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78" r:id="rId5"/>
    <p:sldId id="274" r:id="rId6"/>
    <p:sldId id="275" r:id="rId7"/>
    <p:sldId id="281" r:id="rId8"/>
    <p:sldId id="280" r:id="rId9"/>
    <p:sldId id="282" r:id="rId10"/>
    <p:sldId id="284" r:id="rId11"/>
    <p:sldId id="285" r:id="rId12"/>
    <p:sldId id="286" r:id="rId13"/>
    <p:sldId id="287" r:id="rId14"/>
    <p:sldId id="288" r:id="rId15"/>
    <p:sldId id="279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ИФА -тест-системы</c:v>
                </c:pt>
                <c:pt idx="1">
                  <c:v>ПЦР -реагенты</c:v>
                </c:pt>
                <c:pt idx="2">
                  <c:v>Питательные среды</c:v>
                </c:pt>
                <c:pt idx="3">
                  <c:v>Диагностикумы</c:v>
                </c:pt>
                <c:pt idx="4">
                  <c:v>Быстрые тесты</c:v>
                </c:pt>
                <c:pt idx="5">
                  <c:v>Биочипы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10000</c:v>
                </c:pt>
                <c:pt idx="1">
                  <c:v>2500</c:v>
                </c:pt>
                <c:pt idx="2">
                  <c:v>1000</c:v>
                </c:pt>
                <c:pt idx="3">
                  <c:v>600</c:v>
                </c:pt>
                <c:pt idx="4">
                  <c:v>500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572057559170106"/>
          <c:y val="0.21860493761562724"/>
          <c:w val="0.32474594914879329"/>
          <c:h val="0.62157988886903071"/>
        </c:manualLayout>
      </c:layout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8179070250056"/>
          <c:y val="5.377337598425197E-2"/>
          <c:w val="0.88941820929749948"/>
          <c:h val="0.8215339566929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cat>
            <c:strRef>
              <c:f>Лист1!$A$2:$A$8</c:f>
              <c:strCache>
                <c:ptCount val="7"/>
                <c:pt idx="0">
                  <c:v>2003г.</c:v>
                </c:pt>
                <c:pt idx="1">
                  <c:v>2005г.</c:v>
                </c:pt>
                <c:pt idx="2">
                  <c:v>2007г.</c:v>
                </c:pt>
                <c:pt idx="3">
                  <c:v>2009г.</c:v>
                </c:pt>
                <c:pt idx="4">
                  <c:v>2011г.</c:v>
                </c:pt>
                <c:pt idx="5">
                  <c:v>2013г.</c:v>
                </c:pt>
                <c:pt idx="6">
                  <c:v>2014г.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370</c:v>
                </c:pt>
                <c:pt idx="1">
                  <c:v>430</c:v>
                </c:pt>
                <c:pt idx="2">
                  <c:v>380</c:v>
                </c:pt>
                <c:pt idx="3">
                  <c:v>170</c:v>
                </c:pt>
                <c:pt idx="4">
                  <c:v>100</c:v>
                </c:pt>
                <c:pt idx="5">
                  <c:v>50</c:v>
                </c:pt>
                <c:pt idx="6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2768"/>
        <c:axId val="109896832"/>
      </c:lineChart>
      <c:catAx>
        <c:axId val="4512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09896832"/>
        <c:crosses val="autoZero"/>
        <c:auto val="1"/>
        <c:lblAlgn val="ctr"/>
        <c:lblOffset val="100"/>
        <c:noMultiLvlLbl val="0"/>
      </c:catAx>
      <c:valAx>
        <c:axId val="10989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1"/>
            </a:pPr>
            <a:endParaRPr lang="ru-RU"/>
          </a:p>
        </c:txPr>
        <c:crossAx val="4512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Лист1!$A$2:$A$10</c:f>
              <c:strCache>
                <c:ptCount val="9"/>
                <c:pt idx="0">
                  <c:v>Цена производителя</c:v>
                </c:pt>
                <c:pt idx="1">
                  <c:v> Воронежская область</c:v>
                </c:pt>
                <c:pt idx="2">
                  <c:v> Белгородская область</c:v>
                </c:pt>
                <c:pt idx="3">
                  <c:v>Тверская область</c:v>
                </c:pt>
                <c:pt idx="4">
                  <c:v> Волгоградская область</c:v>
                </c:pt>
                <c:pt idx="5">
                  <c:v> Свердловская области</c:v>
                </c:pt>
                <c:pt idx="6">
                  <c:v> Омская область</c:v>
                </c:pt>
                <c:pt idx="7">
                  <c:v> г.Санкт-Петербург</c:v>
                </c:pt>
                <c:pt idx="8">
                  <c:v>Московская область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2090</c:v>
                </c:pt>
                <c:pt idx="1">
                  <c:v>2094</c:v>
                </c:pt>
                <c:pt idx="2">
                  <c:v>2283</c:v>
                </c:pt>
                <c:pt idx="3">
                  <c:v>2351</c:v>
                </c:pt>
                <c:pt idx="4">
                  <c:v>2412</c:v>
                </c:pt>
                <c:pt idx="5">
                  <c:v>2542</c:v>
                </c:pt>
                <c:pt idx="6">
                  <c:v>2894</c:v>
                </c:pt>
                <c:pt idx="7">
                  <c:v>3112</c:v>
                </c:pt>
                <c:pt idx="8">
                  <c:v>4158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369984"/>
        <c:axId val="87371776"/>
        <c:axId val="0"/>
      </c:bar3DChart>
      <c:catAx>
        <c:axId val="873699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371776"/>
        <c:crosses val="autoZero"/>
        <c:auto val="1"/>
        <c:lblAlgn val="ctr"/>
        <c:lblOffset val="100"/>
        <c:noMultiLvlLbl val="0"/>
      </c:catAx>
      <c:valAx>
        <c:axId val="8737177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369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651681983289235E-2"/>
          <c:y val="3.1154032854444458E-2"/>
          <c:w val="0.7232202131997989"/>
          <c:h val="0.7769120074556509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неустановленной этиологии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chemeClr val="tx2"/>
              </a:solidFill>
              <a:ln w="57150">
                <a:solidFill>
                  <a:srgbClr val="FF0000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2003 г.</c:v>
                </c:pt>
                <c:pt idx="1">
                  <c:v>2004г.</c:v>
                </c:pt>
                <c:pt idx="2">
                  <c:v>2005г.</c:v>
                </c:pt>
                <c:pt idx="3">
                  <c:v>2006г.</c:v>
                </c:pt>
                <c:pt idx="4">
                  <c:v>2007г.</c:v>
                </c:pt>
                <c:pt idx="5">
                  <c:v>2008г.</c:v>
                </c:pt>
                <c:pt idx="6">
                  <c:v>2009г.</c:v>
                </c:pt>
                <c:pt idx="7">
                  <c:v>2010г.</c:v>
                </c:pt>
                <c:pt idx="8">
                  <c:v>2011г.</c:v>
                </c:pt>
                <c:pt idx="9">
                  <c:v>2012г.</c:v>
                </c:pt>
                <c:pt idx="10">
                  <c:v>2013г.</c:v>
                </c:pt>
                <c:pt idx="11">
                  <c:v>2014г.(прогноз)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297</c:v>
                </c:pt>
                <c:pt idx="1">
                  <c:v>282</c:v>
                </c:pt>
                <c:pt idx="2">
                  <c:v>299</c:v>
                </c:pt>
                <c:pt idx="3">
                  <c:v>307</c:v>
                </c:pt>
                <c:pt idx="4">
                  <c:v>340</c:v>
                </c:pt>
                <c:pt idx="5">
                  <c:v>332</c:v>
                </c:pt>
                <c:pt idx="6">
                  <c:v>339</c:v>
                </c:pt>
                <c:pt idx="7">
                  <c:v>402</c:v>
                </c:pt>
                <c:pt idx="8">
                  <c:v>350</c:v>
                </c:pt>
                <c:pt idx="9">
                  <c:v>364</c:v>
                </c:pt>
                <c:pt idx="10">
                  <c:v>357</c:v>
                </c:pt>
                <c:pt idx="11">
                  <c:v>357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установленной этиологии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pPr>
              <a:solidFill>
                <a:srgbClr val="00B0F0"/>
              </a:solidFill>
              <a:ln w="57150">
                <a:solidFill>
                  <a:srgbClr val="0070C0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2003 г.</c:v>
                </c:pt>
                <c:pt idx="1">
                  <c:v>2004г.</c:v>
                </c:pt>
                <c:pt idx="2">
                  <c:v>2005г.</c:v>
                </c:pt>
                <c:pt idx="3">
                  <c:v>2006г.</c:v>
                </c:pt>
                <c:pt idx="4">
                  <c:v>2007г.</c:v>
                </c:pt>
                <c:pt idx="5">
                  <c:v>2008г.</c:v>
                </c:pt>
                <c:pt idx="6">
                  <c:v>2009г.</c:v>
                </c:pt>
                <c:pt idx="7">
                  <c:v>2010г.</c:v>
                </c:pt>
                <c:pt idx="8">
                  <c:v>2011г.</c:v>
                </c:pt>
                <c:pt idx="9">
                  <c:v>2012г.</c:v>
                </c:pt>
                <c:pt idx="10">
                  <c:v>2013г.</c:v>
                </c:pt>
                <c:pt idx="11">
                  <c:v>2014г.(прогноз)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89</c:v>
                </c:pt>
                <c:pt idx="1">
                  <c:v>92.6</c:v>
                </c:pt>
                <c:pt idx="2">
                  <c:v>98</c:v>
                </c:pt>
                <c:pt idx="3">
                  <c:v>103</c:v>
                </c:pt>
                <c:pt idx="4">
                  <c:v>116</c:v>
                </c:pt>
                <c:pt idx="5">
                  <c:v>128</c:v>
                </c:pt>
                <c:pt idx="6">
                  <c:v>138</c:v>
                </c:pt>
                <c:pt idx="7">
                  <c:v>157</c:v>
                </c:pt>
                <c:pt idx="8">
                  <c:v>150</c:v>
                </c:pt>
                <c:pt idx="9">
                  <c:v>155</c:v>
                </c:pt>
                <c:pt idx="10">
                  <c:v>153</c:v>
                </c:pt>
                <c:pt idx="11">
                  <c:v>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69696"/>
        <c:axId val="34671616"/>
      </c:lineChart>
      <c:catAx>
        <c:axId val="3466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671616"/>
        <c:crosses val="autoZero"/>
        <c:auto val="1"/>
        <c:lblAlgn val="ctr"/>
        <c:lblOffset val="100"/>
        <c:noMultiLvlLbl val="0"/>
      </c:catAx>
      <c:valAx>
        <c:axId val="3467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66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92731116943715"/>
          <c:y val="1.4117415131517276E-2"/>
          <c:w val="0.19640602216389616"/>
          <c:h val="0.83599183229336482"/>
        </c:manualLayout>
      </c:layout>
      <c:overlay val="0"/>
      <c:txPr>
        <a:bodyPr/>
        <a:lstStyle/>
        <a:p>
          <a:pPr>
            <a:defRPr sz="1200" b="1" i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0.61321</cdr:x>
      <cdr:y>0.37209</cdr:y>
    </cdr:from>
    <cdr:to>
      <cdr:x>1</cdr:x>
      <cdr:y>0.69102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14152" y="1512168"/>
          <a:ext cx="3099696" cy="1296144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C0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i="1" dirty="0" smtClean="0">
              <a:latin typeface="Arial" pitchFamily="34" charset="0"/>
              <a:cs typeface="Arial" pitchFamily="34" charset="0"/>
            </a:rPr>
            <a:t>ФБУЗ </a:t>
          </a:r>
          <a:r>
            <a:rPr lang="ru-RU" sz="1200" b="1" i="1" dirty="0" err="1" smtClean="0">
              <a:latin typeface="Arial" pitchFamily="34" charset="0"/>
              <a:cs typeface="Arial" pitchFamily="34" charset="0"/>
            </a:rPr>
            <a:t>ЦГиЭ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 в Курской области</a:t>
          </a:r>
        </a:p>
        <a:p xmlns:a="http://schemas.openxmlformats.org/drawingml/2006/main">
          <a:r>
            <a:rPr lang="ru-RU" sz="1200" b="1" i="1" dirty="0" smtClean="0">
              <a:latin typeface="Arial" pitchFamily="34" charset="0"/>
              <a:cs typeface="Arial" pitchFamily="34" charset="0"/>
            </a:rPr>
            <a:t>ФБУЗ </a:t>
          </a:r>
          <a:r>
            <a:rPr lang="ru-RU" sz="1200" b="1" i="1" dirty="0" err="1" smtClean="0">
              <a:latin typeface="Arial" pitchFamily="34" charset="0"/>
              <a:cs typeface="Arial" pitchFamily="34" charset="0"/>
            </a:rPr>
            <a:t>ЦГиЭ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 в Калужской области</a:t>
          </a:r>
        </a:p>
        <a:p xmlns:a="http://schemas.openxmlformats.org/drawingml/2006/main">
          <a:r>
            <a:rPr lang="ru-RU" sz="1200" b="1" i="1" dirty="0" smtClean="0">
              <a:latin typeface="Arial" pitchFamily="34" charset="0"/>
              <a:cs typeface="Arial" pitchFamily="34" charset="0"/>
            </a:rPr>
            <a:t>ФБУЗ </a:t>
          </a:r>
          <a:r>
            <a:rPr lang="ru-RU" sz="1200" b="1" i="1" dirty="0" err="1" smtClean="0">
              <a:latin typeface="Arial" pitchFamily="34" charset="0"/>
              <a:cs typeface="Arial" pitchFamily="34" charset="0"/>
            </a:rPr>
            <a:t>ЦГиЭ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 в Ростовской области</a:t>
          </a:r>
        </a:p>
        <a:p xmlns:a="http://schemas.openxmlformats.org/drawingml/2006/main">
          <a:r>
            <a:rPr lang="ru-RU" sz="1200" b="1" i="1" dirty="0" smtClean="0">
              <a:latin typeface="Arial" pitchFamily="34" charset="0"/>
              <a:cs typeface="Arial" pitchFamily="34" charset="0"/>
            </a:rPr>
            <a:t>ФБУЗ </a:t>
          </a:r>
          <a:r>
            <a:rPr lang="ru-RU" sz="1200" b="1" i="1" dirty="0" err="1" smtClean="0">
              <a:latin typeface="Arial" pitchFamily="34" charset="0"/>
              <a:cs typeface="Arial" pitchFamily="34" charset="0"/>
            </a:rPr>
            <a:t>ЦГиЭ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 в Пензенской области</a:t>
          </a:r>
        </a:p>
        <a:p xmlns:a="http://schemas.openxmlformats.org/drawingml/2006/main">
          <a:r>
            <a:rPr lang="ru-RU" sz="1200" b="1" i="1" dirty="0" smtClean="0">
              <a:latin typeface="Arial" pitchFamily="34" charset="0"/>
              <a:cs typeface="Arial" pitchFamily="34" charset="0"/>
            </a:rPr>
            <a:t>ФБУЗ </a:t>
          </a:r>
          <a:r>
            <a:rPr lang="ru-RU" sz="1200" b="1" i="1" dirty="0" err="1" smtClean="0">
              <a:latin typeface="Arial" pitchFamily="34" charset="0"/>
              <a:cs typeface="Arial" pitchFamily="34" charset="0"/>
            </a:rPr>
            <a:t>ЦГиЭ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 в Республике Марий-Эл</a:t>
          </a:r>
        </a:p>
        <a:p xmlns:a="http://schemas.openxmlformats.org/drawingml/2006/main">
          <a:r>
            <a:rPr lang="ru-RU" sz="1200" b="1" i="1" dirty="0" smtClean="0">
              <a:latin typeface="Arial" pitchFamily="34" charset="0"/>
              <a:cs typeface="Arial" pitchFamily="34" charset="0"/>
            </a:rPr>
            <a:t>ФБУЗ </a:t>
          </a:r>
          <a:r>
            <a:rPr lang="ru-RU" sz="1200" b="1" i="1" dirty="0" err="1" smtClean="0">
              <a:latin typeface="Arial" pitchFamily="34" charset="0"/>
              <a:cs typeface="Arial" pitchFamily="34" charset="0"/>
            </a:rPr>
            <a:t>ЦГиЭ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 в Брянской области</a:t>
          </a:r>
          <a:endParaRPr lang="ru-RU" sz="1200" b="1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0.84596</cdr:x>
      <cdr:y>0.69102</cdr:y>
    </cdr:from>
    <cdr:to>
      <cdr:x>0.92683</cdr:x>
      <cdr:y>0.83277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6779368" y="2808312"/>
          <a:ext cx="648072" cy="57606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80B383-1C11-46C4-A2DA-E54FAF7607C8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DBA23E-88C2-4950-ACFF-8B3F6F25E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5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80DAFF-E9C4-46BC-9171-4A0E21B53C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D5DF-DA93-4055-972A-F41717DE74DB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2B0B-B260-44D0-ACAB-58D5436DD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5DA2-3899-4870-AA58-14423CC6D426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7783-744D-4D63-8A29-A4AA1A022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502D-33D5-429B-8BC2-7F983160DF85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153B-9FD9-4214-A311-68AB38E40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5CC0-FB28-4E7C-BF87-609F81C9EA35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7F9C-68BF-4DBB-A3B8-13FCD752F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BBF4-806F-458E-8423-94BEB3E0C288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FFDE-17B4-4293-9841-DD4D2AF7E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E4AC-49D2-4647-9A4C-444C6EE1D7C8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31C8-5C74-414E-A0B9-1328137E2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DF65-B7A7-47AF-984B-A42E9BCEF571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B7AA-921E-4FA9-8D87-C793D2E02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E4F7-46E5-4E5E-AD0D-2B48847B40A1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D73B-802F-44CF-8A96-A0D1951C7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93DF-1F07-4EDB-9926-384E267F8B22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483F-663A-43C0-A6BC-0DCAD9CA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01D1-2518-4074-B74D-8304524DEFD2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01E4-F5C9-4FC6-A060-AA6EEA95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8563-4CAA-46E1-AD8B-1069E5A4ED7A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EF25-2751-495B-A8F3-61AE20306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12AD4A-2706-4E8B-9E02-15FF8B35E1D8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68E62-90A1-44C9-B4E4-272DB8525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0" y="1708150"/>
            <a:ext cx="9036050" cy="4714875"/>
          </a:xfrm>
        </p:spPr>
        <p:txBody>
          <a:bodyPr/>
          <a:lstStyle/>
          <a:p>
            <a:r>
              <a:rPr lang="ru-RU" sz="3600" b="1" i="1" dirty="0" smtClean="0">
                <a:latin typeface="Arial" charset="0"/>
                <a:cs typeface="Arial" charset="0"/>
              </a:rPr>
              <a:t> </a:t>
            </a:r>
            <a:r>
              <a:rPr lang="ru-RU" sz="4000" b="1" i="1" dirty="0" smtClean="0">
                <a:latin typeface="Arial" charset="0"/>
                <a:cs typeface="Arial" charset="0"/>
              </a:rPr>
              <a:t>Особенности реализации продукции, произведенной в государственных предприятиях</a:t>
            </a:r>
            <a:r>
              <a:rPr lang="ru-RU" sz="4000" dirty="0" smtClean="0">
                <a:latin typeface="Arial" charset="0"/>
                <a:cs typeface="Arial" charset="0"/>
              </a:rPr>
              <a:t/>
            </a:r>
            <a:br>
              <a:rPr lang="ru-RU" sz="4000" dirty="0" smtClean="0">
                <a:latin typeface="Arial" charset="0"/>
                <a:cs typeface="Arial" charset="0"/>
              </a:rPr>
            </a:br>
            <a:endParaRPr lang="ru-RU" sz="4000" dirty="0" smtClean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589240"/>
            <a:ext cx="7854950" cy="766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д.б.н. </a:t>
            </a:r>
            <a:r>
              <a:rPr lang="ru-RU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Шепелин</a:t>
            </a:r>
            <a:r>
              <a:rPr lang="ru-RU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А.П.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i="1" dirty="0" smtClean="0">
              <a:latin typeface="Arial" charset="0"/>
              <a:cs typeface="Arial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619125" y="404813"/>
            <a:ext cx="7993063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Федеральная служба по надзору в сфере защиты прав потребителей и благополучия человека</a:t>
            </a:r>
          </a:p>
          <a:p>
            <a:pPr algn="just"/>
            <a:endParaRPr lang="ru-RU" sz="7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Федеральное бюджетное учреждение науки</a:t>
            </a:r>
          </a:p>
          <a:p>
            <a:pPr algn="just" eaLnBrk="0" hangingPunct="0"/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ГОСУДАРСТВЕННЫЙ НАУЧНЫЙ ЦЕНТР ПРИКЛАДНОЙ МИКРОБИОЛОГИИ И БИОТЕХНОЛОГИИ</a:t>
            </a:r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(ФБУН ГНЦ ПМБ)</a:t>
            </a:r>
          </a:p>
          <a:p>
            <a:pPr algn="just" eaLnBrk="0" hangingPunct="0"/>
            <a:endParaRPr lang="ru-RU" sz="1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Московская область,  </a:t>
            </a:r>
            <a:r>
              <a:rPr lang="ru-RU" sz="10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Серпуховский</a:t>
            </a:r>
            <a:r>
              <a:rPr lang="ru-RU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район,</a:t>
            </a:r>
          </a:p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п. </a:t>
            </a:r>
            <a:r>
              <a:rPr lang="ru-RU" sz="1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Оболенск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AutoShape 2" descr="8 &amp;kcy;&amp;ocy;&amp;rcy;&amp;pcy;&amp;ucy;&amp;scy;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AutoShape 4" descr="&amp;Pcy;&amp;ocy;&amp;scy;&amp;mcy;&amp;ocy;&amp;tcy;&amp;rcy;&amp;iecy;&amp;tcy;&amp;softcy; &amp;ucy;&amp;vcy;&amp;iecy;&amp;lcy;&amp;icy;&amp;chcy;&amp;iecy;&amp;ncy;&amp;ncy;&amp;o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35892" cy="1143000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начальной цены контракта в 2013г. ФБУЗ Центры гигиены и эпидемиологии  </a:t>
            </a:r>
            <a:r>
              <a:rPr lang="ru-RU" sz="4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(цена 1 кг 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ГРМ-агара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63CB-E315-445B-966F-49C4F5B41F3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28803"/>
          <a:ext cx="8258204" cy="439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55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1142984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Снижение цен по закупкам питательных сред в 2013году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3BE61-1E79-45EE-9E08-74EED737276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2801"/>
              </p:ext>
            </p:extLst>
          </p:nvPr>
        </p:nvGraphicFramePr>
        <p:xfrm>
          <a:off x="642910" y="1571612"/>
          <a:ext cx="7457481" cy="4209450"/>
        </p:xfrm>
        <a:graphic>
          <a:graphicData uri="http://schemas.openxmlformats.org/drawingml/2006/table">
            <a:tbl>
              <a:tblPr/>
              <a:tblGrid>
                <a:gridCol w="3819685"/>
                <a:gridCol w="1818898"/>
                <a:gridCol w="1818898"/>
              </a:tblGrid>
              <a:tr h="520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Организация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Начальная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цена, тыс. руб.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снижения,%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ГБУЗ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ГК БСП им. </a:t>
                      </a:r>
                      <a:r>
                        <a:rPr lang="ru-RU" sz="14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Ангапова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</a:t>
                      </a:r>
                      <a:r>
                        <a:rPr lang="ru-RU" sz="14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г.Улан-Уде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445</a:t>
                      </a:r>
                      <a:r>
                        <a:rPr lang="ru-RU" sz="24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24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</a:t>
                      </a:r>
                      <a:endParaRPr lang="ru-RU" sz="2400" i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ФБУЗ «</a:t>
                      </a:r>
                      <a:r>
                        <a:rPr lang="ru-RU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ЦГиЭ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Ямало-Ненецком автономном округе»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312</a:t>
                      </a:r>
                      <a:endParaRPr lang="ru-RU" sz="24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ФБУЗ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</a:t>
                      </a:r>
                      <a:r>
                        <a:rPr lang="ru-RU" sz="14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ЦГиЭ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Удмуртской Республике»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556</a:t>
                      </a:r>
                      <a:endParaRPr lang="ru-RU" sz="24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  <a:endParaRPr lang="ru-RU" sz="2400" i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ФБУЗ «</a:t>
                      </a:r>
                      <a:r>
                        <a:rPr lang="ru-RU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ЦГиЭ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Республике Мордовия»                                      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499</a:t>
                      </a:r>
                      <a:endParaRPr lang="ru-RU" sz="24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  <a:endParaRPr lang="ru-RU" sz="2400" i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ФБУЗ "</a:t>
                      </a: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ЦГиЭ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Ямало-Ненецком АО"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122 </a:t>
                      </a:r>
                      <a:endParaRPr lang="ru-RU" sz="24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</a:t>
                      </a:r>
                      <a:endParaRPr lang="ru-RU" sz="2400" i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ФБУЗ «</a:t>
                      </a:r>
                      <a:r>
                        <a:rPr lang="ru-RU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ЦГиЭ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Ставропольском крае"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400" b="1" i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449</a:t>
                      </a:r>
                      <a:r>
                        <a:rPr lang="ru-RU" sz="24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24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2400" i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ФБУЗ «</a:t>
                      </a:r>
                      <a:r>
                        <a:rPr lang="ru-RU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ЦГиЭ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Московской области»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r>
                        <a:rPr lang="ru-RU" sz="2400" b="1" i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867</a:t>
                      </a:r>
                      <a:endParaRPr lang="ru-RU" sz="24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  <a:endParaRPr lang="ru-RU" sz="2400" i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ФБУЗ </a:t>
                      </a:r>
                      <a:r>
                        <a:rPr lang="ru-RU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ЦГиЭ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Московской области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ru-RU" sz="2400" b="1" i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061</a:t>
                      </a:r>
                      <a:endParaRPr lang="ru-RU" sz="24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4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Федеральный  контракт на поставку тест-систем для выявления лиц, инфицированных вирусом иммунодефицита человека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7" y="2143116"/>
          <a:ext cx="842968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5"/>
                <a:gridCol w="1928827"/>
                <a:gridCol w="2107420"/>
                <a:gridCol w="210742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2011 г.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2012г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2013г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Начальная цена, 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млн.руб.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,2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9,5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Конечная цена, 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9,</a:t>
                      </a:r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Процент снижения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Arial" pitchFamily="34" charset="0"/>
                          <a:cs typeface="Arial" pitchFamily="34" charset="0"/>
                        </a:rPr>
                        <a:t>Победитель</a:t>
                      </a:r>
                      <a:endParaRPr lang="ru-RU" sz="18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Arial" pitchFamily="34" charset="0"/>
                          <a:cs typeface="Arial" pitchFamily="34" charset="0"/>
                        </a:rPr>
                        <a:t>ЗАО «Медико-биологический союз»</a:t>
                      </a:r>
                      <a:endParaRPr lang="ru-RU" sz="18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Arial" pitchFamily="34" charset="0"/>
                          <a:cs typeface="Arial" pitchFamily="34" charset="0"/>
                        </a:rPr>
                        <a:t>ООО «МПБА диагностика»</a:t>
                      </a:r>
                      <a:endParaRPr lang="ru-RU" sz="18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Arial" pitchFamily="34" charset="0"/>
                          <a:cs typeface="Arial" pitchFamily="34" charset="0"/>
                        </a:rPr>
                        <a:t>ООО «МПБА диагностика»</a:t>
                      </a:r>
                    </a:p>
                    <a:p>
                      <a:endParaRPr lang="ru-RU" sz="18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63CB-E315-445B-966F-49C4F5B41F3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7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Поставка наборов диагностических для иммуноферментного выявления ВИЧ 1,2 и антигена р24 ВИЧ-1</a:t>
            </a:r>
            <a:endParaRPr lang="ru-RU" sz="3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857367"/>
          <a:ext cx="8429684" cy="404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5429288"/>
              </a:tblGrid>
              <a:tr h="4499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609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Организатор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Управление государственного заказа 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Амурской области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9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Начальная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цена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1 149</a:t>
                      </a:r>
                      <a:r>
                        <a:rPr lang="ru-RU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 540 руб.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609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Окончательная цена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229 907 руб.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9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Снижение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цены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9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участников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9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Победитель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ООО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МПБА диагностика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6F490-4190-4B77-B5A3-A173A31D7BD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4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Заболеваемость острыми кишечными инфекциями (ОКИ)</a:t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100 тыс. чел. 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451985"/>
              </p:ext>
            </p:extLst>
          </p:nvPr>
        </p:nvGraphicFramePr>
        <p:xfrm>
          <a:off x="539552" y="1484784"/>
          <a:ext cx="8435280" cy="517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3140968"/>
            <a:ext cx="6264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Доля  ОКИ неустановленной этиологии – 65-70 %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7149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Предложение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48883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	Закупки товаров и услуг, произведенных федеральными и государственными бюджетными, казенными и унитарными предприятиями могут осуществляться без проведения аукциона по прямым договорам без ограничения суммы и сроков поставки.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0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3950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репараты для диагностики инфекционных болезней</a:t>
            </a:r>
            <a:endParaRPr lang="ru-RU" sz="4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437"/>
          </a:xfrm>
        </p:spPr>
        <p:txBody>
          <a:bodyPr/>
          <a:lstStyle/>
          <a:p>
            <a:pPr lvl="0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Бактериологические 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питательные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среды</a:t>
            </a:r>
          </a:p>
          <a:p>
            <a:pPr lvl="0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Иммуноферментные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тест-системы</a:t>
            </a:r>
          </a:p>
          <a:p>
            <a:pPr lvl="0"/>
            <a:r>
              <a:rPr lang="ru-RU" sz="2400" b="1" i="1" dirty="0">
                <a:latin typeface="Arial" pitchFamily="34" charset="0"/>
                <a:cs typeface="Arial" pitchFamily="34" charset="0"/>
              </a:rPr>
              <a:t>ПЦР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реагенты</a:t>
            </a:r>
          </a:p>
          <a:p>
            <a:pPr lvl="0"/>
            <a:r>
              <a:rPr lang="ru-RU" sz="2000" b="1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гглютинирующие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диагностические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сыворотки,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иммуноглобулины для идентификации возбудителей бактериальных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инфекций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иагностикумы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для выявления антител к возбудителям            инфекционных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болезней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ест-системы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для биохимической идентификации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бактерий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Бактериофаги диагностические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Иммунохроматографические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тест-системы</a:t>
            </a:r>
          </a:p>
          <a:p>
            <a:pPr lvl="0"/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иочипы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76B61-15B1-49AA-A784-CA31763DD05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6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Емкость рынка диагностических препаратов – 15 млрд. руб.</a:t>
            </a:r>
            <a:endParaRPr lang="ru-RU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E0EEC-FDF6-43CB-A457-42103346326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028336"/>
              </p:ext>
            </p:extLst>
          </p:nvPr>
        </p:nvGraphicFramePr>
        <p:xfrm>
          <a:off x="755576" y="1412776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6316452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Шибанов А.Н., Справочник заведующего КДЛ, 2014.-№5.-с.9-17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42925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Государственные предприятия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4525963"/>
          </a:xfrm>
        </p:spPr>
        <p:txBody>
          <a:bodyPr/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ФГУП НПО «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Микроген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» МЗ РФ (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г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.Москва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ФГУП НИИ ВС ФМБА 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г.Санкт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-Петербург)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ФБУН ЦНИИЭ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Роспотребнадзора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г.Москва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ФБУН ГНЦ ПМБ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Роспотребнадзора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п.Оболенск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ФБУН НИИЭМ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им.Пастера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г.Санкт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-Петербург)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ФКУЗ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РосНИИПЧИ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«Микроб» (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г.Саратов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ФКУЗ Противочумный институт 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г.Ставрополь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ФГУП  «Предприятие по производству Института полиомиелита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вирусных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э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нцефалитов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М.П.Чумакова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РАМН(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г.Москва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94086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 descr="C:\Documents and Settings\Admin\Рабочий стол\каталог обложка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209774"/>
            <a:ext cx="2888877" cy="40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8305800" cy="11430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Закупки диагностических препаратов</a:t>
            </a:r>
            <a:b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 принятия 94-ФЗ и 44-ФЗ</a:t>
            </a:r>
            <a:endParaRPr lang="ru-RU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3" name="Номер слайда 3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C6F4E2C7-F5FA-420D-A61E-7A2DE59E618F}" type="slidenum">
              <a:rPr lang="ru-RU" sz="1200">
                <a:solidFill>
                  <a:srgbClr val="045C75"/>
                </a:solidFill>
                <a:latin typeface="Constantia" pitchFamily="18" charset="0"/>
              </a:rPr>
              <a:pPr algn="r"/>
              <a:t>5</a:t>
            </a:fld>
            <a:endParaRPr lang="ru-RU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33124" name="TextBox 5"/>
          <p:cNvSpPr txBox="1">
            <a:spLocks noChangeArrowheads="1"/>
          </p:cNvSpPr>
          <p:nvPr/>
        </p:nvSpPr>
        <p:spPr bwMode="auto">
          <a:xfrm>
            <a:off x="1428750" y="5214938"/>
            <a:ext cx="2286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Заведующая </a:t>
            </a:r>
            <a:r>
              <a:rPr lang="ru-RU" sz="2000" b="1" i="1"/>
              <a:t>лабораторией</a:t>
            </a:r>
          </a:p>
        </p:txBody>
      </p:sp>
      <p:pic>
        <p:nvPicPr>
          <p:cNvPr id="133125" name="Рисунок 8" descr="http://www.eurolab.ua/img/photos/0/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57375"/>
            <a:ext cx="3857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TextBox 7"/>
          <p:cNvSpPr txBox="1">
            <a:spLocks noChangeArrowheads="1"/>
          </p:cNvSpPr>
          <p:nvPr/>
        </p:nvSpPr>
        <p:spPr bwMode="auto">
          <a:xfrm>
            <a:off x="5643563" y="5357813"/>
            <a:ext cx="3001962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/>
              <a:t>Качественная и </a:t>
            </a:r>
          </a:p>
          <a:p>
            <a:r>
              <a:rPr lang="ru-RU" sz="2000" b="1" i="1"/>
              <a:t>сертифицированная </a:t>
            </a:r>
          </a:p>
          <a:p>
            <a:r>
              <a:rPr lang="ru-RU" sz="2000" b="1" i="1"/>
              <a:t>продукция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500563" y="3071813"/>
            <a:ext cx="977900" cy="555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642938"/>
            <a:ext cx="8929687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</a:rPr>
              <a:t>Количество Центров Гигиены и Эпидемиологии, покупающих питательные среды по прямым договорам с ФБУН ГНЦ ПМБ</a:t>
            </a:r>
          </a:p>
        </p:txBody>
      </p:sp>
      <p:sp>
        <p:nvSpPr>
          <p:cNvPr id="122885" name="Номер слайда 3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B0CD059D-EAA3-4724-BFCC-F5BC70821F4C}" type="slidenum">
              <a:rPr lang="ru-RU" sz="1200">
                <a:solidFill>
                  <a:srgbClr val="045C75"/>
                </a:solidFill>
                <a:latin typeface="Constantia" pitchFamily="18" charset="0"/>
              </a:rPr>
              <a:pPr algn="r"/>
              <a:t>6</a:t>
            </a:fld>
            <a:endParaRPr lang="ru-RU" sz="1200">
              <a:solidFill>
                <a:srgbClr val="045C75"/>
              </a:solidFill>
              <a:latin typeface="Constantia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05380739"/>
              </p:ext>
            </p:extLst>
          </p:nvPr>
        </p:nvGraphicFramePr>
        <p:xfrm>
          <a:off x="672952" y="2060848"/>
          <a:ext cx="801384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8104" y="2891535"/>
            <a:ext cx="339766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Кто остался с нами в 2014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3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4" descr="http://vip.volyn.ua/sites/default/files/images/89830.pn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6425" y="677863"/>
            <a:ext cx="1841500" cy="1492250"/>
          </a:xfrm>
        </p:spPr>
      </p:pic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3225" y="17463"/>
            <a:ext cx="8229600" cy="857250"/>
          </a:xfrm>
        </p:spPr>
        <p:txBody>
          <a:bodyPr/>
          <a:lstStyle/>
          <a:p>
            <a:pPr algn="ctr"/>
            <a:r>
              <a:rPr lang="ru-RU" sz="4000" b="1" i="1" smtClean="0">
                <a:solidFill>
                  <a:schemeClr val="tx1"/>
                </a:solidFill>
                <a:latin typeface="Arial" charset="0"/>
                <a:cs typeface="Arial" charset="0"/>
              </a:rPr>
              <a:t>Участники госзаказа</a:t>
            </a:r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A3E60F6E-AB04-4500-B6BF-624A3F9FD10F}" type="slidenum">
              <a:rPr lang="ru-RU" sz="1200">
                <a:solidFill>
                  <a:srgbClr val="045C75"/>
                </a:solidFill>
                <a:latin typeface="Constantia" pitchFamily="18" charset="0"/>
              </a:rPr>
              <a:pPr algn="r"/>
              <a:t>7</a:t>
            </a:fld>
            <a:endParaRPr lang="ru-RU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24580" name="Рисунок 6" descr="http://tnews.tula.net/upload/iblock/bc4/bc4f219964a7b3c4afff13cc0faa5e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2644775"/>
            <a:ext cx="4156075" cy="285273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623888" y="2155825"/>
            <a:ext cx="1804987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Главный врач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900113" y="5692775"/>
            <a:ext cx="2681287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Конкурсная комиссия</a:t>
            </a:r>
          </a:p>
        </p:txBody>
      </p:sp>
      <p:pic>
        <p:nvPicPr>
          <p:cNvPr id="24583" name="Рисунок 9" descr="http://zalog.info-kredit.ru/uploads/posts/2012-03/1331676413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5180" y="879566"/>
            <a:ext cx="384016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4870450" y="3357563"/>
            <a:ext cx="33496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Коммерческая организация</a:t>
            </a:r>
          </a:p>
        </p:txBody>
      </p:sp>
      <p:pic>
        <p:nvPicPr>
          <p:cNvPr id="135177" name="Рисунок 11" descr="http://www.delrus.com/img/parts/13008694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4005263"/>
            <a:ext cx="4054475" cy="20669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5640388" y="6078538"/>
            <a:ext cx="24987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Дешёвая продукция</a:t>
            </a:r>
          </a:p>
        </p:txBody>
      </p:sp>
    </p:spTree>
    <p:extLst>
      <p:ext uri="{BB962C8B-B14F-4D97-AF65-F5344CB8AC3E}">
        <p14:creationId xmlns:p14="http://schemas.microsoft.com/office/powerpoint/2010/main" val="35002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Положения ФЗ -44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Статья1. Сфера применения</a:t>
            </a:r>
          </a:p>
          <a:p>
            <a:pPr marL="0" indent="0" algn="just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Настоящий Федеральный закон регулирует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отношения, направленные на обеспечение государственных и муниципальных нужд в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целях повышения эффективности, результативности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осуществления закупок товаров, работ, услуг,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обеспечения гласности и прозрачности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осуществления таких закупок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предотвращения коррупции и других злоупотреблений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в сфере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таких закупок…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1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Что дал ФЗ-94 для ФГУП ГНЦ ПМБ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ru-RU" dirty="0" smtClean="0"/>
              <a:t>Уменьшение количества государственных покупателей в 40-50 раз и  уменьшение денежных поступлений от прямых договоров в 70 раз</a:t>
            </a:r>
          </a:p>
          <a:p>
            <a:r>
              <a:rPr lang="ru-RU" dirty="0" smtClean="0"/>
              <a:t>Появление значительного количества новых коммерческих покупателей</a:t>
            </a:r>
          </a:p>
          <a:p>
            <a:r>
              <a:rPr lang="ru-RU" dirty="0" smtClean="0"/>
              <a:t>Закупки питательных сред по цене в 2 раза больше заводской цены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6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537</Words>
  <Application>Microsoft Office PowerPoint</Application>
  <PresentationFormat>Экран (4:3)</PresentationFormat>
  <Paragraphs>135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Особенности реализации продукции, произведенной в государственных предприятиях </vt:lpstr>
      <vt:lpstr>  Препараты для диагностики инфекционных болезней</vt:lpstr>
      <vt:lpstr>Емкость рынка диагностических препаратов – 15 млрд. руб.</vt:lpstr>
      <vt:lpstr>Государственные предприятия</vt:lpstr>
      <vt:lpstr>Закупки диагностических препаратов до принятия 94-ФЗ и 44-ФЗ</vt:lpstr>
      <vt:lpstr> Количество Центров Гигиены и Эпидемиологии, покупающих питательные среды по прямым договорам с ФБУН ГНЦ ПМБ</vt:lpstr>
      <vt:lpstr>Участники госзаказа</vt:lpstr>
      <vt:lpstr>Положения ФЗ -44</vt:lpstr>
      <vt:lpstr>Что дал ФЗ-94 для ФГУП ГНЦ ПМБ</vt:lpstr>
      <vt:lpstr>Формирование начальной цены контракта в 2013г. ФБУЗ Центры гигиены и эпидемиологии   (цена 1 кг ГРМ-агара)</vt:lpstr>
      <vt:lpstr>Снижение цен по закупкам питательных сред в 2013году</vt:lpstr>
      <vt:lpstr> Федеральный  контракт на поставку тест-систем для выявления лиц, инфицированных вирусом иммунодефицита человека </vt:lpstr>
      <vt:lpstr>Поставка наборов диагностических для иммуноферментного выявления ВИЧ 1,2 и антигена р24 ВИЧ-1</vt:lpstr>
      <vt:lpstr>Заболеваемость острыми кишечными инфекциями (ОКИ) ( на 100 тыс. чел. )</vt:lpstr>
      <vt:lpstr>Предложение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регулирование обращения препаратов для диагностики инфекционных болезней</dc:title>
  <dc:creator>Shepelin</dc:creator>
  <cp:lastModifiedBy>Shepelin</cp:lastModifiedBy>
  <cp:revision>46</cp:revision>
  <cp:lastPrinted>2014-10-18T06:41:36Z</cp:lastPrinted>
  <dcterms:created xsi:type="dcterms:W3CDTF">2014-08-26T03:06:24Z</dcterms:created>
  <dcterms:modified xsi:type="dcterms:W3CDTF">2014-10-20T14:34:57Z</dcterms:modified>
</cp:coreProperties>
</file>