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41E87-ADC1-4F94-BB5B-4E15D743E5E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721D4-1417-4533-9057-031D03F47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721D4-1417-4533-9057-031D03F471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A57D1-4D99-47AF-91D6-AFE89B848D1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63718-BA9A-49E3-A2CF-B14187F6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/>
          <a:lstStyle/>
          <a:p>
            <a:r>
              <a:rPr lang="ru-RU" b="1" dirty="0" smtClean="0"/>
              <a:t>Что наша жизнь?</a:t>
            </a:r>
            <a:br>
              <a:rPr lang="ru-RU" b="1" dirty="0" smtClean="0"/>
            </a:br>
            <a:r>
              <a:rPr lang="ru-RU" b="1" dirty="0" smtClean="0"/>
              <a:t>Игра?</a:t>
            </a:r>
            <a:endParaRPr lang="ru-RU" b="1" dirty="0"/>
          </a:p>
        </p:txBody>
      </p:sp>
      <p:pic>
        <p:nvPicPr>
          <p:cNvPr id="1026" name="Picture 2" descr="http://voshodka.ru/uploads/posts/2010-11/1289235060_163751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691976" cy="4458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BARCLAYCARD</a:t>
            </a:r>
            <a:r>
              <a:rPr lang="ru-RU" b="1" dirty="0" smtClean="0"/>
              <a:t> </a:t>
            </a:r>
            <a:r>
              <a:rPr lang="en-US" b="1" dirty="0" smtClean="0"/>
              <a:t>RING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500174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Повышение статуса за активность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Вознаграждения за статус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«Участие в прибыли»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26626" name="Picture 2" descr="http://www.barclaycardring.com/html/assets/barclaycardring-screenshot-your-achiev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928670"/>
            <a:ext cx="560513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AKBANK </a:t>
            </a:r>
            <a:r>
              <a:rPr lang="en-US" b="1" dirty="0" err="1" smtClean="0"/>
              <a:t>Kur</a:t>
            </a:r>
            <a:r>
              <a:rPr lang="en-US" b="1" dirty="0" smtClean="0"/>
              <a:t> &amp; </a:t>
            </a:r>
            <a:r>
              <a:rPr lang="en-US" b="1" dirty="0" err="1" smtClean="0"/>
              <a:t>Yönet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857364"/>
            <a:ext cx="29289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Стратегия для СМБ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Привлечение на сайт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Моделирование банковских операций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r>
              <a:rPr lang="ru-RU" b="1" dirty="0" smtClean="0"/>
              <a:t>Статистика: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Более 75 000 участников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590 000 приглашений на страницу в </a:t>
            </a:r>
            <a:r>
              <a:rPr lang="en-US" b="1" dirty="0" err="1" smtClean="0"/>
              <a:t>Facebook</a:t>
            </a:r>
            <a:endParaRPr lang="ru-RU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Увеличение посещаемости сайта на 30% 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27650" name="Picture 2" descr="Akbank Kur Yönet Facebook 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4667250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My Love </a:t>
            </a:r>
            <a:r>
              <a:rPr lang="en-US" b="1" dirty="0" err="1" smtClean="0"/>
              <a:t>Dokdo</a:t>
            </a:r>
            <a:r>
              <a:rPr lang="ru-RU" b="1" dirty="0" smtClean="0"/>
              <a:t> (</a:t>
            </a:r>
            <a:r>
              <a:rPr lang="en-US" b="1" dirty="0" smtClean="0"/>
              <a:t>NH </a:t>
            </a:r>
            <a:r>
              <a:rPr lang="en-US" b="1" dirty="0" err="1" smtClean="0"/>
              <a:t>Nonghyup</a:t>
            </a:r>
            <a:r>
              <a:rPr lang="ru-RU" b="1" dirty="0" smtClean="0"/>
              <a:t>)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857364"/>
            <a:ext cx="2928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Стратегическая игра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Очки за «пойманную рыбу»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20 уровней в «строительстве города»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При достижении 20-го уровня ставка растет на 0,5%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Дополнительные бонусы: условия по страховке, льготное обслуживание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</p:txBody>
      </p:sp>
      <p:pic>
        <p:nvPicPr>
          <p:cNvPr id="1026" name="Picture 2" descr="http://nostkorea.files.wordpress.com/2012/11/2012_11_gamification_ban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42984"/>
            <a:ext cx="3895712" cy="5095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DBS Places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142984"/>
            <a:ext cx="27860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Приложение для </a:t>
            </a:r>
            <a:r>
              <a:rPr lang="en-US" b="1" dirty="0" err="1" smtClean="0"/>
              <a:t>Facebook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Задача: </a:t>
            </a:r>
            <a:r>
              <a:rPr lang="ru-RU" b="1" dirty="0" err="1" smtClean="0"/>
              <a:t>зачекиниться</a:t>
            </a:r>
            <a:r>
              <a:rPr lang="ru-RU" b="1" dirty="0" smtClean="0"/>
              <a:t> в 20 отделениях банка (Гонконг, Сингапур, Индия, Индонезия, Тайвань) 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Баллы за </a:t>
            </a:r>
            <a:r>
              <a:rPr lang="ru-RU" b="1" dirty="0" err="1" smtClean="0"/>
              <a:t>чекины</a:t>
            </a:r>
            <a:r>
              <a:rPr lang="ru-RU" b="1" dirty="0" smtClean="0"/>
              <a:t>, приглашение друзей и рекомендации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Призы: туристические поездки, скидки и бонусы</a:t>
            </a:r>
            <a:endParaRPr lang="ru-RU" b="1" dirty="0" smtClean="0"/>
          </a:p>
        </p:txBody>
      </p:sp>
      <p:pic>
        <p:nvPicPr>
          <p:cNvPr id="27650" name="Picture 2" descr="http://www.techinasia.com/techinasia/wp-content/uploads/2011/08/DBS-Facebook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142984"/>
            <a:ext cx="5715000" cy="524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Dupaco</a:t>
            </a:r>
            <a:r>
              <a:rPr lang="en-US" b="1" dirty="0" smtClean="0"/>
              <a:t> Contest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142984"/>
            <a:ext cx="350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Чекины в </a:t>
            </a:r>
            <a:r>
              <a:rPr lang="en-US" b="1" dirty="0" err="1" smtClean="0"/>
              <a:t>Foursqare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«Стань «мэром» отделения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Поощрение: фотография «мэра» на дисплее в отделении, еженедельные призы для победителей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142984"/>
            <a:ext cx="4903592" cy="438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542928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GAMIFICATION SUCKS?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©</a:t>
            </a:r>
            <a:r>
              <a:rPr lang="ru-RU" sz="5400" b="1" dirty="0" err="1" smtClean="0"/>
              <a:t>Стефани</a:t>
            </a:r>
            <a:r>
              <a:rPr lang="ru-RU" sz="5400" b="1" dirty="0" smtClean="0"/>
              <a:t> Морган</a:t>
            </a:r>
            <a:endParaRPr lang="ru-RU" sz="5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«Спираль вовлечения»</a:t>
            </a:r>
            <a:endParaRPr lang="ru-RU" sz="36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64156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938563" cy="560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772400" cy="15414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/>
              <a:t>/</a:t>
            </a:r>
            <a:r>
              <a:rPr lang="en-US" sz="5300" b="1" dirty="0" err="1" smtClean="0"/>
              <a:t>ɡeɪmɪfɪkeɪʃ</a:t>
            </a:r>
            <a:r>
              <a:rPr lang="en-US" sz="5300" b="1" dirty="0" smtClean="0"/>
              <a:t>(ə)n</a:t>
            </a:r>
            <a:r>
              <a:rPr lang="en-US" sz="5300" b="1" dirty="0"/>
              <a:t>/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</p:txBody>
      </p:sp>
      <p:pic>
        <p:nvPicPr>
          <p:cNvPr id="4098" name="Picture 2" descr="http://www.cctadvertising.com/cct-wp/wp-content/uploads/2012/02/bad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2963262" cy="148904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86124"/>
            <a:ext cx="3357586" cy="242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://futurebanking.ru/upload/mediacontent/ported_images/2012-03-ig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3202190" cy="207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ladimironline.ru/images/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-dbKJ7ZUoceg/UHUh_MdiMCI/AAAAAAAAATU/ktdoEOZNez0/s1600/gamer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702181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282734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/>
              <a:t>Геймификация</a:t>
            </a:r>
            <a:r>
              <a:rPr lang="ru-RU" b="1" dirty="0" smtClean="0"/>
              <a:t> – это…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1. вовлечение пользователей в «</a:t>
            </a:r>
            <a:r>
              <a:rPr lang="ru-RU" sz="2700" b="1" dirty="0" err="1" smtClean="0"/>
              <a:t>игроподобную</a:t>
            </a:r>
            <a:r>
              <a:rPr lang="ru-RU" sz="2700" b="1" dirty="0" smtClean="0"/>
              <a:t>» активность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>2</a:t>
            </a:r>
            <a:r>
              <a:rPr lang="ru-RU" sz="2700" b="1" dirty="0" smtClean="0"/>
              <a:t>. управление поведением пользователя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3. социальные модели поведения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3. большая продолжительность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4. </a:t>
            </a:r>
            <a:r>
              <a:rPr lang="ru-RU" sz="2700" b="1" dirty="0" err="1" smtClean="0"/>
              <a:t>бейджи</a:t>
            </a:r>
            <a:r>
              <a:rPr lang="ru-RU" sz="2700" b="1" dirty="0" smtClean="0"/>
              <a:t>, уровни, «доски почета», системы мотивации, </a:t>
            </a:r>
            <a:r>
              <a:rPr lang="ru-RU" sz="2700" b="1" dirty="0" err="1" smtClean="0"/>
              <a:t>соревновательность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Что дает </a:t>
            </a:r>
            <a:r>
              <a:rPr lang="ru-RU" b="1" dirty="0" err="1" smtClean="0"/>
              <a:t>геймификация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3600" b="1" dirty="0" smtClean="0"/>
              <a:t>1. положительные эмоции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2. сильные социальные связи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3. чувство свершения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4. сообщество, объединенное общей целью</a:t>
            </a:r>
            <a:endParaRPr lang="ru-RU" sz="3600" b="1" dirty="0"/>
          </a:p>
        </p:txBody>
      </p:sp>
      <p:pic>
        <p:nvPicPr>
          <p:cNvPr id="15364" name="Picture 4" descr="http://newspaper.li/static/5459e2ff9841a72f5ecb0335018faf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500174"/>
            <a:ext cx="2500298" cy="253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/>
              <a:t>Геймификация</a:t>
            </a:r>
            <a:r>
              <a:rPr lang="ru-RU" b="1" dirty="0" smtClean="0"/>
              <a:t> не работает, если</a:t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3600" b="1" dirty="0" smtClean="0"/>
              <a:t>1. плохой сервис, плохой </a:t>
            </a:r>
            <a:r>
              <a:rPr lang="ru-RU" sz="3600" b="1" dirty="0" err="1" smtClean="0"/>
              <a:t>контент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2. нет сообщества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3. нет евангелистов, «играющих тренеров»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15362" name="Picture 2" descr="http://www.etorg.com/misc/images/thumbs/23881/1430541_0_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786322"/>
            <a:ext cx="1571636" cy="162857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3143240" y="4429132"/>
            <a:ext cx="2428892" cy="221457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00364" y="4357694"/>
            <a:ext cx="2500330" cy="235745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BBVA Game</a:t>
            </a:r>
            <a:r>
              <a:rPr lang="ru-RU" b="1" dirty="0" smtClean="0"/>
              <a:t> </a:t>
            </a:r>
            <a:endParaRPr lang="ru-RU" sz="3600" b="1" dirty="0"/>
          </a:p>
        </p:txBody>
      </p:sp>
      <p:pic>
        <p:nvPicPr>
          <p:cNvPr id="24578" name="Picture 2" descr="http://www.visiblebanking.com/wp-content/uploads/2012/10/BBVA-G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00174"/>
            <a:ext cx="4537059" cy="37147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1500174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Баллы за действия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Действия: платежи в </a:t>
            </a:r>
            <a:r>
              <a:rPr lang="ru-RU" b="1" dirty="0" err="1" smtClean="0"/>
              <a:t>онлайне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просмотр видеороликов, ответы на вопросы,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Награды: музыка, призы, билеты на футбол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Статистика: 37 000 участников  (сентябрь 2012)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CIMB </a:t>
            </a:r>
            <a:r>
              <a:rPr lang="en-US" b="1" dirty="0" err="1" smtClean="0"/>
              <a:t>YOUth</a:t>
            </a:r>
            <a:r>
              <a:rPr lang="ru-RU" b="1" dirty="0" smtClean="0"/>
              <a:t> 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500174"/>
            <a:ext cx="4357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Виртуальная валюта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Вознаграждения за действия: пропаганда в </a:t>
            </a:r>
            <a:r>
              <a:rPr lang="ru-RU" b="1" dirty="0" err="1" smtClean="0"/>
              <a:t>соцмедиа</a:t>
            </a:r>
            <a:r>
              <a:rPr lang="ru-RU" b="1" dirty="0" smtClean="0"/>
              <a:t>, вовлечение</a:t>
            </a:r>
          </a:p>
          <a:p>
            <a:r>
              <a:rPr lang="ru-RU" b="1" dirty="0"/>
              <a:t>д</a:t>
            </a:r>
            <a:r>
              <a:rPr lang="ru-RU" b="1" dirty="0" smtClean="0"/>
              <a:t>рузей</a:t>
            </a:r>
          </a:p>
          <a:p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Еженедельные призы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Аукционная система 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Награды: музыка, призы, билеты на футбол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Статистика: </a:t>
            </a:r>
            <a:r>
              <a:rPr lang="en-US" b="1" dirty="0" smtClean="0"/>
              <a:t>7000 </a:t>
            </a:r>
            <a:r>
              <a:rPr lang="ru-RU" b="1" dirty="0" smtClean="0"/>
              <a:t>участников в месяц, растет</a:t>
            </a:r>
          </a:p>
          <a:p>
            <a:endParaRPr lang="ru-RU" dirty="0"/>
          </a:p>
        </p:txBody>
      </p:sp>
      <p:pic>
        <p:nvPicPr>
          <p:cNvPr id="25602" name="Picture 2" descr="CIMB-Facebook-CIMBYouthT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714356"/>
            <a:ext cx="4644009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247</Words>
  <Application>Microsoft Office PowerPoint</Application>
  <PresentationFormat>Экран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 наша жизнь? Игра?</vt:lpstr>
      <vt:lpstr>   /ɡeɪmɪfɪkeɪʃ(ə)n/  </vt:lpstr>
      <vt:lpstr>Слайд 3</vt:lpstr>
      <vt:lpstr>Слайд 4</vt:lpstr>
      <vt:lpstr>Геймификация – это…  1. вовлечение пользователей в «игроподобную» активность  2. управление поведением пользователя  3. социальные модели поведения  3. большая продолжительность  4. бейджи, уровни, «доски почета», системы мотивации, соревновательность </vt:lpstr>
      <vt:lpstr>Что дает геймификация:   1. положительные эмоции  2. сильные социальные связи  3. чувство свершения  4. сообщество, объединенное общей целью</vt:lpstr>
      <vt:lpstr>Геймификация не работает, если   1. плохой сервис, плохой контент  2. нет сообщества  3. нет евангелистов, «играющих тренеров» </vt:lpstr>
      <vt:lpstr>BBVA Game </vt:lpstr>
      <vt:lpstr>CIMB YOUth </vt:lpstr>
      <vt:lpstr>BARCLAYCARD RING</vt:lpstr>
      <vt:lpstr>AKBANK Kur &amp; Yönet</vt:lpstr>
      <vt:lpstr>My Love Dokdo (NH Nonghyup)</vt:lpstr>
      <vt:lpstr>DBS Places</vt:lpstr>
      <vt:lpstr>Dupaco Contest</vt:lpstr>
      <vt:lpstr>GAMIFICATION SUCKS?  ©Стефани Морган</vt:lpstr>
      <vt:lpstr>«Спираль вовлечения»</vt:lpstr>
      <vt:lpstr>Слайд 17</vt:lpstr>
    </vt:vector>
  </TitlesOfParts>
  <Company>Reglament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наша жизнь? Игра?</dc:title>
  <dc:creator>arnautov</dc:creator>
  <cp:lastModifiedBy>user</cp:lastModifiedBy>
  <cp:revision>37</cp:revision>
  <dcterms:created xsi:type="dcterms:W3CDTF">2012-11-26T13:55:30Z</dcterms:created>
  <dcterms:modified xsi:type="dcterms:W3CDTF">2012-11-27T20:32:51Z</dcterms:modified>
</cp:coreProperties>
</file>