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3" r:id="rId5"/>
    <p:sldMasterId id="2147483650" r:id="rId6"/>
    <p:sldMasterId id="2147483675" r:id="rId7"/>
  </p:sldMasterIdLst>
  <p:notesMasterIdLst>
    <p:notesMasterId r:id="rId18"/>
  </p:notesMasterIdLst>
  <p:handoutMasterIdLst>
    <p:handoutMasterId r:id="rId19"/>
  </p:handoutMasterIdLst>
  <p:sldIdLst>
    <p:sldId id="258" r:id="rId8"/>
    <p:sldId id="263" r:id="rId9"/>
    <p:sldId id="274" r:id="rId10"/>
    <p:sldId id="264" r:id="rId11"/>
    <p:sldId id="275" r:id="rId12"/>
    <p:sldId id="265" r:id="rId13"/>
    <p:sldId id="276" r:id="rId14"/>
    <p:sldId id="266" r:id="rId15"/>
    <p:sldId id="267" r:id="rId16"/>
    <p:sldId id="272" r:id="rId17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D8003F"/>
    <a:srgbClr val="67676B"/>
    <a:srgbClr val="FFFFFF"/>
    <a:srgbClr val="C0002A"/>
    <a:srgbClr val="676767"/>
    <a:srgbClr val="DCDCDC"/>
    <a:srgbClr val="EAEAEA"/>
    <a:srgbClr val="96969A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27" autoAdjust="0"/>
  </p:normalViewPr>
  <p:slideViewPr>
    <p:cSldViewPr snapToGrid="0" snapToObjects="1">
      <p:cViewPr>
        <p:scale>
          <a:sx n="100" d="100"/>
          <a:sy n="100" d="100"/>
        </p:scale>
        <p:origin x="126" y="-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62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5900-DAF6-4F8B-AAE4-080A6F40ACAC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2E00-9388-47FD-987A-950722D0A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54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D0482-C913-4FE6-93F1-663C1E467DBB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DFD-9DCB-4813-94DC-3320DC801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87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 РУ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/>
          <p:cNvSpPr>
            <a:spLocks noGrp="1"/>
          </p:cNvSpPr>
          <p:nvPr>
            <p:ph type="title"/>
          </p:nvPr>
        </p:nvSpPr>
        <p:spPr>
          <a:xfrm>
            <a:off x="6441428" y="6231600"/>
            <a:ext cx="3824243" cy="380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36000" tIns="36000" rIns="36000" bIns="36000" rtlCol="0" anchor="ctr">
            <a:spAutoFit/>
          </a:bodyPr>
          <a:lstStyle>
            <a:lvl1pPr algn="r">
              <a:defRPr lang="ru-RU" sz="2000" cap="all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67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30" name="Chart Placeholder 1"/>
          <p:cNvSpPr>
            <a:spLocks noGrp="1"/>
          </p:cNvSpPr>
          <p:nvPr>
            <p:ph type="chart" sz="quarter" idx="23" hasCustomPrompt="1"/>
          </p:nvPr>
        </p:nvSpPr>
        <p:spPr>
          <a:xfrm>
            <a:off x="5796000" y="1940400"/>
            <a:ext cx="4248000" cy="4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диаграммы</a:t>
            </a:r>
            <a:endParaRPr lang="ru-R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76923" y="3444399"/>
            <a:ext cx="4246562" cy="1097121"/>
          </a:xfr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</a:lstStyle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76923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1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2" name="Chart Placeholder 1"/>
          <p:cNvSpPr>
            <a:spLocks noGrp="1"/>
          </p:cNvSpPr>
          <p:nvPr>
            <p:ph type="chart" sz="quarter" idx="23" hasCustomPrompt="1"/>
          </p:nvPr>
        </p:nvSpPr>
        <p:spPr>
          <a:xfrm>
            <a:off x="867600" y="3260034"/>
            <a:ext cx="9174600" cy="3086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диаграммы</a:t>
            </a:r>
            <a:endParaRPr lang="ru-RU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46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867600" y="1940400"/>
            <a:ext cx="9045575" cy="46661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7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 - 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 4"/>
          <p:cNvSpPr>
            <a:spLocks noGrp="1"/>
          </p:cNvSpPr>
          <p:nvPr>
            <p:ph type="body" sz="half" idx="24" hasCustomPrompt="1"/>
          </p:nvPr>
        </p:nvSpPr>
        <p:spPr>
          <a:xfrm>
            <a:off x="5414507" y="22012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4</a:t>
            </a:r>
            <a:endParaRPr lang="en-US" dirty="0" smtClean="0"/>
          </a:p>
        </p:txBody>
      </p:sp>
      <p:sp>
        <p:nvSpPr>
          <p:cNvPr id="9" name="Text 3"/>
          <p:cNvSpPr>
            <a:spLocks noGrp="1"/>
          </p:cNvSpPr>
          <p:nvPr>
            <p:ph type="body" sz="half" idx="17" hasCustomPrompt="1"/>
          </p:nvPr>
        </p:nvSpPr>
        <p:spPr>
          <a:xfrm>
            <a:off x="867755" y="22012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171450" indent="-171450" algn="l">
              <a:buFont typeface="Arial" pitchFamily="34" charset="0"/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3</a:t>
            </a:r>
            <a:endParaRPr lang="en-US" dirty="0" smtClean="0"/>
          </a:p>
        </p:txBody>
      </p:sp>
      <p:sp>
        <p:nvSpPr>
          <p:cNvPr id="23" name="Text  6"/>
          <p:cNvSpPr>
            <a:spLocks noGrp="1"/>
          </p:cNvSpPr>
          <p:nvPr>
            <p:ph type="body" sz="half" idx="25" hasCustomPrompt="1"/>
          </p:nvPr>
        </p:nvSpPr>
        <p:spPr>
          <a:xfrm>
            <a:off x="5414507" y="26260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6</a:t>
            </a:r>
            <a:endParaRPr lang="en-US" dirty="0" smtClean="0"/>
          </a:p>
        </p:txBody>
      </p:sp>
      <p:sp>
        <p:nvSpPr>
          <p:cNvPr id="24" name="Text 5"/>
          <p:cNvSpPr>
            <a:spLocks noGrp="1"/>
          </p:cNvSpPr>
          <p:nvPr>
            <p:ph type="body" sz="half" idx="26" hasCustomPrompt="1"/>
          </p:nvPr>
        </p:nvSpPr>
        <p:spPr>
          <a:xfrm>
            <a:off x="867755" y="26260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171450" indent="-171450" algn="l">
              <a:buFont typeface="Arial" pitchFamily="34" charset="0"/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5</a:t>
            </a:r>
            <a:endParaRPr lang="en-US" dirty="0" smtClean="0"/>
          </a:p>
        </p:txBody>
      </p:sp>
      <p:sp>
        <p:nvSpPr>
          <p:cNvPr id="25" name="Text  8"/>
          <p:cNvSpPr>
            <a:spLocks noGrp="1"/>
          </p:cNvSpPr>
          <p:nvPr>
            <p:ph type="body" sz="half" idx="27" hasCustomPrompt="1"/>
          </p:nvPr>
        </p:nvSpPr>
        <p:spPr>
          <a:xfrm>
            <a:off x="5414507" y="30508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8</a:t>
            </a:r>
          </a:p>
        </p:txBody>
      </p:sp>
      <p:sp>
        <p:nvSpPr>
          <p:cNvPr id="26" name="Text 7"/>
          <p:cNvSpPr>
            <a:spLocks noGrp="1"/>
          </p:cNvSpPr>
          <p:nvPr>
            <p:ph type="body" sz="half" idx="28" hasCustomPrompt="1"/>
          </p:nvPr>
        </p:nvSpPr>
        <p:spPr>
          <a:xfrm>
            <a:off x="867755" y="30508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7</a:t>
            </a:r>
          </a:p>
        </p:txBody>
      </p:sp>
      <p:sp>
        <p:nvSpPr>
          <p:cNvPr id="27" name="Text  10"/>
          <p:cNvSpPr>
            <a:spLocks noGrp="1"/>
          </p:cNvSpPr>
          <p:nvPr>
            <p:ph type="body" sz="half" idx="29" hasCustomPrompt="1"/>
          </p:nvPr>
        </p:nvSpPr>
        <p:spPr>
          <a:xfrm>
            <a:off x="5414507" y="34756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10</a:t>
            </a:r>
          </a:p>
        </p:txBody>
      </p:sp>
      <p:sp>
        <p:nvSpPr>
          <p:cNvPr id="28" name="Text 9"/>
          <p:cNvSpPr>
            <a:spLocks noGrp="1"/>
          </p:cNvSpPr>
          <p:nvPr>
            <p:ph type="body" sz="half" idx="30" hasCustomPrompt="1"/>
          </p:nvPr>
        </p:nvSpPr>
        <p:spPr>
          <a:xfrm>
            <a:off x="867755" y="34756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9</a:t>
            </a:r>
          </a:p>
        </p:txBody>
      </p:sp>
      <p:sp>
        <p:nvSpPr>
          <p:cNvPr id="29" name="Text  12"/>
          <p:cNvSpPr>
            <a:spLocks noGrp="1"/>
          </p:cNvSpPr>
          <p:nvPr>
            <p:ph type="body" sz="half" idx="31" hasCustomPrompt="1"/>
          </p:nvPr>
        </p:nvSpPr>
        <p:spPr>
          <a:xfrm>
            <a:off x="5414507" y="39004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12</a:t>
            </a:r>
          </a:p>
        </p:txBody>
      </p:sp>
      <p:sp>
        <p:nvSpPr>
          <p:cNvPr id="30" name="Text 11"/>
          <p:cNvSpPr>
            <a:spLocks noGrp="1"/>
          </p:cNvSpPr>
          <p:nvPr>
            <p:ph type="body" sz="half" idx="32" hasCustomPrompt="1"/>
          </p:nvPr>
        </p:nvSpPr>
        <p:spPr>
          <a:xfrm>
            <a:off x="867755" y="39004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11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Text Headline 2"/>
          <p:cNvSpPr>
            <a:spLocks noGrp="1"/>
          </p:cNvSpPr>
          <p:nvPr>
            <p:ph type="body" sz="half" idx="21" hasCustomPrompt="1"/>
          </p:nvPr>
        </p:nvSpPr>
        <p:spPr>
          <a:xfrm>
            <a:off x="5414507" y="1940400"/>
            <a:ext cx="4491492" cy="288147"/>
          </a:xfrm>
          <a:prstGeom prst="rect">
            <a:avLst/>
          </a:prstGeom>
          <a:solidFill>
            <a:schemeClr val="accent1"/>
          </a:solidFill>
          <a:ln>
            <a:solidFill>
              <a:srgbClr val="32323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36000" rIns="180000" bIns="36000" anchor="t" anchorCtr="0">
            <a:noAutofit/>
          </a:bodyPr>
          <a:lstStyle>
            <a:lvl1pPr marL="373384" indent="-373384">
              <a:buNone/>
              <a:defRPr lang="en-US" sz="1400" b="1" baseline="0" dirty="0" smtClean="0">
                <a:solidFill>
                  <a:schemeClr val="tx2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Заголовок 2</a:t>
            </a:r>
            <a:endParaRPr lang="en-US" dirty="0" smtClean="0"/>
          </a:p>
        </p:txBody>
      </p:sp>
      <p:sp>
        <p:nvSpPr>
          <p:cNvPr id="14" name="Text Headline 1"/>
          <p:cNvSpPr>
            <a:spLocks noGrp="1"/>
          </p:cNvSpPr>
          <p:nvPr>
            <p:ph type="body" sz="half" idx="14" hasCustomPrompt="1"/>
          </p:nvPr>
        </p:nvSpPr>
        <p:spPr>
          <a:xfrm>
            <a:off x="867755" y="1940400"/>
            <a:ext cx="4491492" cy="288147"/>
          </a:xfrm>
          <a:prstGeom prst="rect">
            <a:avLst/>
          </a:prstGeom>
          <a:solidFill>
            <a:schemeClr val="accent1"/>
          </a:solidFill>
          <a:ln>
            <a:solidFill>
              <a:srgbClr val="32323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36000" rIns="180000" bIns="36000" anchor="t" anchorCtr="0">
            <a:noAutofit/>
          </a:bodyPr>
          <a:lstStyle>
            <a:lvl1pPr marL="0" indent="0" algn="l">
              <a:buFont typeface="Arial" pitchFamily="34" charset="0"/>
              <a:buNone/>
              <a:defRPr sz="1400" b="1" baseline="0">
                <a:solidFill>
                  <a:schemeClr val="tx2"/>
                </a:solidFill>
                <a:effectLst/>
                <a:latin typeface="Myriad Pro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 smtClean="0"/>
              <a:t>Заголовок 1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8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0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84308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84308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53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76923" y="3444399"/>
            <a:ext cx="4246562" cy="1097121"/>
          </a:xfr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</a:lstStyle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76923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7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67600" y="1940350"/>
            <a:ext cx="4248000" cy="4404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фото</a:t>
            </a:r>
            <a:endParaRPr lang="ru-RU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41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5796000" y="1940350"/>
            <a:ext cx="4248000" cy="4404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фото</a:t>
            </a:r>
            <a:endParaRPr lang="ru-R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76923" y="3444399"/>
            <a:ext cx="4246562" cy="1097121"/>
          </a:xfr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</a:lstStyle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76923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34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67600" y="3492598"/>
            <a:ext cx="4248000" cy="2852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фото</a:t>
            </a:r>
            <a:endParaRPr lang="ru-RU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84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/>
          <p:cNvSpPr>
            <a:spLocks noGrp="1"/>
          </p:cNvSpPr>
          <p:nvPr>
            <p:ph type="title"/>
          </p:nvPr>
        </p:nvSpPr>
        <p:spPr>
          <a:xfrm>
            <a:off x="6441428" y="6231600"/>
            <a:ext cx="3824243" cy="380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36000" tIns="36000" rIns="36000" bIns="36000" rtlCol="0" anchor="ctr">
            <a:spAutoFit/>
          </a:bodyPr>
          <a:lstStyle>
            <a:lvl1pPr algn="r">
              <a:defRPr lang="ru-RU" sz="2000" cap="all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9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1"/>
          <p:cNvSpPr>
            <a:spLocks noGrp="1"/>
          </p:cNvSpPr>
          <p:nvPr>
            <p:ph type="chart" sz="quarter" idx="23" hasCustomPrompt="1"/>
          </p:nvPr>
        </p:nvSpPr>
        <p:spPr>
          <a:xfrm>
            <a:off x="867600" y="1940400"/>
            <a:ext cx="4248000" cy="4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диаграммы</a:t>
            </a:r>
            <a:endParaRPr lang="ru-R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20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30" name="Chart Placeholder 1"/>
          <p:cNvSpPr>
            <a:spLocks noGrp="1"/>
          </p:cNvSpPr>
          <p:nvPr>
            <p:ph type="chart" sz="quarter" idx="23" hasCustomPrompt="1"/>
          </p:nvPr>
        </p:nvSpPr>
        <p:spPr>
          <a:xfrm>
            <a:off x="5796000" y="1940400"/>
            <a:ext cx="4248000" cy="4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диаграммы</a:t>
            </a:r>
            <a:endParaRPr lang="ru-R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76923" y="3444399"/>
            <a:ext cx="4246562" cy="1097121"/>
          </a:xfr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</a:lstStyle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76923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3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2" name="Chart Placeholder 1"/>
          <p:cNvSpPr>
            <a:spLocks noGrp="1"/>
          </p:cNvSpPr>
          <p:nvPr>
            <p:ph type="chart" sz="quarter" idx="23" hasCustomPrompt="1"/>
          </p:nvPr>
        </p:nvSpPr>
        <p:spPr>
          <a:xfrm>
            <a:off x="867600" y="3260034"/>
            <a:ext cx="9174600" cy="3086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диаграммы</a:t>
            </a:r>
            <a:endParaRPr lang="ru-RU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16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867600" y="1940400"/>
            <a:ext cx="9045575" cy="46661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1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 - 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 4"/>
          <p:cNvSpPr>
            <a:spLocks noGrp="1"/>
          </p:cNvSpPr>
          <p:nvPr>
            <p:ph type="body" sz="half" idx="24" hasCustomPrompt="1"/>
          </p:nvPr>
        </p:nvSpPr>
        <p:spPr>
          <a:xfrm>
            <a:off x="5414507" y="22012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4</a:t>
            </a:r>
            <a:endParaRPr lang="en-US" dirty="0" smtClean="0"/>
          </a:p>
        </p:txBody>
      </p:sp>
      <p:sp>
        <p:nvSpPr>
          <p:cNvPr id="9" name="Text 3"/>
          <p:cNvSpPr>
            <a:spLocks noGrp="1"/>
          </p:cNvSpPr>
          <p:nvPr>
            <p:ph type="body" sz="half" idx="17" hasCustomPrompt="1"/>
          </p:nvPr>
        </p:nvSpPr>
        <p:spPr>
          <a:xfrm>
            <a:off x="867755" y="22012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171450" indent="-171450" algn="l">
              <a:buFont typeface="Arial" pitchFamily="34" charset="0"/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3</a:t>
            </a:r>
            <a:endParaRPr lang="en-US" dirty="0" smtClean="0"/>
          </a:p>
        </p:txBody>
      </p:sp>
      <p:sp>
        <p:nvSpPr>
          <p:cNvPr id="23" name="Text  6"/>
          <p:cNvSpPr>
            <a:spLocks noGrp="1"/>
          </p:cNvSpPr>
          <p:nvPr>
            <p:ph type="body" sz="half" idx="25" hasCustomPrompt="1"/>
          </p:nvPr>
        </p:nvSpPr>
        <p:spPr>
          <a:xfrm>
            <a:off x="5414507" y="26260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6</a:t>
            </a:r>
            <a:endParaRPr lang="en-US" dirty="0" smtClean="0"/>
          </a:p>
        </p:txBody>
      </p:sp>
      <p:sp>
        <p:nvSpPr>
          <p:cNvPr id="24" name="Text 5"/>
          <p:cNvSpPr>
            <a:spLocks noGrp="1"/>
          </p:cNvSpPr>
          <p:nvPr>
            <p:ph type="body" sz="half" idx="26" hasCustomPrompt="1"/>
          </p:nvPr>
        </p:nvSpPr>
        <p:spPr>
          <a:xfrm>
            <a:off x="867755" y="26260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171450" indent="-171450" algn="l">
              <a:buFont typeface="Arial" pitchFamily="34" charset="0"/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5</a:t>
            </a:r>
            <a:endParaRPr lang="en-US" dirty="0" smtClean="0"/>
          </a:p>
        </p:txBody>
      </p:sp>
      <p:sp>
        <p:nvSpPr>
          <p:cNvPr id="25" name="Text  8"/>
          <p:cNvSpPr>
            <a:spLocks noGrp="1"/>
          </p:cNvSpPr>
          <p:nvPr>
            <p:ph type="body" sz="half" idx="27" hasCustomPrompt="1"/>
          </p:nvPr>
        </p:nvSpPr>
        <p:spPr>
          <a:xfrm>
            <a:off x="5414507" y="30508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8</a:t>
            </a:r>
          </a:p>
        </p:txBody>
      </p:sp>
      <p:sp>
        <p:nvSpPr>
          <p:cNvPr id="26" name="Text 7"/>
          <p:cNvSpPr>
            <a:spLocks noGrp="1"/>
          </p:cNvSpPr>
          <p:nvPr>
            <p:ph type="body" sz="half" idx="28" hasCustomPrompt="1"/>
          </p:nvPr>
        </p:nvSpPr>
        <p:spPr>
          <a:xfrm>
            <a:off x="867755" y="30508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7</a:t>
            </a:r>
          </a:p>
        </p:txBody>
      </p:sp>
      <p:sp>
        <p:nvSpPr>
          <p:cNvPr id="27" name="Text  10"/>
          <p:cNvSpPr>
            <a:spLocks noGrp="1"/>
          </p:cNvSpPr>
          <p:nvPr>
            <p:ph type="body" sz="half" idx="29" hasCustomPrompt="1"/>
          </p:nvPr>
        </p:nvSpPr>
        <p:spPr>
          <a:xfrm>
            <a:off x="5414507" y="34756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10</a:t>
            </a:r>
          </a:p>
        </p:txBody>
      </p:sp>
      <p:sp>
        <p:nvSpPr>
          <p:cNvPr id="28" name="Text 9"/>
          <p:cNvSpPr>
            <a:spLocks noGrp="1"/>
          </p:cNvSpPr>
          <p:nvPr>
            <p:ph type="body" sz="half" idx="30" hasCustomPrompt="1"/>
          </p:nvPr>
        </p:nvSpPr>
        <p:spPr>
          <a:xfrm>
            <a:off x="867755" y="3475617"/>
            <a:ext cx="4491492" cy="424800"/>
          </a:xfrm>
          <a:prstGeom prst="rect">
            <a:avLst/>
          </a:prstGeom>
          <a:solidFill>
            <a:srgbClr val="DCDCDC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9</a:t>
            </a:r>
          </a:p>
        </p:txBody>
      </p:sp>
      <p:sp>
        <p:nvSpPr>
          <p:cNvPr id="29" name="Text  12"/>
          <p:cNvSpPr>
            <a:spLocks noGrp="1"/>
          </p:cNvSpPr>
          <p:nvPr>
            <p:ph type="body" sz="half" idx="31" hasCustomPrompt="1"/>
          </p:nvPr>
        </p:nvSpPr>
        <p:spPr>
          <a:xfrm>
            <a:off x="5414507" y="39004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12</a:t>
            </a:r>
          </a:p>
        </p:txBody>
      </p:sp>
      <p:sp>
        <p:nvSpPr>
          <p:cNvPr id="30" name="Text 11"/>
          <p:cNvSpPr>
            <a:spLocks noGrp="1"/>
          </p:cNvSpPr>
          <p:nvPr>
            <p:ph type="body" sz="half" idx="32" hasCustomPrompt="1"/>
          </p:nvPr>
        </p:nvSpPr>
        <p:spPr>
          <a:xfrm>
            <a:off x="867755" y="3900417"/>
            <a:ext cx="4491492" cy="424800"/>
          </a:xfrm>
          <a:prstGeom prst="rect">
            <a:avLst/>
          </a:prstGeom>
          <a:solidFill>
            <a:srgbClr val="EAEAEA"/>
          </a:solidFill>
          <a:ln>
            <a:solidFill>
              <a:srgbClr val="323232"/>
            </a:solidFill>
          </a:ln>
        </p:spPr>
        <p:txBody>
          <a:bodyPr wrap="square" lIns="180000" tIns="144000" rIns="180000" bIns="108000" anchor="t" anchorCtr="0">
            <a:spAutoFit/>
          </a:bodyPr>
          <a:lstStyle>
            <a:lvl1pPr marL="373384" indent="-373384">
              <a:buNone/>
              <a:defRPr lang="en-US" sz="1050" b="1" i="0" baseline="0" dirty="0" smtClean="0">
                <a:solidFill>
                  <a:srgbClr val="707070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Текст </a:t>
            </a:r>
            <a:r>
              <a:rPr lang="en-US" dirty="0" smtClean="0"/>
              <a:t>11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Text Headline 2"/>
          <p:cNvSpPr>
            <a:spLocks noGrp="1"/>
          </p:cNvSpPr>
          <p:nvPr>
            <p:ph type="body" sz="half" idx="21" hasCustomPrompt="1"/>
          </p:nvPr>
        </p:nvSpPr>
        <p:spPr>
          <a:xfrm>
            <a:off x="5414507" y="1940400"/>
            <a:ext cx="4491492" cy="288147"/>
          </a:xfrm>
          <a:prstGeom prst="rect">
            <a:avLst/>
          </a:prstGeom>
          <a:solidFill>
            <a:schemeClr val="accent1"/>
          </a:solidFill>
          <a:ln>
            <a:solidFill>
              <a:srgbClr val="32323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36000" rIns="180000" bIns="36000" anchor="t" anchorCtr="0">
            <a:noAutofit/>
          </a:bodyPr>
          <a:lstStyle>
            <a:lvl1pPr marL="373384" indent="-373384">
              <a:buNone/>
              <a:defRPr lang="en-US" sz="1400" b="1" baseline="0" dirty="0" smtClean="0">
                <a:solidFill>
                  <a:schemeClr val="tx2"/>
                </a:solidFill>
                <a:effectLst/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Заголовок 2</a:t>
            </a:r>
            <a:endParaRPr lang="en-US" dirty="0" smtClean="0"/>
          </a:p>
        </p:txBody>
      </p:sp>
      <p:sp>
        <p:nvSpPr>
          <p:cNvPr id="14" name="Text Headline 1"/>
          <p:cNvSpPr>
            <a:spLocks noGrp="1"/>
          </p:cNvSpPr>
          <p:nvPr>
            <p:ph type="body" sz="half" idx="14" hasCustomPrompt="1"/>
          </p:nvPr>
        </p:nvSpPr>
        <p:spPr>
          <a:xfrm>
            <a:off x="867755" y="1940400"/>
            <a:ext cx="4491492" cy="288147"/>
          </a:xfrm>
          <a:prstGeom prst="rect">
            <a:avLst/>
          </a:prstGeom>
          <a:solidFill>
            <a:schemeClr val="accent1"/>
          </a:solidFill>
          <a:ln>
            <a:solidFill>
              <a:srgbClr val="32323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36000" rIns="180000" bIns="36000" anchor="t" anchorCtr="0">
            <a:noAutofit/>
          </a:bodyPr>
          <a:lstStyle>
            <a:lvl1pPr marL="0" indent="0" algn="l">
              <a:buFont typeface="Arial" pitchFamily="34" charset="0"/>
              <a:buNone/>
              <a:defRPr sz="1400" b="1" baseline="0">
                <a:solidFill>
                  <a:schemeClr val="tx2"/>
                </a:solidFill>
                <a:effectLst/>
                <a:latin typeface="Myriad Pro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 smtClean="0"/>
              <a:t>Заголовок 1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77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84308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84308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5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76923" y="3444399"/>
            <a:ext cx="4246562" cy="1097121"/>
          </a:xfr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</a:lstStyle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76923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6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67600" y="1940350"/>
            <a:ext cx="4248000" cy="4404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фото</a:t>
            </a:r>
            <a:endParaRPr lang="ru-RU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5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5796000" y="1940350"/>
            <a:ext cx="4248000" cy="4404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фото</a:t>
            </a:r>
            <a:endParaRPr lang="ru-RU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76923" y="3444399"/>
            <a:ext cx="4246562" cy="1097121"/>
          </a:xfr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</a:lstStyle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76923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1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34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67600" y="3492598"/>
            <a:ext cx="4248000" cy="2852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фото</a:t>
            </a:r>
            <a:endParaRPr lang="ru-RU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76923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9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1"/>
          <p:cNvSpPr>
            <a:spLocks noGrp="1"/>
          </p:cNvSpPr>
          <p:nvPr>
            <p:ph type="chart" sz="quarter" idx="23" hasCustomPrompt="1"/>
          </p:nvPr>
        </p:nvSpPr>
        <p:spPr>
          <a:xfrm>
            <a:off x="867600" y="1940400"/>
            <a:ext cx="4248000" cy="4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Нажмите для вставки диаграммы</a:t>
            </a:r>
            <a:endParaRPr lang="ru-R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67755" y="7100534"/>
            <a:ext cx="1301638" cy="21544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ru-RU" sz="1400" b="0" baseline="0" dirty="0">
                <a:solidFill>
                  <a:srgbClr val="96969A"/>
                </a:solidFill>
                <a:latin typeface="Myriad Pro" pitchFamily="34" charset="0"/>
              </a:defRPr>
            </a:lvl1pPr>
          </a:lstStyle>
          <a:p>
            <a:pPr marL="0" lvl="0" indent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7755" y="477181"/>
            <a:ext cx="2305118" cy="292388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 anchor="ctr" anchorCtr="0">
            <a:spAutoFit/>
          </a:bodyPr>
          <a:lstStyle>
            <a:lvl1pPr marL="373384" indent="-373384">
              <a:buNone/>
              <a:defRPr lang="en-US" sz="1900" b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</a:defRPr>
            </a:lvl1pPr>
            <a:lvl2pPr>
              <a:defRPr lang="en-US" sz="1300" dirty="0" smtClean="0"/>
            </a:lvl2pPr>
            <a:lvl3pPr>
              <a:defRPr lang="en-US" sz="1100" dirty="0" smtClean="0"/>
            </a:lvl3pPr>
            <a:lvl4pPr>
              <a:defRPr lang="en-US" sz="1000" dirty="0" smtClean="0"/>
            </a:lvl4pPr>
            <a:lvl5pPr>
              <a:defRPr lang="ru-RU" sz="1000" dirty="0"/>
            </a:lvl5pPr>
          </a:lstStyle>
          <a:p>
            <a:pPr marL="0" lvl="0" indent="0"/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702760" y="189753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err="1" smtClean="0"/>
              <a:t>Буллет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702760" y="3444399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en-US" dirty="0" smtClean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02760" y="4815428"/>
            <a:ext cx="4246562" cy="109712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Поле для текста</a:t>
            </a:r>
            <a:endParaRPr lang="en-US" dirty="0" smtClean="0"/>
          </a:p>
          <a:p>
            <a:pPr lvl="1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6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3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 baseline="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0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 baseline="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9532051" y="7059848"/>
            <a:ext cx="360000" cy="360000"/>
          </a:xfrm>
          <a:prstGeom prst="rect">
            <a:avLst/>
          </a:prstGeom>
          <a:noFill/>
        </p:spPr>
        <p:txBody>
          <a:bodyPr wrap="none" lIns="58801" tIns="58801" rIns="58801" bIns="58801" anchor="ctr" anchorCtr="0"/>
          <a:lstStyle>
            <a:defPPr>
              <a:defRPr lang="ru-RU"/>
            </a:defPPr>
            <a:lvl1pPr marL="0" algn="ctr" defTabSz="995690" rtl="0" eaLnBrk="1" latinLnBrk="0" hangingPunct="1">
              <a:defRPr sz="190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24ABD-F08C-48DE-82DC-36D7F920DA26}" type="slidenum">
              <a:rPr lang="ru-RU" sz="1600" b="0" smtClean="0">
                <a:solidFill>
                  <a:srgbClr val="96969A"/>
                </a:solidFill>
              </a:rPr>
              <a:pPr/>
              <a:t>‹#›</a:t>
            </a:fld>
            <a:endParaRPr lang="ru-RU" sz="1600" b="0" dirty="0">
              <a:solidFill>
                <a:srgbClr val="96969A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39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7" r:id="rId2"/>
    <p:sldLayoutId id="2147483667" r:id="rId3"/>
    <p:sldLayoutId id="2147483660" r:id="rId4"/>
    <p:sldLayoutId id="2147483661" r:id="rId5"/>
    <p:sldLayoutId id="2147483662" r:id="rId6"/>
    <p:sldLayoutId id="2147483665" r:id="rId7"/>
    <p:sldLayoutId id="2147483663" r:id="rId8"/>
    <p:sldLayoutId id="2147483664" r:id="rId9"/>
    <p:sldLayoutId id="2147483670" r:id="rId10"/>
    <p:sldLayoutId id="2147483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0"/>
        </a:spcBef>
        <a:buFont typeface="Arial" pitchFamily="34" charset="0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1450" indent="-171450" algn="l" defTabSz="995690" rtl="0" eaLnBrk="1" latinLnBrk="0" hangingPunct="1">
        <a:spcBef>
          <a:spcPct val="20000"/>
        </a:spcBef>
        <a:buFontTx/>
        <a:buBlip>
          <a:blip r:embed="rId14"/>
        </a:buBlip>
        <a:defRPr sz="1100" b="1" kern="1200" baseline="0">
          <a:solidFill>
            <a:srgbClr val="707070"/>
          </a:solidFill>
          <a:latin typeface="+mn-lt"/>
          <a:ea typeface="+mn-ea"/>
          <a:cs typeface="+mn-cs"/>
        </a:defRPr>
      </a:lvl2pPr>
      <a:lvl3pPr marL="504000" indent="0" algn="l" defTabSz="99569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rgbClr val="707070"/>
          </a:solidFill>
          <a:latin typeface="+mn-lt"/>
          <a:ea typeface="+mn-ea"/>
          <a:cs typeface="+mn-cs"/>
        </a:defRPr>
      </a:lvl3pPr>
      <a:lvl4pPr marL="504000" indent="0" algn="l" defTabSz="99569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rgbClr val="707070"/>
          </a:solidFill>
          <a:latin typeface="+mn-lt"/>
          <a:ea typeface="+mn-ea"/>
          <a:cs typeface="+mn-cs"/>
        </a:defRPr>
      </a:lvl4pPr>
      <a:lvl5pPr marL="504000" indent="0" algn="l" defTabSz="99569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rgbClr val="707070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9532051" y="7059848"/>
            <a:ext cx="360000" cy="360000"/>
          </a:xfrm>
          <a:prstGeom prst="rect">
            <a:avLst/>
          </a:prstGeom>
          <a:noFill/>
        </p:spPr>
        <p:txBody>
          <a:bodyPr wrap="none" lIns="58801" tIns="58801" rIns="58801" bIns="58801" anchor="ctr" anchorCtr="0"/>
          <a:lstStyle>
            <a:defPPr>
              <a:defRPr lang="ru-RU"/>
            </a:defPPr>
            <a:lvl1pPr marL="0" algn="ctr" defTabSz="995690" rtl="0" eaLnBrk="1" latinLnBrk="0" hangingPunct="1">
              <a:defRPr sz="190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24ABD-F08C-48DE-82DC-36D7F920DA26}" type="slidenum">
              <a:rPr lang="ru-RU" sz="1600" b="0" smtClean="0">
                <a:solidFill>
                  <a:srgbClr val="96969A"/>
                </a:solidFill>
              </a:rPr>
              <a:pPr/>
              <a:t>‹#›</a:t>
            </a:fld>
            <a:endParaRPr lang="ru-RU" sz="1600" b="0" dirty="0">
              <a:solidFill>
                <a:srgbClr val="96969A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Заголовок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48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5690" rtl="0" eaLnBrk="1" latinLnBrk="0" hangingPunct="1">
        <a:spcBef>
          <a:spcPts val="0"/>
        </a:spcBef>
        <a:buFont typeface="Arial" pitchFamily="34" charset="0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1450" indent="-171450" algn="l" defTabSz="995690" rtl="0" eaLnBrk="1" latinLnBrk="0" hangingPunct="1">
        <a:spcBef>
          <a:spcPct val="20000"/>
        </a:spcBef>
        <a:buFontTx/>
        <a:buBlip>
          <a:blip r:embed="rId14"/>
        </a:buBlip>
        <a:defRPr sz="1100" b="1" kern="1200" baseline="0">
          <a:solidFill>
            <a:srgbClr val="707070"/>
          </a:solidFill>
          <a:latin typeface="+mn-lt"/>
          <a:ea typeface="+mn-ea"/>
          <a:cs typeface="+mn-cs"/>
        </a:defRPr>
      </a:lvl2pPr>
      <a:lvl3pPr marL="504000" indent="0" algn="l" defTabSz="99569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rgbClr val="707070"/>
          </a:solidFill>
          <a:latin typeface="+mn-lt"/>
          <a:ea typeface="+mn-ea"/>
          <a:cs typeface="+mn-cs"/>
        </a:defRPr>
      </a:lvl3pPr>
      <a:lvl4pPr marL="504000" indent="0" algn="l" defTabSz="99569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rgbClr val="707070"/>
          </a:solidFill>
          <a:latin typeface="+mn-lt"/>
          <a:ea typeface="+mn-ea"/>
          <a:cs typeface="+mn-cs"/>
        </a:defRPr>
      </a:lvl4pPr>
      <a:lvl5pPr marL="504000" indent="0" algn="l" defTabSz="99569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rgbClr val="707070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14169" y="5118878"/>
            <a:ext cx="5051502" cy="1919363"/>
          </a:xfrm>
        </p:spPr>
        <p:txBody>
          <a:bodyPr/>
          <a:lstStyle/>
          <a:p>
            <a:r>
              <a:rPr lang="ru-RU" dirty="0" smtClean="0"/>
              <a:t>Андрей Бобовников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Субординированны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en-US" dirty="0" smtClean="0"/>
              <a:t>LPN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как способ увеличения капитала </a:t>
            </a:r>
            <a:br>
              <a:rPr lang="ru-RU" dirty="0" smtClean="0"/>
            </a:br>
            <a:r>
              <a:rPr lang="ru-RU" dirty="0" smtClean="0"/>
              <a:t>российских банков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234468" y="1389323"/>
            <a:ext cx="8100157" cy="380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36000" tIns="36000" rIns="36000" bIns="36000" rtlCol="0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cap="all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Ежегодная конференция «Капитализация банков 2013»</a:t>
            </a:r>
            <a:endParaRPr lang="en-GB" cap="all" dirty="0">
              <a:solidFill>
                <a:schemeClr val="bg1"/>
              </a:solidFill>
              <a:latin typeface="Myriad Pro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09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7755" y="477181"/>
            <a:ext cx="2253822" cy="292388"/>
          </a:xfrm>
        </p:spPr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76923" y="1897539"/>
            <a:ext cx="7595552" cy="1293336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ts val="0"/>
              </a:spcBef>
              <a:buFont typeface="Arial" pitchFamily="34" charset="0"/>
              <a:buNone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9569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100" b="1" kern="1200" baseline="0">
                <a:solidFill>
                  <a:srgbClr val="707070"/>
                </a:solidFill>
                <a:latin typeface="+mn-lt"/>
                <a:ea typeface="+mn-ea"/>
                <a:cs typeface="+mn-cs"/>
              </a:defRPr>
            </a:lvl2pPr>
            <a:lvl3pPr marL="504000" indent="0" algn="l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rgbClr val="707070"/>
                </a:solidFill>
                <a:latin typeface="+mn-lt"/>
                <a:ea typeface="+mn-ea"/>
                <a:cs typeface="+mn-cs"/>
              </a:defRPr>
            </a:lvl3pPr>
            <a:lvl4pPr marL="504000" indent="0" algn="l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rgbClr val="707070"/>
                </a:solidFill>
                <a:latin typeface="+mn-lt"/>
                <a:ea typeface="+mn-ea"/>
                <a:cs typeface="+mn-cs"/>
              </a:defRPr>
            </a:lvl4pPr>
            <a:lvl5pPr marL="504000" indent="0" algn="l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rgbClr val="707070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Андрей Бобовников, </a:t>
            </a:r>
            <a:endParaRPr lang="en-US" dirty="0" smtClean="0"/>
          </a:p>
          <a:p>
            <a:r>
              <a:rPr lang="ru-RU" dirty="0" smtClean="0"/>
              <a:t>вице-президент, долговой рынок</a:t>
            </a:r>
            <a:endParaRPr lang="en-US" dirty="0" smtClean="0"/>
          </a:p>
          <a:p>
            <a:endParaRPr lang="ru-RU" dirty="0" smtClean="0"/>
          </a:p>
          <a:p>
            <a:pPr lvl="1"/>
            <a:r>
              <a:rPr lang="ru-RU" sz="1400" dirty="0" smtClean="0"/>
              <a:t>+ 7 (495) 287-86-48</a:t>
            </a:r>
          </a:p>
          <a:p>
            <a:pPr lvl="1"/>
            <a:r>
              <a:rPr lang="en-US" sz="1400" dirty="0" smtClean="0"/>
              <a:t>Andrey.bobovnikov@aton.ru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814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7755" y="477181"/>
            <a:ext cx="6648487" cy="292388"/>
          </a:xfrm>
        </p:spPr>
        <p:txBody>
          <a:bodyPr/>
          <a:lstStyle/>
          <a:p>
            <a:r>
              <a:rPr lang="ru-RU" dirty="0" smtClean="0"/>
              <a:t>Субординированные инструменты – часть капитала банка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8375" y="1990725"/>
            <a:ext cx="641032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7070"/>
                </a:solidFill>
              </a:rPr>
              <a:t>Собственные средства (капитал)</a:t>
            </a:r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76" y="3390900"/>
            <a:ext cx="3205162" cy="160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7070"/>
                </a:solidFill>
              </a:rPr>
              <a:t>Основной капитал</a:t>
            </a:r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3538" y="3390900"/>
            <a:ext cx="32051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7070"/>
                </a:solidFill>
              </a:rPr>
              <a:t>Дополнительный капитал</a:t>
            </a:r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6118" y="4038600"/>
            <a:ext cx="1602581" cy="96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7070"/>
                </a:solidFill>
              </a:rPr>
              <a:t>Субордини-рованный</a:t>
            </a:r>
            <a:r>
              <a:rPr lang="ru-RU" dirty="0">
                <a:solidFill>
                  <a:srgbClr val="707070"/>
                </a:solidFill>
              </a:rPr>
              <a:t> </a:t>
            </a:r>
            <a:r>
              <a:rPr lang="ru-RU" dirty="0" smtClean="0">
                <a:solidFill>
                  <a:srgbClr val="707070"/>
                </a:solidFill>
              </a:rPr>
              <a:t>инструмент</a:t>
            </a:r>
            <a:endParaRPr lang="en-GB" dirty="0">
              <a:solidFill>
                <a:srgbClr val="7070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3538" y="4038600"/>
            <a:ext cx="1602581" cy="96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72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7755" y="330988"/>
            <a:ext cx="5735866" cy="584775"/>
          </a:xfrm>
        </p:spPr>
        <p:txBody>
          <a:bodyPr/>
          <a:lstStyle/>
          <a:p>
            <a:r>
              <a:rPr lang="ru-RU" dirty="0" smtClean="0"/>
              <a:t>Ограничения на объем </a:t>
            </a:r>
          </a:p>
          <a:p>
            <a:r>
              <a:rPr lang="ru-RU" dirty="0" smtClean="0"/>
              <a:t>привлекаемых субординированных инструментов 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76923" y="1897539"/>
            <a:ext cx="8471852" cy="291258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215-П</a:t>
            </a:r>
          </a:p>
          <a:p>
            <a:pPr algn="just"/>
            <a:endParaRPr lang="ru-RU" sz="1800" dirty="0" smtClean="0"/>
          </a:p>
          <a:p>
            <a:pPr lvl="1" algn="just"/>
            <a:r>
              <a:rPr lang="ru-RU" sz="1400" dirty="0"/>
              <a:t>3.11.2. Дополнительный капитал включается в расчет собственных средств (капитала) кредитных организаций в размере, не превышающем 100% величины основного </a:t>
            </a:r>
            <a:r>
              <a:rPr lang="ru-RU" sz="1400" dirty="0" smtClean="0"/>
              <a:t>капитала</a:t>
            </a:r>
          </a:p>
          <a:p>
            <a:pPr lvl="1" algn="just"/>
            <a:endParaRPr lang="ru-RU" sz="1400" dirty="0" smtClean="0"/>
          </a:p>
          <a:p>
            <a:pPr lvl="1" algn="just"/>
            <a:r>
              <a:rPr lang="ru-RU" sz="1400" dirty="0" smtClean="0"/>
              <a:t>3.11.1</a:t>
            </a:r>
            <a:r>
              <a:rPr lang="ru-RU" sz="1400" dirty="0"/>
              <a:t>. Величина субординированного кредита (депозита, займа, облигационного займа) </a:t>
            </a:r>
            <a:r>
              <a:rPr lang="ru-RU" sz="1400" dirty="0" smtClean="0"/>
              <a:t>и </a:t>
            </a:r>
            <a:r>
              <a:rPr lang="ru-RU" sz="1400" dirty="0"/>
              <a:t>включаемого </a:t>
            </a:r>
            <a:r>
              <a:rPr lang="ru-RU" sz="1400" dirty="0" smtClean="0"/>
              <a:t>в </a:t>
            </a:r>
            <a:r>
              <a:rPr lang="ru-RU" sz="1400" dirty="0"/>
              <a:t>состав источников дополнительного капитала, не может превышать 50% от величины основного капитала.</a:t>
            </a:r>
          </a:p>
          <a:p>
            <a:pPr marL="0" lvl="1" indent="0" algn="just">
              <a:buNone/>
            </a:pPr>
            <a:endParaRPr lang="ru-RU" sz="14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250053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7755" y="477181"/>
            <a:ext cx="4626844" cy="292388"/>
          </a:xfrm>
        </p:spPr>
        <p:txBody>
          <a:bodyPr/>
          <a:lstStyle/>
          <a:p>
            <a:r>
              <a:rPr lang="ru-RU" dirty="0" smtClean="0"/>
              <a:t>Виды субординированных инструментов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76923" y="1897539"/>
            <a:ext cx="4246562" cy="2703036"/>
          </a:xfrm>
        </p:spPr>
        <p:txBody>
          <a:bodyPr>
            <a:normAutofit/>
          </a:bodyPr>
          <a:lstStyle/>
          <a:p>
            <a:r>
              <a:rPr lang="ru-RU" dirty="0" smtClean="0"/>
              <a:t>Торгуемые</a:t>
            </a:r>
          </a:p>
          <a:p>
            <a:pPr lvl="1" algn="just"/>
            <a:endParaRPr lang="ru-RU" sz="1400" dirty="0"/>
          </a:p>
          <a:p>
            <a:pPr lvl="1" algn="just"/>
            <a:r>
              <a:rPr lang="ru-RU" sz="1400" dirty="0"/>
              <a:t>Заем с </a:t>
            </a:r>
            <a:r>
              <a:rPr lang="ru-RU" sz="1400" dirty="0" err="1"/>
              <a:t>секьюритизацией</a:t>
            </a:r>
            <a:r>
              <a:rPr lang="ru-RU" sz="1400" dirty="0"/>
              <a:t> (</a:t>
            </a:r>
            <a:r>
              <a:rPr lang="en-US" sz="1400" dirty="0"/>
              <a:t>LPN</a:t>
            </a:r>
            <a:r>
              <a:rPr lang="en-US" sz="1400" dirty="0" smtClean="0"/>
              <a:t>)</a:t>
            </a:r>
            <a:r>
              <a:rPr lang="ru-RU" sz="1400" dirty="0" smtClean="0"/>
              <a:t>. Торговля в </a:t>
            </a:r>
            <a:r>
              <a:rPr lang="en-US" sz="1400" dirty="0" err="1" smtClean="0"/>
              <a:t>Euroclear</a:t>
            </a:r>
            <a:r>
              <a:rPr lang="en-US" sz="1400" dirty="0" smtClean="0"/>
              <a:t>/</a:t>
            </a:r>
            <a:r>
              <a:rPr lang="en-US" sz="1400" dirty="0" err="1" smtClean="0"/>
              <a:t>Clearstream</a:t>
            </a:r>
            <a:endParaRPr lang="ru-RU" sz="1400" dirty="0"/>
          </a:p>
          <a:p>
            <a:pPr lvl="1" algn="just"/>
            <a:endParaRPr lang="ru-RU" sz="1400" dirty="0"/>
          </a:p>
          <a:p>
            <a:pPr lvl="1" algn="just"/>
            <a:r>
              <a:rPr lang="ru-RU" sz="1400" dirty="0" smtClean="0"/>
              <a:t>Субординированные облигации по российскому праву. Московская биржа</a:t>
            </a:r>
            <a:endParaRPr lang="ru-RU" sz="1400" dirty="0"/>
          </a:p>
          <a:p>
            <a:pPr lvl="1" algn="just"/>
            <a:endParaRPr lang="ru-RU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 err="1" smtClean="0"/>
              <a:t>Неторгуемые</a:t>
            </a:r>
            <a:endParaRPr lang="ru-RU" dirty="0" smtClean="0"/>
          </a:p>
          <a:p>
            <a:endParaRPr lang="ru-RU" dirty="0"/>
          </a:p>
          <a:p>
            <a:pPr lvl="1" algn="just"/>
            <a:r>
              <a:rPr lang="ru-RU" sz="1400" dirty="0"/>
              <a:t>Кредит</a:t>
            </a:r>
          </a:p>
          <a:p>
            <a:pPr lvl="1" algn="just"/>
            <a:endParaRPr lang="ru-RU" sz="1400" dirty="0"/>
          </a:p>
          <a:p>
            <a:pPr lvl="1" algn="just"/>
            <a:r>
              <a:rPr lang="ru-RU" sz="1400" dirty="0"/>
              <a:t>Депозит</a:t>
            </a:r>
          </a:p>
          <a:p>
            <a:pPr lvl="1" algn="just"/>
            <a:endParaRPr lang="ru-RU" sz="1400" dirty="0"/>
          </a:p>
          <a:p>
            <a:pPr lvl="1" algn="just"/>
            <a:r>
              <a:rPr lang="ru-RU" sz="1400" dirty="0"/>
              <a:t>Заем без </a:t>
            </a:r>
            <a:r>
              <a:rPr lang="ru-RU" sz="1400" dirty="0" err="1"/>
              <a:t>секьюритизации</a:t>
            </a:r>
            <a:endParaRPr lang="ru-RU" sz="14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213718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7755" y="477181"/>
            <a:ext cx="1714059" cy="292388"/>
          </a:xfrm>
        </p:spPr>
        <p:txBody>
          <a:bodyPr/>
          <a:lstStyle/>
          <a:p>
            <a:r>
              <a:rPr lang="ru-RU" dirty="0" smtClean="0"/>
              <a:t>Регулирование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В настоящее время расчет капитала регулируется параллельно двумя Положениями Банка России:</a:t>
            </a:r>
          </a:p>
          <a:p>
            <a:pPr lvl="1" algn="just"/>
            <a:r>
              <a:rPr lang="ru-RU" sz="1400" dirty="0"/>
              <a:t>№215-П</a:t>
            </a:r>
          </a:p>
          <a:p>
            <a:pPr lvl="1" algn="just"/>
            <a:r>
              <a:rPr lang="ru-RU" sz="1400" dirty="0"/>
              <a:t>№395-П</a:t>
            </a:r>
            <a:endParaRPr lang="en-GB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776923" y="3526314"/>
            <a:ext cx="8986202" cy="1843088"/>
          </a:xfrm>
        </p:spPr>
        <p:txBody>
          <a:bodyPr/>
          <a:lstStyle/>
          <a:p>
            <a:r>
              <a:rPr lang="ru-RU" dirty="0" smtClean="0"/>
              <a:t>Согласно Письму Банка России №41-1-1-4/713, в период параллельного расчета (с 01.04.2013 </a:t>
            </a:r>
            <a:r>
              <a:rPr lang="ru-RU" u="sng" dirty="0" smtClean="0"/>
              <a:t>до предположительно 01.10.2013</a:t>
            </a:r>
            <a:r>
              <a:rPr lang="ru-RU" dirty="0" smtClean="0"/>
              <a:t>) в целях определения обязательных нормативов используется только величина капитала в соответствии с 215-П. Расчет по 395-П используется только в аналитических целях</a:t>
            </a:r>
          </a:p>
          <a:p>
            <a:endParaRPr lang="ru-RU" dirty="0" smtClean="0"/>
          </a:p>
          <a:p>
            <a:r>
              <a:rPr lang="ru-RU" u="sng" dirty="0" smtClean="0"/>
              <a:t>По окончании периода параллельного расчета</a:t>
            </a:r>
            <a:r>
              <a:rPr lang="ru-RU" dirty="0" smtClean="0"/>
              <a:t>, субординированные инструменты, не удовлетворяющие требованиям 395-П, </a:t>
            </a:r>
            <a:r>
              <a:rPr lang="ru-RU" u="sng" dirty="0" smtClean="0"/>
              <a:t>не будут учитываться при расчете капитала</a:t>
            </a:r>
            <a:endParaRPr lang="en-GB" u="sng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405991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7755" y="330988"/>
            <a:ext cx="5594352" cy="584775"/>
          </a:xfrm>
        </p:spPr>
        <p:txBody>
          <a:bodyPr/>
          <a:lstStyle/>
          <a:p>
            <a:r>
              <a:rPr lang="ru-RU" dirty="0" smtClean="0"/>
              <a:t>№395-П (Базель-</a:t>
            </a:r>
            <a:r>
              <a:rPr lang="en-US" dirty="0" smtClean="0"/>
              <a:t>III</a:t>
            </a:r>
            <a:r>
              <a:rPr lang="ru-RU" dirty="0" smtClean="0"/>
              <a:t>): </a:t>
            </a:r>
          </a:p>
          <a:p>
            <a:r>
              <a:rPr lang="ru-RU" dirty="0" smtClean="0"/>
              <a:t>требования к субординированным инструментам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867755" y="2994660"/>
            <a:ext cx="4246562" cy="2531586"/>
          </a:xfrm>
        </p:spPr>
        <p:txBody>
          <a:bodyPr>
            <a:normAutofit/>
          </a:bodyPr>
          <a:lstStyle/>
          <a:p>
            <a:pPr lvl="1" algn="just"/>
            <a:r>
              <a:rPr lang="ru-RU" sz="1400" dirty="0"/>
              <a:t>Срок погашения (в </a:t>
            </a:r>
            <a:r>
              <a:rPr lang="ru-RU" sz="1400" dirty="0" err="1"/>
              <a:t>т.ч</a:t>
            </a:r>
            <a:r>
              <a:rPr lang="ru-RU" sz="1400" dirty="0"/>
              <a:t>. досрочного) – не менее 5 лет с даты </a:t>
            </a:r>
            <a:r>
              <a:rPr lang="ru-RU" sz="1400" dirty="0" smtClean="0"/>
              <a:t>включения </a:t>
            </a:r>
            <a:r>
              <a:rPr lang="ru-RU" sz="1400" dirty="0"/>
              <a:t>в </a:t>
            </a:r>
            <a:r>
              <a:rPr lang="ru-RU" sz="1400" dirty="0" smtClean="0"/>
              <a:t>капитал</a:t>
            </a:r>
          </a:p>
          <a:p>
            <a:pPr lvl="1" algn="just"/>
            <a:r>
              <a:rPr lang="ru-RU" sz="1400" dirty="0" smtClean="0"/>
              <a:t>Условия предоставления существенно не отличаются от рыночных</a:t>
            </a:r>
          </a:p>
          <a:p>
            <a:pPr lvl="1" algn="just"/>
            <a:r>
              <a:rPr lang="ru-RU" sz="1400" dirty="0" smtClean="0"/>
              <a:t>Невозможность внесения изменений в договор без согласования с Банком России</a:t>
            </a:r>
          </a:p>
          <a:p>
            <a:pPr lvl="1" algn="just"/>
            <a:r>
              <a:rPr lang="ru-RU" sz="1400" dirty="0" smtClean="0"/>
              <a:t>В случае банкротства требования по данному инструменту удовлетворяются после всех иных кредиторов</a:t>
            </a:r>
          </a:p>
          <a:p>
            <a:pPr lvl="1" algn="just"/>
            <a:endParaRPr lang="ru-RU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5769435" y="2058909"/>
            <a:ext cx="4246562" cy="407511"/>
          </a:xfrm>
        </p:spPr>
        <p:txBody>
          <a:bodyPr/>
          <a:lstStyle/>
          <a:p>
            <a:r>
              <a:rPr lang="ru-RU" dirty="0" smtClean="0"/>
              <a:t>Требования по 395-П (в дополнение к 215-П)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867755" y="2061131"/>
            <a:ext cx="4246562" cy="422672"/>
          </a:xfrm>
        </p:spPr>
        <p:txBody>
          <a:bodyPr/>
          <a:lstStyle/>
          <a:p>
            <a:r>
              <a:rPr lang="ru-RU" dirty="0" smtClean="0"/>
              <a:t>Требования по 215-П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702760" y="2988944"/>
            <a:ext cx="4246562" cy="3735705"/>
          </a:xfrm>
        </p:spPr>
        <p:txBody>
          <a:bodyPr>
            <a:noAutofit/>
          </a:bodyPr>
          <a:lstStyle/>
          <a:p>
            <a:pPr lvl="1" algn="just"/>
            <a:r>
              <a:rPr lang="ru-RU" sz="1400" dirty="0" smtClean="0"/>
              <a:t>Если отношение базового капитала к сумме величины кредитного, операционного и рыночного риска стало ниже 2% либо к банку АСВ применяет меры по предупреждению банкротства, то:</a:t>
            </a:r>
          </a:p>
          <a:p>
            <a:pPr lvl="1" algn="just"/>
            <a:r>
              <a:rPr lang="ru-RU" sz="1400" dirty="0" smtClean="0"/>
              <a:t>Инструмент конвертируется в обыкновенные акции, а обязательство считается исполненным, и (или)</a:t>
            </a:r>
          </a:p>
          <a:p>
            <a:pPr lvl="1" algn="just"/>
            <a:r>
              <a:rPr lang="ru-RU" sz="1400" dirty="0" smtClean="0"/>
              <a:t>Невыплаченные проценты не возмещаются за счет прекращения обязательства заемщика по выплате процентов по инструменту, и (или)</a:t>
            </a:r>
          </a:p>
          <a:p>
            <a:pPr lvl="1" algn="just"/>
            <a:r>
              <a:rPr lang="ru-RU" sz="1400" dirty="0" smtClean="0"/>
              <a:t>Убытки заемщика покрываются за счет прекращения обязательства заемщика по возврату основной суммы долга</a:t>
            </a:r>
          </a:p>
          <a:p>
            <a:pPr lvl="1" algn="just"/>
            <a:endParaRPr lang="ru-RU" sz="140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272034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67755" y="330988"/>
            <a:ext cx="4747775" cy="584775"/>
          </a:xfrm>
        </p:spPr>
        <p:txBody>
          <a:bodyPr/>
          <a:lstStyle/>
          <a:p>
            <a:r>
              <a:rPr lang="ru-RU" dirty="0" smtClean="0"/>
              <a:t>Последовательность подготовки выпуска </a:t>
            </a:r>
            <a:endParaRPr lang="en-US" dirty="0" smtClean="0"/>
          </a:p>
          <a:p>
            <a:r>
              <a:rPr lang="ru-RU" dirty="0" smtClean="0"/>
              <a:t>субординированных </a:t>
            </a:r>
            <a:r>
              <a:rPr lang="en-US" dirty="0" smtClean="0"/>
              <a:t>LPN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76923" y="1897539"/>
            <a:ext cx="8871902" cy="4646136"/>
          </a:xfrm>
        </p:spPr>
        <p:txBody>
          <a:bodyPr>
            <a:normAutofit/>
          </a:bodyPr>
          <a:lstStyle/>
          <a:p>
            <a:pPr lvl="1"/>
            <a:r>
              <a:rPr lang="ru-RU" sz="1400" dirty="0" smtClean="0"/>
              <a:t>Определение возможности подготовки выпуска и его предполагаемого объема. Если с учетом ограничений на структуру капитала не удается сделать выпуск более </a:t>
            </a:r>
            <a:r>
              <a:rPr lang="en-US" sz="1400" dirty="0" smtClean="0"/>
              <a:t>$20 </a:t>
            </a:r>
            <a:r>
              <a:rPr lang="ru-RU" sz="1400" dirty="0" smtClean="0"/>
              <a:t>млн, то выпуск нецелесообразен</a:t>
            </a:r>
          </a:p>
          <a:p>
            <a:pPr lvl="1"/>
            <a:r>
              <a:rPr lang="ru-RU" sz="1400" dirty="0" smtClean="0"/>
              <a:t>Подписание мандата на размещение с организатором</a:t>
            </a:r>
          </a:p>
          <a:p>
            <a:pPr lvl="1"/>
            <a:r>
              <a:rPr lang="ru-RU" sz="1400" dirty="0" smtClean="0"/>
              <a:t>Подготовка юридической документации и </a:t>
            </a:r>
            <a:r>
              <a:rPr lang="en-US" sz="1400" dirty="0" smtClean="0"/>
              <a:t>Loan Agreement (</a:t>
            </a:r>
            <a:r>
              <a:rPr lang="ru-RU" sz="1400" dirty="0" smtClean="0"/>
              <a:t>договор, на основании которого </a:t>
            </a:r>
            <a:r>
              <a:rPr lang="en-US" sz="1400" dirty="0" smtClean="0"/>
              <a:t>SPV, </a:t>
            </a:r>
            <a:r>
              <a:rPr lang="ru-RU" sz="1400" dirty="0" smtClean="0"/>
              <a:t>эмитирующее </a:t>
            </a:r>
            <a:r>
              <a:rPr lang="en-US" sz="1400" dirty="0" smtClean="0"/>
              <a:t>LPN, </a:t>
            </a:r>
            <a:r>
              <a:rPr lang="ru-RU" sz="1400" dirty="0" smtClean="0"/>
              <a:t>кредитует банк)</a:t>
            </a:r>
          </a:p>
          <a:p>
            <a:pPr lvl="1"/>
            <a:r>
              <a:rPr lang="ru-RU" sz="1400" dirty="0" smtClean="0"/>
              <a:t>Прохождение процедуры </a:t>
            </a:r>
            <a:r>
              <a:rPr lang="en-US" sz="1400" dirty="0" smtClean="0"/>
              <a:t>KYC </a:t>
            </a:r>
            <a:r>
              <a:rPr lang="ru-RU" sz="1400" dirty="0" smtClean="0"/>
              <a:t>с администратором программы (например, </a:t>
            </a:r>
            <a:r>
              <a:rPr lang="en-US" sz="1400" dirty="0" smtClean="0"/>
              <a:t>Deutsche Bank)</a:t>
            </a:r>
            <a:endParaRPr lang="ru-RU" sz="1400" dirty="0" smtClean="0"/>
          </a:p>
          <a:p>
            <a:pPr lvl="1"/>
            <a:r>
              <a:rPr lang="ru-RU" sz="1400" dirty="0" smtClean="0"/>
              <a:t>Подача в Банк России банком </a:t>
            </a:r>
            <a:r>
              <a:rPr lang="en-US" sz="1400" dirty="0" smtClean="0"/>
              <a:t>Loan Agreement </a:t>
            </a:r>
            <a:r>
              <a:rPr lang="ru-RU" sz="1400" dirty="0" smtClean="0"/>
              <a:t>и ходатайства о подтверждении соответствия условий </a:t>
            </a:r>
            <a:r>
              <a:rPr lang="en-US" sz="1400" dirty="0" smtClean="0"/>
              <a:t>Loan Agreement </a:t>
            </a:r>
            <a:r>
              <a:rPr lang="ru-RU" sz="1400" dirty="0" smtClean="0"/>
              <a:t>требованиям законодательства. Банк России рассматривает документы в течение 30 дней</a:t>
            </a:r>
          </a:p>
          <a:p>
            <a:pPr lvl="1"/>
            <a:r>
              <a:rPr lang="ru-RU" sz="1400" dirty="0" smtClean="0"/>
              <a:t>После получения одобрения Банка России начинается подготовка непосредственно выпуска: получение </a:t>
            </a:r>
            <a:r>
              <a:rPr lang="en-US" sz="1400" dirty="0" smtClean="0"/>
              <a:t>ISIN, </a:t>
            </a:r>
            <a:r>
              <a:rPr lang="ru-RU" sz="1400" dirty="0" smtClean="0"/>
              <a:t>регистрация в </a:t>
            </a:r>
            <a:r>
              <a:rPr lang="en-US" sz="1400" dirty="0" err="1" smtClean="0"/>
              <a:t>Euroclear</a:t>
            </a:r>
            <a:r>
              <a:rPr lang="en-US" sz="1400" dirty="0" smtClean="0"/>
              <a:t>/</a:t>
            </a:r>
            <a:r>
              <a:rPr lang="en-US" sz="1400" dirty="0" err="1" smtClean="0"/>
              <a:t>Clearstream</a:t>
            </a:r>
            <a:r>
              <a:rPr lang="en-US" sz="1400" dirty="0" smtClean="0"/>
              <a:t>, </a:t>
            </a:r>
            <a:r>
              <a:rPr lang="ru-RU" sz="1400" dirty="0" smtClean="0"/>
              <a:t>работа с администратором программы</a:t>
            </a:r>
          </a:p>
          <a:p>
            <a:pPr lvl="1"/>
            <a:r>
              <a:rPr lang="ru-RU" sz="1400" dirty="0" smtClean="0"/>
              <a:t>Проведение маркетинговых мероприятий, определение круга инвесторов</a:t>
            </a:r>
          </a:p>
          <a:p>
            <a:pPr lvl="1"/>
            <a:r>
              <a:rPr lang="ru-RU" sz="1400" dirty="0" smtClean="0"/>
              <a:t>Размещение </a:t>
            </a:r>
            <a:r>
              <a:rPr lang="en-US" sz="1400" dirty="0" smtClean="0"/>
              <a:t>LPN</a:t>
            </a:r>
          </a:p>
          <a:p>
            <a:pPr lvl="1"/>
            <a:r>
              <a:rPr lang="ru-RU" sz="1400" dirty="0" smtClean="0"/>
              <a:t>После поступления денежных средств получение одобрения Банка России на включение средств в капитал</a:t>
            </a:r>
            <a:endParaRPr lang="ru-RU" sz="14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351741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67755" y="477181"/>
            <a:ext cx="4714176" cy="292388"/>
          </a:xfrm>
        </p:spPr>
        <p:txBody>
          <a:bodyPr/>
          <a:lstStyle/>
          <a:p>
            <a:r>
              <a:rPr lang="ru-RU" dirty="0" smtClean="0"/>
              <a:t>Принципиальная схема размещения </a:t>
            </a:r>
            <a:r>
              <a:rPr lang="en-US" dirty="0" smtClean="0"/>
              <a:t>LPN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81944" y="1741690"/>
            <a:ext cx="2114550" cy="276999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Заемщик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316789" y="2419142"/>
            <a:ext cx="2114550" cy="276999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Организатор и дилер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3295" y="5871013"/>
            <a:ext cx="2114550" cy="276999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Юридический консультант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1944" y="5526032"/>
            <a:ext cx="2114550" cy="276999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Юридический консультант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5594" y="2653263"/>
            <a:ext cx="2114550" cy="276999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SPV - </a:t>
            </a:r>
            <a:r>
              <a:rPr lang="ru-RU" sz="1200" dirty="0" smtClean="0"/>
              <a:t>эмитент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8294" y="4496628"/>
            <a:ext cx="2114550" cy="646331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Deutsche Bank</a:t>
            </a:r>
            <a:endParaRPr lang="ru-RU" sz="1200" dirty="0" smtClean="0"/>
          </a:p>
          <a:p>
            <a:r>
              <a:rPr lang="en-US" sz="1200" dirty="0" smtClean="0"/>
              <a:t>Trustee, Paying Agent, Registrar</a:t>
            </a:r>
            <a:endParaRPr lang="en-GB" sz="1200" dirty="0"/>
          </a:p>
        </p:txBody>
      </p:sp>
      <p:cxnSp>
        <p:nvCxnSpPr>
          <p:cNvPr id="15" name="Elbow Connector 14"/>
          <p:cNvCxnSpPr>
            <a:stCxn id="13" idx="3"/>
            <a:endCxn id="10" idx="0"/>
          </p:cNvCxnSpPr>
          <p:nvPr/>
        </p:nvCxnSpPr>
        <p:spPr>
          <a:xfrm flipV="1">
            <a:off x="3690144" y="2419142"/>
            <a:ext cx="4683920" cy="372621"/>
          </a:xfrm>
          <a:prstGeom prst="bentConnector4">
            <a:avLst>
              <a:gd name="adj1" fmla="val 29563"/>
              <a:gd name="adj2" fmla="val 161349"/>
            </a:avLst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25306" y="1814391"/>
            <a:ext cx="300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 Документы программы </a:t>
            </a:r>
            <a:r>
              <a:rPr lang="en-US" sz="1200" dirty="0" smtClean="0"/>
              <a:t>LPN</a:t>
            </a:r>
            <a:endParaRPr lang="en-GB" sz="1200" dirty="0"/>
          </a:p>
        </p:txBody>
      </p:sp>
      <p:cxnSp>
        <p:nvCxnSpPr>
          <p:cNvPr id="17" name="Elbow Connector 16"/>
          <p:cNvCxnSpPr>
            <a:endCxn id="10" idx="3"/>
          </p:cNvCxnSpPr>
          <p:nvPr/>
        </p:nvCxnSpPr>
        <p:spPr>
          <a:xfrm rot="5400000" flipH="1" flipV="1">
            <a:off x="7326979" y="3766654"/>
            <a:ext cx="3313371" cy="895349"/>
          </a:xfrm>
          <a:prstGeom prst="bentConnector4">
            <a:avLst>
              <a:gd name="adj1" fmla="val 47910"/>
              <a:gd name="adj2" fmla="val 125532"/>
            </a:avLst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54244" y="5010995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2. Договор об оказании юр. услуг</a:t>
            </a:r>
            <a:endParaRPr lang="en-GB" sz="1200" dirty="0"/>
          </a:p>
        </p:txBody>
      </p:sp>
      <p:cxnSp>
        <p:nvCxnSpPr>
          <p:cNvPr id="19" name="Elbow Connector 18"/>
          <p:cNvCxnSpPr>
            <a:endCxn id="13" idx="3"/>
          </p:cNvCxnSpPr>
          <p:nvPr/>
        </p:nvCxnSpPr>
        <p:spPr>
          <a:xfrm rot="5400000" flipH="1" flipV="1">
            <a:off x="2717060" y="3523547"/>
            <a:ext cx="1704867" cy="241301"/>
          </a:xfrm>
          <a:prstGeom prst="bentConnector4">
            <a:avLst>
              <a:gd name="adj1" fmla="val 45938"/>
              <a:gd name="adj2" fmla="val 194736"/>
            </a:avLst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22424" y="3427104"/>
            <a:ext cx="20462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3. Обеспечивает получение денег от заемщика и выплаты держателям. Держит глобальный сертификат</a:t>
            </a:r>
            <a:endParaRPr lang="en-GB" sz="11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61543" y="2018689"/>
            <a:ext cx="6350" cy="634575"/>
          </a:xfrm>
          <a:prstGeom prst="straightConnector1">
            <a:avLst/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09005" y="2154614"/>
            <a:ext cx="115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5. Деньги от размещения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282281" y="5512397"/>
            <a:ext cx="1938338" cy="830997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Euroclear</a:t>
            </a:r>
            <a:r>
              <a:rPr lang="en-US" sz="1200" dirty="0" smtClean="0"/>
              <a:t>, </a:t>
            </a:r>
            <a:r>
              <a:rPr lang="en-US" sz="1200" dirty="0" err="1" smtClean="0"/>
              <a:t>Clearstream</a:t>
            </a:r>
            <a:r>
              <a:rPr lang="en-US" sz="1200" dirty="0" smtClean="0"/>
              <a:t>, BT </a:t>
            </a:r>
            <a:r>
              <a:rPr lang="en-US" sz="1200" dirty="0" err="1" smtClean="0"/>
              <a:t>GlobalNet</a:t>
            </a:r>
            <a:endParaRPr lang="en-US" sz="1200" dirty="0" smtClean="0"/>
          </a:p>
          <a:p>
            <a:r>
              <a:rPr lang="ru-RU" sz="1200" dirty="0" smtClean="0"/>
              <a:t>Учитывают </a:t>
            </a:r>
            <a:r>
              <a:rPr lang="ru-RU" sz="1200" dirty="0"/>
              <a:t>права на </a:t>
            </a:r>
            <a:r>
              <a:rPr lang="ru-RU" sz="1200" dirty="0" smtClean="0"/>
              <a:t>ноты</a:t>
            </a:r>
            <a:endParaRPr lang="en-GB" sz="1200" dirty="0"/>
          </a:p>
        </p:txBody>
      </p:sp>
      <p:cxnSp>
        <p:nvCxnSpPr>
          <p:cNvPr id="24" name="Elbow Connector 23"/>
          <p:cNvCxnSpPr>
            <a:stCxn id="10" idx="1"/>
            <a:endCxn id="14" idx="3"/>
          </p:cNvCxnSpPr>
          <p:nvPr/>
        </p:nvCxnSpPr>
        <p:spPr>
          <a:xfrm rot="10800000" flipV="1">
            <a:off x="3702845" y="2557642"/>
            <a:ext cx="3613945" cy="2262152"/>
          </a:xfrm>
          <a:prstGeom prst="bentConnector3">
            <a:avLst/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45238" y="2837026"/>
            <a:ext cx="1779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4. В момент размещения покупает всю ноту, переводит деньги на счет </a:t>
            </a:r>
            <a:r>
              <a:rPr lang="en-US" sz="1100" dirty="0" smtClean="0"/>
              <a:t>Deutsche </a:t>
            </a:r>
            <a:r>
              <a:rPr lang="ru-RU" sz="1100" dirty="0" smtClean="0"/>
              <a:t>по системе </a:t>
            </a:r>
            <a:r>
              <a:rPr lang="en-US" sz="1100" dirty="0" smtClean="0"/>
              <a:t>DVP</a:t>
            </a: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6611144" y="5066671"/>
            <a:ext cx="1247776" cy="276999"/>
          </a:xfrm>
          <a:prstGeom prst="rect">
            <a:avLst/>
          </a:prstGeom>
          <a:noFill/>
          <a:ln>
            <a:solidFill>
              <a:srgbClr val="E11643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Инвестор</a:t>
            </a:r>
            <a:r>
              <a:rPr lang="ru-RU" sz="1200" dirty="0"/>
              <a:t>ы</a:t>
            </a:r>
            <a:endParaRPr lang="en-GB" sz="1200" dirty="0"/>
          </a:p>
        </p:txBody>
      </p:sp>
      <p:cxnSp>
        <p:nvCxnSpPr>
          <p:cNvPr id="27" name="Elbow Connector 26"/>
          <p:cNvCxnSpPr>
            <a:stCxn id="26" idx="3"/>
            <a:endCxn id="10" idx="2"/>
          </p:cNvCxnSpPr>
          <p:nvPr/>
        </p:nvCxnSpPr>
        <p:spPr>
          <a:xfrm flipV="1">
            <a:off x="7858920" y="2696141"/>
            <a:ext cx="515144" cy="2509030"/>
          </a:xfrm>
          <a:prstGeom prst="bentConnector2">
            <a:avLst/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20619" y="4238735"/>
            <a:ext cx="2257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6. Покупают ноту у дилера через брокера. Предварительно открывают брокерский и</a:t>
            </a:r>
            <a:r>
              <a:rPr lang="en-US" sz="1100" dirty="0" smtClean="0"/>
              <a:t> </a:t>
            </a:r>
            <a:r>
              <a:rPr lang="ru-RU" sz="1100" dirty="0" err="1" smtClean="0"/>
              <a:t>кастодиальный</a:t>
            </a:r>
            <a:r>
              <a:rPr lang="ru-RU" sz="1100" dirty="0" smtClean="0"/>
              <a:t> счет</a:t>
            </a:r>
            <a:endParaRPr lang="en-GB" sz="1100" dirty="0"/>
          </a:p>
        </p:txBody>
      </p:sp>
      <p:cxnSp>
        <p:nvCxnSpPr>
          <p:cNvPr id="29" name="Elbow Connector 28"/>
          <p:cNvCxnSpPr>
            <a:stCxn id="12" idx="1"/>
            <a:endCxn id="8" idx="1"/>
          </p:cNvCxnSpPr>
          <p:nvPr/>
        </p:nvCxnSpPr>
        <p:spPr>
          <a:xfrm rot="10800000">
            <a:off x="1581944" y="1880190"/>
            <a:ext cx="12700" cy="3784342"/>
          </a:xfrm>
          <a:prstGeom prst="bentConnector3">
            <a:avLst>
              <a:gd name="adj1" fmla="val 1800000"/>
            </a:avLst>
          </a:prstGeom>
          <a:ln>
            <a:solidFill>
              <a:srgbClr val="E1164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428895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67755" y="477181"/>
            <a:ext cx="2598660" cy="292388"/>
          </a:xfrm>
        </p:spPr>
        <p:txBody>
          <a:bodyPr/>
          <a:lstStyle/>
          <a:p>
            <a:r>
              <a:rPr lang="ru-RU" dirty="0" smtClean="0"/>
              <a:t>Возможные инвесторы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76923" y="3032507"/>
            <a:ext cx="4246562" cy="1097121"/>
          </a:xfrm>
        </p:spPr>
        <p:txBody>
          <a:bodyPr/>
          <a:lstStyle/>
          <a:p>
            <a:r>
              <a:rPr lang="ru-RU" dirty="0" smtClean="0"/>
              <a:t>Международные инвесторы с российскими корнями, разбирающиеся в особенностях российского бизнеса. Возврат «беглых» российских капиталов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776923" y="1863249"/>
            <a:ext cx="4246562" cy="1097121"/>
          </a:xfrm>
        </p:spPr>
        <p:txBody>
          <a:bodyPr/>
          <a:lstStyle/>
          <a:p>
            <a:r>
              <a:rPr lang="ru-RU" dirty="0" smtClean="0"/>
              <a:t>Международные фонды (Швейцария, Великобритания), инвестирующие в развивающиеся рынки</a:t>
            </a:r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7755" y="7100534"/>
            <a:ext cx="6582123" cy="215444"/>
          </a:xfrm>
        </p:spPr>
        <p:txBody>
          <a:bodyPr/>
          <a:lstStyle/>
          <a:p>
            <a:r>
              <a:rPr lang="ru-RU" dirty="0" smtClean="0"/>
              <a:t>Субординированные </a:t>
            </a:r>
            <a:r>
              <a:rPr lang="en-US" dirty="0" smtClean="0"/>
              <a:t>LPN</a:t>
            </a:r>
            <a:r>
              <a:rPr lang="ru-RU" dirty="0" smtClean="0"/>
              <a:t> как </a:t>
            </a:r>
            <a:r>
              <a:rPr lang="ru-RU" dirty="0"/>
              <a:t>способ увеличения капитала </a:t>
            </a:r>
            <a:r>
              <a:rPr lang="ru-RU" dirty="0" smtClean="0"/>
              <a:t>российских </a:t>
            </a:r>
            <a:r>
              <a:rPr lang="ru-RU" dirty="0"/>
              <a:t>банков</a:t>
            </a:r>
          </a:p>
        </p:txBody>
      </p:sp>
    </p:spTree>
    <p:extLst>
      <p:ext uri="{BB962C8B-B14F-4D97-AF65-F5344CB8AC3E}">
        <p14:creationId xmlns:p14="http://schemas.microsoft.com/office/powerpoint/2010/main" val="4191609559"/>
      </p:ext>
    </p:extLst>
  </p:cSld>
  <p:clrMapOvr>
    <a:masterClrMapping/>
  </p:clrMapOvr>
</p:sld>
</file>

<file path=ppt/theme/theme1.xml><?xml version="1.0" encoding="utf-8"?>
<a:theme xmlns:a="http://schemas.openxmlformats.org/drawingml/2006/main" name="Aton-template-new po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on-template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нутренние страницы РУС">
  <a:themeElements>
    <a:clrScheme name="Aton">
      <a:dk1>
        <a:srgbClr val="212125"/>
      </a:dk1>
      <a:lt1>
        <a:srgbClr val="FFFFFF"/>
      </a:lt1>
      <a:dk2>
        <a:srgbClr val="D8003F"/>
      </a:dk2>
      <a:lt2>
        <a:srgbClr val="4D4D4D"/>
      </a:lt2>
      <a:accent1>
        <a:srgbClr val="CCCCCC"/>
      </a:accent1>
      <a:accent2>
        <a:srgbClr val="999999"/>
      </a:accent2>
      <a:accent3>
        <a:srgbClr val="D17B6B"/>
      </a:accent3>
      <a:accent4>
        <a:srgbClr val="E6BFB2"/>
      </a:accent4>
      <a:accent5>
        <a:srgbClr val="C883A7"/>
      </a:accent5>
      <a:accent6>
        <a:srgbClr val="D8003F"/>
      </a:accent6>
      <a:hlink>
        <a:srgbClr val="0000FF"/>
      </a:hlink>
      <a:folHlink>
        <a:srgbClr val="800080"/>
      </a:folHlink>
    </a:clrScheme>
    <a:fontScheme name="Custom-Ato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нутренние страницы ENG">
  <a:themeElements>
    <a:clrScheme name="Aton">
      <a:dk1>
        <a:srgbClr val="212125"/>
      </a:dk1>
      <a:lt1>
        <a:srgbClr val="FFFFFF"/>
      </a:lt1>
      <a:dk2>
        <a:srgbClr val="D8003F"/>
      </a:dk2>
      <a:lt2>
        <a:srgbClr val="4D4D4D"/>
      </a:lt2>
      <a:accent1>
        <a:srgbClr val="CCCCCC"/>
      </a:accent1>
      <a:accent2>
        <a:srgbClr val="999999"/>
      </a:accent2>
      <a:accent3>
        <a:srgbClr val="D17B6B"/>
      </a:accent3>
      <a:accent4>
        <a:srgbClr val="E6BFB2"/>
      </a:accent4>
      <a:accent5>
        <a:srgbClr val="C883A7"/>
      </a:accent5>
      <a:accent6>
        <a:srgbClr val="D8003F"/>
      </a:accent6>
      <a:hlink>
        <a:srgbClr val="0000FF"/>
      </a:hlink>
      <a:folHlink>
        <a:srgbClr val="800080"/>
      </a:folHlink>
    </a:clrScheme>
    <a:fontScheme name="Custom-Ato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3633B7012DB4B4CB718C74213CAE51E" ma:contentTypeVersion="0" ma:contentTypeDescription="Создание документа." ma:contentTypeScope="" ma:versionID="2bd2afca42deac854ee2d0410e5c80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19FA1A-10B4-409E-A6F7-909CAA31242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E78751-A386-4714-A887-D4A1BD4F75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C220E0-215D-4B1D-97CD-877A0AA50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Aton-template-new potx</Template>
  <TotalTime>10349</TotalTime>
  <Words>695</Words>
  <Application>Microsoft Office PowerPoint</Application>
  <PresentationFormat>Custom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Aton-template-new potx</vt:lpstr>
      <vt:lpstr>Aton-template ENG</vt:lpstr>
      <vt:lpstr>Внутренние страницы РУС</vt:lpstr>
      <vt:lpstr>Внутренние страницы ENG</vt:lpstr>
      <vt:lpstr>Андрей Бобовников  Субординированные LPN  как способ увеличения капитала  российских банков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Molchanov Stanislav</dc:creator>
  <cp:lastModifiedBy>Bobovnikov</cp:lastModifiedBy>
  <cp:revision>31</cp:revision>
  <dcterms:created xsi:type="dcterms:W3CDTF">2012-12-13T07:20:08Z</dcterms:created>
  <dcterms:modified xsi:type="dcterms:W3CDTF">2013-07-05T11:44:08Z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0x01010083633B7012DB4B4CB718C74213CAE51E</vt:lpwstr>
  </property>
</Properties>
</file>