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theme/themeOverride5.xml" ContentType="application/vnd.openxmlformats-officedocument.themeOverr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heme/themeOverride3.xml" ContentType="application/vnd.openxmlformats-officedocument.themeOverride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notesSlides/notesSlide14.xml" ContentType="application/vnd.openxmlformats-officedocument.presentationml.notesSlide+xml"/>
  <Override PartName="/ppt/charts/chart7.xml" ContentType="application/vnd.openxmlformats-officedocument.drawingml.chart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theme/themeOverride8.xml" ContentType="application/vnd.openxmlformats-officedocument.themeOverr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Override6.xml" ContentType="application/vnd.openxmlformats-officedocument.themeOverrid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theme/themeOverride4.xml" ContentType="application/vnd.openxmlformats-officedocument.themeOverride+xml"/>
  <Override PartName="/ppt/charts/chart16.xml" ContentType="application/vnd.openxmlformats-officedocument.drawingml.char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ppt/charts/chart14.xml" ContentType="application/vnd.openxmlformats-officedocument.drawingml.char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10.xml" ContentType="application/vnd.openxmlformats-officedocument.drawingml.chart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theme/themeOverride9.xml" ContentType="application/vnd.openxmlformats-officedocument.themeOverr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heme/themeOverride7.xml" ContentType="application/vnd.openxmlformats-officedocument.themeOverrid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792" r:id="rId2"/>
    <p:sldId id="940" r:id="rId3"/>
    <p:sldId id="1034" r:id="rId4"/>
    <p:sldId id="1031" r:id="rId5"/>
    <p:sldId id="941" r:id="rId6"/>
    <p:sldId id="1036" r:id="rId7"/>
    <p:sldId id="1035" r:id="rId8"/>
    <p:sldId id="1017" r:id="rId9"/>
    <p:sldId id="1025" r:id="rId10"/>
    <p:sldId id="1021" r:id="rId11"/>
    <p:sldId id="1022" r:id="rId12"/>
    <p:sldId id="1023" r:id="rId13"/>
    <p:sldId id="1024" r:id="rId14"/>
    <p:sldId id="1037" r:id="rId15"/>
    <p:sldId id="1046" r:id="rId16"/>
    <p:sldId id="1039" r:id="rId17"/>
    <p:sldId id="1038" r:id="rId18"/>
    <p:sldId id="1030" r:id="rId19"/>
    <p:sldId id="968" r:id="rId20"/>
    <p:sldId id="983" r:id="rId21"/>
    <p:sldId id="1026" r:id="rId22"/>
    <p:sldId id="1028" r:id="rId23"/>
    <p:sldId id="1027" r:id="rId24"/>
    <p:sldId id="1043" r:id="rId25"/>
    <p:sldId id="1029" r:id="rId26"/>
    <p:sldId id="1032" r:id="rId27"/>
    <p:sldId id="1033" r:id="rId28"/>
    <p:sldId id="1044" r:id="rId29"/>
    <p:sldId id="1045" r:id="rId30"/>
    <p:sldId id="1016" r:id="rId31"/>
    <p:sldId id="1012" r:id="rId32"/>
    <p:sldId id="915" r:id="rId33"/>
  </p:sldIdLst>
  <p:sldSz cx="9144000" cy="6858000" type="screen4x3"/>
  <p:notesSz cx="7099300" cy="10234613"/>
  <p:defaultTextStyle>
    <a:defPPr>
      <a:defRPr lang="pl-PL"/>
    </a:defPPr>
    <a:lvl1pPr algn="r" rtl="0" eaLnBrk="0" fontAlgn="base" hangingPunct="0">
      <a:spcBef>
        <a:spcPct val="0"/>
      </a:spcBef>
      <a:spcAft>
        <a:spcPct val="0"/>
      </a:spcAft>
      <a:defRPr sz="1400" kern="1200">
        <a:solidFill>
          <a:srgbClr val="FF5050"/>
        </a:solidFill>
        <a:latin typeface="Times New Roman" pitchFamily="18" charset="0"/>
        <a:ea typeface="+mn-ea"/>
        <a:cs typeface="+mn-cs"/>
      </a:defRPr>
    </a:lvl1pPr>
    <a:lvl2pPr marL="457200" algn="r" rtl="0" eaLnBrk="0" fontAlgn="base" hangingPunct="0">
      <a:spcBef>
        <a:spcPct val="0"/>
      </a:spcBef>
      <a:spcAft>
        <a:spcPct val="0"/>
      </a:spcAft>
      <a:defRPr sz="1400" kern="1200">
        <a:solidFill>
          <a:srgbClr val="FF5050"/>
        </a:solidFill>
        <a:latin typeface="Times New Roman" pitchFamily="18" charset="0"/>
        <a:ea typeface="+mn-ea"/>
        <a:cs typeface="+mn-cs"/>
      </a:defRPr>
    </a:lvl2pPr>
    <a:lvl3pPr marL="914400" algn="r" rtl="0" eaLnBrk="0" fontAlgn="base" hangingPunct="0">
      <a:spcBef>
        <a:spcPct val="0"/>
      </a:spcBef>
      <a:spcAft>
        <a:spcPct val="0"/>
      </a:spcAft>
      <a:defRPr sz="1400" kern="1200">
        <a:solidFill>
          <a:srgbClr val="FF5050"/>
        </a:solidFill>
        <a:latin typeface="Times New Roman" pitchFamily="18" charset="0"/>
        <a:ea typeface="+mn-ea"/>
        <a:cs typeface="+mn-cs"/>
      </a:defRPr>
    </a:lvl3pPr>
    <a:lvl4pPr marL="1371600" algn="r" rtl="0" eaLnBrk="0" fontAlgn="base" hangingPunct="0">
      <a:spcBef>
        <a:spcPct val="0"/>
      </a:spcBef>
      <a:spcAft>
        <a:spcPct val="0"/>
      </a:spcAft>
      <a:defRPr sz="1400" kern="1200">
        <a:solidFill>
          <a:srgbClr val="FF5050"/>
        </a:solidFill>
        <a:latin typeface="Times New Roman" pitchFamily="18" charset="0"/>
        <a:ea typeface="+mn-ea"/>
        <a:cs typeface="+mn-cs"/>
      </a:defRPr>
    </a:lvl4pPr>
    <a:lvl5pPr marL="1828800" algn="r" rtl="0" eaLnBrk="0" fontAlgn="base" hangingPunct="0">
      <a:spcBef>
        <a:spcPct val="0"/>
      </a:spcBef>
      <a:spcAft>
        <a:spcPct val="0"/>
      </a:spcAft>
      <a:defRPr sz="1400" kern="1200">
        <a:solidFill>
          <a:srgbClr val="FF505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rgbClr val="FF5050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rgbClr val="FF5050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rgbClr val="FF5050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rgbClr val="FF5050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00"/>
    <a:srgbClr val="FFFFCC"/>
    <a:srgbClr val="FF0000"/>
    <a:srgbClr val="CC0099"/>
    <a:srgbClr val="00FF00"/>
    <a:srgbClr val="FF5050"/>
    <a:srgbClr val="0000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58" autoAdjust="0"/>
    <p:restoredTop sz="87691" autoAdjust="0"/>
  </p:normalViewPr>
  <p:slideViewPr>
    <p:cSldViewPr>
      <p:cViewPr>
        <p:scale>
          <a:sx n="86" d="100"/>
          <a:sy n="86" d="100"/>
        </p:scale>
        <p:origin x="-522" y="-24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Arkusz_programu_Microsoft_Office_Excel8.xlsx"/><Relationship Id="rId1" Type="http://schemas.openxmlformats.org/officeDocument/2006/relationships/themeOverride" Target="../theme/themeOverride5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Arkusz_programu_Microsoft_Office_Excel9.xlsx"/><Relationship Id="rId1" Type="http://schemas.openxmlformats.org/officeDocument/2006/relationships/themeOverride" Target="../theme/themeOverride6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Arkusz_programu_Microsoft_Office_Excel10.xlsx"/><Relationship Id="rId1" Type="http://schemas.openxmlformats.org/officeDocument/2006/relationships/themeOverride" Target="../theme/themeOverride7.xm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Arkusz_programu_Microsoft_Office_Excel11.xlsx"/><Relationship Id="rId1" Type="http://schemas.openxmlformats.org/officeDocument/2006/relationships/themeOverride" Target="../theme/themeOverride8.xm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Arkusz_programu_Microsoft_Office_Excel12.xlsx"/><Relationship Id="rId1" Type="http://schemas.openxmlformats.org/officeDocument/2006/relationships/themeOverride" Target="../theme/themeOverride9.xm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3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14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niewskiP\AppData\Local\Temp\XPgrpwise\Zeszyt1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Arkusz_programu_Microsoft_Office_Excel3.xlsx"/><Relationship Id="rId1" Type="http://schemas.openxmlformats.org/officeDocument/2006/relationships/themeOverride" Target="../theme/themeOverride1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niewskiP\Documents\ZBP%202011\Prezentacje\Fundusze%20w&#322;asne%20w%20PLN%20i%20EUR.xls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Arkusz_programu_Microsoft_Office_Excel4.xlsx"/><Relationship Id="rId1" Type="http://schemas.openxmlformats.org/officeDocument/2006/relationships/themeOverride" Target="../theme/themeOverride2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Arkusz_programu_Microsoft_Office_Excel5.xlsx"/><Relationship Id="rId1" Type="http://schemas.openxmlformats.org/officeDocument/2006/relationships/themeOverride" Target="../theme/themeOverride3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Arkusz_programu_Microsoft_Office_Excel6.xlsx"/><Relationship Id="rId1" Type="http://schemas.openxmlformats.org/officeDocument/2006/relationships/themeOverride" Target="../theme/themeOverride4.xm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Arkusz_programu_Microsoft_Office_Excel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plotArea>
      <c:layout/>
      <c:barChart>
        <c:barDir val="col"/>
        <c:grouping val="clustered"/>
        <c:ser>
          <c:idx val="0"/>
          <c:order val="0"/>
          <c:dLbls>
            <c:showVal val="1"/>
          </c:dLbls>
          <c:cat>
            <c:strRef>
              <c:f>Arkusz2!$G$135:$O$135</c:f>
              <c:strCache>
                <c:ptCount val="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 09 '12</c:v>
                </c:pt>
              </c:strCache>
            </c:strRef>
          </c:cat>
          <c:val>
            <c:numRef>
              <c:f>Arkusz2!$G$136:$O$136</c:f>
              <c:numCache>
                <c:formatCode>General</c:formatCode>
                <c:ptCount val="9"/>
                <c:pt idx="0">
                  <c:v>3.5</c:v>
                </c:pt>
                <c:pt idx="1">
                  <c:v>2.1</c:v>
                </c:pt>
                <c:pt idx="2">
                  <c:v>1</c:v>
                </c:pt>
                <c:pt idx="3">
                  <c:v>2.5</c:v>
                </c:pt>
                <c:pt idx="4">
                  <c:v>4.2</c:v>
                </c:pt>
                <c:pt idx="5">
                  <c:v>3.5</c:v>
                </c:pt>
                <c:pt idx="6">
                  <c:v>3.6</c:v>
                </c:pt>
                <c:pt idx="7">
                  <c:v>3.9</c:v>
                </c:pt>
                <c:pt idx="8">
                  <c:v>3.8</c:v>
                </c:pt>
              </c:numCache>
            </c:numRef>
          </c:val>
        </c:ser>
        <c:dLbls/>
        <c:axId val="76841728"/>
        <c:axId val="76843264"/>
      </c:barChart>
      <c:catAx>
        <c:axId val="76841728"/>
        <c:scaling>
          <c:orientation val="minMax"/>
        </c:scaling>
        <c:axPos val="b"/>
        <c:tickLblPos val="nextTo"/>
        <c:crossAx val="76843264"/>
        <c:crosses val="autoZero"/>
        <c:auto val="1"/>
        <c:lblAlgn val="ctr"/>
        <c:lblOffset val="100"/>
      </c:catAx>
      <c:valAx>
        <c:axId val="76843264"/>
        <c:scaling>
          <c:orientation val="minMax"/>
        </c:scaling>
        <c:axPos val="l"/>
        <c:majorGridlines/>
        <c:numFmt formatCode="General" sourceLinked="1"/>
        <c:tickLblPos val="nextTo"/>
        <c:crossAx val="76841728"/>
        <c:crosses val="autoZero"/>
        <c:crossBetween val="between"/>
      </c:valAx>
    </c:plotArea>
    <c:plotVisOnly val="1"/>
    <c:dispBlanksAs val="gap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Arkusz2!$D$79:$E$79</c:f>
              <c:strCache>
                <c:ptCount val="1"/>
                <c:pt idx="0">
                  <c:v>Unemployment</c:v>
                </c:pt>
              </c:strCache>
            </c:strRef>
          </c:tx>
          <c:dPt>
            <c:idx val="10"/>
            <c:spPr>
              <a:solidFill>
                <a:srgbClr val="FFFF00"/>
              </a:solidFill>
            </c:spPr>
          </c:dPt>
          <c:dLbls>
            <c:showVal val="1"/>
          </c:dLbls>
          <c:cat>
            <c:strRef>
              <c:f>Arkusz2!$F$78:$P$78</c:f>
              <c:strCache>
                <c:ptCount val="11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09 /2012</c:v>
                </c:pt>
                <c:pt idx="10">
                  <c:v>EU27 '09/2012</c:v>
                </c:pt>
              </c:strCache>
            </c:strRef>
          </c:cat>
          <c:val>
            <c:numRef>
              <c:f>Arkusz2!$F$79:$P$79</c:f>
              <c:numCache>
                <c:formatCode>General</c:formatCode>
                <c:ptCount val="11"/>
                <c:pt idx="0">
                  <c:v>19.5</c:v>
                </c:pt>
                <c:pt idx="1">
                  <c:v>17.8</c:v>
                </c:pt>
                <c:pt idx="2">
                  <c:v>13.9</c:v>
                </c:pt>
                <c:pt idx="3">
                  <c:v>9.6</c:v>
                </c:pt>
                <c:pt idx="4">
                  <c:v>7.1</c:v>
                </c:pt>
                <c:pt idx="5">
                  <c:v>8.2000000000000011</c:v>
                </c:pt>
                <c:pt idx="6">
                  <c:v>9.6</c:v>
                </c:pt>
                <c:pt idx="7">
                  <c:v>10</c:v>
                </c:pt>
                <c:pt idx="8">
                  <c:v>10.1</c:v>
                </c:pt>
                <c:pt idx="10">
                  <c:v>10.6</c:v>
                </c:pt>
              </c:numCache>
            </c:numRef>
          </c:val>
        </c:ser>
        <c:dLbls/>
        <c:axId val="80500608"/>
        <c:axId val="80502144"/>
      </c:barChart>
      <c:catAx>
        <c:axId val="80500608"/>
        <c:scaling>
          <c:orientation val="minMax"/>
        </c:scaling>
        <c:axPos val="b"/>
        <c:tickLblPos val="nextTo"/>
        <c:crossAx val="80502144"/>
        <c:crosses val="autoZero"/>
        <c:auto val="1"/>
        <c:lblAlgn val="ctr"/>
        <c:lblOffset val="100"/>
      </c:catAx>
      <c:valAx>
        <c:axId val="80502144"/>
        <c:scaling>
          <c:orientation val="minMax"/>
        </c:scaling>
        <c:axPos val="l"/>
        <c:majorGridlines/>
        <c:numFmt formatCode="General" sourceLinked="1"/>
        <c:tickLblPos val="nextTo"/>
        <c:crossAx val="80500608"/>
        <c:crosses val="autoZero"/>
        <c:crossBetween val="between"/>
      </c:valAx>
    </c:plotArea>
    <c:plotVisOnly val="1"/>
    <c:dispBlanksAs val="gap"/>
  </c:chart>
  <c:externalData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lrMapOvr bg1="lt1" tx1="dk1" bg2="lt2" tx2="dk2" accent1="accent1" accent2="accent2" accent3="accent3" accent4="accent4" accent5="accent5" accent6="accent6" hlink="hlink" folHlink="folHlink"/>
  <c:chart>
    <c:plotArea>
      <c:layout/>
      <c:barChart>
        <c:barDir val="col"/>
        <c:grouping val="stacked"/>
        <c:ser>
          <c:idx val="0"/>
          <c:order val="0"/>
          <c:tx>
            <c:strRef>
              <c:f>Arkusz2!$F$100:$G$100</c:f>
              <c:strCache>
                <c:ptCount val="1"/>
                <c:pt idx="0">
                  <c:v>2,85 2,96</c:v>
                </c:pt>
              </c:strCache>
            </c:strRef>
          </c:tx>
          <c:cat>
            <c:strRef>
              <c:f>Arkusz2!$H$99:$N$99</c:f>
              <c:strCache>
                <c:ptCount val="7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09 / '12</c:v>
                </c:pt>
              </c:strCache>
            </c:strRef>
          </c:cat>
          <c:val>
            <c:numRef>
              <c:f>Arkusz2!$H$100:$N$100</c:f>
              <c:numCache>
                <c:formatCode>General</c:formatCode>
                <c:ptCount val="7"/>
              </c:numCache>
            </c:numRef>
          </c:val>
        </c:ser>
        <c:ser>
          <c:idx val="1"/>
          <c:order val="1"/>
          <c:tx>
            <c:strRef>
              <c:f>Arkusz2!$F$101:$G$101</c:f>
              <c:strCache>
                <c:ptCount val="1"/>
                <c:pt idx="0">
                  <c:v>предпринятия</c:v>
                </c:pt>
              </c:strCache>
            </c:strRef>
          </c:tx>
          <c:dLbls>
            <c:showVal val="1"/>
          </c:dLbls>
          <c:cat>
            <c:strRef>
              <c:f>Arkusz2!$H$99:$N$99</c:f>
              <c:strCache>
                <c:ptCount val="7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09 / '12</c:v>
                </c:pt>
              </c:strCache>
            </c:strRef>
          </c:cat>
          <c:val>
            <c:numRef>
              <c:f>Arkusz2!$H$101:$N$101</c:f>
              <c:numCache>
                <c:formatCode>General</c:formatCode>
                <c:ptCount val="7"/>
                <c:pt idx="0">
                  <c:v>56.06</c:v>
                </c:pt>
                <c:pt idx="1">
                  <c:v>70.31</c:v>
                </c:pt>
                <c:pt idx="2">
                  <c:v>72.97</c:v>
                </c:pt>
                <c:pt idx="3">
                  <c:v>73.679999999999993</c:v>
                </c:pt>
                <c:pt idx="4">
                  <c:v>74.22</c:v>
                </c:pt>
                <c:pt idx="5" formatCode="0.00">
                  <c:v>77.192982456140342</c:v>
                </c:pt>
                <c:pt idx="6" formatCode="0.00">
                  <c:v>86.910006293266207</c:v>
                </c:pt>
              </c:numCache>
            </c:numRef>
          </c:val>
        </c:ser>
        <c:ser>
          <c:idx val="2"/>
          <c:order val="2"/>
          <c:tx>
            <c:strRef>
              <c:f>Arkusz2!$F$102:$G$102</c:f>
              <c:strCache>
                <c:ptCount val="1"/>
                <c:pt idx="0">
                  <c:v>домохозяйства</c:v>
                </c:pt>
              </c:strCache>
            </c:strRef>
          </c:tx>
          <c:spPr>
            <a:solidFill>
              <a:srgbClr val="00B0F0"/>
            </a:solidFill>
          </c:spPr>
          <c:dLbls>
            <c:showVal val="1"/>
          </c:dLbls>
          <c:cat>
            <c:strRef>
              <c:f>Arkusz2!$H$99:$N$99</c:f>
              <c:strCache>
                <c:ptCount val="7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09 / '12</c:v>
                </c:pt>
              </c:strCache>
            </c:strRef>
          </c:cat>
          <c:val>
            <c:numRef>
              <c:f>Arkusz2!$H$102:$N$102</c:f>
              <c:numCache>
                <c:formatCode>General</c:formatCode>
                <c:ptCount val="7"/>
                <c:pt idx="0">
                  <c:v>62.849999999999994</c:v>
                </c:pt>
                <c:pt idx="1">
                  <c:v>104.31</c:v>
                </c:pt>
                <c:pt idx="2">
                  <c:v>123.99000000000001</c:v>
                </c:pt>
                <c:pt idx="3">
                  <c:v>142.46</c:v>
                </c:pt>
                <c:pt idx="4">
                  <c:v>160.60999999999999</c:v>
                </c:pt>
                <c:pt idx="5" formatCode="0.00">
                  <c:v>155.52631578947367</c:v>
                </c:pt>
                <c:pt idx="6" formatCode="0.00">
                  <c:v>167.58967904342359</c:v>
                </c:pt>
              </c:numCache>
            </c:numRef>
          </c:val>
        </c:ser>
        <c:dLbls/>
        <c:overlap val="100"/>
        <c:axId val="80651776"/>
        <c:axId val="80653312"/>
      </c:barChart>
      <c:catAx>
        <c:axId val="80651776"/>
        <c:scaling>
          <c:orientation val="minMax"/>
        </c:scaling>
        <c:axPos val="b"/>
        <c:tickLblPos val="nextTo"/>
        <c:crossAx val="80653312"/>
        <c:crosses val="autoZero"/>
        <c:auto val="1"/>
        <c:lblAlgn val="ctr"/>
        <c:lblOffset val="100"/>
      </c:catAx>
      <c:valAx>
        <c:axId val="80653312"/>
        <c:scaling>
          <c:orientation val="minMax"/>
        </c:scaling>
        <c:axPos val="l"/>
        <c:majorGridlines/>
        <c:numFmt formatCode="General" sourceLinked="1"/>
        <c:tickLblPos val="nextTo"/>
        <c:crossAx val="80651776"/>
        <c:crosses val="autoZero"/>
        <c:crossBetween val="between"/>
      </c:valAx>
    </c:plotArea>
    <c:legend>
      <c:legendPos val="r"/>
      <c:legendEntry>
        <c:idx val="2"/>
        <c:delete val="1"/>
      </c:legendEntry>
    </c:legend>
    <c:plotVisOnly val="1"/>
    <c:dispBlanksAs val="gap"/>
  </c:chart>
  <c:externalData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lrMapOvr bg1="lt1" tx1="dk1" bg2="lt2" tx2="dk2" accent1="accent1" accent2="accent2" accent3="accent3" accent4="accent4" accent5="accent5" accent6="accent6" hlink="hlink" folHlink="folHlink"/>
  <c:chart>
    <c:plotArea>
      <c:layout/>
      <c:barChart>
        <c:barDir val="col"/>
        <c:grouping val="stacked"/>
        <c:ser>
          <c:idx val="0"/>
          <c:order val="0"/>
          <c:tx>
            <c:strRef>
              <c:f>Arkusz2!$F$119:$G$119</c:f>
              <c:strCache>
                <c:ptCount val="1"/>
                <c:pt idx="0">
                  <c:v>домохозяйства</c:v>
                </c:pt>
              </c:strCache>
            </c:strRef>
          </c:tx>
          <c:cat>
            <c:strRef>
              <c:f>Arkusz2!$H$118:$N$118</c:f>
              <c:strCache>
                <c:ptCount val="7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09 / '12</c:v>
                </c:pt>
              </c:strCache>
            </c:strRef>
          </c:cat>
          <c:val>
            <c:numRef>
              <c:f>Arkusz2!$H$119:$N$119</c:f>
              <c:numCache>
                <c:formatCode>General</c:formatCode>
                <c:ptCount val="7"/>
              </c:numCache>
            </c:numRef>
          </c:val>
        </c:ser>
        <c:ser>
          <c:idx val="1"/>
          <c:order val="1"/>
          <c:tx>
            <c:strRef>
              <c:f>Arkusz2!$F$120:$G$120</c:f>
              <c:strCache>
                <c:ptCount val="1"/>
                <c:pt idx="0">
                  <c:v>предпринятия</c:v>
                </c:pt>
              </c:strCache>
            </c:strRef>
          </c:tx>
          <c:dLbls>
            <c:showVal val="1"/>
          </c:dLbls>
          <c:cat>
            <c:strRef>
              <c:f>Arkusz2!$H$118:$N$118</c:f>
              <c:strCache>
                <c:ptCount val="7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09 / '12</c:v>
                </c:pt>
              </c:strCache>
            </c:strRef>
          </c:cat>
          <c:val>
            <c:numRef>
              <c:f>Arkusz2!$H$120:$N$120</c:f>
              <c:numCache>
                <c:formatCode>General</c:formatCode>
                <c:ptCount val="7"/>
                <c:pt idx="0">
                  <c:v>43.3</c:v>
                </c:pt>
                <c:pt idx="1">
                  <c:v>59.6</c:v>
                </c:pt>
                <c:pt idx="2">
                  <c:v>50.3</c:v>
                </c:pt>
                <c:pt idx="3">
                  <c:v>58.24</c:v>
                </c:pt>
                <c:pt idx="4" formatCode="0.0">
                  <c:v>61.82</c:v>
                </c:pt>
                <c:pt idx="5" formatCode="0.0">
                  <c:v>60.204678362573112</c:v>
                </c:pt>
                <c:pt idx="6" formatCode="0.0">
                  <c:v>56.513530522341092</c:v>
                </c:pt>
              </c:numCache>
            </c:numRef>
          </c:val>
        </c:ser>
        <c:ser>
          <c:idx val="2"/>
          <c:order val="2"/>
          <c:tx>
            <c:strRef>
              <c:f>Arkusz2!$F$121:$G$121</c:f>
              <c:strCache>
                <c:ptCount val="1"/>
                <c:pt idx="0">
                  <c:v>домохозяйства</c:v>
                </c:pt>
              </c:strCache>
            </c:strRef>
          </c:tx>
          <c:spPr>
            <a:solidFill>
              <a:srgbClr val="00B0F0"/>
            </a:solidFill>
          </c:spPr>
          <c:dLbls>
            <c:showVal val="1"/>
          </c:dLbls>
          <c:cat>
            <c:strRef>
              <c:f>Arkusz2!$H$118:$N$118</c:f>
              <c:strCache>
                <c:ptCount val="7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09 / '12</c:v>
                </c:pt>
              </c:strCache>
            </c:strRef>
          </c:cat>
          <c:val>
            <c:numRef>
              <c:f>Arkusz2!$H$121:$N$121</c:f>
              <c:numCache>
                <c:formatCode>General</c:formatCode>
                <c:ptCount val="7"/>
                <c:pt idx="0">
                  <c:v>82.1</c:v>
                </c:pt>
                <c:pt idx="1">
                  <c:v>107.6</c:v>
                </c:pt>
                <c:pt idx="2">
                  <c:v>111.8</c:v>
                </c:pt>
                <c:pt idx="3">
                  <c:v>133</c:v>
                </c:pt>
                <c:pt idx="4">
                  <c:v>142.6</c:v>
                </c:pt>
                <c:pt idx="5" formatCode="0.0">
                  <c:v>128.09941520467834</c:v>
                </c:pt>
                <c:pt idx="6" formatCode="0.0">
                  <c:v>143.54940213971048</c:v>
                </c:pt>
              </c:numCache>
            </c:numRef>
          </c:val>
        </c:ser>
        <c:dLbls/>
        <c:overlap val="100"/>
        <c:axId val="86328832"/>
        <c:axId val="86330368"/>
      </c:barChart>
      <c:catAx>
        <c:axId val="86328832"/>
        <c:scaling>
          <c:orientation val="minMax"/>
        </c:scaling>
        <c:axPos val="b"/>
        <c:tickLblPos val="nextTo"/>
        <c:crossAx val="86330368"/>
        <c:crosses val="autoZero"/>
        <c:auto val="1"/>
        <c:lblAlgn val="ctr"/>
        <c:lblOffset val="100"/>
      </c:catAx>
      <c:valAx>
        <c:axId val="86330368"/>
        <c:scaling>
          <c:orientation val="minMax"/>
        </c:scaling>
        <c:axPos val="l"/>
        <c:majorGridlines/>
        <c:numFmt formatCode="General" sourceLinked="1"/>
        <c:tickLblPos val="nextTo"/>
        <c:crossAx val="86328832"/>
        <c:crosses val="autoZero"/>
        <c:crossBetween val="between"/>
      </c:valAx>
    </c:plotArea>
    <c:legend>
      <c:legendPos val="r"/>
      <c:legendEntry>
        <c:idx val="2"/>
        <c:delete val="1"/>
      </c:legendEntry>
    </c:legend>
    <c:plotVisOnly val="1"/>
    <c:dispBlanksAs val="gap"/>
  </c:chart>
  <c:externalData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1.5235457063711913E-2"/>
          <c:y val="2.2448979591836775E-2"/>
          <c:w val="0.96952908587257625"/>
          <c:h val="0.95510204081632566"/>
        </c:manualLayout>
      </c:layout>
      <c:barChart>
        <c:barDir val="col"/>
        <c:grouping val="clustered"/>
        <c:dLbls/>
        <c:axId val="86417792"/>
        <c:axId val="86419328"/>
      </c:barChart>
      <c:catAx>
        <c:axId val="86417792"/>
        <c:scaling>
          <c:orientation val="minMax"/>
        </c:scaling>
        <c:axPos val="b"/>
        <c:majorTickMark val="cross"/>
        <c:tickLblPos val="nextTo"/>
        <c:spPr>
          <a:ln w="3376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84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6419328"/>
        <c:crosses val="autoZero"/>
        <c:auto val="1"/>
        <c:lblAlgn val="ctr"/>
        <c:lblOffset val="100"/>
        <c:tickMarkSkip val="1"/>
      </c:catAx>
      <c:valAx>
        <c:axId val="86419328"/>
        <c:scaling>
          <c:orientation val="minMax"/>
        </c:scaling>
        <c:axPos val="l"/>
        <c:majorTickMark val="cross"/>
        <c:tickLblPos val="nextTo"/>
        <c:spPr>
          <a:ln w="3376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84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pl-PL"/>
          </a:p>
        </c:txPr>
        <c:crossAx val="86417792"/>
        <c:crosses val="autoZero"/>
        <c:crossBetween val="between"/>
      </c:valAx>
      <c:spPr>
        <a:noFill/>
        <a:ln w="27009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984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pl-PL"/>
    </a:p>
  </c:txPr>
  <c:externalData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7.4737547198940393E-2"/>
          <c:y val="5.3584717002094107E-2"/>
          <c:w val="0.91544391892964261"/>
          <c:h val="0.87968894441498124"/>
        </c:manualLayout>
      </c:layout>
      <c:barChart>
        <c:barDir val="col"/>
        <c:grouping val="clustered"/>
        <c:ser>
          <c:idx val="0"/>
          <c:order val="0"/>
          <c:cat>
            <c:strRef>
              <c:f>Arkusz3!$G$8:$P$8</c:f>
              <c:strCache>
                <c:ptCount val="10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09 /2012</c:v>
                </c:pt>
              </c:strCache>
            </c:strRef>
          </c:cat>
          <c:val>
            <c:numRef>
              <c:f>Arkusz3!$G$9:$P$9</c:f>
              <c:numCache>
                <c:formatCode>General</c:formatCode>
                <c:ptCount val="10"/>
              </c:numCache>
            </c:numRef>
          </c:val>
        </c:ser>
        <c:ser>
          <c:idx val="1"/>
          <c:order val="1"/>
          <c:dLbls>
            <c:showVal val="1"/>
          </c:dLbls>
          <c:cat>
            <c:strRef>
              <c:f>Arkusz3!$G$8:$P$8</c:f>
              <c:strCache>
                <c:ptCount val="10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09 /2012</c:v>
                </c:pt>
              </c:strCache>
            </c:strRef>
          </c:cat>
          <c:val>
            <c:numRef>
              <c:f>Arkusz3!$G$10:$P$10</c:f>
              <c:numCache>
                <c:formatCode>General</c:formatCode>
                <c:ptCount val="10"/>
                <c:pt idx="0">
                  <c:v>21.2</c:v>
                </c:pt>
                <c:pt idx="1">
                  <c:v>14.9</c:v>
                </c:pt>
                <c:pt idx="2">
                  <c:v>11</c:v>
                </c:pt>
                <c:pt idx="3">
                  <c:v>7.4</c:v>
                </c:pt>
                <c:pt idx="4">
                  <c:v>5.2</c:v>
                </c:pt>
                <c:pt idx="5">
                  <c:v>4.5999999999999996</c:v>
                </c:pt>
                <c:pt idx="6">
                  <c:v>6.6</c:v>
                </c:pt>
                <c:pt idx="7">
                  <c:v>7.9</c:v>
                </c:pt>
                <c:pt idx="8">
                  <c:v>8.2000000000000011</c:v>
                </c:pt>
                <c:pt idx="9">
                  <c:v>8.7000000000000011</c:v>
                </c:pt>
              </c:numCache>
            </c:numRef>
          </c:val>
        </c:ser>
        <c:dLbls/>
        <c:axId val="86832256"/>
        <c:axId val="86833792"/>
      </c:barChart>
      <c:catAx>
        <c:axId val="86832256"/>
        <c:scaling>
          <c:orientation val="minMax"/>
        </c:scaling>
        <c:axPos val="b"/>
        <c:tickLblPos val="nextTo"/>
        <c:crossAx val="86833792"/>
        <c:crosses val="autoZero"/>
        <c:auto val="1"/>
        <c:lblAlgn val="ctr"/>
        <c:lblOffset val="100"/>
      </c:catAx>
      <c:valAx>
        <c:axId val="86833792"/>
        <c:scaling>
          <c:orientation val="minMax"/>
        </c:scaling>
        <c:axPos val="l"/>
        <c:majorGridlines/>
        <c:numFmt formatCode="General" sourceLinked="1"/>
        <c:tickLblPos val="nextTo"/>
        <c:crossAx val="86832256"/>
        <c:crosses val="autoZero"/>
        <c:crossBetween val="between"/>
      </c:valAx>
    </c:plotArea>
    <c:plotVisOnly val="1"/>
    <c:dispBlanksAs val="gap"/>
  </c:chart>
  <c:externalData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plotArea>
      <c:layout/>
      <c:lineChart>
        <c:grouping val="standard"/>
        <c:ser>
          <c:idx val="0"/>
          <c:order val="0"/>
          <c:tx>
            <c:strRef>
              <c:f>Arkusz3!$K$74</c:f>
              <c:strCache>
                <c:ptCount val="1"/>
                <c:pt idx="0">
                  <c:v>EUR/PLN</c:v>
                </c:pt>
              </c:strCache>
            </c:strRef>
          </c:tx>
          <c:marker>
            <c:symbol val="none"/>
          </c:marker>
          <c:dLbls>
            <c:dLbl>
              <c:idx val="0"/>
              <c:showVal val="1"/>
            </c:dLbl>
            <c:dLbl>
              <c:idx val="4"/>
              <c:showVal val="1"/>
            </c:dLbl>
            <c:dLbl>
              <c:idx val="6"/>
              <c:showVal val="1"/>
            </c:dLbl>
            <c:dLbl>
              <c:idx val="10"/>
              <c:showVal val="1"/>
            </c:dLbl>
            <c:delete val="1"/>
          </c:dLbls>
          <c:cat>
            <c:strRef>
              <c:f>Arkusz3!$L$73:$V$73</c:f>
              <c:strCache>
                <c:ptCount val="11"/>
                <c:pt idx="0">
                  <c:v>'03</c:v>
                </c:pt>
                <c:pt idx="1">
                  <c:v>'04</c:v>
                </c:pt>
                <c:pt idx="2">
                  <c:v>'05</c:v>
                </c:pt>
                <c:pt idx="3">
                  <c:v>'06</c:v>
                </c:pt>
                <c:pt idx="4">
                  <c:v>'07</c:v>
                </c:pt>
                <c:pt idx="5">
                  <c:v>'08</c:v>
                </c:pt>
                <c:pt idx="6">
                  <c:v>Feb '09</c:v>
                </c:pt>
                <c:pt idx="7">
                  <c:v>'09</c:v>
                </c:pt>
                <c:pt idx="8">
                  <c:v>'10</c:v>
                </c:pt>
                <c:pt idx="9">
                  <c:v>11</c:v>
                </c:pt>
                <c:pt idx="10">
                  <c:v>10/'12</c:v>
                </c:pt>
              </c:strCache>
            </c:strRef>
          </c:cat>
          <c:val>
            <c:numRef>
              <c:f>Arkusz3!$L$74:$V$74</c:f>
              <c:numCache>
                <c:formatCode>General</c:formatCode>
                <c:ptCount val="11"/>
                <c:pt idx="0">
                  <c:v>4.71</c:v>
                </c:pt>
                <c:pt idx="1">
                  <c:v>4.07</c:v>
                </c:pt>
                <c:pt idx="2">
                  <c:v>4.0199999999999996</c:v>
                </c:pt>
                <c:pt idx="3">
                  <c:v>3.8899999999999997</c:v>
                </c:pt>
                <c:pt idx="4">
                  <c:v>3.63</c:v>
                </c:pt>
                <c:pt idx="5">
                  <c:v>4.17</c:v>
                </c:pt>
                <c:pt idx="6">
                  <c:v>4.6499999999999995</c:v>
                </c:pt>
                <c:pt idx="7">
                  <c:v>4.0999999999999996</c:v>
                </c:pt>
                <c:pt idx="8">
                  <c:v>3.96</c:v>
                </c:pt>
                <c:pt idx="9">
                  <c:v>4.41</c:v>
                </c:pt>
                <c:pt idx="10">
                  <c:v>4.13</c:v>
                </c:pt>
              </c:numCache>
            </c:numRef>
          </c:val>
        </c:ser>
        <c:ser>
          <c:idx val="1"/>
          <c:order val="1"/>
          <c:tx>
            <c:strRef>
              <c:f>Arkusz3!$K$75</c:f>
              <c:strCache>
                <c:ptCount val="1"/>
                <c:pt idx="0">
                  <c:v>USD/PLN</c:v>
                </c:pt>
              </c:strCache>
            </c:strRef>
          </c:tx>
          <c:marker>
            <c:symbol val="none"/>
          </c:marker>
          <c:dLbls>
            <c:dLbl>
              <c:idx val="0"/>
              <c:showVal val="1"/>
            </c:dLbl>
            <c:dLbl>
              <c:idx val="4"/>
              <c:showVal val="1"/>
            </c:dLbl>
            <c:dLbl>
              <c:idx val="6"/>
              <c:showVal val="1"/>
            </c:dLbl>
            <c:dLbl>
              <c:idx val="10"/>
              <c:showVal val="1"/>
            </c:dLbl>
            <c:delete val="1"/>
          </c:dLbls>
          <c:cat>
            <c:strRef>
              <c:f>Arkusz3!$L$73:$V$73</c:f>
              <c:strCache>
                <c:ptCount val="11"/>
                <c:pt idx="0">
                  <c:v>'03</c:v>
                </c:pt>
                <c:pt idx="1">
                  <c:v>'04</c:v>
                </c:pt>
                <c:pt idx="2">
                  <c:v>'05</c:v>
                </c:pt>
                <c:pt idx="3">
                  <c:v>'06</c:v>
                </c:pt>
                <c:pt idx="4">
                  <c:v>'07</c:v>
                </c:pt>
                <c:pt idx="5">
                  <c:v>'08</c:v>
                </c:pt>
                <c:pt idx="6">
                  <c:v>Feb '09</c:v>
                </c:pt>
                <c:pt idx="7">
                  <c:v>'09</c:v>
                </c:pt>
                <c:pt idx="8">
                  <c:v>'10</c:v>
                </c:pt>
                <c:pt idx="9">
                  <c:v>11</c:v>
                </c:pt>
                <c:pt idx="10">
                  <c:v>10/'12</c:v>
                </c:pt>
              </c:strCache>
            </c:strRef>
          </c:cat>
          <c:val>
            <c:numRef>
              <c:f>Arkusz3!$L$75:$V$75</c:f>
              <c:numCache>
                <c:formatCode>General</c:formatCode>
                <c:ptCount val="11"/>
                <c:pt idx="0">
                  <c:v>3.74</c:v>
                </c:pt>
                <c:pt idx="1">
                  <c:v>2.94</c:v>
                </c:pt>
                <c:pt idx="2">
                  <c:v>3.2600000000000002</c:v>
                </c:pt>
                <c:pt idx="3">
                  <c:v>2.9099999999999997</c:v>
                </c:pt>
                <c:pt idx="4">
                  <c:v>2.4299999999999997</c:v>
                </c:pt>
                <c:pt idx="5">
                  <c:v>2.96</c:v>
                </c:pt>
                <c:pt idx="6">
                  <c:v>3.67</c:v>
                </c:pt>
                <c:pt idx="7">
                  <c:v>2.8499999999999996</c:v>
                </c:pt>
                <c:pt idx="8">
                  <c:v>2.96</c:v>
                </c:pt>
                <c:pt idx="9">
                  <c:v>3.4099999999999997</c:v>
                </c:pt>
                <c:pt idx="10">
                  <c:v>3.18</c:v>
                </c:pt>
              </c:numCache>
            </c:numRef>
          </c:val>
        </c:ser>
        <c:dLbls/>
        <c:marker val="1"/>
        <c:axId val="86711296"/>
        <c:axId val="86725376"/>
      </c:lineChart>
      <c:catAx>
        <c:axId val="86711296"/>
        <c:scaling>
          <c:orientation val="minMax"/>
        </c:scaling>
        <c:axPos val="b"/>
        <c:tickLblPos val="nextTo"/>
        <c:crossAx val="86725376"/>
        <c:crosses val="autoZero"/>
        <c:auto val="1"/>
        <c:lblAlgn val="ctr"/>
        <c:lblOffset val="100"/>
      </c:catAx>
      <c:valAx>
        <c:axId val="86725376"/>
        <c:scaling>
          <c:orientation val="minMax"/>
        </c:scaling>
        <c:axPos val="l"/>
        <c:majorGridlines/>
        <c:numFmt formatCode="General" sourceLinked="1"/>
        <c:tickLblPos val="nextTo"/>
        <c:crossAx val="86711296"/>
        <c:crosses val="autoZero"/>
        <c:crossBetween val="between"/>
      </c:valAx>
    </c:plotArea>
    <c:legend>
      <c:legendPos val="r"/>
    </c:legend>
    <c:plotVisOnly val="1"/>
    <c:dispBlanksAs val="gap"/>
  </c:chart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plotArea>
      <c:layout/>
      <c:barChart>
        <c:barDir val="col"/>
        <c:grouping val="clustered"/>
        <c:ser>
          <c:idx val="0"/>
          <c:order val="0"/>
          <c:dPt>
            <c:idx val="10"/>
            <c:spPr>
              <a:pattFill prst="wdDnDiag">
                <a:fgClr>
                  <a:schemeClr val="accent1"/>
                </a:fgClr>
                <a:bgClr>
                  <a:schemeClr val="bg1"/>
                </a:bgClr>
              </a:pattFill>
            </c:spPr>
          </c:dPt>
          <c:dLbls>
            <c:showVal val="1"/>
          </c:dLbls>
          <c:cat>
            <c:strRef>
              <c:f>Arkusz3!$J$95:$T$95</c:f>
              <c:strCache>
                <c:ptCount val="11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 </c:v>
                </c:pt>
                <c:pt idx="7">
                  <c:v>2010</c:v>
                </c:pt>
                <c:pt idx="8">
                  <c:v>2011</c:v>
                </c:pt>
                <c:pt idx="9">
                  <c:v>09/12</c:v>
                </c:pt>
                <c:pt idx="10">
                  <c:v>'12 est</c:v>
                </c:pt>
              </c:strCache>
            </c:strRef>
          </c:cat>
          <c:val>
            <c:numRef>
              <c:f>Arkusz3!$J$96:$T$96</c:f>
              <c:numCache>
                <c:formatCode>General</c:formatCode>
                <c:ptCount val="11"/>
                <c:pt idx="0">
                  <c:v>47.5</c:v>
                </c:pt>
                <c:pt idx="1">
                  <c:v>59.7</c:v>
                </c:pt>
                <c:pt idx="2">
                  <c:v>71.400000000000006</c:v>
                </c:pt>
                <c:pt idx="3">
                  <c:v>87.9</c:v>
                </c:pt>
                <c:pt idx="4">
                  <c:v>101.1</c:v>
                </c:pt>
                <c:pt idx="5">
                  <c:v>118.7</c:v>
                </c:pt>
                <c:pt idx="6">
                  <c:v>98.3</c:v>
                </c:pt>
                <c:pt idx="7">
                  <c:v>122.134</c:v>
                </c:pt>
                <c:pt idx="8">
                  <c:v>135.80000000000001</c:v>
                </c:pt>
                <c:pt idx="9">
                  <c:v>104.3</c:v>
                </c:pt>
                <c:pt idx="10">
                  <c:v>138</c:v>
                </c:pt>
              </c:numCache>
            </c:numRef>
          </c:val>
        </c:ser>
        <c:dLbls/>
        <c:axId val="86955904"/>
        <c:axId val="86957440"/>
      </c:barChart>
      <c:catAx>
        <c:axId val="86955904"/>
        <c:scaling>
          <c:orientation val="minMax"/>
        </c:scaling>
        <c:axPos val="b"/>
        <c:tickLblPos val="nextTo"/>
        <c:crossAx val="86957440"/>
        <c:crosses val="autoZero"/>
        <c:auto val="1"/>
        <c:lblAlgn val="ctr"/>
        <c:lblOffset val="100"/>
      </c:catAx>
      <c:valAx>
        <c:axId val="86957440"/>
        <c:scaling>
          <c:orientation val="minMax"/>
        </c:scaling>
        <c:axPos val="l"/>
        <c:majorGridlines/>
        <c:numFmt formatCode="General" sourceLinked="1"/>
        <c:tickLblPos val="nextTo"/>
        <c:crossAx val="86955904"/>
        <c:crosses val="autoZero"/>
        <c:crossBetween val="between"/>
      </c:valAx>
    </c:plotArea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"/>
  <c:chart>
    <c:plotArea>
      <c:layout/>
      <c:barChart>
        <c:barDir val="col"/>
        <c:grouping val="clustered"/>
        <c:ser>
          <c:idx val="0"/>
          <c:order val="0"/>
          <c:tx>
            <c:strRef>
              <c:f>Arkusz3!$G$54:$I$54</c:f>
              <c:strCache>
                <c:ptCount val="1"/>
                <c:pt idx="0">
                  <c:v>кредитне каpточки</c:v>
                </c:pt>
              </c:strCache>
            </c:strRef>
          </c:tx>
          <c:cat>
            <c:strRef>
              <c:f>Arkusz3!$J$53:$P$53</c:f>
              <c:strCache>
                <c:ptCount val="7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 f</c:v>
                </c:pt>
              </c:strCache>
            </c:strRef>
          </c:cat>
          <c:val>
            <c:numRef>
              <c:f>Arkusz3!$J$54:$P$54</c:f>
              <c:numCache>
                <c:formatCode>General</c:formatCode>
                <c:ptCount val="7"/>
              </c:numCache>
            </c:numRef>
          </c:val>
        </c:ser>
        <c:ser>
          <c:idx val="1"/>
          <c:order val="1"/>
          <c:tx>
            <c:strRef>
              <c:f>Arkusz3!$G$55:$I$55</c:f>
              <c:strCache>
                <c:ptCount val="1"/>
                <c:pt idx="0">
                  <c:v>Польша</c:v>
                </c:pt>
              </c:strCache>
            </c:strRef>
          </c:tx>
          <c:dLbls>
            <c:showVal val="1"/>
          </c:dLbls>
          <c:cat>
            <c:strRef>
              <c:f>Arkusz3!$J$53:$P$53</c:f>
              <c:strCache>
                <c:ptCount val="7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 f</c:v>
                </c:pt>
              </c:strCache>
            </c:strRef>
          </c:cat>
          <c:val>
            <c:numRef>
              <c:f>Arkusz3!$J$55:$P$55</c:f>
              <c:numCache>
                <c:formatCode>General</c:formatCode>
                <c:ptCount val="7"/>
                <c:pt idx="0">
                  <c:v>6.2</c:v>
                </c:pt>
                <c:pt idx="1">
                  <c:v>6.8</c:v>
                </c:pt>
                <c:pt idx="2">
                  <c:v>5.0999999999999996</c:v>
                </c:pt>
                <c:pt idx="3">
                  <c:v>1.6</c:v>
                </c:pt>
                <c:pt idx="4">
                  <c:v>3.8</c:v>
                </c:pt>
                <c:pt idx="5">
                  <c:v>4.3</c:v>
                </c:pt>
                <c:pt idx="6">
                  <c:v>2.4</c:v>
                </c:pt>
              </c:numCache>
            </c:numRef>
          </c:val>
        </c:ser>
        <c:ser>
          <c:idx val="2"/>
          <c:order val="2"/>
          <c:tx>
            <c:strRef>
              <c:f>Arkusz3!$G$56:$I$56</c:f>
              <c:strCache>
                <c:ptCount val="1"/>
                <c:pt idx="0">
                  <c:v>Германия</c:v>
                </c:pt>
              </c:strCache>
            </c:strRef>
          </c:tx>
          <c:dLbls>
            <c:showVal val="1"/>
          </c:dLbls>
          <c:cat>
            <c:strRef>
              <c:f>Arkusz3!$J$53:$P$53</c:f>
              <c:strCache>
                <c:ptCount val="7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 f</c:v>
                </c:pt>
              </c:strCache>
            </c:strRef>
          </c:cat>
          <c:val>
            <c:numRef>
              <c:f>Arkusz3!$J$56:$P$56</c:f>
              <c:numCache>
                <c:formatCode>General</c:formatCode>
                <c:ptCount val="7"/>
                <c:pt idx="0">
                  <c:v>3.4</c:v>
                </c:pt>
                <c:pt idx="1">
                  <c:v>2.7</c:v>
                </c:pt>
                <c:pt idx="2">
                  <c:v>1</c:v>
                </c:pt>
                <c:pt idx="3">
                  <c:v>-4.7</c:v>
                </c:pt>
                <c:pt idx="4">
                  <c:v>3.6</c:v>
                </c:pt>
                <c:pt idx="5">
                  <c:v>3</c:v>
                </c:pt>
                <c:pt idx="6">
                  <c:v>0.8</c:v>
                </c:pt>
              </c:numCache>
            </c:numRef>
          </c:val>
        </c:ser>
        <c:dLbls/>
        <c:axId val="77062528"/>
        <c:axId val="77064064"/>
      </c:barChart>
      <c:catAx>
        <c:axId val="77062528"/>
        <c:scaling>
          <c:orientation val="minMax"/>
        </c:scaling>
        <c:axPos val="b"/>
        <c:tickLblPos val="nextTo"/>
        <c:crossAx val="77064064"/>
        <c:crosses val="autoZero"/>
        <c:auto val="1"/>
        <c:lblAlgn val="ctr"/>
        <c:lblOffset val="100"/>
      </c:catAx>
      <c:valAx>
        <c:axId val="77064064"/>
        <c:scaling>
          <c:orientation val="minMax"/>
        </c:scaling>
        <c:axPos val="l"/>
        <c:majorGridlines/>
        <c:numFmt formatCode="General" sourceLinked="1"/>
        <c:tickLblPos val="nextTo"/>
        <c:crossAx val="77062528"/>
        <c:crosses val="autoZero"/>
        <c:crossBetween val="between"/>
      </c:valAx>
    </c:plotArea>
    <c:legend>
      <c:legendPos val="r"/>
      <c:legendEntry>
        <c:idx val="0"/>
        <c:delete val="1"/>
      </c:legendEntry>
      <c:layout/>
    </c:legend>
    <c:plotVisOnly val="1"/>
    <c:dispBlanksAs val="gap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plotArea>
      <c:layout/>
      <c:barChart>
        <c:barDir val="col"/>
        <c:grouping val="clustered"/>
        <c:ser>
          <c:idx val="0"/>
          <c:order val="0"/>
          <c:tx>
            <c:v>Foreign</c:v>
          </c:tx>
          <c:dLbls>
            <c:showVal val="1"/>
          </c:dLbls>
          <c:cat>
            <c:strRef>
              <c:f>Arkusz1!$C$28:$H$28</c:f>
              <c:strCache>
                <c:ptCount val="6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03.2012</c:v>
                </c:pt>
              </c:strCache>
            </c:strRef>
          </c:cat>
          <c:val>
            <c:numRef>
              <c:f>Arkusz1!$C$26:$H$26</c:f>
              <c:numCache>
                <c:formatCode>General</c:formatCode>
                <c:ptCount val="6"/>
                <c:pt idx="0">
                  <c:v>70.900000000000006</c:v>
                </c:pt>
                <c:pt idx="1">
                  <c:v>72.3</c:v>
                </c:pt>
                <c:pt idx="2">
                  <c:v>68.099999999999994</c:v>
                </c:pt>
                <c:pt idx="3">
                  <c:v>66.2</c:v>
                </c:pt>
                <c:pt idx="4">
                  <c:v>65</c:v>
                </c:pt>
                <c:pt idx="5">
                  <c:v>63.6</c:v>
                </c:pt>
              </c:numCache>
            </c:numRef>
          </c:val>
        </c:ser>
        <c:ser>
          <c:idx val="1"/>
          <c:order val="1"/>
          <c:tx>
            <c:v>Domestic</c:v>
          </c:tx>
          <c:dLbls>
            <c:showVal val="1"/>
          </c:dLbls>
          <c:cat>
            <c:strRef>
              <c:f>Arkusz1!$C$28:$H$28</c:f>
              <c:strCache>
                <c:ptCount val="6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03.2012</c:v>
                </c:pt>
              </c:strCache>
            </c:strRef>
          </c:cat>
          <c:val>
            <c:numRef>
              <c:f>Arkusz1!$C$29:$H$29</c:f>
              <c:numCache>
                <c:formatCode>General</c:formatCode>
                <c:ptCount val="6"/>
                <c:pt idx="0">
                  <c:v>29.1</c:v>
                </c:pt>
                <c:pt idx="1">
                  <c:v>27.7</c:v>
                </c:pt>
                <c:pt idx="2">
                  <c:v>31.9</c:v>
                </c:pt>
                <c:pt idx="3">
                  <c:v>33.800000000000004</c:v>
                </c:pt>
                <c:pt idx="4">
                  <c:v>35</c:v>
                </c:pt>
                <c:pt idx="5">
                  <c:v>36.4</c:v>
                </c:pt>
              </c:numCache>
            </c:numRef>
          </c:val>
        </c:ser>
        <c:dLbls/>
        <c:axId val="71857280"/>
        <c:axId val="67981696"/>
      </c:barChart>
      <c:catAx>
        <c:axId val="71857280"/>
        <c:scaling>
          <c:orientation val="minMax"/>
        </c:scaling>
        <c:axPos val="b"/>
        <c:tickLblPos val="nextTo"/>
        <c:crossAx val="67981696"/>
        <c:crosses val="autoZero"/>
        <c:auto val="1"/>
        <c:lblAlgn val="ctr"/>
        <c:lblOffset val="100"/>
      </c:catAx>
      <c:valAx>
        <c:axId val="67981696"/>
        <c:scaling>
          <c:orientation val="minMax"/>
        </c:scaling>
        <c:axPos val="l"/>
        <c:majorGridlines/>
        <c:numFmt formatCode="General" sourceLinked="1"/>
        <c:tickLblPos val="nextTo"/>
        <c:crossAx val="71857280"/>
        <c:crosses val="autoZero"/>
        <c:crossBetween val="between"/>
      </c:valAx>
    </c:plotArea>
    <c:legend>
      <c:legendPos val="r"/>
      <c:layout/>
    </c:legend>
    <c:plotVisOnly val="1"/>
    <c:dispBlanksAs val="gap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Arkusz2!$D$60:$E$60</c:f>
              <c:strCache>
                <c:ptCount val="1"/>
                <c:pt idx="0">
                  <c:v>CAR</c:v>
                </c:pt>
              </c:strCache>
            </c:strRef>
          </c:tx>
          <c:dLbls>
            <c:showVal val="1"/>
          </c:dLbls>
          <c:cat>
            <c:strRef>
              <c:f>Arkusz2!$F$59:$K$59</c:f>
              <c:strCache>
                <c:ptCount val="6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09 2012</c:v>
                </c:pt>
              </c:strCache>
            </c:strRef>
          </c:cat>
          <c:val>
            <c:numRef>
              <c:f>Arkusz2!$F$60:$K$60</c:f>
              <c:numCache>
                <c:formatCode>General</c:formatCode>
                <c:ptCount val="6"/>
                <c:pt idx="0">
                  <c:v>12.1</c:v>
                </c:pt>
                <c:pt idx="1">
                  <c:v>11.2</c:v>
                </c:pt>
                <c:pt idx="2">
                  <c:v>13.3</c:v>
                </c:pt>
                <c:pt idx="3">
                  <c:v>13.8</c:v>
                </c:pt>
                <c:pt idx="4">
                  <c:v>13.07</c:v>
                </c:pt>
                <c:pt idx="5">
                  <c:v>14.04</c:v>
                </c:pt>
              </c:numCache>
            </c:numRef>
          </c:val>
        </c:ser>
        <c:dLbls/>
        <c:axId val="77684096"/>
        <c:axId val="77833344"/>
      </c:barChart>
      <c:catAx>
        <c:axId val="77684096"/>
        <c:scaling>
          <c:orientation val="minMax"/>
        </c:scaling>
        <c:axPos val="b"/>
        <c:tickLblPos val="nextTo"/>
        <c:crossAx val="77833344"/>
        <c:crosses val="autoZero"/>
        <c:auto val="1"/>
        <c:lblAlgn val="ctr"/>
        <c:lblOffset val="100"/>
      </c:catAx>
      <c:valAx>
        <c:axId val="77833344"/>
        <c:scaling>
          <c:orientation val="minMax"/>
        </c:scaling>
        <c:axPos val="l"/>
        <c:majorGridlines/>
        <c:numFmt formatCode="General" sourceLinked="1"/>
        <c:tickLblPos val="nextTo"/>
        <c:crossAx val="77684096"/>
        <c:crosses val="autoZero"/>
        <c:crossBetween val="between"/>
      </c:valAx>
    </c:plotArea>
    <c:plotVisOnly val="1"/>
    <c:dispBlanksAs val="gap"/>
  </c:chart>
  <c:externalData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plotArea>
      <c:layout>
        <c:manualLayout>
          <c:layoutTarget val="inner"/>
          <c:xMode val="edge"/>
          <c:yMode val="edge"/>
          <c:x val="7.2182852143482079E-2"/>
          <c:y val="7.4548702245552642E-2"/>
          <c:w val="0.7363880139982506"/>
          <c:h val="0.8326195683872849"/>
        </c:manualLayout>
      </c:layout>
      <c:barChart>
        <c:barDir val="col"/>
        <c:grouping val="clustered"/>
        <c:ser>
          <c:idx val="0"/>
          <c:order val="0"/>
          <c:tx>
            <c:strRef>
              <c:f>Arkusz1!$E$30</c:f>
              <c:strCache>
                <c:ptCount val="1"/>
                <c:pt idx="0">
                  <c:v>PLN bn</c:v>
                </c:pt>
              </c:strCache>
            </c:strRef>
          </c:tx>
          <c:dLbls>
            <c:showVal val="1"/>
          </c:dLbls>
          <c:cat>
            <c:strRef>
              <c:f>Arkusz1!$F$29:$I$29</c:f>
              <c:strCache>
                <c:ptCount val="4"/>
                <c:pt idx="0">
                  <c:v>09</c:v>
                </c:pt>
                <c:pt idx="1">
                  <c:v>10</c:v>
                </c:pt>
                <c:pt idx="2">
                  <c:v>11</c:v>
                </c:pt>
                <c:pt idx="3">
                  <c:v>09 '12</c:v>
                </c:pt>
              </c:strCache>
            </c:strRef>
          </c:cat>
          <c:val>
            <c:numRef>
              <c:f>Arkusz1!$F$30:$I$30</c:f>
              <c:numCache>
                <c:formatCode>General</c:formatCode>
                <c:ptCount val="4"/>
                <c:pt idx="0">
                  <c:v>103.8</c:v>
                </c:pt>
                <c:pt idx="1">
                  <c:v>116</c:v>
                </c:pt>
                <c:pt idx="2">
                  <c:v>128.9</c:v>
                </c:pt>
                <c:pt idx="3">
                  <c:v>134.80000000000001</c:v>
                </c:pt>
              </c:numCache>
            </c:numRef>
          </c:val>
        </c:ser>
        <c:ser>
          <c:idx val="1"/>
          <c:order val="1"/>
          <c:tx>
            <c:strRef>
              <c:f>Arkusz1!$E$31</c:f>
              <c:strCache>
                <c:ptCount val="1"/>
                <c:pt idx="0">
                  <c:v>USD bn</c:v>
                </c:pt>
              </c:strCache>
            </c:strRef>
          </c:tx>
          <c:dLbls>
            <c:showVal val="1"/>
          </c:dLbls>
          <c:cat>
            <c:strRef>
              <c:f>Arkusz1!$F$29:$I$29</c:f>
              <c:strCache>
                <c:ptCount val="4"/>
                <c:pt idx="0">
                  <c:v>09</c:v>
                </c:pt>
                <c:pt idx="1">
                  <c:v>10</c:v>
                </c:pt>
                <c:pt idx="2">
                  <c:v>11</c:v>
                </c:pt>
                <c:pt idx="3">
                  <c:v>09 '12</c:v>
                </c:pt>
              </c:strCache>
            </c:strRef>
          </c:cat>
          <c:val>
            <c:numRef>
              <c:f>Arkusz1!$F$31:$I$31</c:f>
              <c:numCache>
                <c:formatCode>0.00</c:formatCode>
                <c:ptCount val="4"/>
                <c:pt idx="0">
                  <c:v>36.421052631578959</c:v>
                </c:pt>
                <c:pt idx="1">
                  <c:v>39.189189189189193</c:v>
                </c:pt>
                <c:pt idx="2">
                  <c:v>37.800586510263919</c:v>
                </c:pt>
                <c:pt idx="3">
                  <c:v>42.389937106918232</c:v>
                </c:pt>
              </c:numCache>
            </c:numRef>
          </c:val>
        </c:ser>
        <c:dLbls/>
        <c:axId val="68023808"/>
        <c:axId val="68025344"/>
      </c:barChart>
      <c:catAx>
        <c:axId val="68023808"/>
        <c:scaling>
          <c:orientation val="minMax"/>
        </c:scaling>
        <c:axPos val="b"/>
        <c:tickLblPos val="nextTo"/>
        <c:crossAx val="68025344"/>
        <c:crosses val="autoZero"/>
        <c:auto val="1"/>
        <c:lblAlgn val="ctr"/>
        <c:lblOffset val="100"/>
      </c:catAx>
      <c:valAx>
        <c:axId val="68025344"/>
        <c:scaling>
          <c:orientation val="minMax"/>
        </c:scaling>
        <c:axPos val="l"/>
        <c:majorGridlines/>
        <c:numFmt formatCode="General" sourceLinked="1"/>
        <c:tickLblPos val="nextTo"/>
        <c:crossAx val="68023808"/>
        <c:crosses val="autoZero"/>
        <c:crossBetween val="between"/>
      </c:valAx>
    </c:plotArea>
    <c:legend>
      <c:legendPos val="r"/>
      <c:layout/>
    </c:legend>
    <c:plotVisOnly val="1"/>
    <c:dispBlanksAs val="gap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lrMapOvr bg1="lt1" tx1="dk1" bg2="lt2" tx2="dk2" accent1="accent1" accent2="accent2" accent3="accent3" accent4="accent4" accent5="accent5" accent6="accent6" hlink="hlink" folHlink="folHlink"/>
  <c:chart>
    <c:plotArea>
      <c:layout/>
      <c:barChart>
        <c:barDir val="col"/>
        <c:grouping val="clustered"/>
        <c:ser>
          <c:idx val="0"/>
          <c:order val="0"/>
          <c:tx>
            <c:strRef>
              <c:f>Arkusz2!$F$6</c:f>
              <c:strCache>
                <c:ptCount val="1"/>
                <c:pt idx="0">
                  <c:v>PLN</c:v>
                </c:pt>
              </c:strCache>
            </c:strRef>
          </c:tx>
          <c:dLbls>
            <c:showVal val="1"/>
          </c:dLbls>
          <c:cat>
            <c:strRef>
              <c:f>Arkusz2!$G$5:$J$5</c:f>
              <c:strCache>
                <c:ptCount val="4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 09 '12</c:v>
                </c:pt>
              </c:strCache>
            </c:strRef>
          </c:cat>
          <c:val>
            <c:numRef>
              <c:f>Arkusz2!$G$6:$J$6</c:f>
              <c:numCache>
                <c:formatCode>0.0</c:formatCode>
                <c:ptCount val="4"/>
                <c:pt idx="0" formatCode="0">
                  <c:v>1057.3756000000001</c:v>
                </c:pt>
                <c:pt idx="1">
                  <c:v>1159.3582999999999</c:v>
                </c:pt>
                <c:pt idx="2">
                  <c:v>1294.5642999999998</c:v>
                </c:pt>
                <c:pt idx="3">
                  <c:v>1335.3402999999998</c:v>
                </c:pt>
              </c:numCache>
            </c:numRef>
          </c:val>
        </c:ser>
        <c:ser>
          <c:idx val="1"/>
          <c:order val="1"/>
          <c:tx>
            <c:strRef>
              <c:f>Arkusz2!$F$7</c:f>
              <c:strCache>
                <c:ptCount val="1"/>
                <c:pt idx="0">
                  <c:v>USD</c:v>
                </c:pt>
              </c:strCache>
            </c:strRef>
          </c:tx>
          <c:dLbls>
            <c:showVal val="1"/>
          </c:dLbls>
          <c:cat>
            <c:strRef>
              <c:f>Arkusz2!$G$5:$J$5</c:f>
              <c:strCache>
                <c:ptCount val="4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 09 '12</c:v>
                </c:pt>
              </c:strCache>
            </c:strRef>
          </c:cat>
          <c:val>
            <c:numRef>
              <c:f>Arkusz2!$G$7:$J$7</c:f>
              <c:numCache>
                <c:formatCode>0</c:formatCode>
                <c:ptCount val="4"/>
                <c:pt idx="0">
                  <c:v>371.0089824561403</c:v>
                </c:pt>
                <c:pt idx="1">
                  <c:v>391.67510135135137</c:v>
                </c:pt>
                <c:pt idx="2">
                  <c:v>378.52757309941529</c:v>
                </c:pt>
                <c:pt idx="3">
                  <c:v>420.18259911894279</c:v>
                </c:pt>
              </c:numCache>
            </c:numRef>
          </c:val>
        </c:ser>
        <c:dLbls/>
        <c:axId val="77813632"/>
        <c:axId val="77815168"/>
      </c:barChart>
      <c:catAx>
        <c:axId val="77813632"/>
        <c:scaling>
          <c:orientation val="minMax"/>
        </c:scaling>
        <c:axPos val="b"/>
        <c:tickLblPos val="nextTo"/>
        <c:crossAx val="77815168"/>
        <c:crosses val="autoZero"/>
        <c:auto val="1"/>
        <c:lblAlgn val="ctr"/>
        <c:lblOffset val="100"/>
      </c:catAx>
      <c:valAx>
        <c:axId val="77815168"/>
        <c:scaling>
          <c:orientation val="minMax"/>
        </c:scaling>
        <c:axPos val="l"/>
        <c:majorGridlines/>
        <c:numFmt formatCode="0" sourceLinked="1"/>
        <c:tickLblPos val="nextTo"/>
        <c:crossAx val="77813632"/>
        <c:crosses val="autoZero"/>
        <c:crossBetween val="between"/>
      </c:valAx>
    </c:plotArea>
    <c:legend>
      <c:legendPos val="r"/>
      <c:layout/>
    </c:legend>
    <c:plotVisOnly val="1"/>
    <c:dispBlanksAs val="gap"/>
  </c:chart>
  <c:externalData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lrMapOvr bg1="lt1" tx1="dk1" bg2="lt2" tx2="dk2" accent1="accent1" accent2="accent2" accent3="accent3" accent4="accent4" accent5="accent5" accent6="accent6" hlink="hlink" folHlink="folHlink"/>
  <c:chart>
    <c:plotArea>
      <c:layout/>
      <c:barChart>
        <c:barDir val="col"/>
        <c:grouping val="clustered"/>
        <c:ser>
          <c:idx val="0"/>
          <c:order val="0"/>
          <c:tx>
            <c:strRef>
              <c:f>Arkusz2!$I$26:$J$26</c:f>
              <c:strCache>
                <c:ptCount val="1"/>
                <c:pt idx="0">
                  <c:v>брутто</c:v>
                </c:pt>
              </c:strCache>
            </c:strRef>
          </c:tx>
          <c:dLbls>
            <c:showVal val="1"/>
          </c:dLbls>
          <c:cat>
            <c:strRef>
              <c:f>Arkusz2!$K$25:$Q$25</c:f>
              <c:strCache>
                <c:ptCount val="7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 09 '12</c:v>
                </c:pt>
              </c:strCache>
            </c:strRef>
          </c:cat>
          <c:val>
            <c:numRef>
              <c:f>Arkusz2!$K$26:$Q$26</c:f>
              <c:numCache>
                <c:formatCode>General</c:formatCode>
                <c:ptCount val="7"/>
                <c:pt idx="0">
                  <c:v>4.4700000000000006</c:v>
                </c:pt>
                <c:pt idx="1">
                  <c:v>6.8599999999999994</c:v>
                </c:pt>
                <c:pt idx="2">
                  <c:v>5.81</c:v>
                </c:pt>
                <c:pt idx="3">
                  <c:v>3.75</c:v>
                </c:pt>
                <c:pt idx="4">
                  <c:v>4.8599999999999994</c:v>
                </c:pt>
                <c:pt idx="5" formatCode="0.00">
                  <c:v>5.730994152046784</c:v>
                </c:pt>
                <c:pt idx="6" formatCode="0.00">
                  <c:v>4.703272498426684</c:v>
                </c:pt>
              </c:numCache>
            </c:numRef>
          </c:val>
        </c:ser>
        <c:ser>
          <c:idx val="1"/>
          <c:order val="1"/>
          <c:tx>
            <c:strRef>
              <c:f>Arkusz2!$I$27:$J$27</c:f>
              <c:strCache>
                <c:ptCount val="1"/>
                <c:pt idx="0">
                  <c:v>нэтто</c:v>
                </c:pt>
              </c:strCache>
            </c:strRef>
          </c:tx>
          <c:dLbls>
            <c:showVal val="1"/>
          </c:dLbls>
          <c:cat>
            <c:strRef>
              <c:f>Arkusz2!$K$25:$Q$25</c:f>
              <c:strCache>
                <c:ptCount val="7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 09 '12</c:v>
                </c:pt>
              </c:strCache>
            </c:strRef>
          </c:cat>
          <c:val>
            <c:numRef>
              <c:f>Arkusz2!$K$27:$Q$27</c:f>
              <c:numCache>
                <c:formatCode>General</c:formatCode>
                <c:ptCount val="7"/>
                <c:pt idx="0">
                  <c:v>3.64</c:v>
                </c:pt>
                <c:pt idx="1">
                  <c:v>5.59</c:v>
                </c:pt>
                <c:pt idx="2">
                  <c:v>4.6899999999999995</c:v>
                </c:pt>
                <c:pt idx="3">
                  <c:v>3.05</c:v>
                </c:pt>
                <c:pt idx="4">
                  <c:v>3.9499999999999997</c:v>
                </c:pt>
                <c:pt idx="5" formatCode="0.00">
                  <c:v>4.5479239766081863</c:v>
                </c:pt>
                <c:pt idx="6" formatCode="0.00">
                  <c:v>3.7863436123348011</c:v>
                </c:pt>
              </c:numCache>
            </c:numRef>
          </c:val>
        </c:ser>
        <c:dLbls/>
        <c:axId val="78304384"/>
        <c:axId val="78305920"/>
      </c:barChart>
      <c:catAx>
        <c:axId val="78304384"/>
        <c:scaling>
          <c:orientation val="minMax"/>
        </c:scaling>
        <c:axPos val="b"/>
        <c:tickLblPos val="nextTo"/>
        <c:crossAx val="78305920"/>
        <c:crosses val="autoZero"/>
        <c:auto val="1"/>
        <c:lblAlgn val="ctr"/>
        <c:lblOffset val="100"/>
      </c:catAx>
      <c:valAx>
        <c:axId val="78305920"/>
        <c:scaling>
          <c:orientation val="minMax"/>
        </c:scaling>
        <c:axPos val="l"/>
        <c:majorGridlines/>
        <c:numFmt formatCode="General" sourceLinked="1"/>
        <c:tickLblPos val="nextTo"/>
        <c:crossAx val="78304384"/>
        <c:crosses val="autoZero"/>
        <c:crossBetween val="between"/>
      </c:valAx>
    </c:plotArea>
    <c:legend>
      <c:legendPos val="r"/>
      <c:layout/>
    </c:legend>
    <c:plotVisOnly val="1"/>
    <c:dispBlanksAs val="gap"/>
  </c:chart>
  <c:externalData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lrMapOvr bg1="lt1" tx1="dk1" bg2="lt2" tx2="dk2" accent1="accent1" accent2="accent2" accent3="accent3" accent4="accent4" accent5="accent5" accent6="accent6" hlink="hlink" folHlink="folHlink"/>
  <c:chart>
    <c:plotArea>
      <c:layout/>
      <c:barChart>
        <c:barDir val="col"/>
        <c:grouping val="clustered"/>
        <c:ser>
          <c:idx val="0"/>
          <c:order val="0"/>
          <c:tx>
            <c:strRef>
              <c:f>Arkusz2!$F$41</c:f>
              <c:strCache>
                <c:ptCount val="1"/>
                <c:pt idx="0">
                  <c:v>ROA</c:v>
                </c:pt>
              </c:strCache>
            </c:strRef>
          </c:tx>
          <c:dLbls>
            <c:showVal val="1"/>
          </c:dLbls>
          <c:cat>
            <c:strRef>
              <c:f>Arkusz2!$G$40:$P$40</c:f>
              <c:strCache>
                <c:ptCount val="1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</c:strCache>
            </c:strRef>
          </c:cat>
          <c:val>
            <c:numRef>
              <c:f>Arkusz2!$G$41:$P$41</c:f>
              <c:numCache>
                <c:formatCode>General</c:formatCode>
                <c:ptCount val="10"/>
                <c:pt idx="0">
                  <c:v>0.5</c:v>
                </c:pt>
                <c:pt idx="1">
                  <c:v>0.5</c:v>
                </c:pt>
                <c:pt idx="2">
                  <c:v>1.4</c:v>
                </c:pt>
                <c:pt idx="3">
                  <c:v>1.6</c:v>
                </c:pt>
                <c:pt idx="4">
                  <c:v>1.7</c:v>
                </c:pt>
                <c:pt idx="5">
                  <c:v>1.6600000000000001</c:v>
                </c:pt>
                <c:pt idx="6">
                  <c:v>1.6</c:v>
                </c:pt>
                <c:pt idx="7">
                  <c:v>0.79</c:v>
                </c:pt>
                <c:pt idx="8">
                  <c:v>1.05</c:v>
                </c:pt>
                <c:pt idx="9">
                  <c:v>1.27</c:v>
                </c:pt>
              </c:numCache>
            </c:numRef>
          </c:val>
        </c:ser>
        <c:ser>
          <c:idx val="1"/>
          <c:order val="1"/>
          <c:tx>
            <c:strRef>
              <c:f>Arkusz2!$F$42</c:f>
              <c:strCache>
                <c:ptCount val="1"/>
                <c:pt idx="0">
                  <c:v>ROE</c:v>
                </c:pt>
              </c:strCache>
            </c:strRef>
          </c:tx>
          <c:dLbls>
            <c:showVal val="1"/>
          </c:dLbls>
          <c:cat>
            <c:strRef>
              <c:f>Arkusz2!$G$40:$P$40</c:f>
              <c:strCache>
                <c:ptCount val="10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</c:strCache>
            </c:strRef>
          </c:cat>
          <c:val>
            <c:numRef>
              <c:f>Arkusz2!$G$42:$P$42</c:f>
              <c:numCache>
                <c:formatCode>General</c:formatCode>
                <c:ptCount val="10"/>
                <c:pt idx="0">
                  <c:v>6.4</c:v>
                </c:pt>
                <c:pt idx="1">
                  <c:v>5.5</c:v>
                </c:pt>
                <c:pt idx="2">
                  <c:v>15.9</c:v>
                </c:pt>
                <c:pt idx="3">
                  <c:v>19.100000000000001</c:v>
                </c:pt>
                <c:pt idx="4">
                  <c:v>20.3</c:v>
                </c:pt>
                <c:pt idx="5">
                  <c:v>22.05</c:v>
                </c:pt>
                <c:pt idx="6">
                  <c:v>21.2</c:v>
                </c:pt>
                <c:pt idx="7">
                  <c:v>9.7299999999999986</c:v>
                </c:pt>
                <c:pt idx="8">
                  <c:v>12.709999999999999</c:v>
                </c:pt>
                <c:pt idx="9">
                  <c:v>15.3</c:v>
                </c:pt>
              </c:numCache>
            </c:numRef>
          </c:val>
        </c:ser>
        <c:dLbls/>
        <c:axId val="80239232"/>
        <c:axId val="80249216"/>
      </c:barChart>
      <c:catAx>
        <c:axId val="80239232"/>
        <c:scaling>
          <c:orientation val="minMax"/>
        </c:scaling>
        <c:axPos val="b"/>
        <c:tickLblPos val="nextTo"/>
        <c:crossAx val="80249216"/>
        <c:crosses val="autoZero"/>
        <c:auto val="1"/>
        <c:lblAlgn val="ctr"/>
        <c:lblOffset val="100"/>
      </c:catAx>
      <c:valAx>
        <c:axId val="80249216"/>
        <c:scaling>
          <c:orientation val="minMax"/>
        </c:scaling>
        <c:axPos val="l"/>
        <c:majorGridlines/>
        <c:numFmt formatCode="General" sourceLinked="1"/>
        <c:tickLblPos val="nextTo"/>
        <c:crossAx val="80239232"/>
        <c:crosses val="autoZero"/>
        <c:crossBetween val="between"/>
      </c:valAx>
    </c:plotArea>
    <c:legend>
      <c:legendPos val="r"/>
    </c:legend>
    <c:plotVisOnly val="1"/>
    <c:dispBlanksAs val="gap"/>
  </c:chart>
  <c:externalData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"/>
  <c:chart>
    <c:plotArea>
      <c:layout/>
      <c:barChart>
        <c:barDir val="col"/>
        <c:grouping val="clustered"/>
        <c:ser>
          <c:idx val="0"/>
          <c:order val="0"/>
          <c:tx>
            <c:strRef>
              <c:f>Arkusz3!$G$37:$I$37</c:f>
              <c:strCache>
                <c:ptCount val="1"/>
                <c:pt idx="0">
                  <c:v>21,2 14,9 11</c:v>
                </c:pt>
              </c:strCache>
            </c:strRef>
          </c:tx>
          <c:cat>
            <c:strRef>
              <c:f>Arkusz3!$J$36:$P$36</c:f>
              <c:strCache>
                <c:ptCount val="7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06 /2012</c:v>
                </c:pt>
              </c:strCache>
            </c:strRef>
          </c:cat>
          <c:val>
            <c:numRef>
              <c:f>Arkusz3!$J$37:$P$37</c:f>
              <c:numCache>
                <c:formatCode>General</c:formatCode>
                <c:ptCount val="7"/>
              </c:numCache>
            </c:numRef>
          </c:val>
        </c:ser>
        <c:ser>
          <c:idx val="1"/>
          <c:order val="1"/>
          <c:tx>
            <c:strRef>
              <c:f>Arkusz3!$G$38:$I$38</c:f>
              <c:strCache>
                <c:ptCount val="1"/>
                <c:pt idx="0">
                  <c:v>обшщее количество</c:v>
                </c:pt>
              </c:strCache>
            </c:strRef>
          </c:tx>
          <c:dLbls>
            <c:showVal val="1"/>
          </c:dLbls>
          <c:cat>
            <c:strRef>
              <c:f>Arkusz3!$J$36:$P$36</c:f>
              <c:strCache>
                <c:ptCount val="7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06 /2012</c:v>
                </c:pt>
              </c:strCache>
            </c:strRef>
          </c:cat>
          <c:val>
            <c:numRef>
              <c:f>Arkusz3!$J$38:$P$38</c:f>
              <c:numCache>
                <c:formatCode>General</c:formatCode>
                <c:ptCount val="7"/>
                <c:pt idx="0">
                  <c:v>23.8</c:v>
                </c:pt>
                <c:pt idx="1">
                  <c:v>26.5</c:v>
                </c:pt>
                <c:pt idx="2">
                  <c:v>30.279999999999998</c:v>
                </c:pt>
                <c:pt idx="3">
                  <c:v>32.5</c:v>
                </c:pt>
                <c:pt idx="4">
                  <c:v>31.979999999999997</c:v>
                </c:pt>
                <c:pt idx="5">
                  <c:v>32.04</c:v>
                </c:pt>
                <c:pt idx="6">
                  <c:v>32.67</c:v>
                </c:pt>
              </c:numCache>
            </c:numRef>
          </c:val>
        </c:ser>
        <c:ser>
          <c:idx val="2"/>
          <c:order val="2"/>
          <c:tx>
            <c:strRef>
              <c:f>Arkusz3!$G$39:$I$39</c:f>
              <c:strCache>
                <c:ptCount val="1"/>
                <c:pt idx="0">
                  <c:v>кредитне каpточки</c:v>
                </c:pt>
              </c:strCache>
            </c:strRef>
          </c:tx>
          <c:dLbls>
            <c:showVal val="1"/>
          </c:dLbls>
          <c:cat>
            <c:strRef>
              <c:f>Arkusz3!$J$36:$P$36</c:f>
              <c:strCache>
                <c:ptCount val="7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06 /2012</c:v>
                </c:pt>
              </c:strCache>
            </c:strRef>
          </c:cat>
          <c:val>
            <c:numRef>
              <c:f>Arkusz3!$J$39:$P$39</c:f>
              <c:numCache>
                <c:formatCode>General</c:formatCode>
                <c:ptCount val="7"/>
                <c:pt idx="0">
                  <c:v>6.35</c:v>
                </c:pt>
                <c:pt idx="1">
                  <c:v>7.81</c:v>
                </c:pt>
                <c:pt idx="2">
                  <c:v>9.4</c:v>
                </c:pt>
                <c:pt idx="3">
                  <c:v>10.9</c:v>
                </c:pt>
                <c:pt idx="4">
                  <c:v>8.9</c:v>
                </c:pt>
                <c:pt idx="5">
                  <c:v>6.94</c:v>
                </c:pt>
                <c:pt idx="6">
                  <c:v>6.63</c:v>
                </c:pt>
              </c:numCache>
            </c:numRef>
          </c:val>
        </c:ser>
        <c:dLbls/>
        <c:axId val="80444416"/>
        <c:axId val="80454400"/>
      </c:barChart>
      <c:catAx>
        <c:axId val="80444416"/>
        <c:scaling>
          <c:orientation val="minMax"/>
        </c:scaling>
        <c:axPos val="b"/>
        <c:tickLblPos val="nextTo"/>
        <c:crossAx val="80454400"/>
        <c:crosses val="autoZero"/>
        <c:auto val="1"/>
        <c:lblAlgn val="ctr"/>
        <c:lblOffset val="100"/>
      </c:catAx>
      <c:valAx>
        <c:axId val="80454400"/>
        <c:scaling>
          <c:orientation val="minMax"/>
        </c:scaling>
        <c:axPos val="l"/>
        <c:majorGridlines/>
        <c:numFmt formatCode="General" sourceLinked="1"/>
        <c:tickLblPos val="nextTo"/>
        <c:crossAx val="80444416"/>
        <c:crosses val="autoZero"/>
        <c:crossBetween val="between"/>
      </c:valAx>
    </c:plotArea>
    <c:legend>
      <c:legendPos val="r"/>
      <c:legendEntry>
        <c:idx val="0"/>
        <c:delete val="1"/>
      </c:legendEntry>
    </c:legend>
    <c:plotVisOnly val="1"/>
    <c:dispBlanksAs val="gap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03563" cy="55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056" tIns="47528" rIns="95056" bIns="47528" numCol="1" anchor="t" anchorCtr="0" compatLnSpc="1">
            <a:prstTxWarp prst="textNoShape">
              <a:avLst/>
            </a:prstTxWarp>
          </a:bodyPr>
          <a:lstStyle>
            <a:lvl1pPr algn="l" defTabSz="950913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57650" y="0"/>
            <a:ext cx="3025775" cy="55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056" tIns="47528" rIns="95056" bIns="47528" numCol="1" anchor="t" anchorCtr="0" compatLnSpc="1">
            <a:prstTxWarp prst="textNoShape">
              <a:avLst/>
            </a:prstTxWarp>
          </a:bodyPr>
          <a:lstStyle>
            <a:lvl1pPr defTabSz="950913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300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40900"/>
            <a:ext cx="3103563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056" tIns="47528" rIns="95056" bIns="47528" numCol="1" anchor="b" anchorCtr="0" compatLnSpc="1">
            <a:prstTxWarp prst="textNoShape">
              <a:avLst/>
            </a:prstTxWarp>
          </a:bodyPr>
          <a:lstStyle>
            <a:lvl1pPr algn="l" defTabSz="950913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300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57650" y="9740900"/>
            <a:ext cx="302577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056" tIns="47528" rIns="95056" bIns="47528" numCol="1" anchor="b" anchorCtr="0" compatLnSpc="1">
            <a:prstTxWarp prst="textNoShape">
              <a:avLst/>
            </a:prstTxWarp>
          </a:bodyPr>
          <a:lstStyle>
            <a:lvl1pPr defTabSz="950913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3A3461F9-2ED5-4141-A2B8-960BED47B59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771071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056" tIns="47528" rIns="95056" bIns="47528" numCol="1" anchor="t" anchorCtr="0" compatLnSpc="1">
            <a:prstTxWarp prst="textNoShape">
              <a:avLst/>
            </a:prstTxWarp>
          </a:bodyPr>
          <a:lstStyle>
            <a:lvl1pPr algn="l" defTabSz="950913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1955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056" tIns="47528" rIns="95056" bIns="47528" numCol="1" anchor="t" anchorCtr="0" compatLnSpc="1">
            <a:prstTxWarp prst="textNoShape">
              <a:avLst/>
            </a:prstTxWarp>
          </a:bodyPr>
          <a:lstStyle>
            <a:lvl1pPr defTabSz="950913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6512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8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056" tIns="47528" rIns="95056" bIns="475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</a:p>
        </p:txBody>
      </p:sp>
      <p:sp>
        <p:nvSpPr>
          <p:cNvPr id="138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056" tIns="47528" rIns="95056" bIns="47528" numCol="1" anchor="b" anchorCtr="0" compatLnSpc="1">
            <a:prstTxWarp prst="textNoShape">
              <a:avLst/>
            </a:prstTxWarp>
          </a:bodyPr>
          <a:lstStyle>
            <a:lvl1pPr algn="l" defTabSz="950913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38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955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056" tIns="47528" rIns="95056" bIns="47528" numCol="1" anchor="b" anchorCtr="0" compatLnSpc="1">
            <a:prstTxWarp prst="textNoShape">
              <a:avLst/>
            </a:prstTxWarp>
          </a:bodyPr>
          <a:lstStyle>
            <a:lvl1pPr defTabSz="950913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3A236717-CCB1-46BB-91AE-5C1164B663B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15679750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BB9ABF-63C7-4288-926B-D7A23149A5D2}" type="slidenum">
              <a:rPr lang="pl-PL" smtClean="0"/>
              <a:pPr/>
              <a:t>1</a:t>
            </a:fld>
            <a:endParaRPr lang="pl-PL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l-PL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ymbol zastępczy obrazu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Symbol zastępczy notatek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l-PL" smtClean="0"/>
          </a:p>
        </p:txBody>
      </p:sp>
      <p:sp>
        <p:nvSpPr>
          <p:cNvPr id="55300" name="Symbol zastępczy numeru slajd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2EBE1D-8946-4417-B8AC-4325532FCEBE}" type="slidenum">
              <a:rPr lang="pl-PL" smtClean="0"/>
              <a:pPr/>
              <a:t>19</a:t>
            </a:fld>
            <a:endParaRPr lang="pl-PL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ymbol zastępczy obrazu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Symbol zastępczy notatek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l-PL" smtClean="0"/>
          </a:p>
        </p:txBody>
      </p:sp>
      <p:sp>
        <p:nvSpPr>
          <p:cNvPr id="56324" name="Symbol zastępczy numeru slajd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24B818C-825D-49CF-A02F-944A39AD51A7}" type="slidenum">
              <a:rPr lang="pl-PL" smtClean="0"/>
              <a:pPr/>
              <a:t>20</a:t>
            </a:fld>
            <a:endParaRPr lang="pl-PL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ymbol zastępczy obrazu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Symbol zastępczy notatek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l-PL" smtClean="0"/>
          </a:p>
        </p:txBody>
      </p:sp>
      <p:sp>
        <p:nvSpPr>
          <p:cNvPr id="61444" name="Symbol zastępczy numeru slajd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7C033A-30C7-4C83-9CF6-B341C6E1E16A}" type="slidenum">
              <a:rPr lang="pl-PL" smtClean="0"/>
              <a:pPr/>
              <a:t>23</a:t>
            </a:fld>
            <a:endParaRPr lang="pl-PL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947867" algn="l"/>
                <a:tab pos="1895734" algn="l"/>
                <a:tab pos="2843601" algn="l"/>
                <a:tab pos="3791468" algn="l"/>
                <a:tab pos="4739335" algn="l"/>
                <a:tab pos="5687202" algn="l"/>
                <a:tab pos="6635069" algn="l"/>
                <a:tab pos="7582936" algn="l"/>
                <a:tab pos="8530803" algn="l"/>
                <a:tab pos="9478670" algn="l"/>
                <a:tab pos="10426537" algn="l"/>
              </a:tabLst>
              <a:defRPr sz="25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1pPr>
            <a:lvl2pPr>
              <a:tabLst>
                <a:tab pos="0" algn="l"/>
                <a:tab pos="947867" algn="l"/>
                <a:tab pos="1895734" algn="l"/>
                <a:tab pos="2843601" algn="l"/>
                <a:tab pos="3791468" algn="l"/>
                <a:tab pos="4739335" algn="l"/>
                <a:tab pos="5687202" algn="l"/>
                <a:tab pos="6635069" algn="l"/>
                <a:tab pos="7582936" algn="l"/>
                <a:tab pos="8530803" algn="l"/>
                <a:tab pos="9478670" algn="l"/>
                <a:tab pos="10426537" algn="l"/>
              </a:tabLst>
              <a:defRPr sz="25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2pPr>
            <a:lvl3pPr>
              <a:tabLst>
                <a:tab pos="0" algn="l"/>
                <a:tab pos="947867" algn="l"/>
                <a:tab pos="1895734" algn="l"/>
                <a:tab pos="2843601" algn="l"/>
                <a:tab pos="3791468" algn="l"/>
                <a:tab pos="4739335" algn="l"/>
                <a:tab pos="5687202" algn="l"/>
                <a:tab pos="6635069" algn="l"/>
                <a:tab pos="7582936" algn="l"/>
                <a:tab pos="8530803" algn="l"/>
                <a:tab pos="9478670" algn="l"/>
                <a:tab pos="10426537" algn="l"/>
              </a:tabLst>
              <a:defRPr sz="25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3pPr>
            <a:lvl4pPr>
              <a:tabLst>
                <a:tab pos="0" algn="l"/>
                <a:tab pos="947867" algn="l"/>
                <a:tab pos="1895734" algn="l"/>
                <a:tab pos="2843601" algn="l"/>
                <a:tab pos="3791468" algn="l"/>
                <a:tab pos="4739335" algn="l"/>
                <a:tab pos="5687202" algn="l"/>
                <a:tab pos="6635069" algn="l"/>
                <a:tab pos="7582936" algn="l"/>
                <a:tab pos="8530803" algn="l"/>
                <a:tab pos="9478670" algn="l"/>
                <a:tab pos="10426537" algn="l"/>
              </a:tabLst>
              <a:defRPr sz="25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4pPr>
            <a:lvl5pPr>
              <a:tabLst>
                <a:tab pos="0" algn="l"/>
                <a:tab pos="947867" algn="l"/>
                <a:tab pos="1895734" algn="l"/>
                <a:tab pos="2843601" algn="l"/>
                <a:tab pos="3791468" algn="l"/>
                <a:tab pos="4739335" algn="l"/>
                <a:tab pos="5687202" algn="l"/>
                <a:tab pos="6635069" algn="l"/>
                <a:tab pos="7582936" algn="l"/>
                <a:tab pos="8530803" algn="l"/>
                <a:tab pos="9478670" algn="l"/>
                <a:tab pos="10426537" algn="l"/>
              </a:tabLst>
              <a:defRPr sz="25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5pPr>
            <a:lvl6pPr marL="2606634" indent="-236967" defTabSz="46570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47867" algn="l"/>
                <a:tab pos="1895734" algn="l"/>
                <a:tab pos="2843601" algn="l"/>
                <a:tab pos="3791468" algn="l"/>
                <a:tab pos="4739335" algn="l"/>
                <a:tab pos="5687202" algn="l"/>
                <a:tab pos="6635069" algn="l"/>
                <a:tab pos="7582936" algn="l"/>
                <a:tab pos="8530803" algn="l"/>
                <a:tab pos="9478670" algn="l"/>
                <a:tab pos="10426537" algn="l"/>
              </a:tabLst>
              <a:defRPr sz="25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6pPr>
            <a:lvl7pPr marL="3080568" indent="-236967" defTabSz="46570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47867" algn="l"/>
                <a:tab pos="1895734" algn="l"/>
                <a:tab pos="2843601" algn="l"/>
                <a:tab pos="3791468" algn="l"/>
                <a:tab pos="4739335" algn="l"/>
                <a:tab pos="5687202" algn="l"/>
                <a:tab pos="6635069" algn="l"/>
                <a:tab pos="7582936" algn="l"/>
                <a:tab pos="8530803" algn="l"/>
                <a:tab pos="9478670" algn="l"/>
                <a:tab pos="10426537" algn="l"/>
              </a:tabLst>
              <a:defRPr sz="25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7pPr>
            <a:lvl8pPr marL="3554501" indent="-236967" defTabSz="46570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47867" algn="l"/>
                <a:tab pos="1895734" algn="l"/>
                <a:tab pos="2843601" algn="l"/>
                <a:tab pos="3791468" algn="l"/>
                <a:tab pos="4739335" algn="l"/>
                <a:tab pos="5687202" algn="l"/>
                <a:tab pos="6635069" algn="l"/>
                <a:tab pos="7582936" algn="l"/>
                <a:tab pos="8530803" algn="l"/>
                <a:tab pos="9478670" algn="l"/>
                <a:tab pos="10426537" algn="l"/>
              </a:tabLst>
              <a:defRPr sz="25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8pPr>
            <a:lvl9pPr marL="4028435" indent="-236967" defTabSz="46570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47867" algn="l"/>
                <a:tab pos="1895734" algn="l"/>
                <a:tab pos="2843601" algn="l"/>
                <a:tab pos="3791468" algn="l"/>
                <a:tab pos="4739335" algn="l"/>
                <a:tab pos="5687202" algn="l"/>
                <a:tab pos="6635069" algn="l"/>
                <a:tab pos="7582936" algn="l"/>
                <a:tab pos="8530803" algn="l"/>
                <a:tab pos="9478670" algn="l"/>
                <a:tab pos="10426537" algn="l"/>
              </a:tabLst>
              <a:defRPr sz="25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9pPr>
          </a:lstStyle>
          <a:p>
            <a:fld id="{4EED1A8F-5C97-44EA-8543-55CB46C17CF5}" type="slidenum">
              <a:rPr lang="pl-PL" sz="1200">
                <a:solidFill>
                  <a:srgbClr val="000000"/>
                </a:solidFill>
              </a:rPr>
              <a:pPr/>
              <a:t>24</a:t>
            </a:fld>
            <a:endParaRPr lang="pl-PL" sz="1200">
              <a:solidFill>
                <a:srgbClr val="000000"/>
              </a:solidFill>
            </a:endParaRPr>
          </a:p>
        </p:txBody>
      </p:sp>
      <p:sp>
        <p:nvSpPr>
          <p:cNvPr id="53251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8350"/>
            <a:ext cx="5119688" cy="3838575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3252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709764" y="4861933"/>
            <a:ext cx="5681430" cy="4606558"/>
          </a:xfrm>
          <a:noFill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ymbol zastępczy obrazu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Symbol zastępczy notatek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l-PL" smtClean="0"/>
          </a:p>
        </p:txBody>
      </p:sp>
      <p:sp>
        <p:nvSpPr>
          <p:cNvPr id="62468" name="Symbol zastępczy numeru slajd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6D81C4C-933D-4964-A450-3A928848521D}" type="slidenum">
              <a:rPr lang="pl-PL" smtClean="0"/>
              <a:pPr/>
              <a:t>25</a:t>
            </a:fld>
            <a:endParaRPr lang="pl-PL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ymbol zastępczy obrazu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Symbol zastępczy notatek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l-PL" smtClean="0"/>
          </a:p>
        </p:txBody>
      </p:sp>
      <p:sp>
        <p:nvSpPr>
          <p:cNvPr id="63492" name="Symbol zastępczy numeru slajd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888F0D1-1C94-4A24-B4C2-3C53142B77A1}" type="slidenum">
              <a:rPr lang="pl-PL" smtClean="0"/>
              <a:pPr/>
              <a:t>26</a:t>
            </a:fld>
            <a:endParaRPr lang="pl-PL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ymbol zastępczy obrazu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Symbol zastępczy notatek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742950" lvl="1" indent="-285750"/>
            <a:endParaRPr lang="pl-PL" smtClean="0"/>
          </a:p>
        </p:txBody>
      </p:sp>
      <p:sp>
        <p:nvSpPr>
          <p:cNvPr id="64516" name="Symbol zastępczy numeru slajd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5B0F231-D1EC-4D43-BF2E-D9A62C23FD0E}" type="slidenum">
              <a:rPr lang="pl-PL" smtClean="0"/>
              <a:pPr/>
              <a:t>27</a:t>
            </a:fld>
            <a:endParaRPr lang="pl-PL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947867" algn="l"/>
                <a:tab pos="1895734" algn="l"/>
                <a:tab pos="2843601" algn="l"/>
                <a:tab pos="3791468" algn="l"/>
                <a:tab pos="4739335" algn="l"/>
                <a:tab pos="5687202" algn="l"/>
                <a:tab pos="6635069" algn="l"/>
                <a:tab pos="7582936" algn="l"/>
                <a:tab pos="8530803" algn="l"/>
                <a:tab pos="9478670" algn="l"/>
                <a:tab pos="10426537" algn="l"/>
              </a:tabLst>
              <a:defRPr sz="25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1pPr>
            <a:lvl2pPr>
              <a:tabLst>
                <a:tab pos="0" algn="l"/>
                <a:tab pos="947867" algn="l"/>
                <a:tab pos="1895734" algn="l"/>
                <a:tab pos="2843601" algn="l"/>
                <a:tab pos="3791468" algn="l"/>
                <a:tab pos="4739335" algn="l"/>
                <a:tab pos="5687202" algn="l"/>
                <a:tab pos="6635069" algn="l"/>
                <a:tab pos="7582936" algn="l"/>
                <a:tab pos="8530803" algn="l"/>
                <a:tab pos="9478670" algn="l"/>
                <a:tab pos="10426537" algn="l"/>
              </a:tabLst>
              <a:defRPr sz="25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2pPr>
            <a:lvl3pPr>
              <a:tabLst>
                <a:tab pos="0" algn="l"/>
                <a:tab pos="947867" algn="l"/>
                <a:tab pos="1895734" algn="l"/>
                <a:tab pos="2843601" algn="l"/>
                <a:tab pos="3791468" algn="l"/>
                <a:tab pos="4739335" algn="l"/>
                <a:tab pos="5687202" algn="l"/>
                <a:tab pos="6635069" algn="l"/>
                <a:tab pos="7582936" algn="l"/>
                <a:tab pos="8530803" algn="l"/>
                <a:tab pos="9478670" algn="l"/>
                <a:tab pos="10426537" algn="l"/>
              </a:tabLst>
              <a:defRPr sz="25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3pPr>
            <a:lvl4pPr>
              <a:tabLst>
                <a:tab pos="0" algn="l"/>
                <a:tab pos="947867" algn="l"/>
                <a:tab pos="1895734" algn="l"/>
                <a:tab pos="2843601" algn="l"/>
                <a:tab pos="3791468" algn="l"/>
                <a:tab pos="4739335" algn="l"/>
                <a:tab pos="5687202" algn="l"/>
                <a:tab pos="6635069" algn="l"/>
                <a:tab pos="7582936" algn="l"/>
                <a:tab pos="8530803" algn="l"/>
                <a:tab pos="9478670" algn="l"/>
                <a:tab pos="10426537" algn="l"/>
              </a:tabLst>
              <a:defRPr sz="25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4pPr>
            <a:lvl5pPr>
              <a:tabLst>
                <a:tab pos="0" algn="l"/>
                <a:tab pos="947867" algn="l"/>
                <a:tab pos="1895734" algn="l"/>
                <a:tab pos="2843601" algn="l"/>
                <a:tab pos="3791468" algn="l"/>
                <a:tab pos="4739335" algn="l"/>
                <a:tab pos="5687202" algn="l"/>
                <a:tab pos="6635069" algn="l"/>
                <a:tab pos="7582936" algn="l"/>
                <a:tab pos="8530803" algn="l"/>
                <a:tab pos="9478670" algn="l"/>
                <a:tab pos="10426537" algn="l"/>
              </a:tabLst>
              <a:defRPr sz="25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5pPr>
            <a:lvl6pPr marL="2606634" indent="-236967" defTabSz="46570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47867" algn="l"/>
                <a:tab pos="1895734" algn="l"/>
                <a:tab pos="2843601" algn="l"/>
                <a:tab pos="3791468" algn="l"/>
                <a:tab pos="4739335" algn="l"/>
                <a:tab pos="5687202" algn="l"/>
                <a:tab pos="6635069" algn="l"/>
                <a:tab pos="7582936" algn="l"/>
                <a:tab pos="8530803" algn="l"/>
                <a:tab pos="9478670" algn="l"/>
                <a:tab pos="10426537" algn="l"/>
              </a:tabLst>
              <a:defRPr sz="25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6pPr>
            <a:lvl7pPr marL="3080568" indent="-236967" defTabSz="46570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47867" algn="l"/>
                <a:tab pos="1895734" algn="l"/>
                <a:tab pos="2843601" algn="l"/>
                <a:tab pos="3791468" algn="l"/>
                <a:tab pos="4739335" algn="l"/>
                <a:tab pos="5687202" algn="l"/>
                <a:tab pos="6635069" algn="l"/>
                <a:tab pos="7582936" algn="l"/>
                <a:tab pos="8530803" algn="l"/>
                <a:tab pos="9478670" algn="l"/>
                <a:tab pos="10426537" algn="l"/>
              </a:tabLst>
              <a:defRPr sz="25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7pPr>
            <a:lvl8pPr marL="3554501" indent="-236967" defTabSz="46570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47867" algn="l"/>
                <a:tab pos="1895734" algn="l"/>
                <a:tab pos="2843601" algn="l"/>
                <a:tab pos="3791468" algn="l"/>
                <a:tab pos="4739335" algn="l"/>
                <a:tab pos="5687202" algn="l"/>
                <a:tab pos="6635069" algn="l"/>
                <a:tab pos="7582936" algn="l"/>
                <a:tab pos="8530803" algn="l"/>
                <a:tab pos="9478670" algn="l"/>
                <a:tab pos="10426537" algn="l"/>
              </a:tabLst>
              <a:defRPr sz="25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8pPr>
            <a:lvl9pPr marL="4028435" indent="-236967" defTabSz="46570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47867" algn="l"/>
                <a:tab pos="1895734" algn="l"/>
                <a:tab pos="2843601" algn="l"/>
                <a:tab pos="3791468" algn="l"/>
                <a:tab pos="4739335" algn="l"/>
                <a:tab pos="5687202" algn="l"/>
                <a:tab pos="6635069" algn="l"/>
                <a:tab pos="7582936" algn="l"/>
                <a:tab pos="8530803" algn="l"/>
                <a:tab pos="9478670" algn="l"/>
                <a:tab pos="10426537" algn="l"/>
              </a:tabLst>
              <a:defRPr sz="25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9pPr>
          </a:lstStyle>
          <a:p>
            <a:fld id="{272C2DA0-84FC-4500-852C-40FC4F1AA133}" type="slidenum">
              <a:rPr lang="pl-PL" sz="1200">
                <a:solidFill>
                  <a:srgbClr val="000000"/>
                </a:solidFill>
              </a:rPr>
              <a:pPr/>
              <a:t>28</a:t>
            </a:fld>
            <a:endParaRPr lang="pl-PL" sz="1200">
              <a:solidFill>
                <a:srgbClr val="000000"/>
              </a:solidFill>
            </a:endParaRPr>
          </a:p>
        </p:txBody>
      </p:sp>
      <p:sp>
        <p:nvSpPr>
          <p:cNvPr id="54275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8350"/>
            <a:ext cx="5119688" cy="3838575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4276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709764" y="4861933"/>
            <a:ext cx="5681430" cy="4606558"/>
          </a:xfrm>
          <a:noFill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947867" algn="l"/>
                <a:tab pos="1895734" algn="l"/>
                <a:tab pos="2843601" algn="l"/>
                <a:tab pos="3791468" algn="l"/>
                <a:tab pos="4739335" algn="l"/>
                <a:tab pos="5687202" algn="l"/>
                <a:tab pos="6635069" algn="l"/>
                <a:tab pos="7582936" algn="l"/>
                <a:tab pos="8530803" algn="l"/>
                <a:tab pos="9478670" algn="l"/>
                <a:tab pos="10426537" algn="l"/>
              </a:tabLst>
              <a:defRPr sz="25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1pPr>
            <a:lvl2pPr>
              <a:tabLst>
                <a:tab pos="0" algn="l"/>
                <a:tab pos="947867" algn="l"/>
                <a:tab pos="1895734" algn="l"/>
                <a:tab pos="2843601" algn="l"/>
                <a:tab pos="3791468" algn="l"/>
                <a:tab pos="4739335" algn="l"/>
                <a:tab pos="5687202" algn="l"/>
                <a:tab pos="6635069" algn="l"/>
                <a:tab pos="7582936" algn="l"/>
                <a:tab pos="8530803" algn="l"/>
                <a:tab pos="9478670" algn="l"/>
                <a:tab pos="10426537" algn="l"/>
              </a:tabLst>
              <a:defRPr sz="25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2pPr>
            <a:lvl3pPr>
              <a:tabLst>
                <a:tab pos="0" algn="l"/>
                <a:tab pos="947867" algn="l"/>
                <a:tab pos="1895734" algn="l"/>
                <a:tab pos="2843601" algn="l"/>
                <a:tab pos="3791468" algn="l"/>
                <a:tab pos="4739335" algn="l"/>
                <a:tab pos="5687202" algn="l"/>
                <a:tab pos="6635069" algn="l"/>
                <a:tab pos="7582936" algn="l"/>
                <a:tab pos="8530803" algn="l"/>
                <a:tab pos="9478670" algn="l"/>
                <a:tab pos="10426537" algn="l"/>
              </a:tabLst>
              <a:defRPr sz="25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3pPr>
            <a:lvl4pPr>
              <a:tabLst>
                <a:tab pos="0" algn="l"/>
                <a:tab pos="947867" algn="l"/>
                <a:tab pos="1895734" algn="l"/>
                <a:tab pos="2843601" algn="l"/>
                <a:tab pos="3791468" algn="l"/>
                <a:tab pos="4739335" algn="l"/>
                <a:tab pos="5687202" algn="l"/>
                <a:tab pos="6635069" algn="l"/>
                <a:tab pos="7582936" algn="l"/>
                <a:tab pos="8530803" algn="l"/>
                <a:tab pos="9478670" algn="l"/>
                <a:tab pos="10426537" algn="l"/>
              </a:tabLst>
              <a:defRPr sz="25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4pPr>
            <a:lvl5pPr>
              <a:tabLst>
                <a:tab pos="0" algn="l"/>
                <a:tab pos="947867" algn="l"/>
                <a:tab pos="1895734" algn="l"/>
                <a:tab pos="2843601" algn="l"/>
                <a:tab pos="3791468" algn="l"/>
                <a:tab pos="4739335" algn="l"/>
                <a:tab pos="5687202" algn="l"/>
                <a:tab pos="6635069" algn="l"/>
                <a:tab pos="7582936" algn="l"/>
                <a:tab pos="8530803" algn="l"/>
                <a:tab pos="9478670" algn="l"/>
                <a:tab pos="10426537" algn="l"/>
              </a:tabLst>
              <a:defRPr sz="25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5pPr>
            <a:lvl6pPr marL="2606634" indent="-236967" defTabSz="46570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47867" algn="l"/>
                <a:tab pos="1895734" algn="l"/>
                <a:tab pos="2843601" algn="l"/>
                <a:tab pos="3791468" algn="l"/>
                <a:tab pos="4739335" algn="l"/>
                <a:tab pos="5687202" algn="l"/>
                <a:tab pos="6635069" algn="l"/>
                <a:tab pos="7582936" algn="l"/>
                <a:tab pos="8530803" algn="l"/>
                <a:tab pos="9478670" algn="l"/>
                <a:tab pos="10426537" algn="l"/>
              </a:tabLst>
              <a:defRPr sz="25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6pPr>
            <a:lvl7pPr marL="3080568" indent="-236967" defTabSz="46570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47867" algn="l"/>
                <a:tab pos="1895734" algn="l"/>
                <a:tab pos="2843601" algn="l"/>
                <a:tab pos="3791468" algn="l"/>
                <a:tab pos="4739335" algn="l"/>
                <a:tab pos="5687202" algn="l"/>
                <a:tab pos="6635069" algn="l"/>
                <a:tab pos="7582936" algn="l"/>
                <a:tab pos="8530803" algn="l"/>
                <a:tab pos="9478670" algn="l"/>
                <a:tab pos="10426537" algn="l"/>
              </a:tabLst>
              <a:defRPr sz="25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7pPr>
            <a:lvl8pPr marL="3554501" indent="-236967" defTabSz="46570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47867" algn="l"/>
                <a:tab pos="1895734" algn="l"/>
                <a:tab pos="2843601" algn="l"/>
                <a:tab pos="3791468" algn="l"/>
                <a:tab pos="4739335" algn="l"/>
                <a:tab pos="5687202" algn="l"/>
                <a:tab pos="6635069" algn="l"/>
                <a:tab pos="7582936" algn="l"/>
                <a:tab pos="8530803" algn="l"/>
                <a:tab pos="9478670" algn="l"/>
                <a:tab pos="10426537" algn="l"/>
              </a:tabLst>
              <a:defRPr sz="25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8pPr>
            <a:lvl9pPr marL="4028435" indent="-236967" defTabSz="46570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47867" algn="l"/>
                <a:tab pos="1895734" algn="l"/>
                <a:tab pos="2843601" algn="l"/>
                <a:tab pos="3791468" algn="l"/>
                <a:tab pos="4739335" algn="l"/>
                <a:tab pos="5687202" algn="l"/>
                <a:tab pos="6635069" algn="l"/>
                <a:tab pos="7582936" algn="l"/>
                <a:tab pos="8530803" algn="l"/>
                <a:tab pos="9478670" algn="l"/>
                <a:tab pos="10426537" algn="l"/>
              </a:tabLst>
              <a:defRPr sz="25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9pPr>
          </a:lstStyle>
          <a:p>
            <a:fld id="{2632F349-7B4A-4749-835B-A1F541147EEA}" type="slidenum">
              <a:rPr lang="pl-PL" sz="1200">
                <a:solidFill>
                  <a:srgbClr val="000000"/>
                </a:solidFill>
              </a:rPr>
              <a:pPr/>
              <a:t>29</a:t>
            </a:fld>
            <a:endParaRPr lang="pl-PL" sz="1200">
              <a:solidFill>
                <a:srgbClr val="000000"/>
              </a:solidFill>
            </a:endParaRPr>
          </a:p>
        </p:txBody>
      </p:sp>
      <p:sp>
        <p:nvSpPr>
          <p:cNvPr id="55299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8350"/>
            <a:ext cx="5119688" cy="3838575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5300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709764" y="4861933"/>
            <a:ext cx="5681430" cy="4606558"/>
          </a:xfrm>
          <a:noFill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ymbol zastępczy obrazu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Symbol zastępczy notatek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l-PL" smtClean="0"/>
          </a:p>
        </p:txBody>
      </p:sp>
      <p:sp>
        <p:nvSpPr>
          <p:cNvPr id="67588" name="Symbol zastępczy numeru slajd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4C5B5AD-BEF4-4207-A219-0AEC9DB1A88A}" type="slidenum">
              <a:rPr lang="pl-PL" smtClean="0"/>
              <a:pPr/>
              <a:t>32</a:t>
            </a:fld>
            <a:endParaRPr lang="pl-P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ymbol zastępczy obrazu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Symbol zastępczy notatek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l-PL" smtClean="0"/>
          </a:p>
        </p:txBody>
      </p:sp>
      <p:sp>
        <p:nvSpPr>
          <p:cNvPr id="36868" name="Symbol zastępczy numeru slajd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8AD401-E29A-4A53-A44C-76B4A1B7F536}" type="slidenum">
              <a:rPr lang="pl-PL" smtClean="0"/>
              <a:pPr/>
              <a:t>2</a:t>
            </a:fld>
            <a:endParaRPr lang="pl-PL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ymbol zastępczy obrazu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Symbol zastępczy notatek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l-PL" smtClean="0"/>
          </a:p>
        </p:txBody>
      </p:sp>
      <p:sp>
        <p:nvSpPr>
          <p:cNvPr id="40964" name="Symbol zastępczy numeru slajd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07E5CB-2431-4D5D-8923-522E8777136B}" type="slidenum">
              <a:rPr lang="pl-PL" smtClean="0"/>
              <a:pPr/>
              <a:t>5</a:t>
            </a:fld>
            <a:endParaRPr lang="pl-PL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947867" algn="l"/>
                <a:tab pos="1895734" algn="l"/>
                <a:tab pos="2843601" algn="l"/>
                <a:tab pos="3791468" algn="l"/>
                <a:tab pos="4739335" algn="l"/>
                <a:tab pos="5687202" algn="l"/>
                <a:tab pos="6635069" algn="l"/>
                <a:tab pos="7582936" algn="l"/>
                <a:tab pos="8530803" algn="l"/>
                <a:tab pos="9478670" algn="l"/>
                <a:tab pos="10426537" algn="l"/>
              </a:tabLst>
              <a:defRPr sz="25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1pPr>
            <a:lvl2pPr>
              <a:tabLst>
                <a:tab pos="0" algn="l"/>
                <a:tab pos="947867" algn="l"/>
                <a:tab pos="1895734" algn="l"/>
                <a:tab pos="2843601" algn="l"/>
                <a:tab pos="3791468" algn="l"/>
                <a:tab pos="4739335" algn="l"/>
                <a:tab pos="5687202" algn="l"/>
                <a:tab pos="6635069" algn="l"/>
                <a:tab pos="7582936" algn="l"/>
                <a:tab pos="8530803" algn="l"/>
                <a:tab pos="9478670" algn="l"/>
                <a:tab pos="10426537" algn="l"/>
              </a:tabLst>
              <a:defRPr sz="25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2pPr>
            <a:lvl3pPr>
              <a:tabLst>
                <a:tab pos="0" algn="l"/>
                <a:tab pos="947867" algn="l"/>
                <a:tab pos="1895734" algn="l"/>
                <a:tab pos="2843601" algn="l"/>
                <a:tab pos="3791468" algn="l"/>
                <a:tab pos="4739335" algn="l"/>
                <a:tab pos="5687202" algn="l"/>
                <a:tab pos="6635069" algn="l"/>
                <a:tab pos="7582936" algn="l"/>
                <a:tab pos="8530803" algn="l"/>
                <a:tab pos="9478670" algn="l"/>
                <a:tab pos="10426537" algn="l"/>
              </a:tabLst>
              <a:defRPr sz="25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3pPr>
            <a:lvl4pPr>
              <a:tabLst>
                <a:tab pos="0" algn="l"/>
                <a:tab pos="947867" algn="l"/>
                <a:tab pos="1895734" algn="l"/>
                <a:tab pos="2843601" algn="l"/>
                <a:tab pos="3791468" algn="l"/>
                <a:tab pos="4739335" algn="l"/>
                <a:tab pos="5687202" algn="l"/>
                <a:tab pos="6635069" algn="l"/>
                <a:tab pos="7582936" algn="l"/>
                <a:tab pos="8530803" algn="l"/>
                <a:tab pos="9478670" algn="l"/>
                <a:tab pos="10426537" algn="l"/>
              </a:tabLst>
              <a:defRPr sz="25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4pPr>
            <a:lvl5pPr>
              <a:tabLst>
                <a:tab pos="0" algn="l"/>
                <a:tab pos="947867" algn="l"/>
                <a:tab pos="1895734" algn="l"/>
                <a:tab pos="2843601" algn="l"/>
                <a:tab pos="3791468" algn="l"/>
                <a:tab pos="4739335" algn="l"/>
                <a:tab pos="5687202" algn="l"/>
                <a:tab pos="6635069" algn="l"/>
                <a:tab pos="7582936" algn="l"/>
                <a:tab pos="8530803" algn="l"/>
                <a:tab pos="9478670" algn="l"/>
                <a:tab pos="10426537" algn="l"/>
              </a:tabLst>
              <a:defRPr sz="25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5pPr>
            <a:lvl6pPr marL="2606634" indent="-236967" defTabSz="46570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47867" algn="l"/>
                <a:tab pos="1895734" algn="l"/>
                <a:tab pos="2843601" algn="l"/>
                <a:tab pos="3791468" algn="l"/>
                <a:tab pos="4739335" algn="l"/>
                <a:tab pos="5687202" algn="l"/>
                <a:tab pos="6635069" algn="l"/>
                <a:tab pos="7582936" algn="l"/>
                <a:tab pos="8530803" algn="l"/>
                <a:tab pos="9478670" algn="l"/>
                <a:tab pos="10426537" algn="l"/>
              </a:tabLst>
              <a:defRPr sz="25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6pPr>
            <a:lvl7pPr marL="3080568" indent="-236967" defTabSz="46570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47867" algn="l"/>
                <a:tab pos="1895734" algn="l"/>
                <a:tab pos="2843601" algn="l"/>
                <a:tab pos="3791468" algn="l"/>
                <a:tab pos="4739335" algn="l"/>
                <a:tab pos="5687202" algn="l"/>
                <a:tab pos="6635069" algn="l"/>
                <a:tab pos="7582936" algn="l"/>
                <a:tab pos="8530803" algn="l"/>
                <a:tab pos="9478670" algn="l"/>
                <a:tab pos="10426537" algn="l"/>
              </a:tabLst>
              <a:defRPr sz="25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7pPr>
            <a:lvl8pPr marL="3554501" indent="-236967" defTabSz="46570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47867" algn="l"/>
                <a:tab pos="1895734" algn="l"/>
                <a:tab pos="2843601" algn="l"/>
                <a:tab pos="3791468" algn="l"/>
                <a:tab pos="4739335" algn="l"/>
                <a:tab pos="5687202" algn="l"/>
                <a:tab pos="6635069" algn="l"/>
                <a:tab pos="7582936" algn="l"/>
                <a:tab pos="8530803" algn="l"/>
                <a:tab pos="9478670" algn="l"/>
                <a:tab pos="10426537" algn="l"/>
              </a:tabLst>
              <a:defRPr sz="25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8pPr>
            <a:lvl9pPr marL="4028435" indent="-236967" defTabSz="46570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47867" algn="l"/>
                <a:tab pos="1895734" algn="l"/>
                <a:tab pos="2843601" algn="l"/>
                <a:tab pos="3791468" algn="l"/>
                <a:tab pos="4739335" algn="l"/>
                <a:tab pos="5687202" algn="l"/>
                <a:tab pos="6635069" algn="l"/>
                <a:tab pos="7582936" algn="l"/>
                <a:tab pos="8530803" algn="l"/>
                <a:tab pos="9478670" algn="l"/>
                <a:tab pos="10426537" algn="l"/>
              </a:tabLst>
              <a:defRPr sz="25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9pPr>
          </a:lstStyle>
          <a:p>
            <a:fld id="{50E3D78A-354C-4789-92BD-E580542D0100}" type="slidenum">
              <a:rPr lang="pl-PL" sz="1200">
                <a:solidFill>
                  <a:srgbClr val="000000"/>
                </a:solidFill>
              </a:rPr>
              <a:pPr/>
              <a:t>6</a:t>
            </a:fld>
            <a:endParaRPr lang="pl-PL" sz="1200">
              <a:solidFill>
                <a:srgbClr val="000000"/>
              </a:solidFill>
            </a:endParaRPr>
          </a:p>
        </p:txBody>
      </p:sp>
      <p:sp>
        <p:nvSpPr>
          <p:cNvPr id="32771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8350"/>
            <a:ext cx="5119688" cy="3838575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2772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709764" y="4861933"/>
            <a:ext cx="5681430" cy="4606558"/>
          </a:xfrm>
          <a:noFill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947867" algn="l"/>
                <a:tab pos="1895734" algn="l"/>
                <a:tab pos="2843601" algn="l"/>
                <a:tab pos="3791468" algn="l"/>
                <a:tab pos="4739335" algn="l"/>
                <a:tab pos="5687202" algn="l"/>
                <a:tab pos="6635069" algn="l"/>
                <a:tab pos="7582936" algn="l"/>
                <a:tab pos="8530803" algn="l"/>
                <a:tab pos="9478670" algn="l"/>
                <a:tab pos="10426537" algn="l"/>
              </a:tabLst>
              <a:defRPr sz="25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1pPr>
            <a:lvl2pPr>
              <a:tabLst>
                <a:tab pos="0" algn="l"/>
                <a:tab pos="947867" algn="l"/>
                <a:tab pos="1895734" algn="l"/>
                <a:tab pos="2843601" algn="l"/>
                <a:tab pos="3791468" algn="l"/>
                <a:tab pos="4739335" algn="l"/>
                <a:tab pos="5687202" algn="l"/>
                <a:tab pos="6635069" algn="l"/>
                <a:tab pos="7582936" algn="l"/>
                <a:tab pos="8530803" algn="l"/>
                <a:tab pos="9478670" algn="l"/>
                <a:tab pos="10426537" algn="l"/>
              </a:tabLst>
              <a:defRPr sz="25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2pPr>
            <a:lvl3pPr>
              <a:tabLst>
                <a:tab pos="0" algn="l"/>
                <a:tab pos="947867" algn="l"/>
                <a:tab pos="1895734" algn="l"/>
                <a:tab pos="2843601" algn="l"/>
                <a:tab pos="3791468" algn="l"/>
                <a:tab pos="4739335" algn="l"/>
                <a:tab pos="5687202" algn="l"/>
                <a:tab pos="6635069" algn="l"/>
                <a:tab pos="7582936" algn="l"/>
                <a:tab pos="8530803" algn="l"/>
                <a:tab pos="9478670" algn="l"/>
                <a:tab pos="10426537" algn="l"/>
              </a:tabLst>
              <a:defRPr sz="25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3pPr>
            <a:lvl4pPr>
              <a:tabLst>
                <a:tab pos="0" algn="l"/>
                <a:tab pos="947867" algn="l"/>
                <a:tab pos="1895734" algn="l"/>
                <a:tab pos="2843601" algn="l"/>
                <a:tab pos="3791468" algn="l"/>
                <a:tab pos="4739335" algn="l"/>
                <a:tab pos="5687202" algn="l"/>
                <a:tab pos="6635069" algn="l"/>
                <a:tab pos="7582936" algn="l"/>
                <a:tab pos="8530803" algn="l"/>
                <a:tab pos="9478670" algn="l"/>
                <a:tab pos="10426537" algn="l"/>
              </a:tabLst>
              <a:defRPr sz="25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4pPr>
            <a:lvl5pPr>
              <a:tabLst>
                <a:tab pos="0" algn="l"/>
                <a:tab pos="947867" algn="l"/>
                <a:tab pos="1895734" algn="l"/>
                <a:tab pos="2843601" algn="l"/>
                <a:tab pos="3791468" algn="l"/>
                <a:tab pos="4739335" algn="l"/>
                <a:tab pos="5687202" algn="l"/>
                <a:tab pos="6635069" algn="l"/>
                <a:tab pos="7582936" algn="l"/>
                <a:tab pos="8530803" algn="l"/>
                <a:tab pos="9478670" algn="l"/>
                <a:tab pos="10426537" algn="l"/>
              </a:tabLst>
              <a:defRPr sz="25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5pPr>
            <a:lvl6pPr marL="2606634" indent="-236967" defTabSz="46570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47867" algn="l"/>
                <a:tab pos="1895734" algn="l"/>
                <a:tab pos="2843601" algn="l"/>
                <a:tab pos="3791468" algn="l"/>
                <a:tab pos="4739335" algn="l"/>
                <a:tab pos="5687202" algn="l"/>
                <a:tab pos="6635069" algn="l"/>
                <a:tab pos="7582936" algn="l"/>
                <a:tab pos="8530803" algn="l"/>
                <a:tab pos="9478670" algn="l"/>
                <a:tab pos="10426537" algn="l"/>
              </a:tabLst>
              <a:defRPr sz="25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6pPr>
            <a:lvl7pPr marL="3080568" indent="-236967" defTabSz="46570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47867" algn="l"/>
                <a:tab pos="1895734" algn="l"/>
                <a:tab pos="2843601" algn="l"/>
                <a:tab pos="3791468" algn="l"/>
                <a:tab pos="4739335" algn="l"/>
                <a:tab pos="5687202" algn="l"/>
                <a:tab pos="6635069" algn="l"/>
                <a:tab pos="7582936" algn="l"/>
                <a:tab pos="8530803" algn="l"/>
                <a:tab pos="9478670" algn="l"/>
                <a:tab pos="10426537" algn="l"/>
              </a:tabLst>
              <a:defRPr sz="25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7pPr>
            <a:lvl8pPr marL="3554501" indent="-236967" defTabSz="46570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47867" algn="l"/>
                <a:tab pos="1895734" algn="l"/>
                <a:tab pos="2843601" algn="l"/>
                <a:tab pos="3791468" algn="l"/>
                <a:tab pos="4739335" algn="l"/>
                <a:tab pos="5687202" algn="l"/>
                <a:tab pos="6635069" algn="l"/>
                <a:tab pos="7582936" algn="l"/>
                <a:tab pos="8530803" algn="l"/>
                <a:tab pos="9478670" algn="l"/>
                <a:tab pos="10426537" algn="l"/>
              </a:tabLst>
              <a:defRPr sz="25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8pPr>
            <a:lvl9pPr marL="4028435" indent="-236967" defTabSz="46570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47867" algn="l"/>
                <a:tab pos="1895734" algn="l"/>
                <a:tab pos="2843601" algn="l"/>
                <a:tab pos="3791468" algn="l"/>
                <a:tab pos="4739335" algn="l"/>
                <a:tab pos="5687202" algn="l"/>
                <a:tab pos="6635069" algn="l"/>
                <a:tab pos="7582936" algn="l"/>
                <a:tab pos="8530803" algn="l"/>
                <a:tab pos="9478670" algn="l"/>
                <a:tab pos="10426537" algn="l"/>
              </a:tabLst>
              <a:defRPr sz="25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9pPr>
          </a:lstStyle>
          <a:p>
            <a:fld id="{B0C4CE77-1A9A-4055-8434-37AFEDEC9CDB}" type="slidenum">
              <a:rPr lang="pl-PL" sz="1200">
                <a:solidFill>
                  <a:srgbClr val="000000"/>
                </a:solidFill>
              </a:rPr>
              <a:pPr/>
              <a:t>7</a:t>
            </a:fld>
            <a:endParaRPr lang="pl-PL" sz="1200">
              <a:solidFill>
                <a:srgbClr val="000000"/>
              </a:solidFill>
            </a:endParaRPr>
          </a:p>
        </p:txBody>
      </p:sp>
      <p:sp>
        <p:nvSpPr>
          <p:cNvPr id="31747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8350"/>
            <a:ext cx="5119688" cy="3838575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1748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709764" y="4861933"/>
            <a:ext cx="5681430" cy="4606558"/>
          </a:xfrm>
          <a:noFill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ymbol zastępczy obrazu slajd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Symbol zastępczy notatek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l-PL" smtClean="0"/>
          </a:p>
        </p:txBody>
      </p:sp>
      <p:sp>
        <p:nvSpPr>
          <p:cNvPr id="48132" name="Symbol zastępczy numeru slajdu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3F54C7-84CE-4E4E-A295-9E656A6E2028}" type="slidenum">
              <a:rPr lang="pl-PL" smtClean="0"/>
              <a:pPr/>
              <a:t>13</a:t>
            </a:fld>
            <a:endParaRPr lang="pl-PL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947867" algn="l"/>
                <a:tab pos="1895734" algn="l"/>
                <a:tab pos="2843601" algn="l"/>
                <a:tab pos="3791468" algn="l"/>
                <a:tab pos="4739335" algn="l"/>
                <a:tab pos="5687202" algn="l"/>
                <a:tab pos="6635069" algn="l"/>
                <a:tab pos="7582936" algn="l"/>
                <a:tab pos="8530803" algn="l"/>
                <a:tab pos="9478670" algn="l"/>
                <a:tab pos="10426537" algn="l"/>
              </a:tabLst>
              <a:defRPr sz="25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1pPr>
            <a:lvl2pPr>
              <a:tabLst>
                <a:tab pos="0" algn="l"/>
                <a:tab pos="947867" algn="l"/>
                <a:tab pos="1895734" algn="l"/>
                <a:tab pos="2843601" algn="l"/>
                <a:tab pos="3791468" algn="l"/>
                <a:tab pos="4739335" algn="l"/>
                <a:tab pos="5687202" algn="l"/>
                <a:tab pos="6635069" algn="l"/>
                <a:tab pos="7582936" algn="l"/>
                <a:tab pos="8530803" algn="l"/>
                <a:tab pos="9478670" algn="l"/>
                <a:tab pos="10426537" algn="l"/>
              </a:tabLst>
              <a:defRPr sz="25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2pPr>
            <a:lvl3pPr>
              <a:tabLst>
                <a:tab pos="0" algn="l"/>
                <a:tab pos="947867" algn="l"/>
                <a:tab pos="1895734" algn="l"/>
                <a:tab pos="2843601" algn="l"/>
                <a:tab pos="3791468" algn="l"/>
                <a:tab pos="4739335" algn="l"/>
                <a:tab pos="5687202" algn="l"/>
                <a:tab pos="6635069" algn="l"/>
                <a:tab pos="7582936" algn="l"/>
                <a:tab pos="8530803" algn="l"/>
                <a:tab pos="9478670" algn="l"/>
                <a:tab pos="10426537" algn="l"/>
              </a:tabLst>
              <a:defRPr sz="25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3pPr>
            <a:lvl4pPr>
              <a:tabLst>
                <a:tab pos="0" algn="l"/>
                <a:tab pos="947867" algn="l"/>
                <a:tab pos="1895734" algn="l"/>
                <a:tab pos="2843601" algn="l"/>
                <a:tab pos="3791468" algn="l"/>
                <a:tab pos="4739335" algn="l"/>
                <a:tab pos="5687202" algn="l"/>
                <a:tab pos="6635069" algn="l"/>
                <a:tab pos="7582936" algn="l"/>
                <a:tab pos="8530803" algn="l"/>
                <a:tab pos="9478670" algn="l"/>
                <a:tab pos="10426537" algn="l"/>
              </a:tabLst>
              <a:defRPr sz="25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4pPr>
            <a:lvl5pPr>
              <a:tabLst>
                <a:tab pos="0" algn="l"/>
                <a:tab pos="947867" algn="l"/>
                <a:tab pos="1895734" algn="l"/>
                <a:tab pos="2843601" algn="l"/>
                <a:tab pos="3791468" algn="l"/>
                <a:tab pos="4739335" algn="l"/>
                <a:tab pos="5687202" algn="l"/>
                <a:tab pos="6635069" algn="l"/>
                <a:tab pos="7582936" algn="l"/>
                <a:tab pos="8530803" algn="l"/>
                <a:tab pos="9478670" algn="l"/>
                <a:tab pos="10426537" algn="l"/>
              </a:tabLst>
              <a:defRPr sz="25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5pPr>
            <a:lvl6pPr marL="2606634" indent="-236967" defTabSz="46570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47867" algn="l"/>
                <a:tab pos="1895734" algn="l"/>
                <a:tab pos="2843601" algn="l"/>
                <a:tab pos="3791468" algn="l"/>
                <a:tab pos="4739335" algn="l"/>
                <a:tab pos="5687202" algn="l"/>
                <a:tab pos="6635069" algn="l"/>
                <a:tab pos="7582936" algn="l"/>
                <a:tab pos="8530803" algn="l"/>
                <a:tab pos="9478670" algn="l"/>
                <a:tab pos="10426537" algn="l"/>
              </a:tabLst>
              <a:defRPr sz="25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6pPr>
            <a:lvl7pPr marL="3080568" indent="-236967" defTabSz="46570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47867" algn="l"/>
                <a:tab pos="1895734" algn="l"/>
                <a:tab pos="2843601" algn="l"/>
                <a:tab pos="3791468" algn="l"/>
                <a:tab pos="4739335" algn="l"/>
                <a:tab pos="5687202" algn="l"/>
                <a:tab pos="6635069" algn="l"/>
                <a:tab pos="7582936" algn="l"/>
                <a:tab pos="8530803" algn="l"/>
                <a:tab pos="9478670" algn="l"/>
                <a:tab pos="10426537" algn="l"/>
              </a:tabLst>
              <a:defRPr sz="25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7pPr>
            <a:lvl8pPr marL="3554501" indent="-236967" defTabSz="46570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47867" algn="l"/>
                <a:tab pos="1895734" algn="l"/>
                <a:tab pos="2843601" algn="l"/>
                <a:tab pos="3791468" algn="l"/>
                <a:tab pos="4739335" algn="l"/>
                <a:tab pos="5687202" algn="l"/>
                <a:tab pos="6635069" algn="l"/>
                <a:tab pos="7582936" algn="l"/>
                <a:tab pos="8530803" algn="l"/>
                <a:tab pos="9478670" algn="l"/>
                <a:tab pos="10426537" algn="l"/>
              </a:tabLst>
              <a:defRPr sz="25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8pPr>
            <a:lvl9pPr marL="4028435" indent="-236967" defTabSz="46570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47867" algn="l"/>
                <a:tab pos="1895734" algn="l"/>
                <a:tab pos="2843601" algn="l"/>
                <a:tab pos="3791468" algn="l"/>
                <a:tab pos="4739335" algn="l"/>
                <a:tab pos="5687202" algn="l"/>
                <a:tab pos="6635069" algn="l"/>
                <a:tab pos="7582936" algn="l"/>
                <a:tab pos="8530803" algn="l"/>
                <a:tab pos="9478670" algn="l"/>
                <a:tab pos="10426537" algn="l"/>
              </a:tabLst>
              <a:defRPr sz="25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9pPr>
          </a:lstStyle>
          <a:p>
            <a:fld id="{F61069BF-BEBE-4A3A-9626-E390DB490E28}" type="slidenum">
              <a:rPr lang="pl-PL" sz="1200">
                <a:solidFill>
                  <a:srgbClr val="000000"/>
                </a:solidFill>
              </a:rPr>
              <a:pPr/>
              <a:t>14</a:t>
            </a:fld>
            <a:endParaRPr lang="pl-PL" sz="1200">
              <a:solidFill>
                <a:srgbClr val="000000"/>
              </a:solidFill>
            </a:endParaRPr>
          </a:p>
        </p:txBody>
      </p:sp>
      <p:sp>
        <p:nvSpPr>
          <p:cNvPr id="38915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8514" y="767761"/>
            <a:ext cx="5183931" cy="3838798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8916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709764" y="4861933"/>
            <a:ext cx="5681430" cy="4606558"/>
          </a:xfrm>
          <a:noFill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947867" algn="l"/>
                <a:tab pos="1895734" algn="l"/>
                <a:tab pos="2843601" algn="l"/>
                <a:tab pos="3791468" algn="l"/>
                <a:tab pos="4739335" algn="l"/>
                <a:tab pos="5687202" algn="l"/>
                <a:tab pos="6635069" algn="l"/>
                <a:tab pos="7582936" algn="l"/>
                <a:tab pos="8530803" algn="l"/>
                <a:tab pos="9478670" algn="l"/>
                <a:tab pos="10426537" algn="l"/>
              </a:tabLst>
              <a:defRPr sz="25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1pPr>
            <a:lvl2pPr>
              <a:tabLst>
                <a:tab pos="0" algn="l"/>
                <a:tab pos="947867" algn="l"/>
                <a:tab pos="1895734" algn="l"/>
                <a:tab pos="2843601" algn="l"/>
                <a:tab pos="3791468" algn="l"/>
                <a:tab pos="4739335" algn="l"/>
                <a:tab pos="5687202" algn="l"/>
                <a:tab pos="6635069" algn="l"/>
                <a:tab pos="7582936" algn="l"/>
                <a:tab pos="8530803" algn="l"/>
                <a:tab pos="9478670" algn="l"/>
                <a:tab pos="10426537" algn="l"/>
              </a:tabLst>
              <a:defRPr sz="25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2pPr>
            <a:lvl3pPr>
              <a:tabLst>
                <a:tab pos="0" algn="l"/>
                <a:tab pos="947867" algn="l"/>
                <a:tab pos="1895734" algn="l"/>
                <a:tab pos="2843601" algn="l"/>
                <a:tab pos="3791468" algn="l"/>
                <a:tab pos="4739335" algn="l"/>
                <a:tab pos="5687202" algn="l"/>
                <a:tab pos="6635069" algn="l"/>
                <a:tab pos="7582936" algn="l"/>
                <a:tab pos="8530803" algn="l"/>
                <a:tab pos="9478670" algn="l"/>
                <a:tab pos="10426537" algn="l"/>
              </a:tabLst>
              <a:defRPr sz="25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3pPr>
            <a:lvl4pPr>
              <a:tabLst>
                <a:tab pos="0" algn="l"/>
                <a:tab pos="947867" algn="l"/>
                <a:tab pos="1895734" algn="l"/>
                <a:tab pos="2843601" algn="l"/>
                <a:tab pos="3791468" algn="l"/>
                <a:tab pos="4739335" algn="l"/>
                <a:tab pos="5687202" algn="l"/>
                <a:tab pos="6635069" algn="l"/>
                <a:tab pos="7582936" algn="l"/>
                <a:tab pos="8530803" algn="l"/>
                <a:tab pos="9478670" algn="l"/>
                <a:tab pos="10426537" algn="l"/>
              </a:tabLst>
              <a:defRPr sz="25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4pPr>
            <a:lvl5pPr>
              <a:tabLst>
                <a:tab pos="0" algn="l"/>
                <a:tab pos="947867" algn="l"/>
                <a:tab pos="1895734" algn="l"/>
                <a:tab pos="2843601" algn="l"/>
                <a:tab pos="3791468" algn="l"/>
                <a:tab pos="4739335" algn="l"/>
                <a:tab pos="5687202" algn="l"/>
                <a:tab pos="6635069" algn="l"/>
                <a:tab pos="7582936" algn="l"/>
                <a:tab pos="8530803" algn="l"/>
                <a:tab pos="9478670" algn="l"/>
                <a:tab pos="10426537" algn="l"/>
              </a:tabLst>
              <a:defRPr sz="25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5pPr>
            <a:lvl6pPr marL="2606634" indent="-236967" defTabSz="46570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47867" algn="l"/>
                <a:tab pos="1895734" algn="l"/>
                <a:tab pos="2843601" algn="l"/>
                <a:tab pos="3791468" algn="l"/>
                <a:tab pos="4739335" algn="l"/>
                <a:tab pos="5687202" algn="l"/>
                <a:tab pos="6635069" algn="l"/>
                <a:tab pos="7582936" algn="l"/>
                <a:tab pos="8530803" algn="l"/>
                <a:tab pos="9478670" algn="l"/>
                <a:tab pos="10426537" algn="l"/>
              </a:tabLst>
              <a:defRPr sz="25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6pPr>
            <a:lvl7pPr marL="3080568" indent="-236967" defTabSz="46570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47867" algn="l"/>
                <a:tab pos="1895734" algn="l"/>
                <a:tab pos="2843601" algn="l"/>
                <a:tab pos="3791468" algn="l"/>
                <a:tab pos="4739335" algn="l"/>
                <a:tab pos="5687202" algn="l"/>
                <a:tab pos="6635069" algn="l"/>
                <a:tab pos="7582936" algn="l"/>
                <a:tab pos="8530803" algn="l"/>
                <a:tab pos="9478670" algn="l"/>
                <a:tab pos="10426537" algn="l"/>
              </a:tabLst>
              <a:defRPr sz="25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7pPr>
            <a:lvl8pPr marL="3554501" indent="-236967" defTabSz="46570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47867" algn="l"/>
                <a:tab pos="1895734" algn="l"/>
                <a:tab pos="2843601" algn="l"/>
                <a:tab pos="3791468" algn="l"/>
                <a:tab pos="4739335" algn="l"/>
                <a:tab pos="5687202" algn="l"/>
                <a:tab pos="6635069" algn="l"/>
                <a:tab pos="7582936" algn="l"/>
                <a:tab pos="8530803" algn="l"/>
                <a:tab pos="9478670" algn="l"/>
                <a:tab pos="10426537" algn="l"/>
              </a:tabLst>
              <a:defRPr sz="25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8pPr>
            <a:lvl9pPr marL="4028435" indent="-236967" defTabSz="46570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47867" algn="l"/>
                <a:tab pos="1895734" algn="l"/>
                <a:tab pos="2843601" algn="l"/>
                <a:tab pos="3791468" algn="l"/>
                <a:tab pos="4739335" algn="l"/>
                <a:tab pos="5687202" algn="l"/>
                <a:tab pos="6635069" algn="l"/>
                <a:tab pos="7582936" algn="l"/>
                <a:tab pos="8530803" algn="l"/>
                <a:tab pos="9478670" algn="l"/>
                <a:tab pos="10426537" algn="l"/>
              </a:tabLst>
              <a:defRPr sz="25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9pPr>
          </a:lstStyle>
          <a:p>
            <a:fld id="{D0D7708D-DB4B-4E16-B488-D6BF7AE54FB2}" type="slidenum">
              <a:rPr lang="pl-PL" sz="1200">
                <a:solidFill>
                  <a:srgbClr val="000000"/>
                </a:solidFill>
              </a:rPr>
              <a:pPr/>
              <a:t>16</a:t>
            </a:fld>
            <a:endParaRPr lang="pl-PL" sz="1200">
              <a:solidFill>
                <a:srgbClr val="000000"/>
              </a:solidFill>
            </a:endParaRPr>
          </a:p>
        </p:txBody>
      </p:sp>
      <p:sp>
        <p:nvSpPr>
          <p:cNvPr id="40963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8514" y="767761"/>
            <a:ext cx="5183931" cy="3838798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64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709764" y="4861933"/>
            <a:ext cx="5681430" cy="4606558"/>
          </a:xfrm>
          <a:noFill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0" algn="l"/>
                <a:tab pos="947867" algn="l"/>
                <a:tab pos="1895734" algn="l"/>
                <a:tab pos="2843601" algn="l"/>
                <a:tab pos="3791468" algn="l"/>
                <a:tab pos="4739335" algn="l"/>
                <a:tab pos="5687202" algn="l"/>
                <a:tab pos="6635069" algn="l"/>
                <a:tab pos="7582936" algn="l"/>
                <a:tab pos="8530803" algn="l"/>
                <a:tab pos="9478670" algn="l"/>
                <a:tab pos="10426537" algn="l"/>
              </a:tabLst>
              <a:defRPr sz="25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1pPr>
            <a:lvl2pPr>
              <a:tabLst>
                <a:tab pos="0" algn="l"/>
                <a:tab pos="947867" algn="l"/>
                <a:tab pos="1895734" algn="l"/>
                <a:tab pos="2843601" algn="l"/>
                <a:tab pos="3791468" algn="l"/>
                <a:tab pos="4739335" algn="l"/>
                <a:tab pos="5687202" algn="l"/>
                <a:tab pos="6635069" algn="l"/>
                <a:tab pos="7582936" algn="l"/>
                <a:tab pos="8530803" algn="l"/>
                <a:tab pos="9478670" algn="l"/>
                <a:tab pos="10426537" algn="l"/>
              </a:tabLst>
              <a:defRPr sz="25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2pPr>
            <a:lvl3pPr>
              <a:tabLst>
                <a:tab pos="0" algn="l"/>
                <a:tab pos="947867" algn="l"/>
                <a:tab pos="1895734" algn="l"/>
                <a:tab pos="2843601" algn="l"/>
                <a:tab pos="3791468" algn="l"/>
                <a:tab pos="4739335" algn="l"/>
                <a:tab pos="5687202" algn="l"/>
                <a:tab pos="6635069" algn="l"/>
                <a:tab pos="7582936" algn="l"/>
                <a:tab pos="8530803" algn="l"/>
                <a:tab pos="9478670" algn="l"/>
                <a:tab pos="10426537" algn="l"/>
              </a:tabLst>
              <a:defRPr sz="25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3pPr>
            <a:lvl4pPr>
              <a:tabLst>
                <a:tab pos="0" algn="l"/>
                <a:tab pos="947867" algn="l"/>
                <a:tab pos="1895734" algn="l"/>
                <a:tab pos="2843601" algn="l"/>
                <a:tab pos="3791468" algn="l"/>
                <a:tab pos="4739335" algn="l"/>
                <a:tab pos="5687202" algn="l"/>
                <a:tab pos="6635069" algn="l"/>
                <a:tab pos="7582936" algn="l"/>
                <a:tab pos="8530803" algn="l"/>
                <a:tab pos="9478670" algn="l"/>
                <a:tab pos="10426537" algn="l"/>
              </a:tabLst>
              <a:defRPr sz="25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4pPr>
            <a:lvl5pPr>
              <a:tabLst>
                <a:tab pos="0" algn="l"/>
                <a:tab pos="947867" algn="l"/>
                <a:tab pos="1895734" algn="l"/>
                <a:tab pos="2843601" algn="l"/>
                <a:tab pos="3791468" algn="l"/>
                <a:tab pos="4739335" algn="l"/>
                <a:tab pos="5687202" algn="l"/>
                <a:tab pos="6635069" algn="l"/>
                <a:tab pos="7582936" algn="l"/>
                <a:tab pos="8530803" algn="l"/>
                <a:tab pos="9478670" algn="l"/>
                <a:tab pos="10426537" algn="l"/>
              </a:tabLst>
              <a:defRPr sz="25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5pPr>
            <a:lvl6pPr marL="2606634" indent="-236967" defTabSz="46570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47867" algn="l"/>
                <a:tab pos="1895734" algn="l"/>
                <a:tab pos="2843601" algn="l"/>
                <a:tab pos="3791468" algn="l"/>
                <a:tab pos="4739335" algn="l"/>
                <a:tab pos="5687202" algn="l"/>
                <a:tab pos="6635069" algn="l"/>
                <a:tab pos="7582936" algn="l"/>
                <a:tab pos="8530803" algn="l"/>
                <a:tab pos="9478670" algn="l"/>
                <a:tab pos="10426537" algn="l"/>
              </a:tabLst>
              <a:defRPr sz="25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6pPr>
            <a:lvl7pPr marL="3080568" indent="-236967" defTabSz="46570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47867" algn="l"/>
                <a:tab pos="1895734" algn="l"/>
                <a:tab pos="2843601" algn="l"/>
                <a:tab pos="3791468" algn="l"/>
                <a:tab pos="4739335" algn="l"/>
                <a:tab pos="5687202" algn="l"/>
                <a:tab pos="6635069" algn="l"/>
                <a:tab pos="7582936" algn="l"/>
                <a:tab pos="8530803" algn="l"/>
                <a:tab pos="9478670" algn="l"/>
                <a:tab pos="10426537" algn="l"/>
              </a:tabLst>
              <a:defRPr sz="25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7pPr>
            <a:lvl8pPr marL="3554501" indent="-236967" defTabSz="46570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47867" algn="l"/>
                <a:tab pos="1895734" algn="l"/>
                <a:tab pos="2843601" algn="l"/>
                <a:tab pos="3791468" algn="l"/>
                <a:tab pos="4739335" algn="l"/>
                <a:tab pos="5687202" algn="l"/>
                <a:tab pos="6635069" algn="l"/>
                <a:tab pos="7582936" algn="l"/>
                <a:tab pos="8530803" algn="l"/>
                <a:tab pos="9478670" algn="l"/>
                <a:tab pos="10426537" algn="l"/>
              </a:tabLst>
              <a:defRPr sz="25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8pPr>
            <a:lvl9pPr marL="4028435" indent="-236967" defTabSz="465706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47867" algn="l"/>
                <a:tab pos="1895734" algn="l"/>
                <a:tab pos="2843601" algn="l"/>
                <a:tab pos="3791468" algn="l"/>
                <a:tab pos="4739335" algn="l"/>
                <a:tab pos="5687202" algn="l"/>
                <a:tab pos="6635069" algn="l"/>
                <a:tab pos="7582936" algn="l"/>
                <a:tab pos="8530803" algn="l"/>
                <a:tab pos="9478670" algn="l"/>
                <a:tab pos="10426537" algn="l"/>
              </a:tabLst>
              <a:defRPr sz="25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9pPr>
          </a:lstStyle>
          <a:p>
            <a:fld id="{25B59A30-6347-4115-ABB4-059B13151EEA}" type="slidenum">
              <a:rPr lang="pl-PL" sz="1200">
                <a:solidFill>
                  <a:srgbClr val="000000"/>
                </a:solidFill>
              </a:rPr>
              <a:pPr/>
              <a:t>17</a:t>
            </a:fld>
            <a:endParaRPr lang="pl-PL" sz="1200">
              <a:solidFill>
                <a:srgbClr val="000000"/>
              </a:solidFill>
            </a:endParaRPr>
          </a:p>
        </p:txBody>
      </p:sp>
      <p:sp>
        <p:nvSpPr>
          <p:cNvPr id="39939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8514" y="767761"/>
            <a:ext cx="5183931" cy="3838798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9940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709764" y="4861933"/>
            <a:ext cx="5681430" cy="4606558"/>
          </a:xfrm>
          <a:noFill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3D8CEE-E863-4BD7-A9D8-38AB8EE7BAB5}" type="datetime1">
              <a:rPr lang="pl-PL"/>
              <a:pPr>
                <a:defRPr/>
              </a:pPr>
              <a:t>2012-11-20</a:t>
            </a:fld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04AB5C-1944-42DB-9AEE-C6D01BA2EDC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med">
    <p:pull dir="r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3E22B5-E010-45D8-824A-924C200C1589}" type="datetime1">
              <a:rPr lang="pl-PL"/>
              <a:pPr>
                <a:defRPr/>
              </a:pPr>
              <a:t>2012-11-20</a:t>
            </a:fld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C3AB13-F0E4-4C65-A532-4CD56A30022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med">
    <p:pull dir="r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5CA9E9-3B9C-48B1-BD6F-A8555C1A2EC9}" type="datetime1">
              <a:rPr lang="pl-PL"/>
              <a:pPr>
                <a:defRPr/>
              </a:pPr>
              <a:t>2012-11-20</a:t>
            </a:fld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250BC5-077D-4819-A2B9-5C58C27E9CC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med">
    <p:pull dir="r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5ABEA4-01BC-439C-B9E4-9CAB5318CC06}" type="datetime1">
              <a:rPr lang="pl-PL"/>
              <a:pPr>
                <a:defRPr/>
              </a:pPr>
              <a:t>2012-11-20</a:t>
            </a:fld>
            <a:endParaRPr 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5C523D-6971-4F3D-8F5B-4B0EF19D244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med">
    <p:pull dir="r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ytuł i zawartość nad teks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057E77-7C48-4516-822E-3E04DB96D3BD}" type="datetime1">
              <a:rPr lang="pl-PL"/>
              <a:pPr>
                <a:defRPr/>
              </a:pPr>
              <a:t>2012-11-20</a:t>
            </a:fld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1515F-DA8F-49D1-B11E-CA8433E53A3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med">
    <p:pull dir="r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BC7E42-F689-41EB-8A12-DD53D3D7CA24}" type="datetime1">
              <a:rPr lang="pl-PL"/>
              <a:pPr>
                <a:defRPr/>
              </a:pPr>
              <a:t>2012-11-20</a:t>
            </a:fld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ED86F9-B9DD-4BB0-A110-DA280AB82A4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med">
    <p:pull dir="r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2EA50B-48A5-4B93-8424-60C4B1D74078}" type="datetime1">
              <a:rPr lang="pl-PL"/>
              <a:pPr>
                <a:defRPr/>
              </a:pPr>
              <a:t>2012-11-20</a:t>
            </a:fld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88FEE8-C190-4815-BDC6-3D3AF4F0E77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med">
    <p:pull dir="r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96A1DD-0B07-4513-9BDB-853C835CFA65}" type="datetime1">
              <a:rPr lang="pl-PL"/>
              <a:pPr>
                <a:defRPr/>
              </a:pPr>
              <a:t>2012-11-20</a:t>
            </a:fld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9BBE3B-8B78-456D-A522-02A248DEE8E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med">
    <p:pull dir="r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A603DF-F116-49DE-80EF-53062227439D}" type="datetime1">
              <a:rPr lang="pl-PL"/>
              <a:pPr>
                <a:defRPr/>
              </a:pPr>
              <a:t>2012-11-20</a:t>
            </a:fld>
            <a:endParaRPr 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3865A5-7B42-492C-A645-E4A739035B9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med">
    <p:pull dir="r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31A2E8-2F22-4F73-82F7-E84AC6DEB04B}" type="datetime1">
              <a:rPr lang="pl-PL"/>
              <a:pPr>
                <a:defRPr/>
              </a:pPr>
              <a:t>2012-11-20</a:t>
            </a:fld>
            <a:endParaRPr 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F0761-9C7C-43AA-BAD3-F3A42B3B473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med">
    <p:pull dir="r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06EB25-16B8-4DD3-9846-8D20D5C543E3}" type="datetime1">
              <a:rPr lang="pl-PL"/>
              <a:pPr>
                <a:defRPr/>
              </a:pPr>
              <a:t>2012-11-20</a:t>
            </a:fld>
            <a:endParaRPr 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2A781E-FEC8-4E44-92F8-ABB75FC28C9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med">
    <p:pull dir="r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3599BE-EA8D-42E8-916A-AD62E6FE8526}" type="datetime1">
              <a:rPr lang="pl-PL"/>
              <a:pPr>
                <a:defRPr/>
              </a:pPr>
              <a:t>2012-11-20</a:t>
            </a:fld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8A969D-E191-4657-967E-EC68B318387F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med">
    <p:pull dir="r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A41E59-7FA0-449F-BC63-556B3D4A3045}" type="datetime1">
              <a:rPr lang="pl-PL"/>
              <a:pPr>
                <a:defRPr/>
              </a:pPr>
              <a:t>2012-11-20</a:t>
            </a:fld>
            <a:endParaRPr 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FD898-EC1B-4FBD-B20B-E44E9A9360B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  <p:transition spd="med">
    <p:pull dir="r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wzorzec stylu tytułu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wzorce stylu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C805DB36-7822-45B8-8035-52DEF9E04193}" type="datetime1">
              <a:rPr lang="pl-PL"/>
              <a:pPr>
                <a:defRPr/>
              </a:pPr>
              <a:t>2012-11-20</a:t>
            </a:fld>
            <a:endParaRPr lang="pl-P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CF016A38-9073-4117-A09A-CE6E7CC01BDB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 spd="med">
    <p:pull dir="ru"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241E419-F513-4D5A-95ED-2A6C5EFB1349}" type="slidenum">
              <a:rPr lang="pl-PL" smtClean="0"/>
              <a:pPr/>
              <a:t>1</a:t>
            </a:fld>
            <a:endParaRPr lang="pl-PL" smtClean="0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71600" y="2285992"/>
            <a:ext cx="7772400" cy="1470025"/>
          </a:xfrm>
        </p:spPr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Польский банковский </a:t>
            </a:r>
            <a:r>
              <a:rPr lang="pl-PL" b="1" dirty="0" smtClean="0">
                <a:solidFill>
                  <a:schemeClr val="tx1"/>
                </a:solidFill>
              </a:rPr>
              <a:t/>
            </a:r>
            <a:br>
              <a:rPr lang="pl-PL" b="1" dirty="0" smtClean="0">
                <a:solidFill>
                  <a:schemeClr val="tx1"/>
                </a:solidFill>
              </a:rPr>
            </a:br>
            <a:r>
              <a:rPr lang="ru-RU" b="1" dirty="0" smtClean="0">
                <a:solidFill>
                  <a:schemeClr val="tx1"/>
                </a:solidFill>
              </a:rPr>
              <a:t>сектор в </a:t>
            </a:r>
            <a:r>
              <a:rPr lang="pl-PL" b="1" dirty="0" smtClean="0">
                <a:solidFill>
                  <a:schemeClr val="tx1"/>
                </a:solidFill>
              </a:rPr>
              <a:t>2012 </a:t>
            </a:r>
            <a:r>
              <a:rPr lang="ru-RU" b="1" dirty="0" smtClean="0">
                <a:solidFill>
                  <a:schemeClr val="tx1"/>
                </a:solidFill>
              </a:rPr>
              <a:t> г. </a:t>
            </a:r>
            <a:r>
              <a:rPr lang="en-US" b="1" dirty="0" smtClean="0">
                <a:solidFill>
                  <a:srgbClr val="000066"/>
                </a:solidFill>
              </a:rPr>
              <a:t/>
            </a:r>
            <a:br>
              <a:rPr lang="en-US" b="1" dirty="0" smtClean="0">
                <a:solidFill>
                  <a:srgbClr val="000066"/>
                </a:solidFill>
              </a:rPr>
            </a:br>
            <a:endParaRPr lang="en-US" b="1" dirty="0" smtClean="0">
              <a:solidFill>
                <a:schemeClr val="tx1"/>
              </a:solidFill>
            </a:endParaRP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2411413" y="0"/>
            <a:ext cx="5545137" cy="180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l-PL" sz="2800" b="1" dirty="0">
                <a:solidFill>
                  <a:srgbClr val="0000FF"/>
                </a:solidFill>
              </a:rPr>
              <a:t>Związek Banków Polskich</a:t>
            </a:r>
          </a:p>
          <a:p>
            <a:pPr algn="ctr">
              <a:spcBef>
                <a:spcPct val="50000"/>
              </a:spcBef>
            </a:pPr>
            <a:r>
              <a:rPr lang="ru-RU" sz="2800" b="1" dirty="0">
                <a:solidFill>
                  <a:srgbClr val="0000FF"/>
                </a:solidFill>
              </a:rPr>
              <a:t>Ассоциация польских банков</a:t>
            </a:r>
            <a:endParaRPr lang="pl-PL" sz="2800" b="1" dirty="0">
              <a:solidFill>
                <a:srgbClr val="0000FF"/>
              </a:solidFill>
            </a:endParaRPr>
          </a:p>
          <a:p>
            <a:pPr algn="ctr">
              <a:spcBef>
                <a:spcPct val="50000"/>
              </a:spcBef>
            </a:pPr>
            <a:endParaRPr lang="pl-PL" sz="2800" b="1" dirty="0">
              <a:solidFill>
                <a:srgbClr val="0000FF"/>
              </a:solidFill>
            </a:endParaRP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2555875" y="3860800"/>
            <a:ext cx="5688013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z-Cyrl-AZ" sz="3200" b="1" dirty="0">
                <a:solidFill>
                  <a:srgbClr val="0000FF"/>
                </a:solidFill>
              </a:rPr>
              <a:t>Мечислав</a:t>
            </a:r>
            <a:r>
              <a:rPr lang="pl-PL" sz="3200" b="1" dirty="0">
                <a:solidFill>
                  <a:srgbClr val="0000FF"/>
                </a:solidFill>
              </a:rPr>
              <a:t>  </a:t>
            </a:r>
            <a:r>
              <a:rPr lang="az-Cyrl-AZ" sz="3200" b="1" dirty="0">
                <a:solidFill>
                  <a:srgbClr val="0000FF"/>
                </a:solidFill>
              </a:rPr>
              <a:t>Грошэк</a:t>
            </a:r>
            <a:r>
              <a:rPr lang="pl-PL" sz="3200" b="1" dirty="0">
                <a:solidFill>
                  <a:srgbClr val="0000FF"/>
                </a:solidFill>
              </a:rPr>
              <a:t> </a:t>
            </a:r>
          </a:p>
          <a:p>
            <a:pPr algn="ctr">
              <a:spcBef>
                <a:spcPct val="50000"/>
              </a:spcBef>
            </a:pPr>
            <a:r>
              <a:rPr lang="az-Cyrl-AZ" sz="2000" b="1" dirty="0">
                <a:solidFill>
                  <a:srgbClr val="0000FF"/>
                </a:solidFill>
              </a:rPr>
              <a:t>Заместитель</a:t>
            </a:r>
            <a:r>
              <a:rPr lang="pl-PL" sz="2000" b="1" dirty="0">
                <a:solidFill>
                  <a:srgbClr val="0000FF"/>
                </a:solidFill>
              </a:rPr>
              <a:t> </a:t>
            </a:r>
            <a:r>
              <a:rPr lang="az-Cyrl-AZ" sz="2000" b="1" dirty="0">
                <a:solidFill>
                  <a:srgbClr val="0000FF"/>
                </a:solidFill>
              </a:rPr>
              <a:t>Председателя</a:t>
            </a:r>
            <a:r>
              <a:rPr lang="pl-PL" sz="2000" b="1" dirty="0">
                <a:solidFill>
                  <a:srgbClr val="0000FF"/>
                </a:solidFill>
              </a:rPr>
              <a:t> </a:t>
            </a:r>
            <a:r>
              <a:rPr lang="az-Cyrl-AZ" sz="2000" b="1" dirty="0">
                <a:solidFill>
                  <a:srgbClr val="0000FF"/>
                </a:solidFill>
              </a:rPr>
              <a:t>Правления</a:t>
            </a:r>
            <a:r>
              <a:rPr lang="pl-PL" sz="2000" b="1" dirty="0">
                <a:solidFill>
                  <a:srgbClr val="0000FF"/>
                </a:solidFill>
              </a:rPr>
              <a:t> </a:t>
            </a:r>
          </a:p>
          <a:p>
            <a:pPr algn="ctr">
              <a:spcBef>
                <a:spcPct val="50000"/>
              </a:spcBef>
            </a:pPr>
            <a:r>
              <a:rPr lang="ru-RU" sz="2000" b="1" dirty="0">
                <a:solidFill>
                  <a:srgbClr val="0000FF"/>
                </a:solidFill>
              </a:rPr>
              <a:t>Ассоциация польских банков</a:t>
            </a:r>
            <a:endParaRPr lang="pl-PL" sz="20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 smtClean="0">
                <a:solidFill>
                  <a:srgbClr val="000066"/>
                </a:solidFill>
              </a:rPr>
              <a:t>Собственные средства польских банк</a:t>
            </a:r>
            <a:r>
              <a:rPr lang="pl-PL" sz="2800" b="1" dirty="0" smtClean="0">
                <a:solidFill>
                  <a:srgbClr val="000066"/>
                </a:solidFill>
              </a:rPr>
              <a:t>o</a:t>
            </a:r>
            <a:r>
              <a:rPr lang="ru-RU" sz="2800" b="1" dirty="0" smtClean="0">
                <a:solidFill>
                  <a:srgbClr val="000066"/>
                </a:solidFill>
              </a:rPr>
              <a:t>в</a:t>
            </a:r>
            <a:r>
              <a:rPr lang="pl-PL" sz="2800" b="1" dirty="0" smtClean="0">
                <a:solidFill>
                  <a:srgbClr val="000066"/>
                </a:solidFill>
              </a:rPr>
              <a:t> (</a:t>
            </a:r>
            <a:r>
              <a:rPr lang="ru-RU" sz="2800" b="1" dirty="0" smtClean="0">
                <a:solidFill>
                  <a:srgbClr val="000066"/>
                </a:solidFill>
              </a:rPr>
              <a:t>в млд. </a:t>
            </a:r>
            <a:r>
              <a:rPr lang="pl-PL" sz="2800" b="1" dirty="0" smtClean="0">
                <a:solidFill>
                  <a:srgbClr val="000066"/>
                </a:solidFill>
              </a:rPr>
              <a:t>PLN, USD)</a:t>
            </a:r>
            <a:endParaRPr lang="pl-PL" sz="28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ED86F9-B9DD-4BB0-A110-DA280AB82A43}" type="slidenum">
              <a:rPr lang="pl-PL" smtClean="0"/>
              <a:pPr>
                <a:defRPr/>
              </a:pPr>
              <a:t>10</a:t>
            </a:fld>
            <a:endParaRPr lang="pl-PL"/>
          </a:p>
        </p:txBody>
      </p:sp>
      <p:graphicFrame>
        <p:nvGraphicFramePr>
          <p:cNvPr id="7" name="Symbol zastępczy zawartości 6"/>
          <p:cNvGraphicFramePr>
            <a:graphicFrameLocks noGrp="1"/>
          </p:cNvGraphicFramePr>
          <p:nvPr>
            <p:ph idx="1"/>
          </p:nvPr>
        </p:nvGraphicFramePr>
        <p:xfrm>
          <a:off x="1475656" y="1981200"/>
          <a:ext cx="6982544" cy="39680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 smtClean="0">
                <a:solidFill>
                  <a:srgbClr val="000066"/>
                </a:solidFill>
              </a:rPr>
              <a:t>Активы в польском банковском секторе </a:t>
            </a:r>
            <a:r>
              <a:rPr lang="pl-PL" sz="2800" b="1" dirty="0" smtClean="0">
                <a:solidFill>
                  <a:srgbClr val="000066"/>
                </a:solidFill>
              </a:rPr>
              <a:t>(</a:t>
            </a:r>
            <a:r>
              <a:rPr lang="ru-RU" sz="2800" b="1" dirty="0" smtClean="0">
                <a:solidFill>
                  <a:srgbClr val="000066"/>
                </a:solidFill>
              </a:rPr>
              <a:t>в млд. </a:t>
            </a:r>
            <a:r>
              <a:rPr lang="pl-PL" sz="2800" b="1" dirty="0" smtClean="0">
                <a:solidFill>
                  <a:srgbClr val="000066"/>
                </a:solidFill>
              </a:rPr>
              <a:t>PLN, USD)</a:t>
            </a:r>
            <a:endParaRPr lang="pl-PL" sz="28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ED86F9-B9DD-4BB0-A110-DA280AB82A43}" type="slidenum">
              <a:rPr lang="pl-PL" smtClean="0"/>
              <a:pPr>
                <a:defRPr/>
              </a:pPr>
              <a:t>11</a:t>
            </a:fld>
            <a:endParaRPr lang="pl-PL"/>
          </a:p>
        </p:txBody>
      </p:sp>
      <p:graphicFrame>
        <p:nvGraphicFramePr>
          <p:cNvPr id="7" name="Symbol zastępczy zawartości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755141920"/>
              </p:ext>
            </p:extLst>
          </p:nvPr>
        </p:nvGraphicFramePr>
        <p:xfrm>
          <a:off x="1835696" y="1981200"/>
          <a:ext cx="6622504" cy="36800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63001173"/>
      </p:ext>
    </p:extLst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 smtClean="0">
                <a:solidFill>
                  <a:srgbClr val="000066"/>
                </a:solidFill>
              </a:rPr>
              <a:t>Финансовые результаты</a:t>
            </a:r>
            <a:r>
              <a:rPr lang="pl-PL" sz="2800" b="1" dirty="0" smtClean="0">
                <a:solidFill>
                  <a:srgbClr val="000066"/>
                </a:solidFill>
              </a:rPr>
              <a:t/>
            </a:r>
            <a:br>
              <a:rPr lang="pl-PL" sz="2800" b="1" dirty="0" smtClean="0">
                <a:solidFill>
                  <a:srgbClr val="000066"/>
                </a:solidFill>
              </a:rPr>
            </a:br>
            <a:r>
              <a:rPr lang="pl-PL" sz="2800" b="1" dirty="0" smtClean="0">
                <a:solidFill>
                  <a:srgbClr val="000066"/>
                </a:solidFill>
              </a:rPr>
              <a:t>(</a:t>
            </a:r>
            <a:r>
              <a:rPr lang="ru-RU" sz="2800" b="1" dirty="0" smtClean="0">
                <a:solidFill>
                  <a:srgbClr val="000066"/>
                </a:solidFill>
              </a:rPr>
              <a:t>чистая</a:t>
            </a:r>
            <a:r>
              <a:rPr lang="pl-PL" sz="2800" b="1" dirty="0" smtClean="0">
                <a:solidFill>
                  <a:srgbClr val="000066"/>
                </a:solidFill>
              </a:rPr>
              <a:t> </a:t>
            </a:r>
            <a:r>
              <a:rPr lang="ru-RU" sz="2800" b="1" dirty="0" smtClean="0">
                <a:solidFill>
                  <a:srgbClr val="000066"/>
                </a:solidFill>
              </a:rPr>
              <a:t>прибыль</a:t>
            </a:r>
            <a:r>
              <a:rPr lang="pl-PL" sz="2800" b="1" dirty="0" smtClean="0">
                <a:solidFill>
                  <a:srgbClr val="000066"/>
                </a:solidFill>
              </a:rPr>
              <a:t>)</a:t>
            </a:r>
            <a:r>
              <a:rPr lang="pl-PL" sz="28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/>
            </a:r>
            <a:br>
              <a:rPr lang="pl-PL" sz="2800" dirty="0" smtClean="0">
                <a:solidFill>
                  <a:schemeClr val="tx1"/>
                </a:solidFill>
                <a:latin typeface="Arial" charset="0"/>
                <a:cs typeface="Arial" charset="0"/>
              </a:rPr>
            </a:br>
            <a:r>
              <a:rPr lang="pl-PL" sz="2800" b="1" dirty="0" smtClean="0">
                <a:solidFill>
                  <a:srgbClr val="000066"/>
                </a:solidFill>
              </a:rPr>
              <a:t> (</a:t>
            </a:r>
            <a:r>
              <a:rPr lang="ru-RU" sz="2800" b="1" dirty="0" smtClean="0">
                <a:solidFill>
                  <a:srgbClr val="000066"/>
                </a:solidFill>
              </a:rPr>
              <a:t> в млд.</a:t>
            </a:r>
            <a:r>
              <a:rPr lang="pl-PL" sz="2800" b="1" dirty="0" smtClean="0">
                <a:solidFill>
                  <a:srgbClr val="000066"/>
                </a:solidFill>
              </a:rPr>
              <a:t> USD)</a:t>
            </a:r>
            <a:endParaRPr lang="pl-PL" sz="28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ED86F9-B9DD-4BB0-A110-DA280AB82A43}" type="slidenum">
              <a:rPr lang="pl-PL" smtClean="0"/>
              <a:pPr>
                <a:defRPr/>
              </a:pPr>
              <a:t>12</a:t>
            </a:fld>
            <a:endParaRPr lang="pl-PL"/>
          </a:p>
        </p:txBody>
      </p:sp>
      <p:sp>
        <p:nvSpPr>
          <p:cNvPr id="5" name="Prostokąt 4"/>
          <p:cNvSpPr/>
          <p:nvPr/>
        </p:nvSpPr>
        <p:spPr>
          <a:xfrm>
            <a:off x="2500298" y="6072206"/>
            <a:ext cx="371326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dirty="0" smtClean="0">
                <a:solidFill>
                  <a:schemeClr val="tx1"/>
                </a:solidFill>
              </a:rPr>
              <a:t>Источник: Национальный банк Польши</a:t>
            </a:r>
            <a:r>
              <a:rPr lang="pl-PL" dirty="0" smtClean="0">
                <a:solidFill>
                  <a:schemeClr val="tx1"/>
                </a:solidFill>
              </a:rPr>
              <a:t>, </a:t>
            </a:r>
            <a:r>
              <a:rPr lang="ru-RU" dirty="0" smtClean="0">
                <a:solidFill>
                  <a:schemeClr val="tx1"/>
                </a:solidFill>
              </a:rPr>
              <a:t>КФН</a:t>
            </a:r>
            <a:endParaRPr lang="pl-PL" dirty="0">
              <a:solidFill>
                <a:schemeClr val="tx1"/>
              </a:solidFill>
            </a:endParaRPr>
          </a:p>
        </p:txBody>
      </p:sp>
      <p:graphicFrame>
        <p:nvGraphicFramePr>
          <p:cNvPr id="8" name="Symbol zastępczy zawartości 7"/>
          <p:cNvGraphicFramePr>
            <a:graphicFrameLocks noGrp="1"/>
          </p:cNvGraphicFramePr>
          <p:nvPr>
            <p:ph idx="1"/>
          </p:nvPr>
        </p:nvGraphicFramePr>
        <p:xfrm>
          <a:off x="1619250" y="1981200"/>
          <a:ext cx="6838950" cy="396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909744618"/>
      </p:ext>
    </p:extLst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88B9FDC-4C81-4CC6-818D-F14828317760}" type="slidenum">
              <a:rPr lang="pl-PL" smtClean="0"/>
              <a:pPr/>
              <a:t>13</a:t>
            </a:fld>
            <a:endParaRPr lang="pl-PL" smtClean="0"/>
          </a:p>
        </p:txBody>
      </p:sp>
      <p:sp>
        <p:nvSpPr>
          <p:cNvPr id="6148" name="Rectangle 8"/>
          <p:cNvSpPr>
            <a:spLocks noGrp="1" noChangeArrowheads="1"/>
          </p:cNvSpPr>
          <p:nvPr>
            <p:ph type="title"/>
          </p:nvPr>
        </p:nvSpPr>
        <p:spPr>
          <a:xfrm>
            <a:off x="1116013" y="0"/>
            <a:ext cx="8027987" cy="1143000"/>
          </a:xfrm>
        </p:spPr>
        <p:txBody>
          <a:bodyPr/>
          <a:lstStyle/>
          <a:p>
            <a:r>
              <a:rPr lang="ru-RU" b="1" smtClean="0">
                <a:solidFill>
                  <a:srgbClr val="000066"/>
                </a:solidFill>
              </a:rPr>
              <a:t>Показатели рентабельности </a:t>
            </a:r>
            <a:r>
              <a:rPr lang="pl-PL" b="1" smtClean="0">
                <a:solidFill>
                  <a:srgbClr val="000066"/>
                </a:solidFill>
              </a:rPr>
              <a:t>ROA </a:t>
            </a:r>
            <a:r>
              <a:rPr lang="ru-RU" b="1" smtClean="0">
                <a:solidFill>
                  <a:srgbClr val="000066"/>
                </a:solidFill>
              </a:rPr>
              <a:t>и </a:t>
            </a:r>
            <a:r>
              <a:rPr lang="pl-PL" b="1" smtClean="0">
                <a:solidFill>
                  <a:srgbClr val="000066"/>
                </a:solidFill>
              </a:rPr>
              <a:t>ROE</a:t>
            </a:r>
          </a:p>
        </p:txBody>
      </p:sp>
      <p:sp>
        <p:nvSpPr>
          <p:cNvPr id="6149" name="Rectangle 10"/>
          <p:cNvSpPr>
            <a:spLocks noChangeArrowheads="1"/>
          </p:cNvSpPr>
          <p:nvPr/>
        </p:nvSpPr>
        <p:spPr bwMode="auto">
          <a:xfrm>
            <a:off x="2205038" y="6165850"/>
            <a:ext cx="37131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dirty="0">
                <a:solidFill>
                  <a:schemeClr val="tx1"/>
                </a:solidFill>
              </a:rPr>
              <a:t>Источник: Национальный банк Польши</a:t>
            </a:r>
            <a:r>
              <a:rPr lang="pl-PL" dirty="0">
                <a:solidFill>
                  <a:schemeClr val="tx1"/>
                </a:solidFill>
              </a:rPr>
              <a:t>, </a:t>
            </a:r>
            <a:r>
              <a:rPr lang="ru-RU" dirty="0">
                <a:solidFill>
                  <a:schemeClr val="tx1"/>
                </a:solidFill>
              </a:rPr>
              <a:t>КФН</a:t>
            </a:r>
            <a:endParaRPr lang="pl-PL" dirty="0">
              <a:solidFill>
                <a:schemeClr val="tx1"/>
              </a:solidFill>
            </a:endParaRPr>
          </a:p>
        </p:txBody>
      </p:sp>
      <p:graphicFrame>
        <p:nvGraphicFramePr>
          <p:cNvPr id="7" name="Symbol zastępczy zawartości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852556138"/>
              </p:ext>
            </p:extLst>
          </p:nvPr>
        </p:nvGraphicFramePr>
        <p:xfrm>
          <a:off x="2123728" y="1981201"/>
          <a:ext cx="6334472" cy="3536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341042143"/>
      </p:ext>
    </p:extLst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35150" y="261938"/>
            <a:ext cx="7308850" cy="5900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243" name="Text Box 2"/>
          <p:cNvSpPr txBox="1">
            <a:spLocks noChangeArrowheads="1"/>
          </p:cNvSpPr>
          <p:nvPr/>
        </p:nvSpPr>
        <p:spPr bwMode="auto">
          <a:xfrm>
            <a:off x="2916238" y="6583363"/>
            <a:ext cx="338455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9pPr>
          </a:lstStyle>
          <a:p>
            <a:pPr algn="ctr">
              <a:spcBef>
                <a:spcPts val="750"/>
              </a:spcBef>
              <a:buClrTx/>
              <a:buFontTx/>
              <a:buNone/>
            </a:pPr>
            <a:r>
              <a:rPr lang="pl-PL" sz="1200">
                <a:solidFill>
                  <a:srgbClr val="000080"/>
                </a:solidFill>
              </a:rPr>
              <a:t>Źródło: ECB</a:t>
            </a:r>
          </a:p>
        </p:txBody>
      </p:sp>
    </p:spTree>
  </p:cSld>
  <p:clrMapOvr>
    <a:masterClrMapping/>
  </p:clrMapOvr>
  <p:transition advTm="14336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371600" y="476672"/>
            <a:ext cx="7772400" cy="1143000"/>
          </a:xfrm>
        </p:spPr>
        <p:txBody>
          <a:bodyPr/>
          <a:lstStyle/>
          <a:p>
            <a:r>
              <a:rPr lang="pl-PL" sz="2800" dirty="0" smtClean="0"/>
              <a:t>O</a:t>
            </a:r>
            <a:r>
              <a:rPr lang="ru-RU" sz="2800" dirty="0" smtClean="0"/>
              <a:t>тношение </a:t>
            </a:r>
            <a:r>
              <a:rPr lang="ru-RU" sz="2800" dirty="0"/>
              <a:t>депозитов нефинансовых организаций к </a:t>
            </a:r>
            <a:r>
              <a:rPr lang="ru-RU" sz="2800" dirty="0" smtClean="0"/>
              <a:t>ВВП</a:t>
            </a:r>
            <a:r>
              <a:rPr lang="pl-PL" sz="2800" dirty="0" smtClean="0"/>
              <a:t> </a:t>
            </a:r>
            <a:r>
              <a:rPr lang="az-Cyrl-AZ" sz="2800" dirty="0" smtClean="0"/>
              <a:t>в</a:t>
            </a:r>
            <a:r>
              <a:rPr lang="pl-PL" sz="2800" dirty="0" smtClean="0"/>
              <a:t> EC</a:t>
            </a:r>
            <a:endParaRPr lang="pl-PL" sz="28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ED86F9-B9DD-4BB0-A110-DA280AB82A43}" type="slidenum">
              <a:rPr lang="pl-PL" smtClean="0"/>
              <a:pPr>
                <a:defRPr/>
              </a:pPr>
              <a:t>15</a:t>
            </a:fld>
            <a:endParaRPr lang="pl-PL"/>
          </a:p>
        </p:txBody>
      </p:sp>
      <p:pic>
        <p:nvPicPr>
          <p:cNvPr id="5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64365" y="1981200"/>
            <a:ext cx="5215269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88634308"/>
      </p:ext>
    </p:extLst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"/>
          <p:cNvSpPr txBox="1">
            <a:spLocks noChangeArrowheads="1"/>
          </p:cNvSpPr>
          <p:nvPr/>
        </p:nvSpPr>
        <p:spPr bwMode="auto">
          <a:xfrm>
            <a:off x="1357313" y="428625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ru-RU" sz="3200">
                <a:solidFill>
                  <a:srgbClr val="000000"/>
                </a:solidFill>
              </a:rPr>
              <a:t>Интернет-банк (квартальные данные)</a:t>
            </a:r>
            <a:r>
              <a:rPr lang="pl-PL" sz="3200" b="1">
                <a:solidFill>
                  <a:srgbClr val="000099"/>
                </a:solidFill>
                <a:cs typeface="Times New Roman" pitchFamily="16" charset="0"/>
              </a:rPr>
              <a:t/>
            </a:r>
            <a:br>
              <a:rPr lang="pl-PL" sz="3200" b="1">
                <a:solidFill>
                  <a:srgbClr val="000099"/>
                </a:solidFill>
                <a:cs typeface="Times New Roman" pitchFamily="16" charset="0"/>
              </a:rPr>
            </a:br>
            <a:endParaRPr lang="pl-PL" sz="3200" b="1">
              <a:solidFill>
                <a:srgbClr val="000099"/>
              </a:solidFill>
              <a:cs typeface="Times New Roman" pitchFamily="16" charset="0"/>
            </a:endParaRPr>
          </a:p>
        </p:txBody>
      </p:sp>
      <p:grpSp>
        <p:nvGrpSpPr>
          <p:cNvPr id="12291" name="Group 2"/>
          <p:cNvGrpSpPr>
            <a:grpSpLocks/>
          </p:cNvGrpSpPr>
          <p:nvPr/>
        </p:nvGrpSpPr>
        <p:grpSpPr bwMode="auto">
          <a:xfrm>
            <a:off x="128588" y="1001713"/>
            <a:ext cx="9013825" cy="5572125"/>
            <a:chOff x="81" y="631"/>
            <a:chExt cx="5678" cy="3510"/>
          </a:xfrm>
        </p:grpSpPr>
        <p:pic>
          <p:nvPicPr>
            <p:cNvPr id="12293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" y="631"/>
              <a:ext cx="5678" cy="35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12294" name="Text Box 4"/>
            <p:cNvSpPr txBox="1">
              <a:spLocks noChangeArrowheads="1"/>
            </p:cNvSpPr>
            <p:nvPr/>
          </p:nvSpPr>
          <p:spPr bwMode="auto">
            <a:xfrm>
              <a:off x="81" y="631"/>
              <a:ext cx="5678" cy="35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l-PL"/>
            </a:p>
          </p:txBody>
        </p:sp>
      </p:grpSp>
      <p:sp>
        <p:nvSpPr>
          <p:cNvPr id="12292" name="Rectangle 5"/>
          <p:cNvSpPr>
            <a:spLocks noChangeArrowheads="1"/>
          </p:cNvSpPr>
          <p:nvPr/>
        </p:nvSpPr>
        <p:spPr bwMode="auto">
          <a:xfrm>
            <a:off x="1785938" y="6611938"/>
            <a:ext cx="784225" cy="246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>
              <a:spcBef>
                <a:spcPts val="625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l-PL" sz="1000" i="1">
                <a:solidFill>
                  <a:srgbClr val="002060"/>
                </a:solidFill>
              </a:rPr>
              <a:t>Źródło ZBP</a:t>
            </a:r>
          </a:p>
        </p:txBody>
      </p:sp>
    </p:spTree>
  </p:cSld>
  <p:clrMapOvr>
    <a:masterClrMapping/>
  </p:clrMapOvr>
  <p:transition advTm="14336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1"/>
          <p:cNvGrpSpPr>
            <a:grpSpLocks/>
          </p:cNvGrpSpPr>
          <p:nvPr/>
        </p:nvGrpSpPr>
        <p:grpSpPr bwMode="auto">
          <a:xfrm>
            <a:off x="1497013" y="1231900"/>
            <a:ext cx="7688262" cy="4910138"/>
            <a:chOff x="943" y="776"/>
            <a:chExt cx="4843" cy="3093"/>
          </a:xfrm>
        </p:grpSpPr>
        <p:pic>
          <p:nvPicPr>
            <p:cNvPr id="11269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43" y="776"/>
              <a:ext cx="4843" cy="30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blipFill dpi="0" rotWithShape="0">
                    <a:blip/>
                    <a:srcRect/>
                    <a:stretch>
                      <a:fillRect/>
                    </a:stretch>
                  </a:blip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11270" name="Text Box 3"/>
            <p:cNvSpPr txBox="1">
              <a:spLocks noChangeArrowheads="1"/>
            </p:cNvSpPr>
            <p:nvPr/>
          </p:nvSpPr>
          <p:spPr bwMode="auto">
            <a:xfrm>
              <a:off x="943" y="776"/>
              <a:ext cx="4843" cy="30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l-PL"/>
            </a:p>
          </p:txBody>
        </p:sp>
      </p:grp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258888" y="333375"/>
            <a:ext cx="7885112" cy="1068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9pPr>
          </a:lstStyle>
          <a:p>
            <a:pPr algn="ctr">
              <a:spcBef>
                <a:spcPts val="2000"/>
              </a:spcBef>
              <a:buClrTx/>
              <a:buFontTx/>
              <a:buNone/>
            </a:pPr>
            <a:r>
              <a:rPr lang="ru-RU" sz="3200" b="1">
                <a:solidFill>
                  <a:srgbClr val="1F497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Развитие сетей банкоматов в Польше (в штуках)</a:t>
            </a:r>
          </a:p>
        </p:txBody>
      </p:sp>
      <p:sp>
        <p:nvSpPr>
          <p:cNvPr id="11268" name="Text Box 5"/>
          <p:cNvSpPr txBox="1">
            <a:spLocks noChangeArrowheads="1"/>
          </p:cNvSpPr>
          <p:nvPr/>
        </p:nvSpPr>
        <p:spPr bwMode="auto">
          <a:xfrm>
            <a:off x="3924300" y="6308725"/>
            <a:ext cx="1600200" cy="246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9pPr>
          </a:lstStyle>
          <a:p>
            <a:pPr algn="ctr">
              <a:spcBef>
                <a:spcPts val="625"/>
              </a:spcBef>
              <a:buClrTx/>
              <a:buFontTx/>
              <a:buNone/>
            </a:pPr>
            <a:r>
              <a:rPr lang="pl-PL" sz="1000" i="1">
                <a:solidFill>
                  <a:srgbClr val="000000"/>
                </a:solidFill>
              </a:rPr>
              <a:t>Źródło: ZBP</a:t>
            </a:r>
          </a:p>
        </p:txBody>
      </p:sp>
    </p:spTree>
  </p:cSld>
  <p:clrMapOvr>
    <a:masterClrMapping/>
  </p:clrMapOvr>
  <p:transition spd="med" advTm="14336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 smtClean="0">
                <a:solidFill>
                  <a:srgbClr val="000066"/>
                </a:solidFill>
              </a:rPr>
              <a:t>Количество карточек </a:t>
            </a:r>
            <a:r>
              <a:rPr lang="pl-PL" sz="3600" b="1" dirty="0" smtClean="0">
                <a:solidFill>
                  <a:srgbClr val="000066"/>
                </a:solidFill>
              </a:rPr>
              <a:t/>
            </a:r>
            <a:br>
              <a:rPr lang="pl-PL" sz="3600" b="1" dirty="0" smtClean="0">
                <a:solidFill>
                  <a:srgbClr val="000066"/>
                </a:solidFill>
              </a:rPr>
            </a:br>
            <a:r>
              <a:rPr lang="ru-RU" sz="3600" b="1" dirty="0" smtClean="0">
                <a:solidFill>
                  <a:srgbClr val="000066"/>
                </a:solidFill>
              </a:rPr>
              <a:t>в обращении </a:t>
            </a:r>
            <a:r>
              <a:rPr lang="pl-PL" sz="3600" b="1" dirty="0" smtClean="0">
                <a:solidFill>
                  <a:srgbClr val="000066"/>
                </a:solidFill>
              </a:rPr>
              <a:t>(</a:t>
            </a:r>
            <a:r>
              <a:rPr lang="ru-RU" sz="3600" b="1" dirty="0" smtClean="0">
                <a:solidFill>
                  <a:srgbClr val="000066"/>
                </a:solidFill>
              </a:rPr>
              <a:t>в миллионах</a:t>
            </a:r>
            <a:r>
              <a:rPr lang="pl-PL" sz="3600" b="1" dirty="0" smtClean="0">
                <a:solidFill>
                  <a:srgbClr val="000066"/>
                </a:solidFill>
              </a:rPr>
              <a:t>)</a:t>
            </a:r>
            <a:endParaRPr lang="pl-PL" sz="36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ED86F9-B9DD-4BB0-A110-DA280AB82A43}" type="slidenum">
              <a:rPr lang="pl-PL" smtClean="0"/>
              <a:pPr>
                <a:defRPr/>
              </a:pPr>
              <a:t>18</a:t>
            </a:fld>
            <a:endParaRPr lang="pl-PL"/>
          </a:p>
        </p:txBody>
      </p:sp>
      <p:sp>
        <p:nvSpPr>
          <p:cNvPr id="8" name="Prostokąt 7"/>
          <p:cNvSpPr/>
          <p:nvPr/>
        </p:nvSpPr>
        <p:spPr>
          <a:xfrm>
            <a:off x="3312172" y="6286520"/>
            <a:ext cx="333001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dirty="0" smtClean="0">
                <a:solidFill>
                  <a:schemeClr val="tx1"/>
                </a:solidFill>
              </a:rPr>
              <a:t>Источник</a:t>
            </a:r>
            <a:r>
              <a:rPr lang="pl-PL" dirty="0" smtClean="0">
                <a:solidFill>
                  <a:schemeClr val="tx1"/>
                </a:solidFill>
              </a:rPr>
              <a:t>: </a:t>
            </a:r>
            <a:r>
              <a:rPr lang="ru-RU" dirty="0" smtClean="0">
                <a:solidFill>
                  <a:schemeClr val="tx1"/>
                </a:solidFill>
              </a:rPr>
              <a:t>Национальный банк Польши</a:t>
            </a:r>
            <a:endParaRPr lang="pl-PL" dirty="0">
              <a:solidFill>
                <a:schemeClr val="tx1"/>
              </a:solidFill>
            </a:endParaRPr>
          </a:p>
        </p:txBody>
      </p:sp>
      <p:graphicFrame>
        <p:nvGraphicFramePr>
          <p:cNvPr id="9" name="Symbol zastępczy zawartości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176395494"/>
              </p:ext>
            </p:extLst>
          </p:nvPr>
        </p:nvGraphicFramePr>
        <p:xfrm>
          <a:off x="1835150" y="1852613"/>
          <a:ext cx="6409257" cy="38086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743625534"/>
      </p:ext>
    </p:extLst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AF593A7-E5E3-4036-B028-B8A43297691E}" type="slidenum">
              <a:rPr lang="pl-PL" smtClean="0"/>
              <a:pPr/>
              <a:t>19</a:t>
            </a:fld>
            <a:endParaRPr lang="pl-PL" smtClean="0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>
          <a:xfrm>
            <a:off x="1285875" y="0"/>
            <a:ext cx="7858125" cy="1143000"/>
          </a:xfrm>
        </p:spPr>
        <p:txBody>
          <a:bodyPr/>
          <a:lstStyle/>
          <a:p>
            <a:r>
              <a:rPr lang="ru-RU" b="1" smtClean="0">
                <a:solidFill>
                  <a:srgbClr val="000066"/>
                </a:solidFill>
              </a:rPr>
              <a:t>Польский банковский сектор</a:t>
            </a:r>
            <a:r>
              <a:rPr lang="pl-PL" b="1" smtClean="0">
                <a:solidFill>
                  <a:srgbClr val="000066"/>
                </a:solidFill>
              </a:rPr>
              <a:t>: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19250" y="1989138"/>
            <a:ext cx="7772400" cy="41148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smtClean="0"/>
              <a:t>Современный</a:t>
            </a:r>
            <a:r>
              <a:rPr lang="pl-PL" smtClean="0"/>
              <a:t>; </a:t>
            </a:r>
          </a:p>
          <a:p>
            <a:pPr>
              <a:buFont typeface="Wingdings" pitchFamily="2" charset="2"/>
              <a:buChar char="Ø"/>
            </a:pPr>
            <a:r>
              <a:rPr lang="ru-RU" smtClean="0"/>
              <a:t>Эффективный</a:t>
            </a:r>
            <a:r>
              <a:rPr lang="pl-PL" smtClean="0"/>
              <a:t>;</a:t>
            </a:r>
          </a:p>
          <a:p>
            <a:pPr>
              <a:buFont typeface="Wingdings" pitchFamily="2" charset="2"/>
              <a:buChar char="Ø"/>
            </a:pPr>
            <a:r>
              <a:rPr lang="ru-RU" smtClean="0"/>
              <a:t>Надежный в финансовом плане</a:t>
            </a:r>
            <a:r>
              <a:rPr lang="pl-PL" smtClean="0"/>
              <a:t>;</a:t>
            </a:r>
          </a:p>
          <a:p>
            <a:pPr>
              <a:buFont typeface="Wingdings" pitchFamily="2" charset="2"/>
              <a:buChar char="Ø"/>
            </a:pPr>
            <a:r>
              <a:rPr lang="ru-RU" smtClean="0"/>
              <a:t>Перспективный</a:t>
            </a:r>
            <a:r>
              <a:rPr lang="pl-PL" smtClean="0"/>
              <a:t>.</a:t>
            </a:r>
          </a:p>
          <a:p>
            <a:pPr>
              <a:buFontTx/>
              <a:buNone/>
            </a:pPr>
            <a:endParaRPr lang="pl-PL" smtClean="0"/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EF8A7C2-603B-4E5B-B719-97E969D1C3E0}" type="slidenum">
              <a:rPr lang="pl-PL" smtClean="0"/>
              <a:pPr/>
              <a:t>2</a:t>
            </a:fld>
            <a:endParaRPr lang="pl-PL" smtClean="0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250" y="0"/>
            <a:ext cx="7524750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000066"/>
                </a:solidFill>
              </a:rPr>
              <a:t>Некоторые факты о Польше</a:t>
            </a:r>
            <a:endParaRPr lang="en-US" b="1" dirty="0" smtClean="0">
              <a:solidFill>
                <a:srgbClr val="000066"/>
              </a:solidFill>
            </a:endParaRP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92275" y="1071563"/>
            <a:ext cx="7272338" cy="5165725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ru-RU" sz="2800" b="1" dirty="0" smtClean="0"/>
              <a:t>Общая площадь</a:t>
            </a:r>
            <a:r>
              <a:rPr lang="en-US" sz="2800" b="1" dirty="0" smtClean="0"/>
              <a:t>:</a:t>
            </a:r>
            <a:r>
              <a:rPr lang="pl-PL" sz="2800" b="1" dirty="0" smtClean="0"/>
              <a:t> </a:t>
            </a:r>
            <a:r>
              <a:rPr lang="en-US" sz="2800" b="1" dirty="0" smtClean="0"/>
              <a:t>312</a:t>
            </a:r>
            <a:r>
              <a:rPr lang="ru-RU" sz="2800" b="1" dirty="0" smtClean="0"/>
              <a:t>.</a:t>
            </a:r>
            <a:r>
              <a:rPr lang="en-US" sz="2800" b="1" dirty="0" smtClean="0"/>
              <a:t>685 </a:t>
            </a:r>
            <a:r>
              <a:rPr lang="ru-RU" sz="2800" b="1" dirty="0" smtClean="0"/>
              <a:t>кв</a:t>
            </a:r>
            <a:r>
              <a:rPr lang="en-US" sz="2800" b="1" dirty="0" smtClean="0"/>
              <a:t>. </a:t>
            </a:r>
            <a:r>
              <a:rPr lang="ru-RU" sz="2800" b="1" dirty="0" smtClean="0"/>
              <a:t>км </a:t>
            </a:r>
            <a:r>
              <a:rPr lang="pl-PL" sz="1600" dirty="0" smtClean="0"/>
              <a:t>5</a:t>
            </a:r>
            <a:r>
              <a:rPr lang="ru-RU" sz="1600" dirty="0" smtClean="0"/>
              <a:t>-ое по величине государство в ЕС</a:t>
            </a:r>
            <a:r>
              <a:rPr lang="en-US" sz="1600" dirty="0" smtClean="0"/>
              <a:t> (</a:t>
            </a:r>
            <a:r>
              <a:rPr lang="ru-RU" sz="1600" dirty="0" smtClean="0"/>
              <a:t>после Франции,</a:t>
            </a:r>
            <a:r>
              <a:rPr lang="pl-PL" sz="1600" dirty="0" smtClean="0"/>
              <a:t> </a:t>
            </a:r>
            <a:r>
              <a:rPr lang="ru-RU" sz="1600" dirty="0" smtClean="0"/>
              <a:t>Великобритании</a:t>
            </a:r>
            <a:r>
              <a:rPr lang="en-US" sz="1600" dirty="0" smtClean="0"/>
              <a:t>,</a:t>
            </a:r>
            <a:r>
              <a:rPr lang="ru-RU" sz="1600" dirty="0" smtClean="0"/>
              <a:t> Испании и Германии</a:t>
            </a:r>
            <a:r>
              <a:rPr lang="en-US" sz="1600" dirty="0" smtClean="0"/>
              <a:t>).</a:t>
            </a:r>
            <a:r>
              <a:rPr lang="pl-PL" dirty="0" smtClean="0"/>
              <a:t> </a:t>
            </a:r>
            <a:endParaRPr lang="en-US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ru-RU" sz="2800" b="1" dirty="0" smtClean="0"/>
              <a:t>Население</a:t>
            </a:r>
            <a:r>
              <a:rPr lang="en-US" sz="2800" b="1" dirty="0" smtClean="0"/>
              <a:t>:</a:t>
            </a:r>
            <a:r>
              <a:rPr lang="pl-PL" sz="2800" b="1" dirty="0" smtClean="0"/>
              <a:t> </a:t>
            </a:r>
            <a:r>
              <a:rPr lang="en-US" sz="2800" b="1" dirty="0" smtClean="0"/>
              <a:t>38</a:t>
            </a:r>
            <a:r>
              <a:rPr lang="ru-RU" sz="2800" b="1" dirty="0" smtClean="0"/>
              <a:t>,</a:t>
            </a:r>
            <a:r>
              <a:rPr lang="en-US" sz="2800" b="1" dirty="0" smtClean="0"/>
              <a:t>1</a:t>
            </a:r>
            <a:r>
              <a:rPr lang="pl-PL" sz="2800" b="1" dirty="0" smtClean="0"/>
              <a:t>3</a:t>
            </a:r>
            <a:r>
              <a:rPr lang="ru-RU" sz="2800" b="1" dirty="0" smtClean="0"/>
              <a:t> млн</a:t>
            </a:r>
            <a:r>
              <a:rPr lang="ru-RU" dirty="0" smtClean="0"/>
              <a:t>.</a:t>
            </a:r>
            <a:r>
              <a:rPr lang="pl-PL" dirty="0" smtClean="0"/>
              <a:t> </a:t>
            </a:r>
            <a:r>
              <a:rPr lang="en-US" sz="1600" dirty="0" smtClean="0"/>
              <a:t>6</a:t>
            </a:r>
            <a:r>
              <a:rPr lang="ru-RU" sz="1600" dirty="0" smtClean="0"/>
              <a:t>-ое место в ЕС</a:t>
            </a:r>
            <a:r>
              <a:rPr lang="en-US" sz="1600" dirty="0" smtClean="0"/>
              <a:t> (</a:t>
            </a:r>
            <a:r>
              <a:rPr lang="ru-RU" sz="1600" dirty="0" smtClean="0"/>
              <a:t>после Германии, Франции, Великобритании,  Италии, Испании</a:t>
            </a:r>
            <a:r>
              <a:rPr lang="en-US" sz="1600" dirty="0" smtClean="0"/>
              <a:t>).</a:t>
            </a:r>
            <a:r>
              <a:rPr lang="pl-PL" dirty="0" smtClean="0"/>
              <a:t> </a:t>
            </a:r>
            <a:endParaRPr lang="en-US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ru-RU" sz="2800" b="1" dirty="0" smtClean="0"/>
              <a:t>Общий ВВП в </a:t>
            </a:r>
            <a:r>
              <a:rPr lang="en-US" sz="2800" b="1" dirty="0" smtClean="0"/>
              <a:t>20</a:t>
            </a:r>
            <a:r>
              <a:rPr lang="pl-PL" sz="2800" b="1" dirty="0" smtClean="0"/>
              <a:t>11 </a:t>
            </a:r>
            <a:r>
              <a:rPr lang="ru-RU" sz="2800" b="1" dirty="0" smtClean="0"/>
              <a:t>г.</a:t>
            </a:r>
            <a:r>
              <a:rPr lang="en-US" sz="2800" b="1" dirty="0" smtClean="0"/>
              <a:t>:</a:t>
            </a:r>
            <a:r>
              <a:rPr lang="pl-PL" sz="2800" b="1" dirty="0" smtClean="0"/>
              <a:t> </a:t>
            </a:r>
            <a:r>
              <a:rPr lang="ru-RU" sz="2800" b="1" dirty="0" smtClean="0"/>
              <a:t>ок</a:t>
            </a:r>
            <a:r>
              <a:rPr lang="pl-PL" sz="2800" b="1" dirty="0" smtClean="0"/>
              <a:t>. </a:t>
            </a:r>
            <a:r>
              <a:rPr lang="en-US" sz="2800" b="1" dirty="0" smtClean="0"/>
              <a:t>1</a:t>
            </a:r>
            <a:r>
              <a:rPr lang="ru-RU" sz="2800" b="1" dirty="0" smtClean="0"/>
              <a:t>.</a:t>
            </a:r>
            <a:r>
              <a:rPr lang="pl-PL" sz="2800" b="1" dirty="0" smtClean="0"/>
              <a:t>523</a:t>
            </a:r>
            <a:r>
              <a:rPr lang="en-US" sz="2800" b="1" dirty="0" smtClean="0"/>
              <a:t> </a:t>
            </a:r>
            <a:r>
              <a:rPr lang="ru-RU" sz="2800" b="1" dirty="0" smtClean="0"/>
              <a:t>млд. </a:t>
            </a:r>
            <a:r>
              <a:rPr lang="en-US" sz="2800" b="1" dirty="0" smtClean="0"/>
              <a:t>PLN = </a:t>
            </a:r>
            <a:r>
              <a:rPr lang="ru-RU" sz="2800" b="1" dirty="0" smtClean="0"/>
              <a:t>ок</a:t>
            </a:r>
            <a:r>
              <a:rPr lang="pl-PL" sz="2800" b="1" dirty="0" smtClean="0"/>
              <a:t>. 445,7</a:t>
            </a:r>
            <a:r>
              <a:rPr lang="en-US" sz="2800" b="1" dirty="0" smtClean="0"/>
              <a:t> </a:t>
            </a:r>
            <a:r>
              <a:rPr lang="ru-RU" sz="2800" b="1" dirty="0" smtClean="0"/>
              <a:t>млд. </a:t>
            </a:r>
            <a:r>
              <a:rPr lang="en-US" sz="2800" b="1" dirty="0" smtClean="0"/>
              <a:t>USD </a:t>
            </a:r>
            <a:r>
              <a:rPr lang="pl-PL" sz="2400" dirty="0" smtClean="0"/>
              <a:t>GDP: +4,3% (2011</a:t>
            </a:r>
            <a:r>
              <a:rPr lang="ru-RU" sz="2400" dirty="0" smtClean="0"/>
              <a:t> г.</a:t>
            </a:r>
            <a:r>
              <a:rPr lang="pl-PL" sz="2400" dirty="0" smtClean="0"/>
              <a:t>) </a:t>
            </a:r>
            <a:r>
              <a:rPr lang="pl-PL" sz="1600" dirty="0" smtClean="0"/>
              <a:t>6</a:t>
            </a:r>
            <a:r>
              <a:rPr lang="ru-RU" sz="1600" dirty="0" smtClean="0"/>
              <a:t>-е место в ЕС по экономическим показателям</a:t>
            </a:r>
            <a:endParaRPr lang="en-US" sz="1600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ru-RU" sz="2800" b="1" dirty="0" smtClean="0"/>
              <a:t>ВВП на душу населения</a:t>
            </a:r>
            <a:r>
              <a:rPr lang="pl-PL" sz="2800" b="1" dirty="0" smtClean="0"/>
              <a:t> (</a:t>
            </a:r>
            <a:r>
              <a:rPr lang="ru-RU" sz="2800" b="1" dirty="0" smtClean="0"/>
              <a:t>ППС</a:t>
            </a:r>
            <a:r>
              <a:rPr lang="pl-PL" sz="2800" b="1" dirty="0" smtClean="0"/>
              <a:t>) 65%  </a:t>
            </a:r>
            <a:r>
              <a:rPr lang="pl-PL" sz="1600" dirty="0" smtClean="0"/>
              <a:t>(</a:t>
            </a:r>
            <a:r>
              <a:rPr lang="ru-RU" sz="1600" dirty="0" smtClean="0"/>
              <a:t>среднего</a:t>
            </a:r>
            <a:r>
              <a:rPr lang="pl-PL" sz="1600" dirty="0" smtClean="0"/>
              <a:t> </a:t>
            </a:r>
            <a:r>
              <a:rPr lang="ru-RU" sz="1600" dirty="0" smtClean="0"/>
              <a:t>значения для ЕС-27</a:t>
            </a:r>
            <a:r>
              <a:rPr lang="pl-PL" sz="1600" dirty="0" smtClean="0"/>
              <a:t>) (2011 </a:t>
            </a:r>
            <a:r>
              <a:rPr lang="ru-RU" sz="1600" dirty="0" smtClean="0"/>
              <a:t>г.</a:t>
            </a:r>
            <a:r>
              <a:rPr lang="pl-PL" sz="1600" dirty="0" smtClean="0"/>
              <a:t>)</a:t>
            </a:r>
            <a:endParaRPr lang="en-US" sz="1600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ru-RU" sz="2800" b="1" dirty="0" smtClean="0"/>
              <a:t>Безработица</a:t>
            </a:r>
            <a:r>
              <a:rPr lang="en-US" sz="2800" b="1" dirty="0" smtClean="0"/>
              <a:t>:</a:t>
            </a:r>
            <a:r>
              <a:rPr lang="en-US" dirty="0" smtClean="0"/>
              <a:t> </a:t>
            </a:r>
            <a:r>
              <a:rPr lang="pl-PL" dirty="0" smtClean="0"/>
              <a:t>10,1%</a:t>
            </a:r>
            <a:r>
              <a:rPr lang="en-US" dirty="0" smtClean="0"/>
              <a:t> </a:t>
            </a:r>
            <a:r>
              <a:rPr lang="en-US" sz="2000" dirty="0" smtClean="0"/>
              <a:t>(</a:t>
            </a:r>
            <a:r>
              <a:rPr lang="pl-PL" sz="2000" dirty="0" smtClean="0"/>
              <a:t>09 -</a:t>
            </a:r>
            <a:r>
              <a:rPr lang="ru-RU" sz="2000" dirty="0" smtClean="0"/>
              <a:t>20</a:t>
            </a:r>
            <a:r>
              <a:rPr lang="pl-PL" sz="2000" dirty="0" smtClean="0"/>
              <a:t>12</a:t>
            </a:r>
            <a:r>
              <a:rPr lang="ru-RU" sz="2000" dirty="0" smtClean="0"/>
              <a:t> г.</a:t>
            </a:r>
            <a:r>
              <a:rPr lang="en-US" sz="2000" dirty="0" smtClean="0"/>
              <a:t>)</a:t>
            </a:r>
            <a:endParaRPr lang="pl-PL" sz="2000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ru-RU" sz="2800" b="1" dirty="0" smtClean="0"/>
              <a:t>Инфляция</a:t>
            </a:r>
            <a:r>
              <a:rPr lang="en-US" dirty="0" smtClean="0"/>
              <a:t>:</a:t>
            </a:r>
            <a:r>
              <a:rPr lang="pl-PL" dirty="0" smtClean="0"/>
              <a:t> 3,4</a:t>
            </a:r>
            <a:r>
              <a:rPr lang="en-US" dirty="0" smtClean="0"/>
              <a:t>% </a:t>
            </a:r>
            <a:r>
              <a:rPr lang="en-US" sz="2000" dirty="0" smtClean="0"/>
              <a:t>(</a:t>
            </a:r>
            <a:r>
              <a:rPr lang="pl-PL" sz="2000" dirty="0" smtClean="0"/>
              <a:t> 10-</a:t>
            </a:r>
            <a:r>
              <a:rPr lang="ru-RU" sz="2000" dirty="0" smtClean="0"/>
              <a:t> 20</a:t>
            </a:r>
            <a:r>
              <a:rPr lang="pl-PL" sz="2000" dirty="0" smtClean="0"/>
              <a:t>12</a:t>
            </a:r>
            <a:r>
              <a:rPr lang="ru-RU" sz="2000" dirty="0" smtClean="0"/>
              <a:t> г.</a:t>
            </a:r>
            <a:r>
              <a:rPr lang="en-US" sz="2000" dirty="0" smtClean="0"/>
              <a:t>)</a:t>
            </a:r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2F7EA7F-6DC7-4BDD-AD54-EECFEE6351E5}" type="slidenum">
              <a:rPr lang="pl-PL" smtClean="0"/>
              <a:pPr/>
              <a:t>20</a:t>
            </a:fld>
            <a:endParaRPr lang="pl-PL" smtClean="0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172450" cy="1143000"/>
          </a:xfrm>
        </p:spPr>
        <p:txBody>
          <a:bodyPr/>
          <a:lstStyle/>
          <a:p>
            <a:r>
              <a:rPr lang="ru-RU" smtClean="0"/>
              <a:t>Польша и мировой кризис</a:t>
            </a:r>
            <a:endParaRPr lang="pl-PL" smtClean="0"/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47813" y="1700213"/>
            <a:ext cx="6910387" cy="4681537"/>
          </a:xfrm>
        </p:spPr>
        <p:txBody>
          <a:bodyPr/>
          <a:lstStyle/>
          <a:p>
            <a:r>
              <a:rPr lang="ru-RU" smtClean="0"/>
              <a:t>Отстутствие токсичных зарубежных активов в портфелях польских банков</a:t>
            </a:r>
            <a:r>
              <a:rPr lang="pl-PL" smtClean="0"/>
              <a:t>.</a:t>
            </a:r>
            <a:r>
              <a:rPr lang="pl-PL" smtClean="0">
                <a:solidFill>
                  <a:srgbClr val="FF0000"/>
                </a:solidFill>
              </a:rPr>
              <a:t> </a:t>
            </a:r>
          </a:p>
          <a:p>
            <a:r>
              <a:rPr lang="ru-RU" smtClean="0"/>
              <a:t>Большой приток капитала для инфраструктурных проектов</a:t>
            </a:r>
            <a:r>
              <a:rPr lang="pl-PL" smtClean="0"/>
              <a:t>;</a:t>
            </a:r>
          </a:p>
          <a:p>
            <a:r>
              <a:rPr lang="ru-RU" smtClean="0"/>
              <a:t>Широкий отечественный рынок</a:t>
            </a:r>
            <a:r>
              <a:rPr lang="pl-PL" smtClean="0"/>
              <a:t>;</a:t>
            </a:r>
          </a:p>
          <a:p>
            <a:r>
              <a:rPr lang="ru-RU" smtClean="0"/>
              <a:t>Сбалансированная экономика</a:t>
            </a:r>
            <a:r>
              <a:rPr lang="pl-PL" smtClean="0"/>
              <a:t>, </a:t>
            </a:r>
            <a:r>
              <a:rPr lang="ru-RU" smtClean="0"/>
              <a:t>умеренный бюджетный дефицит.</a:t>
            </a:r>
            <a:endParaRPr lang="pl-PL" smtClean="0"/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Безработица в </a:t>
            </a:r>
            <a:r>
              <a:rPr lang="pl-PL" smtClean="0"/>
              <a:t>2004-2012</a:t>
            </a:r>
            <a:r>
              <a:rPr lang="ru-RU" dirty="0" smtClean="0"/>
              <a:t> гг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ED86F9-B9DD-4BB0-A110-DA280AB82A43}" type="slidenum">
              <a:rPr lang="pl-PL" smtClean="0"/>
              <a:pPr>
                <a:defRPr/>
              </a:pPr>
              <a:t>21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3214678" y="5643578"/>
            <a:ext cx="4572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i="1" dirty="0" smtClean="0">
                <a:solidFill>
                  <a:schemeClr val="tx1"/>
                </a:solidFill>
              </a:rPr>
              <a:t>Источник</a:t>
            </a:r>
            <a:r>
              <a:rPr lang="en-US" i="1" dirty="0" smtClean="0">
                <a:solidFill>
                  <a:schemeClr val="tx1"/>
                </a:solidFill>
              </a:rPr>
              <a:t>:</a:t>
            </a:r>
            <a:r>
              <a:rPr lang="pl-PL" dirty="0" smtClean="0">
                <a:solidFill>
                  <a:schemeClr val="tx1"/>
                </a:solidFill>
              </a:rPr>
              <a:t>,</a:t>
            </a:r>
            <a:r>
              <a:rPr lang="ru-RU" dirty="0" smtClean="0">
                <a:solidFill>
                  <a:schemeClr val="tx1"/>
                </a:solidFill>
              </a:rPr>
              <a:t> Евростат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Symbol zastępczy zawartości 6"/>
          <p:cNvGraphicFramePr>
            <a:graphicFrameLocks noGrp="1"/>
          </p:cNvGraphicFramePr>
          <p:nvPr>
            <p:ph idx="1"/>
          </p:nvPr>
        </p:nvGraphicFramePr>
        <p:xfrm>
          <a:off x="1476375" y="1981200"/>
          <a:ext cx="6981825" cy="3662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089038584"/>
      </p:ext>
    </p:extLst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/>
              <a:t>Кредиты для нефинансовых секторов в</a:t>
            </a:r>
            <a:r>
              <a:rPr lang="pl-PL" sz="3600" dirty="0" smtClean="0"/>
              <a:t> </a:t>
            </a:r>
            <a:r>
              <a:rPr lang="ru-RU" sz="3600" dirty="0" smtClean="0">
                <a:solidFill>
                  <a:schemeClr val="tx1"/>
                </a:solidFill>
              </a:rPr>
              <a:t>млд. </a:t>
            </a:r>
            <a:r>
              <a:rPr lang="pl-PL" sz="3600" dirty="0" smtClean="0">
                <a:solidFill>
                  <a:schemeClr val="tx1"/>
                </a:solidFill>
              </a:rPr>
              <a:t>USD </a:t>
            </a:r>
            <a:endParaRPr lang="pl-PL" sz="36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ED86F9-B9DD-4BB0-A110-DA280AB82A43}" type="slidenum">
              <a:rPr lang="pl-PL" smtClean="0"/>
              <a:pPr>
                <a:defRPr/>
              </a:pPr>
              <a:t>22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3714744" y="6143644"/>
            <a:ext cx="191693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dirty="0" smtClean="0">
                <a:solidFill>
                  <a:schemeClr val="tx1"/>
                </a:solidFill>
              </a:rPr>
              <a:t>Источник</a:t>
            </a:r>
            <a:r>
              <a:rPr lang="pl-PL" dirty="0" smtClean="0">
                <a:solidFill>
                  <a:schemeClr val="tx1"/>
                </a:solidFill>
              </a:rPr>
              <a:t>:  </a:t>
            </a:r>
            <a:r>
              <a:rPr lang="ru-RU" dirty="0" smtClean="0">
                <a:solidFill>
                  <a:schemeClr val="tx1"/>
                </a:solidFill>
              </a:rPr>
              <a:t>НБП</a:t>
            </a:r>
            <a:r>
              <a:rPr lang="pl-PL" dirty="0" smtClean="0">
                <a:solidFill>
                  <a:schemeClr val="tx1"/>
                </a:solidFill>
              </a:rPr>
              <a:t>, K</a:t>
            </a:r>
            <a:r>
              <a:rPr lang="az-Cyrl-AZ" dirty="0" smtClean="0">
                <a:solidFill>
                  <a:schemeClr val="tx1"/>
                </a:solidFill>
              </a:rPr>
              <a:t>Ф</a:t>
            </a:r>
            <a:r>
              <a:rPr lang="pl-PL" dirty="0" smtClean="0">
                <a:solidFill>
                  <a:schemeClr val="tx1"/>
                </a:solidFill>
              </a:rPr>
              <a:t>H</a:t>
            </a:r>
            <a:endParaRPr lang="pl-PL" dirty="0">
              <a:solidFill>
                <a:schemeClr val="tx1"/>
              </a:solidFill>
            </a:endParaRPr>
          </a:p>
        </p:txBody>
      </p:sp>
      <p:graphicFrame>
        <p:nvGraphicFramePr>
          <p:cNvPr id="9" name="Symbol zastępczy zawartości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877486247"/>
              </p:ext>
            </p:extLst>
          </p:nvPr>
        </p:nvGraphicFramePr>
        <p:xfrm>
          <a:off x="1763687" y="1700213"/>
          <a:ext cx="6696745" cy="34569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32178275"/>
      </p:ext>
    </p:extLst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933B631-F458-4570-8689-3E208FB6AB15}" type="slidenum">
              <a:rPr lang="pl-PL" smtClean="0"/>
              <a:pPr/>
              <a:t>23</a:t>
            </a:fld>
            <a:endParaRPr lang="pl-PL" smtClean="0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title"/>
          </p:nvPr>
        </p:nvSpPr>
        <p:spPr>
          <a:xfrm>
            <a:off x="1214414" y="142852"/>
            <a:ext cx="7772400" cy="1143000"/>
          </a:xfrm>
        </p:spPr>
        <p:txBody>
          <a:bodyPr/>
          <a:lstStyle/>
          <a:p>
            <a:r>
              <a:rPr lang="ru-RU" sz="3200" dirty="0" smtClean="0"/>
              <a:t>Депозиты нефинансовых секторов</a:t>
            </a:r>
            <a:r>
              <a:rPr lang="pl-PL" sz="3200" dirty="0" smtClean="0"/>
              <a:t> </a:t>
            </a:r>
            <a:r>
              <a:rPr lang="ru-RU" sz="3200" dirty="0" smtClean="0"/>
              <a:t>в</a:t>
            </a:r>
            <a:r>
              <a:rPr lang="pl-PL" sz="3200" dirty="0" smtClean="0"/>
              <a:t> </a:t>
            </a:r>
            <a:r>
              <a:rPr lang="ru-RU" sz="3200" dirty="0" smtClean="0">
                <a:solidFill>
                  <a:schemeClr val="tx1"/>
                </a:solidFill>
              </a:rPr>
              <a:t>млд. </a:t>
            </a:r>
            <a:r>
              <a:rPr lang="pl-PL" sz="3200" dirty="0" smtClean="0">
                <a:solidFill>
                  <a:schemeClr val="tx1"/>
                </a:solidFill>
              </a:rPr>
              <a:t>USD </a:t>
            </a:r>
            <a:r>
              <a:rPr lang="pl-PL" dirty="0" smtClean="0">
                <a:solidFill>
                  <a:schemeClr val="tx1"/>
                </a:solidFill>
              </a:rPr>
              <a:t/>
            </a:r>
            <a:br>
              <a:rPr lang="pl-PL" dirty="0" smtClean="0">
                <a:solidFill>
                  <a:schemeClr val="tx1"/>
                </a:solidFill>
              </a:rPr>
            </a:br>
            <a:endParaRPr lang="pl-PL" dirty="0" smtClean="0"/>
          </a:p>
        </p:txBody>
      </p:sp>
      <p:sp>
        <p:nvSpPr>
          <p:cNvPr id="17413" name="Rectangle 6"/>
          <p:cNvSpPr>
            <a:spLocks noChangeArrowheads="1"/>
          </p:cNvSpPr>
          <p:nvPr/>
        </p:nvSpPr>
        <p:spPr bwMode="auto">
          <a:xfrm>
            <a:off x="3601217" y="6021388"/>
            <a:ext cx="191693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dirty="0">
                <a:solidFill>
                  <a:schemeClr val="tx1"/>
                </a:solidFill>
              </a:rPr>
              <a:t>Источник</a:t>
            </a:r>
            <a:r>
              <a:rPr lang="pl-PL" dirty="0">
                <a:solidFill>
                  <a:schemeClr val="tx1"/>
                </a:solidFill>
              </a:rPr>
              <a:t>:  </a:t>
            </a:r>
            <a:r>
              <a:rPr lang="ru-RU" dirty="0" smtClean="0">
                <a:solidFill>
                  <a:schemeClr val="tx1"/>
                </a:solidFill>
              </a:rPr>
              <a:t>НБП</a:t>
            </a:r>
            <a:r>
              <a:rPr lang="pl-PL" dirty="0" smtClean="0">
                <a:solidFill>
                  <a:schemeClr val="tx1"/>
                </a:solidFill>
              </a:rPr>
              <a:t>, K</a:t>
            </a:r>
            <a:r>
              <a:rPr lang="az-Cyrl-AZ" dirty="0" smtClean="0">
                <a:solidFill>
                  <a:schemeClr val="tx1"/>
                </a:solidFill>
              </a:rPr>
              <a:t>Ф</a:t>
            </a:r>
            <a:r>
              <a:rPr lang="pl-PL" dirty="0" smtClean="0">
                <a:solidFill>
                  <a:schemeClr val="tx1"/>
                </a:solidFill>
              </a:rPr>
              <a:t>H</a:t>
            </a:r>
            <a:endParaRPr lang="pl-PL" dirty="0">
              <a:solidFill>
                <a:schemeClr val="tx1"/>
              </a:solidFill>
            </a:endParaRPr>
          </a:p>
        </p:txBody>
      </p:sp>
      <p:graphicFrame>
        <p:nvGraphicFramePr>
          <p:cNvPr id="9" name="Symbol zastępczy zawartości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808556570"/>
              </p:ext>
            </p:extLst>
          </p:nvPr>
        </p:nvGraphicFramePr>
        <p:xfrm>
          <a:off x="1835150" y="1484313"/>
          <a:ext cx="7292975" cy="3889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780596348"/>
      </p:ext>
    </p:extLst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1"/>
          <p:cNvSpPr txBox="1">
            <a:spLocks noChangeArrowheads="1"/>
          </p:cNvSpPr>
          <p:nvPr/>
        </p:nvSpPr>
        <p:spPr bwMode="auto">
          <a:xfrm>
            <a:off x="1692275" y="-42863"/>
            <a:ext cx="7451725" cy="10668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ru-RU" sz="3200" dirty="0">
                <a:solidFill>
                  <a:srgbClr val="000000"/>
                </a:solidFill>
              </a:rPr>
              <a:t>Валютная структура стоимости новых кредитов </a:t>
            </a:r>
            <a:r>
              <a:rPr lang="ru-RU" sz="3200" dirty="0" smtClean="0">
                <a:solidFill>
                  <a:srgbClr val="000000"/>
                </a:solidFill>
              </a:rPr>
              <a:t>в</a:t>
            </a:r>
            <a:r>
              <a:rPr lang="pl-PL" sz="3200" dirty="0" smtClean="0">
                <a:solidFill>
                  <a:srgbClr val="000000"/>
                </a:solidFill>
              </a:rPr>
              <a:t>o</a:t>
            </a:r>
            <a:r>
              <a:rPr lang="ru-RU" sz="3200" dirty="0">
                <a:solidFill>
                  <a:srgbClr val="000000"/>
                </a:solidFill>
              </a:rPr>
              <a:t> во втором квартале </a:t>
            </a:r>
            <a:r>
              <a:rPr lang="ru-RU" sz="3200" dirty="0" smtClean="0">
                <a:solidFill>
                  <a:srgbClr val="000000"/>
                </a:solidFill>
              </a:rPr>
              <a:t>2012 </a:t>
            </a:r>
            <a:r>
              <a:rPr lang="ru-RU" sz="3200" dirty="0">
                <a:solidFill>
                  <a:srgbClr val="000000"/>
                </a:solidFill>
              </a:rPr>
              <a:t>года</a:t>
            </a:r>
          </a:p>
        </p:txBody>
      </p:sp>
      <p:pic>
        <p:nvPicPr>
          <p:cNvPr id="2457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47813" y="1557338"/>
            <a:ext cx="7596187" cy="4824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advTm="14336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975483-812A-4E3C-AF19-8D560F5EC6F5}" type="slidenum">
              <a:rPr lang="pl-PL" smtClean="0"/>
              <a:pPr/>
              <a:t>25</a:t>
            </a:fld>
            <a:endParaRPr lang="pl-PL" smtClean="0"/>
          </a:p>
        </p:txBody>
      </p:sp>
      <p:sp>
        <p:nvSpPr>
          <p:cNvPr id="18437" name="Rectangle 4"/>
          <p:cNvSpPr>
            <a:spLocks noGrp="1" noChangeArrowheads="1"/>
          </p:cNvSpPr>
          <p:nvPr>
            <p:ph type="title"/>
          </p:nvPr>
        </p:nvSpPr>
        <p:spPr>
          <a:xfrm>
            <a:off x="1042988" y="0"/>
            <a:ext cx="7772400" cy="1143000"/>
          </a:xfrm>
        </p:spPr>
        <p:txBody>
          <a:bodyPr/>
          <a:lstStyle/>
          <a:p>
            <a:r>
              <a:rPr lang="ru-RU" sz="2800" dirty="0" smtClean="0"/>
              <a:t>Коэффициент</a:t>
            </a:r>
            <a:r>
              <a:rPr lang="pl-PL" sz="2800" dirty="0" smtClean="0"/>
              <a:t> </a:t>
            </a:r>
            <a:r>
              <a:rPr lang="ru-RU" sz="2800" dirty="0" smtClean="0"/>
              <a:t>безнадежных</a:t>
            </a:r>
            <a:r>
              <a:rPr lang="pl-PL" sz="2800" dirty="0" smtClean="0"/>
              <a:t> </a:t>
            </a:r>
            <a:br>
              <a:rPr lang="pl-PL" sz="2800" dirty="0" smtClean="0"/>
            </a:br>
            <a:r>
              <a:rPr lang="pl-PL" sz="2800" dirty="0" smtClean="0"/>
              <a:t>(</a:t>
            </a:r>
            <a:r>
              <a:rPr lang="ru-RU" sz="2800" dirty="0" smtClean="0"/>
              <a:t>плохих</a:t>
            </a:r>
            <a:r>
              <a:rPr lang="pl-PL" sz="2800" dirty="0" smtClean="0"/>
              <a:t>)</a:t>
            </a:r>
            <a:r>
              <a:rPr lang="ru-RU" sz="2800" dirty="0" smtClean="0"/>
              <a:t> долгов</a:t>
            </a:r>
            <a:r>
              <a:rPr lang="pl-PL" sz="2800" dirty="0" smtClean="0"/>
              <a:t> </a:t>
            </a:r>
            <a:br>
              <a:rPr lang="pl-PL" sz="2800" dirty="0" smtClean="0"/>
            </a:br>
            <a:r>
              <a:rPr lang="pl-PL" sz="2800" dirty="0" smtClean="0"/>
              <a:t>(</a:t>
            </a:r>
            <a:r>
              <a:rPr lang="ru-RU" sz="2800" dirty="0" smtClean="0"/>
              <a:t>в</a:t>
            </a:r>
            <a:r>
              <a:rPr lang="pl-PL" sz="2800" dirty="0" smtClean="0"/>
              <a:t> %)</a:t>
            </a:r>
          </a:p>
        </p:txBody>
      </p:sp>
      <p:graphicFrame>
        <p:nvGraphicFramePr>
          <p:cNvPr id="6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539036901"/>
              </p:ext>
            </p:extLst>
          </p:nvPr>
        </p:nvGraphicFramePr>
        <p:xfrm>
          <a:off x="1835696" y="1484784"/>
          <a:ext cx="6234013" cy="42341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Wykres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481736954"/>
              </p:ext>
            </p:extLst>
          </p:nvPr>
        </p:nvGraphicFramePr>
        <p:xfrm>
          <a:off x="2195736" y="1340768"/>
          <a:ext cx="5544616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Prostokąt 1"/>
          <p:cNvSpPr/>
          <p:nvPr/>
        </p:nvSpPr>
        <p:spPr>
          <a:xfrm>
            <a:off x="4211960" y="5661248"/>
            <a:ext cx="191693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dirty="0">
                <a:solidFill>
                  <a:schemeClr val="tx1"/>
                </a:solidFill>
              </a:rPr>
              <a:t>Источник</a:t>
            </a:r>
            <a:r>
              <a:rPr lang="pl-PL" dirty="0">
                <a:solidFill>
                  <a:schemeClr val="tx1"/>
                </a:solidFill>
              </a:rPr>
              <a:t>:  </a:t>
            </a:r>
            <a:r>
              <a:rPr lang="ru-RU" dirty="0">
                <a:solidFill>
                  <a:schemeClr val="tx1"/>
                </a:solidFill>
              </a:rPr>
              <a:t>НБП</a:t>
            </a:r>
            <a:r>
              <a:rPr lang="pl-PL" dirty="0">
                <a:solidFill>
                  <a:schemeClr val="tx1"/>
                </a:solidFill>
              </a:rPr>
              <a:t>, K</a:t>
            </a:r>
            <a:r>
              <a:rPr lang="az-Cyrl-AZ" dirty="0">
                <a:solidFill>
                  <a:schemeClr val="tx1"/>
                </a:solidFill>
              </a:rPr>
              <a:t>Ф</a:t>
            </a:r>
            <a:r>
              <a:rPr lang="pl-PL" dirty="0">
                <a:solidFill>
                  <a:schemeClr val="tx1"/>
                </a:solidFill>
              </a:rPr>
              <a:t>H</a:t>
            </a:r>
          </a:p>
        </p:txBody>
      </p:sp>
    </p:spTree>
    <p:extLst>
      <p:ext uri="{BB962C8B-B14F-4D97-AF65-F5344CB8AC3E}">
        <p14:creationId xmlns:p14="http://schemas.microsoft.com/office/powerpoint/2010/main" xmlns="" val="2559635927"/>
      </p:ext>
    </p:extLst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AFECE35-3141-4ECF-95EF-278F2F423361}" type="slidenum">
              <a:rPr lang="pl-PL" smtClean="0"/>
              <a:pPr/>
              <a:t>26</a:t>
            </a:fld>
            <a:endParaRPr lang="pl-PL" smtClean="0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0"/>
            <a:ext cx="7772400" cy="1143000"/>
          </a:xfrm>
        </p:spPr>
        <p:txBody>
          <a:bodyPr/>
          <a:lstStyle/>
          <a:p>
            <a:r>
              <a:rPr lang="ru-RU" sz="3600" b="1" dirty="0" smtClean="0">
                <a:solidFill>
                  <a:srgbClr val="000066"/>
                </a:solidFill>
              </a:rPr>
              <a:t>Валютный курс </a:t>
            </a:r>
            <a:r>
              <a:rPr lang="pl-PL" sz="3600" b="1" dirty="0" smtClean="0">
                <a:solidFill>
                  <a:srgbClr val="000066"/>
                </a:solidFill>
              </a:rPr>
              <a:t>EUR/PLN,USD/PLN</a:t>
            </a:r>
          </a:p>
        </p:txBody>
      </p:sp>
      <p:sp>
        <p:nvSpPr>
          <p:cNvPr id="19461" name="Text Box 4"/>
          <p:cNvSpPr txBox="1">
            <a:spLocks noChangeArrowheads="1"/>
          </p:cNvSpPr>
          <p:nvPr/>
        </p:nvSpPr>
        <p:spPr bwMode="auto">
          <a:xfrm>
            <a:off x="3348038" y="6308725"/>
            <a:ext cx="29876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ru-RU" sz="1200">
                <a:solidFill>
                  <a:schemeClr val="tx1"/>
                </a:solidFill>
                <a:latin typeface="Arial" charset="0"/>
              </a:rPr>
              <a:t>Источник: Национальный банк Польши</a:t>
            </a:r>
            <a:endParaRPr lang="pl-PL" sz="1200">
              <a:solidFill>
                <a:schemeClr val="tx1"/>
              </a:solidFill>
              <a:latin typeface="Arial" charset="0"/>
            </a:endParaRPr>
          </a:p>
        </p:txBody>
      </p:sp>
      <p:graphicFrame>
        <p:nvGraphicFramePr>
          <p:cNvPr id="7" name="Symbol zastępczy zawartości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885982065"/>
              </p:ext>
            </p:extLst>
          </p:nvPr>
        </p:nvGraphicFramePr>
        <p:xfrm>
          <a:off x="1476375" y="1981200"/>
          <a:ext cx="6981825" cy="37512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094149692"/>
      </p:ext>
    </p:extLst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Symbol zastępczy numeru slajdu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EBC1CE3-8D52-4D61-9993-4EF1AFC78283}" type="slidenum">
              <a:rPr lang="pl-PL" smtClean="0"/>
              <a:pPr/>
              <a:t>27</a:t>
            </a:fld>
            <a:endParaRPr lang="pl-PL" smtClean="0"/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>
          <a:xfrm>
            <a:off x="1071538" y="214290"/>
            <a:ext cx="7772400" cy="1143000"/>
          </a:xfrm>
        </p:spPr>
        <p:txBody>
          <a:bodyPr/>
          <a:lstStyle/>
          <a:p>
            <a:r>
              <a:rPr lang="ru-RU" sz="2400" b="1" dirty="0" smtClean="0">
                <a:solidFill>
                  <a:srgbClr val="000066"/>
                </a:solidFill>
              </a:rPr>
              <a:t>Польша и мировой кризис</a:t>
            </a:r>
            <a:r>
              <a:rPr lang="pl-PL" sz="2400" b="1" dirty="0" smtClean="0">
                <a:solidFill>
                  <a:srgbClr val="000066"/>
                </a:solidFill>
              </a:rPr>
              <a:t/>
            </a:r>
            <a:br>
              <a:rPr lang="pl-PL" sz="2400" b="1" dirty="0" smtClean="0">
                <a:solidFill>
                  <a:srgbClr val="000066"/>
                </a:solidFill>
              </a:rPr>
            </a:br>
            <a:r>
              <a:rPr lang="ru-RU" sz="2400" b="1" dirty="0" smtClean="0">
                <a:solidFill>
                  <a:srgbClr val="000066"/>
                </a:solidFill>
              </a:rPr>
              <a:t>Польский экспорт в млд.</a:t>
            </a:r>
            <a:r>
              <a:rPr lang="pl-PL" sz="2400" b="1" dirty="0" smtClean="0">
                <a:solidFill>
                  <a:srgbClr val="000066"/>
                </a:solidFill>
              </a:rPr>
              <a:t> EUR </a:t>
            </a:r>
            <a:r>
              <a:rPr lang="pl-PL" sz="4000" b="1" dirty="0" smtClean="0">
                <a:solidFill>
                  <a:srgbClr val="000066"/>
                </a:solidFill>
              </a:rPr>
              <a:t/>
            </a:r>
            <a:br>
              <a:rPr lang="pl-PL" sz="4000" b="1" dirty="0" smtClean="0">
                <a:solidFill>
                  <a:srgbClr val="000066"/>
                </a:solidFill>
              </a:rPr>
            </a:br>
            <a:endParaRPr lang="pl-PL" sz="4000" b="1" dirty="0" smtClean="0">
              <a:solidFill>
                <a:srgbClr val="000066"/>
              </a:solidFill>
            </a:endParaRPr>
          </a:p>
        </p:txBody>
      </p:sp>
      <p:sp>
        <p:nvSpPr>
          <p:cNvPr id="20485" name="Rectangle 10"/>
          <p:cNvSpPr>
            <a:spLocks noGrp="1" noChangeArrowheads="1"/>
          </p:cNvSpPr>
          <p:nvPr>
            <p:ph type="body" sz="half" idx="2"/>
          </p:nvPr>
        </p:nvSpPr>
        <p:spPr>
          <a:xfrm>
            <a:off x="2122481" y="5442028"/>
            <a:ext cx="6188075" cy="828675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sz="1800" dirty="0" smtClean="0"/>
              <a:t>Экспорт ответственен приблизительно за </a:t>
            </a:r>
            <a:r>
              <a:rPr lang="pl-PL" sz="1800" dirty="0" smtClean="0"/>
              <a:t>4</a:t>
            </a:r>
            <a:r>
              <a:rPr lang="ru-RU" sz="1800" dirty="0" smtClean="0"/>
              <a:t>0 % </a:t>
            </a:r>
            <a:r>
              <a:rPr lang="pl-PL" sz="1800" dirty="0" smtClean="0"/>
              <a:t>BB</a:t>
            </a:r>
            <a:r>
              <a:rPr lang="ru-RU" sz="1800" dirty="0" smtClean="0"/>
              <a:t>P</a:t>
            </a:r>
            <a:endParaRPr lang="pl-PL" sz="1800" dirty="0" smtClean="0"/>
          </a:p>
        </p:txBody>
      </p:sp>
      <p:sp>
        <p:nvSpPr>
          <p:cNvPr id="20486" name="Text Box 4"/>
          <p:cNvSpPr txBox="1">
            <a:spLocks noChangeArrowheads="1"/>
          </p:cNvSpPr>
          <p:nvPr/>
        </p:nvSpPr>
        <p:spPr bwMode="auto">
          <a:xfrm>
            <a:off x="3348038" y="6308725"/>
            <a:ext cx="29876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ru-RU" sz="1200">
                <a:solidFill>
                  <a:schemeClr val="tx1"/>
                </a:solidFill>
                <a:latin typeface="Arial" charset="0"/>
              </a:rPr>
              <a:t>Источник</a:t>
            </a:r>
            <a:r>
              <a:rPr lang="pl-PL" sz="1200">
                <a:solidFill>
                  <a:schemeClr val="tx1"/>
                </a:solidFill>
                <a:latin typeface="Arial" charset="0"/>
              </a:rPr>
              <a:t>: </a:t>
            </a:r>
            <a:r>
              <a:rPr lang="ru-RU" sz="1200">
                <a:solidFill>
                  <a:schemeClr val="tx1"/>
                </a:solidFill>
                <a:latin typeface="Arial" charset="0"/>
              </a:rPr>
              <a:t>Министерство экономики</a:t>
            </a:r>
            <a:r>
              <a:rPr lang="pl-PL" sz="1200">
                <a:solidFill>
                  <a:schemeClr val="tx1"/>
                </a:solidFill>
                <a:latin typeface="Arial" charset="0"/>
              </a:rPr>
              <a:t>, </a:t>
            </a:r>
            <a:endParaRPr lang="pl-PL" sz="1200">
              <a:solidFill>
                <a:srgbClr val="FF0000"/>
              </a:solidFill>
              <a:latin typeface="Arial" charset="0"/>
            </a:endParaRPr>
          </a:p>
          <a:p>
            <a:pPr algn="ctr" eaLnBrk="1" hangingPunct="1">
              <a:spcBef>
                <a:spcPct val="50000"/>
              </a:spcBef>
            </a:pPr>
            <a:endParaRPr lang="pl-PL" sz="12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8172400" y="4869160"/>
            <a:ext cx="61907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z-Cyrl-AZ" sz="1000" dirty="0" smtClean="0">
                <a:solidFill>
                  <a:schemeClr val="tx1"/>
                </a:solidFill>
              </a:rPr>
              <a:t>прогноз</a:t>
            </a:r>
            <a:endParaRPr lang="pl-PL" sz="1000" dirty="0">
              <a:solidFill>
                <a:schemeClr val="tx1"/>
              </a:solidFill>
            </a:endParaRPr>
          </a:p>
        </p:txBody>
      </p:sp>
      <p:graphicFrame>
        <p:nvGraphicFramePr>
          <p:cNvPr id="9" name="Symbol zastępczy zawartości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xmlns="" val="3142404341"/>
              </p:ext>
            </p:extLst>
          </p:nvPr>
        </p:nvGraphicFramePr>
        <p:xfrm>
          <a:off x="1403648" y="1340768"/>
          <a:ext cx="7486600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518148161"/>
      </p:ext>
    </p:extLst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1"/>
          <p:cNvSpPr txBox="1">
            <a:spLocks noChangeArrowheads="1"/>
          </p:cNvSpPr>
          <p:nvPr/>
        </p:nvSpPr>
        <p:spPr bwMode="auto">
          <a:xfrm>
            <a:off x="914400" y="188913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8920" tIns="50760" rIns="88920" bIns="50760"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ru-RU" sz="4400">
                <a:solidFill>
                  <a:srgbClr val="000000"/>
                </a:solidFill>
              </a:rPr>
              <a:t>Наши общие заботы</a:t>
            </a:r>
          </a:p>
        </p:txBody>
      </p:sp>
      <p:sp>
        <p:nvSpPr>
          <p:cNvPr id="25603" name="Text Box 2"/>
          <p:cNvSpPr txBox="1">
            <a:spLocks noChangeArrowheads="1"/>
          </p:cNvSpPr>
          <p:nvPr/>
        </p:nvSpPr>
        <p:spPr bwMode="auto">
          <a:xfrm>
            <a:off x="1547813" y="1557338"/>
            <a:ext cx="7596187" cy="4797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8920" tIns="50760" rIns="88920" bIns="50760"/>
          <a:lstStyle>
            <a:lvl1pPr marL="339725" indent="-339725">
              <a:tabLst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1pPr>
            <a:lvl2pPr>
              <a:tabLst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2pPr>
            <a:lvl3pPr>
              <a:tabLst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3pPr>
            <a:lvl4pPr>
              <a:tabLst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4pPr>
            <a:lvl5pPr>
              <a:tabLst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9pPr>
          </a:lstStyle>
          <a:p>
            <a:pPr algn="l">
              <a:spcBef>
                <a:spcPts val="488"/>
              </a:spcBef>
              <a:buFont typeface="ArialMT" pitchFamily="32" charset="0"/>
              <a:buChar char="•"/>
            </a:pPr>
            <a:r>
              <a:rPr lang="ru-RU" sz="3200" dirty="0">
                <a:solidFill>
                  <a:srgbClr val="000000"/>
                </a:solidFill>
              </a:rPr>
              <a:t>Наращивание привычки сберегать средства </a:t>
            </a:r>
          </a:p>
          <a:p>
            <a:pPr algn="l">
              <a:spcBef>
                <a:spcPts val="488"/>
              </a:spcBef>
              <a:buFont typeface="ArialMT" pitchFamily="32" charset="0"/>
              <a:buChar char="•"/>
            </a:pPr>
            <a:r>
              <a:rPr lang="ru-RU" sz="3200" dirty="0" smtClean="0">
                <a:solidFill>
                  <a:srgbClr val="000000"/>
                </a:solidFill>
              </a:rPr>
              <a:t>Финансирование </a:t>
            </a:r>
            <a:r>
              <a:rPr lang="pl-PL" sz="3200" dirty="0">
                <a:solidFill>
                  <a:srgbClr val="000000"/>
                </a:solidFill>
              </a:rPr>
              <a:t>c</a:t>
            </a:r>
            <a:r>
              <a:rPr lang="ru-RU" sz="3200" dirty="0">
                <a:solidFill>
                  <a:srgbClr val="000000"/>
                </a:solidFill>
              </a:rPr>
              <a:t>троительства</a:t>
            </a:r>
          </a:p>
          <a:p>
            <a:pPr algn="l">
              <a:spcBef>
                <a:spcPts val="488"/>
              </a:spcBef>
              <a:buFont typeface="ArialMT" pitchFamily="32" charset="0"/>
              <a:buChar char="•"/>
            </a:pPr>
            <a:r>
              <a:rPr lang="ru-RU" sz="3200" dirty="0">
                <a:solidFill>
                  <a:srgbClr val="000000"/>
                </a:solidFill>
              </a:rPr>
              <a:t>Финансирование инноваций</a:t>
            </a:r>
          </a:p>
          <a:p>
            <a:pPr algn="l">
              <a:spcBef>
                <a:spcPts val="488"/>
              </a:spcBef>
              <a:buFont typeface="ArialMT" pitchFamily="32" charset="0"/>
              <a:buChar char="•"/>
            </a:pPr>
            <a:r>
              <a:rPr lang="ru-RU" sz="3200" dirty="0">
                <a:solidFill>
                  <a:srgbClr val="000000"/>
                </a:solidFill>
              </a:rPr>
              <a:t>Финансирование экспорта</a:t>
            </a:r>
          </a:p>
          <a:p>
            <a:pPr algn="l">
              <a:spcBef>
                <a:spcPts val="488"/>
              </a:spcBef>
              <a:buFont typeface="ArialMT" pitchFamily="32" charset="0"/>
              <a:buChar char="•"/>
            </a:pPr>
            <a:r>
              <a:rPr lang="ru-RU" sz="3200" dirty="0">
                <a:solidFill>
                  <a:srgbClr val="000000"/>
                </a:solidFill>
              </a:rPr>
              <a:t>Реструктуризация компаний в разных отраслях промышленности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>
            <a:off x="1042988" y="0"/>
            <a:ext cx="810101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8920" tIns="50760" rIns="88920" bIns="50760"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ru-RU" sz="4400">
                <a:solidFill>
                  <a:srgbClr val="000000"/>
                </a:solidFill>
              </a:rPr>
              <a:t>Стратегия совместного роста</a:t>
            </a:r>
          </a:p>
        </p:txBody>
      </p:sp>
      <p:sp>
        <p:nvSpPr>
          <p:cNvPr id="26627" name="Text Box 2"/>
          <p:cNvSpPr txBox="1">
            <a:spLocks noChangeArrowheads="1"/>
          </p:cNvSpPr>
          <p:nvPr/>
        </p:nvSpPr>
        <p:spPr bwMode="auto">
          <a:xfrm>
            <a:off x="1547813" y="1773238"/>
            <a:ext cx="7138987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8920" tIns="50760" rIns="88920" bIns="50760"/>
          <a:lstStyle>
            <a:lvl1pPr marL="339725" indent="-339725">
              <a:tabLst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1pPr>
            <a:lvl2pPr>
              <a:tabLst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2pPr>
            <a:lvl3pPr>
              <a:tabLst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3pPr>
            <a:lvl4pPr>
              <a:tabLst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4pPr>
            <a:lvl5pPr>
              <a:tabLst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9pPr>
          </a:lstStyle>
          <a:p>
            <a:pPr algn="l">
              <a:spcBef>
                <a:spcPts val="488"/>
              </a:spcBef>
              <a:buFont typeface="ArialMT" pitchFamily="32" charset="0"/>
              <a:buChar char="•"/>
            </a:pPr>
            <a:r>
              <a:rPr lang="ru-RU" sz="2800" dirty="0">
                <a:solidFill>
                  <a:srgbClr val="000000"/>
                </a:solidFill>
              </a:rPr>
              <a:t>Поиск лучших способов управления фондами ЕС</a:t>
            </a:r>
          </a:p>
          <a:p>
            <a:pPr algn="l">
              <a:spcBef>
                <a:spcPts val="488"/>
              </a:spcBef>
              <a:buFont typeface="ArialMT" pitchFamily="32" charset="0"/>
              <a:buChar char="•"/>
            </a:pPr>
            <a:r>
              <a:rPr lang="ru-RU" sz="2800" dirty="0">
                <a:solidFill>
                  <a:srgbClr val="000000"/>
                </a:solidFill>
              </a:rPr>
              <a:t>Предложение клиентам услуг, укрепляющих доверие к банкам, но также и к государству</a:t>
            </a:r>
          </a:p>
          <a:p>
            <a:pPr algn="l">
              <a:spcBef>
                <a:spcPts val="488"/>
              </a:spcBef>
              <a:buFont typeface="ArialMT" pitchFamily="32" charset="0"/>
              <a:buChar char="•"/>
            </a:pPr>
            <a:r>
              <a:rPr lang="ru-RU" sz="2800" dirty="0">
                <a:solidFill>
                  <a:srgbClr val="000000"/>
                </a:solidFill>
              </a:rPr>
              <a:t>Меры по повышению конкурентоспособности польских фирм</a:t>
            </a:r>
          </a:p>
          <a:p>
            <a:pPr algn="l">
              <a:spcBef>
                <a:spcPts val="488"/>
              </a:spcBef>
              <a:buFont typeface="ArialMT" pitchFamily="32" charset="0"/>
              <a:buChar char="•"/>
            </a:pPr>
            <a:r>
              <a:rPr lang="ru-RU" sz="2800" dirty="0">
                <a:solidFill>
                  <a:srgbClr val="000000"/>
                </a:solidFill>
              </a:rPr>
              <a:t>Стабильность, хотя также и разнообразие, финансовых институтов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>
                <a:solidFill>
                  <a:srgbClr val="0000FF"/>
                </a:solidFill>
              </a:rPr>
              <a:t>Инфляция в Польше в </a:t>
            </a:r>
            <a:r>
              <a:rPr lang="pl-PL" sz="3600" dirty="0" smtClean="0">
                <a:solidFill>
                  <a:srgbClr val="0000FF"/>
                </a:solidFill>
              </a:rPr>
              <a:t>2004</a:t>
            </a:r>
            <a:r>
              <a:rPr lang="ru-RU" sz="3600" dirty="0" smtClean="0">
                <a:solidFill>
                  <a:srgbClr val="0000FF"/>
                </a:solidFill>
              </a:rPr>
              <a:t>-</a:t>
            </a:r>
            <a:r>
              <a:rPr lang="pl-PL" sz="3600" dirty="0" smtClean="0">
                <a:solidFill>
                  <a:srgbClr val="0000FF"/>
                </a:solidFill>
              </a:rPr>
              <a:t>2012</a:t>
            </a:r>
            <a:r>
              <a:rPr lang="ru-RU" sz="3600" dirty="0" smtClean="0">
                <a:solidFill>
                  <a:srgbClr val="0000FF"/>
                </a:solidFill>
              </a:rPr>
              <a:t> гг.</a:t>
            </a:r>
            <a:endParaRPr lang="pl-PL" sz="3600" dirty="0">
              <a:solidFill>
                <a:srgbClr val="0000FF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ED86F9-B9DD-4BB0-A110-DA280AB82A43}" type="slidenum">
              <a:rPr lang="pl-PL" smtClean="0"/>
              <a:pPr>
                <a:defRPr/>
              </a:pPr>
              <a:t>3</a:t>
            </a:fld>
            <a:endParaRPr lang="pl-PL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</p:nvPr>
        </p:nvGraphicFramePr>
        <p:xfrm>
          <a:off x="1692275" y="1981200"/>
          <a:ext cx="6765925" cy="3824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749698396"/>
      </p:ext>
    </p:extLst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600" dirty="0" smtClean="0"/>
              <a:t>У</a:t>
            </a:r>
            <a:r>
              <a:rPr lang="az-Cyrl-AZ" sz="3600" dirty="0" smtClean="0"/>
              <a:t>чреждения</a:t>
            </a:r>
            <a:r>
              <a:rPr lang="pl-PL" sz="3600" dirty="0" smtClean="0"/>
              <a:t> </a:t>
            </a:r>
            <a:r>
              <a:rPr lang="az-Cyrl-AZ" sz="3600" dirty="0" smtClean="0"/>
              <a:t>банковской</a:t>
            </a:r>
            <a:r>
              <a:rPr lang="pl-PL" sz="3600" dirty="0" smtClean="0"/>
              <a:t> </a:t>
            </a:r>
            <a:r>
              <a:rPr lang="az-Cyrl-AZ" sz="3600" dirty="0" smtClean="0"/>
              <a:t>инфрастуктуры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KIR SA- </a:t>
            </a:r>
            <a:r>
              <a:rPr lang="ru-RU" dirty="0" smtClean="0"/>
              <a:t>Национальная Расч</a:t>
            </a:r>
            <a:r>
              <a:rPr lang="pl-PL" dirty="0" smtClean="0"/>
              <a:t>e</a:t>
            </a:r>
            <a:r>
              <a:rPr lang="ru-RU" dirty="0" smtClean="0"/>
              <a:t>тная</a:t>
            </a:r>
            <a:r>
              <a:rPr lang="pl-PL" dirty="0" smtClean="0"/>
              <a:t> </a:t>
            </a:r>
            <a:r>
              <a:rPr lang="ru-RU" dirty="0" smtClean="0"/>
              <a:t>Палата</a:t>
            </a:r>
            <a:endParaRPr lang="pl-PL" dirty="0" smtClean="0"/>
          </a:p>
          <a:p>
            <a:endParaRPr lang="pl-PL" dirty="0" smtClean="0"/>
          </a:p>
          <a:p>
            <a:r>
              <a:rPr lang="pl-PL" dirty="0" smtClean="0"/>
              <a:t>BIK SA - </a:t>
            </a:r>
            <a:r>
              <a:rPr lang="ru-RU" dirty="0" smtClean="0"/>
              <a:t>Бюро Кредитных Истории</a:t>
            </a:r>
            <a:endParaRPr lang="pl-PL" dirty="0" smtClean="0"/>
          </a:p>
          <a:p>
            <a:endParaRPr lang="pl-PL" dirty="0" smtClean="0"/>
          </a:p>
          <a:p>
            <a:r>
              <a:rPr lang="pl-PL" dirty="0" smtClean="0"/>
              <a:t>O</a:t>
            </a:r>
            <a:r>
              <a:rPr lang="az-Cyrl-AZ" dirty="0" smtClean="0"/>
              <a:t>бмен</a:t>
            </a:r>
            <a:r>
              <a:rPr lang="pl-PL" dirty="0" smtClean="0"/>
              <a:t> </a:t>
            </a:r>
            <a:r>
              <a:rPr lang="az-Cyrl-AZ" dirty="0" smtClean="0"/>
              <a:t>хозяйственной</a:t>
            </a:r>
            <a:r>
              <a:rPr lang="pl-PL" dirty="0" smtClean="0"/>
              <a:t> </a:t>
            </a:r>
            <a:r>
              <a:rPr lang="az-Cyrl-AZ" dirty="0" smtClean="0"/>
              <a:t>инф</a:t>
            </a:r>
            <a:r>
              <a:rPr lang="pl-PL" dirty="0" smtClean="0"/>
              <a:t>o</a:t>
            </a:r>
            <a:r>
              <a:rPr lang="az-Cyrl-AZ" dirty="0" smtClean="0"/>
              <a:t>рмацией</a:t>
            </a:r>
            <a:endParaRPr lang="ru-RU" dirty="0" smtClean="0"/>
          </a:p>
          <a:p>
            <a:pPr>
              <a:buNone/>
            </a:pPr>
            <a:endParaRPr lang="ru-RU" dirty="0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ED86F9-B9DD-4BB0-A110-DA280AB82A43}" type="slidenum">
              <a:rPr lang="pl-PL" smtClean="0"/>
              <a:pPr>
                <a:defRPr/>
              </a:pPr>
              <a:t>30</a:t>
            </a:fld>
            <a:endParaRPr lang="pl-PL"/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600" dirty="0" smtClean="0"/>
              <a:t>BFG-</a:t>
            </a:r>
            <a:r>
              <a:rPr lang="az-Cyrl-AZ" sz="3600" dirty="0" smtClean="0"/>
              <a:t>Польский Фонд Гарантии Депозитов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285852" y="2071678"/>
            <a:ext cx="8058152" cy="4114800"/>
          </a:xfrm>
        </p:spPr>
        <p:txBody>
          <a:bodyPr/>
          <a:lstStyle/>
          <a:p>
            <a:pPr>
              <a:buNone/>
            </a:pPr>
            <a:r>
              <a:rPr lang="pl-PL" sz="1600" b="1" u="sng" dirty="0" err="1" smtClean="0"/>
              <a:t>Все</a:t>
            </a:r>
            <a:r>
              <a:rPr lang="pl-PL" sz="1600" b="1" u="sng" dirty="0" smtClean="0"/>
              <a:t> </a:t>
            </a:r>
            <a:r>
              <a:rPr lang="pl-PL" sz="1600" b="1" u="sng" dirty="0" err="1" smtClean="0"/>
              <a:t>польские</a:t>
            </a:r>
            <a:r>
              <a:rPr lang="pl-PL" sz="1600" b="1" u="sng" dirty="0" smtClean="0"/>
              <a:t> </a:t>
            </a:r>
            <a:r>
              <a:rPr lang="pl-PL" sz="1600" b="1" u="sng" dirty="0" err="1" smtClean="0"/>
              <a:t>банки</a:t>
            </a:r>
            <a:r>
              <a:rPr lang="pl-PL" sz="1600" b="1" u="sng" dirty="0" smtClean="0"/>
              <a:t> - </a:t>
            </a:r>
            <a:r>
              <a:rPr lang="pl-PL" sz="1600" b="1" u="sng" dirty="0" err="1" smtClean="0"/>
              <a:t>члены</a:t>
            </a:r>
            <a:r>
              <a:rPr lang="pl-PL" sz="1600" b="1" u="sng" dirty="0" smtClean="0"/>
              <a:t> </a:t>
            </a:r>
            <a:r>
              <a:rPr lang="pl-PL" sz="1600" b="1" u="sng" dirty="0" err="1" smtClean="0"/>
              <a:t>Фонда</a:t>
            </a:r>
            <a:r>
              <a:rPr lang="pl-PL" sz="1600" b="1" u="sng" dirty="0" smtClean="0"/>
              <a:t> </a:t>
            </a:r>
            <a:endParaRPr lang="pl-PL" sz="1600" dirty="0" smtClean="0"/>
          </a:p>
          <a:p>
            <a:pPr>
              <a:buNone/>
            </a:pPr>
            <a:endParaRPr lang="pl-PL" sz="1600" dirty="0" smtClean="0"/>
          </a:p>
          <a:p>
            <a:pPr>
              <a:buNone/>
            </a:pPr>
            <a:r>
              <a:rPr lang="pl-PL" sz="1600" dirty="0" err="1" smtClean="0"/>
              <a:t>Основные</a:t>
            </a:r>
            <a:r>
              <a:rPr lang="pl-PL" sz="1600" dirty="0" smtClean="0"/>
              <a:t> </a:t>
            </a:r>
            <a:r>
              <a:rPr lang="pl-PL" sz="1600" dirty="0" err="1" smtClean="0"/>
              <a:t>задачи</a:t>
            </a:r>
            <a:r>
              <a:rPr lang="pl-PL" sz="1600" dirty="0" smtClean="0"/>
              <a:t> </a:t>
            </a:r>
            <a:r>
              <a:rPr lang="pl-PL" sz="1600" dirty="0" err="1" smtClean="0"/>
              <a:t>Фонда</a:t>
            </a:r>
            <a:r>
              <a:rPr lang="pl-PL" sz="1600" dirty="0" smtClean="0"/>
              <a:t>:</a:t>
            </a:r>
          </a:p>
          <a:p>
            <a:r>
              <a:rPr lang="pl-PL" sz="1600" dirty="0" smtClean="0"/>
              <a:t>B </a:t>
            </a:r>
            <a:r>
              <a:rPr lang="pl-PL" sz="1600" dirty="0" err="1" smtClean="0"/>
              <a:t>случае</a:t>
            </a:r>
            <a:r>
              <a:rPr lang="pl-PL" sz="1600" dirty="0" smtClean="0"/>
              <a:t> </a:t>
            </a:r>
            <a:r>
              <a:rPr lang="pl-PL" sz="1600" dirty="0" err="1" smtClean="0"/>
              <a:t>банкротства</a:t>
            </a:r>
            <a:r>
              <a:rPr lang="pl-PL" sz="1600" dirty="0" smtClean="0"/>
              <a:t> </a:t>
            </a:r>
            <a:r>
              <a:rPr lang="pl-PL" sz="1600" dirty="0" err="1" smtClean="0"/>
              <a:t>банка</a:t>
            </a:r>
            <a:r>
              <a:rPr lang="pl-PL" sz="1600" dirty="0" smtClean="0"/>
              <a:t>, </a:t>
            </a:r>
            <a:r>
              <a:rPr lang="pl-PL" sz="1600" dirty="0" err="1" smtClean="0"/>
              <a:t>который</a:t>
            </a:r>
            <a:r>
              <a:rPr lang="pl-PL" sz="1600" dirty="0" smtClean="0"/>
              <a:t> </a:t>
            </a:r>
            <a:r>
              <a:rPr lang="pl-PL" sz="1600" dirty="0" err="1" smtClean="0"/>
              <a:t>является</a:t>
            </a:r>
            <a:r>
              <a:rPr lang="pl-PL" sz="1600" dirty="0" smtClean="0"/>
              <a:t> </a:t>
            </a:r>
            <a:r>
              <a:rPr lang="pl-PL" sz="1600" dirty="0" err="1" smtClean="0"/>
              <a:t>участником</a:t>
            </a:r>
            <a:r>
              <a:rPr lang="pl-PL" sz="1600" dirty="0" smtClean="0"/>
              <a:t> </a:t>
            </a:r>
            <a:r>
              <a:rPr lang="pl-PL" sz="1600" dirty="0" err="1" smtClean="0"/>
              <a:t>схемы</a:t>
            </a:r>
            <a:r>
              <a:rPr lang="pl-PL" sz="1600" dirty="0" smtClean="0"/>
              <a:t> </a:t>
            </a:r>
            <a:r>
              <a:rPr lang="pl-PL" sz="1600" dirty="0" err="1" smtClean="0"/>
              <a:t>гарантии</a:t>
            </a:r>
            <a:r>
              <a:rPr lang="pl-PL" sz="1600" dirty="0" smtClean="0"/>
              <a:t> </a:t>
            </a:r>
            <a:r>
              <a:rPr lang="pl-PL" sz="1600" dirty="0" err="1" smtClean="0"/>
              <a:t>депозита</a:t>
            </a:r>
            <a:r>
              <a:rPr lang="pl-PL" sz="1600" dirty="0" smtClean="0"/>
              <a:t> </a:t>
            </a:r>
            <a:r>
              <a:rPr lang="pl-PL" sz="1600" dirty="0" err="1" smtClean="0"/>
              <a:t>возмещать</a:t>
            </a:r>
            <a:r>
              <a:rPr lang="pl-PL" sz="1600" dirty="0" smtClean="0"/>
              <a:t>, </a:t>
            </a:r>
            <a:r>
              <a:rPr lang="pl-PL" sz="1600" dirty="0" err="1" smtClean="0"/>
              <a:t>до</a:t>
            </a:r>
            <a:r>
              <a:rPr lang="pl-PL" sz="1600" dirty="0" smtClean="0"/>
              <a:t> </a:t>
            </a:r>
            <a:r>
              <a:rPr lang="pl-PL" sz="1600" dirty="0" err="1" smtClean="0"/>
              <a:t>количества</a:t>
            </a:r>
            <a:r>
              <a:rPr lang="pl-PL" sz="1600" dirty="0" smtClean="0"/>
              <a:t> </a:t>
            </a:r>
            <a:r>
              <a:rPr lang="pl-PL" sz="1600" dirty="0" err="1" smtClean="0"/>
              <a:t>определенного</a:t>
            </a:r>
            <a:r>
              <a:rPr lang="pl-PL" sz="1600" dirty="0" smtClean="0"/>
              <a:t> </a:t>
            </a:r>
            <a:r>
              <a:rPr lang="pl-PL" sz="1600" dirty="0" err="1" smtClean="0"/>
              <a:t>согласно</a:t>
            </a:r>
            <a:r>
              <a:rPr lang="pl-PL" sz="1600" dirty="0" smtClean="0"/>
              <a:t> </a:t>
            </a:r>
            <a:r>
              <a:rPr lang="pl-PL" sz="1600" dirty="0" err="1" smtClean="0"/>
              <a:t>закону</a:t>
            </a:r>
            <a:r>
              <a:rPr lang="pl-PL" sz="1600" dirty="0" smtClean="0"/>
              <a:t> </a:t>
            </a:r>
            <a:r>
              <a:rPr lang="pl-PL" sz="1600" u="sng" dirty="0" smtClean="0"/>
              <a:t>(100 000 EUR)</a:t>
            </a:r>
            <a:r>
              <a:rPr lang="pl-PL" sz="1600" dirty="0" smtClean="0"/>
              <a:t>, </a:t>
            </a:r>
            <a:r>
              <a:rPr lang="pl-PL" sz="1600" dirty="0" err="1" smtClean="0"/>
              <a:t>cyммы</a:t>
            </a:r>
            <a:r>
              <a:rPr lang="pl-PL" sz="1600" dirty="0" smtClean="0"/>
              <a:t>, </a:t>
            </a:r>
            <a:r>
              <a:rPr lang="pl-PL" sz="1600" dirty="0" err="1" smtClean="0"/>
              <a:t>накопленны</a:t>
            </a:r>
            <a:r>
              <a:rPr lang="pl-PL" sz="1600" dirty="0" smtClean="0"/>
              <a:t> </a:t>
            </a:r>
            <a:r>
              <a:rPr lang="pl-PL" sz="1600" dirty="0" err="1" smtClean="0"/>
              <a:t>на</a:t>
            </a:r>
            <a:r>
              <a:rPr lang="pl-PL" sz="1600" dirty="0" smtClean="0"/>
              <a:t> </a:t>
            </a:r>
            <a:r>
              <a:rPr lang="pl-PL" sz="1600" dirty="0" err="1" smtClean="0"/>
              <a:t>счетах</a:t>
            </a:r>
            <a:r>
              <a:rPr lang="pl-PL" sz="1600" dirty="0" smtClean="0"/>
              <a:t> в </a:t>
            </a:r>
            <a:r>
              <a:rPr lang="pl-PL" sz="1600" dirty="0" err="1" smtClean="0"/>
              <a:t>банке</a:t>
            </a:r>
            <a:r>
              <a:rPr lang="pl-PL" sz="1600" dirty="0" smtClean="0"/>
              <a:t>;   </a:t>
            </a:r>
          </a:p>
          <a:p>
            <a:r>
              <a:rPr lang="pl-PL" sz="1600" dirty="0" err="1" smtClean="0"/>
              <a:t>Oбеспечивать</a:t>
            </a:r>
            <a:r>
              <a:rPr lang="pl-PL" sz="1600" dirty="0" smtClean="0"/>
              <a:t> </a:t>
            </a:r>
            <a:r>
              <a:rPr lang="pl-PL" sz="1600" dirty="0" err="1" smtClean="0"/>
              <a:t>финансовую</a:t>
            </a:r>
            <a:r>
              <a:rPr lang="pl-PL" sz="1600" dirty="0" smtClean="0"/>
              <a:t> </a:t>
            </a:r>
            <a:r>
              <a:rPr lang="pl-PL" sz="1600" dirty="0" err="1" smtClean="0"/>
              <a:t>помощь</a:t>
            </a:r>
            <a:r>
              <a:rPr lang="pl-PL" sz="1600" dirty="0" smtClean="0"/>
              <a:t> </a:t>
            </a:r>
            <a:r>
              <a:rPr lang="pl-PL" sz="1600" dirty="0" err="1" smtClean="0"/>
              <a:t>банкам</a:t>
            </a:r>
            <a:r>
              <a:rPr lang="pl-PL" sz="1600" dirty="0" smtClean="0"/>
              <a:t>, </a:t>
            </a:r>
            <a:r>
              <a:rPr lang="pl-PL" sz="1600" dirty="0" err="1" smtClean="0"/>
              <a:t>которые</a:t>
            </a:r>
            <a:r>
              <a:rPr lang="pl-PL" sz="1600" dirty="0" smtClean="0"/>
              <a:t> </a:t>
            </a:r>
            <a:r>
              <a:rPr lang="pl-PL" sz="1600" dirty="0" err="1" smtClean="0"/>
              <a:t>сталкивающийся</a:t>
            </a:r>
            <a:r>
              <a:rPr lang="pl-PL" sz="1600" dirty="0" smtClean="0"/>
              <a:t> с </a:t>
            </a:r>
            <a:r>
              <a:rPr lang="pl-PL" sz="1600" dirty="0" err="1" smtClean="0"/>
              <a:t>потерей</a:t>
            </a:r>
            <a:r>
              <a:rPr lang="pl-PL" sz="1600" dirty="0" smtClean="0"/>
              <a:t> </a:t>
            </a:r>
            <a:r>
              <a:rPr lang="pl-PL" sz="1600" dirty="0" err="1" smtClean="0"/>
              <a:t>платежеспособности</a:t>
            </a:r>
            <a:r>
              <a:rPr lang="pl-PL" sz="1600" dirty="0" smtClean="0"/>
              <a:t>  и </a:t>
            </a:r>
            <a:r>
              <a:rPr lang="pl-PL" sz="1600" dirty="0" err="1" smtClean="0"/>
              <a:t>предпринимают</a:t>
            </a:r>
            <a:r>
              <a:rPr lang="pl-PL" sz="1600" dirty="0" smtClean="0"/>
              <a:t> </a:t>
            </a:r>
            <a:r>
              <a:rPr lang="pl-PL" sz="1600" dirty="0" err="1" smtClean="0"/>
              <a:t>реформы</a:t>
            </a:r>
            <a:r>
              <a:rPr lang="pl-PL" sz="1600" dirty="0" smtClean="0"/>
              <a:t>, </a:t>
            </a:r>
          </a:p>
          <a:p>
            <a:r>
              <a:rPr lang="pl-PL" sz="1600" dirty="0" err="1" smtClean="0"/>
              <a:t>Поддерживать</a:t>
            </a:r>
            <a:r>
              <a:rPr lang="pl-PL" sz="1600" dirty="0" smtClean="0"/>
              <a:t> </a:t>
            </a:r>
            <a:r>
              <a:rPr lang="pl-PL" sz="1600" dirty="0" err="1" smtClean="0"/>
              <a:t>процессы</a:t>
            </a:r>
            <a:r>
              <a:rPr lang="pl-PL" sz="1600" dirty="0" smtClean="0"/>
              <a:t>, </a:t>
            </a:r>
            <a:r>
              <a:rPr lang="pl-PL" sz="1600" dirty="0" err="1" smtClean="0"/>
              <a:t>вовлекающие</a:t>
            </a:r>
            <a:r>
              <a:rPr lang="pl-PL" sz="1600" dirty="0" smtClean="0"/>
              <a:t> </a:t>
            </a:r>
            <a:r>
              <a:rPr lang="pl-PL" sz="1600" dirty="0" err="1" smtClean="0"/>
              <a:t>слияние</a:t>
            </a:r>
            <a:r>
              <a:rPr lang="pl-PL" sz="1600" dirty="0" smtClean="0"/>
              <a:t> </a:t>
            </a:r>
            <a:r>
              <a:rPr lang="pl-PL" sz="1600" dirty="0" err="1" smtClean="0"/>
              <a:t>подвергнутых</a:t>
            </a:r>
            <a:r>
              <a:rPr lang="pl-PL" sz="1600" dirty="0" smtClean="0"/>
              <a:t> </a:t>
            </a:r>
            <a:r>
              <a:rPr lang="pl-PL" sz="1600" dirty="0" err="1" smtClean="0"/>
              <a:t>опасности</a:t>
            </a:r>
            <a:r>
              <a:rPr lang="pl-PL" sz="1600" dirty="0" smtClean="0"/>
              <a:t> </a:t>
            </a:r>
            <a:r>
              <a:rPr lang="pl-PL" sz="1600" dirty="0" err="1" smtClean="0"/>
              <a:t>банков</a:t>
            </a:r>
            <a:r>
              <a:rPr lang="pl-PL" sz="1600" dirty="0" smtClean="0"/>
              <a:t> с </a:t>
            </a:r>
            <a:r>
              <a:rPr lang="pl-PL" sz="1600" dirty="0" err="1" smtClean="0"/>
              <a:t>сильными</a:t>
            </a:r>
            <a:r>
              <a:rPr lang="pl-PL" sz="1600" dirty="0" smtClean="0"/>
              <a:t> </a:t>
            </a:r>
            <a:r>
              <a:rPr lang="pl-PL" sz="1600" dirty="0" err="1" smtClean="0"/>
              <a:t>банками</a:t>
            </a:r>
            <a:r>
              <a:rPr lang="pl-PL" sz="1600" dirty="0" smtClean="0"/>
              <a:t>, </a:t>
            </a:r>
          </a:p>
          <a:p>
            <a:r>
              <a:rPr lang="pl-PL" sz="1600" dirty="0" err="1" smtClean="0"/>
              <a:t>Cобирать</a:t>
            </a:r>
            <a:r>
              <a:rPr lang="pl-PL" sz="1600" dirty="0" smtClean="0"/>
              <a:t> и </a:t>
            </a:r>
            <a:r>
              <a:rPr lang="pl-PL" sz="1600" dirty="0" err="1" smtClean="0"/>
              <a:t>проанализировать</a:t>
            </a:r>
            <a:r>
              <a:rPr lang="pl-PL" sz="1600" dirty="0" smtClean="0"/>
              <a:t> </a:t>
            </a:r>
            <a:r>
              <a:rPr lang="pl-PL" sz="1600" dirty="0" err="1" smtClean="0"/>
              <a:t>информацию</a:t>
            </a:r>
            <a:r>
              <a:rPr lang="pl-PL" sz="1600" dirty="0" smtClean="0"/>
              <a:t> </a:t>
            </a:r>
            <a:r>
              <a:rPr lang="pl-PL" sz="1600" dirty="0" err="1" smtClean="0"/>
              <a:t>об</a:t>
            </a:r>
            <a:r>
              <a:rPr lang="pl-PL" sz="1600" dirty="0" smtClean="0"/>
              <a:t> </a:t>
            </a:r>
            <a:r>
              <a:rPr lang="pl-PL" sz="1600" dirty="0" err="1" smtClean="0"/>
              <a:t>объектах</a:t>
            </a:r>
            <a:r>
              <a:rPr lang="pl-PL" sz="1600" dirty="0" smtClean="0"/>
              <a:t>, </a:t>
            </a:r>
            <a:r>
              <a:rPr lang="pl-PL" sz="1600" dirty="0" err="1" smtClean="0"/>
              <a:t>покрытых</a:t>
            </a:r>
            <a:r>
              <a:rPr lang="pl-PL" sz="1600" dirty="0" smtClean="0"/>
              <a:t> </a:t>
            </a:r>
            <a:r>
              <a:rPr lang="pl-PL" sz="1600" dirty="0" err="1" smtClean="0"/>
              <a:t>системой</a:t>
            </a:r>
            <a:r>
              <a:rPr lang="pl-PL" sz="1600" dirty="0" smtClean="0"/>
              <a:t> </a:t>
            </a:r>
            <a:r>
              <a:rPr lang="pl-PL" sz="1600" dirty="0" err="1" smtClean="0"/>
              <a:t>гарантии</a:t>
            </a:r>
            <a:r>
              <a:rPr lang="pl-PL" sz="1600" dirty="0" smtClean="0"/>
              <a:t>, </a:t>
            </a:r>
            <a:r>
              <a:rPr lang="pl-PL" sz="1600" dirty="0" err="1" smtClean="0"/>
              <a:t>включая</a:t>
            </a:r>
            <a:r>
              <a:rPr lang="pl-PL" sz="1600" dirty="0" smtClean="0"/>
              <a:t> </a:t>
            </a:r>
            <a:r>
              <a:rPr lang="pl-PL" sz="1600" dirty="0" err="1" smtClean="0"/>
              <a:t>подготовку</a:t>
            </a:r>
            <a:r>
              <a:rPr lang="pl-PL" sz="1600" dirty="0" smtClean="0"/>
              <a:t> </a:t>
            </a:r>
            <a:r>
              <a:rPr lang="pl-PL" sz="1600" dirty="0" err="1" smtClean="0"/>
              <a:t>исследований</a:t>
            </a:r>
            <a:r>
              <a:rPr lang="pl-PL" sz="1600" dirty="0" smtClean="0"/>
              <a:t> и </a:t>
            </a:r>
            <a:r>
              <a:rPr lang="pl-PL" sz="1600" dirty="0" err="1" smtClean="0"/>
              <a:t>прогнозов</a:t>
            </a:r>
            <a:r>
              <a:rPr lang="pl-PL" sz="1600" dirty="0" smtClean="0"/>
              <a:t> </a:t>
            </a:r>
            <a:r>
              <a:rPr lang="pl-PL" sz="1600" dirty="0" err="1" smtClean="0"/>
              <a:t>относительно</a:t>
            </a:r>
            <a:r>
              <a:rPr lang="pl-PL" sz="1600" dirty="0" smtClean="0"/>
              <a:t> </a:t>
            </a:r>
            <a:r>
              <a:rPr lang="pl-PL" sz="1600" dirty="0" err="1" smtClean="0"/>
              <a:t>банковского</a:t>
            </a:r>
            <a:r>
              <a:rPr lang="pl-PL" sz="1600" dirty="0" smtClean="0"/>
              <a:t> </a:t>
            </a:r>
            <a:r>
              <a:rPr lang="pl-PL" sz="1600" dirty="0" err="1" smtClean="0"/>
              <a:t>сектора</a:t>
            </a:r>
            <a:endParaRPr lang="pl-PL" sz="1600" dirty="0" smtClean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ED86F9-B9DD-4BB0-A110-DA280AB82A43}" type="slidenum">
              <a:rPr lang="pl-PL" smtClean="0"/>
              <a:pPr>
                <a:defRPr/>
              </a:pPr>
              <a:t>31</a:t>
            </a:fld>
            <a:endParaRPr lang="pl-PL"/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09F406-C550-4489-BBB7-ECDEFD4DA5F3}" type="slidenum">
              <a:rPr lang="pl-PL" smtClean="0"/>
              <a:pPr/>
              <a:t>32</a:t>
            </a:fld>
            <a:endParaRPr lang="pl-PL" smtClean="0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>
          <a:xfrm>
            <a:off x="1692275" y="2565400"/>
            <a:ext cx="7127875" cy="1143000"/>
          </a:xfrm>
        </p:spPr>
        <p:txBody>
          <a:bodyPr/>
          <a:lstStyle/>
          <a:p>
            <a:r>
              <a:rPr lang="ru-RU" smtClean="0"/>
              <a:t>Спасибо за внимание</a:t>
            </a:r>
            <a:endParaRPr lang="en-US" smtClean="0"/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Cyrl-AZ" dirty="0" smtClean="0"/>
              <a:t>Польский и немецкий ВВП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ED86F9-B9DD-4BB0-A110-DA280AB82A43}" type="slidenum">
              <a:rPr lang="pl-PL" smtClean="0"/>
              <a:pPr>
                <a:defRPr/>
              </a:pPr>
              <a:t>4</a:t>
            </a:fld>
            <a:endParaRPr lang="pl-PL"/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</p:nvPr>
        </p:nvGraphicFramePr>
        <p:xfrm>
          <a:off x="1619250" y="1981200"/>
          <a:ext cx="6838950" cy="37512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4019786584"/>
      </p:ext>
    </p:extLst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13D8F4C-D861-46D0-98D4-AA8482A5DF2F}" type="slidenum">
              <a:rPr lang="pl-PL" smtClean="0"/>
              <a:pPr/>
              <a:t>5</a:t>
            </a:fld>
            <a:endParaRPr lang="pl-PL" smtClean="0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1571625" y="0"/>
            <a:ext cx="7572375" cy="1223963"/>
          </a:xfrm>
        </p:spPr>
        <p:txBody>
          <a:bodyPr/>
          <a:lstStyle/>
          <a:p>
            <a:r>
              <a:rPr lang="ru-RU" sz="3600" b="1" dirty="0" smtClean="0">
                <a:solidFill>
                  <a:srgbClr val="000066"/>
                </a:solidFill>
              </a:rPr>
              <a:t>Банки в Польше в</a:t>
            </a:r>
            <a:r>
              <a:rPr lang="pl-PL" sz="3600" b="1" dirty="0" smtClean="0">
                <a:solidFill>
                  <a:srgbClr val="000066"/>
                </a:solidFill>
              </a:rPr>
              <a:t> 2012</a:t>
            </a:r>
            <a:r>
              <a:rPr lang="ru-RU" sz="3600" b="1" dirty="0" smtClean="0">
                <a:solidFill>
                  <a:srgbClr val="000066"/>
                </a:solidFill>
              </a:rPr>
              <a:t> г</a:t>
            </a:r>
            <a:r>
              <a:rPr lang="ru-RU" b="1" dirty="0" smtClean="0">
                <a:solidFill>
                  <a:srgbClr val="000066"/>
                </a:solidFill>
              </a:rPr>
              <a:t>. </a:t>
            </a:r>
            <a:endParaRPr lang="pl-PL" b="1" dirty="0" smtClean="0">
              <a:solidFill>
                <a:srgbClr val="000066"/>
              </a:solidFill>
            </a:endParaRP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19250" y="1357313"/>
            <a:ext cx="7524750" cy="4879975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ru-RU" sz="2800" dirty="0" smtClean="0"/>
              <a:t>Государственный банк</a:t>
            </a:r>
            <a:r>
              <a:rPr lang="en-US" dirty="0" smtClean="0"/>
              <a:t>:				    </a:t>
            </a:r>
            <a:r>
              <a:rPr lang="ru-RU" dirty="0" smtClean="0"/>
              <a:t>  </a:t>
            </a:r>
            <a:r>
              <a:rPr lang="en-US" b="1" dirty="0" smtClean="0"/>
              <a:t>1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800" dirty="0" smtClean="0"/>
              <a:t>Банки, действующие, как акционерное общество </a:t>
            </a:r>
            <a:r>
              <a:rPr lang="en-US" sz="2800" dirty="0" smtClean="0"/>
              <a:t>(</a:t>
            </a:r>
            <a:r>
              <a:rPr lang="ru-RU" sz="2800" dirty="0" smtClean="0"/>
              <a:t>в том числе </a:t>
            </a:r>
            <a:r>
              <a:rPr lang="pl-PL" sz="2800" dirty="0" smtClean="0"/>
              <a:t>2</a:t>
            </a:r>
            <a:r>
              <a:rPr lang="en-US" sz="2800" dirty="0" smtClean="0"/>
              <a:t> </a:t>
            </a:r>
            <a:r>
              <a:rPr lang="ru-RU" sz="2800" dirty="0" smtClean="0"/>
              <a:t>региональных кооперативных банка</a:t>
            </a:r>
            <a:r>
              <a:rPr lang="en-US" sz="2800" dirty="0" smtClean="0"/>
              <a:t>)	     </a:t>
            </a:r>
            <a:r>
              <a:rPr lang="ru-RU" sz="2800" dirty="0" smtClean="0"/>
              <a:t>		     </a:t>
            </a:r>
            <a:r>
              <a:rPr lang="pl-PL" sz="2800" b="1" dirty="0" smtClean="0"/>
              <a:t>45</a:t>
            </a:r>
            <a:endParaRPr lang="en-US" sz="2800" b="1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ru-RU" sz="2800" dirty="0" smtClean="0"/>
              <a:t>Отделения зарубежных</a:t>
            </a:r>
            <a:r>
              <a:rPr lang="pl-PL" sz="2800" dirty="0" smtClean="0"/>
              <a:t> </a:t>
            </a:r>
            <a:r>
              <a:rPr lang="ru-RU" sz="2800" dirty="0" smtClean="0"/>
              <a:t>банков</a:t>
            </a:r>
            <a:r>
              <a:rPr lang="en-US" sz="2800" dirty="0" smtClean="0"/>
              <a:t>:		     </a:t>
            </a:r>
            <a:r>
              <a:rPr lang="pl-PL" sz="2800" b="1" dirty="0" smtClean="0"/>
              <a:t>23</a:t>
            </a:r>
            <a:endParaRPr lang="en-US" sz="2800" b="1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ru-RU" sz="2800" dirty="0" smtClean="0"/>
              <a:t>Кооперативные банки:</a:t>
            </a:r>
            <a:r>
              <a:rPr lang="en-US" sz="2800" dirty="0" smtClean="0"/>
              <a:t>			             </a:t>
            </a:r>
            <a:r>
              <a:rPr lang="pl-PL" sz="2800" b="1" dirty="0" smtClean="0"/>
              <a:t>573</a:t>
            </a:r>
            <a:endParaRPr lang="en-US" sz="2800" b="1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ru-RU" sz="2800" dirty="0" smtClean="0"/>
              <a:t>Количество пунктов обслуживания</a:t>
            </a:r>
            <a:r>
              <a:rPr lang="en-US" sz="2800" dirty="0" smtClean="0"/>
              <a:t> </a:t>
            </a:r>
            <a:r>
              <a:rPr lang="en-US" sz="1600" dirty="0" smtClean="0"/>
              <a:t>(</a:t>
            </a:r>
            <a:r>
              <a:rPr lang="ru-RU" sz="1600" dirty="0" smtClean="0"/>
              <a:t>отделы и подразделения</a:t>
            </a:r>
            <a:r>
              <a:rPr lang="en-US" sz="1600" dirty="0" smtClean="0"/>
              <a:t>)</a:t>
            </a:r>
            <a:r>
              <a:rPr lang="ru-RU" sz="2800" dirty="0" smtClean="0"/>
              <a:t>:</a:t>
            </a:r>
            <a:r>
              <a:rPr lang="en-US" sz="1600" dirty="0" smtClean="0"/>
              <a:t>      </a:t>
            </a:r>
            <a:r>
              <a:rPr lang="ru-RU" sz="1600" dirty="0" smtClean="0"/>
              <a:t>				              </a:t>
            </a:r>
            <a:r>
              <a:rPr lang="pl-PL" sz="2800" b="1" dirty="0" smtClean="0"/>
              <a:t>13 610</a:t>
            </a:r>
            <a:endParaRPr lang="en-US" sz="2800" b="1" dirty="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ru-RU" sz="2800" dirty="0" smtClean="0"/>
              <a:t>Количество сотрудников</a:t>
            </a:r>
            <a:r>
              <a:rPr lang="en-US" sz="2800" dirty="0" smtClean="0"/>
              <a:t>:	</a:t>
            </a:r>
            <a:r>
              <a:rPr lang="pl-PL" sz="2800" dirty="0" smtClean="0"/>
              <a:t>	</a:t>
            </a:r>
            <a:r>
              <a:rPr lang="ru-RU" sz="2800" dirty="0" smtClean="0"/>
              <a:t>      </a:t>
            </a:r>
            <a:r>
              <a:rPr lang="pl-PL" sz="2800" b="1" dirty="0" smtClean="0"/>
              <a:t>175 183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 smtClean="0"/>
              <a:t>-</a:t>
            </a:r>
            <a:r>
              <a:rPr lang="pl-PL" sz="2400" dirty="0" smtClean="0"/>
              <a:t> 88</a:t>
            </a:r>
            <a:r>
              <a:rPr lang="en-US" sz="2400" dirty="0" smtClean="0"/>
              <a:t> % </a:t>
            </a:r>
            <a:r>
              <a:rPr lang="ru-RU" sz="2400" dirty="0" smtClean="0"/>
              <a:t>с </a:t>
            </a:r>
            <a:r>
              <a:rPr lang="pl-PL" sz="2400" dirty="0" smtClean="0"/>
              <a:t>ы</a:t>
            </a:r>
            <a:r>
              <a:rPr lang="az-Cyrl-AZ" sz="2400" dirty="0" smtClean="0"/>
              <a:t>сшим</a:t>
            </a:r>
            <a:r>
              <a:rPr lang="ru-RU" sz="2400" dirty="0" smtClean="0"/>
              <a:t> образованием</a:t>
            </a:r>
            <a:r>
              <a:rPr lang="en-US" sz="2400" dirty="0" smtClean="0"/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 smtClean="0"/>
              <a:t>- </a:t>
            </a:r>
            <a:r>
              <a:rPr lang="ru-RU" sz="2400" dirty="0" smtClean="0"/>
              <a:t>средний возраст: </a:t>
            </a:r>
            <a:r>
              <a:rPr lang="en-US" sz="2400" dirty="0" smtClean="0"/>
              <a:t>3</a:t>
            </a:r>
            <a:r>
              <a:rPr lang="pl-PL" sz="2400" dirty="0" smtClean="0"/>
              <a:t>7</a:t>
            </a:r>
            <a:r>
              <a:rPr lang="ru-RU" sz="2400" dirty="0" smtClean="0"/>
              <a:t> лет</a:t>
            </a:r>
            <a:endParaRPr lang="en-US" sz="2400" dirty="0" smtClean="0"/>
          </a:p>
        </p:txBody>
      </p:sp>
    </p:spTree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1"/>
          <p:cNvSpPr txBox="1">
            <a:spLocks noChangeArrowheads="1"/>
          </p:cNvSpPr>
          <p:nvPr/>
        </p:nvSpPr>
        <p:spPr bwMode="auto">
          <a:xfrm>
            <a:off x="1258888" y="26988"/>
            <a:ext cx="7885112" cy="132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8920" tIns="50760" rIns="88920" bIns="50760"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ru-RU" sz="4000">
                <a:solidFill>
                  <a:srgbClr val="000000"/>
                </a:solidFill>
              </a:rPr>
              <a:t>Позиция и состояние польских банков</a:t>
            </a:r>
          </a:p>
        </p:txBody>
      </p:sp>
      <p:sp>
        <p:nvSpPr>
          <p:cNvPr id="4099" name="Text Box 2"/>
          <p:cNvSpPr txBox="1">
            <a:spLocks noChangeArrowheads="1"/>
          </p:cNvSpPr>
          <p:nvPr/>
        </p:nvSpPr>
        <p:spPr bwMode="auto">
          <a:xfrm>
            <a:off x="1547813" y="1628775"/>
            <a:ext cx="759618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8920" tIns="50760" rIns="88920" bIns="50760"/>
          <a:lstStyle>
            <a:lvl1pPr marL="339725" indent="-339725">
              <a:tabLst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1pPr>
            <a:lvl2pPr>
              <a:tabLst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2pPr>
            <a:lvl3pPr>
              <a:tabLst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3pPr>
            <a:lvl4pPr>
              <a:tabLst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4pPr>
            <a:lvl5pPr>
              <a:tabLst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909638" algn="l"/>
                <a:tab pos="1824038" algn="l"/>
                <a:tab pos="2738438" algn="l"/>
                <a:tab pos="3652838" algn="l"/>
                <a:tab pos="4567238" algn="l"/>
                <a:tab pos="5481638" algn="l"/>
                <a:tab pos="6396038" algn="l"/>
                <a:tab pos="7310438" algn="l"/>
                <a:tab pos="8224838" algn="l"/>
                <a:tab pos="9139238" algn="l"/>
                <a:tab pos="10053638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9pPr>
          </a:lstStyle>
          <a:p>
            <a:pPr algn="l">
              <a:spcBef>
                <a:spcPts val="488"/>
              </a:spcBef>
              <a:buFont typeface="ArialMT" pitchFamily="32" charset="0"/>
              <a:buChar char="•"/>
            </a:pPr>
            <a:r>
              <a:rPr lang="ru-RU" sz="3200" dirty="0">
                <a:solidFill>
                  <a:srgbClr val="000000"/>
                </a:solidFill>
              </a:rPr>
              <a:t>Солидные собственные средства</a:t>
            </a:r>
          </a:p>
          <a:p>
            <a:pPr algn="l">
              <a:spcBef>
                <a:spcPts val="488"/>
              </a:spcBef>
              <a:buFont typeface="ArialMT" pitchFamily="32" charset="0"/>
              <a:buChar char="•"/>
            </a:pPr>
            <a:r>
              <a:rPr lang="ru-RU" sz="3200" dirty="0">
                <a:solidFill>
                  <a:srgbClr val="000000"/>
                </a:solidFill>
              </a:rPr>
              <a:t>Хорошее качество активов</a:t>
            </a:r>
          </a:p>
          <a:p>
            <a:pPr algn="l">
              <a:spcBef>
                <a:spcPts val="488"/>
              </a:spcBef>
              <a:buFont typeface="ArialMT" pitchFamily="32" charset="0"/>
              <a:buChar char="•"/>
            </a:pPr>
            <a:r>
              <a:rPr lang="ru-RU" sz="3200" dirty="0">
                <a:solidFill>
                  <a:srgbClr val="000000"/>
                </a:solidFill>
              </a:rPr>
              <a:t>Эффективная и современная платежная система,</a:t>
            </a:r>
          </a:p>
          <a:p>
            <a:pPr algn="l">
              <a:spcBef>
                <a:spcPts val="488"/>
              </a:spcBef>
              <a:buFont typeface="ArialMT" pitchFamily="32" charset="0"/>
              <a:buChar char="•"/>
            </a:pPr>
            <a:r>
              <a:rPr lang="ru-RU" sz="3200" dirty="0">
                <a:solidFill>
                  <a:srgbClr val="000000"/>
                </a:solidFill>
              </a:rPr>
              <a:t>Постоянно совершенствуемая система обмена информацией</a:t>
            </a:r>
          </a:p>
          <a:p>
            <a:pPr algn="l">
              <a:spcBef>
                <a:spcPts val="488"/>
              </a:spcBef>
              <a:buFont typeface="ArialMT" pitchFamily="32" charset="0"/>
              <a:buChar char="•"/>
            </a:pPr>
            <a:r>
              <a:rPr lang="ru-RU" sz="3200" dirty="0">
                <a:solidFill>
                  <a:srgbClr val="000000"/>
                </a:solidFill>
              </a:rPr>
              <a:t>Высокий уровень технологического развития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"/>
          <p:cNvSpPr txBox="1">
            <a:spLocks noChangeArrowheads="1"/>
          </p:cNvSpPr>
          <p:nvPr/>
        </p:nvSpPr>
        <p:spPr bwMode="auto">
          <a:xfrm>
            <a:off x="914400" y="11588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8920" tIns="50760" rIns="88920" bIns="50760"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ru-RU" sz="4400">
                <a:solidFill>
                  <a:srgbClr val="000000"/>
                </a:solidFill>
              </a:rPr>
              <a:t>Международный контекст</a:t>
            </a:r>
          </a:p>
        </p:txBody>
      </p:sp>
      <p:sp>
        <p:nvSpPr>
          <p:cNvPr id="3075" name="Text Box 2"/>
          <p:cNvSpPr txBox="1">
            <a:spLocks noChangeArrowheads="1"/>
          </p:cNvSpPr>
          <p:nvPr/>
        </p:nvSpPr>
        <p:spPr bwMode="auto">
          <a:xfrm>
            <a:off x="1547813" y="1600200"/>
            <a:ext cx="7138987" cy="5040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8920" tIns="50760" rIns="88920" bIns="50760"/>
          <a:lstStyle>
            <a:lvl1pPr marL="198438" indent="-198438">
              <a:tabLst>
                <a:tab pos="768350" algn="l"/>
                <a:tab pos="1682750" algn="l"/>
                <a:tab pos="2597150" algn="l"/>
                <a:tab pos="3511550" algn="l"/>
                <a:tab pos="4425950" algn="l"/>
                <a:tab pos="5340350" algn="l"/>
                <a:tab pos="6254750" algn="l"/>
                <a:tab pos="7169150" algn="l"/>
                <a:tab pos="8083550" algn="l"/>
                <a:tab pos="8997950" algn="l"/>
                <a:tab pos="991235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1pPr>
            <a:lvl2pPr>
              <a:tabLst>
                <a:tab pos="768350" algn="l"/>
                <a:tab pos="1682750" algn="l"/>
                <a:tab pos="2597150" algn="l"/>
                <a:tab pos="3511550" algn="l"/>
                <a:tab pos="4425950" algn="l"/>
                <a:tab pos="5340350" algn="l"/>
                <a:tab pos="6254750" algn="l"/>
                <a:tab pos="7169150" algn="l"/>
                <a:tab pos="8083550" algn="l"/>
                <a:tab pos="8997950" algn="l"/>
                <a:tab pos="991235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2pPr>
            <a:lvl3pPr>
              <a:tabLst>
                <a:tab pos="768350" algn="l"/>
                <a:tab pos="1682750" algn="l"/>
                <a:tab pos="2597150" algn="l"/>
                <a:tab pos="3511550" algn="l"/>
                <a:tab pos="4425950" algn="l"/>
                <a:tab pos="5340350" algn="l"/>
                <a:tab pos="6254750" algn="l"/>
                <a:tab pos="7169150" algn="l"/>
                <a:tab pos="8083550" algn="l"/>
                <a:tab pos="8997950" algn="l"/>
                <a:tab pos="991235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3pPr>
            <a:lvl4pPr>
              <a:tabLst>
                <a:tab pos="768350" algn="l"/>
                <a:tab pos="1682750" algn="l"/>
                <a:tab pos="2597150" algn="l"/>
                <a:tab pos="3511550" algn="l"/>
                <a:tab pos="4425950" algn="l"/>
                <a:tab pos="5340350" algn="l"/>
                <a:tab pos="6254750" algn="l"/>
                <a:tab pos="7169150" algn="l"/>
                <a:tab pos="8083550" algn="l"/>
                <a:tab pos="8997950" algn="l"/>
                <a:tab pos="991235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4pPr>
            <a:lvl5pPr>
              <a:tabLst>
                <a:tab pos="768350" algn="l"/>
                <a:tab pos="1682750" algn="l"/>
                <a:tab pos="2597150" algn="l"/>
                <a:tab pos="3511550" algn="l"/>
                <a:tab pos="4425950" algn="l"/>
                <a:tab pos="5340350" algn="l"/>
                <a:tab pos="6254750" algn="l"/>
                <a:tab pos="7169150" algn="l"/>
                <a:tab pos="8083550" algn="l"/>
                <a:tab pos="8997950" algn="l"/>
                <a:tab pos="991235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68350" algn="l"/>
                <a:tab pos="1682750" algn="l"/>
                <a:tab pos="2597150" algn="l"/>
                <a:tab pos="3511550" algn="l"/>
                <a:tab pos="4425950" algn="l"/>
                <a:tab pos="5340350" algn="l"/>
                <a:tab pos="6254750" algn="l"/>
                <a:tab pos="7169150" algn="l"/>
                <a:tab pos="8083550" algn="l"/>
                <a:tab pos="8997950" algn="l"/>
                <a:tab pos="991235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68350" algn="l"/>
                <a:tab pos="1682750" algn="l"/>
                <a:tab pos="2597150" algn="l"/>
                <a:tab pos="3511550" algn="l"/>
                <a:tab pos="4425950" algn="l"/>
                <a:tab pos="5340350" algn="l"/>
                <a:tab pos="6254750" algn="l"/>
                <a:tab pos="7169150" algn="l"/>
                <a:tab pos="8083550" algn="l"/>
                <a:tab pos="8997950" algn="l"/>
                <a:tab pos="991235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68350" algn="l"/>
                <a:tab pos="1682750" algn="l"/>
                <a:tab pos="2597150" algn="l"/>
                <a:tab pos="3511550" algn="l"/>
                <a:tab pos="4425950" algn="l"/>
                <a:tab pos="5340350" algn="l"/>
                <a:tab pos="6254750" algn="l"/>
                <a:tab pos="7169150" algn="l"/>
                <a:tab pos="8083550" algn="l"/>
                <a:tab pos="8997950" algn="l"/>
                <a:tab pos="991235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68350" algn="l"/>
                <a:tab pos="1682750" algn="l"/>
                <a:tab pos="2597150" algn="l"/>
                <a:tab pos="3511550" algn="l"/>
                <a:tab pos="4425950" algn="l"/>
                <a:tab pos="5340350" algn="l"/>
                <a:tab pos="6254750" algn="l"/>
                <a:tab pos="7169150" algn="l"/>
                <a:tab pos="8083550" algn="l"/>
                <a:tab pos="8997950" algn="l"/>
                <a:tab pos="9912350" algn="l"/>
              </a:tabLst>
              <a:defRPr sz="2400">
                <a:solidFill>
                  <a:schemeClr val="bg1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9pPr>
          </a:lstStyle>
          <a:p>
            <a:pPr algn="l">
              <a:spcBef>
                <a:spcPts val="488"/>
              </a:spcBef>
              <a:buFont typeface="ArialMT" pitchFamily="32" charset="0"/>
              <a:buChar char="•"/>
            </a:pPr>
            <a:r>
              <a:rPr lang="ru-RU" sz="2800" dirty="0">
                <a:solidFill>
                  <a:srgbClr val="000000"/>
                </a:solidFill>
              </a:rPr>
              <a:t>Проблемы, связанные с задолженностью государств</a:t>
            </a:r>
          </a:p>
          <a:p>
            <a:pPr algn="l">
              <a:spcBef>
                <a:spcPts val="488"/>
              </a:spcBef>
              <a:buFont typeface="ArialMT" pitchFamily="32" charset="0"/>
              <a:buChar char="•"/>
            </a:pPr>
            <a:r>
              <a:rPr lang="ru-RU" sz="2800" dirty="0">
                <a:solidFill>
                  <a:srgbClr val="000000"/>
                </a:solidFill>
              </a:rPr>
              <a:t>Проблемы, связанные с необходимостью уменьшения долговой нагрузки финансовых учреждений</a:t>
            </a:r>
          </a:p>
          <a:p>
            <a:pPr algn="l">
              <a:spcBef>
                <a:spcPts val="488"/>
              </a:spcBef>
              <a:buFont typeface="ArialMT" pitchFamily="32" charset="0"/>
              <a:buChar char="•"/>
            </a:pPr>
            <a:r>
              <a:rPr lang="ru-RU" sz="2800" dirty="0">
                <a:solidFill>
                  <a:srgbClr val="000000"/>
                </a:solidFill>
              </a:rPr>
              <a:t>Построение системы защиты депозитов в Европе</a:t>
            </a:r>
          </a:p>
          <a:p>
            <a:pPr algn="l">
              <a:spcBef>
                <a:spcPts val="488"/>
              </a:spcBef>
              <a:buFont typeface="ArialMT" pitchFamily="32" charset="0"/>
              <a:buChar char="•"/>
            </a:pPr>
            <a:r>
              <a:rPr lang="ru-RU" sz="2800" dirty="0">
                <a:solidFill>
                  <a:srgbClr val="000000"/>
                </a:solidFill>
              </a:rPr>
              <a:t>Антикризисное управление: европейский банковский надзор, упорядоченная ликвидация</a:t>
            </a:r>
          </a:p>
          <a:p>
            <a:pPr>
              <a:spcBef>
                <a:spcPts val="488"/>
              </a:spcBef>
              <a:buClrTx/>
              <a:buFontTx/>
              <a:buNone/>
            </a:pPr>
            <a:endParaRPr lang="pl-PL" sz="28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 smtClean="0">
                <a:solidFill>
                  <a:srgbClr val="000066"/>
                </a:solidFill>
              </a:rPr>
              <a:t>Структура</a:t>
            </a:r>
            <a:r>
              <a:rPr lang="pl-PL" sz="2800" b="1" dirty="0" smtClean="0">
                <a:solidFill>
                  <a:srgbClr val="000066"/>
                </a:solidFill>
              </a:rPr>
              <a:t> </a:t>
            </a:r>
            <a:r>
              <a:rPr lang="ru-RU" sz="2800" b="1" dirty="0" smtClean="0">
                <a:solidFill>
                  <a:srgbClr val="000066"/>
                </a:solidFill>
              </a:rPr>
              <a:t>по</a:t>
            </a:r>
            <a:r>
              <a:rPr lang="pl-PL" sz="2800" b="1" dirty="0" smtClean="0">
                <a:solidFill>
                  <a:srgbClr val="000066"/>
                </a:solidFill>
              </a:rPr>
              <a:t> </a:t>
            </a:r>
            <a:r>
              <a:rPr lang="ru-RU" sz="2800" b="1" dirty="0" smtClean="0">
                <a:solidFill>
                  <a:srgbClr val="000066"/>
                </a:solidFill>
              </a:rPr>
              <a:t>собственности</a:t>
            </a:r>
            <a:r>
              <a:rPr lang="pl-PL" sz="2800" b="1" dirty="0" smtClean="0">
                <a:solidFill>
                  <a:srgbClr val="000066"/>
                </a:solidFill>
              </a:rPr>
              <a:t> </a:t>
            </a:r>
            <a:r>
              <a:rPr lang="ru-RU" sz="2800" b="1" dirty="0" smtClean="0">
                <a:solidFill>
                  <a:srgbClr val="000066"/>
                </a:solidFill>
              </a:rPr>
              <a:t>капиталов</a:t>
            </a:r>
            <a:r>
              <a:rPr lang="pl-PL" sz="2800" b="1" dirty="0" smtClean="0">
                <a:solidFill>
                  <a:srgbClr val="000066"/>
                </a:solidFill>
              </a:rPr>
              <a:t> </a:t>
            </a:r>
            <a:r>
              <a:rPr lang="ru-RU" sz="2800" b="1" dirty="0" smtClean="0">
                <a:solidFill>
                  <a:srgbClr val="000066"/>
                </a:solidFill>
              </a:rPr>
              <a:t>в польском банковском секторе</a:t>
            </a:r>
            <a:endParaRPr lang="pl-PL" sz="28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ED86F9-B9DD-4BB0-A110-DA280AB82A43}" type="slidenum">
              <a:rPr lang="pl-PL" smtClean="0"/>
              <a:pPr>
                <a:defRPr/>
              </a:pPr>
              <a:t>8</a:t>
            </a:fld>
            <a:endParaRPr lang="pl-PL"/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</p:nvPr>
        </p:nvGraphicFramePr>
        <p:xfrm>
          <a:off x="1619672" y="1981200"/>
          <a:ext cx="6838528" cy="37520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 smtClean="0">
                <a:solidFill>
                  <a:srgbClr val="0000FF"/>
                </a:solidFill>
              </a:rPr>
              <a:t>Коэффициент достаточности капитала</a:t>
            </a:r>
            <a:endParaRPr lang="pl-PL" sz="2800" b="1" dirty="0">
              <a:solidFill>
                <a:srgbClr val="0000FF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ED86F9-B9DD-4BB0-A110-DA280AB82A43}" type="slidenum">
              <a:rPr lang="pl-PL" smtClean="0"/>
              <a:pPr>
                <a:defRPr/>
              </a:pPr>
              <a:t>9</a:t>
            </a:fld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3143240" y="6143644"/>
            <a:ext cx="371326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dirty="0" smtClean="0">
                <a:solidFill>
                  <a:schemeClr val="tx1"/>
                </a:solidFill>
              </a:rPr>
              <a:t>Источник</a:t>
            </a:r>
            <a:r>
              <a:rPr lang="pl-PL" dirty="0" smtClean="0">
                <a:solidFill>
                  <a:schemeClr val="tx1"/>
                </a:solidFill>
              </a:rPr>
              <a:t>: </a:t>
            </a:r>
            <a:r>
              <a:rPr lang="ru-RU" dirty="0" smtClean="0">
                <a:solidFill>
                  <a:schemeClr val="tx1"/>
                </a:solidFill>
              </a:rPr>
              <a:t>Национальный банк Польши</a:t>
            </a:r>
            <a:r>
              <a:rPr lang="pl-PL" dirty="0" smtClean="0">
                <a:solidFill>
                  <a:schemeClr val="tx1"/>
                </a:solidFill>
              </a:rPr>
              <a:t>, </a:t>
            </a:r>
            <a:r>
              <a:rPr lang="ru-RU" dirty="0" smtClean="0">
                <a:solidFill>
                  <a:schemeClr val="tx1"/>
                </a:solidFill>
              </a:rPr>
              <a:t>КФН</a:t>
            </a:r>
            <a:endParaRPr lang="pl-PL" dirty="0">
              <a:solidFill>
                <a:schemeClr val="tx1"/>
              </a:solidFill>
            </a:endParaRPr>
          </a:p>
        </p:txBody>
      </p:sp>
      <p:graphicFrame>
        <p:nvGraphicFramePr>
          <p:cNvPr id="7" name="Symbol zastępczy zawartości 6"/>
          <p:cNvGraphicFramePr>
            <a:graphicFrameLocks noGrp="1"/>
          </p:cNvGraphicFramePr>
          <p:nvPr>
            <p:ph idx="1"/>
          </p:nvPr>
        </p:nvGraphicFramePr>
        <p:xfrm>
          <a:off x="1547813" y="1981200"/>
          <a:ext cx="6910387" cy="3824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154807430"/>
      </p:ext>
    </p:extLst>
  </p:cSld>
  <p:clrMapOvr>
    <a:masterClrMapping/>
  </p:clrMapOvr>
  <p:transition spd="med">
    <p:pull dir="r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jekt domyślny">
  <a:themeElements>
    <a:clrScheme name="Projekt domyśln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3399FF"/>
      </a:accent1>
      <a:accent2>
        <a:srgbClr val="99FFCC"/>
      </a:accent2>
      <a:accent3>
        <a:srgbClr val="FFFFFF"/>
      </a:accent3>
      <a:accent4>
        <a:srgbClr val="000000"/>
      </a:accent4>
      <a:accent5>
        <a:srgbClr val="ADCAFF"/>
      </a:accent5>
      <a:accent6>
        <a:srgbClr val="8AE7B9"/>
      </a:accent6>
      <a:hlink>
        <a:srgbClr val="CC00CC"/>
      </a:hlink>
      <a:folHlink>
        <a:srgbClr val="B2B2B2"/>
      </a:folHlink>
    </a:clrScheme>
    <a:fontScheme name="Projekt domyślny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1400" b="0" i="0" u="none" strike="noStrike" cap="none" normalizeH="0" baseline="0" smtClean="0">
            <a:ln>
              <a:noFill/>
            </a:ln>
            <a:solidFill>
              <a:srgbClr val="FF5050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sz="1400" b="0" i="0" u="none" strike="noStrike" cap="none" normalizeH="0" baseline="0" smtClean="0">
            <a:ln>
              <a:noFill/>
            </a:ln>
            <a:solidFill>
              <a:srgbClr val="FF5050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Pakiet 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Pakiet 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Pakiet 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Pakiet 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Pakiet 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Pakiet 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Pakiet 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Projekt domyślny 1">
    <a:dk1>
      <a:srgbClr val="000000"/>
    </a:dk1>
    <a:lt1>
      <a:srgbClr val="FFFFFF"/>
    </a:lt1>
    <a:dk2>
      <a:srgbClr val="000000"/>
    </a:dk2>
    <a:lt2>
      <a:srgbClr val="808080"/>
    </a:lt2>
    <a:accent1>
      <a:srgbClr val="3399FF"/>
    </a:accent1>
    <a:accent2>
      <a:srgbClr val="99FFCC"/>
    </a:accent2>
    <a:accent3>
      <a:srgbClr val="FFFFFF"/>
    </a:accent3>
    <a:accent4>
      <a:srgbClr val="000000"/>
    </a:accent4>
    <a:accent5>
      <a:srgbClr val="ADCAFF"/>
    </a:accent5>
    <a:accent6>
      <a:srgbClr val="8AE7B9"/>
    </a:accent6>
    <a:hlink>
      <a:srgbClr val="CC00CC"/>
    </a:hlink>
    <a:folHlink>
      <a:srgbClr val="B2B2B2"/>
    </a:folHlink>
  </a:clrScheme>
  <a:fontScheme name="Projekt domyślny">
    <a:majorFont>
      <a:latin typeface="Times New Roman"/>
      <a:ea typeface=""/>
      <a:cs typeface=""/>
    </a:majorFont>
    <a:minorFont>
      <a:latin typeface="Times New Roman"/>
      <a:ea typeface=""/>
      <a:cs typeface="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Pakiet 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24602</TotalTime>
  <Words>635</Words>
  <Application>Microsoft Office PowerPoint</Application>
  <PresentationFormat>Pokaz na ekranie (4:3)</PresentationFormat>
  <Paragraphs>146</Paragraphs>
  <Slides>32</Slides>
  <Notes>19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32</vt:i4>
      </vt:variant>
    </vt:vector>
  </HeadingPairs>
  <TitlesOfParts>
    <vt:vector size="33" baseType="lpstr">
      <vt:lpstr>Projekt domyślny</vt:lpstr>
      <vt:lpstr>Польский банковский  сектор в 2012  г.  </vt:lpstr>
      <vt:lpstr>Некоторые факты о Польше</vt:lpstr>
      <vt:lpstr>Инфляция в Польше в 2004-2012 гг.</vt:lpstr>
      <vt:lpstr>Польский и немецкий ВВП</vt:lpstr>
      <vt:lpstr>Банки в Польше в 2012 г. </vt:lpstr>
      <vt:lpstr>Slajd 6</vt:lpstr>
      <vt:lpstr>Slajd 7</vt:lpstr>
      <vt:lpstr>Структура по собственности капиталов в польском банковском секторе</vt:lpstr>
      <vt:lpstr>Коэффициент достаточности капитала</vt:lpstr>
      <vt:lpstr>Собственные средства польских банкoв (в млд. PLN, USD)</vt:lpstr>
      <vt:lpstr>Активы в польском банковском секторе (в млд. PLN, USD)</vt:lpstr>
      <vt:lpstr>Финансовые результаты (чистая прибыль)  ( в млд. USD)</vt:lpstr>
      <vt:lpstr>Показатели рентабельности ROA и ROE</vt:lpstr>
      <vt:lpstr>Slajd 14</vt:lpstr>
      <vt:lpstr>Oтношение депозитов нефинансовых организаций к ВВП в EC</vt:lpstr>
      <vt:lpstr>Slajd 16</vt:lpstr>
      <vt:lpstr>Slajd 17</vt:lpstr>
      <vt:lpstr>Количество карточек  в обращении (в миллионах)</vt:lpstr>
      <vt:lpstr>Польский банковский сектор:</vt:lpstr>
      <vt:lpstr>Польша и мировой кризис</vt:lpstr>
      <vt:lpstr>Безработица в 2004-2012 гг.</vt:lpstr>
      <vt:lpstr>Кредиты для нефинансовых секторов в млд. USD </vt:lpstr>
      <vt:lpstr>Депозиты нефинансовых секторов в млд. USD  </vt:lpstr>
      <vt:lpstr>Slajd 24</vt:lpstr>
      <vt:lpstr>Коэффициент безнадежных  (плохих) долгов  (в %)</vt:lpstr>
      <vt:lpstr>Валютный курс EUR/PLN,USD/PLN</vt:lpstr>
      <vt:lpstr>Польша и мировой кризис Польский экспорт в млд. EUR  </vt:lpstr>
      <vt:lpstr>Slajd 28</vt:lpstr>
      <vt:lpstr>Slajd 29</vt:lpstr>
      <vt:lpstr>Учреждения банковской инфрастуктуры</vt:lpstr>
      <vt:lpstr>BFG-Польский Фонд Гарантии Депозитов</vt:lpstr>
      <vt:lpstr>Спасибо за внимание</vt:lpstr>
    </vt:vector>
  </TitlesOfParts>
  <Company>ZBP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Sektor bankowy 2006</dc:title>
  <dc:creator>Wojciech Golicz</dc:creator>
  <cp:lastModifiedBy>PniewskiP</cp:lastModifiedBy>
  <cp:revision>1047</cp:revision>
  <cp:lastPrinted>2005-11-02T08:51:22Z</cp:lastPrinted>
  <dcterms:created xsi:type="dcterms:W3CDTF">2001-08-21T06:29:40Z</dcterms:created>
  <dcterms:modified xsi:type="dcterms:W3CDTF">2012-11-20T12:13:59Z</dcterms:modified>
</cp:coreProperties>
</file>