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5" r:id="rId9"/>
    <p:sldId id="267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F87F9-0C2B-4BE5-8C15-B496FEB3F046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617A4-4085-40E0-9B55-E4C60207B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3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E083-A410-43AE-8E9E-4AEDDF8B54D9}" type="datetime1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0DE6-FDAB-4CAE-ADD9-C9AB0E27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58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73B6-B6E0-4388-95D8-A2FED87246BB}" type="datetime1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0DE6-FDAB-4CAE-ADD9-C9AB0E27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98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8AD1-B184-4582-8759-76FF6A3146C6}" type="datetime1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0DE6-FDAB-4CAE-ADD9-C9AB0E27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9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E609-E652-4A65-8C07-32F1B10F1616}" type="datetime1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0DE6-FDAB-4CAE-ADD9-C9AB0E27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689A-E6CB-4A45-BDEB-E7150DC5CD18}" type="datetime1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0DE6-FDAB-4CAE-ADD9-C9AB0E27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3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D3C8-B982-468E-826B-ADC3717F456B}" type="datetime1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0DE6-FDAB-4CAE-ADD9-C9AB0E27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9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1149-AAFB-4489-AF4D-C606BA10229C}" type="datetime1">
              <a:rPr lang="ru-RU" smtClean="0"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0DE6-FDAB-4CAE-ADD9-C9AB0E27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0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D9D6-D69B-47A3-A913-737F3BBE5B0F}" type="datetime1">
              <a:rPr lang="ru-RU" smtClean="0"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0DE6-FDAB-4CAE-ADD9-C9AB0E27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36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ECDB-66A6-4548-B2EB-D00F8DC48F5F}" type="datetime1">
              <a:rPr lang="ru-RU" smtClean="0"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0DE6-FDAB-4CAE-ADD9-C9AB0E27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7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5F2A-FD0C-46A3-9BCC-12AF790B16E2}" type="datetime1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0DE6-FDAB-4CAE-ADD9-C9AB0E27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7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5D73-E89E-40C0-A4B4-E42FFAD589C1}" type="datetime1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0DE6-FDAB-4CAE-ADD9-C9AB0E27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3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8D693-1F41-4F90-B03C-6445ED534D06}" type="datetime1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A0DE6-FDAB-4CAE-ADD9-C9AB0E27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7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97-2003_Worksheet1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980728"/>
            <a:ext cx="8229600" cy="1210146"/>
          </a:xfrm>
          <a:prstGeom prst="rect">
            <a:avLst/>
          </a:prstGeom>
        </p:spPr>
        <p:txBody>
          <a:bodyPr anchor="b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r" eaLnBrk="1" hangingPunct="1">
              <a:buNone/>
              <a:defRPr sz="40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ru-RU" altLang="ru-RU" sz="2800" b="1" kern="0" dirty="0" smtClean="0">
                <a:solidFill>
                  <a:srgbClr val="002060"/>
                </a:solidFill>
              </a:rPr>
              <a:t>Технологическая платформа </a:t>
            </a:r>
            <a:endParaRPr lang="en-US" altLang="ru-RU" sz="2800" b="1" kern="0" dirty="0" smtClean="0">
              <a:solidFill>
                <a:srgbClr val="002060"/>
              </a:solidFill>
            </a:endParaRPr>
          </a:p>
          <a:p>
            <a:pPr algn="ctr"/>
            <a:r>
              <a:rPr lang="ru-RU" altLang="ru-RU" sz="2800" b="1" kern="0" dirty="0" smtClean="0">
                <a:solidFill>
                  <a:srgbClr val="002060"/>
                </a:solidFill>
              </a:rPr>
              <a:t>«</a:t>
            </a:r>
            <a:r>
              <a:rPr lang="ru-RU" altLang="ru-RU" sz="2800" b="1" kern="0" cap="all" dirty="0">
                <a:solidFill>
                  <a:srgbClr val="002060"/>
                </a:solidFill>
              </a:rPr>
              <a:t>РАЗВИТИЕ РОССИЙСКИХ СВЕТОДИОДНЫХ ТЕХНОЛОГИЙ</a:t>
            </a:r>
            <a:r>
              <a:rPr lang="ru-RU" altLang="ru-RU" sz="2800" b="1" kern="0" dirty="0" smtClean="0">
                <a:solidFill>
                  <a:srgbClr val="002060"/>
                </a:solidFill>
              </a:rPr>
              <a:t>»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66" y="3487351"/>
            <a:ext cx="3490213" cy="495726"/>
          </a:xfrm>
          <a:prstGeom prst="rect">
            <a:avLst/>
          </a:prstGeom>
        </p:spPr>
      </p:pic>
      <p:pic>
        <p:nvPicPr>
          <p:cNvPr id="7" name="Picture 2" descr="P:\ДУП\!!! материалы маркетинг\Фото\Светодиодная гетероструктура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 b="13906"/>
          <a:stretch/>
        </p:blipFill>
        <p:spPr bwMode="auto">
          <a:xfrm>
            <a:off x="4932040" y="3487351"/>
            <a:ext cx="3643889" cy="2607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21001\Desktop\РАБОТА\НППСС\Лого НП ПС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09" y="5341650"/>
            <a:ext cx="2535528" cy="73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327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 sz="quarter"/>
          </p:nvPr>
        </p:nvSpPr>
        <p:spPr>
          <a:xfrm>
            <a:off x="464583" y="116632"/>
            <a:ext cx="8229600" cy="490537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3399"/>
                </a:solidFill>
                <a:latin typeface="Arial" charset="0"/>
              </a:rPr>
              <a:t>Необходимые меры поддержки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7306" y="908720"/>
            <a:ext cx="8625174" cy="56166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Возврат светодиодной тематики в отраслевой план импортозамещения Минпромторга России и формирование бюджетов на: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1600" dirty="0" smtClean="0"/>
              <a:t>Разработку оборудования для производства светодиодов;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1600" dirty="0" smtClean="0"/>
              <a:t>Формирование центра(</a:t>
            </a:r>
            <a:r>
              <a:rPr lang="ru-RU" sz="1600" dirty="0" err="1" smtClean="0"/>
              <a:t>ов</a:t>
            </a:r>
            <a:r>
              <a:rPr lang="ru-RU" sz="1600" dirty="0" smtClean="0"/>
              <a:t>) компетенции по стандартизации, техническому регулированию и мониторингу светодиодной отрасли;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1600" dirty="0" smtClean="0"/>
              <a:t>Проведение исследований по ключевым направлениям развития и стандартизации светодиодного </a:t>
            </a:r>
            <a:r>
              <a:rPr lang="ru-RU" sz="1600" dirty="0" smtClean="0">
                <a:solidFill>
                  <a:schemeClr val="tx1"/>
                </a:solidFill>
              </a:rPr>
              <a:t>осветительного оборудования (например – </a:t>
            </a:r>
            <a:r>
              <a:rPr lang="ru-RU" sz="1600" dirty="0" err="1" smtClean="0">
                <a:solidFill>
                  <a:schemeClr val="tx1"/>
                </a:solidFill>
              </a:rPr>
              <a:t>фотобилогическая</a:t>
            </a:r>
            <a:r>
              <a:rPr lang="ru-RU" sz="1600" dirty="0" smtClean="0">
                <a:solidFill>
                  <a:schemeClr val="tx1"/>
                </a:solidFill>
              </a:rPr>
              <a:t> безопасность, методика определения срока службы, надежность и т.д.)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66700" lvl="1" indent="-266700">
              <a:buFont typeface="Arial" panose="020B0604020202020204" pitchFamily="34" charset="0"/>
              <a:buChar char="•"/>
            </a:pPr>
            <a:r>
              <a:rPr lang="ru-RU" sz="1600" b="1" dirty="0" smtClean="0"/>
              <a:t>Определение льготных условий для инвестиционных проектов (банки и институты развития), направленных на развитие светодиодных технологий и создание производств полного цикла (рост-чип-светодиод):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ru-RU" sz="1600" dirty="0" smtClean="0"/>
              <a:t>Сниженные ставки по кредитам;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ru-RU" sz="1600" dirty="0" smtClean="0"/>
              <a:t>Субсидирование процентных ставок;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ru-RU" sz="1600" dirty="0" smtClean="0"/>
              <a:t>Грейс-период на создание и освоение производства.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Бюджетные инвестиции в покупку производственного (для производств полного цикла) и контрольно-измерительного (для лабораторий и НИИ) оборудования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marL="457200" lvl="2"/>
            <a:endParaRPr lang="ru-RU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0DE6-FDAB-4CAE-ADD9-C9AB0E27992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5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683888"/>
              </p:ext>
            </p:extLst>
          </p:nvPr>
        </p:nvGraphicFramePr>
        <p:xfrm>
          <a:off x="103184" y="980090"/>
          <a:ext cx="8928100" cy="511320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32025"/>
                <a:gridCol w="2232025"/>
                <a:gridCol w="2232025"/>
                <a:gridCol w="2232025"/>
              </a:tblGrid>
              <a:tr h="71550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/>
                        <a:t>Технологическая</a:t>
                      </a:r>
                      <a:r>
                        <a:rPr lang="ru-RU" sz="1800" b="1" i="0" baseline="0" dirty="0" smtClean="0"/>
                        <a:t> платформа</a:t>
                      </a:r>
                      <a:endParaRPr lang="ru-RU" sz="1800" b="1" i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/>
                        <a:t>«Развитие российских светодиодных технологий»</a:t>
                      </a:r>
                    </a:p>
                  </a:txBody>
                  <a:tcPr marL="91431" marR="91431" marT="45697" marB="45697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661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Дата создания</a:t>
                      </a:r>
                      <a:endParaRPr lang="ru-RU" sz="1200" b="1" dirty="0"/>
                    </a:p>
                  </a:txBody>
                  <a:tcPr marL="91431" marR="91431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Координатор Платформы</a:t>
                      </a:r>
                      <a:endParaRPr lang="ru-RU" sz="1200" b="1" dirty="0"/>
                    </a:p>
                  </a:txBody>
                  <a:tcPr marL="91431" marR="91431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Инициатор Платформы</a:t>
                      </a:r>
                      <a:endParaRPr lang="ru-RU" sz="1200" b="1" dirty="0"/>
                    </a:p>
                  </a:txBody>
                  <a:tcPr marL="91431" marR="91431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Юридическая форма</a:t>
                      </a:r>
                      <a:endParaRPr lang="ru-RU" sz="1200" b="1" dirty="0"/>
                    </a:p>
                  </a:txBody>
                  <a:tcPr marL="91431" marR="91431" marT="45697" marB="45697" anchor="ctr"/>
                </a:tc>
              </a:tr>
              <a:tr h="3066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r>
                        <a:rPr lang="ru-RU" sz="1200" baseline="0" dirty="0" smtClean="0"/>
                        <a:t> апреля 2011 г.</a:t>
                      </a:r>
                      <a:endParaRPr lang="ru-RU" sz="1200" dirty="0"/>
                    </a:p>
                  </a:txBody>
                  <a:tcPr marL="91431" marR="91431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АО «Росэлектроника»</a:t>
                      </a:r>
                      <a:endParaRPr lang="ru-RU" sz="1200" dirty="0"/>
                    </a:p>
                  </a:txBody>
                  <a:tcPr marL="91431" marR="91431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ОАО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baseline="0" dirty="0" err="1" smtClean="0"/>
                        <a:t>Роснано</a:t>
                      </a:r>
                      <a:r>
                        <a:rPr lang="ru-RU" sz="1200" baseline="0" dirty="0" smtClean="0"/>
                        <a:t>»</a:t>
                      </a:r>
                      <a:endParaRPr lang="ru-RU" sz="1200" dirty="0"/>
                    </a:p>
                  </a:txBody>
                  <a:tcPr marL="91431" marR="91431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Некоммерческое партнерство</a:t>
                      </a:r>
                      <a:endParaRPr lang="ru-RU" sz="1200" dirty="0"/>
                    </a:p>
                  </a:txBody>
                  <a:tcPr marL="91431" marR="91431" marT="45697" marB="45697" anchor="ctr"/>
                </a:tc>
              </a:tr>
              <a:tr h="306616">
                <a:tc gridSpan="4">
                  <a:txBody>
                    <a:bodyPr/>
                    <a:lstStyle/>
                    <a:p>
                      <a:r>
                        <a:rPr lang="ru-RU" sz="1200" b="1" dirty="0" smtClean="0"/>
                        <a:t>Структура Технологической платформы</a:t>
                      </a:r>
                      <a:endParaRPr lang="ru-RU" sz="1200" b="1" dirty="0"/>
                    </a:p>
                  </a:txBody>
                  <a:tcPr marL="91431" marR="91431" marT="45697" marB="45697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77850">
                <a:tc gridSpan="4"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b="1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</a:txBody>
                  <a:tcPr marL="91431" marR="91431" marT="45697" marB="45697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341310" y="3110005"/>
            <a:ext cx="2520950" cy="7327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/>
          </a:p>
        </p:txBody>
      </p:sp>
      <p:cxnSp>
        <p:nvCxnSpPr>
          <p:cNvPr id="12" name="Прямая соединительная линия 11"/>
          <p:cNvCxnSpPr>
            <a:endCxn id="24" idx="0"/>
          </p:cNvCxnSpPr>
          <p:nvPr/>
        </p:nvCxnSpPr>
        <p:spPr>
          <a:xfrm flipH="1">
            <a:off x="3077367" y="2957607"/>
            <a:ext cx="793" cy="1185214"/>
          </a:xfrm>
          <a:prstGeom prst="line">
            <a:avLst/>
          </a:prstGeom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3186110" y="2803619"/>
            <a:ext cx="2735263" cy="306388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Со-координатор платформы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3360" y="2803619"/>
            <a:ext cx="2736850" cy="306388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Координатор платформы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3360" y="4142821"/>
            <a:ext cx="5688013" cy="431800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/>
              <a:t>Консорциум «Эпитаксиальные и планарные технологии для производства мощных светоизлучающих диодов»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321047" y="3110007"/>
            <a:ext cx="2492375" cy="7327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/>
          </a:p>
        </p:txBody>
      </p:sp>
      <p:cxnSp>
        <p:nvCxnSpPr>
          <p:cNvPr id="18" name="Прямая соединительная линия 17"/>
          <p:cNvCxnSpPr>
            <a:stCxn id="22" idx="3"/>
            <a:endCxn id="21" idx="1"/>
          </p:cNvCxnSpPr>
          <p:nvPr/>
        </p:nvCxnSpPr>
        <p:spPr>
          <a:xfrm>
            <a:off x="2970210" y="2957607"/>
            <a:ext cx="215900" cy="0"/>
          </a:xfrm>
          <a:prstGeom prst="line">
            <a:avLst/>
          </a:prstGeom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auto">
          <a:xfrm>
            <a:off x="1475578" y="4574622"/>
            <a:ext cx="3205163" cy="3602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/>
              <a:t>ЗАО </a:t>
            </a:r>
            <a:r>
              <a:rPr lang="ru-RU" sz="1200" b="1" dirty="0"/>
              <a:t>«Новые технологии света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33360" y="5086490"/>
            <a:ext cx="2735262" cy="288925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/>
              <a:t>Направление «Светодиоды»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982660" y="4430853"/>
            <a:ext cx="0" cy="655637"/>
          </a:xfrm>
          <a:prstGeom prst="line">
            <a:avLst/>
          </a:prstGeom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3186110" y="5086489"/>
            <a:ext cx="2735263" cy="288925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/>
              <a:t>Направление «Диодные лазеры»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5215780" y="4268627"/>
            <a:ext cx="0" cy="817863"/>
          </a:xfrm>
          <a:prstGeom prst="line">
            <a:avLst/>
          </a:prstGeom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346073" y="5375414"/>
            <a:ext cx="2519362" cy="2897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/>
              <a:t>ОАО </a:t>
            </a:r>
            <a:r>
              <a:rPr lang="ru-RU" sz="1000" dirty="0"/>
              <a:t>«ИНТЕР РАО Светодиодные Системы</a:t>
            </a:r>
            <a:r>
              <a:rPr lang="ru-RU" sz="1000" dirty="0" smtClean="0"/>
              <a:t>»</a:t>
            </a:r>
            <a:endParaRPr lang="ru-RU" sz="10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307552" y="5375414"/>
            <a:ext cx="2519363" cy="2897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/>
              <a:t>НТЦ </a:t>
            </a:r>
            <a:r>
              <a:rPr lang="ru-RU" sz="1000" dirty="0"/>
              <a:t>Микроэлектроники </a:t>
            </a:r>
            <a:r>
              <a:rPr lang="ru-RU" sz="1000" dirty="0" smtClean="0"/>
              <a:t>РАН</a:t>
            </a:r>
            <a:endParaRPr lang="ru-RU" sz="1000" dirty="0"/>
          </a:p>
        </p:txBody>
      </p:sp>
      <p:graphicFrame>
        <p:nvGraphicFramePr>
          <p:cNvPr id="2094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145069"/>
              </p:ext>
            </p:extLst>
          </p:nvPr>
        </p:nvGraphicFramePr>
        <p:xfrm>
          <a:off x="5860463" y="2564905"/>
          <a:ext cx="3163887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4" imgW="3164098" imgH="3712786" progId="Excel.Chart.8">
                  <p:embed/>
                </p:oleObj>
              </mc:Choice>
              <mc:Fallback>
                <p:oleObj r:id="rId4" imgW="3164098" imgH="371278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0463" y="2564905"/>
                        <a:ext cx="3163887" cy="3744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2" y="3306323"/>
            <a:ext cx="2309304" cy="3319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51" y="3192540"/>
            <a:ext cx="1629380" cy="567727"/>
          </a:xfrm>
          <a:prstGeom prst="rect">
            <a:avLst/>
          </a:prstGeom>
        </p:spPr>
      </p:pic>
      <p:sp>
        <p:nvSpPr>
          <p:cNvPr id="23" name="Rectangle 2"/>
          <p:cNvSpPr txBox="1">
            <a:spLocks/>
          </p:cNvSpPr>
          <p:nvPr/>
        </p:nvSpPr>
        <p:spPr>
          <a:xfrm>
            <a:off x="464583" y="116632"/>
            <a:ext cx="8229600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solidFill>
                  <a:srgbClr val="003399"/>
                </a:solidFill>
                <a:latin typeface="Arial" charset="0"/>
              </a:rPr>
              <a:t>Техплатформа сегодня</a:t>
            </a:r>
            <a:endParaRPr lang="ru-RU" altLang="ru-RU" sz="24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0DE6-FDAB-4CAE-ADD9-C9AB0E2799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7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216799"/>
              </p:ext>
            </p:extLst>
          </p:nvPr>
        </p:nvGraphicFramePr>
        <p:xfrm>
          <a:off x="179512" y="1268760"/>
          <a:ext cx="8856663" cy="480339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52221"/>
                <a:gridCol w="2952221"/>
                <a:gridCol w="2952221"/>
              </a:tblGrid>
              <a:tr h="5048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Ключевые направления деятельности платформы</a:t>
                      </a:r>
                      <a:endParaRPr lang="ru-RU" sz="1200" dirty="0"/>
                    </a:p>
                  </a:txBody>
                  <a:tcPr marL="91437" marR="91437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Возможности платформы</a:t>
                      </a:r>
                      <a:endParaRPr lang="ru-RU" sz="1200" dirty="0"/>
                    </a:p>
                  </a:txBody>
                  <a:tcPr marL="91437" marR="91437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Наиболее значимые проекты, реализуемые платформой</a:t>
                      </a:r>
                      <a:endParaRPr lang="ru-RU" sz="1200" dirty="0"/>
                    </a:p>
                  </a:txBody>
                  <a:tcPr marL="91437" marR="91437" marT="45730" marB="45730" anchor="ctr"/>
                </a:tc>
              </a:tr>
              <a:tr h="2530432">
                <a:tc>
                  <a:txBody>
                    <a:bodyPr/>
                    <a:lstStyle/>
                    <a:p>
                      <a:pPr marL="0" marR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 smtClean="0"/>
                        <a:t>Развитие массового производства светодиодов и светодиодного освещения в России. </a:t>
                      </a:r>
                    </a:p>
                    <a:p>
                      <a:pPr marL="0" indent="1778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Исследования и разработки в области светодиодных технологий.</a:t>
                      </a:r>
                    </a:p>
                    <a:p>
                      <a:pPr marL="0" indent="1778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Развитие и координация образовательных программ в области светодиодных технологий</a:t>
                      </a:r>
                    </a:p>
                    <a:p>
                      <a:pPr marL="0" indent="177800" algn="l">
                        <a:buFont typeface="Arial" panose="020B0604020202020204" pitchFamily="34" charset="0"/>
                        <a:buChar char="•"/>
                      </a:pPr>
                      <a:endParaRPr lang="ru-RU" sz="1000" dirty="0" smtClean="0"/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marL="0" marR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 smtClean="0"/>
                        <a:t>Создание в светодиодной отрасли научно-технического задела и центров опережающего развития</a:t>
                      </a:r>
                      <a:r>
                        <a:rPr lang="ru-RU" sz="1000" baseline="0" dirty="0" smtClean="0"/>
                        <a:t>, внедрение новых технологий в производство и подготовка квалифицированных кадров.</a:t>
                      </a:r>
                      <a:endParaRPr lang="ru-RU" sz="1000" dirty="0" smtClean="0"/>
                    </a:p>
                    <a:p>
                      <a:pPr marL="0" marR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 smtClean="0"/>
                        <a:t>Развитие спроса на светодиодные технологии и формирование цивилизованного рынка.</a:t>
                      </a:r>
                    </a:p>
                    <a:p>
                      <a:pPr marL="0" indent="177800"/>
                      <a:endParaRPr lang="ru-RU" sz="1000" dirty="0"/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marL="0" indent="177800" algn="l"/>
                      <a:r>
                        <a:rPr lang="ru-RU" sz="1000" dirty="0" smtClean="0"/>
                        <a:t>Улучшение характеристик белых светодиодов и снижение их стоимости:</a:t>
                      </a:r>
                    </a:p>
                    <a:p>
                      <a:pPr marL="0" indent="1778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разработка новых решений, позволяющих повысить эффективность отвода тепла от светоизлучающего кристалла;</a:t>
                      </a:r>
                    </a:p>
                    <a:p>
                      <a:pPr marL="0" indent="1778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разработка методов увеличения вывода света из светодиода;</a:t>
                      </a:r>
                    </a:p>
                    <a:p>
                      <a:pPr marL="0" indent="1778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разработка люминофоров с улучшенной эффективностью и спектральными характеристиками.</a:t>
                      </a:r>
                    </a:p>
                    <a:p>
                      <a:pPr marL="0" indent="177800" algn="l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Разработка отечественной компонентной и сырьевой базы для производства светодиодов и светодиодного осветительного оборудования.</a:t>
                      </a:r>
                    </a:p>
                    <a:p>
                      <a:pPr marL="0" indent="177800" algn="l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Разработка отечественного оборудования</a:t>
                      </a:r>
                      <a:r>
                        <a:rPr lang="ru-RU" sz="1000" baseline="0" dirty="0" smtClean="0"/>
                        <a:t> для производства светодиодных </a:t>
                      </a:r>
                      <a:r>
                        <a:rPr lang="ru-RU" sz="1000" baseline="0" dirty="0" err="1" smtClean="0"/>
                        <a:t>гетероструктур</a:t>
                      </a:r>
                      <a:r>
                        <a:rPr lang="ru-RU" sz="1000" baseline="0" dirty="0" smtClean="0"/>
                        <a:t> и кристаллов.</a:t>
                      </a:r>
                      <a:endParaRPr lang="ru-RU" sz="1000" dirty="0"/>
                    </a:p>
                  </a:txBody>
                  <a:tcPr marL="91437" marR="91437" marT="45730" marB="45730"/>
                </a:tc>
              </a:tr>
              <a:tr h="34232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37" marR="91437" marT="45730" marB="45730"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37" marR="91437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Комплексные проекты полного цикла, реализуемые участниками платформы</a:t>
                      </a:r>
                      <a:endParaRPr lang="ru-RU" sz="1200" b="1" dirty="0"/>
                    </a:p>
                  </a:txBody>
                  <a:tcPr marL="91437" marR="91437" marT="45730" marB="45730" anchor="ctr"/>
                </a:tc>
              </a:tr>
              <a:tr h="1310947">
                <a:tc>
                  <a:txBody>
                    <a:bodyPr/>
                    <a:lstStyle/>
                    <a:p>
                      <a:pPr marL="0" indent="1778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Обеспечение конкурентоспособного мирового уровня НИОКР в сфере светодиодного освещения. </a:t>
                      </a:r>
                    </a:p>
                    <a:p>
                      <a:pPr marL="0" indent="1778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Объединение усилий органов государственной власти, научных и производственных учреждений для обеспечения технологической, правовой, финансовой, административной и информационной основы развития светодиодной промышленности.</a:t>
                      </a:r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marL="0" indent="17780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Развитие критических технологий.</a:t>
                      </a:r>
                    </a:p>
                    <a:p>
                      <a:pPr marL="0" indent="17780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Повышение качества светодиодной осветительной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продукции.</a:t>
                      </a:r>
                    </a:p>
                    <a:p>
                      <a:pPr marL="0" indent="17780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Стимулирование сопутствующих отраслей.</a:t>
                      </a:r>
                    </a:p>
                    <a:p>
                      <a:pPr marL="0" indent="17780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Наполнение рынка отечественной продукцией.</a:t>
                      </a:r>
                    </a:p>
                    <a:p>
                      <a:pPr marL="0" indent="17780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Обеспечение энергоэффективности экономики.</a:t>
                      </a:r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marL="0" indent="177800" algn="l"/>
                      <a:r>
                        <a:rPr lang="ru-RU" sz="1000" dirty="0" smtClean="0"/>
                        <a:t>Создание вертикально интегрированного производственного предприятия с</a:t>
                      </a:r>
                      <a:r>
                        <a:rPr lang="ru-RU" sz="1000" baseline="0" dirty="0" smtClean="0"/>
                        <a:t> полным циклом производства светодиодов. Запланированная мощность – 1 млрд. светодиодов в год.</a:t>
                      </a:r>
                    </a:p>
                    <a:p>
                      <a:pPr marL="0" indent="177800" algn="l"/>
                      <a:endParaRPr lang="ru-RU" sz="1000" baseline="0" dirty="0" smtClean="0"/>
                    </a:p>
                    <a:p>
                      <a:pPr marL="0" indent="177800" algn="l"/>
                      <a:r>
                        <a:rPr lang="ru-RU" sz="1000" baseline="0" dirty="0" smtClean="0"/>
                        <a:t>Запуск производства – 2018 год</a:t>
                      </a:r>
                      <a:endParaRPr lang="ru-RU" sz="1000" dirty="0"/>
                    </a:p>
                  </a:txBody>
                  <a:tcPr marL="91437" marR="91437" marT="45730" marB="45730"/>
                </a:tc>
              </a:tr>
            </a:tbl>
          </a:graphicData>
        </a:graphic>
      </p:graphicFrame>
      <p:sp>
        <p:nvSpPr>
          <p:cNvPr id="3" name="Rectangle 2"/>
          <p:cNvSpPr>
            <a:spLocks noGrp="1"/>
          </p:cNvSpPr>
          <p:nvPr>
            <p:ph type="title" sz="quarter"/>
          </p:nvPr>
        </p:nvSpPr>
        <p:spPr>
          <a:xfrm>
            <a:off x="464583" y="116632"/>
            <a:ext cx="8229600" cy="490537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3399"/>
                </a:solidFill>
                <a:latin typeface="Arial" charset="0"/>
              </a:rPr>
              <a:t>Цели и задачи </a:t>
            </a:r>
            <a:r>
              <a:rPr lang="ru-RU" altLang="ru-RU" sz="2400" b="1" dirty="0" err="1" smtClean="0">
                <a:solidFill>
                  <a:srgbClr val="003399"/>
                </a:solidFill>
                <a:latin typeface="Arial" charset="0"/>
              </a:rPr>
              <a:t>техплатформы</a:t>
            </a:r>
            <a:endParaRPr lang="ru-RU" altLang="ru-RU" sz="2400" b="1" dirty="0" smtClean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0DE6-FDAB-4CAE-ADD9-C9AB0E2799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2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23286"/>
            <a:ext cx="1440001" cy="11237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Технологии: </a:t>
            </a:r>
          </a:p>
          <a:p>
            <a:pPr algn="ctr"/>
            <a:r>
              <a:rPr lang="en-US" sz="1000" b="1" dirty="0" smtClean="0"/>
              <a:t>MOCVD*</a:t>
            </a:r>
            <a:endParaRPr lang="ru-RU" sz="1000" b="1" dirty="0" smtClean="0"/>
          </a:p>
          <a:p>
            <a:pPr algn="ctr"/>
            <a:r>
              <a:rPr lang="en-US" sz="1000" b="1" dirty="0" smtClean="0"/>
              <a:t>ALD**</a:t>
            </a:r>
            <a:endParaRPr lang="ru-RU" sz="1000" b="1" dirty="0" smtClean="0"/>
          </a:p>
          <a:p>
            <a:pPr algn="ctr"/>
            <a:r>
              <a:rPr lang="ru-RU" sz="1000" dirty="0" smtClean="0"/>
              <a:t>рост </a:t>
            </a:r>
            <a:r>
              <a:rPr lang="ru-RU" sz="1000" dirty="0" err="1" smtClean="0"/>
              <a:t>гетероструктур</a:t>
            </a:r>
            <a:r>
              <a:rPr lang="ru-RU" sz="1000" dirty="0" smtClean="0"/>
              <a:t>,</a:t>
            </a:r>
          </a:p>
          <a:p>
            <a:pPr algn="ctr"/>
            <a:r>
              <a:rPr lang="ru-RU" sz="1000" dirty="0" smtClean="0"/>
              <a:t>изготовление  кристалла (чипа)</a:t>
            </a:r>
            <a:endParaRPr lang="ru-RU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398003" y="5921296"/>
            <a:ext cx="8521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MOCVD – </a:t>
            </a:r>
            <a:r>
              <a:rPr lang="ru-RU" sz="1000" dirty="0" smtClean="0"/>
              <a:t>  метод химического осаждения из газовой фазы путём термического разложения (пиролиза) металлоорганических соединений для получения материалов (металлов и полупроводников), в том числе путём эпитаксиального выращивания</a:t>
            </a:r>
          </a:p>
          <a:p>
            <a:r>
              <a:rPr lang="en-US" sz="1000" dirty="0" smtClean="0"/>
              <a:t>** ALD</a:t>
            </a:r>
            <a:r>
              <a:rPr lang="ru-RU" sz="1000" dirty="0" smtClean="0"/>
              <a:t> – Атомно-слоевая эпитаксия - технология, которая использует принцип молекулярного сбора материалов из газовой фазы для формирования полупроводниковой структуры </a:t>
            </a:r>
            <a:endParaRPr lang="ru-RU" sz="1000" dirty="0"/>
          </a:p>
        </p:txBody>
      </p:sp>
      <p:pic>
        <p:nvPicPr>
          <p:cNvPr id="6" name="Picture 10" descr="http://www.aixtron.com/fileadmin/_migrated/pics/epi_wafer_in_aix_g5plus_rea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143574"/>
            <a:ext cx="1440000" cy="814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36396" y="3884702"/>
            <a:ext cx="814265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848" y="2225564"/>
            <a:ext cx="1569931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Светодиоды (</a:t>
            </a:r>
            <a:r>
              <a:rPr lang="en-US" sz="1000" b="1" dirty="0" smtClean="0"/>
              <a:t>LED</a:t>
            </a:r>
            <a:r>
              <a:rPr lang="ru-RU" sz="1000" b="1" dirty="0" smtClean="0"/>
              <a:t>)</a:t>
            </a:r>
          </a:p>
        </p:txBody>
      </p:sp>
      <p:cxnSp>
        <p:nvCxnSpPr>
          <p:cNvPr id="9" name="Прямая соединительная линия 8"/>
          <p:cNvCxnSpPr>
            <a:stCxn id="4" idx="3"/>
            <a:endCxn id="8" idx="1"/>
          </p:cNvCxnSpPr>
          <p:nvPr/>
        </p:nvCxnSpPr>
        <p:spPr>
          <a:xfrm flipV="1">
            <a:off x="1763529" y="2361772"/>
            <a:ext cx="378319" cy="12233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3"/>
            <a:endCxn id="11" idx="1"/>
          </p:cNvCxnSpPr>
          <p:nvPr/>
        </p:nvCxnSpPr>
        <p:spPr>
          <a:xfrm flipV="1">
            <a:off x="1763529" y="3304263"/>
            <a:ext cx="378319" cy="28087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1848" y="3168055"/>
            <a:ext cx="1569931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СВЧ электроника</a:t>
            </a:r>
          </a:p>
        </p:txBody>
      </p:sp>
      <p:cxnSp>
        <p:nvCxnSpPr>
          <p:cNvPr id="12" name="Прямая соединительная линия 11"/>
          <p:cNvCxnSpPr>
            <a:stCxn id="4" idx="3"/>
            <a:endCxn id="13" idx="1"/>
          </p:cNvCxnSpPr>
          <p:nvPr/>
        </p:nvCxnSpPr>
        <p:spPr>
          <a:xfrm>
            <a:off x="1763529" y="3585142"/>
            <a:ext cx="378319" cy="15762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1848" y="4940095"/>
            <a:ext cx="1569931" cy="4426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err="1" smtClean="0"/>
              <a:t>Фотоприемные</a:t>
            </a:r>
            <a:r>
              <a:rPr lang="ru-RU" sz="1000" b="1" dirty="0" smtClean="0"/>
              <a:t> устройства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1848" y="4069755"/>
            <a:ext cx="1569931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Лазеры</a:t>
            </a:r>
          </a:p>
        </p:txBody>
      </p:sp>
      <p:cxnSp>
        <p:nvCxnSpPr>
          <p:cNvPr id="15" name="Прямая соединительная линия 14"/>
          <p:cNvCxnSpPr>
            <a:stCxn id="4" idx="3"/>
            <a:endCxn id="14" idx="1"/>
          </p:cNvCxnSpPr>
          <p:nvPr/>
        </p:nvCxnSpPr>
        <p:spPr>
          <a:xfrm>
            <a:off x="1763529" y="3585142"/>
            <a:ext cx="378319" cy="62082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8" idx="3"/>
            <a:endCxn id="18" idx="1"/>
          </p:cNvCxnSpPr>
          <p:nvPr/>
        </p:nvCxnSpPr>
        <p:spPr>
          <a:xfrm flipV="1">
            <a:off x="3711779" y="1795178"/>
            <a:ext cx="472207" cy="5665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8" idx="3"/>
            <a:endCxn id="19" idx="1"/>
          </p:cNvCxnSpPr>
          <p:nvPr/>
        </p:nvCxnSpPr>
        <p:spPr>
          <a:xfrm flipV="1">
            <a:off x="3711779" y="2145598"/>
            <a:ext cx="472207" cy="21617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83986" y="1658970"/>
            <a:ext cx="3240360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 err="1" smtClean="0"/>
              <a:t>Энергоэффективное</a:t>
            </a:r>
            <a:r>
              <a:rPr lang="ru-RU" sz="1000" dirty="0" smtClean="0"/>
              <a:t> освещение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83986" y="2009390"/>
            <a:ext cx="3240360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Сигнальное оборудование (светофоры, бакены и т.п.)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83986" y="2342875"/>
            <a:ext cx="3240360" cy="4426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Отраслевое применение для световых приборов (автопром, </a:t>
            </a:r>
            <a:r>
              <a:rPr lang="en-US" sz="1000" dirty="0" smtClean="0"/>
              <a:t>LED</a:t>
            </a:r>
            <a:r>
              <a:rPr lang="ru-RU" sz="1000" dirty="0" smtClean="0"/>
              <a:t>-панели, </a:t>
            </a:r>
            <a:r>
              <a:rPr lang="ru-RU" sz="1000" dirty="0" err="1" smtClean="0"/>
              <a:t>агропромышленность</a:t>
            </a:r>
            <a:r>
              <a:rPr lang="ru-RU" sz="1000" dirty="0" smtClean="0"/>
              <a:t> и т.п.)</a:t>
            </a:r>
          </a:p>
        </p:txBody>
      </p:sp>
      <p:cxnSp>
        <p:nvCxnSpPr>
          <p:cNvPr id="21" name="Прямая соединительная линия 20"/>
          <p:cNvCxnSpPr>
            <a:stCxn id="8" idx="3"/>
            <a:endCxn id="20" idx="1"/>
          </p:cNvCxnSpPr>
          <p:nvPr/>
        </p:nvCxnSpPr>
        <p:spPr>
          <a:xfrm>
            <a:off x="3711779" y="2361772"/>
            <a:ext cx="472207" cy="2024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83986" y="3021671"/>
            <a:ext cx="3240360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Радары, системы наведения, системы РЭБ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83986" y="3361535"/>
            <a:ext cx="3240360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Радиотелескопы, термоядерный синтез </a:t>
            </a:r>
          </a:p>
        </p:txBody>
      </p:sp>
      <p:cxnSp>
        <p:nvCxnSpPr>
          <p:cNvPr id="24" name="Прямая соединительная линия 23"/>
          <p:cNvCxnSpPr>
            <a:stCxn id="11" idx="3"/>
          </p:cNvCxnSpPr>
          <p:nvPr/>
        </p:nvCxnSpPr>
        <p:spPr>
          <a:xfrm flipV="1">
            <a:off x="3711779" y="3148131"/>
            <a:ext cx="463028" cy="1561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1" idx="3"/>
            <a:endCxn id="23" idx="1"/>
          </p:cNvCxnSpPr>
          <p:nvPr/>
        </p:nvCxnSpPr>
        <p:spPr>
          <a:xfrm>
            <a:off x="3711779" y="3304263"/>
            <a:ext cx="472207" cy="1934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83986" y="3880479"/>
            <a:ext cx="3240360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Медицинская диагностика и лечение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83986" y="4220342"/>
            <a:ext cx="3240360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Дальномеры, системы наведения, </a:t>
            </a:r>
            <a:r>
              <a:rPr lang="ru-RU" sz="1000" dirty="0" err="1" smtClean="0"/>
              <a:t>целеуказатели</a:t>
            </a:r>
            <a:endParaRPr lang="ru-RU" sz="1000" dirty="0" smtClean="0"/>
          </a:p>
        </p:txBody>
      </p:sp>
      <p:cxnSp>
        <p:nvCxnSpPr>
          <p:cNvPr id="28" name="Прямая соединительная линия 27"/>
          <p:cNvCxnSpPr>
            <a:stCxn id="14" idx="3"/>
            <a:endCxn id="26" idx="1"/>
          </p:cNvCxnSpPr>
          <p:nvPr/>
        </p:nvCxnSpPr>
        <p:spPr>
          <a:xfrm flipV="1">
            <a:off x="3711779" y="4016687"/>
            <a:ext cx="472207" cy="1892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4" idx="3"/>
            <a:endCxn id="27" idx="1"/>
          </p:cNvCxnSpPr>
          <p:nvPr/>
        </p:nvCxnSpPr>
        <p:spPr>
          <a:xfrm>
            <a:off x="3711779" y="4205963"/>
            <a:ext cx="472207" cy="1505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83986" y="4803889"/>
            <a:ext cx="3240360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Датчики, </a:t>
            </a:r>
            <a:r>
              <a:rPr lang="ru-RU" sz="1000" dirty="0" err="1" smtClean="0"/>
              <a:t>тепловизоры</a:t>
            </a:r>
            <a:r>
              <a:rPr lang="ru-RU" sz="1000" dirty="0" smtClean="0"/>
              <a:t>, ИК-приемники и т.п.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83986" y="5143752"/>
            <a:ext cx="3240360" cy="61293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УФ </a:t>
            </a:r>
            <a:r>
              <a:rPr lang="ru-RU" sz="1000" dirty="0" err="1" smtClean="0"/>
              <a:t>фотоприемные</a:t>
            </a:r>
            <a:r>
              <a:rPr lang="ru-RU" sz="1000" dirty="0" smtClean="0"/>
              <a:t> системы (обнаружение: факелы стартующих ракет, вспышки выстрелов стрелкового и артиллерийского оружия).</a:t>
            </a:r>
          </a:p>
        </p:txBody>
      </p:sp>
      <p:cxnSp>
        <p:nvCxnSpPr>
          <p:cNvPr id="32" name="Прямая соединительная линия 31"/>
          <p:cNvCxnSpPr>
            <a:stCxn id="13" idx="3"/>
            <a:endCxn id="30" idx="1"/>
          </p:cNvCxnSpPr>
          <p:nvPr/>
        </p:nvCxnSpPr>
        <p:spPr>
          <a:xfrm flipV="1">
            <a:off x="3711779" y="4940097"/>
            <a:ext cx="472207" cy="2213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3" idx="3"/>
            <a:endCxn id="31" idx="1"/>
          </p:cNvCxnSpPr>
          <p:nvPr/>
        </p:nvCxnSpPr>
        <p:spPr>
          <a:xfrm>
            <a:off x="3711779" y="5161432"/>
            <a:ext cx="472207" cy="2887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86705" y="1096760"/>
            <a:ext cx="1313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/>
              <a:t>Возможность </a:t>
            </a:r>
          </a:p>
          <a:p>
            <a:pPr algn="ctr"/>
            <a:r>
              <a:rPr lang="ru-RU" sz="1000" b="1" dirty="0" smtClean="0"/>
              <a:t>коммерциализации</a:t>
            </a:r>
            <a:endParaRPr lang="ru-RU" sz="1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586705" y="1658970"/>
            <a:ext cx="1258437" cy="272415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Высокая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86705" y="2009390"/>
            <a:ext cx="1258437" cy="27241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Низкая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86705" y="2414678"/>
            <a:ext cx="1258437" cy="27241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Средняя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86705" y="3023286"/>
            <a:ext cx="1258437" cy="27241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Отсутствует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86705" y="3361535"/>
            <a:ext cx="1258437" cy="27241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Отсутствует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86705" y="3876057"/>
            <a:ext cx="1258437" cy="27241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Низкая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86705" y="4220341"/>
            <a:ext cx="1258437" cy="27241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Отсутствует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86705" y="4803888"/>
            <a:ext cx="1258437" cy="27241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Низкая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86705" y="5314011"/>
            <a:ext cx="1258437" cy="27241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Отсутствует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74807" y="1173705"/>
            <a:ext cx="32495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Характерные виды применения</a:t>
            </a:r>
            <a:endParaRPr lang="ru-RU" sz="1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141848" y="1173705"/>
            <a:ext cx="15699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Вид продукции</a:t>
            </a:r>
            <a:endParaRPr lang="ru-RU" sz="1000" b="1" dirty="0"/>
          </a:p>
        </p:txBody>
      </p:sp>
      <p:sp>
        <p:nvSpPr>
          <p:cNvPr id="46" name="Rectangle 2"/>
          <p:cNvSpPr>
            <a:spLocks noGrp="1"/>
          </p:cNvSpPr>
          <p:nvPr>
            <p:ph type="title" sz="quarter"/>
          </p:nvPr>
        </p:nvSpPr>
        <p:spPr>
          <a:xfrm>
            <a:off x="464583" y="116632"/>
            <a:ext cx="8229600" cy="490537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3399"/>
                </a:solidFill>
                <a:latin typeface="Arial" charset="0"/>
              </a:rPr>
              <a:t>Светодиодные технологии – драйвер развития</a:t>
            </a: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0DE6-FDAB-4CAE-ADD9-C9AB0E27992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0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 sz="quarter"/>
          </p:nvPr>
        </p:nvSpPr>
        <p:spPr>
          <a:xfrm>
            <a:off x="464583" y="116632"/>
            <a:ext cx="8229600" cy="490537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3399"/>
                </a:solidFill>
                <a:latin typeface="Arial" charset="0"/>
              </a:rPr>
              <a:t>Основные тенденции развития </a:t>
            </a:r>
            <a:r>
              <a:rPr lang="en-US" altLang="ru-RU" sz="2400" b="1" dirty="0" smtClean="0">
                <a:solidFill>
                  <a:srgbClr val="003399"/>
                </a:solidFill>
                <a:latin typeface="Arial" charset="0"/>
              </a:rPr>
              <a:t>LED</a:t>
            </a:r>
            <a:r>
              <a:rPr lang="ru-RU" altLang="ru-RU" sz="2400" b="1" dirty="0" smtClean="0">
                <a:solidFill>
                  <a:srgbClr val="003399"/>
                </a:solidFill>
                <a:latin typeface="Arial" charset="0"/>
              </a:rPr>
              <a:t>-технологий</a:t>
            </a:r>
          </a:p>
        </p:txBody>
      </p:sp>
      <p:sp>
        <p:nvSpPr>
          <p:cNvPr id="45" name="Line 32"/>
          <p:cNvSpPr>
            <a:spLocks noChangeShapeType="1"/>
          </p:cNvSpPr>
          <p:nvPr/>
        </p:nvSpPr>
        <p:spPr bwMode="auto">
          <a:xfrm flipV="1">
            <a:off x="2484438" y="2636838"/>
            <a:ext cx="935037" cy="504825"/>
          </a:xfrm>
          <a:prstGeom prst="line">
            <a:avLst/>
          </a:prstGeom>
          <a:ln>
            <a:prstDash val="sysDash"/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" name="Line 32"/>
          <p:cNvSpPr>
            <a:spLocks noChangeShapeType="1"/>
          </p:cNvSpPr>
          <p:nvPr/>
        </p:nvSpPr>
        <p:spPr bwMode="auto">
          <a:xfrm>
            <a:off x="2484438" y="1831975"/>
            <a:ext cx="935037" cy="444500"/>
          </a:xfrm>
          <a:prstGeom prst="line">
            <a:avLst/>
          </a:prstGeom>
          <a:ln>
            <a:prstDash val="sysDash"/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7" name="Picture 39" descr="HighPower LED Pac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4148138"/>
            <a:ext cx="720725" cy="658812"/>
          </a:xfrm>
        </p:spPr>
      </p:pic>
      <p:pic>
        <p:nvPicPr>
          <p:cNvPr id="48" name="Picture 46" descr="MidPower LED (0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4795838"/>
            <a:ext cx="720725" cy="496887"/>
          </a:xfrm>
          <a:prstGeom prst="rect">
            <a:avLst/>
          </a:prstGeom>
        </p:spPr>
      </p:pic>
      <p:pic>
        <p:nvPicPr>
          <p:cNvPr id="49" name="Picture 43" descr="COB 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5372100"/>
            <a:ext cx="839788" cy="560388"/>
          </a:xfrm>
          <a:prstGeom prst="rect">
            <a:avLst/>
          </a:prstGeom>
        </p:spPr>
      </p:pic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474788" y="1411288"/>
            <a:ext cx="1081087" cy="5762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1000" b="1"/>
              <a:t>Обычный чип</a:t>
            </a:r>
          </a:p>
          <a:p>
            <a:pPr algn="ctr">
              <a:defRPr/>
            </a:pPr>
            <a:r>
              <a:rPr lang="en-US" altLang="ru-RU" sz="1000" b="1"/>
              <a:t>/Face-up</a:t>
            </a:r>
            <a:endParaRPr lang="ru-RU" altLang="ru-RU" sz="1000" b="1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1474788" y="2203450"/>
            <a:ext cx="1081087" cy="5762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1000" b="1"/>
              <a:t>Флип-чип</a:t>
            </a: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1474788" y="2995613"/>
            <a:ext cx="1081087" cy="5762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1000" b="1"/>
              <a:t>Вертикальный</a:t>
            </a:r>
          </a:p>
          <a:p>
            <a:pPr algn="ctr">
              <a:defRPr/>
            </a:pPr>
            <a:r>
              <a:rPr lang="ru-RU" altLang="ru-RU" sz="1000" b="1"/>
              <a:t>чип</a:t>
            </a: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1114425" y="835025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3399"/>
                </a:solidFill>
                <a:latin typeface="Arial" charset="0"/>
              </a:rPr>
              <a:t>Существующие типы светодиодных чипов</a:t>
            </a: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3348038" y="908050"/>
            <a:ext cx="1152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3399"/>
                </a:solidFill>
                <a:latin typeface="Arial" charset="0"/>
              </a:rPr>
              <a:t>Светодиоды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3348038" y="1411288"/>
            <a:ext cx="1081087" cy="5762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1000" b="1"/>
              <a:t>Малой</a:t>
            </a:r>
          </a:p>
          <a:p>
            <a:pPr algn="ctr">
              <a:defRPr/>
            </a:pPr>
            <a:r>
              <a:rPr lang="ru-RU" altLang="ru-RU" sz="1000" b="1"/>
              <a:t>Мощности</a:t>
            </a:r>
          </a:p>
          <a:p>
            <a:pPr algn="ctr">
              <a:defRPr/>
            </a:pPr>
            <a:r>
              <a:rPr lang="ru-RU" altLang="ru-RU" sz="1000" b="1"/>
              <a:t>0.1–0.5 Вт</a:t>
            </a:r>
          </a:p>
        </p:txBody>
      </p:sp>
      <p:sp>
        <p:nvSpPr>
          <p:cNvPr id="56" name="Oval 11"/>
          <p:cNvSpPr>
            <a:spLocks noChangeArrowheads="1"/>
          </p:cNvSpPr>
          <p:nvPr/>
        </p:nvSpPr>
        <p:spPr bwMode="auto">
          <a:xfrm>
            <a:off x="3348038" y="2203450"/>
            <a:ext cx="1081087" cy="5762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1000" b="1" dirty="0"/>
              <a:t>Средней</a:t>
            </a:r>
          </a:p>
          <a:p>
            <a:pPr algn="ctr">
              <a:defRPr/>
            </a:pPr>
            <a:r>
              <a:rPr lang="ru-RU" altLang="ru-RU" sz="1000" b="1" dirty="0"/>
              <a:t>Мощности</a:t>
            </a:r>
          </a:p>
          <a:p>
            <a:pPr algn="ctr">
              <a:defRPr/>
            </a:pPr>
            <a:r>
              <a:rPr lang="ru-RU" altLang="ru-RU" sz="1000" b="1" dirty="0"/>
              <a:t>0.5-1.0 Вт</a:t>
            </a:r>
          </a:p>
        </p:txBody>
      </p:sp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3348038" y="2995613"/>
            <a:ext cx="1081087" cy="5762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1000" b="1" dirty="0"/>
              <a:t>Большой</a:t>
            </a:r>
          </a:p>
          <a:p>
            <a:pPr algn="ctr">
              <a:defRPr/>
            </a:pPr>
            <a:r>
              <a:rPr lang="ru-RU" altLang="ru-RU" sz="1000" b="1" dirty="0"/>
              <a:t>Мощности</a:t>
            </a:r>
          </a:p>
          <a:p>
            <a:pPr algn="ctr">
              <a:defRPr/>
            </a:pPr>
            <a:r>
              <a:rPr lang="ru-RU" altLang="ru-RU" sz="1000" b="1" dirty="0"/>
              <a:t>1.0-5.0 Вт</a:t>
            </a:r>
          </a:p>
        </p:txBody>
      </p:sp>
      <p:sp>
        <p:nvSpPr>
          <p:cNvPr id="58" name="AutoShape 14"/>
          <p:cNvSpPr>
            <a:spLocks noChangeArrowheads="1"/>
          </p:cNvSpPr>
          <p:nvPr/>
        </p:nvSpPr>
        <p:spPr bwMode="auto">
          <a:xfrm>
            <a:off x="2555875" y="1627188"/>
            <a:ext cx="792163" cy="144462"/>
          </a:xfrm>
          <a:prstGeom prst="rightArrow">
            <a:avLst>
              <a:gd name="adj1" fmla="val 50000"/>
              <a:gd name="adj2" fmla="val 137088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auto">
          <a:xfrm>
            <a:off x="2555875" y="2419350"/>
            <a:ext cx="792163" cy="144463"/>
          </a:xfrm>
          <a:prstGeom prst="rightArrow">
            <a:avLst>
              <a:gd name="adj1" fmla="val 50000"/>
              <a:gd name="adj2" fmla="val 13708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0" name="AutoShape 16"/>
          <p:cNvSpPr>
            <a:spLocks noChangeArrowheads="1"/>
          </p:cNvSpPr>
          <p:nvPr/>
        </p:nvSpPr>
        <p:spPr bwMode="auto">
          <a:xfrm rot="1777882">
            <a:off x="2463800" y="2774950"/>
            <a:ext cx="1014413" cy="128588"/>
          </a:xfrm>
          <a:prstGeom prst="rightArrow">
            <a:avLst>
              <a:gd name="adj1" fmla="val 50000"/>
              <a:gd name="adj2" fmla="val 19722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" name="AutoShape 17"/>
          <p:cNvSpPr>
            <a:spLocks noChangeArrowheads="1"/>
          </p:cNvSpPr>
          <p:nvPr/>
        </p:nvSpPr>
        <p:spPr bwMode="auto">
          <a:xfrm>
            <a:off x="2555875" y="3211513"/>
            <a:ext cx="792163" cy="144462"/>
          </a:xfrm>
          <a:prstGeom prst="rightArrow">
            <a:avLst>
              <a:gd name="adj1" fmla="val 50000"/>
              <a:gd name="adj2" fmla="val 137088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2" name="AutoShape 19"/>
          <p:cNvSpPr>
            <a:spLocks noChangeArrowheads="1"/>
          </p:cNvSpPr>
          <p:nvPr/>
        </p:nvSpPr>
        <p:spPr bwMode="auto">
          <a:xfrm rot="19947487">
            <a:off x="2446338" y="2058988"/>
            <a:ext cx="1014412" cy="128587"/>
          </a:xfrm>
          <a:prstGeom prst="rightArrow">
            <a:avLst>
              <a:gd name="adj1" fmla="val 50000"/>
              <a:gd name="adj2" fmla="val 19722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4714875" y="908050"/>
            <a:ext cx="1152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3399"/>
                </a:solidFill>
                <a:latin typeface="Arial" charset="0"/>
              </a:rPr>
              <a:t>+/-</a:t>
            </a:r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6443663" y="908050"/>
            <a:ext cx="21304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 dirty="0">
                <a:solidFill>
                  <a:srgbClr val="003399"/>
                </a:solidFill>
                <a:latin typeface="Arial" charset="0"/>
              </a:rPr>
              <a:t>Задел в </a:t>
            </a:r>
            <a:r>
              <a:rPr lang="ru-RU" altLang="ru-RU" sz="1200" b="1" dirty="0" smtClean="0">
                <a:solidFill>
                  <a:srgbClr val="003399"/>
                </a:solidFill>
                <a:latin typeface="Arial" charset="0"/>
              </a:rPr>
              <a:t>РФ</a:t>
            </a:r>
            <a:endParaRPr lang="ru-RU" altLang="ru-RU" sz="12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65" name="Text Box 28"/>
          <p:cNvSpPr txBox="1">
            <a:spLocks noChangeArrowheads="1"/>
          </p:cNvSpPr>
          <p:nvPr/>
        </p:nvSpPr>
        <p:spPr bwMode="auto">
          <a:xfrm>
            <a:off x="6434138" y="1466850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b="1">
                <a:latin typeface="Arial" charset="0"/>
              </a:rPr>
              <a:t>Есть разработанные конструкция и технология</a:t>
            </a:r>
          </a:p>
        </p:txBody>
      </p:sp>
      <p:sp>
        <p:nvSpPr>
          <p:cNvPr id="66" name="Text Box 29"/>
          <p:cNvSpPr txBox="1">
            <a:spLocks noChangeArrowheads="1"/>
          </p:cNvSpPr>
          <p:nvPr/>
        </p:nvSpPr>
        <p:spPr bwMode="auto">
          <a:xfrm>
            <a:off x="6448425" y="2027238"/>
            <a:ext cx="2592388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Arial" charset="0"/>
              </a:rPr>
              <a:t>Есть разработанные конструкция и технология.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Arial" charset="0"/>
              </a:rPr>
              <a:t>Одними из первых в мире начали разработки кристалла «флип-чип».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Arial" charset="0"/>
              </a:rPr>
              <a:t>Высокий уровень технологии.</a:t>
            </a:r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6488113" y="3125788"/>
            <a:ext cx="2016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b="1">
                <a:latin typeface="Arial" charset="0"/>
              </a:rPr>
              <a:t>Нет</a:t>
            </a:r>
          </a:p>
        </p:txBody>
      </p:sp>
      <p:sp>
        <p:nvSpPr>
          <p:cNvPr id="68" name="AutoShape 31"/>
          <p:cNvSpPr>
            <a:spLocks noChangeArrowheads="1"/>
          </p:cNvSpPr>
          <p:nvPr/>
        </p:nvSpPr>
        <p:spPr bwMode="auto">
          <a:xfrm>
            <a:off x="107950" y="2636838"/>
            <a:ext cx="1295400" cy="935037"/>
          </a:xfrm>
          <a:prstGeom prst="wedgeRoundRectCallout">
            <a:avLst>
              <a:gd name="adj1" fmla="val 80735"/>
              <a:gd name="adj2" fmla="val -45079"/>
              <a:gd name="adj3" fmla="val 16667"/>
            </a:avLst>
          </a:prstGeom>
          <a:ln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0800" bIns="10800"/>
          <a:lstStyle/>
          <a:p>
            <a:pPr algn="ctr">
              <a:defRPr/>
            </a:pPr>
            <a:r>
              <a:rPr lang="ru-RU" altLang="ru-RU" sz="1000" b="1" dirty="0">
                <a:solidFill>
                  <a:schemeClr val="tx1"/>
                </a:solidFill>
              </a:rPr>
              <a:t>Основная тенденция последних лет  ведущих производителей </a:t>
            </a:r>
          </a:p>
        </p:txBody>
      </p:sp>
      <p:sp>
        <p:nvSpPr>
          <p:cNvPr id="69" name="Text Box 35"/>
          <p:cNvSpPr txBox="1">
            <a:spLocks noChangeArrowheads="1"/>
          </p:cNvSpPr>
          <p:nvPr/>
        </p:nvSpPr>
        <p:spPr bwMode="auto">
          <a:xfrm>
            <a:off x="2700338" y="3716338"/>
            <a:ext cx="2017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3399"/>
                </a:solidFill>
                <a:latin typeface="Arial" charset="0"/>
              </a:rPr>
              <a:t>Существующие типы светодиодов (упаковка)</a:t>
            </a:r>
          </a:p>
        </p:txBody>
      </p:sp>
      <p:pic>
        <p:nvPicPr>
          <p:cNvPr id="70" name="Picture 48" descr="CSP 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5948363"/>
            <a:ext cx="792163" cy="666750"/>
          </a:xfrm>
          <a:prstGeom prst="rect">
            <a:avLst/>
          </a:prstGeom>
        </p:spPr>
      </p:pic>
      <p:sp>
        <p:nvSpPr>
          <p:cNvPr id="71" name="Oval 50"/>
          <p:cNvSpPr>
            <a:spLocks noChangeArrowheads="1"/>
          </p:cNvSpPr>
          <p:nvPr/>
        </p:nvSpPr>
        <p:spPr bwMode="auto">
          <a:xfrm>
            <a:off x="3997325" y="4219575"/>
            <a:ext cx="1081088" cy="5762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1000" b="1"/>
              <a:t>Мощный СД</a:t>
            </a:r>
          </a:p>
          <a:p>
            <a:pPr algn="ctr">
              <a:defRPr/>
            </a:pPr>
            <a:r>
              <a:rPr lang="ru-RU" altLang="ru-RU" sz="1000" b="1"/>
              <a:t>Керамика</a:t>
            </a:r>
          </a:p>
          <a:p>
            <a:pPr algn="ctr">
              <a:defRPr/>
            </a:pPr>
            <a:r>
              <a:rPr lang="ru-RU" altLang="ru-RU" sz="1000" b="1"/>
              <a:t>Линза</a:t>
            </a:r>
          </a:p>
        </p:txBody>
      </p:sp>
      <p:sp>
        <p:nvSpPr>
          <p:cNvPr id="72" name="Oval 51"/>
          <p:cNvSpPr>
            <a:spLocks noChangeArrowheads="1"/>
          </p:cNvSpPr>
          <p:nvPr/>
        </p:nvSpPr>
        <p:spPr bwMode="auto">
          <a:xfrm>
            <a:off x="3997325" y="4795838"/>
            <a:ext cx="1081088" cy="5762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1000" b="1"/>
              <a:t>Средней</a:t>
            </a:r>
          </a:p>
          <a:p>
            <a:pPr algn="ctr">
              <a:defRPr/>
            </a:pPr>
            <a:r>
              <a:rPr lang="ru-RU" altLang="ru-RU" sz="1000" b="1"/>
              <a:t>мощности.</a:t>
            </a:r>
          </a:p>
          <a:p>
            <a:pPr algn="ctr">
              <a:defRPr/>
            </a:pPr>
            <a:r>
              <a:rPr lang="ru-RU" altLang="ru-RU" sz="1000" b="1"/>
              <a:t>Пластик</a:t>
            </a:r>
          </a:p>
        </p:txBody>
      </p:sp>
      <p:sp>
        <p:nvSpPr>
          <p:cNvPr id="73" name="Oval 52"/>
          <p:cNvSpPr>
            <a:spLocks noChangeArrowheads="1"/>
          </p:cNvSpPr>
          <p:nvPr/>
        </p:nvSpPr>
        <p:spPr bwMode="auto">
          <a:xfrm>
            <a:off x="3997325" y="5372100"/>
            <a:ext cx="1081088" cy="5762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1000" b="1"/>
              <a:t>Чип-на-плате</a:t>
            </a:r>
          </a:p>
          <a:p>
            <a:pPr algn="ctr">
              <a:defRPr/>
            </a:pPr>
            <a:r>
              <a:rPr lang="en-US" altLang="ru-RU" sz="1000" b="1"/>
              <a:t>Chip-on-Board</a:t>
            </a:r>
            <a:endParaRPr lang="ru-RU" altLang="ru-RU" sz="1000" b="1"/>
          </a:p>
        </p:txBody>
      </p:sp>
      <p:sp>
        <p:nvSpPr>
          <p:cNvPr id="74" name="Oval 53"/>
          <p:cNvSpPr>
            <a:spLocks noChangeArrowheads="1"/>
          </p:cNvSpPr>
          <p:nvPr/>
        </p:nvSpPr>
        <p:spPr bwMode="auto">
          <a:xfrm>
            <a:off x="3997325" y="5948363"/>
            <a:ext cx="1081088" cy="5762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1000" b="1"/>
              <a:t>Бескорпусной</a:t>
            </a:r>
          </a:p>
          <a:p>
            <a:pPr algn="ctr">
              <a:defRPr/>
            </a:pPr>
            <a:r>
              <a:rPr lang="ru-RU" altLang="ru-RU" sz="1000" b="1"/>
              <a:t>Флип-чип + </a:t>
            </a:r>
          </a:p>
          <a:p>
            <a:pPr algn="ctr">
              <a:defRPr/>
            </a:pPr>
            <a:r>
              <a:rPr lang="ru-RU" altLang="ru-RU" sz="1000" b="1"/>
              <a:t>люминофор</a:t>
            </a:r>
          </a:p>
        </p:txBody>
      </p:sp>
      <p:sp>
        <p:nvSpPr>
          <p:cNvPr id="75" name="Text Box 54"/>
          <p:cNvSpPr txBox="1">
            <a:spLocks noChangeArrowheads="1"/>
          </p:cNvSpPr>
          <p:nvPr/>
        </p:nvSpPr>
        <p:spPr bwMode="auto">
          <a:xfrm>
            <a:off x="5494338" y="3787775"/>
            <a:ext cx="20716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 dirty="0">
                <a:solidFill>
                  <a:srgbClr val="003399"/>
                </a:solidFill>
                <a:latin typeface="Arial" charset="0"/>
              </a:rPr>
              <a:t>Задел в </a:t>
            </a:r>
            <a:r>
              <a:rPr lang="ru-RU" altLang="ru-RU" sz="1200" b="1" dirty="0" smtClean="0">
                <a:solidFill>
                  <a:srgbClr val="003399"/>
                </a:solidFill>
                <a:latin typeface="Arial" charset="0"/>
              </a:rPr>
              <a:t>РФ</a:t>
            </a:r>
            <a:endParaRPr lang="ru-RU" altLang="ru-RU" sz="12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76" name="Text Box 55"/>
          <p:cNvSpPr txBox="1">
            <a:spLocks noChangeArrowheads="1"/>
          </p:cNvSpPr>
          <p:nvPr/>
        </p:nvSpPr>
        <p:spPr bwMode="auto">
          <a:xfrm>
            <a:off x="5508625" y="4291013"/>
            <a:ext cx="20685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latin typeface="Arial" charset="0"/>
              </a:rPr>
              <a:t>Нет</a:t>
            </a:r>
          </a:p>
        </p:txBody>
      </p:sp>
      <p:sp>
        <p:nvSpPr>
          <p:cNvPr id="77" name="Text Box 56"/>
          <p:cNvSpPr txBox="1">
            <a:spLocks noChangeArrowheads="1"/>
          </p:cNvSpPr>
          <p:nvPr/>
        </p:nvSpPr>
        <p:spPr bwMode="auto">
          <a:xfrm>
            <a:off x="5508625" y="4867275"/>
            <a:ext cx="3238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latin typeface="Arial" charset="0"/>
              </a:rPr>
              <a:t>Есть серийное производство</a:t>
            </a:r>
          </a:p>
        </p:txBody>
      </p:sp>
      <p:sp>
        <p:nvSpPr>
          <p:cNvPr id="78" name="Text Box 57"/>
          <p:cNvSpPr txBox="1">
            <a:spLocks noChangeArrowheads="1"/>
          </p:cNvSpPr>
          <p:nvPr/>
        </p:nvSpPr>
        <p:spPr bwMode="auto">
          <a:xfrm>
            <a:off x="5508625" y="5514975"/>
            <a:ext cx="3238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latin typeface="Arial" charset="0"/>
              </a:rPr>
              <a:t>Есть серийное производство</a:t>
            </a:r>
          </a:p>
        </p:txBody>
      </p:sp>
      <p:sp>
        <p:nvSpPr>
          <p:cNvPr id="79" name="Text Box 58"/>
          <p:cNvSpPr txBox="1">
            <a:spLocks noChangeArrowheads="1"/>
          </p:cNvSpPr>
          <p:nvPr/>
        </p:nvSpPr>
        <p:spPr bwMode="auto">
          <a:xfrm>
            <a:off x="5508625" y="6019800"/>
            <a:ext cx="323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latin typeface="Arial" charset="0"/>
              </a:rPr>
              <a:t>Есть разработки на базе собственного кристалла «флип-чип»</a:t>
            </a:r>
          </a:p>
        </p:txBody>
      </p:sp>
      <p:sp>
        <p:nvSpPr>
          <p:cNvPr id="80" name="AutoShape 59"/>
          <p:cNvSpPr>
            <a:spLocks noChangeArrowheads="1"/>
          </p:cNvSpPr>
          <p:nvPr/>
        </p:nvSpPr>
        <p:spPr bwMode="auto">
          <a:xfrm>
            <a:off x="123825" y="5300663"/>
            <a:ext cx="1279525" cy="849312"/>
          </a:xfrm>
          <a:prstGeom prst="wedgeRoundRectCallout">
            <a:avLst>
              <a:gd name="adj1" fmla="val 176442"/>
              <a:gd name="adj2" fmla="val 60447"/>
              <a:gd name="adj3" fmla="val 16667"/>
            </a:avLst>
          </a:prstGeom>
          <a:ln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0800" bIns="10800"/>
          <a:lstStyle/>
          <a:p>
            <a:pPr algn="ctr">
              <a:defRPr/>
            </a:pPr>
            <a:r>
              <a:rPr lang="ru-RU" altLang="ru-RU" sz="1000" b="1"/>
              <a:t>Основная тенденция последних лет ведущих производителей </a:t>
            </a:r>
          </a:p>
        </p:txBody>
      </p:sp>
      <p:sp>
        <p:nvSpPr>
          <p:cNvPr id="81" name="AutoShape 60"/>
          <p:cNvSpPr>
            <a:spLocks noChangeArrowheads="1"/>
          </p:cNvSpPr>
          <p:nvPr/>
        </p:nvSpPr>
        <p:spPr bwMode="auto">
          <a:xfrm>
            <a:off x="4572000" y="1341438"/>
            <a:ext cx="1693863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altLang="ru-RU" sz="1000" b="1"/>
              <a:t>Дешево, просто, </a:t>
            </a:r>
          </a:p>
          <a:p>
            <a:pPr>
              <a:defRPr/>
            </a:pPr>
            <a:r>
              <a:rPr lang="ru-RU" altLang="ru-RU" sz="1000" b="1"/>
              <a:t>но ограниченное</a:t>
            </a:r>
          </a:p>
          <a:p>
            <a:pPr>
              <a:defRPr/>
            </a:pPr>
            <a:r>
              <a:rPr lang="ru-RU" altLang="ru-RU" sz="1000" b="1"/>
              <a:t>применение</a:t>
            </a:r>
          </a:p>
        </p:txBody>
      </p:sp>
      <p:sp>
        <p:nvSpPr>
          <p:cNvPr id="82" name="AutoShape 61"/>
          <p:cNvSpPr>
            <a:spLocks noChangeArrowheads="1"/>
          </p:cNvSpPr>
          <p:nvPr/>
        </p:nvSpPr>
        <p:spPr bwMode="auto">
          <a:xfrm>
            <a:off x="4572000" y="2133600"/>
            <a:ext cx="1693863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altLang="ru-RU" sz="1000" b="1" dirty="0"/>
              <a:t>Сложнее </a:t>
            </a:r>
            <a:r>
              <a:rPr lang="en-US" altLang="ru-RU" sz="1000" b="1" dirty="0"/>
              <a:t>face-up</a:t>
            </a:r>
            <a:r>
              <a:rPr lang="ru-RU" altLang="ru-RU" sz="1000" b="1" dirty="0"/>
              <a:t>, но</a:t>
            </a:r>
          </a:p>
          <a:p>
            <a:pPr>
              <a:defRPr/>
            </a:pPr>
            <a:r>
              <a:rPr lang="ru-RU" altLang="ru-RU" sz="1000" b="1" dirty="0"/>
              <a:t>Универсальное </a:t>
            </a:r>
          </a:p>
          <a:p>
            <a:pPr>
              <a:defRPr/>
            </a:pPr>
            <a:r>
              <a:rPr lang="ru-RU" altLang="ru-RU" sz="1000" b="1" dirty="0"/>
              <a:t>применение; минимум</a:t>
            </a:r>
          </a:p>
          <a:p>
            <a:pPr>
              <a:defRPr/>
            </a:pPr>
            <a:r>
              <a:rPr lang="ru-RU" altLang="ru-RU" sz="1000" b="1" dirty="0"/>
              <a:t>недостатков.</a:t>
            </a:r>
          </a:p>
        </p:txBody>
      </p:sp>
      <p:sp>
        <p:nvSpPr>
          <p:cNvPr id="83" name="AutoShape 63"/>
          <p:cNvSpPr>
            <a:spLocks noChangeArrowheads="1"/>
          </p:cNvSpPr>
          <p:nvPr/>
        </p:nvSpPr>
        <p:spPr bwMode="auto">
          <a:xfrm>
            <a:off x="4572000" y="2924175"/>
            <a:ext cx="1693863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altLang="ru-RU" sz="1000" b="1" dirty="0"/>
              <a:t>Сложно и дорого. </a:t>
            </a:r>
          </a:p>
          <a:p>
            <a:pPr>
              <a:defRPr/>
            </a:pPr>
            <a:r>
              <a:rPr lang="ru-RU" altLang="ru-RU" sz="1000" b="1" dirty="0"/>
              <a:t>Эффективно только</a:t>
            </a:r>
          </a:p>
          <a:p>
            <a:pPr>
              <a:defRPr/>
            </a:pPr>
            <a:r>
              <a:rPr lang="ru-RU" altLang="ru-RU" sz="1000" b="1" dirty="0"/>
              <a:t>для мощных светодиодов.</a:t>
            </a:r>
          </a:p>
        </p:txBody>
      </p:sp>
      <p:sp>
        <p:nvSpPr>
          <p:cNvPr id="84" name="Номер слайда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0DE6-FDAB-4CAE-ADD9-C9AB0E2799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1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6372201" y="5373216"/>
            <a:ext cx="2448272" cy="129614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dk1"/>
                </a:solidFill>
              </a:rPr>
              <a:t>Эффекты:</a:t>
            </a:r>
          </a:p>
          <a:p>
            <a:r>
              <a:rPr lang="ru-RU" sz="1200" dirty="0" smtClean="0"/>
              <a:t>Экономический </a:t>
            </a:r>
            <a:r>
              <a:rPr lang="ru-RU" sz="1200" dirty="0" smtClean="0">
                <a:sym typeface="Symbol"/>
              </a:rPr>
              <a:t> 400 млрд. ₽</a:t>
            </a:r>
            <a:endParaRPr lang="ru-RU" sz="1200" dirty="0" smtClean="0"/>
          </a:p>
          <a:p>
            <a:r>
              <a:rPr lang="ru-RU" sz="1200" dirty="0" smtClean="0">
                <a:solidFill>
                  <a:schemeClr val="dk1"/>
                </a:solidFill>
              </a:rPr>
              <a:t>Бюджетный </a:t>
            </a:r>
            <a:r>
              <a:rPr lang="ru-RU" sz="1200" dirty="0" smtClean="0">
                <a:sym typeface="Symbol"/>
              </a:rPr>
              <a:t> 20 млрд. ₽</a:t>
            </a:r>
            <a:endParaRPr lang="ru-RU" sz="1200" dirty="0" smtClean="0"/>
          </a:p>
          <a:p>
            <a:r>
              <a:rPr lang="ru-RU" sz="1200" dirty="0" smtClean="0"/>
              <a:t>Экологический </a:t>
            </a:r>
            <a:r>
              <a:rPr lang="ru-RU" sz="1200" dirty="0" smtClean="0">
                <a:sym typeface="Symbol"/>
              </a:rPr>
              <a:t> </a:t>
            </a:r>
            <a:r>
              <a:rPr lang="ru-RU" sz="1200" dirty="0" smtClean="0"/>
              <a:t>39 Мт С02в год </a:t>
            </a:r>
            <a:endParaRPr lang="ru-RU" sz="1200" dirty="0" smtClean="0">
              <a:solidFill>
                <a:schemeClr val="dk1"/>
              </a:solidFill>
            </a:endParaRPr>
          </a:p>
          <a:p>
            <a:pPr algn="ctr"/>
            <a:endParaRPr lang="ru-RU" sz="1200" dirty="0">
              <a:solidFill>
                <a:schemeClr val="dk1"/>
              </a:solidFill>
            </a:endParaRPr>
          </a:p>
        </p:txBody>
      </p:sp>
      <p:sp>
        <p:nvSpPr>
          <p:cNvPr id="6" name="Rectangle 2"/>
          <p:cNvSpPr>
            <a:spLocks noGrp="1"/>
          </p:cNvSpPr>
          <p:nvPr>
            <p:ph type="title" sz="quarter"/>
          </p:nvPr>
        </p:nvSpPr>
        <p:spPr>
          <a:xfrm>
            <a:off x="464583" y="116632"/>
            <a:ext cx="8229600" cy="490537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3399"/>
                </a:solidFill>
                <a:latin typeface="Arial" charset="0"/>
              </a:rPr>
              <a:t>Комплексное развитие в рамках отрасли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992336"/>
            <a:ext cx="2016224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НИОКР </a:t>
            </a:r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1520" y="3574513"/>
            <a:ext cx="2016224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Технология</a:t>
            </a:r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51520" y="4156692"/>
            <a:ext cx="2016224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Дизайн</a:t>
            </a:r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1520" y="2410159"/>
            <a:ext cx="2016224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Оборудование</a:t>
            </a:r>
            <a:endParaRPr lang="ru-RU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51520" y="1827982"/>
            <a:ext cx="2016224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Компонентная база</a:t>
            </a:r>
            <a:endParaRPr lang="ru-RU" sz="16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51520" y="1173797"/>
            <a:ext cx="201622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Товарно-сырьевые цепочки</a:t>
            </a:r>
            <a:endParaRPr lang="ru-RU" sz="1600" dirty="0"/>
          </a:p>
        </p:txBody>
      </p:sp>
      <p:sp>
        <p:nvSpPr>
          <p:cNvPr id="49" name="Правая фигурная скобка 48"/>
          <p:cNvSpPr/>
          <p:nvPr/>
        </p:nvSpPr>
        <p:spPr>
          <a:xfrm>
            <a:off x="2339752" y="1029781"/>
            <a:ext cx="648072" cy="3672408"/>
          </a:xfrm>
          <a:prstGeom prst="rightBrace">
            <a:avLst>
              <a:gd name="adj1" fmla="val 28676"/>
              <a:gd name="adj2" fmla="val 1929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31840" y="1160859"/>
            <a:ext cx="1800200" cy="11881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Серийное производство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410159"/>
            <a:ext cx="5789051" cy="35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Стрелка углом 51"/>
          <p:cNvSpPr/>
          <p:nvPr/>
        </p:nvSpPr>
        <p:spPr>
          <a:xfrm rot="5400000">
            <a:off x="5213959" y="1369277"/>
            <a:ext cx="732305" cy="1296144"/>
          </a:xfrm>
          <a:prstGeom prst="bentArrow">
            <a:avLst>
              <a:gd name="adj1" fmla="val 37123"/>
              <a:gd name="adj2" fmla="val 29849"/>
              <a:gd name="adj3" fmla="val 25000"/>
              <a:gd name="adj4" fmla="val 437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251520" y="4797152"/>
            <a:ext cx="2016224" cy="1872208"/>
          </a:xfrm>
          <a:prstGeom prst="upArrowCallout">
            <a:avLst>
              <a:gd name="adj1" fmla="val 25000"/>
              <a:gd name="adj2" fmla="val 55769"/>
              <a:gd name="adj3" fmla="val 15043"/>
              <a:gd name="adj4" fmla="val 7635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основной и смежных отраслей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70433" y="1679971"/>
            <a:ext cx="1451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2018-2025 гг.</a:t>
            </a:r>
          </a:p>
          <a:p>
            <a:pPr algn="ctr"/>
            <a:r>
              <a:rPr lang="ru-RU" dirty="0">
                <a:sym typeface="Symbol"/>
              </a:rPr>
              <a:t></a:t>
            </a:r>
            <a:r>
              <a:rPr lang="ru-RU" dirty="0" smtClean="0"/>
              <a:t> 1 трлн. ₽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0DE6-FDAB-4CAE-ADD9-C9AB0E2799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675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 sz="quarter"/>
          </p:nvPr>
        </p:nvSpPr>
        <p:spPr>
          <a:xfrm>
            <a:off x="464583" y="116632"/>
            <a:ext cx="8229600" cy="490537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3399"/>
                </a:solidFill>
                <a:latin typeface="Arial" charset="0"/>
              </a:rPr>
              <a:t>Нормативное регулирование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7306" y="980728"/>
            <a:ext cx="6680958" cy="56166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b="1" dirty="0" smtClean="0"/>
              <a:t>Развитие критических технологий</a:t>
            </a:r>
          </a:p>
          <a:p>
            <a:r>
              <a:rPr lang="ru-RU" sz="1400" dirty="0" smtClean="0"/>
              <a:t>Указ </a:t>
            </a:r>
            <a:r>
              <a:rPr lang="ru-RU" sz="1400" dirty="0"/>
              <a:t>Президента </a:t>
            </a:r>
            <a:r>
              <a:rPr lang="ru-RU" sz="1400" dirty="0" smtClean="0"/>
              <a:t>Российской Федерации </a:t>
            </a:r>
            <a:r>
              <a:rPr lang="ru-RU" sz="1400" dirty="0"/>
              <a:t>от 7 июля 2011 г. N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</a:t>
            </a:r>
            <a:r>
              <a:rPr lang="ru-RU" sz="1400" dirty="0" smtClean="0"/>
              <a:t>» – технологии </a:t>
            </a:r>
            <a:r>
              <a:rPr lang="ru-RU" sz="1400" dirty="0"/>
              <a:t>создания электронной компонентной базы и энергоэффективных световых устройств являются критическими, а энергоэффективность и энергосбережение – приоритетными направлениями развития науки и техники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Постановление Правительства Российской Федерации от 27 сентября 2016 г. № 971</a:t>
            </a:r>
          </a:p>
          <a:p>
            <a:r>
              <a:rPr lang="ru-RU" sz="1400" dirty="0" smtClean="0"/>
              <a:t>«О внесении изменений в Правила установления требований к программам в области энергосбережения и повышения энергетической эффективности организаций, осуществляющих регулируемые виды деятельности».</a:t>
            </a:r>
          </a:p>
          <a:p>
            <a:endParaRPr lang="ru-RU" sz="1400" dirty="0" smtClean="0"/>
          </a:p>
          <a:p>
            <a:r>
              <a:rPr lang="ru-RU" sz="1400" b="1" dirty="0"/>
              <a:t>Приказ Министерства экономического развития российской федерации от 9 июня 2016 г. N 362</a:t>
            </a:r>
            <a:endParaRPr lang="ru-RU" sz="1400" dirty="0"/>
          </a:p>
          <a:p>
            <a:r>
              <a:rPr lang="ru-RU" sz="1400" dirty="0"/>
              <a:t>«о внесении изменения в пункт 6 требований энергетической эффективности товаров, используемых для создания элементов конструкций зданий, строений, сооружений, в том числе инженерных систем </a:t>
            </a:r>
            <a:r>
              <a:rPr lang="ru-RU" sz="1400" dirty="0" err="1"/>
              <a:t>ресурсоснабжения</a:t>
            </a:r>
            <a:r>
              <a:rPr lang="ru-RU" sz="1400" dirty="0"/>
              <a:t>, влияющих на энергетическую эффективность зданий, строений, сооружений, утвержденных приказом минэкономразвития </a:t>
            </a:r>
            <a:r>
              <a:rPr lang="ru-RU" sz="1400" dirty="0" smtClean="0"/>
              <a:t>России </a:t>
            </a:r>
            <a:r>
              <a:rPr lang="ru-RU" sz="1400" dirty="0"/>
              <a:t>от 4 июня 2010 г. № 229</a:t>
            </a:r>
            <a:r>
              <a:rPr lang="ru-RU" sz="1400" dirty="0" smtClean="0"/>
              <a:t>».</a:t>
            </a:r>
          </a:p>
          <a:p>
            <a:endParaRPr lang="ru-RU" sz="1400" dirty="0"/>
          </a:p>
          <a:p>
            <a:r>
              <a:rPr lang="ru-RU" sz="1400" b="1" dirty="0" smtClean="0"/>
              <a:t>Импортозамещение</a:t>
            </a:r>
            <a:endParaRPr lang="ru-RU" sz="1400" b="1" dirty="0"/>
          </a:p>
          <a:p>
            <a:r>
              <a:rPr lang="ru-RU" sz="1400" dirty="0" smtClean="0"/>
              <a:t>Приказ Минпромторга России от 31.03.2015 № 662 </a:t>
            </a:r>
          </a:p>
          <a:p>
            <a:r>
              <a:rPr lang="ru-RU" sz="1400" dirty="0" smtClean="0"/>
              <a:t>«Об утверждении отраслевого плана мероприятий по импортозамещению в радиоэлектронной промышленности Российской Федерации</a:t>
            </a:r>
          </a:p>
          <a:p>
            <a:endParaRPr lang="ru-RU" sz="1400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6948264" y="2646162"/>
            <a:ext cx="504056" cy="2655046"/>
          </a:xfrm>
          <a:prstGeom prst="rightBrace">
            <a:avLst>
              <a:gd name="adj1" fmla="val 29291"/>
              <a:gd name="adj2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24328" y="2749549"/>
            <a:ext cx="1512168" cy="24482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Переход в освещение на 75% к </a:t>
            </a:r>
            <a:r>
              <a:rPr lang="en-US" sz="1400" dirty="0" smtClean="0"/>
              <a:t>LED</a:t>
            </a:r>
            <a:r>
              <a:rPr lang="ru-RU" sz="1400" dirty="0" smtClean="0"/>
              <a:t> системам к 2020 году </a:t>
            </a:r>
          </a:p>
          <a:p>
            <a:pPr algn="ctr"/>
            <a:r>
              <a:rPr lang="ru-RU" sz="1400" dirty="0" smtClean="0"/>
              <a:t>(300 млрд. ₽)</a:t>
            </a:r>
            <a:endParaRPr lang="ru-RU" sz="1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24328" y="5484238"/>
            <a:ext cx="1512168" cy="11070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Светодиоды и производственное оборудование исключены</a:t>
            </a:r>
            <a:endParaRPr lang="ru-RU" sz="1200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6300192" y="5661248"/>
            <a:ext cx="1152128" cy="792088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0DE6-FDAB-4CAE-ADD9-C9AB0E2799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4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 sz="quarter"/>
          </p:nvPr>
        </p:nvSpPr>
        <p:spPr>
          <a:xfrm>
            <a:off x="464583" y="116632"/>
            <a:ext cx="8229600" cy="490537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3399"/>
                </a:solidFill>
                <a:latin typeface="Arial" charset="0"/>
              </a:rPr>
              <a:t>Техническое регулирование</a:t>
            </a:r>
          </a:p>
        </p:txBody>
      </p:sp>
      <p:sp>
        <p:nvSpPr>
          <p:cNvPr id="10" name="Текст 1"/>
          <p:cNvSpPr txBox="1">
            <a:spLocks/>
          </p:cNvSpPr>
          <p:nvPr/>
        </p:nvSpPr>
        <p:spPr>
          <a:xfrm>
            <a:off x="395536" y="980728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стандартов уровня ГОСТ, необходимых к разработке (для ТК 441):  </a:t>
            </a:r>
          </a:p>
          <a:p>
            <a:pPr>
              <a:lnSpc>
                <a:spcPct val="120000"/>
              </a:lnSpc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технологии роста светодиодных гетероструктур</a:t>
            </a:r>
          </a:p>
          <a:p>
            <a:pPr lvl="1">
              <a:lnSpc>
                <a:spcPct val="120000"/>
              </a:lnSpc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на материалы для эпитаксии. Требования и контроль;</a:t>
            </a:r>
          </a:p>
          <a:p>
            <a:pPr lvl="1">
              <a:lnSpc>
                <a:spcPct val="120000"/>
              </a:lnSpc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на подложечные материалы. Требования и контроль;</a:t>
            </a:r>
          </a:p>
          <a:p>
            <a:pPr lvl="1">
              <a:lnSpc>
                <a:spcPct val="120000"/>
              </a:lnSpc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на параметры гетероструктур;</a:t>
            </a:r>
          </a:p>
          <a:p>
            <a:pPr lvl="1">
              <a:lnSpc>
                <a:spcPct val="120000"/>
              </a:lnSpc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на методы контроля параметров гетероструктур. </a:t>
            </a:r>
          </a:p>
          <a:p>
            <a:pPr>
              <a:lnSpc>
                <a:spcPct val="120000"/>
              </a:lnSpc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технологии изготовления светодиодных чипов</a:t>
            </a:r>
          </a:p>
          <a:p>
            <a:pPr lvl="1">
              <a:lnSpc>
                <a:spcPct val="120000"/>
              </a:lnSpc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на разделение светодиодных чипов. Требования и контроль;</a:t>
            </a:r>
          </a:p>
          <a:p>
            <a:pPr lvl="1">
              <a:lnSpc>
                <a:spcPct val="120000"/>
              </a:lnSpc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на параметры светодиодных чипов и правила сортировки;</a:t>
            </a:r>
          </a:p>
          <a:p>
            <a:pPr lvl="1">
              <a:lnSpc>
                <a:spcPct val="120000"/>
              </a:lnSpc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на методы контроля параметров светодиодных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чипов;</a:t>
            </a:r>
          </a:p>
          <a:p>
            <a:pPr lvl="1">
              <a:lnSpc>
                <a:spcPct val="120000"/>
              </a:lnSpc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на упаковку кристаллов.</a:t>
            </a:r>
            <a:endParaRPr lang="ru-RU" sz="3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сборки светодиодов</a:t>
            </a:r>
          </a:p>
          <a:p>
            <a:pPr lvl="1">
              <a:lnSpc>
                <a:spcPct val="120000"/>
              </a:lnSpc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на силиконы. Требования и контроль;</a:t>
            </a:r>
          </a:p>
          <a:p>
            <a:pPr lvl="1">
              <a:lnSpc>
                <a:spcPct val="120000"/>
              </a:lnSpc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на люминофоры. Требования и контроль;</a:t>
            </a:r>
          </a:p>
          <a:p>
            <a:pPr lvl="1">
              <a:lnSpc>
                <a:spcPct val="120000"/>
              </a:lnSpc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на конструкционные элементы;</a:t>
            </a:r>
          </a:p>
          <a:p>
            <a:pPr lvl="1">
              <a:lnSpc>
                <a:spcPct val="120000"/>
              </a:lnSpc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Общие ТУ на светодиоды;</a:t>
            </a:r>
          </a:p>
          <a:p>
            <a:pPr lvl="1">
              <a:lnSpc>
                <a:spcPct val="120000"/>
              </a:lnSpc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на параметры светодиодов и правила сортировки;</a:t>
            </a:r>
          </a:p>
          <a:p>
            <a:pPr lvl="1">
              <a:lnSpc>
                <a:spcPct val="120000"/>
              </a:lnSpc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на методы контроля параметров светодиодов;</a:t>
            </a:r>
          </a:p>
          <a:p>
            <a:pPr lvl="1">
              <a:lnSpc>
                <a:spcPct val="120000"/>
              </a:lnSpc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на методы испытаний на надежность, в </a:t>
            </a:r>
            <a:r>
              <a:rPr lang="ru-RU" sz="19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ускоренные;</a:t>
            </a:r>
          </a:p>
          <a:p>
            <a:pPr lvl="1">
              <a:lnSpc>
                <a:spcPct val="120000"/>
              </a:lnSpc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на упаковку светодиодов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0DE6-FDAB-4CAE-ADD9-C9AB0E2799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23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 sz="quarter"/>
          </p:nvPr>
        </p:nvSpPr>
        <p:spPr>
          <a:xfrm>
            <a:off x="464583" y="116632"/>
            <a:ext cx="8229600" cy="490537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3399"/>
                </a:solidFill>
                <a:latin typeface="Arial" charset="0"/>
              </a:rPr>
              <a:t>Стандартизация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747542"/>
              </p:ext>
            </p:extLst>
          </p:nvPr>
        </p:nvGraphicFramePr>
        <p:xfrm>
          <a:off x="564768" y="1340768"/>
          <a:ext cx="7797800" cy="302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9450"/>
                <a:gridCol w="1949450"/>
                <a:gridCol w="1949450"/>
                <a:gridCol w="1949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США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ЕС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КИТАЙ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РФ</a:t>
                      </a:r>
                      <a:r>
                        <a:rPr lang="ru-RU" sz="1200" baseline="0" dirty="0" smtClean="0"/>
                        <a:t> и ТС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Стандарт разрабатывается или ассоциацией</a:t>
                      </a:r>
                      <a:r>
                        <a:rPr lang="ru-RU" sz="1200" baseline="0" dirty="0" smtClean="0"/>
                        <a:t> производителей, или отраслевиком.</a:t>
                      </a:r>
                    </a:p>
                    <a:p>
                      <a:r>
                        <a:rPr lang="ru-RU" sz="1200" baseline="0" dirty="0" smtClean="0"/>
                        <a:t>Проходит утверждение Минэнерго США.</a:t>
                      </a:r>
                    </a:p>
                    <a:p>
                      <a:r>
                        <a:rPr lang="ru-RU" sz="1200" baseline="0" dirty="0" smtClean="0"/>
                        <a:t>Пример: </a:t>
                      </a:r>
                      <a:r>
                        <a:rPr lang="en-US" sz="1200" baseline="0" dirty="0" smtClean="0"/>
                        <a:t>Energy Star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Стандарт разрабатывается или ассоциацией</a:t>
                      </a:r>
                      <a:r>
                        <a:rPr lang="ru-RU" sz="1200" baseline="0" dirty="0" smtClean="0"/>
                        <a:t> производителей, или отраслевиком.</a:t>
                      </a:r>
                    </a:p>
                    <a:p>
                      <a:r>
                        <a:rPr lang="ru-RU" sz="1200" baseline="0" dirty="0" smtClean="0"/>
                        <a:t>Проходит утверждение на государственном уровне.</a:t>
                      </a:r>
                    </a:p>
                    <a:p>
                      <a:r>
                        <a:rPr lang="ru-RU" sz="1200" baseline="0" dirty="0" smtClean="0"/>
                        <a:t>Пример: </a:t>
                      </a:r>
                    </a:p>
                    <a:p>
                      <a:r>
                        <a:rPr lang="en-US" sz="1200" baseline="0" dirty="0" smtClean="0"/>
                        <a:t>ISO, TUV, IEC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Жесткое</a:t>
                      </a:r>
                      <a:r>
                        <a:rPr lang="ru-RU" sz="1200" baseline="0" dirty="0" smtClean="0"/>
                        <a:t> государственное регулирование с учетом специфики отрасли и рынков сбыта (лучшее остается в стране, худшее экспортируется.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Фундаментальные исследования и техническая</a:t>
                      </a:r>
                      <a:r>
                        <a:rPr lang="ru-RU" sz="1200" baseline="0" dirty="0" smtClean="0"/>
                        <a:t> апробация</a:t>
                      </a:r>
                      <a:r>
                        <a:rPr lang="ru-RU" sz="1200" dirty="0" smtClean="0"/>
                        <a:t> отсутствуют.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Копирование стандартов ЕС и их гармонизация с национальными нормами.</a:t>
                      </a:r>
                    </a:p>
                    <a:p>
                      <a:r>
                        <a:rPr lang="ru-RU" sz="1200" dirty="0" smtClean="0"/>
                        <a:t>Отставание от ЕС и США 5-7 лет.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Пути выхода:</a:t>
                      </a:r>
                    </a:p>
                    <a:p>
                      <a:r>
                        <a:rPr lang="ru-RU" sz="1200" dirty="0" smtClean="0"/>
                        <a:t>Перенятие</a:t>
                      </a:r>
                      <a:r>
                        <a:rPr lang="ru-RU" sz="1200" baseline="0" dirty="0" smtClean="0"/>
                        <a:t> опыта ЕС и США.</a:t>
                      </a:r>
                    </a:p>
                    <a:p>
                      <a:endParaRPr lang="ru-RU" sz="12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64768" y="776867"/>
            <a:ext cx="744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НАЛИЧИЕ В КАЖДОЙ ОТРАСЛИ СТРОЙНОЙ СИСТЕМЫ НОРМАТИВНО-ПРАВОВЫХ АКТОВ (САНПИН, ТР, СП, ГОСТ) – ЭТО ОБЯЗАТЕЛЬНОЕ УСЛОВИЕ ЕЕ НОРМАЛЬНОГО ФУНКЦИОНИРОВАНИЯ.</a:t>
            </a:r>
          </a:p>
        </p:txBody>
      </p:sp>
      <p:pic>
        <p:nvPicPr>
          <p:cNvPr id="16" name="Изображение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368" y="1322550"/>
            <a:ext cx="537883" cy="360000"/>
          </a:xfrm>
          <a:prstGeom prst="rect">
            <a:avLst/>
          </a:prstGeom>
        </p:spPr>
      </p:pic>
      <p:pic>
        <p:nvPicPr>
          <p:cNvPr id="17" name="Изображение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744" y="1322550"/>
            <a:ext cx="562500" cy="360000"/>
          </a:xfrm>
          <a:prstGeom prst="rect">
            <a:avLst/>
          </a:prstGeom>
        </p:spPr>
      </p:pic>
      <p:pic>
        <p:nvPicPr>
          <p:cNvPr id="22" name="Изображение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235" y="1347950"/>
            <a:ext cx="540001" cy="360000"/>
          </a:xfrm>
          <a:prstGeom prst="rect">
            <a:avLst/>
          </a:prstGeom>
        </p:spPr>
      </p:pic>
      <p:pic>
        <p:nvPicPr>
          <p:cNvPr id="23" name="Изображение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227" y="1325309"/>
            <a:ext cx="541350" cy="360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0DE6-FDAB-4CAE-ADD9-C9AB0E27992B}" type="slidenum">
              <a:rPr lang="ru-RU" smtClean="0"/>
              <a:t>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51" y="3356992"/>
            <a:ext cx="4495289" cy="33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88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1152</Words>
  <Application>Microsoft Office PowerPoint</Application>
  <PresentationFormat>Экран (4:3)</PresentationFormat>
  <Paragraphs>238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Диаграмма Microsoft Excel</vt:lpstr>
      <vt:lpstr>Презентация PowerPoint</vt:lpstr>
      <vt:lpstr>Презентация PowerPoint</vt:lpstr>
      <vt:lpstr>Цели и задачи техплатформы</vt:lpstr>
      <vt:lpstr>Светодиодные технологии – драйвер развития</vt:lpstr>
      <vt:lpstr>Основные тенденции развития LED-технологий</vt:lpstr>
      <vt:lpstr>Комплексное развитие в рамках отрасли</vt:lpstr>
      <vt:lpstr>Нормативное регулирование</vt:lpstr>
      <vt:lpstr>Техническое регулирование</vt:lpstr>
      <vt:lpstr>Стандартизация</vt:lpstr>
      <vt:lpstr>Необходимые меры поддержки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Гуляченко Андрей Валерьевич</dc:creator>
  <cp:lastModifiedBy>Гуляченко Андрей Валерьевич</cp:lastModifiedBy>
  <cp:revision>16</cp:revision>
  <dcterms:created xsi:type="dcterms:W3CDTF">2017-04-12T07:50:16Z</dcterms:created>
  <dcterms:modified xsi:type="dcterms:W3CDTF">2017-04-12T12:30:15Z</dcterms:modified>
</cp:coreProperties>
</file>