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3.xml" ContentType="application/vnd.openxmlformats-officedocument.presentationml.notesSlide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704" r:id="rId2"/>
    <p:sldId id="268" r:id="rId3"/>
    <p:sldId id="699" r:id="rId4"/>
    <p:sldId id="696" r:id="rId5"/>
    <p:sldId id="708" r:id="rId6"/>
    <p:sldId id="703" r:id="rId7"/>
    <p:sldId id="263" r:id="rId8"/>
    <p:sldId id="260" r:id="rId9"/>
    <p:sldId id="700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1BFBD"/>
    <a:srgbClr val="A04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6374" autoAdjust="0"/>
  </p:normalViewPr>
  <p:slideViewPr>
    <p:cSldViewPr showGuides="1">
      <p:cViewPr varScale="1">
        <p:scale>
          <a:sx n="46" d="100"/>
          <a:sy n="46" d="100"/>
        </p:scale>
        <p:origin x="1204" y="40"/>
      </p:cViewPr>
      <p:guideLst>
        <p:guide orient="horz" pos="1616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79EF6-5816-471D-A2A6-7D763DCED6D5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4A76-5595-46BF-BAA2-00D09D600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3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B2F9C-4EB8-4BF6-9F86-0EA492C0171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B2F9C-4EB8-4BF6-9F86-0EA492C0171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07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B2F9C-4EB8-4BF6-9F86-0EA492C0171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559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25A9-75A4-46EC-8671-A59218B72BB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012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25A9-75A4-46EC-8671-A59218B72BB5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678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25A9-75A4-46EC-8671-A59218B72BB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84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06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61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460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274644"/>
            <a:ext cx="8229601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084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9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2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96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41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03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19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6ABEA-199A-4548-85D9-ECFAAF18259D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8AC21-D940-40E0-A193-890A404BE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18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image" Target="../media/image2.png"/><Relationship Id="rId4" Type="http://schemas.openxmlformats.org/officeDocument/2006/relationships/tags" Target="../tags/tag13.xml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1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png"/><Relationship Id="rId12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image" Target="../media/image16.png"/><Relationship Id="rId11" Type="http://schemas.openxmlformats.org/officeDocument/2006/relationships/image" Target="../media/image19.jpeg"/><Relationship Id="rId5" Type="http://schemas.openxmlformats.org/officeDocument/2006/relationships/image" Target="../media/image15.png"/><Relationship Id="rId15" Type="http://schemas.openxmlformats.org/officeDocument/2006/relationships/image" Target="../media/image22.jpeg"/><Relationship Id="rId10" Type="http://schemas.openxmlformats.org/officeDocument/2006/relationships/image" Target="../media/image2.png"/><Relationship Id="rId4" Type="http://schemas.openxmlformats.org/officeDocument/2006/relationships/image" Target="../media/image14.png"/><Relationship Id="rId9" Type="http://schemas.openxmlformats.org/officeDocument/2006/relationships/image" Target="../media/image1.png"/><Relationship Id="rId14" Type="http://schemas.openxmlformats.org/officeDocument/2006/relationships/hyperlink" Target="http://lssp.ru/upload/iblock/a17/6&#1051;12.jp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png"/><Relationship Id="rId1" Type="http://schemas.openxmlformats.org/officeDocument/2006/relationships/tags" Target="../tags/tag1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jpeg"/><Relationship Id="rId15" Type="http://schemas.openxmlformats.org/officeDocument/2006/relationships/image" Target="../media/image1.png"/><Relationship Id="rId10" Type="http://schemas.openxmlformats.org/officeDocument/2006/relationships/image" Target="../media/image29.png"/><Relationship Id="rId4" Type="http://schemas.openxmlformats.org/officeDocument/2006/relationships/image" Target="../media/image23.jpe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6" Type="http://schemas.openxmlformats.org/officeDocument/2006/relationships/image" Target="../media/image3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19672" y="1831082"/>
            <a:ext cx="59046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522723"/>
                </a:solidFill>
                <a:latin typeface="Calibri" pitchFamily="34" charset="0"/>
              </a:rPr>
              <a:t>Агентство по технологическому развитию. Управление проектами цифровой трансформации промышленности и инфраструктуры</a:t>
            </a:r>
          </a:p>
        </p:txBody>
      </p:sp>
      <p:pic>
        <p:nvPicPr>
          <p:cNvPr id="62" name="Изображение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63" name="Изображение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96E92E06-5CA1-4DFD-B47E-FB2596FF76A4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473878" y="6309320"/>
            <a:ext cx="21962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522723"/>
                </a:solidFill>
                <a:latin typeface="Calibri" pitchFamily="34" charset="0"/>
              </a:rPr>
              <a:t>Москва, май 2018</a:t>
            </a:r>
          </a:p>
        </p:txBody>
      </p:sp>
    </p:spTree>
    <p:extLst>
      <p:ext uri="{BB962C8B-B14F-4D97-AF65-F5344CB8AC3E}">
        <p14:creationId xmlns:p14="http://schemas.microsoft.com/office/powerpoint/2010/main" val="116931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10365" y="2803058"/>
            <a:ext cx="2731151" cy="10835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522723"/>
                </a:solidFill>
                <a:latin typeface="Calibri" pitchFamily="34" charset="0"/>
              </a:rPr>
              <a:t>Указ Президента РФ </a:t>
            </a:r>
            <a:r>
              <a:rPr lang="ru-RU" sz="1200" dirty="0">
                <a:solidFill>
                  <a:srgbClr val="522723"/>
                </a:solidFill>
                <a:latin typeface="Calibri" pitchFamily="34" charset="0"/>
              </a:rPr>
              <a:t>от 09.05.2017 № 203 «О Стратегии развития информационного общества в Российской Федерации на 2017 - 2030 годы»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0343EC3-22BF-485C-9759-D217549B049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09049" y="18201"/>
            <a:ext cx="64807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Программа «Цифровая экономика Российской Федерации»</a:t>
            </a:r>
          </a:p>
        </p:txBody>
      </p:sp>
      <p:pic>
        <p:nvPicPr>
          <p:cNvPr id="20" name="Изображение 2">
            <a:extLst>
              <a:ext uri="{FF2B5EF4-FFF2-40B4-BE49-F238E27FC236}">
                <a16:creationId xmlns="" xmlns:a16="http://schemas.microsoft.com/office/drawing/2014/main" id="{359B8009-19B8-450C-A951-C0C447C15A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25" name="Изображение 4">
            <a:extLst>
              <a:ext uri="{FF2B5EF4-FFF2-40B4-BE49-F238E27FC236}">
                <a16:creationId xmlns="" xmlns:a16="http://schemas.microsoft.com/office/drawing/2014/main" id="{D6F49212-C053-4546-A056-3577F12E3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F9EACC31-C3A6-4CF0-A078-B1F21A325DF6}"/>
              </a:ext>
            </a:extLst>
          </p:cNvPr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Номер слайда 3">
            <a:extLst>
              <a:ext uri="{FF2B5EF4-FFF2-40B4-BE49-F238E27FC236}">
                <a16:creationId xmlns="" xmlns:a16="http://schemas.microsoft.com/office/drawing/2014/main" id="{4C5D7B01-E67D-4F64-9C8B-9063271C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8013" y="6405214"/>
            <a:ext cx="514400" cy="365125"/>
          </a:xfrm>
        </p:spPr>
        <p:txBody>
          <a:bodyPr/>
          <a:lstStyle/>
          <a:p>
            <a:fld id="{4C6E453D-91DA-4BD4-A664-9BBD7C45284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114519" y="2803058"/>
            <a:ext cx="2731150" cy="10835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522723"/>
                </a:solidFill>
                <a:latin typeface="Calibri" pitchFamily="34" charset="0"/>
              </a:rPr>
              <a:t>Постановление Правительства РФ</a:t>
            </a:r>
            <a:r>
              <a:rPr lang="ru-RU" sz="1200" dirty="0">
                <a:solidFill>
                  <a:srgbClr val="522723"/>
                </a:solidFill>
                <a:latin typeface="Calibri" pitchFamily="34" charset="0"/>
              </a:rPr>
              <a:t> от 28.08.2017 № 1030 «О системе управления реализацией программы «Цифровая экономика Российской Федерации»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219266" y="2803058"/>
            <a:ext cx="2731151" cy="10835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522723"/>
                </a:solidFill>
                <a:latin typeface="Calibri" pitchFamily="34" charset="0"/>
              </a:rPr>
              <a:t>Распоряжение Правительства РФ </a:t>
            </a:r>
            <a:r>
              <a:rPr lang="ru-RU" sz="1200" dirty="0">
                <a:solidFill>
                  <a:srgbClr val="522723"/>
                </a:solidFill>
                <a:latin typeface="Calibri" pitchFamily="34" charset="0"/>
              </a:rPr>
              <a:t>от 28.07.2017 № 1632-р «Об утверждении программы «Цифровая экономика Российской Федерации»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024713" y="1077660"/>
            <a:ext cx="1891104" cy="51455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Calibri" pitchFamily="34" charset="0"/>
              </a:rPr>
              <a:t>Формирование информационного пространства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441090" y="1077660"/>
            <a:ext cx="2016804" cy="51455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Calibri" pitchFamily="34" charset="0"/>
              </a:rPr>
              <a:t>Развитие информационной и коммуникационной инфраструктуры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391100" y="1077660"/>
            <a:ext cx="2528608" cy="51455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Calibri" pitchFamily="34" charset="0"/>
              </a:rPr>
              <a:t>Создание и применение российских информационных и коммуникационных технологий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262884" y="1809369"/>
            <a:ext cx="3331742" cy="51455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Calibri" pitchFamily="34" charset="0"/>
              </a:rPr>
              <a:t>Формирование новой технологической основы для развития экономики и социальной сферы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730106" y="1809369"/>
            <a:ext cx="2775001" cy="51455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Calibri" pitchFamily="34" charset="0"/>
              </a:rPr>
              <a:t>Обеспечение национальных интересов в области цифровой экономики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230" y="1110661"/>
            <a:ext cx="457381" cy="41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ATP\Desktop\image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225" y="1184870"/>
            <a:ext cx="281987" cy="25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TP\Desktop\666120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469" y="1889319"/>
            <a:ext cx="362972" cy="3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TP\Desktop\plu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60" y="1183326"/>
            <a:ext cx="343403" cy="34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TP\Desktop\no-translate-detected_318-6205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44" y="1875497"/>
            <a:ext cx="398725" cy="39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77872" y="709474"/>
            <a:ext cx="8784976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ru-RU" sz="1600" b="1" dirty="0">
                <a:solidFill>
                  <a:srgbClr val="522723"/>
                </a:solidFill>
                <a:latin typeface="Calibri" pitchFamily="34" charset="0"/>
              </a:rPr>
              <a:t>Цели развития Цифровой экономики в Российской Федерации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77872" y="2420888"/>
            <a:ext cx="8784976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ru-RU" sz="1600" b="1" dirty="0">
                <a:solidFill>
                  <a:srgbClr val="522723"/>
                </a:solidFill>
                <a:latin typeface="Calibri" pitchFamily="34" charset="0"/>
              </a:rPr>
              <a:t>Регулирующие документы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3993EDDE-A6DC-4CCE-890C-56B51F8D86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2512" y="2772539"/>
            <a:ext cx="195706" cy="26287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936F6D0-3FDB-455A-B8F0-CB7972B501FE}"/>
              </a:ext>
            </a:extLst>
          </p:cNvPr>
          <p:cNvSpPr/>
          <p:nvPr/>
        </p:nvSpPr>
        <p:spPr>
          <a:xfrm>
            <a:off x="583138" y="4001929"/>
            <a:ext cx="2458378" cy="1039293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«создать условия для </a:t>
            </a:r>
            <a:r>
              <a:rPr lang="ru-RU" sz="1000" b="1" dirty="0">
                <a:solidFill>
                  <a:schemeClr val="tx1"/>
                </a:solidFill>
                <a:latin typeface="Calibri" pitchFamily="34" charset="0"/>
              </a:rPr>
              <a:t>локализации </a:t>
            </a:r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иностранными  организациями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на  территории  Российской  Федерации  процессов   производства   и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использования продукции в сфере информационных  и  коммуникационных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Технологий»;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052B2D99-485F-4D97-9DFD-074DD922635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39369" y="2772539"/>
            <a:ext cx="195706" cy="262877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B1980F2D-1E0E-4AF9-AEF5-03F69DE06B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32374" y="2772539"/>
            <a:ext cx="195706" cy="26287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9C918806-C05A-4EBE-8A56-E1DBB0D0BC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8569" y="4001929"/>
            <a:ext cx="294569" cy="21915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6F8B4C8-4985-4243-89D0-3216C7F91D41}"/>
              </a:ext>
            </a:extLst>
          </p:cNvPr>
          <p:cNvSpPr/>
          <p:nvPr/>
        </p:nvSpPr>
        <p:spPr>
          <a:xfrm>
            <a:off x="583138" y="5051038"/>
            <a:ext cx="2458378" cy="1517953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«формирование новых рынков, основанных на использовании информационных и коммуникационных технологий, и обеспечение лидерства на этих рынках за счет эффективного применения знаний, </a:t>
            </a:r>
            <a:r>
              <a:rPr lang="ru-RU" sz="1000" b="1" dirty="0">
                <a:solidFill>
                  <a:schemeClr val="tx1"/>
                </a:solidFill>
                <a:latin typeface="Calibri" pitchFamily="34" charset="0"/>
              </a:rPr>
              <a:t>развития российской экосистемы цифровой экономики</a:t>
            </a:r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»;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7AE72D74-58C5-4218-8455-39F17CEB4D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8569" y="5229200"/>
            <a:ext cx="294569" cy="2191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29C284B-9B67-451F-8720-A14BAE3D47AC}"/>
              </a:ext>
            </a:extLst>
          </p:cNvPr>
          <p:cNvSpPr/>
          <p:nvPr/>
        </p:nvSpPr>
        <p:spPr>
          <a:xfrm>
            <a:off x="3538008" y="4001929"/>
            <a:ext cx="2416666" cy="2562525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«Одной из важнейших задач системы управления является </a:t>
            </a:r>
            <a:r>
              <a:rPr lang="ru-RU" sz="1000" b="1" dirty="0">
                <a:solidFill>
                  <a:schemeClr val="tx1"/>
                </a:solidFill>
                <a:latin typeface="Calibri" pitchFamily="34" charset="0"/>
              </a:rPr>
              <a:t>поддержка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"стартапов" и субъектов малого и среднего предпринимательства </a:t>
            </a:r>
            <a:r>
              <a:rPr lang="ru-RU" sz="1000" b="1" dirty="0">
                <a:solidFill>
                  <a:schemeClr val="tx1"/>
                </a:solidFill>
                <a:latin typeface="Calibri" pitchFamily="34" charset="0"/>
              </a:rPr>
              <a:t>в области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  <a:latin typeface="Calibri" pitchFamily="34" charset="0"/>
              </a:rPr>
              <a:t>разработки и внедрения цифровых технологий</a:t>
            </a:r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 путем их информационной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акселерации (популяризации, обучения новым бизнес-моделям, навигации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в системе управления, координации с другими участниками и ряд других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мер) и инвестиционной акселерации (финансовой поддержки, создания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специальных правовых и налоговых условий, переориентации институтов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развития, создания новых способов поддержки и др.)».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02E2CDE5-B847-4CB7-9E20-3B59697895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24363" y="4001929"/>
            <a:ext cx="294569" cy="219159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="" xmlns:a16="http://schemas.microsoft.com/office/drawing/2014/main" id="{83EF466A-4C92-4F8E-BE03-741BE2F2E6E4}"/>
              </a:ext>
            </a:extLst>
          </p:cNvPr>
          <p:cNvSpPr/>
          <p:nvPr/>
        </p:nvSpPr>
        <p:spPr>
          <a:xfrm>
            <a:off x="6271761" y="3998796"/>
            <a:ext cx="2416666" cy="1362511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Calibri" pitchFamily="34" charset="0"/>
              </a:rPr>
              <a:t>Утверждает функциональную структуру системы управления реализацией программы «Цифровая экономика Российской Федерации», а также правила разработки, мониторинга и контроля выполнения планов мероприятий по реализации программы «Цифровая экономика Российской Федерации».</a:t>
            </a:r>
          </a:p>
        </p:txBody>
      </p:sp>
    </p:spTree>
    <p:extLst>
      <p:ext uri="{BB962C8B-B14F-4D97-AF65-F5344CB8AC3E}">
        <p14:creationId xmlns:p14="http://schemas.microsoft.com/office/powerpoint/2010/main" val="402596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трелка: вправо 10">
            <a:extLst>
              <a:ext uri="{FF2B5EF4-FFF2-40B4-BE49-F238E27FC236}">
                <a16:creationId xmlns="" xmlns:a16="http://schemas.microsoft.com/office/drawing/2014/main" id="{B1B30742-D3F0-4CD8-8296-3B4446D5F8AF}"/>
              </a:ext>
            </a:extLst>
          </p:cNvPr>
          <p:cNvSpPr/>
          <p:nvPr/>
        </p:nvSpPr>
        <p:spPr>
          <a:xfrm rot="16200000">
            <a:off x="5386920" y="2469922"/>
            <a:ext cx="1132045" cy="36035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8013" y="6405214"/>
            <a:ext cx="514400" cy="365125"/>
          </a:xfrm>
        </p:spPr>
        <p:txBody>
          <a:bodyPr/>
          <a:lstStyle/>
          <a:p>
            <a:fld id="{4C6E453D-91DA-4BD4-A664-9BBD7C45284B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8" name="TextBox 4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19672" y="159261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Миссия АТР</a:t>
            </a:r>
          </a:p>
        </p:txBody>
      </p:sp>
      <p:pic>
        <p:nvPicPr>
          <p:cNvPr id="62" name="Изображение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63" name="Изображение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40" name="TextBox 3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2525" y="755993"/>
            <a:ext cx="87036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522723"/>
                </a:solidFill>
                <a:latin typeface="Calibri" pitchFamily="34" charset="0"/>
              </a:rPr>
              <a:t>Миссия АТР: организация системного взаимодействия субъектов программы «Цифровая экономика РФ» для обеспечения эффективной цифровизации производства</a:t>
            </a:r>
          </a:p>
        </p:txBody>
      </p:sp>
      <p:sp>
        <p:nvSpPr>
          <p:cNvPr id="41" name="Прямоугольник 40"/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низ 4">
            <a:extLst>
              <a:ext uri="{FF2B5EF4-FFF2-40B4-BE49-F238E27FC236}">
                <a16:creationId xmlns="" xmlns:a16="http://schemas.microsoft.com/office/drawing/2014/main" id="{E162BC84-D461-4ABD-92EB-16FCCC85F4CB}"/>
              </a:ext>
            </a:extLst>
          </p:cNvPr>
          <p:cNvSpPr/>
          <p:nvPr/>
        </p:nvSpPr>
        <p:spPr>
          <a:xfrm>
            <a:off x="3732381" y="5270991"/>
            <a:ext cx="4441123" cy="174233"/>
          </a:xfrm>
          <a:prstGeom prst="downArrow">
            <a:avLst>
              <a:gd name="adj1" fmla="val 71816"/>
              <a:gd name="adj2" fmla="val 100000"/>
            </a:avLst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429E221-F80B-4DFA-843D-A51E0D5C8230}"/>
              </a:ext>
            </a:extLst>
          </p:cNvPr>
          <p:cNvSpPr txBox="1"/>
          <p:nvPr/>
        </p:nvSpPr>
        <p:spPr>
          <a:xfrm>
            <a:off x="203830" y="1345168"/>
            <a:ext cx="2574560" cy="307989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Вызовы</a:t>
            </a:r>
          </a:p>
        </p:txBody>
      </p:sp>
      <p:sp>
        <p:nvSpPr>
          <p:cNvPr id="66" name="Полилиния: фигура 65">
            <a:extLst>
              <a:ext uri="{FF2B5EF4-FFF2-40B4-BE49-F238E27FC236}">
                <a16:creationId xmlns="" xmlns:a16="http://schemas.microsoft.com/office/drawing/2014/main" id="{4295D9BD-D6BD-46F7-8CAA-600180B3012D}"/>
              </a:ext>
            </a:extLst>
          </p:cNvPr>
          <p:cNvSpPr/>
          <p:nvPr/>
        </p:nvSpPr>
        <p:spPr>
          <a:xfrm>
            <a:off x="5442309" y="4966735"/>
            <a:ext cx="1021266" cy="262465"/>
          </a:xfrm>
          <a:custGeom>
            <a:avLst/>
            <a:gdLst>
              <a:gd name="connsiteX0" fmla="*/ 0 w 1021266"/>
              <a:gd name="connsiteY0" fmla="*/ 51063 h 510633"/>
              <a:gd name="connsiteX1" fmla="*/ 51063 w 1021266"/>
              <a:gd name="connsiteY1" fmla="*/ 0 h 510633"/>
              <a:gd name="connsiteX2" fmla="*/ 970203 w 1021266"/>
              <a:gd name="connsiteY2" fmla="*/ 0 h 510633"/>
              <a:gd name="connsiteX3" fmla="*/ 1021266 w 1021266"/>
              <a:gd name="connsiteY3" fmla="*/ 51063 h 510633"/>
              <a:gd name="connsiteX4" fmla="*/ 1021266 w 1021266"/>
              <a:gd name="connsiteY4" fmla="*/ 459570 h 510633"/>
              <a:gd name="connsiteX5" fmla="*/ 970203 w 1021266"/>
              <a:gd name="connsiteY5" fmla="*/ 510633 h 510633"/>
              <a:gd name="connsiteX6" fmla="*/ 51063 w 1021266"/>
              <a:gd name="connsiteY6" fmla="*/ 510633 h 510633"/>
              <a:gd name="connsiteX7" fmla="*/ 0 w 1021266"/>
              <a:gd name="connsiteY7" fmla="*/ 459570 h 510633"/>
              <a:gd name="connsiteX8" fmla="*/ 0 w 1021266"/>
              <a:gd name="connsiteY8" fmla="*/ 51063 h 51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1266" h="510633">
                <a:moveTo>
                  <a:pt x="0" y="51063"/>
                </a:moveTo>
                <a:cubicBezTo>
                  <a:pt x="0" y="22862"/>
                  <a:pt x="22862" y="0"/>
                  <a:pt x="51063" y="0"/>
                </a:cubicBezTo>
                <a:lnTo>
                  <a:pt x="970203" y="0"/>
                </a:lnTo>
                <a:cubicBezTo>
                  <a:pt x="998404" y="0"/>
                  <a:pt x="1021266" y="22862"/>
                  <a:pt x="1021266" y="51063"/>
                </a:cubicBezTo>
                <a:lnTo>
                  <a:pt x="1021266" y="459570"/>
                </a:lnTo>
                <a:cubicBezTo>
                  <a:pt x="1021266" y="487771"/>
                  <a:pt x="998404" y="510633"/>
                  <a:pt x="970203" y="510633"/>
                </a:cubicBezTo>
                <a:lnTo>
                  <a:pt x="51063" y="510633"/>
                </a:lnTo>
                <a:cubicBezTo>
                  <a:pt x="22862" y="510633"/>
                  <a:pt x="0" y="487771"/>
                  <a:pt x="0" y="459570"/>
                </a:cubicBezTo>
                <a:lnTo>
                  <a:pt x="0" y="5106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err="1">
                <a:solidFill>
                  <a:schemeClr val="tx1"/>
                </a:solidFill>
              </a:rPr>
              <a:t>ФОИВы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7" name="Полилиния: фигура 66">
            <a:extLst>
              <a:ext uri="{FF2B5EF4-FFF2-40B4-BE49-F238E27FC236}">
                <a16:creationId xmlns="" xmlns:a16="http://schemas.microsoft.com/office/drawing/2014/main" id="{0CE6F498-CB6D-4C57-AF70-9FECC9736CB2}"/>
              </a:ext>
            </a:extLst>
          </p:cNvPr>
          <p:cNvSpPr/>
          <p:nvPr/>
        </p:nvSpPr>
        <p:spPr>
          <a:xfrm>
            <a:off x="5442309" y="1744521"/>
            <a:ext cx="1021266" cy="313187"/>
          </a:xfrm>
          <a:custGeom>
            <a:avLst/>
            <a:gdLst>
              <a:gd name="connsiteX0" fmla="*/ 0 w 1021266"/>
              <a:gd name="connsiteY0" fmla="*/ 51063 h 510633"/>
              <a:gd name="connsiteX1" fmla="*/ 51063 w 1021266"/>
              <a:gd name="connsiteY1" fmla="*/ 0 h 510633"/>
              <a:gd name="connsiteX2" fmla="*/ 970203 w 1021266"/>
              <a:gd name="connsiteY2" fmla="*/ 0 h 510633"/>
              <a:gd name="connsiteX3" fmla="*/ 1021266 w 1021266"/>
              <a:gd name="connsiteY3" fmla="*/ 51063 h 510633"/>
              <a:gd name="connsiteX4" fmla="*/ 1021266 w 1021266"/>
              <a:gd name="connsiteY4" fmla="*/ 459570 h 510633"/>
              <a:gd name="connsiteX5" fmla="*/ 970203 w 1021266"/>
              <a:gd name="connsiteY5" fmla="*/ 510633 h 510633"/>
              <a:gd name="connsiteX6" fmla="*/ 51063 w 1021266"/>
              <a:gd name="connsiteY6" fmla="*/ 510633 h 510633"/>
              <a:gd name="connsiteX7" fmla="*/ 0 w 1021266"/>
              <a:gd name="connsiteY7" fmla="*/ 459570 h 510633"/>
              <a:gd name="connsiteX8" fmla="*/ 0 w 1021266"/>
              <a:gd name="connsiteY8" fmla="*/ 51063 h 51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1266" h="510633">
                <a:moveTo>
                  <a:pt x="0" y="51063"/>
                </a:moveTo>
                <a:cubicBezTo>
                  <a:pt x="0" y="22862"/>
                  <a:pt x="22862" y="0"/>
                  <a:pt x="51063" y="0"/>
                </a:cubicBezTo>
                <a:lnTo>
                  <a:pt x="970203" y="0"/>
                </a:lnTo>
                <a:cubicBezTo>
                  <a:pt x="998404" y="0"/>
                  <a:pt x="1021266" y="22862"/>
                  <a:pt x="1021266" y="51063"/>
                </a:cubicBezTo>
                <a:lnTo>
                  <a:pt x="1021266" y="459570"/>
                </a:lnTo>
                <a:cubicBezTo>
                  <a:pt x="1021266" y="487771"/>
                  <a:pt x="998404" y="510633"/>
                  <a:pt x="970203" y="510633"/>
                </a:cubicBezTo>
                <a:lnTo>
                  <a:pt x="51063" y="510633"/>
                </a:lnTo>
                <a:cubicBezTo>
                  <a:pt x="22862" y="510633"/>
                  <a:pt x="0" y="487771"/>
                  <a:pt x="0" y="459570"/>
                </a:cubicBezTo>
                <a:lnTo>
                  <a:pt x="0" y="5106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200" kern="1200" dirty="0">
                <a:solidFill>
                  <a:schemeClr val="tx1"/>
                </a:solidFill>
              </a:rPr>
              <a:t>Предприятия</a:t>
            </a:r>
          </a:p>
        </p:txBody>
      </p:sp>
      <p:sp>
        <p:nvSpPr>
          <p:cNvPr id="68" name="Полилиния: фигура 67">
            <a:extLst>
              <a:ext uri="{FF2B5EF4-FFF2-40B4-BE49-F238E27FC236}">
                <a16:creationId xmlns="" xmlns:a16="http://schemas.microsoft.com/office/drawing/2014/main" id="{DA10C761-F24F-4F7B-95A7-5F9C587CE28E}"/>
              </a:ext>
            </a:extLst>
          </p:cNvPr>
          <p:cNvSpPr/>
          <p:nvPr/>
        </p:nvSpPr>
        <p:spPr>
          <a:xfrm>
            <a:off x="8100392" y="3265447"/>
            <a:ext cx="931921" cy="510633"/>
          </a:xfrm>
          <a:custGeom>
            <a:avLst/>
            <a:gdLst>
              <a:gd name="connsiteX0" fmla="*/ 0 w 1021266"/>
              <a:gd name="connsiteY0" fmla="*/ 51063 h 510633"/>
              <a:gd name="connsiteX1" fmla="*/ 51063 w 1021266"/>
              <a:gd name="connsiteY1" fmla="*/ 0 h 510633"/>
              <a:gd name="connsiteX2" fmla="*/ 970203 w 1021266"/>
              <a:gd name="connsiteY2" fmla="*/ 0 h 510633"/>
              <a:gd name="connsiteX3" fmla="*/ 1021266 w 1021266"/>
              <a:gd name="connsiteY3" fmla="*/ 51063 h 510633"/>
              <a:gd name="connsiteX4" fmla="*/ 1021266 w 1021266"/>
              <a:gd name="connsiteY4" fmla="*/ 459570 h 510633"/>
              <a:gd name="connsiteX5" fmla="*/ 970203 w 1021266"/>
              <a:gd name="connsiteY5" fmla="*/ 510633 h 510633"/>
              <a:gd name="connsiteX6" fmla="*/ 51063 w 1021266"/>
              <a:gd name="connsiteY6" fmla="*/ 510633 h 510633"/>
              <a:gd name="connsiteX7" fmla="*/ 0 w 1021266"/>
              <a:gd name="connsiteY7" fmla="*/ 459570 h 510633"/>
              <a:gd name="connsiteX8" fmla="*/ 0 w 1021266"/>
              <a:gd name="connsiteY8" fmla="*/ 51063 h 51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1266" h="510633">
                <a:moveTo>
                  <a:pt x="0" y="51063"/>
                </a:moveTo>
                <a:cubicBezTo>
                  <a:pt x="0" y="22862"/>
                  <a:pt x="22862" y="0"/>
                  <a:pt x="51063" y="0"/>
                </a:cubicBezTo>
                <a:lnTo>
                  <a:pt x="970203" y="0"/>
                </a:lnTo>
                <a:cubicBezTo>
                  <a:pt x="998404" y="0"/>
                  <a:pt x="1021266" y="22862"/>
                  <a:pt x="1021266" y="51063"/>
                </a:cubicBezTo>
                <a:lnTo>
                  <a:pt x="1021266" y="459570"/>
                </a:lnTo>
                <a:cubicBezTo>
                  <a:pt x="1021266" y="487771"/>
                  <a:pt x="998404" y="510633"/>
                  <a:pt x="970203" y="510633"/>
                </a:cubicBezTo>
                <a:lnTo>
                  <a:pt x="51063" y="510633"/>
                </a:lnTo>
                <a:cubicBezTo>
                  <a:pt x="22862" y="510633"/>
                  <a:pt x="0" y="487771"/>
                  <a:pt x="0" y="459570"/>
                </a:cubicBezTo>
                <a:lnTo>
                  <a:pt x="0" y="5106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>
                <a:solidFill>
                  <a:schemeClr val="tx1"/>
                </a:solidFill>
              </a:rPr>
              <a:t>Институты развития</a:t>
            </a:r>
          </a:p>
        </p:txBody>
      </p:sp>
      <p:cxnSp>
        <p:nvCxnSpPr>
          <p:cNvPr id="81" name="Прямая со стрелкой 80">
            <a:extLst>
              <a:ext uri="{FF2B5EF4-FFF2-40B4-BE49-F238E27FC236}">
                <a16:creationId xmlns="" xmlns:a16="http://schemas.microsoft.com/office/drawing/2014/main" id="{87CDFF8B-B326-4019-AEC0-498BC5E66673}"/>
              </a:ext>
            </a:extLst>
          </p:cNvPr>
          <p:cNvCxnSpPr>
            <a:cxnSpLocks/>
          </p:cNvCxnSpPr>
          <p:nvPr/>
        </p:nvCxnSpPr>
        <p:spPr>
          <a:xfrm>
            <a:off x="6532594" y="1879378"/>
            <a:ext cx="619189" cy="0"/>
          </a:xfrm>
          <a:prstGeom prst="straightConnector1">
            <a:avLst/>
          </a:prstGeom>
          <a:ln w="19050">
            <a:solidFill>
              <a:srgbClr val="7671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A0D94D75-2CA6-4081-BD8E-DF754AC93D8D}"/>
              </a:ext>
            </a:extLst>
          </p:cNvPr>
          <p:cNvSpPr txBox="1"/>
          <p:nvPr/>
        </p:nvSpPr>
        <p:spPr>
          <a:xfrm>
            <a:off x="3487047" y="5629218"/>
            <a:ext cx="20317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Внедрение технологических решений мирового уровня, соответствующих концепции «Цифровой экономики»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="" xmlns:a16="http://schemas.microsoft.com/office/drawing/2014/main" id="{77B28D23-91B7-4ACB-80CA-1BF8167F6A2C}"/>
              </a:ext>
            </a:extLst>
          </p:cNvPr>
          <p:cNvSpPr/>
          <p:nvPr/>
        </p:nvSpPr>
        <p:spPr>
          <a:xfrm>
            <a:off x="7213189" y="1743991"/>
            <a:ext cx="1101944" cy="4698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>
                <a:solidFill>
                  <a:schemeClr val="tx1"/>
                </a:solidFill>
              </a:rPr>
              <a:t>Технологичная продукция</a:t>
            </a:r>
          </a:p>
        </p:txBody>
      </p:sp>
      <p:sp>
        <p:nvSpPr>
          <p:cNvPr id="113" name="Полилиния: фигура 112">
            <a:extLst>
              <a:ext uri="{FF2B5EF4-FFF2-40B4-BE49-F238E27FC236}">
                <a16:creationId xmlns="" xmlns:a16="http://schemas.microsoft.com/office/drawing/2014/main" id="{72AAC276-A6E6-4FCE-919A-DFBB5DA338A0}"/>
              </a:ext>
            </a:extLst>
          </p:cNvPr>
          <p:cNvSpPr/>
          <p:nvPr/>
        </p:nvSpPr>
        <p:spPr>
          <a:xfrm>
            <a:off x="2940843" y="1879378"/>
            <a:ext cx="1766427" cy="380028"/>
          </a:xfrm>
          <a:custGeom>
            <a:avLst/>
            <a:gdLst>
              <a:gd name="connsiteX0" fmla="*/ 0 w 1021266"/>
              <a:gd name="connsiteY0" fmla="*/ 51063 h 510633"/>
              <a:gd name="connsiteX1" fmla="*/ 51063 w 1021266"/>
              <a:gd name="connsiteY1" fmla="*/ 0 h 510633"/>
              <a:gd name="connsiteX2" fmla="*/ 970203 w 1021266"/>
              <a:gd name="connsiteY2" fmla="*/ 0 h 510633"/>
              <a:gd name="connsiteX3" fmla="*/ 1021266 w 1021266"/>
              <a:gd name="connsiteY3" fmla="*/ 51063 h 510633"/>
              <a:gd name="connsiteX4" fmla="*/ 1021266 w 1021266"/>
              <a:gd name="connsiteY4" fmla="*/ 459570 h 510633"/>
              <a:gd name="connsiteX5" fmla="*/ 970203 w 1021266"/>
              <a:gd name="connsiteY5" fmla="*/ 510633 h 510633"/>
              <a:gd name="connsiteX6" fmla="*/ 51063 w 1021266"/>
              <a:gd name="connsiteY6" fmla="*/ 510633 h 510633"/>
              <a:gd name="connsiteX7" fmla="*/ 0 w 1021266"/>
              <a:gd name="connsiteY7" fmla="*/ 459570 h 510633"/>
              <a:gd name="connsiteX8" fmla="*/ 0 w 1021266"/>
              <a:gd name="connsiteY8" fmla="*/ 51063 h 51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1266" h="510633">
                <a:moveTo>
                  <a:pt x="0" y="51063"/>
                </a:moveTo>
                <a:cubicBezTo>
                  <a:pt x="0" y="22862"/>
                  <a:pt x="22862" y="0"/>
                  <a:pt x="51063" y="0"/>
                </a:cubicBezTo>
                <a:lnTo>
                  <a:pt x="970203" y="0"/>
                </a:lnTo>
                <a:cubicBezTo>
                  <a:pt x="998404" y="0"/>
                  <a:pt x="1021266" y="22862"/>
                  <a:pt x="1021266" y="51063"/>
                </a:cubicBezTo>
                <a:lnTo>
                  <a:pt x="1021266" y="459570"/>
                </a:lnTo>
                <a:cubicBezTo>
                  <a:pt x="1021266" y="487771"/>
                  <a:pt x="998404" y="510633"/>
                  <a:pt x="970203" y="510633"/>
                </a:cubicBezTo>
                <a:lnTo>
                  <a:pt x="51063" y="510633"/>
                </a:lnTo>
                <a:cubicBezTo>
                  <a:pt x="22862" y="510633"/>
                  <a:pt x="0" y="487771"/>
                  <a:pt x="0" y="459570"/>
                </a:cubicBezTo>
                <a:lnTo>
                  <a:pt x="0" y="5106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200" dirty="0">
                <a:solidFill>
                  <a:schemeClr val="tx1"/>
                </a:solidFill>
              </a:rPr>
              <a:t>Разработчики и поставщики решений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="" xmlns:a16="http://schemas.microsoft.com/office/drawing/2014/main" id="{3FB17B6B-EAE9-4E74-803B-A7CA00C8AC47}"/>
              </a:ext>
            </a:extLst>
          </p:cNvPr>
          <p:cNvSpPr txBox="1"/>
          <p:nvPr/>
        </p:nvSpPr>
        <p:spPr>
          <a:xfrm>
            <a:off x="2894904" y="1345168"/>
            <a:ext cx="6045266" cy="307989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Решение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6E944105-2315-42C1-8302-BB43F6492137}"/>
              </a:ext>
            </a:extLst>
          </p:cNvPr>
          <p:cNvSpPr/>
          <p:nvPr/>
        </p:nvSpPr>
        <p:spPr>
          <a:xfrm>
            <a:off x="200950" y="1736996"/>
            <a:ext cx="2572345" cy="15473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18162911-44AE-4613-B968-DC7AD674289E}"/>
              </a:ext>
            </a:extLst>
          </p:cNvPr>
          <p:cNvSpPr txBox="1"/>
          <p:nvPr/>
        </p:nvSpPr>
        <p:spPr>
          <a:xfrm>
            <a:off x="200950" y="1733999"/>
            <a:ext cx="2572345" cy="20482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Компании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A317D73-8516-4307-B3D0-05E67D99A69D}"/>
              </a:ext>
            </a:extLst>
          </p:cNvPr>
          <p:cNvSpPr txBox="1"/>
          <p:nvPr/>
        </p:nvSpPr>
        <p:spPr>
          <a:xfrm>
            <a:off x="169679" y="1912396"/>
            <a:ext cx="2522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Отсутствие доступа к передовым технологиям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Сложности в получении государственной поддержки/ финансирования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Нормативно-правовые ограничения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384F9460-4450-4ACC-BFC8-62FC708C63BF}"/>
              </a:ext>
            </a:extLst>
          </p:cNvPr>
          <p:cNvSpPr/>
          <p:nvPr/>
        </p:nvSpPr>
        <p:spPr>
          <a:xfrm>
            <a:off x="200950" y="3335247"/>
            <a:ext cx="2572345" cy="12502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36D485CA-1ADF-41A4-8354-2A903BBB99A4}"/>
              </a:ext>
            </a:extLst>
          </p:cNvPr>
          <p:cNvSpPr txBox="1"/>
          <p:nvPr/>
        </p:nvSpPr>
        <p:spPr>
          <a:xfrm>
            <a:off x="200950" y="3329696"/>
            <a:ext cx="2572860" cy="21325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Инвесторы и институты развития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F36B86F6-AFA5-4111-906F-FB9675193B77}"/>
              </a:ext>
            </a:extLst>
          </p:cNvPr>
          <p:cNvSpPr txBox="1"/>
          <p:nvPr/>
        </p:nvSpPr>
        <p:spPr>
          <a:xfrm>
            <a:off x="169721" y="3569799"/>
            <a:ext cx="2601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Низкое количество технологичных проектов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Недостаточные компетенции для оценки тех. составляющей проектов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="" xmlns:a16="http://schemas.microsoft.com/office/drawing/2014/main" id="{F99CD540-0D9A-4D3E-BDCC-F3B5032C70B2}"/>
              </a:ext>
            </a:extLst>
          </p:cNvPr>
          <p:cNvSpPr/>
          <p:nvPr/>
        </p:nvSpPr>
        <p:spPr>
          <a:xfrm>
            <a:off x="200950" y="4636423"/>
            <a:ext cx="2572345" cy="120171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A263F8EA-B846-4BCB-B0E2-14685B768D40}"/>
              </a:ext>
            </a:extLst>
          </p:cNvPr>
          <p:cNvSpPr txBox="1"/>
          <p:nvPr/>
        </p:nvSpPr>
        <p:spPr>
          <a:xfrm>
            <a:off x="200950" y="4633427"/>
            <a:ext cx="2572345" cy="21896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200" dirty="0" err="1">
                <a:solidFill>
                  <a:schemeClr val="tx1"/>
                </a:solidFill>
              </a:rPr>
              <a:t>ФОИВы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D57C5315-2CB5-46DF-952B-04CA04A3F24D}"/>
              </a:ext>
            </a:extLst>
          </p:cNvPr>
          <p:cNvSpPr txBox="1"/>
          <p:nvPr/>
        </p:nvSpPr>
        <p:spPr>
          <a:xfrm>
            <a:off x="165081" y="4823818"/>
            <a:ext cx="2601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Медленное исполнение распоряжений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Низкая эффективность распределения и расходования гос. финансирования</a:t>
            </a:r>
          </a:p>
        </p:txBody>
      </p:sp>
      <p:sp>
        <p:nvSpPr>
          <p:cNvPr id="65" name="Прямоугольник 64">
            <a:extLst>
              <a:ext uri="{FF2B5EF4-FFF2-40B4-BE49-F238E27FC236}">
                <a16:creationId xmlns="" xmlns:a16="http://schemas.microsoft.com/office/drawing/2014/main" id="{1339ECF3-F7C9-42AE-90B3-98F0D054B2F1}"/>
              </a:ext>
            </a:extLst>
          </p:cNvPr>
          <p:cNvSpPr/>
          <p:nvPr/>
        </p:nvSpPr>
        <p:spPr>
          <a:xfrm>
            <a:off x="200950" y="5906081"/>
            <a:ext cx="2572345" cy="8191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DF829FF7-D3D3-46A0-BA1E-945634794282}"/>
              </a:ext>
            </a:extLst>
          </p:cNvPr>
          <p:cNvSpPr txBox="1"/>
          <p:nvPr/>
        </p:nvSpPr>
        <p:spPr>
          <a:xfrm>
            <a:off x="200950" y="5903085"/>
            <a:ext cx="2572345" cy="38568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Разработчики и поставщики решений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37545297-438B-47BB-ABB2-C782228AAD5F}"/>
              </a:ext>
            </a:extLst>
          </p:cNvPr>
          <p:cNvSpPr txBox="1"/>
          <p:nvPr/>
        </p:nvSpPr>
        <p:spPr>
          <a:xfrm>
            <a:off x="167426" y="6304953"/>
            <a:ext cx="2601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Сложности во внедрении решений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BFAE5014-E144-4D06-8FD9-890E436B753C}"/>
              </a:ext>
            </a:extLst>
          </p:cNvPr>
          <p:cNvGrpSpPr/>
          <p:nvPr/>
        </p:nvGrpSpPr>
        <p:grpSpPr>
          <a:xfrm>
            <a:off x="5277515" y="3238376"/>
            <a:ext cx="1350855" cy="599963"/>
            <a:chOff x="3188570" y="3450988"/>
            <a:chExt cx="1350855" cy="599963"/>
          </a:xfrm>
        </p:grpSpPr>
        <p:pic>
          <p:nvPicPr>
            <p:cNvPr id="72" name="Изображение 2">
              <a:extLst>
                <a:ext uri="{FF2B5EF4-FFF2-40B4-BE49-F238E27FC236}">
                  <a16:creationId xmlns="" xmlns:a16="http://schemas.microsoft.com/office/drawing/2014/main" id="{8AB2BFF5-8CDF-4A59-A6AA-FDDA8B484B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0127" y="3487962"/>
              <a:ext cx="1208197" cy="473941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2E442C0E-0BB1-43DD-8495-2E2717A6383A}"/>
                </a:ext>
              </a:extLst>
            </p:cNvPr>
            <p:cNvSpPr/>
            <p:nvPr/>
          </p:nvSpPr>
          <p:spPr>
            <a:xfrm>
              <a:off x="3188570" y="3450988"/>
              <a:ext cx="1350855" cy="599963"/>
            </a:xfrm>
            <a:prstGeom prst="rect">
              <a:avLst/>
            </a:prstGeom>
            <a:noFill/>
            <a:ln w="19050">
              <a:solidFill>
                <a:srgbClr val="52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3" name="Стрелка: вправо 72">
            <a:extLst>
              <a:ext uri="{FF2B5EF4-FFF2-40B4-BE49-F238E27FC236}">
                <a16:creationId xmlns="" xmlns:a16="http://schemas.microsoft.com/office/drawing/2014/main" id="{1A29CA51-0860-460C-91EA-91E1EAA73C7B}"/>
              </a:ext>
            </a:extLst>
          </p:cNvPr>
          <p:cNvSpPr/>
          <p:nvPr/>
        </p:nvSpPr>
        <p:spPr>
          <a:xfrm rot="16200000">
            <a:off x="5100479" y="4221695"/>
            <a:ext cx="1069061" cy="36035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AF3F96F7-D8E7-41E6-BB3D-7C22C472F0F6}"/>
              </a:ext>
            </a:extLst>
          </p:cNvPr>
          <p:cNvSpPr txBox="1"/>
          <p:nvPr/>
        </p:nvSpPr>
        <p:spPr>
          <a:xfrm>
            <a:off x="4200800" y="4143342"/>
            <a:ext cx="166588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Содействие в принятии необходимой нормативно-правовой базы</a:t>
            </a:r>
          </a:p>
        </p:txBody>
      </p:sp>
      <p:sp>
        <p:nvSpPr>
          <p:cNvPr id="76" name="Стрелка: вправо 75">
            <a:extLst>
              <a:ext uri="{FF2B5EF4-FFF2-40B4-BE49-F238E27FC236}">
                <a16:creationId xmlns="" xmlns:a16="http://schemas.microsoft.com/office/drawing/2014/main" id="{A3420C1D-5D44-46C4-8BC2-F46025EBF04C}"/>
              </a:ext>
            </a:extLst>
          </p:cNvPr>
          <p:cNvSpPr/>
          <p:nvPr/>
        </p:nvSpPr>
        <p:spPr>
          <a:xfrm rot="5400000">
            <a:off x="5706400" y="4226460"/>
            <a:ext cx="1069059" cy="36035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5CD69BCB-EBB1-4861-8DE5-3B95873C58BE}"/>
              </a:ext>
            </a:extLst>
          </p:cNvPr>
          <p:cNvSpPr txBox="1"/>
          <p:nvPr/>
        </p:nvSpPr>
        <p:spPr>
          <a:xfrm>
            <a:off x="6018999" y="4143342"/>
            <a:ext cx="2296134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Решение задач по развитию экономики и промышленности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Исполнение указов президента РФ</a:t>
            </a:r>
          </a:p>
        </p:txBody>
      </p:sp>
      <p:sp>
        <p:nvSpPr>
          <p:cNvPr id="82" name="Стрелка: вправо 81">
            <a:extLst>
              <a:ext uri="{FF2B5EF4-FFF2-40B4-BE49-F238E27FC236}">
                <a16:creationId xmlns="" xmlns:a16="http://schemas.microsoft.com/office/drawing/2014/main" id="{D2866979-23A1-4D82-836C-C7B4EDCB76E2}"/>
              </a:ext>
            </a:extLst>
          </p:cNvPr>
          <p:cNvSpPr/>
          <p:nvPr/>
        </p:nvSpPr>
        <p:spPr>
          <a:xfrm>
            <a:off x="6648113" y="3266439"/>
            <a:ext cx="1429112" cy="20903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трелка: вправо 82">
            <a:extLst>
              <a:ext uri="{FF2B5EF4-FFF2-40B4-BE49-F238E27FC236}">
                <a16:creationId xmlns="" xmlns:a16="http://schemas.microsoft.com/office/drawing/2014/main" id="{B8A18C0D-18D4-4198-AD65-1EC1D33863A8}"/>
              </a:ext>
            </a:extLst>
          </p:cNvPr>
          <p:cNvSpPr/>
          <p:nvPr/>
        </p:nvSpPr>
        <p:spPr>
          <a:xfrm rot="10800000">
            <a:off x="6644357" y="3539489"/>
            <a:ext cx="1429112" cy="20903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D6C3FE84-4A75-4BB6-BA73-DA216F9D2E4E}"/>
              </a:ext>
            </a:extLst>
          </p:cNvPr>
          <p:cNvSpPr txBox="1"/>
          <p:nvPr/>
        </p:nvSpPr>
        <p:spPr>
          <a:xfrm>
            <a:off x="6903144" y="3105816"/>
            <a:ext cx="9319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Отобранные проекты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174C8C97-34E7-4FFB-AAB3-C6FA4C22FD74}"/>
              </a:ext>
            </a:extLst>
          </p:cNvPr>
          <p:cNvSpPr txBox="1"/>
          <p:nvPr/>
        </p:nvSpPr>
        <p:spPr>
          <a:xfrm>
            <a:off x="6898422" y="3561604"/>
            <a:ext cx="9319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Специальные программы</a:t>
            </a:r>
          </a:p>
        </p:txBody>
      </p:sp>
      <p:sp>
        <p:nvSpPr>
          <p:cNvPr id="87" name="Стрелка: вправо 86">
            <a:extLst>
              <a:ext uri="{FF2B5EF4-FFF2-40B4-BE49-F238E27FC236}">
                <a16:creationId xmlns="" xmlns:a16="http://schemas.microsoft.com/office/drawing/2014/main" id="{20CEE1D0-ECDB-48F6-9ACC-FF6F1D064B3F}"/>
              </a:ext>
            </a:extLst>
          </p:cNvPr>
          <p:cNvSpPr/>
          <p:nvPr/>
        </p:nvSpPr>
        <p:spPr>
          <a:xfrm>
            <a:off x="4098668" y="3360033"/>
            <a:ext cx="1161410" cy="9303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127BC5DC-AF95-4C71-917F-F567FC5A3617}"/>
              </a:ext>
            </a:extLst>
          </p:cNvPr>
          <p:cNvSpPr txBox="1"/>
          <p:nvPr/>
        </p:nvSpPr>
        <p:spPr>
          <a:xfrm>
            <a:off x="5098694" y="2336222"/>
            <a:ext cx="170981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/>
              <a:t>Разработка концепции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/>
              <a:t>Подбор технологий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/>
              <a:t>Привлечение гос. поддержки</a:t>
            </a:r>
          </a:p>
        </p:txBody>
      </p:sp>
      <p:sp>
        <p:nvSpPr>
          <p:cNvPr id="91" name="Стрелка: вправо 90">
            <a:extLst>
              <a:ext uri="{FF2B5EF4-FFF2-40B4-BE49-F238E27FC236}">
                <a16:creationId xmlns="" xmlns:a16="http://schemas.microsoft.com/office/drawing/2014/main" id="{289F0A6E-765A-40E3-AC40-705286200956}"/>
              </a:ext>
            </a:extLst>
          </p:cNvPr>
          <p:cNvSpPr/>
          <p:nvPr/>
        </p:nvSpPr>
        <p:spPr>
          <a:xfrm rot="16200000">
            <a:off x="3825116" y="2760707"/>
            <a:ext cx="1006860" cy="8915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F4B57441-5815-4071-B361-781B76EDD28D}"/>
              </a:ext>
            </a:extLst>
          </p:cNvPr>
          <p:cNvSpPr/>
          <p:nvPr/>
        </p:nvSpPr>
        <p:spPr>
          <a:xfrm>
            <a:off x="4094233" y="2303482"/>
            <a:ext cx="45719" cy="11255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3" name="Прямоугольник 92">
            <a:extLst>
              <a:ext uri="{FF2B5EF4-FFF2-40B4-BE49-F238E27FC236}">
                <a16:creationId xmlns="" xmlns:a16="http://schemas.microsoft.com/office/drawing/2014/main" id="{BF406F41-8869-476A-8F6D-42F85280F491}"/>
              </a:ext>
            </a:extLst>
          </p:cNvPr>
          <p:cNvSpPr/>
          <p:nvPr/>
        </p:nvSpPr>
        <p:spPr>
          <a:xfrm rot="16200000">
            <a:off x="4758432" y="2812743"/>
            <a:ext cx="45266" cy="9465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BB2EE68C-513B-4B82-B9EA-96D6D64ACB9A}"/>
              </a:ext>
            </a:extLst>
          </p:cNvPr>
          <p:cNvSpPr txBox="1"/>
          <p:nvPr/>
        </p:nvSpPr>
        <p:spPr>
          <a:xfrm>
            <a:off x="4180582" y="2825738"/>
            <a:ext cx="75549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Клиенты и партнеры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2615E44F-15D5-47CB-9003-7F40E2F88572}"/>
              </a:ext>
            </a:extLst>
          </p:cNvPr>
          <p:cNvSpPr txBox="1"/>
          <p:nvPr/>
        </p:nvSpPr>
        <p:spPr>
          <a:xfrm>
            <a:off x="3019914" y="2376593"/>
            <a:ext cx="115809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Технологические решения</a:t>
            </a:r>
          </a:p>
        </p:txBody>
      </p:sp>
      <p:sp>
        <p:nvSpPr>
          <p:cNvPr id="98" name="Стрелка: вправо 97">
            <a:extLst>
              <a:ext uri="{FF2B5EF4-FFF2-40B4-BE49-F238E27FC236}">
                <a16:creationId xmlns="" xmlns:a16="http://schemas.microsoft.com/office/drawing/2014/main" id="{B2ADE9F1-531C-4C8F-847E-B48F7197FE37}"/>
              </a:ext>
            </a:extLst>
          </p:cNvPr>
          <p:cNvSpPr/>
          <p:nvPr/>
        </p:nvSpPr>
        <p:spPr>
          <a:xfrm>
            <a:off x="3805770" y="3589571"/>
            <a:ext cx="1419537" cy="36035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: фигура 42">
            <a:extLst>
              <a:ext uri="{FF2B5EF4-FFF2-40B4-BE49-F238E27FC236}">
                <a16:creationId xmlns="" xmlns:a16="http://schemas.microsoft.com/office/drawing/2014/main" id="{8529381C-48D4-4008-AD0D-90AEBC6BA35C}"/>
              </a:ext>
            </a:extLst>
          </p:cNvPr>
          <p:cNvSpPr/>
          <p:nvPr/>
        </p:nvSpPr>
        <p:spPr>
          <a:xfrm>
            <a:off x="2933970" y="3798578"/>
            <a:ext cx="1021266" cy="510633"/>
          </a:xfrm>
          <a:custGeom>
            <a:avLst/>
            <a:gdLst>
              <a:gd name="connsiteX0" fmla="*/ 0 w 1021266"/>
              <a:gd name="connsiteY0" fmla="*/ 51063 h 510633"/>
              <a:gd name="connsiteX1" fmla="*/ 51063 w 1021266"/>
              <a:gd name="connsiteY1" fmla="*/ 0 h 510633"/>
              <a:gd name="connsiteX2" fmla="*/ 970203 w 1021266"/>
              <a:gd name="connsiteY2" fmla="*/ 0 h 510633"/>
              <a:gd name="connsiteX3" fmla="*/ 1021266 w 1021266"/>
              <a:gd name="connsiteY3" fmla="*/ 51063 h 510633"/>
              <a:gd name="connsiteX4" fmla="*/ 1021266 w 1021266"/>
              <a:gd name="connsiteY4" fmla="*/ 459570 h 510633"/>
              <a:gd name="connsiteX5" fmla="*/ 970203 w 1021266"/>
              <a:gd name="connsiteY5" fmla="*/ 510633 h 510633"/>
              <a:gd name="connsiteX6" fmla="*/ 51063 w 1021266"/>
              <a:gd name="connsiteY6" fmla="*/ 510633 h 510633"/>
              <a:gd name="connsiteX7" fmla="*/ 0 w 1021266"/>
              <a:gd name="connsiteY7" fmla="*/ 459570 h 510633"/>
              <a:gd name="connsiteX8" fmla="*/ 0 w 1021266"/>
              <a:gd name="connsiteY8" fmla="*/ 51063 h 51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1266" h="510633">
                <a:moveTo>
                  <a:pt x="0" y="51063"/>
                </a:moveTo>
                <a:cubicBezTo>
                  <a:pt x="0" y="22862"/>
                  <a:pt x="22862" y="0"/>
                  <a:pt x="51063" y="0"/>
                </a:cubicBezTo>
                <a:lnTo>
                  <a:pt x="970203" y="0"/>
                </a:lnTo>
                <a:cubicBezTo>
                  <a:pt x="998404" y="0"/>
                  <a:pt x="1021266" y="22862"/>
                  <a:pt x="1021266" y="51063"/>
                </a:cubicBezTo>
                <a:lnTo>
                  <a:pt x="1021266" y="459570"/>
                </a:lnTo>
                <a:cubicBezTo>
                  <a:pt x="1021266" y="487771"/>
                  <a:pt x="998404" y="510633"/>
                  <a:pt x="970203" y="510633"/>
                </a:cubicBezTo>
                <a:lnTo>
                  <a:pt x="51063" y="510633"/>
                </a:lnTo>
                <a:cubicBezTo>
                  <a:pt x="22862" y="510633"/>
                  <a:pt x="0" y="487771"/>
                  <a:pt x="0" y="459570"/>
                </a:cubicBezTo>
                <a:lnTo>
                  <a:pt x="0" y="5106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200" kern="1200" dirty="0">
                <a:solidFill>
                  <a:schemeClr val="tx1"/>
                </a:solidFill>
              </a:rPr>
              <a:t>Деловые объединения</a:t>
            </a:r>
          </a:p>
        </p:txBody>
      </p:sp>
      <p:sp>
        <p:nvSpPr>
          <p:cNvPr id="50" name="Полилиния: фигура 49">
            <a:extLst>
              <a:ext uri="{FF2B5EF4-FFF2-40B4-BE49-F238E27FC236}">
                <a16:creationId xmlns="" xmlns:a16="http://schemas.microsoft.com/office/drawing/2014/main" id="{48526406-9579-4B83-B224-89871C2273E9}"/>
              </a:ext>
            </a:extLst>
          </p:cNvPr>
          <p:cNvSpPr/>
          <p:nvPr/>
        </p:nvSpPr>
        <p:spPr>
          <a:xfrm>
            <a:off x="2933970" y="3257245"/>
            <a:ext cx="1021266" cy="483675"/>
          </a:xfrm>
          <a:custGeom>
            <a:avLst/>
            <a:gdLst>
              <a:gd name="connsiteX0" fmla="*/ 0 w 1021266"/>
              <a:gd name="connsiteY0" fmla="*/ 51063 h 510633"/>
              <a:gd name="connsiteX1" fmla="*/ 51063 w 1021266"/>
              <a:gd name="connsiteY1" fmla="*/ 0 h 510633"/>
              <a:gd name="connsiteX2" fmla="*/ 970203 w 1021266"/>
              <a:gd name="connsiteY2" fmla="*/ 0 h 510633"/>
              <a:gd name="connsiteX3" fmla="*/ 1021266 w 1021266"/>
              <a:gd name="connsiteY3" fmla="*/ 51063 h 510633"/>
              <a:gd name="connsiteX4" fmla="*/ 1021266 w 1021266"/>
              <a:gd name="connsiteY4" fmla="*/ 459570 h 510633"/>
              <a:gd name="connsiteX5" fmla="*/ 970203 w 1021266"/>
              <a:gd name="connsiteY5" fmla="*/ 510633 h 510633"/>
              <a:gd name="connsiteX6" fmla="*/ 51063 w 1021266"/>
              <a:gd name="connsiteY6" fmla="*/ 510633 h 510633"/>
              <a:gd name="connsiteX7" fmla="*/ 0 w 1021266"/>
              <a:gd name="connsiteY7" fmla="*/ 459570 h 510633"/>
              <a:gd name="connsiteX8" fmla="*/ 0 w 1021266"/>
              <a:gd name="connsiteY8" fmla="*/ 51063 h 51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1266" h="510633">
                <a:moveTo>
                  <a:pt x="0" y="51063"/>
                </a:moveTo>
                <a:cubicBezTo>
                  <a:pt x="0" y="22862"/>
                  <a:pt x="22862" y="0"/>
                  <a:pt x="51063" y="0"/>
                </a:cubicBezTo>
                <a:lnTo>
                  <a:pt x="970203" y="0"/>
                </a:lnTo>
                <a:cubicBezTo>
                  <a:pt x="998404" y="0"/>
                  <a:pt x="1021266" y="22862"/>
                  <a:pt x="1021266" y="51063"/>
                </a:cubicBezTo>
                <a:lnTo>
                  <a:pt x="1021266" y="459570"/>
                </a:lnTo>
                <a:cubicBezTo>
                  <a:pt x="1021266" y="487771"/>
                  <a:pt x="998404" y="510633"/>
                  <a:pt x="970203" y="510633"/>
                </a:cubicBezTo>
                <a:lnTo>
                  <a:pt x="51063" y="510633"/>
                </a:lnTo>
                <a:cubicBezTo>
                  <a:pt x="22862" y="510633"/>
                  <a:pt x="0" y="487771"/>
                  <a:pt x="0" y="459570"/>
                </a:cubicBezTo>
                <a:lnTo>
                  <a:pt x="0" y="5106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76" tIns="60676" rIns="60676" bIns="60676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200" kern="1200" dirty="0">
                <a:solidFill>
                  <a:schemeClr val="tx1"/>
                </a:solidFill>
              </a:rPr>
              <a:t>Экспертное сообщество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E30D757E-BC09-42CF-9FA2-EBC097BA0016}"/>
              </a:ext>
            </a:extLst>
          </p:cNvPr>
          <p:cNvSpPr txBox="1"/>
          <p:nvPr/>
        </p:nvSpPr>
        <p:spPr>
          <a:xfrm>
            <a:off x="4067539" y="3561604"/>
            <a:ext cx="84827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Доп. экспертиза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6D6DC953-DD77-44E4-9FF4-AB369A7BAA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5978" y="5629218"/>
            <a:ext cx="501069" cy="499669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D2CBEA0D-086D-4CE0-85A8-C87F1CBD099B}"/>
              </a:ext>
            </a:extLst>
          </p:cNvPr>
          <p:cNvSpPr txBox="1"/>
          <p:nvPr/>
        </p:nvSpPr>
        <p:spPr>
          <a:xfrm>
            <a:off x="6086450" y="5629218"/>
            <a:ext cx="1441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Увеличение эффективности труда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7B8203E0-AA0C-453E-8ADF-C906A1F8AF2E}"/>
              </a:ext>
            </a:extLst>
          </p:cNvPr>
          <p:cNvSpPr txBox="1"/>
          <p:nvPr/>
        </p:nvSpPr>
        <p:spPr>
          <a:xfrm>
            <a:off x="7825819" y="5629218"/>
            <a:ext cx="1441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Использование новейших российских разработок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0DCF613-43BD-4532-A27D-329A3BC217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3738" y="5629218"/>
            <a:ext cx="466023" cy="483675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6A124FF7-9FFB-405E-B410-E1EA564594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16460" y="5629218"/>
            <a:ext cx="514401" cy="50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19672" y="159261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Ключевые функции АТР</a:t>
            </a:r>
          </a:p>
        </p:txBody>
      </p:sp>
      <p:pic>
        <p:nvPicPr>
          <p:cNvPr id="62" name="Изображение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63" name="Изображение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40" name="TextBox 3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0317" y="727621"/>
            <a:ext cx="77353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522723"/>
                </a:solidFill>
                <a:latin typeface="Calibri" pitchFamily="34" charset="0"/>
              </a:rPr>
              <a:t>Для обеспечения цифровой трансформации российской экономики необходимо создание соответствующей инфраструктуры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13323" y="2905531"/>
            <a:ext cx="2515145" cy="646331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Разработка мер поддержки и  регулирования  цифровой трансформации экономики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13323" y="6238475"/>
            <a:ext cx="2515145" cy="461665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Технологические цифровые консорциумы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13323" y="5065937"/>
            <a:ext cx="2515145" cy="461665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Технологический и ценовой аудит (аудит производственных систем)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13322" y="4664335"/>
            <a:ext cx="2515146" cy="276999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Технологический комплаенс </a:t>
            </a:r>
          </a:p>
        </p:txBody>
      </p:sp>
      <p:sp>
        <p:nvSpPr>
          <p:cNvPr id="41" name="Прямоугольник 40"/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="" xmlns:a16="http://schemas.microsoft.com/office/drawing/2014/main" id="{B7B340B6-3147-4830-9AD3-531F26307FE5}"/>
              </a:ext>
            </a:extLst>
          </p:cNvPr>
          <p:cNvSpPr/>
          <p:nvPr/>
        </p:nvSpPr>
        <p:spPr>
          <a:xfrm>
            <a:off x="313322" y="2116662"/>
            <a:ext cx="2515146" cy="664266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Формирование и ведение инвестиционных проектов по цифровой трансформации</a:t>
            </a:r>
          </a:p>
        </p:txBody>
      </p:sp>
      <p:sp>
        <p:nvSpPr>
          <p:cNvPr id="80" name="Прямоугольник 79">
            <a:extLst>
              <a:ext uri="{FF2B5EF4-FFF2-40B4-BE49-F238E27FC236}">
                <a16:creationId xmlns="" xmlns:a16="http://schemas.microsoft.com/office/drawing/2014/main" id="{5FB6B947-B06E-46D3-A1B7-487DD6DEF636}"/>
              </a:ext>
            </a:extLst>
          </p:cNvPr>
          <p:cNvSpPr/>
          <p:nvPr/>
        </p:nvSpPr>
        <p:spPr>
          <a:xfrm>
            <a:off x="313323" y="5652205"/>
            <a:ext cx="2515145" cy="461665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Исследования рынка цифровых услуг и технологий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48D4737-A6A0-4051-B406-0B23F0D73460}"/>
              </a:ext>
            </a:extLst>
          </p:cNvPr>
          <p:cNvSpPr/>
          <p:nvPr/>
        </p:nvSpPr>
        <p:spPr>
          <a:xfrm>
            <a:off x="3003065" y="1453524"/>
            <a:ext cx="1795346" cy="584775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Промышленные предприятия и инфраструктура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A8DCEC2D-640D-4F4F-990D-67FB28245CD1}"/>
              </a:ext>
            </a:extLst>
          </p:cNvPr>
          <p:cNvSpPr/>
          <p:nvPr/>
        </p:nvSpPr>
        <p:spPr>
          <a:xfrm>
            <a:off x="5042810" y="1451283"/>
            <a:ext cx="1795346" cy="584774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Государственные компании и значимые гос. проекты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FD848810-AF89-44CA-B36C-627C1F92A74E}"/>
              </a:ext>
            </a:extLst>
          </p:cNvPr>
          <p:cNvSpPr/>
          <p:nvPr/>
        </p:nvSpPr>
        <p:spPr>
          <a:xfrm>
            <a:off x="7092280" y="1629700"/>
            <a:ext cx="1497297" cy="40828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Институты развития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AA81A2A7-3841-4A60-A76E-1E66DA22188E}"/>
              </a:ext>
            </a:extLst>
          </p:cNvPr>
          <p:cNvSpPr/>
          <p:nvPr/>
        </p:nvSpPr>
        <p:spPr>
          <a:xfrm>
            <a:off x="313322" y="3676465"/>
            <a:ext cx="2515146" cy="461665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Разработка технологических коридоров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="" xmlns:a16="http://schemas.microsoft.com/office/drawing/2014/main" id="{42C27D25-5E07-4B70-A090-F97F9DEFF23A}"/>
              </a:ext>
            </a:extLst>
          </p:cNvPr>
          <p:cNvSpPr/>
          <p:nvPr/>
        </p:nvSpPr>
        <p:spPr>
          <a:xfrm>
            <a:off x="313322" y="4262733"/>
            <a:ext cx="2515146" cy="276999"/>
          </a:xfrm>
          <a:prstGeom prst="rect">
            <a:avLst/>
          </a:prstGeom>
          <a:solidFill>
            <a:srgbClr val="E1BFBD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Создание цифровых платформ</a:t>
            </a:r>
          </a:p>
        </p:txBody>
      </p:sp>
      <p:pic>
        <p:nvPicPr>
          <p:cNvPr id="84" name="Изображение 2">
            <a:extLst>
              <a:ext uri="{FF2B5EF4-FFF2-40B4-BE49-F238E27FC236}">
                <a16:creationId xmlns="" xmlns:a16="http://schemas.microsoft.com/office/drawing/2014/main" id="{9902FD54-B5BA-4225-B27E-EC2A33430A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4664147"/>
            <a:ext cx="739376" cy="290036"/>
          </a:xfrm>
          <a:prstGeom prst="rect">
            <a:avLst/>
          </a:prstGeom>
        </p:spPr>
      </p:pic>
      <p:pic>
        <p:nvPicPr>
          <p:cNvPr id="85" name="Изображение 2">
            <a:extLst>
              <a:ext uri="{FF2B5EF4-FFF2-40B4-BE49-F238E27FC236}">
                <a16:creationId xmlns="" xmlns:a16="http://schemas.microsoft.com/office/drawing/2014/main" id="{5F30A8DD-D416-4104-B716-F3F20B1E81E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2322184"/>
            <a:ext cx="739376" cy="290036"/>
          </a:xfrm>
          <a:prstGeom prst="rect">
            <a:avLst/>
          </a:prstGeom>
        </p:spPr>
      </p:pic>
      <p:pic>
        <p:nvPicPr>
          <p:cNvPr id="86" name="Изображение 2">
            <a:extLst>
              <a:ext uri="{FF2B5EF4-FFF2-40B4-BE49-F238E27FC236}">
                <a16:creationId xmlns="" xmlns:a16="http://schemas.microsoft.com/office/drawing/2014/main" id="{98744E65-1789-4962-BD84-1AF4803710E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4664147"/>
            <a:ext cx="739376" cy="290036"/>
          </a:xfrm>
          <a:prstGeom prst="rect">
            <a:avLst/>
          </a:prstGeom>
        </p:spPr>
      </p:pic>
      <p:pic>
        <p:nvPicPr>
          <p:cNvPr id="87" name="Изображение 2">
            <a:extLst>
              <a:ext uri="{FF2B5EF4-FFF2-40B4-BE49-F238E27FC236}">
                <a16:creationId xmlns="" xmlns:a16="http://schemas.microsoft.com/office/drawing/2014/main" id="{2D93D31C-DDC5-48B6-A3B4-F111F368ED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33" y="4664147"/>
            <a:ext cx="739376" cy="290036"/>
          </a:xfrm>
          <a:prstGeom prst="rect">
            <a:avLst/>
          </a:prstGeom>
        </p:spPr>
      </p:pic>
      <p:pic>
        <p:nvPicPr>
          <p:cNvPr id="88" name="Изображение 2">
            <a:extLst>
              <a:ext uri="{FF2B5EF4-FFF2-40B4-BE49-F238E27FC236}">
                <a16:creationId xmlns="" xmlns:a16="http://schemas.microsoft.com/office/drawing/2014/main" id="{BA03DFA9-0EDC-4CC2-9C8A-1CD2FBF5265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5149681"/>
            <a:ext cx="739376" cy="290036"/>
          </a:xfrm>
          <a:prstGeom prst="rect">
            <a:avLst/>
          </a:prstGeom>
        </p:spPr>
      </p:pic>
      <p:pic>
        <p:nvPicPr>
          <p:cNvPr id="89" name="Изображение 2">
            <a:extLst>
              <a:ext uri="{FF2B5EF4-FFF2-40B4-BE49-F238E27FC236}">
                <a16:creationId xmlns="" xmlns:a16="http://schemas.microsoft.com/office/drawing/2014/main" id="{284F66CC-8035-4C34-BD71-D519B227DB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5149681"/>
            <a:ext cx="739376" cy="290036"/>
          </a:xfrm>
          <a:prstGeom prst="rect">
            <a:avLst/>
          </a:prstGeom>
        </p:spPr>
      </p:pic>
      <p:pic>
        <p:nvPicPr>
          <p:cNvPr id="90" name="Изображение 2">
            <a:extLst>
              <a:ext uri="{FF2B5EF4-FFF2-40B4-BE49-F238E27FC236}">
                <a16:creationId xmlns="" xmlns:a16="http://schemas.microsoft.com/office/drawing/2014/main" id="{DAFC05AE-767D-4EEE-B1B4-A0CFDAEF2B1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33" y="3102460"/>
            <a:ext cx="739376" cy="290036"/>
          </a:xfrm>
          <a:prstGeom prst="rect">
            <a:avLst/>
          </a:prstGeom>
        </p:spPr>
      </p:pic>
      <p:pic>
        <p:nvPicPr>
          <p:cNvPr id="91" name="Изображение 2">
            <a:extLst>
              <a:ext uri="{FF2B5EF4-FFF2-40B4-BE49-F238E27FC236}">
                <a16:creationId xmlns="" xmlns:a16="http://schemas.microsoft.com/office/drawing/2014/main" id="{09EB081D-8CA6-4A8E-8FDB-F6C5A7DED5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5753791"/>
            <a:ext cx="739376" cy="290036"/>
          </a:xfrm>
          <a:prstGeom prst="rect">
            <a:avLst/>
          </a:prstGeom>
        </p:spPr>
      </p:pic>
      <p:pic>
        <p:nvPicPr>
          <p:cNvPr id="92" name="Изображение 2">
            <a:extLst>
              <a:ext uri="{FF2B5EF4-FFF2-40B4-BE49-F238E27FC236}">
                <a16:creationId xmlns="" xmlns:a16="http://schemas.microsoft.com/office/drawing/2014/main" id="{D3FF605D-8932-4CF3-A24E-E761903EF7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5753791"/>
            <a:ext cx="739376" cy="290036"/>
          </a:xfrm>
          <a:prstGeom prst="rect">
            <a:avLst/>
          </a:prstGeom>
        </p:spPr>
      </p:pic>
      <p:pic>
        <p:nvPicPr>
          <p:cNvPr id="93" name="Изображение 2">
            <a:extLst>
              <a:ext uri="{FF2B5EF4-FFF2-40B4-BE49-F238E27FC236}">
                <a16:creationId xmlns="" xmlns:a16="http://schemas.microsoft.com/office/drawing/2014/main" id="{122A3171-8A28-4436-9619-9E41A3E3D2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33" y="5753791"/>
            <a:ext cx="739376" cy="290036"/>
          </a:xfrm>
          <a:prstGeom prst="rect">
            <a:avLst/>
          </a:prstGeom>
        </p:spPr>
      </p:pic>
      <p:pic>
        <p:nvPicPr>
          <p:cNvPr id="94" name="Изображение 2">
            <a:extLst>
              <a:ext uri="{FF2B5EF4-FFF2-40B4-BE49-F238E27FC236}">
                <a16:creationId xmlns="" xmlns:a16="http://schemas.microsoft.com/office/drawing/2014/main" id="{0B423C2B-75D2-4533-89F1-38BF02DE32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3781172"/>
            <a:ext cx="739376" cy="290036"/>
          </a:xfrm>
          <a:prstGeom prst="rect">
            <a:avLst/>
          </a:prstGeom>
        </p:spPr>
      </p:pic>
      <p:pic>
        <p:nvPicPr>
          <p:cNvPr id="95" name="Изображение 2">
            <a:extLst>
              <a:ext uri="{FF2B5EF4-FFF2-40B4-BE49-F238E27FC236}">
                <a16:creationId xmlns="" xmlns:a16="http://schemas.microsoft.com/office/drawing/2014/main" id="{15DD50FE-92A7-41AF-AC80-47E461CA51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3781172"/>
            <a:ext cx="739376" cy="290036"/>
          </a:xfrm>
          <a:prstGeom prst="rect">
            <a:avLst/>
          </a:prstGeom>
        </p:spPr>
      </p:pic>
      <p:pic>
        <p:nvPicPr>
          <p:cNvPr id="96" name="Изображение 2">
            <a:extLst>
              <a:ext uri="{FF2B5EF4-FFF2-40B4-BE49-F238E27FC236}">
                <a16:creationId xmlns="" xmlns:a16="http://schemas.microsoft.com/office/drawing/2014/main" id="{6EE8BFAF-A23A-4BF5-9070-37977EE446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4259575"/>
            <a:ext cx="739376" cy="290036"/>
          </a:xfrm>
          <a:prstGeom prst="rect">
            <a:avLst/>
          </a:prstGeom>
        </p:spPr>
      </p:pic>
      <p:pic>
        <p:nvPicPr>
          <p:cNvPr id="97" name="Изображение 2">
            <a:extLst>
              <a:ext uri="{FF2B5EF4-FFF2-40B4-BE49-F238E27FC236}">
                <a16:creationId xmlns="" xmlns:a16="http://schemas.microsoft.com/office/drawing/2014/main" id="{01260B69-04FD-4AEF-9B1E-D92AB2016B0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4259575"/>
            <a:ext cx="739376" cy="290036"/>
          </a:xfrm>
          <a:prstGeom prst="rect">
            <a:avLst/>
          </a:prstGeom>
        </p:spPr>
      </p:pic>
      <p:pic>
        <p:nvPicPr>
          <p:cNvPr id="98" name="Изображение 2">
            <a:extLst>
              <a:ext uri="{FF2B5EF4-FFF2-40B4-BE49-F238E27FC236}">
                <a16:creationId xmlns="" xmlns:a16="http://schemas.microsoft.com/office/drawing/2014/main" id="{A15E07B8-C33C-4C64-B7A3-C898731BAAB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6291047"/>
            <a:ext cx="739376" cy="290036"/>
          </a:xfrm>
          <a:prstGeom prst="rect">
            <a:avLst/>
          </a:prstGeom>
        </p:spPr>
      </p:pic>
      <p:pic>
        <p:nvPicPr>
          <p:cNvPr id="99" name="Изображение 2">
            <a:extLst>
              <a:ext uri="{FF2B5EF4-FFF2-40B4-BE49-F238E27FC236}">
                <a16:creationId xmlns="" xmlns:a16="http://schemas.microsoft.com/office/drawing/2014/main" id="{C24F75B4-E00F-4149-A4DA-2BD75D6C9A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6291047"/>
            <a:ext cx="739376" cy="290036"/>
          </a:xfrm>
          <a:prstGeom prst="rect">
            <a:avLst/>
          </a:prstGeom>
        </p:spPr>
      </p:pic>
      <p:pic>
        <p:nvPicPr>
          <p:cNvPr id="100" name="Изображение 2">
            <a:extLst>
              <a:ext uri="{FF2B5EF4-FFF2-40B4-BE49-F238E27FC236}">
                <a16:creationId xmlns="" xmlns:a16="http://schemas.microsoft.com/office/drawing/2014/main" id="{5DCB4B2D-B227-48F6-921A-DE5B426741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33" y="6291047"/>
            <a:ext cx="739376" cy="290036"/>
          </a:xfrm>
          <a:prstGeom prst="rect">
            <a:avLst/>
          </a:prstGeom>
        </p:spPr>
      </p:pic>
      <p:pic>
        <p:nvPicPr>
          <p:cNvPr id="104" name="Изображение 2">
            <a:extLst>
              <a:ext uri="{FF2B5EF4-FFF2-40B4-BE49-F238E27FC236}">
                <a16:creationId xmlns="" xmlns:a16="http://schemas.microsoft.com/office/drawing/2014/main" id="{D7897FDF-0CC9-4DA0-8B9A-91CE1696FF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13" y="2322184"/>
            <a:ext cx="739376" cy="290036"/>
          </a:xfrm>
          <a:prstGeom prst="rect">
            <a:avLst/>
          </a:prstGeom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BE5800B2-093B-4388-8002-0EED8B5FD45B}"/>
              </a:ext>
            </a:extLst>
          </p:cNvPr>
          <p:cNvCxnSpPr/>
          <p:nvPr/>
        </p:nvCxnSpPr>
        <p:spPr>
          <a:xfrm>
            <a:off x="3090109" y="2034736"/>
            <a:ext cx="1697915" cy="0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7026AADF-6E59-46BC-855D-809C1419AA83}"/>
              </a:ext>
            </a:extLst>
          </p:cNvPr>
          <p:cNvCxnSpPr/>
          <p:nvPr/>
        </p:nvCxnSpPr>
        <p:spPr>
          <a:xfrm>
            <a:off x="5137676" y="2034736"/>
            <a:ext cx="1697915" cy="0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091337D6-6A03-426D-A416-9EF2CA0C3F4A}"/>
              </a:ext>
            </a:extLst>
          </p:cNvPr>
          <p:cNvCxnSpPr/>
          <p:nvPr/>
        </p:nvCxnSpPr>
        <p:spPr>
          <a:xfrm>
            <a:off x="7185243" y="2034736"/>
            <a:ext cx="1697915" cy="0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="" xmlns:a16="http://schemas.microsoft.com/office/drawing/2014/main" id="{A6551967-34D3-4071-AB50-4FDF14ACCDB8}"/>
              </a:ext>
            </a:extLst>
          </p:cNvPr>
          <p:cNvCxnSpPr>
            <a:cxnSpLocks/>
          </p:cNvCxnSpPr>
          <p:nvPr/>
        </p:nvCxnSpPr>
        <p:spPr>
          <a:xfrm>
            <a:off x="313322" y="2843495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="" xmlns:a16="http://schemas.microsoft.com/office/drawing/2014/main" id="{F644B99F-C074-4F7F-B80B-E0D75E8E8B22}"/>
              </a:ext>
            </a:extLst>
          </p:cNvPr>
          <p:cNvCxnSpPr>
            <a:cxnSpLocks/>
          </p:cNvCxnSpPr>
          <p:nvPr/>
        </p:nvCxnSpPr>
        <p:spPr>
          <a:xfrm>
            <a:off x="313322" y="3610917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869761D0-D795-4CE9-A687-4AEFD02EF4C6}"/>
              </a:ext>
            </a:extLst>
          </p:cNvPr>
          <p:cNvCxnSpPr>
            <a:cxnSpLocks/>
          </p:cNvCxnSpPr>
          <p:nvPr/>
        </p:nvCxnSpPr>
        <p:spPr>
          <a:xfrm>
            <a:off x="313322" y="4197261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="" xmlns:a16="http://schemas.microsoft.com/office/drawing/2014/main" id="{4F2DB8FF-0731-4C9C-AC24-C4104F601D76}"/>
              </a:ext>
            </a:extLst>
          </p:cNvPr>
          <p:cNvCxnSpPr>
            <a:cxnSpLocks/>
          </p:cNvCxnSpPr>
          <p:nvPr/>
        </p:nvCxnSpPr>
        <p:spPr>
          <a:xfrm>
            <a:off x="313322" y="5008498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="" xmlns:a16="http://schemas.microsoft.com/office/drawing/2014/main" id="{5E705E58-E228-4E80-BB65-E2674EC22CE5}"/>
              </a:ext>
            </a:extLst>
          </p:cNvPr>
          <p:cNvCxnSpPr>
            <a:cxnSpLocks/>
          </p:cNvCxnSpPr>
          <p:nvPr/>
        </p:nvCxnSpPr>
        <p:spPr>
          <a:xfrm>
            <a:off x="313322" y="4598923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7CF2B7F4-1A87-43C2-B411-36E3895D0087}"/>
              </a:ext>
            </a:extLst>
          </p:cNvPr>
          <p:cNvCxnSpPr>
            <a:cxnSpLocks/>
          </p:cNvCxnSpPr>
          <p:nvPr/>
        </p:nvCxnSpPr>
        <p:spPr>
          <a:xfrm>
            <a:off x="313322" y="5585360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="" xmlns:a16="http://schemas.microsoft.com/office/drawing/2014/main" id="{696DA094-A37E-495E-8EDC-399BADC986EE}"/>
              </a:ext>
            </a:extLst>
          </p:cNvPr>
          <p:cNvCxnSpPr>
            <a:cxnSpLocks/>
          </p:cNvCxnSpPr>
          <p:nvPr/>
        </p:nvCxnSpPr>
        <p:spPr>
          <a:xfrm>
            <a:off x="313322" y="6181325"/>
            <a:ext cx="859363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Номер слайда 3">
            <a:extLst>
              <a:ext uri="{FF2B5EF4-FFF2-40B4-BE49-F238E27FC236}">
                <a16:creationId xmlns="" xmlns:a16="http://schemas.microsoft.com/office/drawing/2014/main" id="{1CCDAFB4-1A3F-4EB0-B567-A763454C0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8013" y="6405214"/>
            <a:ext cx="514400" cy="365125"/>
          </a:xfrm>
        </p:spPr>
        <p:txBody>
          <a:bodyPr/>
          <a:lstStyle/>
          <a:p>
            <a:fld id="{4C6E453D-91DA-4BD4-A664-9BBD7C45284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B5CF5E7A-8C55-4DA8-8BA2-98BB402C0CB7}"/>
              </a:ext>
            </a:extLst>
          </p:cNvPr>
          <p:cNvSpPr txBox="1"/>
          <p:nvPr/>
        </p:nvSpPr>
        <p:spPr>
          <a:xfrm>
            <a:off x="971601" y="15436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238256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право 5"/>
          <p:cNvSpPr/>
          <p:nvPr/>
        </p:nvSpPr>
        <p:spPr>
          <a:xfrm rot="19135200">
            <a:off x="124286" y="4803173"/>
            <a:ext cx="3219928" cy="1374405"/>
          </a:xfrm>
          <a:prstGeom prst="rightArrow">
            <a:avLst/>
          </a:prstGeom>
          <a:solidFill>
            <a:srgbClr val="522723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4800000">
              <a:rot lat="19115767" lon="19078394" rev="1695753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Технологический комплаенс </a:t>
            </a:r>
            <a:r>
              <a:rPr lang="en-US" sz="1400" dirty="0"/>
              <a:t> </a:t>
            </a:r>
            <a:r>
              <a:rPr lang="ru-RU" sz="1400" dirty="0"/>
              <a:t>Технологический мониторинг и обратная связь на всех фазах 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052177" y="2072451"/>
            <a:ext cx="6004595" cy="4887153"/>
            <a:chOff x="1136013" y="667531"/>
            <a:chExt cx="7245079" cy="6340189"/>
          </a:xfrm>
        </p:grpSpPr>
        <p:sp>
          <p:nvSpPr>
            <p:cNvPr id="24" name="Freeform 23"/>
            <p:cNvSpPr/>
            <p:nvPr/>
          </p:nvSpPr>
          <p:spPr>
            <a:xfrm>
              <a:off x="1136013" y="711124"/>
              <a:ext cx="7245079" cy="6179434"/>
            </a:xfrm>
            <a:custGeom>
              <a:avLst/>
              <a:gdLst>
                <a:gd name="connsiteX0" fmla="*/ 8891 w 6847950"/>
                <a:gd name="connsiteY0" fmla="*/ 5633049 h 6332340"/>
                <a:gd name="connsiteX1" fmla="*/ 6547713 w 6847950"/>
                <a:gd name="connsiteY1" fmla="*/ 0 h 6332340"/>
                <a:gd name="connsiteX2" fmla="*/ 5167487 w 6847950"/>
                <a:gd name="connsiteY2" fmla="*/ 5624423 h 6332340"/>
                <a:gd name="connsiteX3" fmla="*/ 8891 w 6847950"/>
                <a:gd name="connsiteY3" fmla="*/ 5633049 h 6332340"/>
                <a:gd name="connsiteX0" fmla="*/ 8891 w 6847950"/>
                <a:gd name="connsiteY0" fmla="*/ 5633049 h 6332340"/>
                <a:gd name="connsiteX1" fmla="*/ 6547713 w 6847950"/>
                <a:gd name="connsiteY1" fmla="*/ 0 h 6332340"/>
                <a:gd name="connsiteX2" fmla="*/ 5167487 w 6847950"/>
                <a:gd name="connsiteY2" fmla="*/ 5624423 h 6332340"/>
                <a:gd name="connsiteX3" fmla="*/ 8891 w 6847950"/>
                <a:gd name="connsiteY3" fmla="*/ 5633049 h 6332340"/>
                <a:gd name="connsiteX0" fmla="*/ 8891 w 6547713"/>
                <a:gd name="connsiteY0" fmla="*/ 5633049 h 6332340"/>
                <a:gd name="connsiteX1" fmla="*/ 6547713 w 6547713"/>
                <a:gd name="connsiteY1" fmla="*/ 0 h 6332340"/>
                <a:gd name="connsiteX2" fmla="*/ 5167487 w 6547713"/>
                <a:gd name="connsiteY2" fmla="*/ 5624423 h 6332340"/>
                <a:gd name="connsiteX3" fmla="*/ 8891 w 6547713"/>
                <a:gd name="connsiteY3" fmla="*/ 5633049 h 6332340"/>
                <a:gd name="connsiteX0" fmla="*/ 0 w 6538822"/>
                <a:gd name="connsiteY0" fmla="*/ 5633049 h 5633049"/>
                <a:gd name="connsiteX1" fmla="*/ 6538822 w 6538822"/>
                <a:gd name="connsiteY1" fmla="*/ 0 h 5633049"/>
                <a:gd name="connsiteX2" fmla="*/ 5158596 w 6538822"/>
                <a:gd name="connsiteY2" fmla="*/ 5624423 h 5633049"/>
                <a:gd name="connsiteX3" fmla="*/ 0 w 6538822"/>
                <a:gd name="connsiteY3" fmla="*/ 5633049 h 563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38822" h="5633049">
                  <a:moveTo>
                    <a:pt x="0" y="5633049"/>
                  </a:moveTo>
                  <a:lnTo>
                    <a:pt x="6538822" y="0"/>
                  </a:lnTo>
                  <a:lnTo>
                    <a:pt x="5158596" y="5624423"/>
                  </a:lnTo>
                  <a:lnTo>
                    <a:pt x="0" y="56330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z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207563" y="667531"/>
              <a:ext cx="6165174" cy="6208382"/>
            </a:xfrm>
            <a:custGeom>
              <a:avLst/>
              <a:gdLst>
                <a:gd name="T0" fmla="*/ 3505 w 3505"/>
                <a:gd name="T1" fmla="*/ 0 h 3565"/>
                <a:gd name="T2" fmla="*/ 2103 w 3505"/>
                <a:gd name="T3" fmla="*/ 3565 h 3565"/>
                <a:gd name="T4" fmla="*/ 0 w 3505"/>
                <a:gd name="T5" fmla="*/ 3565 h 3565"/>
                <a:gd name="T6" fmla="*/ 3505 w 3505"/>
                <a:gd name="T7" fmla="*/ 0 h 3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5" h="3565">
                  <a:moveTo>
                    <a:pt x="3505" y="0"/>
                  </a:moveTo>
                  <a:lnTo>
                    <a:pt x="2103" y="3565"/>
                  </a:lnTo>
                  <a:lnTo>
                    <a:pt x="0" y="3565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z="12700"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/>
            </a:p>
          </p:txBody>
        </p:sp>
        <p:sp>
          <p:nvSpPr>
            <p:cNvPr id="40" name="Right Arrow 5"/>
            <p:cNvSpPr/>
            <p:nvPr/>
          </p:nvSpPr>
          <p:spPr>
            <a:xfrm rot="17596173">
              <a:off x="3697826" y="5829309"/>
              <a:ext cx="1622135" cy="734687"/>
            </a:xfrm>
            <a:custGeom>
              <a:avLst/>
              <a:gdLst>
                <a:gd name="connsiteX0" fmla="*/ 0 w 1371600"/>
                <a:gd name="connsiteY0" fmla="*/ 122545 h 490180"/>
                <a:gd name="connsiteX1" fmla="*/ 1126510 w 1371600"/>
                <a:gd name="connsiteY1" fmla="*/ 122545 h 490180"/>
                <a:gd name="connsiteX2" fmla="*/ 1126510 w 1371600"/>
                <a:gd name="connsiteY2" fmla="*/ 0 h 490180"/>
                <a:gd name="connsiteX3" fmla="*/ 1371600 w 1371600"/>
                <a:gd name="connsiteY3" fmla="*/ 245090 h 490180"/>
                <a:gd name="connsiteX4" fmla="*/ 1126510 w 1371600"/>
                <a:gd name="connsiteY4" fmla="*/ 490180 h 490180"/>
                <a:gd name="connsiteX5" fmla="*/ 1126510 w 1371600"/>
                <a:gd name="connsiteY5" fmla="*/ 367635 h 490180"/>
                <a:gd name="connsiteX6" fmla="*/ 0 w 1371600"/>
                <a:gd name="connsiteY6" fmla="*/ 367635 h 490180"/>
                <a:gd name="connsiteX7" fmla="*/ 0 w 1371600"/>
                <a:gd name="connsiteY7" fmla="*/ 122545 h 490180"/>
                <a:gd name="connsiteX0" fmla="*/ 0 w 1437244"/>
                <a:gd name="connsiteY0" fmla="*/ 89205 h 490180"/>
                <a:gd name="connsiteX1" fmla="*/ 1192154 w 1437244"/>
                <a:gd name="connsiteY1" fmla="*/ 122545 h 490180"/>
                <a:gd name="connsiteX2" fmla="*/ 1192154 w 1437244"/>
                <a:gd name="connsiteY2" fmla="*/ 0 h 490180"/>
                <a:gd name="connsiteX3" fmla="*/ 1437244 w 1437244"/>
                <a:gd name="connsiteY3" fmla="*/ 245090 h 490180"/>
                <a:gd name="connsiteX4" fmla="*/ 1192154 w 1437244"/>
                <a:gd name="connsiteY4" fmla="*/ 490180 h 490180"/>
                <a:gd name="connsiteX5" fmla="*/ 1192154 w 1437244"/>
                <a:gd name="connsiteY5" fmla="*/ 367635 h 490180"/>
                <a:gd name="connsiteX6" fmla="*/ 65644 w 1437244"/>
                <a:gd name="connsiteY6" fmla="*/ 367635 h 490180"/>
                <a:gd name="connsiteX7" fmla="*/ 0 w 1437244"/>
                <a:gd name="connsiteY7" fmla="*/ 89205 h 490180"/>
                <a:gd name="connsiteX0" fmla="*/ 0 w 1437244"/>
                <a:gd name="connsiteY0" fmla="*/ 89205 h 490180"/>
                <a:gd name="connsiteX1" fmla="*/ 1144122 w 1437244"/>
                <a:gd name="connsiteY1" fmla="*/ 118316 h 490180"/>
                <a:gd name="connsiteX2" fmla="*/ 1192154 w 1437244"/>
                <a:gd name="connsiteY2" fmla="*/ 0 h 490180"/>
                <a:gd name="connsiteX3" fmla="*/ 1437244 w 1437244"/>
                <a:gd name="connsiteY3" fmla="*/ 245090 h 490180"/>
                <a:gd name="connsiteX4" fmla="*/ 1192154 w 1437244"/>
                <a:gd name="connsiteY4" fmla="*/ 490180 h 490180"/>
                <a:gd name="connsiteX5" fmla="*/ 1192154 w 1437244"/>
                <a:gd name="connsiteY5" fmla="*/ 367635 h 490180"/>
                <a:gd name="connsiteX6" fmla="*/ 65644 w 1437244"/>
                <a:gd name="connsiteY6" fmla="*/ 367635 h 490180"/>
                <a:gd name="connsiteX7" fmla="*/ 0 w 1437244"/>
                <a:gd name="connsiteY7" fmla="*/ 89205 h 490180"/>
                <a:gd name="connsiteX0" fmla="*/ 0 w 1437244"/>
                <a:gd name="connsiteY0" fmla="*/ 88273 h 489248"/>
                <a:gd name="connsiteX1" fmla="*/ 1144122 w 1437244"/>
                <a:gd name="connsiteY1" fmla="*/ 117384 h 489248"/>
                <a:gd name="connsiteX2" fmla="*/ 1132121 w 1437244"/>
                <a:gd name="connsiteY2" fmla="*/ 0 h 489248"/>
                <a:gd name="connsiteX3" fmla="*/ 1437244 w 1437244"/>
                <a:gd name="connsiteY3" fmla="*/ 244158 h 489248"/>
                <a:gd name="connsiteX4" fmla="*/ 1192154 w 1437244"/>
                <a:gd name="connsiteY4" fmla="*/ 489248 h 489248"/>
                <a:gd name="connsiteX5" fmla="*/ 1192154 w 1437244"/>
                <a:gd name="connsiteY5" fmla="*/ 366703 h 489248"/>
                <a:gd name="connsiteX6" fmla="*/ 65644 w 1437244"/>
                <a:gd name="connsiteY6" fmla="*/ 366703 h 489248"/>
                <a:gd name="connsiteX7" fmla="*/ 0 w 1437244"/>
                <a:gd name="connsiteY7" fmla="*/ 88273 h 489248"/>
                <a:gd name="connsiteX0" fmla="*/ 0 w 1363050"/>
                <a:gd name="connsiteY0" fmla="*/ 88273 h 489248"/>
                <a:gd name="connsiteX1" fmla="*/ 1144122 w 1363050"/>
                <a:gd name="connsiteY1" fmla="*/ 117384 h 489248"/>
                <a:gd name="connsiteX2" fmla="*/ 1132121 w 1363050"/>
                <a:gd name="connsiteY2" fmla="*/ 0 h 489248"/>
                <a:gd name="connsiteX3" fmla="*/ 1363050 w 1363050"/>
                <a:gd name="connsiteY3" fmla="*/ 236959 h 489248"/>
                <a:gd name="connsiteX4" fmla="*/ 1192154 w 1363050"/>
                <a:gd name="connsiteY4" fmla="*/ 489248 h 489248"/>
                <a:gd name="connsiteX5" fmla="*/ 1192154 w 1363050"/>
                <a:gd name="connsiteY5" fmla="*/ 366703 h 489248"/>
                <a:gd name="connsiteX6" fmla="*/ 65644 w 1363050"/>
                <a:gd name="connsiteY6" fmla="*/ 366703 h 489248"/>
                <a:gd name="connsiteX7" fmla="*/ 0 w 1363050"/>
                <a:gd name="connsiteY7" fmla="*/ 88273 h 489248"/>
                <a:gd name="connsiteX0" fmla="*/ 0 w 1376400"/>
                <a:gd name="connsiteY0" fmla="*/ 40692 h 489248"/>
                <a:gd name="connsiteX1" fmla="*/ 1157472 w 1376400"/>
                <a:gd name="connsiteY1" fmla="*/ 117384 h 489248"/>
                <a:gd name="connsiteX2" fmla="*/ 1145471 w 1376400"/>
                <a:gd name="connsiteY2" fmla="*/ 0 h 489248"/>
                <a:gd name="connsiteX3" fmla="*/ 1376400 w 1376400"/>
                <a:gd name="connsiteY3" fmla="*/ 236959 h 489248"/>
                <a:gd name="connsiteX4" fmla="*/ 1205504 w 1376400"/>
                <a:gd name="connsiteY4" fmla="*/ 489248 h 489248"/>
                <a:gd name="connsiteX5" fmla="*/ 1205504 w 1376400"/>
                <a:gd name="connsiteY5" fmla="*/ 366703 h 489248"/>
                <a:gd name="connsiteX6" fmla="*/ 78994 w 1376400"/>
                <a:gd name="connsiteY6" fmla="*/ 366703 h 489248"/>
                <a:gd name="connsiteX7" fmla="*/ 0 w 1376400"/>
                <a:gd name="connsiteY7" fmla="*/ 40692 h 489248"/>
                <a:gd name="connsiteX0" fmla="*/ 0 w 1376400"/>
                <a:gd name="connsiteY0" fmla="*/ 40692 h 489248"/>
                <a:gd name="connsiteX1" fmla="*/ 1157472 w 1376400"/>
                <a:gd name="connsiteY1" fmla="*/ 117384 h 489248"/>
                <a:gd name="connsiteX2" fmla="*/ 1145471 w 1376400"/>
                <a:gd name="connsiteY2" fmla="*/ 0 h 489248"/>
                <a:gd name="connsiteX3" fmla="*/ 1376400 w 1376400"/>
                <a:gd name="connsiteY3" fmla="*/ 236959 h 489248"/>
                <a:gd name="connsiteX4" fmla="*/ 1205504 w 1376400"/>
                <a:gd name="connsiteY4" fmla="*/ 489248 h 489248"/>
                <a:gd name="connsiteX5" fmla="*/ 1205504 w 1376400"/>
                <a:gd name="connsiteY5" fmla="*/ 366703 h 489248"/>
                <a:gd name="connsiteX6" fmla="*/ 85445 w 1376400"/>
                <a:gd name="connsiteY6" fmla="*/ 381704 h 489248"/>
                <a:gd name="connsiteX7" fmla="*/ 0 w 1376400"/>
                <a:gd name="connsiteY7" fmla="*/ 40692 h 489248"/>
                <a:gd name="connsiteX0" fmla="*/ 0 w 1405685"/>
                <a:gd name="connsiteY0" fmla="*/ 0 h 549718"/>
                <a:gd name="connsiteX1" fmla="*/ 1186757 w 1405685"/>
                <a:gd name="connsiteY1" fmla="*/ 177854 h 549718"/>
                <a:gd name="connsiteX2" fmla="*/ 1174756 w 1405685"/>
                <a:gd name="connsiteY2" fmla="*/ 60470 h 549718"/>
                <a:gd name="connsiteX3" fmla="*/ 1405685 w 1405685"/>
                <a:gd name="connsiteY3" fmla="*/ 297429 h 549718"/>
                <a:gd name="connsiteX4" fmla="*/ 1234789 w 1405685"/>
                <a:gd name="connsiteY4" fmla="*/ 549718 h 549718"/>
                <a:gd name="connsiteX5" fmla="*/ 1234789 w 1405685"/>
                <a:gd name="connsiteY5" fmla="*/ 427173 h 549718"/>
                <a:gd name="connsiteX6" fmla="*/ 114730 w 1405685"/>
                <a:gd name="connsiteY6" fmla="*/ 442174 h 549718"/>
                <a:gd name="connsiteX7" fmla="*/ 0 w 1405685"/>
                <a:gd name="connsiteY7" fmla="*/ 0 h 549718"/>
                <a:gd name="connsiteX0" fmla="*/ 0 w 1405685"/>
                <a:gd name="connsiteY0" fmla="*/ 0 h 589979"/>
                <a:gd name="connsiteX1" fmla="*/ 1186757 w 1405685"/>
                <a:gd name="connsiteY1" fmla="*/ 177854 h 589979"/>
                <a:gd name="connsiteX2" fmla="*/ 1174756 w 1405685"/>
                <a:gd name="connsiteY2" fmla="*/ 60470 h 589979"/>
                <a:gd name="connsiteX3" fmla="*/ 1405685 w 1405685"/>
                <a:gd name="connsiteY3" fmla="*/ 297429 h 589979"/>
                <a:gd name="connsiteX4" fmla="*/ 1273432 w 1405685"/>
                <a:gd name="connsiteY4" fmla="*/ 589979 h 589979"/>
                <a:gd name="connsiteX5" fmla="*/ 1234789 w 1405685"/>
                <a:gd name="connsiteY5" fmla="*/ 427173 h 589979"/>
                <a:gd name="connsiteX6" fmla="*/ 114730 w 1405685"/>
                <a:gd name="connsiteY6" fmla="*/ 442174 h 589979"/>
                <a:gd name="connsiteX7" fmla="*/ 0 w 1405685"/>
                <a:gd name="connsiteY7" fmla="*/ 0 h 589979"/>
                <a:gd name="connsiteX0" fmla="*/ 0 w 1405685"/>
                <a:gd name="connsiteY0" fmla="*/ 0 h 589979"/>
                <a:gd name="connsiteX1" fmla="*/ 1186757 w 1405685"/>
                <a:gd name="connsiteY1" fmla="*/ 177854 h 589979"/>
                <a:gd name="connsiteX2" fmla="*/ 1174756 w 1405685"/>
                <a:gd name="connsiteY2" fmla="*/ 60470 h 589979"/>
                <a:gd name="connsiteX3" fmla="*/ 1405685 w 1405685"/>
                <a:gd name="connsiteY3" fmla="*/ 297429 h 589979"/>
                <a:gd name="connsiteX4" fmla="*/ 1273432 w 1405685"/>
                <a:gd name="connsiteY4" fmla="*/ 589979 h 589979"/>
                <a:gd name="connsiteX5" fmla="*/ 1245980 w 1405685"/>
                <a:gd name="connsiteY5" fmla="*/ 461464 h 589979"/>
                <a:gd name="connsiteX6" fmla="*/ 114730 w 1405685"/>
                <a:gd name="connsiteY6" fmla="*/ 442174 h 589979"/>
                <a:gd name="connsiteX7" fmla="*/ 0 w 1405685"/>
                <a:gd name="connsiteY7" fmla="*/ 0 h 589979"/>
                <a:gd name="connsiteX0" fmla="*/ 0 w 1435778"/>
                <a:gd name="connsiteY0" fmla="*/ 0 h 589979"/>
                <a:gd name="connsiteX1" fmla="*/ 1186757 w 1435778"/>
                <a:gd name="connsiteY1" fmla="*/ 177854 h 589979"/>
                <a:gd name="connsiteX2" fmla="*/ 1174756 w 1435778"/>
                <a:gd name="connsiteY2" fmla="*/ 60470 h 589979"/>
                <a:gd name="connsiteX3" fmla="*/ 1435778 w 1435778"/>
                <a:gd name="connsiteY3" fmla="*/ 359140 h 589979"/>
                <a:gd name="connsiteX4" fmla="*/ 1273432 w 1435778"/>
                <a:gd name="connsiteY4" fmla="*/ 589979 h 589979"/>
                <a:gd name="connsiteX5" fmla="*/ 1245980 w 1435778"/>
                <a:gd name="connsiteY5" fmla="*/ 461464 h 589979"/>
                <a:gd name="connsiteX6" fmla="*/ 114730 w 1435778"/>
                <a:gd name="connsiteY6" fmla="*/ 442174 h 589979"/>
                <a:gd name="connsiteX7" fmla="*/ 0 w 1435778"/>
                <a:gd name="connsiteY7" fmla="*/ 0 h 589979"/>
                <a:gd name="connsiteX0" fmla="*/ 0 w 1444748"/>
                <a:gd name="connsiteY0" fmla="*/ 0 h 589979"/>
                <a:gd name="connsiteX1" fmla="*/ 1186757 w 1444748"/>
                <a:gd name="connsiteY1" fmla="*/ 177854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5980 w 1444748"/>
                <a:gd name="connsiteY5" fmla="*/ 46146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5980 w 1444748"/>
                <a:gd name="connsiteY5" fmla="*/ 46146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9820 w 1444748"/>
                <a:gd name="connsiteY5" fmla="*/ 44559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9820 w 1444748"/>
                <a:gd name="connsiteY5" fmla="*/ 445594 h 589979"/>
                <a:gd name="connsiteX6" fmla="*/ 82989 w 1444748"/>
                <a:gd name="connsiteY6" fmla="*/ 434495 h 589979"/>
                <a:gd name="connsiteX7" fmla="*/ 0 w 1444748"/>
                <a:gd name="connsiteY7" fmla="*/ 0 h 589979"/>
                <a:gd name="connsiteX0" fmla="*/ 0 w 1460649"/>
                <a:gd name="connsiteY0" fmla="*/ 0 h 589979"/>
                <a:gd name="connsiteX1" fmla="*/ 1206949 w 1460649"/>
                <a:gd name="connsiteY1" fmla="*/ 208275 h 589979"/>
                <a:gd name="connsiteX2" fmla="*/ 1174756 w 1460649"/>
                <a:gd name="connsiteY2" fmla="*/ 60470 h 589979"/>
                <a:gd name="connsiteX3" fmla="*/ 1460649 w 1460649"/>
                <a:gd name="connsiteY3" fmla="*/ 359111 h 589979"/>
                <a:gd name="connsiteX4" fmla="*/ 1273432 w 1460649"/>
                <a:gd name="connsiteY4" fmla="*/ 589979 h 589979"/>
                <a:gd name="connsiteX5" fmla="*/ 1249820 w 1460649"/>
                <a:gd name="connsiteY5" fmla="*/ 445594 h 589979"/>
                <a:gd name="connsiteX6" fmla="*/ 82989 w 1460649"/>
                <a:gd name="connsiteY6" fmla="*/ 434495 h 589979"/>
                <a:gd name="connsiteX7" fmla="*/ 0 w 1460649"/>
                <a:gd name="connsiteY7" fmla="*/ 0 h 589979"/>
                <a:gd name="connsiteX0" fmla="*/ 0 w 1547982"/>
                <a:gd name="connsiteY0" fmla="*/ 0 h 599476"/>
                <a:gd name="connsiteX1" fmla="*/ 1294282 w 1547982"/>
                <a:gd name="connsiteY1" fmla="*/ 217772 h 599476"/>
                <a:gd name="connsiteX2" fmla="*/ 1262089 w 1547982"/>
                <a:gd name="connsiteY2" fmla="*/ 69967 h 599476"/>
                <a:gd name="connsiteX3" fmla="*/ 1547982 w 1547982"/>
                <a:gd name="connsiteY3" fmla="*/ 368608 h 599476"/>
                <a:gd name="connsiteX4" fmla="*/ 1360765 w 1547982"/>
                <a:gd name="connsiteY4" fmla="*/ 599476 h 599476"/>
                <a:gd name="connsiteX5" fmla="*/ 1337153 w 1547982"/>
                <a:gd name="connsiteY5" fmla="*/ 455091 h 599476"/>
                <a:gd name="connsiteX6" fmla="*/ 170322 w 1547982"/>
                <a:gd name="connsiteY6" fmla="*/ 443992 h 599476"/>
                <a:gd name="connsiteX7" fmla="*/ 0 w 1547982"/>
                <a:gd name="connsiteY7" fmla="*/ 0 h 599476"/>
                <a:gd name="connsiteX0" fmla="*/ 0 w 1545355"/>
                <a:gd name="connsiteY0" fmla="*/ 0 h 599476"/>
                <a:gd name="connsiteX1" fmla="*/ 1294282 w 1545355"/>
                <a:gd name="connsiteY1" fmla="*/ 217772 h 599476"/>
                <a:gd name="connsiteX2" fmla="*/ 1262089 w 1545355"/>
                <a:gd name="connsiteY2" fmla="*/ 69967 h 599476"/>
                <a:gd name="connsiteX3" fmla="*/ 1545355 w 1545355"/>
                <a:gd name="connsiteY3" fmla="*/ 362499 h 599476"/>
                <a:gd name="connsiteX4" fmla="*/ 1360765 w 1545355"/>
                <a:gd name="connsiteY4" fmla="*/ 599476 h 599476"/>
                <a:gd name="connsiteX5" fmla="*/ 1337153 w 1545355"/>
                <a:gd name="connsiteY5" fmla="*/ 455091 h 599476"/>
                <a:gd name="connsiteX6" fmla="*/ 170322 w 1545355"/>
                <a:gd name="connsiteY6" fmla="*/ 443992 h 599476"/>
                <a:gd name="connsiteX7" fmla="*/ 0 w 1545355"/>
                <a:gd name="connsiteY7" fmla="*/ 0 h 599476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62089 w 1545355"/>
                <a:gd name="connsiteY2" fmla="*/ 699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37153 w 1545355"/>
                <a:gd name="connsiteY5" fmla="*/ 455091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62089 w 1545355"/>
                <a:gd name="connsiteY2" fmla="*/ 699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75581 w 1545355"/>
                <a:gd name="connsiteY5" fmla="*/ 460283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35024 w 1545355"/>
                <a:gd name="connsiteY2" fmla="*/ 743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75581 w 1545355"/>
                <a:gd name="connsiteY5" fmla="*/ 460283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63683"/>
                <a:gd name="connsiteY0" fmla="*/ 0 h 598100"/>
                <a:gd name="connsiteX1" fmla="*/ 1294282 w 1563683"/>
                <a:gd name="connsiteY1" fmla="*/ 217772 h 598100"/>
                <a:gd name="connsiteX2" fmla="*/ 1235024 w 1563683"/>
                <a:gd name="connsiteY2" fmla="*/ 74367 h 598100"/>
                <a:gd name="connsiteX3" fmla="*/ 1563683 w 1563683"/>
                <a:gd name="connsiteY3" fmla="*/ 354618 h 598100"/>
                <a:gd name="connsiteX4" fmla="*/ 1414466 w 1563683"/>
                <a:gd name="connsiteY4" fmla="*/ 598100 h 598100"/>
                <a:gd name="connsiteX5" fmla="*/ 1375581 w 1563683"/>
                <a:gd name="connsiteY5" fmla="*/ 460283 h 598100"/>
                <a:gd name="connsiteX6" fmla="*/ 170322 w 1563683"/>
                <a:gd name="connsiteY6" fmla="*/ 443992 h 598100"/>
                <a:gd name="connsiteX7" fmla="*/ 0 w 1563683"/>
                <a:gd name="connsiteY7" fmla="*/ 0 h 598100"/>
                <a:gd name="connsiteX0" fmla="*/ 0 w 1583815"/>
                <a:gd name="connsiteY0" fmla="*/ 0 h 598100"/>
                <a:gd name="connsiteX1" fmla="*/ 1294282 w 1583815"/>
                <a:gd name="connsiteY1" fmla="*/ 217772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75581 w 1583815"/>
                <a:gd name="connsiteY5" fmla="*/ 460283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815"/>
                <a:gd name="connsiteY0" fmla="*/ 0 h 598100"/>
                <a:gd name="connsiteX1" fmla="*/ 1294282 w 1583815"/>
                <a:gd name="connsiteY1" fmla="*/ 217772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67273 w 1583815"/>
                <a:gd name="connsiteY5" fmla="*/ 449379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815"/>
                <a:gd name="connsiteY0" fmla="*/ 0 h 598100"/>
                <a:gd name="connsiteX1" fmla="*/ 1312377 w 1583815"/>
                <a:gd name="connsiteY1" fmla="*/ 251754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67273 w 1583815"/>
                <a:gd name="connsiteY5" fmla="*/ 449379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374"/>
                <a:gd name="connsiteY0" fmla="*/ 0 h 598100"/>
                <a:gd name="connsiteX1" fmla="*/ 1312377 w 1583374"/>
                <a:gd name="connsiteY1" fmla="*/ 251754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598100"/>
                <a:gd name="connsiteX1" fmla="*/ 1302713 w 1583374"/>
                <a:gd name="connsiteY1" fmla="*/ 245469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598100"/>
                <a:gd name="connsiteX1" fmla="*/ 1294313 w 1583374"/>
                <a:gd name="connsiteY1" fmla="*/ 242121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734687"/>
                <a:gd name="connsiteX1" fmla="*/ 1294313 w 1583374"/>
                <a:gd name="connsiteY1" fmla="*/ 242121 h 734687"/>
                <a:gd name="connsiteX2" fmla="*/ 1235024 w 1583374"/>
                <a:gd name="connsiteY2" fmla="*/ 74367 h 734687"/>
                <a:gd name="connsiteX3" fmla="*/ 1583374 w 1583374"/>
                <a:gd name="connsiteY3" fmla="*/ 375802 h 734687"/>
                <a:gd name="connsiteX4" fmla="*/ 1473204 w 1583374"/>
                <a:gd name="connsiteY4" fmla="*/ 734687 h 734687"/>
                <a:gd name="connsiteX5" fmla="*/ 1367273 w 1583374"/>
                <a:gd name="connsiteY5" fmla="*/ 449379 h 734687"/>
                <a:gd name="connsiteX6" fmla="*/ 170322 w 1583374"/>
                <a:gd name="connsiteY6" fmla="*/ 443992 h 734687"/>
                <a:gd name="connsiteX7" fmla="*/ 0 w 1583374"/>
                <a:gd name="connsiteY7" fmla="*/ 0 h 734687"/>
                <a:gd name="connsiteX0" fmla="*/ 0 w 1638732"/>
                <a:gd name="connsiteY0" fmla="*/ 0 h 734687"/>
                <a:gd name="connsiteX1" fmla="*/ 1294313 w 1638732"/>
                <a:gd name="connsiteY1" fmla="*/ 242121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367273 w 1638732"/>
                <a:gd name="connsiteY5" fmla="*/ 449379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294313 w 1638732"/>
                <a:gd name="connsiteY1" fmla="*/ 242121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35356 w 1638732"/>
                <a:gd name="connsiteY2" fmla="*/ 298268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15768 w 1638732"/>
                <a:gd name="connsiteY5" fmla="*/ 59037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9228 w 1638732"/>
                <a:gd name="connsiteY5" fmla="*/ 616701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72619 w 1638732"/>
                <a:gd name="connsiteY1" fmla="*/ 414803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9228 w 1638732"/>
                <a:gd name="connsiteY5" fmla="*/ 616701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22135"/>
                <a:gd name="connsiteY0" fmla="*/ 0 h 734687"/>
                <a:gd name="connsiteX1" fmla="*/ 1372619 w 1622135"/>
                <a:gd name="connsiteY1" fmla="*/ 414803 h 734687"/>
                <a:gd name="connsiteX2" fmla="*/ 1320194 w 1622135"/>
                <a:gd name="connsiteY2" fmla="*/ 272419 h 734687"/>
                <a:gd name="connsiteX3" fmla="*/ 1622135 w 1622135"/>
                <a:gd name="connsiteY3" fmla="*/ 541212 h 734687"/>
                <a:gd name="connsiteX4" fmla="*/ 1473204 w 1622135"/>
                <a:gd name="connsiteY4" fmla="*/ 734687 h 734687"/>
                <a:gd name="connsiteX5" fmla="*/ 1439228 w 1622135"/>
                <a:gd name="connsiteY5" fmla="*/ 616701 h 734687"/>
                <a:gd name="connsiteX6" fmla="*/ 170322 w 1622135"/>
                <a:gd name="connsiteY6" fmla="*/ 443992 h 734687"/>
                <a:gd name="connsiteX7" fmla="*/ 0 w 1622135"/>
                <a:gd name="connsiteY7" fmla="*/ 0 h 73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22135" h="734687">
                  <a:moveTo>
                    <a:pt x="0" y="0"/>
                  </a:moveTo>
                  <a:lnTo>
                    <a:pt x="1372619" y="414803"/>
                  </a:lnTo>
                  <a:lnTo>
                    <a:pt x="1320194" y="272419"/>
                  </a:lnTo>
                  <a:lnTo>
                    <a:pt x="1622135" y="541212"/>
                  </a:lnTo>
                  <a:lnTo>
                    <a:pt x="1473204" y="734687"/>
                  </a:lnTo>
                  <a:lnTo>
                    <a:pt x="1439228" y="616701"/>
                  </a:lnTo>
                  <a:lnTo>
                    <a:pt x="170322" y="4439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ight Arrow 5"/>
            <p:cNvSpPr/>
            <p:nvPr/>
          </p:nvSpPr>
          <p:spPr>
            <a:xfrm rot="17596173">
              <a:off x="5490906" y="3999563"/>
              <a:ext cx="657386" cy="297740"/>
            </a:xfrm>
            <a:custGeom>
              <a:avLst/>
              <a:gdLst>
                <a:gd name="connsiteX0" fmla="*/ 0 w 1371600"/>
                <a:gd name="connsiteY0" fmla="*/ 122545 h 490180"/>
                <a:gd name="connsiteX1" fmla="*/ 1126510 w 1371600"/>
                <a:gd name="connsiteY1" fmla="*/ 122545 h 490180"/>
                <a:gd name="connsiteX2" fmla="*/ 1126510 w 1371600"/>
                <a:gd name="connsiteY2" fmla="*/ 0 h 490180"/>
                <a:gd name="connsiteX3" fmla="*/ 1371600 w 1371600"/>
                <a:gd name="connsiteY3" fmla="*/ 245090 h 490180"/>
                <a:gd name="connsiteX4" fmla="*/ 1126510 w 1371600"/>
                <a:gd name="connsiteY4" fmla="*/ 490180 h 490180"/>
                <a:gd name="connsiteX5" fmla="*/ 1126510 w 1371600"/>
                <a:gd name="connsiteY5" fmla="*/ 367635 h 490180"/>
                <a:gd name="connsiteX6" fmla="*/ 0 w 1371600"/>
                <a:gd name="connsiteY6" fmla="*/ 367635 h 490180"/>
                <a:gd name="connsiteX7" fmla="*/ 0 w 1371600"/>
                <a:gd name="connsiteY7" fmla="*/ 122545 h 490180"/>
                <a:gd name="connsiteX0" fmla="*/ 0 w 1437244"/>
                <a:gd name="connsiteY0" fmla="*/ 89205 h 490180"/>
                <a:gd name="connsiteX1" fmla="*/ 1192154 w 1437244"/>
                <a:gd name="connsiteY1" fmla="*/ 122545 h 490180"/>
                <a:gd name="connsiteX2" fmla="*/ 1192154 w 1437244"/>
                <a:gd name="connsiteY2" fmla="*/ 0 h 490180"/>
                <a:gd name="connsiteX3" fmla="*/ 1437244 w 1437244"/>
                <a:gd name="connsiteY3" fmla="*/ 245090 h 490180"/>
                <a:gd name="connsiteX4" fmla="*/ 1192154 w 1437244"/>
                <a:gd name="connsiteY4" fmla="*/ 490180 h 490180"/>
                <a:gd name="connsiteX5" fmla="*/ 1192154 w 1437244"/>
                <a:gd name="connsiteY5" fmla="*/ 367635 h 490180"/>
                <a:gd name="connsiteX6" fmla="*/ 65644 w 1437244"/>
                <a:gd name="connsiteY6" fmla="*/ 367635 h 490180"/>
                <a:gd name="connsiteX7" fmla="*/ 0 w 1437244"/>
                <a:gd name="connsiteY7" fmla="*/ 89205 h 490180"/>
                <a:gd name="connsiteX0" fmla="*/ 0 w 1437244"/>
                <a:gd name="connsiteY0" fmla="*/ 89205 h 490180"/>
                <a:gd name="connsiteX1" fmla="*/ 1144122 w 1437244"/>
                <a:gd name="connsiteY1" fmla="*/ 118316 h 490180"/>
                <a:gd name="connsiteX2" fmla="*/ 1192154 w 1437244"/>
                <a:gd name="connsiteY2" fmla="*/ 0 h 490180"/>
                <a:gd name="connsiteX3" fmla="*/ 1437244 w 1437244"/>
                <a:gd name="connsiteY3" fmla="*/ 245090 h 490180"/>
                <a:gd name="connsiteX4" fmla="*/ 1192154 w 1437244"/>
                <a:gd name="connsiteY4" fmla="*/ 490180 h 490180"/>
                <a:gd name="connsiteX5" fmla="*/ 1192154 w 1437244"/>
                <a:gd name="connsiteY5" fmla="*/ 367635 h 490180"/>
                <a:gd name="connsiteX6" fmla="*/ 65644 w 1437244"/>
                <a:gd name="connsiteY6" fmla="*/ 367635 h 490180"/>
                <a:gd name="connsiteX7" fmla="*/ 0 w 1437244"/>
                <a:gd name="connsiteY7" fmla="*/ 89205 h 490180"/>
                <a:gd name="connsiteX0" fmla="*/ 0 w 1437244"/>
                <a:gd name="connsiteY0" fmla="*/ 88273 h 489248"/>
                <a:gd name="connsiteX1" fmla="*/ 1144122 w 1437244"/>
                <a:gd name="connsiteY1" fmla="*/ 117384 h 489248"/>
                <a:gd name="connsiteX2" fmla="*/ 1132121 w 1437244"/>
                <a:gd name="connsiteY2" fmla="*/ 0 h 489248"/>
                <a:gd name="connsiteX3" fmla="*/ 1437244 w 1437244"/>
                <a:gd name="connsiteY3" fmla="*/ 244158 h 489248"/>
                <a:gd name="connsiteX4" fmla="*/ 1192154 w 1437244"/>
                <a:gd name="connsiteY4" fmla="*/ 489248 h 489248"/>
                <a:gd name="connsiteX5" fmla="*/ 1192154 w 1437244"/>
                <a:gd name="connsiteY5" fmla="*/ 366703 h 489248"/>
                <a:gd name="connsiteX6" fmla="*/ 65644 w 1437244"/>
                <a:gd name="connsiteY6" fmla="*/ 366703 h 489248"/>
                <a:gd name="connsiteX7" fmla="*/ 0 w 1437244"/>
                <a:gd name="connsiteY7" fmla="*/ 88273 h 489248"/>
                <a:gd name="connsiteX0" fmla="*/ 0 w 1363050"/>
                <a:gd name="connsiteY0" fmla="*/ 88273 h 489248"/>
                <a:gd name="connsiteX1" fmla="*/ 1144122 w 1363050"/>
                <a:gd name="connsiteY1" fmla="*/ 117384 h 489248"/>
                <a:gd name="connsiteX2" fmla="*/ 1132121 w 1363050"/>
                <a:gd name="connsiteY2" fmla="*/ 0 h 489248"/>
                <a:gd name="connsiteX3" fmla="*/ 1363050 w 1363050"/>
                <a:gd name="connsiteY3" fmla="*/ 236959 h 489248"/>
                <a:gd name="connsiteX4" fmla="*/ 1192154 w 1363050"/>
                <a:gd name="connsiteY4" fmla="*/ 489248 h 489248"/>
                <a:gd name="connsiteX5" fmla="*/ 1192154 w 1363050"/>
                <a:gd name="connsiteY5" fmla="*/ 366703 h 489248"/>
                <a:gd name="connsiteX6" fmla="*/ 65644 w 1363050"/>
                <a:gd name="connsiteY6" fmla="*/ 366703 h 489248"/>
                <a:gd name="connsiteX7" fmla="*/ 0 w 1363050"/>
                <a:gd name="connsiteY7" fmla="*/ 88273 h 489248"/>
                <a:gd name="connsiteX0" fmla="*/ 0 w 1376400"/>
                <a:gd name="connsiteY0" fmla="*/ 40692 h 489248"/>
                <a:gd name="connsiteX1" fmla="*/ 1157472 w 1376400"/>
                <a:gd name="connsiteY1" fmla="*/ 117384 h 489248"/>
                <a:gd name="connsiteX2" fmla="*/ 1145471 w 1376400"/>
                <a:gd name="connsiteY2" fmla="*/ 0 h 489248"/>
                <a:gd name="connsiteX3" fmla="*/ 1376400 w 1376400"/>
                <a:gd name="connsiteY3" fmla="*/ 236959 h 489248"/>
                <a:gd name="connsiteX4" fmla="*/ 1205504 w 1376400"/>
                <a:gd name="connsiteY4" fmla="*/ 489248 h 489248"/>
                <a:gd name="connsiteX5" fmla="*/ 1205504 w 1376400"/>
                <a:gd name="connsiteY5" fmla="*/ 366703 h 489248"/>
                <a:gd name="connsiteX6" fmla="*/ 78994 w 1376400"/>
                <a:gd name="connsiteY6" fmla="*/ 366703 h 489248"/>
                <a:gd name="connsiteX7" fmla="*/ 0 w 1376400"/>
                <a:gd name="connsiteY7" fmla="*/ 40692 h 489248"/>
                <a:gd name="connsiteX0" fmla="*/ 0 w 1376400"/>
                <a:gd name="connsiteY0" fmla="*/ 40692 h 489248"/>
                <a:gd name="connsiteX1" fmla="*/ 1157472 w 1376400"/>
                <a:gd name="connsiteY1" fmla="*/ 117384 h 489248"/>
                <a:gd name="connsiteX2" fmla="*/ 1145471 w 1376400"/>
                <a:gd name="connsiteY2" fmla="*/ 0 h 489248"/>
                <a:gd name="connsiteX3" fmla="*/ 1376400 w 1376400"/>
                <a:gd name="connsiteY3" fmla="*/ 236959 h 489248"/>
                <a:gd name="connsiteX4" fmla="*/ 1205504 w 1376400"/>
                <a:gd name="connsiteY4" fmla="*/ 489248 h 489248"/>
                <a:gd name="connsiteX5" fmla="*/ 1205504 w 1376400"/>
                <a:gd name="connsiteY5" fmla="*/ 366703 h 489248"/>
                <a:gd name="connsiteX6" fmla="*/ 85445 w 1376400"/>
                <a:gd name="connsiteY6" fmla="*/ 381704 h 489248"/>
                <a:gd name="connsiteX7" fmla="*/ 0 w 1376400"/>
                <a:gd name="connsiteY7" fmla="*/ 40692 h 489248"/>
                <a:gd name="connsiteX0" fmla="*/ 0 w 1405685"/>
                <a:gd name="connsiteY0" fmla="*/ 0 h 549718"/>
                <a:gd name="connsiteX1" fmla="*/ 1186757 w 1405685"/>
                <a:gd name="connsiteY1" fmla="*/ 177854 h 549718"/>
                <a:gd name="connsiteX2" fmla="*/ 1174756 w 1405685"/>
                <a:gd name="connsiteY2" fmla="*/ 60470 h 549718"/>
                <a:gd name="connsiteX3" fmla="*/ 1405685 w 1405685"/>
                <a:gd name="connsiteY3" fmla="*/ 297429 h 549718"/>
                <a:gd name="connsiteX4" fmla="*/ 1234789 w 1405685"/>
                <a:gd name="connsiteY4" fmla="*/ 549718 h 549718"/>
                <a:gd name="connsiteX5" fmla="*/ 1234789 w 1405685"/>
                <a:gd name="connsiteY5" fmla="*/ 427173 h 549718"/>
                <a:gd name="connsiteX6" fmla="*/ 114730 w 1405685"/>
                <a:gd name="connsiteY6" fmla="*/ 442174 h 549718"/>
                <a:gd name="connsiteX7" fmla="*/ 0 w 1405685"/>
                <a:gd name="connsiteY7" fmla="*/ 0 h 549718"/>
                <a:gd name="connsiteX0" fmla="*/ 0 w 1405685"/>
                <a:gd name="connsiteY0" fmla="*/ 0 h 589979"/>
                <a:gd name="connsiteX1" fmla="*/ 1186757 w 1405685"/>
                <a:gd name="connsiteY1" fmla="*/ 177854 h 589979"/>
                <a:gd name="connsiteX2" fmla="*/ 1174756 w 1405685"/>
                <a:gd name="connsiteY2" fmla="*/ 60470 h 589979"/>
                <a:gd name="connsiteX3" fmla="*/ 1405685 w 1405685"/>
                <a:gd name="connsiteY3" fmla="*/ 297429 h 589979"/>
                <a:gd name="connsiteX4" fmla="*/ 1273432 w 1405685"/>
                <a:gd name="connsiteY4" fmla="*/ 589979 h 589979"/>
                <a:gd name="connsiteX5" fmla="*/ 1234789 w 1405685"/>
                <a:gd name="connsiteY5" fmla="*/ 427173 h 589979"/>
                <a:gd name="connsiteX6" fmla="*/ 114730 w 1405685"/>
                <a:gd name="connsiteY6" fmla="*/ 442174 h 589979"/>
                <a:gd name="connsiteX7" fmla="*/ 0 w 1405685"/>
                <a:gd name="connsiteY7" fmla="*/ 0 h 589979"/>
                <a:gd name="connsiteX0" fmla="*/ 0 w 1405685"/>
                <a:gd name="connsiteY0" fmla="*/ 0 h 589979"/>
                <a:gd name="connsiteX1" fmla="*/ 1186757 w 1405685"/>
                <a:gd name="connsiteY1" fmla="*/ 177854 h 589979"/>
                <a:gd name="connsiteX2" fmla="*/ 1174756 w 1405685"/>
                <a:gd name="connsiteY2" fmla="*/ 60470 h 589979"/>
                <a:gd name="connsiteX3" fmla="*/ 1405685 w 1405685"/>
                <a:gd name="connsiteY3" fmla="*/ 297429 h 589979"/>
                <a:gd name="connsiteX4" fmla="*/ 1273432 w 1405685"/>
                <a:gd name="connsiteY4" fmla="*/ 589979 h 589979"/>
                <a:gd name="connsiteX5" fmla="*/ 1245980 w 1405685"/>
                <a:gd name="connsiteY5" fmla="*/ 461464 h 589979"/>
                <a:gd name="connsiteX6" fmla="*/ 114730 w 1405685"/>
                <a:gd name="connsiteY6" fmla="*/ 442174 h 589979"/>
                <a:gd name="connsiteX7" fmla="*/ 0 w 1405685"/>
                <a:gd name="connsiteY7" fmla="*/ 0 h 589979"/>
                <a:gd name="connsiteX0" fmla="*/ 0 w 1435778"/>
                <a:gd name="connsiteY0" fmla="*/ 0 h 589979"/>
                <a:gd name="connsiteX1" fmla="*/ 1186757 w 1435778"/>
                <a:gd name="connsiteY1" fmla="*/ 177854 h 589979"/>
                <a:gd name="connsiteX2" fmla="*/ 1174756 w 1435778"/>
                <a:gd name="connsiteY2" fmla="*/ 60470 h 589979"/>
                <a:gd name="connsiteX3" fmla="*/ 1435778 w 1435778"/>
                <a:gd name="connsiteY3" fmla="*/ 359140 h 589979"/>
                <a:gd name="connsiteX4" fmla="*/ 1273432 w 1435778"/>
                <a:gd name="connsiteY4" fmla="*/ 589979 h 589979"/>
                <a:gd name="connsiteX5" fmla="*/ 1245980 w 1435778"/>
                <a:gd name="connsiteY5" fmla="*/ 461464 h 589979"/>
                <a:gd name="connsiteX6" fmla="*/ 114730 w 1435778"/>
                <a:gd name="connsiteY6" fmla="*/ 442174 h 589979"/>
                <a:gd name="connsiteX7" fmla="*/ 0 w 1435778"/>
                <a:gd name="connsiteY7" fmla="*/ 0 h 589979"/>
                <a:gd name="connsiteX0" fmla="*/ 0 w 1444748"/>
                <a:gd name="connsiteY0" fmla="*/ 0 h 589979"/>
                <a:gd name="connsiteX1" fmla="*/ 1186757 w 1444748"/>
                <a:gd name="connsiteY1" fmla="*/ 177854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5980 w 1444748"/>
                <a:gd name="connsiteY5" fmla="*/ 46146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5980 w 1444748"/>
                <a:gd name="connsiteY5" fmla="*/ 46146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9820 w 1444748"/>
                <a:gd name="connsiteY5" fmla="*/ 44559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9820 w 1444748"/>
                <a:gd name="connsiteY5" fmla="*/ 445594 h 589979"/>
                <a:gd name="connsiteX6" fmla="*/ 82989 w 1444748"/>
                <a:gd name="connsiteY6" fmla="*/ 434495 h 589979"/>
                <a:gd name="connsiteX7" fmla="*/ 0 w 1444748"/>
                <a:gd name="connsiteY7" fmla="*/ 0 h 589979"/>
                <a:gd name="connsiteX0" fmla="*/ 0 w 1460649"/>
                <a:gd name="connsiteY0" fmla="*/ 0 h 589979"/>
                <a:gd name="connsiteX1" fmla="*/ 1206949 w 1460649"/>
                <a:gd name="connsiteY1" fmla="*/ 208275 h 589979"/>
                <a:gd name="connsiteX2" fmla="*/ 1174756 w 1460649"/>
                <a:gd name="connsiteY2" fmla="*/ 60470 h 589979"/>
                <a:gd name="connsiteX3" fmla="*/ 1460649 w 1460649"/>
                <a:gd name="connsiteY3" fmla="*/ 359111 h 589979"/>
                <a:gd name="connsiteX4" fmla="*/ 1273432 w 1460649"/>
                <a:gd name="connsiteY4" fmla="*/ 589979 h 589979"/>
                <a:gd name="connsiteX5" fmla="*/ 1249820 w 1460649"/>
                <a:gd name="connsiteY5" fmla="*/ 445594 h 589979"/>
                <a:gd name="connsiteX6" fmla="*/ 82989 w 1460649"/>
                <a:gd name="connsiteY6" fmla="*/ 434495 h 589979"/>
                <a:gd name="connsiteX7" fmla="*/ 0 w 1460649"/>
                <a:gd name="connsiteY7" fmla="*/ 0 h 589979"/>
                <a:gd name="connsiteX0" fmla="*/ 0 w 1547982"/>
                <a:gd name="connsiteY0" fmla="*/ 0 h 599476"/>
                <a:gd name="connsiteX1" fmla="*/ 1294282 w 1547982"/>
                <a:gd name="connsiteY1" fmla="*/ 217772 h 599476"/>
                <a:gd name="connsiteX2" fmla="*/ 1262089 w 1547982"/>
                <a:gd name="connsiteY2" fmla="*/ 69967 h 599476"/>
                <a:gd name="connsiteX3" fmla="*/ 1547982 w 1547982"/>
                <a:gd name="connsiteY3" fmla="*/ 368608 h 599476"/>
                <a:gd name="connsiteX4" fmla="*/ 1360765 w 1547982"/>
                <a:gd name="connsiteY4" fmla="*/ 599476 h 599476"/>
                <a:gd name="connsiteX5" fmla="*/ 1337153 w 1547982"/>
                <a:gd name="connsiteY5" fmla="*/ 455091 h 599476"/>
                <a:gd name="connsiteX6" fmla="*/ 170322 w 1547982"/>
                <a:gd name="connsiteY6" fmla="*/ 443992 h 599476"/>
                <a:gd name="connsiteX7" fmla="*/ 0 w 1547982"/>
                <a:gd name="connsiteY7" fmla="*/ 0 h 599476"/>
                <a:gd name="connsiteX0" fmla="*/ 0 w 1545355"/>
                <a:gd name="connsiteY0" fmla="*/ 0 h 599476"/>
                <a:gd name="connsiteX1" fmla="*/ 1294282 w 1545355"/>
                <a:gd name="connsiteY1" fmla="*/ 217772 h 599476"/>
                <a:gd name="connsiteX2" fmla="*/ 1262089 w 1545355"/>
                <a:gd name="connsiteY2" fmla="*/ 69967 h 599476"/>
                <a:gd name="connsiteX3" fmla="*/ 1545355 w 1545355"/>
                <a:gd name="connsiteY3" fmla="*/ 362499 h 599476"/>
                <a:gd name="connsiteX4" fmla="*/ 1360765 w 1545355"/>
                <a:gd name="connsiteY4" fmla="*/ 599476 h 599476"/>
                <a:gd name="connsiteX5" fmla="*/ 1337153 w 1545355"/>
                <a:gd name="connsiteY5" fmla="*/ 455091 h 599476"/>
                <a:gd name="connsiteX6" fmla="*/ 170322 w 1545355"/>
                <a:gd name="connsiteY6" fmla="*/ 443992 h 599476"/>
                <a:gd name="connsiteX7" fmla="*/ 0 w 1545355"/>
                <a:gd name="connsiteY7" fmla="*/ 0 h 599476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62089 w 1545355"/>
                <a:gd name="connsiteY2" fmla="*/ 699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37153 w 1545355"/>
                <a:gd name="connsiteY5" fmla="*/ 455091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62089 w 1545355"/>
                <a:gd name="connsiteY2" fmla="*/ 699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75581 w 1545355"/>
                <a:gd name="connsiteY5" fmla="*/ 460283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35024 w 1545355"/>
                <a:gd name="connsiteY2" fmla="*/ 743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75581 w 1545355"/>
                <a:gd name="connsiteY5" fmla="*/ 460283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63683"/>
                <a:gd name="connsiteY0" fmla="*/ 0 h 598100"/>
                <a:gd name="connsiteX1" fmla="*/ 1294282 w 1563683"/>
                <a:gd name="connsiteY1" fmla="*/ 217772 h 598100"/>
                <a:gd name="connsiteX2" fmla="*/ 1235024 w 1563683"/>
                <a:gd name="connsiteY2" fmla="*/ 74367 h 598100"/>
                <a:gd name="connsiteX3" fmla="*/ 1563683 w 1563683"/>
                <a:gd name="connsiteY3" fmla="*/ 354618 h 598100"/>
                <a:gd name="connsiteX4" fmla="*/ 1414466 w 1563683"/>
                <a:gd name="connsiteY4" fmla="*/ 598100 h 598100"/>
                <a:gd name="connsiteX5" fmla="*/ 1375581 w 1563683"/>
                <a:gd name="connsiteY5" fmla="*/ 460283 h 598100"/>
                <a:gd name="connsiteX6" fmla="*/ 170322 w 1563683"/>
                <a:gd name="connsiteY6" fmla="*/ 443992 h 598100"/>
                <a:gd name="connsiteX7" fmla="*/ 0 w 1563683"/>
                <a:gd name="connsiteY7" fmla="*/ 0 h 598100"/>
                <a:gd name="connsiteX0" fmla="*/ 0 w 1583815"/>
                <a:gd name="connsiteY0" fmla="*/ 0 h 598100"/>
                <a:gd name="connsiteX1" fmla="*/ 1294282 w 1583815"/>
                <a:gd name="connsiteY1" fmla="*/ 217772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75581 w 1583815"/>
                <a:gd name="connsiteY5" fmla="*/ 460283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815"/>
                <a:gd name="connsiteY0" fmla="*/ 0 h 598100"/>
                <a:gd name="connsiteX1" fmla="*/ 1294282 w 1583815"/>
                <a:gd name="connsiteY1" fmla="*/ 217772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67273 w 1583815"/>
                <a:gd name="connsiteY5" fmla="*/ 449379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815"/>
                <a:gd name="connsiteY0" fmla="*/ 0 h 598100"/>
                <a:gd name="connsiteX1" fmla="*/ 1312377 w 1583815"/>
                <a:gd name="connsiteY1" fmla="*/ 251754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67273 w 1583815"/>
                <a:gd name="connsiteY5" fmla="*/ 449379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374"/>
                <a:gd name="connsiteY0" fmla="*/ 0 h 598100"/>
                <a:gd name="connsiteX1" fmla="*/ 1312377 w 1583374"/>
                <a:gd name="connsiteY1" fmla="*/ 251754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598100"/>
                <a:gd name="connsiteX1" fmla="*/ 1302713 w 1583374"/>
                <a:gd name="connsiteY1" fmla="*/ 245469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598100"/>
                <a:gd name="connsiteX1" fmla="*/ 1294313 w 1583374"/>
                <a:gd name="connsiteY1" fmla="*/ 242121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734687"/>
                <a:gd name="connsiteX1" fmla="*/ 1294313 w 1583374"/>
                <a:gd name="connsiteY1" fmla="*/ 242121 h 734687"/>
                <a:gd name="connsiteX2" fmla="*/ 1235024 w 1583374"/>
                <a:gd name="connsiteY2" fmla="*/ 74367 h 734687"/>
                <a:gd name="connsiteX3" fmla="*/ 1583374 w 1583374"/>
                <a:gd name="connsiteY3" fmla="*/ 375802 h 734687"/>
                <a:gd name="connsiteX4" fmla="*/ 1473204 w 1583374"/>
                <a:gd name="connsiteY4" fmla="*/ 734687 h 734687"/>
                <a:gd name="connsiteX5" fmla="*/ 1367273 w 1583374"/>
                <a:gd name="connsiteY5" fmla="*/ 449379 h 734687"/>
                <a:gd name="connsiteX6" fmla="*/ 170322 w 1583374"/>
                <a:gd name="connsiteY6" fmla="*/ 443992 h 734687"/>
                <a:gd name="connsiteX7" fmla="*/ 0 w 1583374"/>
                <a:gd name="connsiteY7" fmla="*/ 0 h 734687"/>
                <a:gd name="connsiteX0" fmla="*/ 0 w 1638732"/>
                <a:gd name="connsiteY0" fmla="*/ 0 h 734687"/>
                <a:gd name="connsiteX1" fmla="*/ 1294313 w 1638732"/>
                <a:gd name="connsiteY1" fmla="*/ 242121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367273 w 1638732"/>
                <a:gd name="connsiteY5" fmla="*/ 449379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294313 w 1638732"/>
                <a:gd name="connsiteY1" fmla="*/ 242121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35356 w 1638732"/>
                <a:gd name="connsiteY2" fmla="*/ 298268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15768 w 1638732"/>
                <a:gd name="connsiteY5" fmla="*/ 59037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9228 w 1638732"/>
                <a:gd name="connsiteY5" fmla="*/ 616701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72619 w 1638732"/>
                <a:gd name="connsiteY1" fmla="*/ 414803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9228 w 1638732"/>
                <a:gd name="connsiteY5" fmla="*/ 616701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22135"/>
                <a:gd name="connsiteY0" fmla="*/ 0 h 734687"/>
                <a:gd name="connsiteX1" fmla="*/ 1372619 w 1622135"/>
                <a:gd name="connsiteY1" fmla="*/ 414803 h 734687"/>
                <a:gd name="connsiteX2" fmla="*/ 1320194 w 1622135"/>
                <a:gd name="connsiteY2" fmla="*/ 272419 h 734687"/>
                <a:gd name="connsiteX3" fmla="*/ 1622135 w 1622135"/>
                <a:gd name="connsiteY3" fmla="*/ 541212 h 734687"/>
                <a:gd name="connsiteX4" fmla="*/ 1473204 w 1622135"/>
                <a:gd name="connsiteY4" fmla="*/ 734687 h 734687"/>
                <a:gd name="connsiteX5" fmla="*/ 1439228 w 1622135"/>
                <a:gd name="connsiteY5" fmla="*/ 616701 h 734687"/>
                <a:gd name="connsiteX6" fmla="*/ 170322 w 1622135"/>
                <a:gd name="connsiteY6" fmla="*/ 443992 h 734687"/>
                <a:gd name="connsiteX7" fmla="*/ 0 w 1622135"/>
                <a:gd name="connsiteY7" fmla="*/ 0 h 73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22135" h="734687">
                  <a:moveTo>
                    <a:pt x="0" y="0"/>
                  </a:moveTo>
                  <a:lnTo>
                    <a:pt x="1372619" y="414803"/>
                  </a:lnTo>
                  <a:lnTo>
                    <a:pt x="1320194" y="272419"/>
                  </a:lnTo>
                  <a:lnTo>
                    <a:pt x="1622135" y="541212"/>
                  </a:lnTo>
                  <a:lnTo>
                    <a:pt x="1473204" y="734687"/>
                  </a:lnTo>
                  <a:lnTo>
                    <a:pt x="1439228" y="616701"/>
                  </a:lnTo>
                  <a:lnTo>
                    <a:pt x="170322" y="4439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ight Arrow 5"/>
            <p:cNvSpPr/>
            <p:nvPr/>
          </p:nvSpPr>
          <p:spPr>
            <a:xfrm rot="17596173">
              <a:off x="6517071" y="2786968"/>
              <a:ext cx="413962" cy="187490"/>
            </a:xfrm>
            <a:custGeom>
              <a:avLst/>
              <a:gdLst>
                <a:gd name="connsiteX0" fmla="*/ 0 w 1371600"/>
                <a:gd name="connsiteY0" fmla="*/ 122545 h 490180"/>
                <a:gd name="connsiteX1" fmla="*/ 1126510 w 1371600"/>
                <a:gd name="connsiteY1" fmla="*/ 122545 h 490180"/>
                <a:gd name="connsiteX2" fmla="*/ 1126510 w 1371600"/>
                <a:gd name="connsiteY2" fmla="*/ 0 h 490180"/>
                <a:gd name="connsiteX3" fmla="*/ 1371600 w 1371600"/>
                <a:gd name="connsiteY3" fmla="*/ 245090 h 490180"/>
                <a:gd name="connsiteX4" fmla="*/ 1126510 w 1371600"/>
                <a:gd name="connsiteY4" fmla="*/ 490180 h 490180"/>
                <a:gd name="connsiteX5" fmla="*/ 1126510 w 1371600"/>
                <a:gd name="connsiteY5" fmla="*/ 367635 h 490180"/>
                <a:gd name="connsiteX6" fmla="*/ 0 w 1371600"/>
                <a:gd name="connsiteY6" fmla="*/ 367635 h 490180"/>
                <a:gd name="connsiteX7" fmla="*/ 0 w 1371600"/>
                <a:gd name="connsiteY7" fmla="*/ 122545 h 490180"/>
                <a:gd name="connsiteX0" fmla="*/ 0 w 1437244"/>
                <a:gd name="connsiteY0" fmla="*/ 89205 h 490180"/>
                <a:gd name="connsiteX1" fmla="*/ 1192154 w 1437244"/>
                <a:gd name="connsiteY1" fmla="*/ 122545 h 490180"/>
                <a:gd name="connsiteX2" fmla="*/ 1192154 w 1437244"/>
                <a:gd name="connsiteY2" fmla="*/ 0 h 490180"/>
                <a:gd name="connsiteX3" fmla="*/ 1437244 w 1437244"/>
                <a:gd name="connsiteY3" fmla="*/ 245090 h 490180"/>
                <a:gd name="connsiteX4" fmla="*/ 1192154 w 1437244"/>
                <a:gd name="connsiteY4" fmla="*/ 490180 h 490180"/>
                <a:gd name="connsiteX5" fmla="*/ 1192154 w 1437244"/>
                <a:gd name="connsiteY5" fmla="*/ 367635 h 490180"/>
                <a:gd name="connsiteX6" fmla="*/ 65644 w 1437244"/>
                <a:gd name="connsiteY6" fmla="*/ 367635 h 490180"/>
                <a:gd name="connsiteX7" fmla="*/ 0 w 1437244"/>
                <a:gd name="connsiteY7" fmla="*/ 89205 h 490180"/>
                <a:gd name="connsiteX0" fmla="*/ 0 w 1437244"/>
                <a:gd name="connsiteY0" fmla="*/ 89205 h 490180"/>
                <a:gd name="connsiteX1" fmla="*/ 1144122 w 1437244"/>
                <a:gd name="connsiteY1" fmla="*/ 118316 h 490180"/>
                <a:gd name="connsiteX2" fmla="*/ 1192154 w 1437244"/>
                <a:gd name="connsiteY2" fmla="*/ 0 h 490180"/>
                <a:gd name="connsiteX3" fmla="*/ 1437244 w 1437244"/>
                <a:gd name="connsiteY3" fmla="*/ 245090 h 490180"/>
                <a:gd name="connsiteX4" fmla="*/ 1192154 w 1437244"/>
                <a:gd name="connsiteY4" fmla="*/ 490180 h 490180"/>
                <a:gd name="connsiteX5" fmla="*/ 1192154 w 1437244"/>
                <a:gd name="connsiteY5" fmla="*/ 367635 h 490180"/>
                <a:gd name="connsiteX6" fmla="*/ 65644 w 1437244"/>
                <a:gd name="connsiteY6" fmla="*/ 367635 h 490180"/>
                <a:gd name="connsiteX7" fmla="*/ 0 w 1437244"/>
                <a:gd name="connsiteY7" fmla="*/ 89205 h 490180"/>
                <a:gd name="connsiteX0" fmla="*/ 0 w 1437244"/>
                <a:gd name="connsiteY0" fmla="*/ 88273 h 489248"/>
                <a:gd name="connsiteX1" fmla="*/ 1144122 w 1437244"/>
                <a:gd name="connsiteY1" fmla="*/ 117384 h 489248"/>
                <a:gd name="connsiteX2" fmla="*/ 1132121 w 1437244"/>
                <a:gd name="connsiteY2" fmla="*/ 0 h 489248"/>
                <a:gd name="connsiteX3" fmla="*/ 1437244 w 1437244"/>
                <a:gd name="connsiteY3" fmla="*/ 244158 h 489248"/>
                <a:gd name="connsiteX4" fmla="*/ 1192154 w 1437244"/>
                <a:gd name="connsiteY4" fmla="*/ 489248 h 489248"/>
                <a:gd name="connsiteX5" fmla="*/ 1192154 w 1437244"/>
                <a:gd name="connsiteY5" fmla="*/ 366703 h 489248"/>
                <a:gd name="connsiteX6" fmla="*/ 65644 w 1437244"/>
                <a:gd name="connsiteY6" fmla="*/ 366703 h 489248"/>
                <a:gd name="connsiteX7" fmla="*/ 0 w 1437244"/>
                <a:gd name="connsiteY7" fmla="*/ 88273 h 489248"/>
                <a:gd name="connsiteX0" fmla="*/ 0 w 1363050"/>
                <a:gd name="connsiteY0" fmla="*/ 88273 h 489248"/>
                <a:gd name="connsiteX1" fmla="*/ 1144122 w 1363050"/>
                <a:gd name="connsiteY1" fmla="*/ 117384 h 489248"/>
                <a:gd name="connsiteX2" fmla="*/ 1132121 w 1363050"/>
                <a:gd name="connsiteY2" fmla="*/ 0 h 489248"/>
                <a:gd name="connsiteX3" fmla="*/ 1363050 w 1363050"/>
                <a:gd name="connsiteY3" fmla="*/ 236959 h 489248"/>
                <a:gd name="connsiteX4" fmla="*/ 1192154 w 1363050"/>
                <a:gd name="connsiteY4" fmla="*/ 489248 h 489248"/>
                <a:gd name="connsiteX5" fmla="*/ 1192154 w 1363050"/>
                <a:gd name="connsiteY5" fmla="*/ 366703 h 489248"/>
                <a:gd name="connsiteX6" fmla="*/ 65644 w 1363050"/>
                <a:gd name="connsiteY6" fmla="*/ 366703 h 489248"/>
                <a:gd name="connsiteX7" fmla="*/ 0 w 1363050"/>
                <a:gd name="connsiteY7" fmla="*/ 88273 h 489248"/>
                <a:gd name="connsiteX0" fmla="*/ 0 w 1376400"/>
                <a:gd name="connsiteY0" fmla="*/ 40692 h 489248"/>
                <a:gd name="connsiteX1" fmla="*/ 1157472 w 1376400"/>
                <a:gd name="connsiteY1" fmla="*/ 117384 h 489248"/>
                <a:gd name="connsiteX2" fmla="*/ 1145471 w 1376400"/>
                <a:gd name="connsiteY2" fmla="*/ 0 h 489248"/>
                <a:gd name="connsiteX3" fmla="*/ 1376400 w 1376400"/>
                <a:gd name="connsiteY3" fmla="*/ 236959 h 489248"/>
                <a:gd name="connsiteX4" fmla="*/ 1205504 w 1376400"/>
                <a:gd name="connsiteY4" fmla="*/ 489248 h 489248"/>
                <a:gd name="connsiteX5" fmla="*/ 1205504 w 1376400"/>
                <a:gd name="connsiteY5" fmla="*/ 366703 h 489248"/>
                <a:gd name="connsiteX6" fmla="*/ 78994 w 1376400"/>
                <a:gd name="connsiteY6" fmla="*/ 366703 h 489248"/>
                <a:gd name="connsiteX7" fmla="*/ 0 w 1376400"/>
                <a:gd name="connsiteY7" fmla="*/ 40692 h 489248"/>
                <a:gd name="connsiteX0" fmla="*/ 0 w 1376400"/>
                <a:gd name="connsiteY0" fmla="*/ 40692 h 489248"/>
                <a:gd name="connsiteX1" fmla="*/ 1157472 w 1376400"/>
                <a:gd name="connsiteY1" fmla="*/ 117384 h 489248"/>
                <a:gd name="connsiteX2" fmla="*/ 1145471 w 1376400"/>
                <a:gd name="connsiteY2" fmla="*/ 0 h 489248"/>
                <a:gd name="connsiteX3" fmla="*/ 1376400 w 1376400"/>
                <a:gd name="connsiteY3" fmla="*/ 236959 h 489248"/>
                <a:gd name="connsiteX4" fmla="*/ 1205504 w 1376400"/>
                <a:gd name="connsiteY4" fmla="*/ 489248 h 489248"/>
                <a:gd name="connsiteX5" fmla="*/ 1205504 w 1376400"/>
                <a:gd name="connsiteY5" fmla="*/ 366703 h 489248"/>
                <a:gd name="connsiteX6" fmla="*/ 85445 w 1376400"/>
                <a:gd name="connsiteY6" fmla="*/ 381704 h 489248"/>
                <a:gd name="connsiteX7" fmla="*/ 0 w 1376400"/>
                <a:gd name="connsiteY7" fmla="*/ 40692 h 489248"/>
                <a:gd name="connsiteX0" fmla="*/ 0 w 1405685"/>
                <a:gd name="connsiteY0" fmla="*/ 0 h 549718"/>
                <a:gd name="connsiteX1" fmla="*/ 1186757 w 1405685"/>
                <a:gd name="connsiteY1" fmla="*/ 177854 h 549718"/>
                <a:gd name="connsiteX2" fmla="*/ 1174756 w 1405685"/>
                <a:gd name="connsiteY2" fmla="*/ 60470 h 549718"/>
                <a:gd name="connsiteX3" fmla="*/ 1405685 w 1405685"/>
                <a:gd name="connsiteY3" fmla="*/ 297429 h 549718"/>
                <a:gd name="connsiteX4" fmla="*/ 1234789 w 1405685"/>
                <a:gd name="connsiteY4" fmla="*/ 549718 h 549718"/>
                <a:gd name="connsiteX5" fmla="*/ 1234789 w 1405685"/>
                <a:gd name="connsiteY5" fmla="*/ 427173 h 549718"/>
                <a:gd name="connsiteX6" fmla="*/ 114730 w 1405685"/>
                <a:gd name="connsiteY6" fmla="*/ 442174 h 549718"/>
                <a:gd name="connsiteX7" fmla="*/ 0 w 1405685"/>
                <a:gd name="connsiteY7" fmla="*/ 0 h 549718"/>
                <a:gd name="connsiteX0" fmla="*/ 0 w 1405685"/>
                <a:gd name="connsiteY0" fmla="*/ 0 h 589979"/>
                <a:gd name="connsiteX1" fmla="*/ 1186757 w 1405685"/>
                <a:gd name="connsiteY1" fmla="*/ 177854 h 589979"/>
                <a:gd name="connsiteX2" fmla="*/ 1174756 w 1405685"/>
                <a:gd name="connsiteY2" fmla="*/ 60470 h 589979"/>
                <a:gd name="connsiteX3" fmla="*/ 1405685 w 1405685"/>
                <a:gd name="connsiteY3" fmla="*/ 297429 h 589979"/>
                <a:gd name="connsiteX4" fmla="*/ 1273432 w 1405685"/>
                <a:gd name="connsiteY4" fmla="*/ 589979 h 589979"/>
                <a:gd name="connsiteX5" fmla="*/ 1234789 w 1405685"/>
                <a:gd name="connsiteY5" fmla="*/ 427173 h 589979"/>
                <a:gd name="connsiteX6" fmla="*/ 114730 w 1405685"/>
                <a:gd name="connsiteY6" fmla="*/ 442174 h 589979"/>
                <a:gd name="connsiteX7" fmla="*/ 0 w 1405685"/>
                <a:gd name="connsiteY7" fmla="*/ 0 h 589979"/>
                <a:gd name="connsiteX0" fmla="*/ 0 w 1405685"/>
                <a:gd name="connsiteY0" fmla="*/ 0 h 589979"/>
                <a:gd name="connsiteX1" fmla="*/ 1186757 w 1405685"/>
                <a:gd name="connsiteY1" fmla="*/ 177854 h 589979"/>
                <a:gd name="connsiteX2" fmla="*/ 1174756 w 1405685"/>
                <a:gd name="connsiteY2" fmla="*/ 60470 h 589979"/>
                <a:gd name="connsiteX3" fmla="*/ 1405685 w 1405685"/>
                <a:gd name="connsiteY3" fmla="*/ 297429 h 589979"/>
                <a:gd name="connsiteX4" fmla="*/ 1273432 w 1405685"/>
                <a:gd name="connsiteY4" fmla="*/ 589979 h 589979"/>
                <a:gd name="connsiteX5" fmla="*/ 1245980 w 1405685"/>
                <a:gd name="connsiteY5" fmla="*/ 461464 h 589979"/>
                <a:gd name="connsiteX6" fmla="*/ 114730 w 1405685"/>
                <a:gd name="connsiteY6" fmla="*/ 442174 h 589979"/>
                <a:gd name="connsiteX7" fmla="*/ 0 w 1405685"/>
                <a:gd name="connsiteY7" fmla="*/ 0 h 589979"/>
                <a:gd name="connsiteX0" fmla="*/ 0 w 1435778"/>
                <a:gd name="connsiteY0" fmla="*/ 0 h 589979"/>
                <a:gd name="connsiteX1" fmla="*/ 1186757 w 1435778"/>
                <a:gd name="connsiteY1" fmla="*/ 177854 h 589979"/>
                <a:gd name="connsiteX2" fmla="*/ 1174756 w 1435778"/>
                <a:gd name="connsiteY2" fmla="*/ 60470 h 589979"/>
                <a:gd name="connsiteX3" fmla="*/ 1435778 w 1435778"/>
                <a:gd name="connsiteY3" fmla="*/ 359140 h 589979"/>
                <a:gd name="connsiteX4" fmla="*/ 1273432 w 1435778"/>
                <a:gd name="connsiteY4" fmla="*/ 589979 h 589979"/>
                <a:gd name="connsiteX5" fmla="*/ 1245980 w 1435778"/>
                <a:gd name="connsiteY5" fmla="*/ 461464 h 589979"/>
                <a:gd name="connsiteX6" fmla="*/ 114730 w 1435778"/>
                <a:gd name="connsiteY6" fmla="*/ 442174 h 589979"/>
                <a:gd name="connsiteX7" fmla="*/ 0 w 1435778"/>
                <a:gd name="connsiteY7" fmla="*/ 0 h 589979"/>
                <a:gd name="connsiteX0" fmla="*/ 0 w 1444748"/>
                <a:gd name="connsiteY0" fmla="*/ 0 h 589979"/>
                <a:gd name="connsiteX1" fmla="*/ 1186757 w 1444748"/>
                <a:gd name="connsiteY1" fmla="*/ 177854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5980 w 1444748"/>
                <a:gd name="connsiteY5" fmla="*/ 46146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5980 w 1444748"/>
                <a:gd name="connsiteY5" fmla="*/ 46146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9820 w 1444748"/>
                <a:gd name="connsiteY5" fmla="*/ 445594 h 589979"/>
                <a:gd name="connsiteX6" fmla="*/ 114730 w 1444748"/>
                <a:gd name="connsiteY6" fmla="*/ 442174 h 589979"/>
                <a:gd name="connsiteX7" fmla="*/ 0 w 1444748"/>
                <a:gd name="connsiteY7" fmla="*/ 0 h 589979"/>
                <a:gd name="connsiteX0" fmla="*/ 0 w 1444748"/>
                <a:gd name="connsiteY0" fmla="*/ 0 h 589979"/>
                <a:gd name="connsiteX1" fmla="*/ 1206949 w 1444748"/>
                <a:gd name="connsiteY1" fmla="*/ 208275 h 589979"/>
                <a:gd name="connsiteX2" fmla="*/ 1174756 w 1444748"/>
                <a:gd name="connsiteY2" fmla="*/ 60470 h 589979"/>
                <a:gd name="connsiteX3" fmla="*/ 1444748 w 1444748"/>
                <a:gd name="connsiteY3" fmla="*/ 330399 h 589979"/>
                <a:gd name="connsiteX4" fmla="*/ 1273432 w 1444748"/>
                <a:gd name="connsiteY4" fmla="*/ 589979 h 589979"/>
                <a:gd name="connsiteX5" fmla="*/ 1249820 w 1444748"/>
                <a:gd name="connsiteY5" fmla="*/ 445594 h 589979"/>
                <a:gd name="connsiteX6" fmla="*/ 82989 w 1444748"/>
                <a:gd name="connsiteY6" fmla="*/ 434495 h 589979"/>
                <a:gd name="connsiteX7" fmla="*/ 0 w 1444748"/>
                <a:gd name="connsiteY7" fmla="*/ 0 h 589979"/>
                <a:gd name="connsiteX0" fmla="*/ 0 w 1460649"/>
                <a:gd name="connsiteY0" fmla="*/ 0 h 589979"/>
                <a:gd name="connsiteX1" fmla="*/ 1206949 w 1460649"/>
                <a:gd name="connsiteY1" fmla="*/ 208275 h 589979"/>
                <a:gd name="connsiteX2" fmla="*/ 1174756 w 1460649"/>
                <a:gd name="connsiteY2" fmla="*/ 60470 h 589979"/>
                <a:gd name="connsiteX3" fmla="*/ 1460649 w 1460649"/>
                <a:gd name="connsiteY3" fmla="*/ 359111 h 589979"/>
                <a:gd name="connsiteX4" fmla="*/ 1273432 w 1460649"/>
                <a:gd name="connsiteY4" fmla="*/ 589979 h 589979"/>
                <a:gd name="connsiteX5" fmla="*/ 1249820 w 1460649"/>
                <a:gd name="connsiteY5" fmla="*/ 445594 h 589979"/>
                <a:gd name="connsiteX6" fmla="*/ 82989 w 1460649"/>
                <a:gd name="connsiteY6" fmla="*/ 434495 h 589979"/>
                <a:gd name="connsiteX7" fmla="*/ 0 w 1460649"/>
                <a:gd name="connsiteY7" fmla="*/ 0 h 589979"/>
                <a:gd name="connsiteX0" fmla="*/ 0 w 1547982"/>
                <a:gd name="connsiteY0" fmla="*/ 0 h 599476"/>
                <a:gd name="connsiteX1" fmla="*/ 1294282 w 1547982"/>
                <a:gd name="connsiteY1" fmla="*/ 217772 h 599476"/>
                <a:gd name="connsiteX2" fmla="*/ 1262089 w 1547982"/>
                <a:gd name="connsiteY2" fmla="*/ 69967 h 599476"/>
                <a:gd name="connsiteX3" fmla="*/ 1547982 w 1547982"/>
                <a:gd name="connsiteY3" fmla="*/ 368608 h 599476"/>
                <a:gd name="connsiteX4" fmla="*/ 1360765 w 1547982"/>
                <a:gd name="connsiteY4" fmla="*/ 599476 h 599476"/>
                <a:gd name="connsiteX5" fmla="*/ 1337153 w 1547982"/>
                <a:gd name="connsiteY5" fmla="*/ 455091 h 599476"/>
                <a:gd name="connsiteX6" fmla="*/ 170322 w 1547982"/>
                <a:gd name="connsiteY6" fmla="*/ 443992 h 599476"/>
                <a:gd name="connsiteX7" fmla="*/ 0 w 1547982"/>
                <a:gd name="connsiteY7" fmla="*/ 0 h 599476"/>
                <a:gd name="connsiteX0" fmla="*/ 0 w 1545355"/>
                <a:gd name="connsiteY0" fmla="*/ 0 h 599476"/>
                <a:gd name="connsiteX1" fmla="*/ 1294282 w 1545355"/>
                <a:gd name="connsiteY1" fmla="*/ 217772 h 599476"/>
                <a:gd name="connsiteX2" fmla="*/ 1262089 w 1545355"/>
                <a:gd name="connsiteY2" fmla="*/ 69967 h 599476"/>
                <a:gd name="connsiteX3" fmla="*/ 1545355 w 1545355"/>
                <a:gd name="connsiteY3" fmla="*/ 362499 h 599476"/>
                <a:gd name="connsiteX4" fmla="*/ 1360765 w 1545355"/>
                <a:gd name="connsiteY4" fmla="*/ 599476 h 599476"/>
                <a:gd name="connsiteX5" fmla="*/ 1337153 w 1545355"/>
                <a:gd name="connsiteY5" fmla="*/ 455091 h 599476"/>
                <a:gd name="connsiteX6" fmla="*/ 170322 w 1545355"/>
                <a:gd name="connsiteY6" fmla="*/ 443992 h 599476"/>
                <a:gd name="connsiteX7" fmla="*/ 0 w 1545355"/>
                <a:gd name="connsiteY7" fmla="*/ 0 h 599476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62089 w 1545355"/>
                <a:gd name="connsiteY2" fmla="*/ 699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37153 w 1545355"/>
                <a:gd name="connsiteY5" fmla="*/ 455091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62089 w 1545355"/>
                <a:gd name="connsiteY2" fmla="*/ 699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75581 w 1545355"/>
                <a:gd name="connsiteY5" fmla="*/ 460283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45355"/>
                <a:gd name="connsiteY0" fmla="*/ 0 h 598100"/>
                <a:gd name="connsiteX1" fmla="*/ 1294282 w 1545355"/>
                <a:gd name="connsiteY1" fmla="*/ 217772 h 598100"/>
                <a:gd name="connsiteX2" fmla="*/ 1235024 w 1545355"/>
                <a:gd name="connsiteY2" fmla="*/ 74367 h 598100"/>
                <a:gd name="connsiteX3" fmla="*/ 1545355 w 1545355"/>
                <a:gd name="connsiteY3" fmla="*/ 362499 h 598100"/>
                <a:gd name="connsiteX4" fmla="*/ 1414466 w 1545355"/>
                <a:gd name="connsiteY4" fmla="*/ 598100 h 598100"/>
                <a:gd name="connsiteX5" fmla="*/ 1375581 w 1545355"/>
                <a:gd name="connsiteY5" fmla="*/ 460283 h 598100"/>
                <a:gd name="connsiteX6" fmla="*/ 170322 w 1545355"/>
                <a:gd name="connsiteY6" fmla="*/ 443992 h 598100"/>
                <a:gd name="connsiteX7" fmla="*/ 0 w 1545355"/>
                <a:gd name="connsiteY7" fmla="*/ 0 h 598100"/>
                <a:gd name="connsiteX0" fmla="*/ 0 w 1563683"/>
                <a:gd name="connsiteY0" fmla="*/ 0 h 598100"/>
                <a:gd name="connsiteX1" fmla="*/ 1294282 w 1563683"/>
                <a:gd name="connsiteY1" fmla="*/ 217772 h 598100"/>
                <a:gd name="connsiteX2" fmla="*/ 1235024 w 1563683"/>
                <a:gd name="connsiteY2" fmla="*/ 74367 h 598100"/>
                <a:gd name="connsiteX3" fmla="*/ 1563683 w 1563683"/>
                <a:gd name="connsiteY3" fmla="*/ 354618 h 598100"/>
                <a:gd name="connsiteX4" fmla="*/ 1414466 w 1563683"/>
                <a:gd name="connsiteY4" fmla="*/ 598100 h 598100"/>
                <a:gd name="connsiteX5" fmla="*/ 1375581 w 1563683"/>
                <a:gd name="connsiteY5" fmla="*/ 460283 h 598100"/>
                <a:gd name="connsiteX6" fmla="*/ 170322 w 1563683"/>
                <a:gd name="connsiteY6" fmla="*/ 443992 h 598100"/>
                <a:gd name="connsiteX7" fmla="*/ 0 w 1563683"/>
                <a:gd name="connsiteY7" fmla="*/ 0 h 598100"/>
                <a:gd name="connsiteX0" fmla="*/ 0 w 1583815"/>
                <a:gd name="connsiteY0" fmla="*/ 0 h 598100"/>
                <a:gd name="connsiteX1" fmla="*/ 1294282 w 1583815"/>
                <a:gd name="connsiteY1" fmla="*/ 217772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75581 w 1583815"/>
                <a:gd name="connsiteY5" fmla="*/ 460283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815"/>
                <a:gd name="connsiteY0" fmla="*/ 0 h 598100"/>
                <a:gd name="connsiteX1" fmla="*/ 1294282 w 1583815"/>
                <a:gd name="connsiteY1" fmla="*/ 217772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67273 w 1583815"/>
                <a:gd name="connsiteY5" fmla="*/ 449379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815"/>
                <a:gd name="connsiteY0" fmla="*/ 0 h 598100"/>
                <a:gd name="connsiteX1" fmla="*/ 1312377 w 1583815"/>
                <a:gd name="connsiteY1" fmla="*/ 251754 h 598100"/>
                <a:gd name="connsiteX2" fmla="*/ 1235024 w 1583815"/>
                <a:gd name="connsiteY2" fmla="*/ 74367 h 598100"/>
                <a:gd name="connsiteX3" fmla="*/ 1583815 w 1583815"/>
                <a:gd name="connsiteY3" fmla="*/ 393014 h 598100"/>
                <a:gd name="connsiteX4" fmla="*/ 1414466 w 1583815"/>
                <a:gd name="connsiteY4" fmla="*/ 598100 h 598100"/>
                <a:gd name="connsiteX5" fmla="*/ 1367273 w 1583815"/>
                <a:gd name="connsiteY5" fmla="*/ 449379 h 598100"/>
                <a:gd name="connsiteX6" fmla="*/ 170322 w 1583815"/>
                <a:gd name="connsiteY6" fmla="*/ 443992 h 598100"/>
                <a:gd name="connsiteX7" fmla="*/ 0 w 1583815"/>
                <a:gd name="connsiteY7" fmla="*/ 0 h 598100"/>
                <a:gd name="connsiteX0" fmla="*/ 0 w 1583374"/>
                <a:gd name="connsiteY0" fmla="*/ 0 h 598100"/>
                <a:gd name="connsiteX1" fmla="*/ 1312377 w 1583374"/>
                <a:gd name="connsiteY1" fmla="*/ 251754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598100"/>
                <a:gd name="connsiteX1" fmla="*/ 1302713 w 1583374"/>
                <a:gd name="connsiteY1" fmla="*/ 245469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598100"/>
                <a:gd name="connsiteX1" fmla="*/ 1294313 w 1583374"/>
                <a:gd name="connsiteY1" fmla="*/ 242121 h 598100"/>
                <a:gd name="connsiteX2" fmla="*/ 1235024 w 1583374"/>
                <a:gd name="connsiteY2" fmla="*/ 74367 h 598100"/>
                <a:gd name="connsiteX3" fmla="*/ 1583374 w 1583374"/>
                <a:gd name="connsiteY3" fmla="*/ 375802 h 598100"/>
                <a:gd name="connsiteX4" fmla="*/ 1414466 w 1583374"/>
                <a:gd name="connsiteY4" fmla="*/ 598100 h 598100"/>
                <a:gd name="connsiteX5" fmla="*/ 1367273 w 1583374"/>
                <a:gd name="connsiteY5" fmla="*/ 449379 h 598100"/>
                <a:gd name="connsiteX6" fmla="*/ 170322 w 1583374"/>
                <a:gd name="connsiteY6" fmla="*/ 443992 h 598100"/>
                <a:gd name="connsiteX7" fmla="*/ 0 w 1583374"/>
                <a:gd name="connsiteY7" fmla="*/ 0 h 598100"/>
                <a:gd name="connsiteX0" fmla="*/ 0 w 1583374"/>
                <a:gd name="connsiteY0" fmla="*/ 0 h 734687"/>
                <a:gd name="connsiteX1" fmla="*/ 1294313 w 1583374"/>
                <a:gd name="connsiteY1" fmla="*/ 242121 h 734687"/>
                <a:gd name="connsiteX2" fmla="*/ 1235024 w 1583374"/>
                <a:gd name="connsiteY2" fmla="*/ 74367 h 734687"/>
                <a:gd name="connsiteX3" fmla="*/ 1583374 w 1583374"/>
                <a:gd name="connsiteY3" fmla="*/ 375802 h 734687"/>
                <a:gd name="connsiteX4" fmla="*/ 1473204 w 1583374"/>
                <a:gd name="connsiteY4" fmla="*/ 734687 h 734687"/>
                <a:gd name="connsiteX5" fmla="*/ 1367273 w 1583374"/>
                <a:gd name="connsiteY5" fmla="*/ 449379 h 734687"/>
                <a:gd name="connsiteX6" fmla="*/ 170322 w 1583374"/>
                <a:gd name="connsiteY6" fmla="*/ 443992 h 734687"/>
                <a:gd name="connsiteX7" fmla="*/ 0 w 1583374"/>
                <a:gd name="connsiteY7" fmla="*/ 0 h 734687"/>
                <a:gd name="connsiteX0" fmla="*/ 0 w 1638732"/>
                <a:gd name="connsiteY0" fmla="*/ 0 h 734687"/>
                <a:gd name="connsiteX1" fmla="*/ 1294313 w 1638732"/>
                <a:gd name="connsiteY1" fmla="*/ 242121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367273 w 1638732"/>
                <a:gd name="connsiteY5" fmla="*/ 449379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294313 w 1638732"/>
                <a:gd name="connsiteY1" fmla="*/ 242121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235024 w 1638732"/>
                <a:gd name="connsiteY2" fmla="*/ 74367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35356 w 1638732"/>
                <a:gd name="connsiteY2" fmla="*/ 298268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7282 w 1638732"/>
                <a:gd name="connsiteY5" fmla="*/ 62158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15768 w 1638732"/>
                <a:gd name="connsiteY5" fmla="*/ 590374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63808 w 1638732"/>
                <a:gd name="connsiteY1" fmla="*/ 394315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9228 w 1638732"/>
                <a:gd name="connsiteY5" fmla="*/ 616701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38732"/>
                <a:gd name="connsiteY0" fmla="*/ 0 h 734687"/>
                <a:gd name="connsiteX1" fmla="*/ 1372619 w 1638732"/>
                <a:gd name="connsiteY1" fmla="*/ 414803 h 734687"/>
                <a:gd name="connsiteX2" fmla="*/ 1320194 w 1638732"/>
                <a:gd name="connsiteY2" fmla="*/ 272419 h 734687"/>
                <a:gd name="connsiteX3" fmla="*/ 1638732 w 1638732"/>
                <a:gd name="connsiteY3" fmla="*/ 542167 h 734687"/>
                <a:gd name="connsiteX4" fmla="*/ 1473204 w 1638732"/>
                <a:gd name="connsiteY4" fmla="*/ 734687 h 734687"/>
                <a:gd name="connsiteX5" fmla="*/ 1439228 w 1638732"/>
                <a:gd name="connsiteY5" fmla="*/ 616701 h 734687"/>
                <a:gd name="connsiteX6" fmla="*/ 170322 w 1638732"/>
                <a:gd name="connsiteY6" fmla="*/ 443992 h 734687"/>
                <a:gd name="connsiteX7" fmla="*/ 0 w 1638732"/>
                <a:gd name="connsiteY7" fmla="*/ 0 h 734687"/>
                <a:gd name="connsiteX0" fmla="*/ 0 w 1622135"/>
                <a:gd name="connsiteY0" fmla="*/ 0 h 734687"/>
                <a:gd name="connsiteX1" fmla="*/ 1372619 w 1622135"/>
                <a:gd name="connsiteY1" fmla="*/ 414803 h 734687"/>
                <a:gd name="connsiteX2" fmla="*/ 1320194 w 1622135"/>
                <a:gd name="connsiteY2" fmla="*/ 272419 h 734687"/>
                <a:gd name="connsiteX3" fmla="*/ 1622135 w 1622135"/>
                <a:gd name="connsiteY3" fmla="*/ 541212 h 734687"/>
                <a:gd name="connsiteX4" fmla="*/ 1473204 w 1622135"/>
                <a:gd name="connsiteY4" fmla="*/ 734687 h 734687"/>
                <a:gd name="connsiteX5" fmla="*/ 1439228 w 1622135"/>
                <a:gd name="connsiteY5" fmla="*/ 616701 h 734687"/>
                <a:gd name="connsiteX6" fmla="*/ 170322 w 1622135"/>
                <a:gd name="connsiteY6" fmla="*/ 443992 h 734687"/>
                <a:gd name="connsiteX7" fmla="*/ 0 w 1622135"/>
                <a:gd name="connsiteY7" fmla="*/ 0 h 73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22135" h="734687">
                  <a:moveTo>
                    <a:pt x="0" y="0"/>
                  </a:moveTo>
                  <a:lnTo>
                    <a:pt x="1372619" y="414803"/>
                  </a:lnTo>
                  <a:lnTo>
                    <a:pt x="1320194" y="272419"/>
                  </a:lnTo>
                  <a:lnTo>
                    <a:pt x="1622135" y="541212"/>
                  </a:lnTo>
                  <a:lnTo>
                    <a:pt x="1473204" y="734687"/>
                  </a:lnTo>
                  <a:lnTo>
                    <a:pt x="1439228" y="616701"/>
                  </a:lnTo>
                  <a:lnTo>
                    <a:pt x="170322" y="4439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970231" y="3792650"/>
              <a:ext cx="181340" cy="280378"/>
            </a:xfrm>
            <a:custGeom>
              <a:avLst/>
              <a:gdLst>
                <a:gd name="T0" fmla="*/ 66 w 97"/>
                <a:gd name="T1" fmla="*/ 0 h 161"/>
                <a:gd name="T2" fmla="*/ 97 w 97"/>
                <a:gd name="T3" fmla="*/ 0 h 161"/>
                <a:gd name="T4" fmla="*/ 32 w 97"/>
                <a:gd name="T5" fmla="*/ 161 h 161"/>
                <a:gd name="T6" fmla="*/ 0 w 97"/>
                <a:gd name="T7" fmla="*/ 161 h 161"/>
                <a:gd name="T8" fmla="*/ 66 w 97"/>
                <a:gd name="T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61">
                  <a:moveTo>
                    <a:pt x="66" y="0"/>
                  </a:moveTo>
                  <a:lnTo>
                    <a:pt x="97" y="0"/>
                  </a:lnTo>
                  <a:lnTo>
                    <a:pt x="32" y="161"/>
                  </a:lnTo>
                  <a:lnTo>
                    <a:pt x="0" y="16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5022231" y="3834446"/>
              <a:ext cx="312204" cy="238582"/>
            </a:xfrm>
            <a:custGeom>
              <a:avLst/>
              <a:gdLst>
                <a:gd name="T0" fmla="*/ 134 w 167"/>
                <a:gd name="T1" fmla="*/ 0 h 137"/>
                <a:gd name="T2" fmla="*/ 167 w 167"/>
                <a:gd name="T3" fmla="*/ 0 h 137"/>
                <a:gd name="T4" fmla="*/ 33 w 167"/>
                <a:gd name="T5" fmla="*/ 137 h 137"/>
                <a:gd name="T6" fmla="*/ 0 w 167"/>
                <a:gd name="T7" fmla="*/ 137 h 137"/>
                <a:gd name="T8" fmla="*/ 134 w 167"/>
                <a:gd name="T9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37">
                  <a:moveTo>
                    <a:pt x="134" y="0"/>
                  </a:moveTo>
                  <a:lnTo>
                    <a:pt x="167" y="0"/>
                  </a:lnTo>
                  <a:lnTo>
                    <a:pt x="33" y="137"/>
                  </a:lnTo>
                  <a:lnTo>
                    <a:pt x="0" y="137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5134399" y="2892304"/>
              <a:ext cx="1942392" cy="1074494"/>
              <a:chOff x="3711576" y="3146425"/>
              <a:chExt cx="1649413" cy="979487"/>
            </a:xfrm>
            <a:solidFill>
              <a:srgbClr val="522723"/>
            </a:solidFill>
            <a:effectLst>
              <a:outerShdw dir="13500000" sy="23000" kx="1200000" algn="br" rotWithShape="0">
                <a:prstClr val="black">
                  <a:alpha val="12000"/>
                </a:prstClr>
              </a:outerShdw>
            </a:effectLst>
          </p:grpSpPr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3711576" y="3146425"/>
                <a:ext cx="1649413" cy="979487"/>
              </a:xfrm>
              <a:custGeom>
                <a:avLst/>
                <a:gdLst>
                  <a:gd name="T0" fmla="*/ 0 w 1039"/>
                  <a:gd name="T1" fmla="*/ 0 h 617"/>
                  <a:gd name="T2" fmla="*/ 1039 w 1039"/>
                  <a:gd name="T3" fmla="*/ 0 h 617"/>
                  <a:gd name="T4" fmla="*/ 1039 w 1039"/>
                  <a:gd name="T5" fmla="*/ 617 h 617"/>
                  <a:gd name="T6" fmla="*/ 1008 w 1039"/>
                  <a:gd name="T7" fmla="*/ 617 h 617"/>
                  <a:gd name="T8" fmla="*/ 1008 w 1039"/>
                  <a:gd name="T9" fmla="*/ 33 h 617"/>
                  <a:gd name="T10" fmla="*/ 32 w 1039"/>
                  <a:gd name="T11" fmla="*/ 33 h 617"/>
                  <a:gd name="T12" fmla="*/ 32 w 1039"/>
                  <a:gd name="T13" fmla="*/ 617 h 617"/>
                  <a:gd name="T14" fmla="*/ 0 w 1039"/>
                  <a:gd name="T15" fmla="*/ 617 h 617"/>
                  <a:gd name="T16" fmla="*/ 0 w 1039"/>
                  <a:gd name="T17" fmla="*/ 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39" h="617">
                    <a:moveTo>
                      <a:pt x="0" y="0"/>
                    </a:moveTo>
                    <a:lnTo>
                      <a:pt x="1039" y="0"/>
                    </a:lnTo>
                    <a:lnTo>
                      <a:pt x="1039" y="617"/>
                    </a:lnTo>
                    <a:lnTo>
                      <a:pt x="1008" y="617"/>
                    </a:lnTo>
                    <a:lnTo>
                      <a:pt x="1008" y="33"/>
                    </a:lnTo>
                    <a:lnTo>
                      <a:pt x="32" y="33"/>
                    </a:lnTo>
                    <a:lnTo>
                      <a:pt x="32" y="617"/>
                    </a:lnTo>
                    <a:lnTo>
                      <a:pt x="0" y="61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3748088" y="3182938"/>
                <a:ext cx="1587500" cy="4254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5581050" y="2963316"/>
              <a:ext cx="1031683" cy="399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ФАЗА</a:t>
              </a:r>
              <a:r>
                <a:rPr lang="en-IN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7515894" y="2564721"/>
              <a:ext cx="116939" cy="177631"/>
            </a:xfrm>
            <a:custGeom>
              <a:avLst/>
              <a:gdLst>
                <a:gd name="T0" fmla="*/ 41 w 61"/>
                <a:gd name="T1" fmla="*/ 0 h 102"/>
                <a:gd name="T2" fmla="*/ 61 w 61"/>
                <a:gd name="T3" fmla="*/ 0 h 102"/>
                <a:gd name="T4" fmla="*/ 20 w 61"/>
                <a:gd name="T5" fmla="*/ 102 h 102"/>
                <a:gd name="T6" fmla="*/ 0 w 61"/>
                <a:gd name="T7" fmla="*/ 102 h 102"/>
                <a:gd name="T8" fmla="*/ 41 w 6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02">
                  <a:moveTo>
                    <a:pt x="41" y="0"/>
                  </a:moveTo>
                  <a:lnTo>
                    <a:pt x="61" y="0"/>
                  </a:lnTo>
                  <a:lnTo>
                    <a:pt x="20" y="102"/>
                  </a:lnTo>
                  <a:lnTo>
                    <a:pt x="0" y="10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6262166" y="2594325"/>
              <a:ext cx="197453" cy="148025"/>
            </a:xfrm>
            <a:custGeom>
              <a:avLst/>
              <a:gdLst>
                <a:gd name="T0" fmla="*/ 84 w 103"/>
                <a:gd name="T1" fmla="*/ 0 h 85"/>
                <a:gd name="T2" fmla="*/ 103 w 103"/>
                <a:gd name="T3" fmla="*/ 0 h 85"/>
                <a:gd name="T4" fmla="*/ 19 w 103"/>
                <a:gd name="T5" fmla="*/ 85 h 85"/>
                <a:gd name="T6" fmla="*/ 0 w 103"/>
                <a:gd name="T7" fmla="*/ 85 h 85"/>
                <a:gd name="T8" fmla="*/ 84 w 103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85">
                  <a:moveTo>
                    <a:pt x="84" y="0"/>
                  </a:moveTo>
                  <a:lnTo>
                    <a:pt x="103" y="0"/>
                  </a:lnTo>
                  <a:lnTo>
                    <a:pt x="19" y="85"/>
                  </a:lnTo>
                  <a:lnTo>
                    <a:pt x="0" y="8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6331178" y="2000481"/>
              <a:ext cx="1253728" cy="675695"/>
              <a:chOff x="4767263" y="2420938"/>
              <a:chExt cx="1038225" cy="615950"/>
            </a:xfrm>
            <a:solidFill>
              <a:srgbClr val="522723"/>
            </a:solidFill>
            <a:effectLst>
              <a:outerShdw dir="13500000" sy="23000" kx="1200000" algn="br" rotWithShape="0">
                <a:prstClr val="black">
                  <a:alpha val="12000"/>
                </a:prstClr>
              </a:outerShdw>
            </a:effectLst>
          </p:grpSpPr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4767263" y="2420938"/>
                <a:ext cx="1038225" cy="615950"/>
              </a:xfrm>
              <a:custGeom>
                <a:avLst/>
                <a:gdLst>
                  <a:gd name="T0" fmla="*/ 0 w 654"/>
                  <a:gd name="T1" fmla="*/ 0 h 388"/>
                  <a:gd name="T2" fmla="*/ 654 w 654"/>
                  <a:gd name="T3" fmla="*/ 0 h 388"/>
                  <a:gd name="T4" fmla="*/ 654 w 654"/>
                  <a:gd name="T5" fmla="*/ 388 h 388"/>
                  <a:gd name="T6" fmla="*/ 633 w 654"/>
                  <a:gd name="T7" fmla="*/ 388 h 388"/>
                  <a:gd name="T8" fmla="*/ 633 w 654"/>
                  <a:gd name="T9" fmla="*/ 21 h 388"/>
                  <a:gd name="T10" fmla="*/ 21 w 654"/>
                  <a:gd name="T11" fmla="*/ 21 h 388"/>
                  <a:gd name="T12" fmla="*/ 21 w 654"/>
                  <a:gd name="T13" fmla="*/ 388 h 388"/>
                  <a:gd name="T14" fmla="*/ 0 w 654"/>
                  <a:gd name="T15" fmla="*/ 388 h 388"/>
                  <a:gd name="T16" fmla="*/ 0 w 654"/>
                  <a:gd name="T17" fmla="*/ 0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4" h="388">
                    <a:moveTo>
                      <a:pt x="0" y="0"/>
                    </a:moveTo>
                    <a:lnTo>
                      <a:pt x="654" y="0"/>
                    </a:lnTo>
                    <a:lnTo>
                      <a:pt x="654" y="388"/>
                    </a:lnTo>
                    <a:lnTo>
                      <a:pt x="633" y="388"/>
                    </a:lnTo>
                    <a:lnTo>
                      <a:pt x="633" y="21"/>
                    </a:lnTo>
                    <a:lnTo>
                      <a:pt x="21" y="21"/>
                    </a:lnTo>
                    <a:lnTo>
                      <a:pt x="21" y="388"/>
                    </a:lnTo>
                    <a:lnTo>
                      <a:pt x="0" y="38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791076" y="2443163"/>
                <a:ext cx="998538" cy="268287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6506901" y="2017671"/>
              <a:ext cx="839583" cy="332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600" b="1" baseline="-3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ФАЗА</a:t>
              </a:r>
              <a:r>
                <a:rPr lang="en-IN" sz="1600" b="1" baseline="-3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7239001" y="1295400"/>
              <a:ext cx="721092" cy="433978"/>
              <a:chOff x="5020643" y="2892304"/>
              <a:chExt cx="1983548" cy="1180724"/>
            </a:xfrm>
            <a:solidFill>
              <a:srgbClr val="522723"/>
            </a:solidFill>
          </p:grpSpPr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6835267" y="3792650"/>
                <a:ext cx="168924" cy="280378"/>
              </a:xfrm>
              <a:custGeom>
                <a:avLst/>
                <a:gdLst>
                  <a:gd name="T0" fmla="*/ 66 w 97"/>
                  <a:gd name="T1" fmla="*/ 0 h 161"/>
                  <a:gd name="T2" fmla="*/ 97 w 97"/>
                  <a:gd name="T3" fmla="*/ 0 h 161"/>
                  <a:gd name="T4" fmla="*/ 32 w 97"/>
                  <a:gd name="T5" fmla="*/ 161 h 161"/>
                  <a:gd name="T6" fmla="*/ 0 w 97"/>
                  <a:gd name="T7" fmla="*/ 161 h 161"/>
                  <a:gd name="T8" fmla="*/ 66 w 97"/>
                  <a:gd name="T9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161">
                    <a:moveTo>
                      <a:pt x="66" y="0"/>
                    </a:moveTo>
                    <a:lnTo>
                      <a:pt x="97" y="0"/>
                    </a:lnTo>
                    <a:lnTo>
                      <a:pt x="32" y="161"/>
                    </a:lnTo>
                    <a:lnTo>
                      <a:pt x="0" y="161"/>
                    </a:lnTo>
                    <a:lnTo>
                      <a:pt x="6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5020643" y="3834446"/>
                <a:ext cx="290828" cy="238582"/>
              </a:xfrm>
              <a:custGeom>
                <a:avLst/>
                <a:gdLst>
                  <a:gd name="T0" fmla="*/ 134 w 167"/>
                  <a:gd name="T1" fmla="*/ 0 h 137"/>
                  <a:gd name="T2" fmla="*/ 167 w 167"/>
                  <a:gd name="T3" fmla="*/ 0 h 137"/>
                  <a:gd name="T4" fmla="*/ 33 w 167"/>
                  <a:gd name="T5" fmla="*/ 137 h 137"/>
                  <a:gd name="T6" fmla="*/ 0 w 167"/>
                  <a:gd name="T7" fmla="*/ 137 h 137"/>
                  <a:gd name="T8" fmla="*/ 134 w 167"/>
                  <a:gd name="T9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137">
                    <a:moveTo>
                      <a:pt x="134" y="0"/>
                    </a:moveTo>
                    <a:lnTo>
                      <a:pt x="167" y="0"/>
                    </a:lnTo>
                    <a:lnTo>
                      <a:pt x="33" y="137"/>
                    </a:lnTo>
                    <a:lnTo>
                      <a:pt x="0" y="137"/>
                    </a:lnTo>
                    <a:lnTo>
                      <a:pt x="1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5125128" y="2892304"/>
                <a:ext cx="1809400" cy="1074494"/>
                <a:chOff x="3711573" y="3146425"/>
                <a:chExt cx="1649413" cy="979487"/>
              </a:xfrm>
              <a:grpFill/>
              <a:effectLst>
                <a:outerShdw dir="13500000" sy="23000" kx="1200000" algn="br" rotWithShape="0">
                  <a:prstClr val="black">
                    <a:alpha val="12000"/>
                  </a:prstClr>
                </a:outerShdw>
              </a:effectLst>
            </p:grpSpPr>
            <p:sp>
              <p:nvSpPr>
                <p:cNvPr id="53" name="Freeform 52"/>
                <p:cNvSpPr>
                  <a:spLocks/>
                </p:cNvSpPr>
                <p:nvPr/>
              </p:nvSpPr>
              <p:spPr bwMode="auto">
                <a:xfrm>
                  <a:off x="3711573" y="3146425"/>
                  <a:ext cx="1649413" cy="979487"/>
                </a:xfrm>
                <a:custGeom>
                  <a:avLst/>
                  <a:gdLst>
                    <a:gd name="T0" fmla="*/ 0 w 1039"/>
                    <a:gd name="T1" fmla="*/ 0 h 617"/>
                    <a:gd name="T2" fmla="*/ 1039 w 1039"/>
                    <a:gd name="T3" fmla="*/ 0 h 617"/>
                    <a:gd name="T4" fmla="*/ 1039 w 1039"/>
                    <a:gd name="T5" fmla="*/ 617 h 617"/>
                    <a:gd name="T6" fmla="*/ 1008 w 1039"/>
                    <a:gd name="T7" fmla="*/ 617 h 617"/>
                    <a:gd name="T8" fmla="*/ 1008 w 1039"/>
                    <a:gd name="T9" fmla="*/ 33 h 617"/>
                    <a:gd name="T10" fmla="*/ 32 w 1039"/>
                    <a:gd name="T11" fmla="*/ 33 h 617"/>
                    <a:gd name="T12" fmla="*/ 32 w 1039"/>
                    <a:gd name="T13" fmla="*/ 617 h 617"/>
                    <a:gd name="T14" fmla="*/ 0 w 1039"/>
                    <a:gd name="T15" fmla="*/ 617 h 617"/>
                    <a:gd name="T16" fmla="*/ 0 w 1039"/>
                    <a:gd name="T17" fmla="*/ 0 h 6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39" h="617">
                      <a:moveTo>
                        <a:pt x="0" y="0"/>
                      </a:moveTo>
                      <a:lnTo>
                        <a:pt x="1039" y="0"/>
                      </a:lnTo>
                      <a:lnTo>
                        <a:pt x="1039" y="617"/>
                      </a:lnTo>
                      <a:lnTo>
                        <a:pt x="1008" y="617"/>
                      </a:lnTo>
                      <a:lnTo>
                        <a:pt x="1008" y="33"/>
                      </a:lnTo>
                      <a:lnTo>
                        <a:pt x="32" y="33"/>
                      </a:lnTo>
                      <a:lnTo>
                        <a:pt x="32" y="617"/>
                      </a:lnTo>
                      <a:lnTo>
                        <a:pt x="0" y="6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4" name="Rectangle 53"/>
                <p:cNvSpPr>
                  <a:spLocks noChangeArrowheads="1"/>
                </p:cNvSpPr>
                <p:nvPr/>
              </p:nvSpPr>
              <p:spPr bwMode="auto">
                <a:xfrm>
                  <a:off x="3759988" y="3181116"/>
                  <a:ext cx="1587501" cy="42544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55" name="Group 54"/>
            <p:cNvGrpSpPr/>
            <p:nvPr/>
          </p:nvGrpSpPr>
          <p:grpSpPr>
            <a:xfrm>
              <a:off x="7848601" y="837398"/>
              <a:ext cx="361748" cy="272096"/>
              <a:chOff x="5020643" y="2892304"/>
              <a:chExt cx="1983548" cy="1180724"/>
            </a:xfrm>
            <a:solidFill>
              <a:srgbClr val="522723"/>
            </a:solidFill>
          </p:grpSpPr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6835267" y="3792650"/>
                <a:ext cx="168924" cy="280378"/>
              </a:xfrm>
              <a:custGeom>
                <a:avLst/>
                <a:gdLst>
                  <a:gd name="T0" fmla="*/ 66 w 97"/>
                  <a:gd name="T1" fmla="*/ 0 h 161"/>
                  <a:gd name="T2" fmla="*/ 97 w 97"/>
                  <a:gd name="T3" fmla="*/ 0 h 161"/>
                  <a:gd name="T4" fmla="*/ 32 w 97"/>
                  <a:gd name="T5" fmla="*/ 161 h 161"/>
                  <a:gd name="T6" fmla="*/ 0 w 97"/>
                  <a:gd name="T7" fmla="*/ 161 h 161"/>
                  <a:gd name="T8" fmla="*/ 66 w 97"/>
                  <a:gd name="T9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161">
                    <a:moveTo>
                      <a:pt x="66" y="0"/>
                    </a:moveTo>
                    <a:lnTo>
                      <a:pt x="97" y="0"/>
                    </a:lnTo>
                    <a:lnTo>
                      <a:pt x="32" y="161"/>
                    </a:lnTo>
                    <a:lnTo>
                      <a:pt x="0" y="161"/>
                    </a:lnTo>
                    <a:lnTo>
                      <a:pt x="6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5020643" y="3834446"/>
                <a:ext cx="290828" cy="238582"/>
              </a:xfrm>
              <a:custGeom>
                <a:avLst/>
                <a:gdLst>
                  <a:gd name="T0" fmla="*/ 134 w 167"/>
                  <a:gd name="T1" fmla="*/ 0 h 137"/>
                  <a:gd name="T2" fmla="*/ 167 w 167"/>
                  <a:gd name="T3" fmla="*/ 0 h 137"/>
                  <a:gd name="T4" fmla="*/ 33 w 167"/>
                  <a:gd name="T5" fmla="*/ 137 h 137"/>
                  <a:gd name="T6" fmla="*/ 0 w 167"/>
                  <a:gd name="T7" fmla="*/ 137 h 137"/>
                  <a:gd name="T8" fmla="*/ 134 w 167"/>
                  <a:gd name="T9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137">
                    <a:moveTo>
                      <a:pt x="134" y="0"/>
                    </a:moveTo>
                    <a:lnTo>
                      <a:pt x="167" y="0"/>
                    </a:lnTo>
                    <a:lnTo>
                      <a:pt x="33" y="137"/>
                    </a:lnTo>
                    <a:lnTo>
                      <a:pt x="0" y="137"/>
                    </a:lnTo>
                    <a:lnTo>
                      <a:pt x="1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5125131" y="2892304"/>
                <a:ext cx="1809400" cy="1074494"/>
                <a:chOff x="3711576" y="3146425"/>
                <a:chExt cx="1649413" cy="979487"/>
              </a:xfrm>
              <a:grpFill/>
              <a:effectLst>
                <a:outerShdw dir="13500000" sy="23000" kx="1200000" algn="br" rotWithShape="0">
                  <a:prstClr val="black">
                    <a:alpha val="12000"/>
                  </a:prstClr>
                </a:outerShdw>
              </a:effectLst>
            </p:grpSpPr>
            <p:sp>
              <p:nvSpPr>
                <p:cNvPr id="59" name="Freeform 58"/>
                <p:cNvSpPr>
                  <a:spLocks/>
                </p:cNvSpPr>
                <p:nvPr/>
              </p:nvSpPr>
              <p:spPr bwMode="auto">
                <a:xfrm>
                  <a:off x="3711576" y="3146425"/>
                  <a:ext cx="1649413" cy="979487"/>
                </a:xfrm>
                <a:custGeom>
                  <a:avLst/>
                  <a:gdLst>
                    <a:gd name="T0" fmla="*/ 0 w 1039"/>
                    <a:gd name="T1" fmla="*/ 0 h 617"/>
                    <a:gd name="T2" fmla="*/ 1039 w 1039"/>
                    <a:gd name="T3" fmla="*/ 0 h 617"/>
                    <a:gd name="T4" fmla="*/ 1039 w 1039"/>
                    <a:gd name="T5" fmla="*/ 617 h 617"/>
                    <a:gd name="T6" fmla="*/ 1008 w 1039"/>
                    <a:gd name="T7" fmla="*/ 617 h 617"/>
                    <a:gd name="T8" fmla="*/ 1008 w 1039"/>
                    <a:gd name="T9" fmla="*/ 33 h 617"/>
                    <a:gd name="T10" fmla="*/ 32 w 1039"/>
                    <a:gd name="T11" fmla="*/ 33 h 617"/>
                    <a:gd name="T12" fmla="*/ 32 w 1039"/>
                    <a:gd name="T13" fmla="*/ 617 h 617"/>
                    <a:gd name="T14" fmla="*/ 0 w 1039"/>
                    <a:gd name="T15" fmla="*/ 617 h 617"/>
                    <a:gd name="T16" fmla="*/ 0 w 1039"/>
                    <a:gd name="T17" fmla="*/ 0 h 6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39" h="617">
                      <a:moveTo>
                        <a:pt x="0" y="0"/>
                      </a:moveTo>
                      <a:lnTo>
                        <a:pt x="1039" y="0"/>
                      </a:lnTo>
                      <a:lnTo>
                        <a:pt x="1039" y="617"/>
                      </a:lnTo>
                      <a:lnTo>
                        <a:pt x="1008" y="617"/>
                      </a:lnTo>
                      <a:lnTo>
                        <a:pt x="1008" y="33"/>
                      </a:lnTo>
                      <a:lnTo>
                        <a:pt x="32" y="33"/>
                      </a:lnTo>
                      <a:lnTo>
                        <a:pt x="32" y="617"/>
                      </a:lnTo>
                      <a:lnTo>
                        <a:pt x="0" y="6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3748088" y="3182938"/>
                  <a:ext cx="1587500" cy="425450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066526" y="5729875"/>
              <a:ext cx="293408" cy="466776"/>
            </a:xfrm>
            <a:custGeom>
              <a:avLst/>
              <a:gdLst>
                <a:gd name="T0" fmla="*/ 111 w 165"/>
                <a:gd name="T1" fmla="*/ 0 h 273"/>
                <a:gd name="T2" fmla="*/ 165 w 165"/>
                <a:gd name="T3" fmla="*/ 0 h 273"/>
                <a:gd name="T4" fmla="*/ 55 w 165"/>
                <a:gd name="T5" fmla="*/ 273 h 273"/>
                <a:gd name="T6" fmla="*/ 0 w 165"/>
                <a:gd name="T7" fmla="*/ 273 h 273"/>
                <a:gd name="T8" fmla="*/ 111 w 165"/>
                <a:gd name="T9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273">
                  <a:moveTo>
                    <a:pt x="111" y="0"/>
                  </a:moveTo>
                  <a:lnTo>
                    <a:pt x="165" y="0"/>
                  </a:lnTo>
                  <a:lnTo>
                    <a:pt x="55" y="273"/>
                  </a:lnTo>
                  <a:lnTo>
                    <a:pt x="0" y="273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922624" y="5801686"/>
              <a:ext cx="501459" cy="394965"/>
            </a:xfrm>
            <a:custGeom>
              <a:avLst/>
              <a:gdLst>
                <a:gd name="T0" fmla="*/ 228 w 282"/>
                <a:gd name="T1" fmla="*/ 0 h 231"/>
                <a:gd name="T2" fmla="*/ 282 w 282"/>
                <a:gd name="T3" fmla="*/ 0 h 231"/>
                <a:gd name="T4" fmla="*/ 54 w 282"/>
                <a:gd name="T5" fmla="*/ 231 h 231"/>
                <a:gd name="T6" fmla="*/ 0 w 282"/>
                <a:gd name="T7" fmla="*/ 231 h 231"/>
                <a:gd name="T8" fmla="*/ 228 w 282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" h="231">
                  <a:moveTo>
                    <a:pt x="228" y="0"/>
                  </a:moveTo>
                  <a:lnTo>
                    <a:pt x="282" y="0"/>
                  </a:lnTo>
                  <a:lnTo>
                    <a:pt x="54" y="231"/>
                  </a:lnTo>
                  <a:lnTo>
                    <a:pt x="0" y="231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107532" y="4210986"/>
              <a:ext cx="3140345" cy="1793586"/>
              <a:chOff x="1785938" y="4437063"/>
              <a:chExt cx="2803525" cy="1665287"/>
            </a:xfrm>
            <a:solidFill>
              <a:srgbClr val="522723"/>
            </a:solidFill>
            <a:effectLst>
              <a:outerShdw dir="13500000" sy="23000" kx="1200000" algn="br" rotWithShape="0">
                <a:prstClr val="black">
                  <a:alpha val="12000"/>
                </a:prstClr>
              </a:outerShdw>
            </a:effectLst>
          </p:grpSpPr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1785938" y="4437063"/>
                <a:ext cx="2803525" cy="1665287"/>
              </a:xfrm>
              <a:custGeom>
                <a:avLst/>
                <a:gdLst>
                  <a:gd name="T0" fmla="*/ 0 w 1766"/>
                  <a:gd name="T1" fmla="*/ 0 h 1049"/>
                  <a:gd name="T2" fmla="*/ 1766 w 1766"/>
                  <a:gd name="T3" fmla="*/ 0 h 1049"/>
                  <a:gd name="T4" fmla="*/ 1766 w 1766"/>
                  <a:gd name="T5" fmla="*/ 1049 h 1049"/>
                  <a:gd name="T6" fmla="*/ 1711 w 1766"/>
                  <a:gd name="T7" fmla="*/ 1049 h 1049"/>
                  <a:gd name="T8" fmla="*/ 1711 w 1766"/>
                  <a:gd name="T9" fmla="*/ 55 h 1049"/>
                  <a:gd name="T10" fmla="*/ 54 w 1766"/>
                  <a:gd name="T11" fmla="*/ 55 h 1049"/>
                  <a:gd name="T12" fmla="*/ 54 w 1766"/>
                  <a:gd name="T13" fmla="*/ 1049 h 1049"/>
                  <a:gd name="T14" fmla="*/ 0 w 1766"/>
                  <a:gd name="T15" fmla="*/ 1049 h 1049"/>
                  <a:gd name="T16" fmla="*/ 0 w 1766"/>
                  <a:gd name="T17" fmla="*/ 0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6" h="1049">
                    <a:moveTo>
                      <a:pt x="0" y="0"/>
                    </a:moveTo>
                    <a:lnTo>
                      <a:pt x="1766" y="0"/>
                    </a:lnTo>
                    <a:lnTo>
                      <a:pt x="1766" y="1049"/>
                    </a:lnTo>
                    <a:lnTo>
                      <a:pt x="1711" y="1049"/>
                    </a:lnTo>
                    <a:lnTo>
                      <a:pt x="1711" y="55"/>
                    </a:lnTo>
                    <a:lnTo>
                      <a:pt x="54" y="55"/>
                    </a:lnTo>
                    <a:lnTo>
                      <a:pt x="54" y="1049"/>
                    </a:lnTo>
                    <a:lnTo>
                      <a:pt x="0" y="104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1849438" y="4498975"/>
                <a:ext cx="2695575" cy="72231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999761" y="4446208"/>
              <a:ext cx="1262237" cy="479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ФАЗА</a:t>
              </a:r>
              <a:r>
                <a:rPr lang="en-IN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35474" y="3681935"/>
            <a:ext cx="3797161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0" rIns="0" rtlCol="0">
            <a:spAutoFit/>
          </a:bodyPr>
          <a:lstStyle/>
          <a:p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Содержание: разработка АТР совместно с профильными </a:t>
            </a:r>
            <a:r>
              <a:rPr lang="ru-RU" sz="1200" kern="0" dirty="0" err="1">
                <a:solidFill>
                  <a:srgbClr val="522723"/>
                </a:solidFill>
                <a:cs typeface="Arial" pitchFamily="34" charset="0"/>
              </a:rPr>
              <a:t>ФОИВами</a:t>
            </a:r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 дорожных карт последовательного введения  </a:t>
            </a:r>
            <a:r>
              <a:rPr lang="ru-RU" sz="1200" kern="0" dirty="0" err="1">
                <a:solidFill>
                  <a:srgbClr val="522723"/>
                </a:solidFill>
                <a:cs typeface="Arial" pitchFamily="34" charset="0"/>
              </a:rPr>
              <a:t>тех.регламентов</a:t>
            </a:r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, сроков реализации, требований к технологиям на всех этапах, описание целевого результата. Начато формирование базы технологий.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518869" y="4392684"/>
            <a:ext cx="2388091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 i="1" kern="0">
                <a:solidFill>
                  <a:srgbClr val="522723"/>
                </a:solidFill>
                <a:cs typeface="Arial" pitchFamily="34" charset="0"/>
              </a:defRPr>
            </a:lvl1pPr>
          </a:lstStyle>
          <a:p>
            <a:r>
              <a:rPr lang="ru-RU" sz="1400" dirty="0"/>
              <a:t>Фаза 3. </a:t>
            </a:r>
            <a:r>
              <a:rPr lang="ru-RU" sz="1400" b="1" dirty="0"/>
              <a:t>Масштабирование</a:t>
            </a:r>
            <a:r>
              <a:rPr lang="en-US" sz="1400" b="1" dirty="0"/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439235" y="4748277"/>
            <a:ext cx="2406485" cy="138499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Требования дорожной карты выполнены хозяйствующими субъектами полностью. </a:t>
            </a:r>
          </a:p>
          <a:p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Идет смена технологического уклада в смежных отраслях. </a:t>
            </a:r>
          </a:p>
          <a:p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Уровень технологий - на актуальном мировом уровне.</a:t>
            </a:r>
            <a:endParaRPr lang="en-US" sz="1200" kern="0" dirty="0">
              <a:solidFill>
                <a:srgbClr val="522723"/>
              </a:solidFill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09581" y="2174878"/>
            <a:ext cx="1797379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 i="1" kern="0">
                <a:solidFill>
                  <a:srgbClr val="522723"/>
                </a:solidFill>
                <a:cs typeface="Arial" pitchFamily="34" charset="0"/>
              </a:defRPr>
            </a:lvl1pPr>
          </a:lstStyle>
          <a:p>
            <a:r>
              <a:rPr lang="ru-RU" sz="1400" dirty="0"/>
              <a:t>Фаза 2</a:t>
            </a:r>
            <a:r>
              <a:rPr lang="en-US" sz="1400" dirty="0"/>
              <a:t>. </a:t>
            </a:r>
            <a:r>
              <a:rPr lang="ru-RU" sz="1400" b="1" dirty="0"/>
              <a:t>Реализация </a:t>
            </a:r>
            <a:endParaRPr lang="en-US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949953" y="2633322"/>
            <a:ext cx="2090816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Тех. регламенты установлены, требования к новым техническим параметрам и технологическим процессам выполнены частично </a:t>
            </a:r>
          </a:p>
          <a:p>
            <a:r>
              <a:rPr lang="ru-RU" sz="1200" kern="0" dirty="0">
                <a:solidFill>
                  <a:srgbClr val="522723"/>
                </a:solidFill>
                <a:cs typeface="Arial" pitchFamily="34" charset="0"/>
              </a:rPr>
              <a:t>(в соответствии с дорожной картой), необходимые технологии получены</a:t>
            </a:r>
            <a:r>
              <a:rPr lang="en-US" sz="1200" kern="0" dirty="0">
                <a:solidFill>
                  <a:srgbClr val="522723"/>
                </a:solidFill>
                <a:cs typeface="Arial" pitchFamily="34" charset="0"/>
              </a:rPr>
              <a:t>.</a:t>
            </a:r>
            <a:endParaRPr lang="ru-RU" sz="1200" kern="0" dirty="0">
              <a:solidFill>
                <a:srgbClr val="522723"/>
              </a:solidFill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60800" y="1957743"/>
            <a:ext cx="55841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522723"/>
                </a:solidFill>
              </a:rPr>
              <a:t>Цель установления технологических коридоров – задать направление и  создать условие неотвратимости технологической модернизации и цифровой трансформации отраслей экономики.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1015439" y="944325"/>
            <a:ext cx="5716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22723"/>
                </a:solidFill>
                <a:ea typeface="MS Gothic" panose="020B0609070205080204" pitchFamily="49" charset="-128"/>
              </a:rPr>
              <a:t>«Технологический коридор» - это перечень обязательных требований и ограничений, устанавливаемых государством и применяемых к техническим параметрам продукции, услуг и технологий с разбивкой по годам и с нарастанием их жесткости по времени</a:t>
            </a:r>
            <a:endParaRPr lang="ru-RU" sz="1400" b="1" dirty="0">
              <a:solidFill>
                <a:srgbClr val="522723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252463" y="1073180"/>
            <a:ext cx="719137" cy="719137"/>
            <a:chOff x="-2741000" y="1106446"/>
            <a:chExt cx="719137" cy="719137"/>
          </a:xfrm>
        </p:grpSpPr>
        <p:sp>
          <p:nvSpPr>
            <p:cNvPr id="96" name="Rounded Rectangle 6158"/>
            <p:cNvSpPr/>
            <p:nvPr>
              <p:custDataLst>
                <p:tags r:id="rId2"/>
              </p:custDataLst>
            </p:nvPr>
          </p:nvSpPr>
          <p:spPr>
            <a:xfrm>
              <a:off x="-2741000" y="1106446"/>
              <a:ext cx="719137" cy="719137"/>
            </a:xfrm>
            <a:prstGeom prst="roundRect">
              <a:avLst/>
            </a:prstGeom>
            <a:solidFill>
              <a:srgbClr val="522723"/>
            </a:solidFill>
            <a:ln w="12700" cap="rnd" cmpd="sng" algn="ctr">
              <a:noFill/>
              <a:prstDash val="solid"/>
            </a:ln>
            <a:effectLst/>
          </p:spPr>
          <p:txBody>
            <a:bodyPr lIns="54000" tIns="54000" rIns="54000" bIns="54000" rtlCol="0" anchor="ctr"/>
            <a:lstStyle/>
            <a:p>
              <a:pPr algn="ctr">
                <a:defRPr/>
              </a:pPr>
              <a:endParaRPr lang="ru-RU" kern="0">
                <a:solidFill>
                  <a:srgbClr val="EBB700"/>
                </a:solidFill>
                <a:latin typeface="Arial"/>
              </a:endParaRPr>
            </a:p>
          </p:txBody>
        </p:sp>
        <p:sp>
          <p:nvSpPr>
            <p:cNvPr id="97" name="Rectangle 6159"/>
            <p:cNvSpPr/>
            <p:nvPr/>
          </p:nvSpPr>
          <p:spPr>
            <a:xfrm>
              <a:off x="-2199201" y="1258092"/>
              <a:ext cx="72616" cy="4466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/>
              <a:endParaRPr lang="ru-RU" sz="1200">
                <a:solidFill>
                  <a:srgbClr val="FFFFFF"/>
                </a:solidFill>
              </a:endParaRPr>
            </a:p>
          </p:txBody>
        </p:sp>
        <p:sp>
          <p:nvSpPr>
            <p:cNvPr id="98" name="Rectangle 6160"/>
            <p:cNvSpPr/>
            <p:nvPr/>
          </p:nvSpPr>
          <p:spPr>
            <a:xfrm>
              <a:off x="-2381432" y="1408935"/>
              <a:ext cx="70132" cy="2958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/>
              <a:endParaRPr lang="ru-RU" sz="1200">
                <a:solidFill>
                  <a:srgbClr val="FFFFFF"/>
                </a:solidFill>
              </a:endParaRPr>
            </a:p>
          </p:txBody>
        </p:sp>
        <p:sp>
          <p:nvSpPr>
            <p:cNvPr id="99" name="Rectangle 6161"/>
            <p:cNvSpPr/>
            <p:nvPr/>
          </p:nvSpPr>
          <p:spPr>
            <a:xfrm>
              <a:off x="-2563780" y="1546851"/>
              <a:ext cx="70132" cy="1579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/>
              <a:endParaRPr lang="ru-RU" sz="1200">
                <a:solidFill>
                  <a:srgbClr val="FFFFFF"/>
                </a:solidFill>
              </a:endParaRPr>
            </a:p>
          </p:txBody>
        </p:sp>
        <p:cxnSp>
          <p:nvCxnSpPr>
            <p:cNvPr id="100" name="Straight Connector 6162"/>
            <p:cNvCxnSpPr/>
            <p:nvPr/>
          </p:nvCxnSpPr>
          <p:spPr>
            <a:xfrm>
              <a:off x="-2658665" y="1746639"/>
              <a:ext cx="581686" cy="0"/>
            </a:xfrm>
            <a:prstGeom prst="line">
              <a:avLst/>
            </a:prstGeom>
            <a:ln w="31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6163"/>
            <p:cNvCxnSpPr/>
            <p:nvPr/>
          </p:nvCxnSpPr>
          <p:spPr>
            <a:xfrm>
              <a:off x="-2646289" y="1177325"/>
              <a:ext cx="0" cy="581872"/>
            </a:xfrm>
            <a:prstGeom prst="line">
              <a:avLst/>
            </a:prstGeom>
            <a:ln w="31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6164"/>
            <p:cNvCxnSpPr/>
            <p:nvPr/>
          </p:nvCxnSpPr>
          <p:spPr>
            <a:xfrm flipV="1">
              <a:off x="-2563780" y="1171129"/>
              <a:ext cx="309440" cy="237805"/>
            </a:xfrm>
            <a:prstGeom prst="straightConnector1">
              <a:avLst/>
            </a:prstGeom>
            <a:ln w="3175">
              <a:solidFill>
                <a:srgbClr val="FFFF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Номер слайда 3">
            <a:extLst>
              <a:ext uri="{FF2B5EF4-FFF2-40B4-BE49-F238E27FC236}">
                <a16:creationId xmlns="" xmlns:a16="http://schemas.microsoft.com/office/drawing/2014/main" id="{73AD0ADA-AD16-4C83-B3AA-8A6EDB66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405" y="6371227"/>
            <a:ext cx="514400" cy="365125"/>
          </a:xfrm>
        </p:spPr>
        <p:txBody>
          <a:bodyPr/>
          <a:lstStyle/>
          <a:p>
            <a:fld id="{4C6E453D-91DA-4BD4-A664-9BBD7C45284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83304F18-811F-468A-9377-4D0E4F523026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54284" y="25162"/>
            <a:ext cx="64807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Технологические коридоры АТР для цифровизации отраслей экономики РФ</a:t>
            </a:r>
          </a:p>
        </p:txBody>
      </p:sp>
      <p:pic>
        <p:nvPicPr>
          <p:cNvPr id="76" name="Изображение 2">
            <a:extLst>
              <a:ext uri="{FF2B5EF4-FFF2-40B4-BE49-F238E27FC236}">
                <a16:creationId xmlns="" xmlns:a16="http://schemas.microsoft.com/office/drawing/2014/main" id="{ADFB7FC7-EC94-438D-9BC9-C636F58C24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77" name="Изображение 4">
            <a:extLst>
              <a:ext uri="{FF2B5EF4-FFF2-40B4-BE49-F238E27FC236}">
                <a16:creationId xmlns="" xmlns:a16="http://schemas.microsoft.com/office/drawing/2014/main" id="{3F9C31BB-606D-4ACD-99BE-5D6E72DC08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78" name="Прямоугольник 77">
            <a:extLst>
              <a:ext uri="{FF2B5EF4-FFF2-40B4-BE49-F238E27FC236}">
                <a16:creationId xmlns="" xmlns:a16="http://schemas.microsoft.com/office/drawing/2014/main" id="{99332D03-D341-4953-88E0-CFB98A30D850}"/>
              </a:ext>
            </a:extLst>
          </p:cNvPr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D437C97-F8AC-4408-89D3-C1815A4FB5EA}"/>
              </a:ext>
            </a:extLst>
          </p:cNvPr>
          <p:cNvSpPr/>
          <p:nvPr/>
        </p:nvSpPr>
        <p:spPr>
          <a:xfrm>
            <a:off x="253206" y="2870426"/>
            <a:ext cx="3455067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i="1" kern="0" dirty="0">
                <a:solidFill>
                  <a:srgbClr val="522723"/>
                </a:solidFill>
                <a:cs typeface="Arial" pitchFamily="34" charset="0"/>
              </a:rPr>
              <a:t>Фаза 1. </a:t>
            </a:r>
            <a:r>
              <a:rPr lang="ru-RU" sz="1400" b="1" i="1" kern="0" dirty="0">
                <a:solidFill>
                  <a:srgbClr val="522723"/>
                </a:solidFill>
                <a:cs typeface="Arial" pitchFamily="34" charset="0"/>
              </a:rPr>
              <a:t>Целеполагание</a:t>
            </a:r>
            <a:r>
              <a:rPr lang="ru-RU" sz="1400" i="1" kern="0" dirty="0">
                <a:solidFill>
                  <a:srgbClr val="522723"/>
                </a:solidFill>
                <a:cs typeface="Arial" pitchFamily="34" charset="0"/>
              </a:rPr>
              <a:t>: определение  направлений цифровой трансформации </a:t>
            </a:r>
            <a:br>
              <a:rPr lang="ru-RU" sz="1400" i="1" kern="0" dirty="0">
                <a:solidFill>
                  <a:srgbClr val="522723"/>
                </a:solidFill>
                <a:cs typeface="Arial" pitchFamily="34" charset="0"/>
              </a:rPr>
            </a:br>
            <a:r>
              <a:rPr lang="ru-RU" sz="1400" i="1" kern="0" dirty="0">
                <a:solidFill>
                  <a:srgbClr val="522723"/>
                </a:solidFill>
                <a:cs typeface="Arial" pitchFamily="34" charset="0"/>
              </a:rPr>
              <a:t>и развития отрасли.</a:t>
            </a:r>
            <a:r>
              <a:rPr lang="en-US" sz="1400" i="1" kern="0" dirty="0">
                <a:solidFill>
                  <a:srgbClr val="522723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70" name="Стрелка: пятиугольник 69">
            <a:extLst>
              <a:ext uri="{FF2B5EF4-FFF2-40B4-BE49-F238E27FC236}">
                <a16:creationId xmlns="" xmlns:a16="http://schemas.microsoft.com/office/drawing/2014/main" id="{4E637DDF-B36B-4805-A973-752571B37468}"/>
              </a:ext>
            </a:extLst>
          </p:cNvPr>
          <p:cNvSpPr/>
          <p:nvPr/>
        </p:nvSpPr>
        <p:spPr>
          <a:xfrm>
            <a:off x="6754549" y="992459"/>
            <a:ext cx="2090816" cy="916577"/>
          </a:xfrm>
          <a:prstGeom prst="homePlate">
            <a:avLst>
              <a:gd name="adj" fmla="val 8784"/>
            </a:avLst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Достигнута цель цифровизации отрасли</a:t>
            </a:r>
          </a:p>
        </p:txBody>
      </p:sp>
    </p:spTree>
    <p:extLst>
      <p:ext uri="{BB962C8B-B14F-4D97-AF65-F5344CB8AC3E}">
        <p14:creationId xmlns:p14="http://schemas.microsoft.com/office/powerpoint/2010/main" val="85193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0825" y="1637146"/>
            <a:ext cx="8704383" cy="365288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600" b="1" dirty="0">
                <a:solidFill>
                  <a:srgbClr val="522723"/>
                </a:solidFill>
              </a:rPr>
              <a:t>ЦЕЛЬ – обеспечение современными технологиями цифровой трансформации экономики РФ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2616" y="3123548"/>
            <a:ext cx="3689343" cy="2846933"/>
          </a:xfrm>
          <a:prstGeom prst="rect">
            <a:avLst/>
          </a:prstGeom>
          <a:ln>
            <a:solidFill>
              <a:srgbClr val="A04C47"/>
            </a:solidFill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Приобретаются технологии неактуального технологического поколения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Приобретаются лицензии и оборудование несоответствующие тех. требованиям проекта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Приобретаемые технологии и оборудование повышают </a:t>
            </a:r>
            <a:r>
              <a:rPr lang="ru-RU" sz="1300" dirty="0" err="1"/>
              <a:t>импортозависимость</a:t>
            </a:r>
            <a:r>
              <a:rPr lang="ru-RU" sz="1300" dirty="0"/>
              <a:t> экономики РФ.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Приобретаются иностранные технологии при наличии российских аналогов  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Технологии нарушают законодательство РФ и/или наносят ущерб национальной безопасности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522616" y="2119808"/>
            <a:ext cx="3440791" cy="540000"/>
            <a:chOff x="619440" y="1398999"/>
            <a:chExt cx="3440791" cy="540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619440" y="1398999"/>
              <a:ext cx="540000" cy="540000"/>
              <a:chOff x="619440" y="1344135"/>
              <a:chExt cx="540000" cy="540000"/>
            </a:xfrm>
          </p:grpSpPr>
          <p:sp>
            <p:nvSpPr>
              <p:cNvPr id="76" name="Freeform 831"/>
              <p:cNvSpPr>
                <a:spLocks/>
              </p:cNvSpPr>
              <p:nvPr/>
            </p:nvSpPr>
            <p:spPr bwMode="auto">
              <a:xfrm>
                <a:off x="619440" y="1344135"/>
                <a:ext cx="540000" cy="540000"/>
              </a:xfrm>
              <a:custGeom>
                <a:avLst/>
                <a:gdLst>
                  <a:gd name="T0" fmla="*/ 703 w 796"/>
                  <a:gd name="T1" fmla="*/ 0 h 796"/>
                  <a:gd name="T2" fmla="*/ 722 w 796"/>
                  <a:gd name="T3" fmla="*/ 2 h 796"/>
                  <a:gd name="T4" fmla="*/ 739 w 796"/>
                  <a:gd name="T5" fmla="*/ 8 h 796"/>
                  <a:gd name="T6" fmla="*/ 755 w 796"/>
                  <a:gd name="T7" fmla="*/ 16 h 796"/>
                  <a:gd name="T8" fmla="*/ 769 w 796"/>
                  <a:gd name="T9" fmla="*/ 27 h 796"/>
                  <a:gd name="T10" fmla="*/ 780 w 796"/>
                  <a:gd name="T11" fmla="*/ 41 h 796"/>
                  <a:gd name="T12" fmla="*/ 787 w 796"/>
                  <a:gd name="T13" fmla="*/ 53 h 796"/>
                  <a:gd name="T14" fmla="*/ 792 w 796"/>
                  <a:gd name="T15" fmla="*/ 65 h 796"/>
                  <a:gd name="T16" fmla="*/ 794 w 796"/>
                  <a:gd name="T17" fmla="*/ 74 h 796"/>
                  <a:gd name="T18" fmla="*/ 796 w 796"/>
                  <a:gd name="T19" fmla="*/ 93 h 796"/>
                  <a:gd name="T20" fmla="*/ 795 w 796"/>
                  <a:gd name="T21" fmla="*/ 713 h 796"/>
                  <a:gd name="T22" fmla="*/ 792 w 796"/>
                  <a:gd name="T23" fmla="*/ 731 h 796"/>
                  <a:gd name="T24" fmla="*/ 785 w 796"/>
                  <a:gd name="T25" fmla="*/ 748 h 796"/>
                  <a:gd name="T26" fmla="*/ 775 w 796"/>
                  <a:gd name="T27" fmla="*/ 762 h 796"/>
                  <a:gd name="T28" fmla="*/ 762 w 796"/>
                  <a:gd name="T29" fmla="*/ 775 h 796"/>
                  <a:gd name="T30" fmla="*/ 747 w 796"/>
                  <a:gd name="T31" fmla="*/ 785 h 796"/>
                  <a:gd name="T32" fmla="*/ 739 w 796"/>
                  <a:gd name="T33" fmla="*/ 789 h 796"/>
                  <a:gd name="T34" fmla="*/ 727 w 796"/>
                  <a:gd name="T35" fmla="*/ 793 h 796"/>
                  <a:gd name="T36" fmla="*/ 712 w 796"/>
                  <a:gd name="T37" fmla="*/ 796 h 796"/>
                  <a:gd name="T38" fmla="*/ 93 w 796"/>
                  <a:gd name="T39" fmla="*/ 796 h 796"/>
                  <a:gd name="T40" fmla="*/ 75 w 796"/>
                  <a:gd name="T41" fmla="*/ 794 h 796"/>
                  <a:gd name="T42" fmla="*/ 57 w 796"/>
                  <a:gd name="T43" fmla="*/ 789 h 796"/>
                  <a:gd name="T44" fmla="*/ 41 w 796"/>
                  <a:gd name="T45" fmla="*/ 781 h 796"/>
                  <a:gd name="T46" fmla="*/ 28 w 796"/>
                  <a:gd name="T47" fmla="*/ 769 h 796"/>
                  <a:gd name="T48" fmla="*/ 16 w 796"/>
                  <a:gd name="T49" fmla="*/ 755 h 796"/>
                  <a:gd name="T50" fmla="*/ 9 w 796"/>
                  <a:gd name="T51" fmla="*/ 744 h 796"/>
                  <a:gd name="T52" fmla="*/ 4 w 796"/>
                  <a:gd name="T53" fmla="*/ 731 h 796"/>
                  <a:gd name="T54" fmla="*/ 2 w 796"/>
                  <a:gd name="T55" fmla="*/ 723 h 796"/>
                  <a:gd name="T56" fmla="*/ 0 w 796"/>
                  <a:gd name="T57" fmla="*/ 703 h 796"/>
                  <a:gd name="T58" fmla="*/ 1 w 796"/>
                  <a:gd name="T59" fmla="*/ 84 h 796"/>
                  <a:gd name="T60" fmla="*/ 4 w 796"/>
                  <a:gd name="T61" fmla="*/ 65 h 796"/>
                  <a:gd name="T62" fmla="*/ 11 w 796"/>
                  <a:gd name="T63" fmla="*/ 49 h 796"/>
                  <a:gd name="T64" fmla="*/ 21 w 796"/>
                  <a:gd name="T65" fmla="*/ 34 h 796"/>
                  <a:gd name="T66" fmla="*/ 34 w 796"/>
                  <a:gd name="T67" fmla="*/ 21 h 796"/>
                  <a:gd name="T68" fmla="*/ 49 w 796"/>
                  <a:gd name="T69" fmla="*/ 11 h 796"/>
                  <a:gd name="T70" fmla="*/ 57 w 796"/>
                  <a:gd name="T71" fmla="*/ 8 h 796"/>
                  <a:gd name="T72" fmla="*/ 69 w 796"/>
                  <a:gd name="T73" fmla="*/ 3 h 796"/>
                  <a:gd name="T74" fmla="*/ 84 w 796"/>
                  <a:gd name="T75" fmla="*/ 1 h 79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796"/>
                  <a:gd name="T115" fmla="*/ 0 h 796"/>
                  <a:gd name="T116" fmla="*/ 796 w 796"/>
                  <a:gd name="T117" fmla="*/ 796 h 79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796" h="796">
                    <a:moveTo>
                      <a:pt x="93" y="0"/>
                    </a:moveTo>
                    <a:lnTo>
                      <a:pt x="703" y="0"/>
                    </a:lnTo>
                    <a:lnTo>
                      <a:pt x="712" y="1"/>
                    </a:lnTo>
                    <a:lnTo>
                      <a:pt x="722" y="2"/>
                    </a:lnTo>
                    <a:lnTo>
                      <a:pt x="731" y="5"/>
                    </a:lnTo>
                    <a:lnTo>
                      <a:pt x="739" y="8"/>
                    </a:lnTo>
                    <a:lnTo>
                      <a:pt x="747" y="11"/>
                    </a:lnTo>
                    <a:lnTo>
                      <a:pt x="755" y="16"/>
                    </a:lnTo>
                    <a:lnTo>
                      <a:pt x="762" y="21"/>
                    </a:lnTo>
                    <a:lnTo>
                      <a:pt x="769" y="27"/>
                    </a:lnTo>
                    <a:lnTo>
                      <a:pt x="775" y="34"/>
                    </a:lnTo>
                    <a:lnTo>
                      <a:pt x="780" y="41"/>
                    </a:lnTo>
                    <a:lnTo>
                      <a:pt x="785" y="49"/>
                    </a:lnTo>
                    <a:lnTo>
                      <a:pt x="787" y="53"/>
                    </a:lnTo>
                    <a:lnTo>
                      <a:pt x="789" y="57"/>
                    </a:lnTo>
                    <a:lnTo>
                      <a:pt x="792" y="65"/>
                    </a:lnTo>
                    <a:lnTo>
                      <a:pt x="793" y="70"/>
                    </a:lnTo>
                    <a:lnTo>
                      <a:pt x="794" y="74"/>
                    </a:lnTo>
                    <a:lnTo>
                      <a:pt x="795" y="84"/>
                    </a:lnTo>
                    <a:lnTo>
                      <a:pt x="796" y="93"/>
                    </a:lnTo>
                    <a:lnTo>
                      <a:pt x="796" y="703"/>
                    </a:lnTo>
                    <a:lnTo>
                      <a:pt x="795" y="713"/>
                    </a:lnTo>
                    <a:lnTo>
                      <a:pt x="794" y="723"/>
                    </a:lnTo>
                    <a:lnTo>
                      <a:pt x="792" y="731"/>
                    </a:lnTo>
                    <a:lnTo>
                      <a:pt x="789" y="740"/>
                    </a:lnTo>
                    <a:lnTo>
                      <a:pt x="785" y="748"/>
                    </a:lnTo>
                    <a:lnTo>
                      <a:pt x="780" y="755"/>
                    </a:lnTo>
                    <a:lnTo>
                      <a:pt x="775" y="762"/>
                    </a:lnTo>
                    <a:lnTo>
                      <a:pt x="769" y="769"/>
                    </a:lnTo>
                    <a:lnTo>
                      <a:pt x="762" y="775"/>
                    </a:lnTo>
                    <a:lnTo>
                      <a:pt x="755" y="781"/>
                    </a:lnTo>
                    <a:lnTo>
                      <a:pt x="747" y="785"/>
                    </a:lnTo>
                    <a:lnTo>
                      <a:pt x="743" y="787"/>
                    </a:lnTo>
                    <a:lnTo>
                      <a:pt x="739" y="789"/>
                    </a:lnTo>
                    <a:lnTo>
                      <a:pt x="731" y="792"/>
                    </a:lnTo>
                    <a:lnTo>
                      <a:pt x="727" y="793"/>
                    </a:lnTo>
                    <a:lnTo>
                      <a:pt x="722" y="794"/>
                    </a:lnTo>
                    <a:lnTo>
                      <a:pt x="712" y="796"/>
                    </a:lnTo>
                    <a:lnTo>
                      <a:pt x="703" y="796"/>
                    </a:lnTo>
                    <a:lnTo>
                      <a:pt x="93" y="796"/>
                    </a:lnTo>
                    <a:lnTo>
                      <a:pt x="84" y="796"/>
                    </a:lnTo>
                    <a:lnTo>
                      <a:pt x="75" y="794"/>
                    </a:lnTo>
                    <a:lnTo>
                      <a:pt x="65" y="792"/>
                    </a:lnTo>
                    <a:lnTo>
                      <a:pt x="57" y="789"/>
                    </a:lnTo>
                    <a:lnTo>
                      <a:pt x="49" y="785"/>
                    </a:lnTo>
                    <a:lnTo>
                      <a:pt x="41" y="781"/>
                    </a:lnTo>
                    <a:lnTo>
                      <a:pt x="34" y="775"/>
                    </a:lnTo>
                    <a:lnTo>
                      <a:pt x="28" y="769"/>
                    </a:lnTo>
                    <a:lnTo>
                      <a:pt x="21" y="762"/>
                    </a:lnTo>
                    <a:lnTo>
                      <a:pt x="16" y="755"/>
                    </a:lnTo>
                    <a:lnTo>
                      <a:pt x="11" y="748"/>
                    </a:lnTo>
                    <a:lnTo>
                      <a:pt x="9" y="744"/>
                    </a:lnTo>
                    <a:lnTo>
                      <a:pt x="7" y="740"/>
                    </a:lnTo>
                    <a:lnTo>
                      <a:pt x="4" y="731"/>
                    </a:lnTo>
                    <a:lnTo>
                      <a:pt x="3" y="727"/>
                    </a:lnTo>
                    <a:lnTo>
                      <a:pt x="2" y="723"/>
                    </a:lnTo>
                    <a:lnTo>
                      <a:pt x="1" y="713"/>
                    </a:lnTo>
                    <a:lnTo>
                      <a:pt x="0" y="703"/>
                    </a:lnTo>
                    <a:lnTo>
                      <a:pt x="0" y="93"/>
                    </a:lnTo>
                    <a:lnTo>
                      <a:pt x="1" y="84"/>
                    </a:lnTo>
                    <a:lnTo>
                      <a:pt x="2" y="74"/>
                    </a:lnTo>
                    <a:lnTo>
                      <a:pt x="4" y="65"/>
                    </a:lnTo>
                    <a:lnTo>
                      <a:pt x="7" y="57"/>
                    </a:lnTo>
                    <a:lnTo>
                      <a:pt x="11" y="49"/>
                    </a:lnTo>
                    <a:lnTo>
                      <a:pt x="16" y="41"/>
                    </a:lnTo>
                    <a:lnTo>
                      <a:pt x="21" y="34"/>
                    </a:lnTo>
                    <a:lnTo>
                      <a:pt x="28" y="27"/>
                    </a:lnTo>
                    <a:lnTo>
                      <a:pt x="34" y="21"/>
                    </a:lnTo>
                    <a:lnTo>
                      <a:pt x="41" y="16"/>
                    </a:lnTo>
                    <a:lnTo>
                      <a:pt x="49" y="11"/>
                    </a:lnTo>
                    <a:lnTo>
                      <a:pt x="53" y="9"/>
                    </a:lnTo>
                    <a:lnTo>
                      <a:pt x="57" y="8"/>
                    </a:lnTo>
                    <a:lnTo>
                      <a:pt x="65" y="5"/>
                    </a:lnTo>
                    <a:lnTo>
                      <a:pt x="69" y="3"/>
                    </a:lnTo>
                    <a:lnTo>
                      <a:pt x="75" y="2"/>
                    </a:lnTo>
                    <a:lnTo>
                      <a:pt x="84" y="1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52272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kern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grpSp>
            <p:nvGrpSpPr>
              <p:cNvPr id="77" name="Group 6951"/>
              <p:cNvGrpSpPr/>
              <p:nvPr/>
            </p:nvGrpSpPr>
            <p:grpSpPr>
              <a:xfrm>
                <a:off x="668698" y="1392905"/>
                <a:ext cx="441485" cy="442460"/>
                <a:chOff x="5299076" y="1397000"/>
                <a:chExt cx="719137" cy="720725"/>
              </a:xfrm>
            </p:grpSpPr>
            <p:sp>
              <p:nvSpPr>
                <p:cNvPr id="78" name="Freeform 389"/>
                <p:cNvSpPr>
                  <a:spLocks noEditPoints="1"/>
                </p:cNvSpPr>
                <p:nvPr/>
              </p:nvSpPr>
              <p:spPr bwMode="auto">
                <a:xfrm>
                  <a:off x="5299076" y="1397000"/>
                  <a:ext cx="284163" cy="285750"/>
                </a:xfrm>
                <a:custGeom>
                  <a:avLst/>
                  <a:gdLst/>
                  <a:ahLst/>
                  <a:cxnLst>
                    <a:cxn ang="0">
                      <a:pos x="76" y="44"/>
                    </a:cxn>
                    <a:cxn ang="0">
                      <a:pos x="76" y="32"/>
                    </a:cxn>
                    <a:cxn ang="0">
                      <a:pos x="63" y="32"/>
                    </a:cxn>
                    <a:cxn ang="0">
                      <a:pos x="60" y="25"/>
                    </a:cxn>
                    <a:cxn ang="0">
                      <a:pos x="69" y="17"/>
                    </a:cxn>
                    <a:cxn ang="0">
                      <a:pos x="59" y="7"/>
                    </a:cxn>
                    <a:cxn ang="0">
                      <a:pos x="51" y="16"/>
                    </a:cxn>
                    <a:cxn ang="0">
                      <a:pos x="44" y="13"/>
                    </a:cxn>
                    <a:cxn ang="0">
                      <a:pos x="44" y="0"/>
                    </a:cxn>
                    <a:cxn ang="0">
                      <a:pos x="32" y="0"/>
                    </a:cxn>
                    <a:cxn ang="0">
                      <a:pos x="32" y="13"/>
                    </a:cxn>
                    <a:cxn ang="0">
                      <a:pos x="25" y="16"/>
                    </a:cxn>
                    <a:cxn ang="0">
                      <a:pos x="17" y="7"/>
                    </a:cxn>
                    <a:cxn ang="0">
                      <a:pos x="7" y="17"/>
                    </a:cxn>
                    <a:cxn ang="0">
                      <a:pos x="16" y="25"/>
                    </a:cxn>
                    <a:cxn ang="0">
                      <a:pos x="13" y="32"/>
                    </a:cxn>
                    <a:cxn ang="0">
                      <a:pos x="0" y="32"/>
                    </a:cxn>
                    <a:cxn ang="0">
                      <a:pos x="0" y="44"/>
                    </a:cxn>
                    <a:cxn ang="0">
                      <a:pos x="13" y="44"/>
                    </a:cxn>
                    <a:cxn ang="0">
                      <a:pos x="16" y="51"/>
                    </a:cxn>
                    <a:cxn ang="0">
                      <a:pos x="7" y="59"/>
                    </a:cxn>
                    <a:cxn ang="0">
                      <a:pos x="17" y="69"/>
                    </a:cxn>
                    <a:cxn ang="0">
                      <a:pos x="25" y="60"/>
                    </a:cxn>
                    <a:cxn ang="0">
                      <a:pos x="32" y="63"/>
                    </a:cxn>
                    <a:cxn ang="0">
                      <a:pos x="32" y="76"/>
                    </a:cxn>
                    <a:cxn ang="0">
                      <a:pos x="44" y="76"/>
                    </a:cxn>
                    <a:cxn ang="0">
                      <a:pos x="44" y="63"/>
                    </a:cxn>
                    <a:cxn ang="0">
                      <a:pos x="51" y="60"/>
                    </a:cxn>
                    <a:cxn ang="0">
                      <a:pos x="59" y="69"/>
                    </a:cxn>
                    <a:cxn ang="0">
                      <a:pos x="69" y="59"/>
                    </a:cxn>
                    <a:cxn ang="0">
                      <a:pos x="60" y="51"/>
                    </a:cxn>
                    <a:cxn ang="0">
                      <a:pos x="63" y="44"/>
                    </a:cxn>
                    <a:cxn ang="0">
                      <a:pos x="76" y="44"/>
                    </a:cxn>
                    <a:cxn ang="0">
                      <a:pos x="38" y="49"/>
                    </a:cxn>
                    <a:cxn ang="0">
                      <a:pos x="27" y="38"/>
                    </a:cxn>
                    <a:cxn ang="0">
                      <a:pos x="38" y="27"/>
                    </a:cxn>
                    <a:cxn ang="0">
                      <a:pos x="49" y="38"/>
                    </a:cxn>
                    <a:cxn ang="0">
                      <a:pos x="38" y="49"/>
                    </a:cxn>
                  </a:cxnLst>
                  <a:rect l="0" t="0" r="r" b="b"/>
                  <a:pathLst>
                    <a:path w="76" h="76">
                      <a:moveTo>
                        <a:pt x="76" y="44"/>
                      </a:moveTo>
                      <a:cubicBezTo>
                        <a:pt x="76" y="32"/>
                        <a:pt x="76" y="32"/>
                        <a:pt x="76" y="32"/>
                      </a:cubicBezTo>
                      <a:cubicBezTo>
                        <a:pt x="63" y="32"/>
                        <a:pt x="63" y="32"/>
                        <a:pt x="63" y="32"/>
                      </a:cubicBezTo>
                      <a:cubicBezTo>
                        <a:pt x="63" y="29"/>
                        <a:pt x="62" y="27"/>
                        <a:pt x="60" y="25"/>
                      </a:cubicBezTo>
                      <a:cubicBezTo>
                        <a:pt x="69" y="17"/>
                        <a:pt x="69" y="17"/>
                        <a:pt x="69" y="17"/>
                      </a:cubicBezTo>
                      <a:cubicBezTo>
                        <a:pt x="59" y="7"/>
                        <a:pt x="59" y="7"/>
                        <a:pt x="59" y="7"/>
                      </a:cubicBezTo>
                      <a:cubicBezTo>
                        <a:pt x="51" y="16"/>
                        <a:pt x="51" y="16"/>
                        <a:pt x="51" y="16"/>
                      </a:cubicBezTo>
                      <a:cubicBezTo>
                        <a:pt x="49" y="14"/>
                        <a:pt x="47" y="13"/>
                        <a:pt x="44" y="13"/>
                      </a:cubicBezTo>
                      <a:cubicBezTo>
                        <a:pt x="44" y="0"/>
                        <a:pt x="44" y="0"/>
                        <a:pt x="44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2" y="13"/>
                        <a:pt x="32" y="13"/>
                        <a:pt x="32" y="13"/>
                      </a:cubicBezTo>
                      <a:cubicBezTo>
                        <a:pt x="29" y="13"/>
                        <a:pt x="27" y="14"/>
                        <a:pt x="25" y="16"/>
                      </a:cubicBez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7" y="17"/>
                        <a:pt x="7" y="17"/>
                        <a:pt x="7" y="17"/>
                      </a:cubicBezTo>
                      <a:cubicBezTo>
                        <a:pt x="16" y="25"/>
                        <a:pt x="16" y="25"/>
                        <a:pt x="16" y="25"/>
                      </a:cubicBezTo>
                      <a:cubicBezTo>
                        <a:pt x="14" y="27"/>
                        <a:pt x="13" y="29"/>
                        <a:pt x="13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13" y="44"/>
                        <a:pt x="13" y="44"/>
                        <a:pt x="13" y="44"/>
                      </a:cubicBezTo>
                      <a:cubicBezTo>
                        <a:pt x="13" y="47"/>
                        <a:pt x="14" y="49"/>
                        <a:pt x="16" y="51"/>
                      </a:cubicBezTo>
                      <a:cubicBezTo>
                        <a:pt x="7" y="59"/>
                        <a:pt x="7" y="59"/>
                        <a:pt x="7" y="59"/>
                      </a:cubicBezTo>
                      <a:cubicBezTo>
                        <a:pt x="17" y="69"/>
                        <a:pt x="17" y="69"/>
                        <a:pt x="17" y="6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7" y="62"/>
                        <a:pt x="29" y="63"/>
                        <a:pt x="32" y="63"/>
                      </a:cubicBezTo>
                      <a:cubicBezTo>
                        <a:pt x="32" y="76"/>
                        <a:pt x="32" y="76"/>
                        <a:pt x="32" y="76"/>
                      </a:cubicBezTo>
                      <a:cubicBezTo>
                        <a:pt x="44" y="76"/>
                        <a:pt x="44" y="76"/>
                        <a:pt x="44" y="76"/>
                      </a:cubicBezTo>
                      <a:cubicBezTo>
                        <a:pt x="44" y="63"/>
                        <a:pt x="44" y="63"/>
                        <a:pt x="44" y="63"/>
                      </a:cubicBezTo>
                      <a:cubicBezTo>
                        <a:pt x="47" y="63"/>
                        <a:pt x="49" y="62"/>
                        <a:pt x="51" y="60"/>
                      </a:cubicBezTo>
                      <a:cubicBezTo>
                        <a:pt x="59" y="69"/>
                        <a:pt x="59" y="69"/>
                        <a:pt x="59" y="69"/>
                      </a:cubicBezTo>
                      <a:cubicBezTo>
                        <a:pt x="69" y="59"/>
                        <a:pt x="69" y="59"/>
                        <a:pt x="69" y="59"/>
                      </a:cubicBezTo>
                      <a:cubicBezTo>
                        <a:pt x="60" y="51"/>
                        <a:pt x="60" y="51"/>
                        <a:pt x="60" y="51"/>
                      </a:cubicBezTo>
                      <a:cubicBezTo>
                        <a:pt x="62" y="49"/>
                        <a:pt x="63" y="47"/>
                        <a:pt x="63" y="44"/>
                      </a:cubicBezTo>
                      <a:lnTo>
                        <a:pt x="76" y="44"/>
                      </a:lnTo>
                      <a:close/>
                      <a:moveTo>
                        <a:pt x="38" y="49"/>
                      </a:moveTo>
                      <a:cubicBezTo>
                        <a:pt x="32" y="49"/>
                        <a:pt x="27" y="44"/>
                        <a:pt x="27" y="38"/>
                      </a:cubicBezTo>
                      <a:cubicBezTo>
                        <a:pt x="27" y="32"/>
                        <a:pt x="32" y="27"/>
                        <a:pt x="38" y="27"/>
                      </a:cubicBezTo>
                      <a:cubicBezTo>
                        <a:pt x="44" y="27"/>
                        <a:pt x="49" y="32"/>
                        <a:pt x="49" y="38"/>
                      </a:cubicBezTo>
                      <a:cubicBezTo>
                        <a:pt x="49" y="44"/>
                        <a:pt x="44" y="49"/>
                        <a:pt x="38" y="4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Freeform 390"/>
                <p:cNvSpPr>
                  <a:spLocks noEditPoints="1"/>
                </p:cNvSpPr>
                <p:nvPr/>
              </p:nvSpPr>
              <p:spPr bwMode="auto">
                <a:xfrm>
                  <a:off x="5478463" y="1577975"/>
                  <a:ext cx="539750" cy="539750"/>
                </a:xfrm>
                <a:custGeom>
                  <a:avLst/>
                  <a:gdLst/>
                  <a:ahLst/>
                  <a:cxnLst>
                    <a:cxn ang="0">
                      <a:pos x="144" y="60"/>
                    </a:cxn>
                    <a:cxn ang="0">
                      <a:pos x="127" y="47"/>
                    </a:cxn>
                    <a:cxn ang="0">
                      <a:pos x="124" y="19"/>
                    </a:cxn>
                    <a:cxn ang="0">
                      <a:pos x="102" y="20"/>
                    </a:cxn>
                    <a:cxn ang="0">
                      <a:pos x="83" y="0"/>
                    </a:cxn>
                    <a:cxn ang="0">
                      <a:pos x="72" y="12"/>
                    </a:cxn>
                    <a:cxn ang="0">
                      <a:pos x="61" y="0"/>
                    </a:cxn>
                    <a:cxn ang="0">
                      <a:pos x="42" y="20"/>
                    </a:cxn>
                    <a:cxn ang="0">
                      <a:pos x="20" y="19"/>
                    </a:cxn>
                    <a:cxn ang="0">
                      <a:pos x="17" y="47"/>
                    </a:cxn>
                    <a:cxn ang="0">
                      <a:pos x="0" y="60"/>
                    </a:cxn>
                    <a:cxn ang="0">
                      <a:pos x="13" y="84"/>
                    </a:cxn>
                    <a:cxn ang="0">
                      <a:pos x="6" y="105"/>
                    </a:cxn>
                    <a:cxn ang="0">
                      <a:pos x="32" y="116"/>
                    </a:cxn>
                    <a:cxn ang="0">
                      <a:pos x="38" y="138"/>
                    </a:cxn>
                    <a:cxn ang="0">
                      <a:pos x="65" y="132"/>
                    </a:cxn>
                    <a:cxn ang="0">
                      <a:pos x="79" y="132"/>
                    </a:cxn>
                    <a:cxn ang="0">
                      <a:pos x="106" y="138"/>
                    </a:cxn>
                    <a:cxn ang="0">
                      <a:pos x="112" y="116"/>
                    </a:cxn>
                    <a:cxn ang="0">
                      <a:pos x="138" y="105"/>
                    </a:cxn>
                    <a:cxn ang="0">
                      <a:pos x="131" y="84"/>
                    </a:cxn>
                    <a:cxn ang="0">
                      <a:pos x="57" y="47"/>
                    </a:cxn>
                    <a:cxn ang="0">
                      <a:pos x="59" y="38"/>
                    </a:cxn>
                    <a:cxn ang="0">
                      <a:pos x="80" y="32"/>
                    </a:cxn>
                    <a:cxn ang="0">
                      <a:pos x="85" y="46"/>
                    </a:cxn>
                    <a:cxn ang="0">
                      <a:pos x="85" y="54"/>
                    </a:cxn>
                    <a:cxn ang="0">
                      <a:pos x="79" y="63"/>
                    </a:cxn>
                    <a:cxn ang="0">
                      <a:pos x="72" y="71"/>
                    </a:cxn>
                    <a:cxn ang="0">
                      <a:pos x="65" y="63"/>
                    </a:cxn>
                    <a:cxn ang="0">
                      <a:pos x="59" y="54"/>
                    </a:cxn>
                    <a:cxn ang="0">
                      <a:pos x="36" y="100"/>
                    </a:cxn>
                    <a:cxn ang="0">
                      <a:pos x="62" y="69"/>
                    </a:cxn>
                    <a:cxn ang="0">
                      <a:pos x="68" y="85"/>
                    </a:cxn>
                    <a:cxn ang="0">
                      <a:pos x="68" y="78"/>
                    </a:cxn>
                    <a:cxn ang="0">
                      <a:pos x="76" y="78"/>
                    </a:cxn>
                    <a:cxn ang="0">
                      <a:pos x="76" y="85"/>
                    </a:cxn>
                    <a:cxn ang="0">
                      <a:pos x="82" y="69"/>
                    </a:cxn>
                    <a:cxn ang="0">
                      <a:pos x="108" y="100"/>
                    </a:cxn>
                  </a:cxnLst>
                  <a:rect l="0" t="0" r="r" b="b"/>
                  <a:pathLst>
                    <a:path w="144" h="144">
                      <a:moveTo>
                        <a:pt x="144" y="84"/>
                      </a:moveTo>
                      <a:cubicBezTo>
                        <a:pt x="144" y="60"/>
                        <a:pt x="144" y="60"/>
                        <a:pt x="144" y="60"/>
                      </a:cubicBezTo>
                      <a:cubicBezTo>
                        <a:pt x="131" y="60"/>
                        <a:pt x="131" y="60"/>
                        <a:pt x="131" y="60"/>
                      </a:cubicBezTo>
                      <a:cubicBezTo>
                        <a:pt x="130" y="56"/>
                        <a:pt x="128" y="51"/>
                        <a:pt x="127" y="47"/>
                      </a:cubicBezTo>
                      <a:cubicBezTo>
                        <a:pt x="138" y="39"/>
                        <a:pt x="138" y="39"/>
                        <a:pt x="138" y="39"/>
                      </a:cubicBezTo>
                      <a:cubicBezTo>
                        <a:pt x="124" y="19"/>
                        <a:pt x="124" y="19"/>
                        <a:pt x="124" y="19"/>
                      </a:cubicBezTo>
                      <a:cubicBezTo>
                        <a:pt x="112" y="28"/>
                        <a:pt x="112" y="28"/>
                        <a:pt x="112" y="28"/>
                      </a:cubicBezTo>
                      <a:cubicBezTo>
                        <a:pt x="109" y="25"/>
                        <a:pt x="106" y="22"/>
                        <a:pt x="102" y="20"/>
                      </a:cubicBezTo>
                      <a:cubicBezTo>
                        <a:pt x="106" y="6"/>
                        <a:pt x="106" y="6"/>
                        <a:pt x="106" y="6"/>
                      </a:cubicBezTo>
                      <a:cubicBezTo>
                        <a:pt x="83" y="0"/>
                        <a:pt x="83" y="0"/>
                        <a:pt x="83" y="0"/>
                      </a:cubicBezTo>
                      <a:cubicBezTo>
                        <a:pt x="79" y="12"/>
                        <a:pt x="79" y="12"/>
                        <a:pt x="79" y="12"/>
                      </a:cubicBezTo>
                      <a:cubicBezTo>
                        <a:pt x="77" y="12"/>
                        <a:pt x="74" y="12"/>
                        <a:pt x="72" y="12"/>
                      </a:cubicBezTo>
                      <a:cubicBezTo>
                        <a:pt x="70" y="12"/>
                        <a:pt x="67" y="12"/>
                        <a:pt x="65" y="12"/>
                      </a:cubicBezTo>
                      <a:cubicBezTo>
                        <a:pt x="61" y="0"/>
                        <a:pt x="61" y="0"/>
                        <a:pt x="61" y="0"/>
                      </a:cubicBezTo>
                      <a:cubicBezTo>
                        <a:pt x="38" y="6"/>
                        <a:pt x="38" y="6"/>
                        <a:pt x="38" y="6"/>
                      </a:cubicBezTo>
                      <a:cubicBezTo>
                        <a:pt x="42" y="20"/>
                        <a:pt x="42" y="20"/>
                        <a:pt x="42" y="20"/>
                      </a:cubicBezTo>
                      <a:cubicBezTo>
                        <a:pt x="38" y="22"/>
                        <a:pt x="35" y="25"/>
                        <a:pt x="32" y="28"/>
                      </a:cubicBezTo>
                      <a:cubicBezTo>
                        <a:pt x="20" y="19"/>
                        <a:pt x="20" y="19"/>
                        <a:pt x="20" y="19"/>
                      </a:cubicBezTo>
                      <a:cubicBezTo>
                        <a:pt x="6" y="39"/>
                        <a:pt x="6" y="39"/>
                        <a:pt x="6" y="39"/>
                      </a:cubicBezTo>
                      <a:cubicBezTo>
                        <a:pt x="17" y="47"/>
                        <a:pt x="17" y="47"/>
                        <a:pt x="17" y="47"/>
                      </a:cubicBezTo>
                      <a:cubicBezTo>
                        <a:pt x="16" y="51"/>
                        <a:pt x="14" y="56"/>
                        <a:pt x="13" y="60"/>
                      </a:cubicBezTo>
                      <a:cubicBezTo>
                        <a:pt x="0" y="60"/>
                        <a:pt x="0" y="60"/>
                        <a:pt x="0" y="60"/>
                      </a:cubicBezTo>
                      <a:cubicBezTo>
                        <a:pt x="0" y="84"/>
                        <a:pt x="0" y="84"/>
                        <a:pt x="0" y="84"/>
                      </a:cubicBezTo>
                      <a:cubicBezTo>
                        <a:pt x="13" y="84"/>
                        <a:pt x="13" y="84"/>
                        <a:pt x="13" y="84"/>
                      </a:cubicBezTo>
                      <a:cubicBezTo>
                        <a:pt x="14" y="88"/>
                        <a:pt x="16" y="93"/>
                        <a:pt x="17" y="97"/>
                      </a:cubicBezTo>
                      <a:cubicBezTo>
                        <a:pt x="6" y="105"/>
                        <a:pt x="6" y="105"/>
                        <a:pt x="6" y="105"/>
                      </a:cubicBezTo>
                      <a:cubicBezTo>
                        <a:pt x="20" y="125"/>
                        <a:pt x="20" y="125"/>
                        <a:pt x="20" y="125"/>
                      </a:cubicBezTo>
                      <a:cubicBezTo>
                        <a:pt x="32" y="116"/>
                        <a:pt x="32" y="116"/>
                        <a:pt x="32" y="116"/>
                      </a:cubicBezTo>
                      <a:cubicBezTo>
                        <a:pt x="35" y="119"/>
                        <a:pt x="38" y="122"/>
                        <a:pt x="42" y="124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61" y="144"/>
                        <a:pt x="61" y="144"/>
                        <a:pt x="61" y="144"/>
                      </a:cubicBezTo>
                      <a:cubicBezTo>
                        <a:pt x="65" y="132"/>
                        <a:pt x="65" y="132"/>
                        <a:pt x="65" y="132"/>
                      </a:cubicBezTo>
                      <a:cubicBezTo>
                        <a:pt x="67" y="132"/>
                        <a:pt x="70" y="132"/>
                        <a:pt x="72" y="132"/>
                      </a:cubicBezTo>
                      <a:cubicBezTo>
                        <a:pt x="74" y="132"/>
                        <a:pt x="77" y="132"/>
                        <a:pt x="79" y="132"/>
                      </a:cubicBezTo>
                      <a:cubicBezTo>
                        <a:pt x="83" y="144"/>
                        <a:pt x="83" y="144"/>
                        <a:pt x="83" y="144"/>
                      </a:cubicBezTo>
                      <a:cubicBezTo>
                        <a:pt x="106" y="138"/>
                        <a:pt x="106" y="138"/>
                        <a:pt x="106" y="138"/>
                      </a:cubicBezTo>
                      <a:cubicBezTo>
                        <a:pt x="102" y="124"/>
                        <a:pt x="102" y="124"/>
                        <a:pt x="102" y="124"/>
                      </a:cubicBezTo>
                      <a:cubicBezTo>
                        <a:pt x="106" y="122"/>
                        <a:pt x="109" y="119"/>
                        <a:pt x="112" y="116"/>
                      </a:cubicBezTo>
                      <a:cubicBezTo>
                        <a:pt x="124" y="125"/>
                        <a:pt x="124" y="125"/>
                        <a:pt x="124" y="125"/>
                      </a:cubicBezTo>
                      <a:cubicBezTo>
                        <a:pt x="138" y="105"/>
                        <a:pt x="138" y="105"/>
                        <a:pt x="138" y="105"/>
                      </a:cubicBezTo>
                      <a:cubicBezTo>
                        <a:pt x="127" y="97"/>
                        <a:pt x="127" y="97"/>
                        <a:pt x="127" y="97"/>
                      </a:cubicBezTo>
                      <a:cubicBezTo>
                        <a:pt x="128" y="93"/>
                        <a:pt x="130" y="88"/>
                        <a:pt x="131" y="84"/>
                      </a:cubicBezTo>
                      <a:lnTo>
                        <a:pt x="144" y="84"/>
                      </a:lnTo>
                      <a:close/>
                      <a:moveTo>
                        <a:pt x="57" y="47"/>
                      </a:moveTo>
                      <a:cubicBezTo>
                        <a:pt x="58" y="46"/>
                        <a:pt x="59" y="46"/>
                        <a:pt x="59" y="46"/>
                      </a:cubicBezTo>
                      <a:cubicBezTo>
                        <a:pt x="59" y="46"/>
                        <a:pt x="59" y="42"/>
                        <a:pt x="59" y="38"/>
                      </a:cubicBezTo>
                      <a:cubicBezTo>
                        <a:pt x="59" y="33"/>
                        <a:pt x="64" y="28"/>
                        <a:pt x="72" y="28"/>
                      </a:cubicBezTo>
                      <a:cubicBezTo>
                        <a:pt x="76" y="28"/>
                        <a:pt x="79" y="29"/>
                        <a:pt x="80" y="32"/>
                      </a:cubicBezTo>
                      <a:cubicBezTo>
                        <a:pt x="84" y="32"/>
                        <a:pt x="85" y="35"/>
                        <a:pt x="85" y="39"/>
                      </a:cubicBezTo>
                      <a:cubicBezTo>
                        <a:pt x="85" y="43"/>
                        <a:pt x="85" y="46"/>
                        <a:pt x="85" y="46"/>
                      </a:cubicBezTo>
                      <a:cubicBezTo>
                        <a:pt x="85" y="46"/>
                        <a:pt x="86" y="46"/>
                        <a:pt x="87" y="47"/>
                      </a:cubicBezTo>
                      <a:cubicBezTo>
                        <a:pt x="88" y="49"/>
                        <a:pt x="87" y="53"/>
                        <a:pt x="85" y="54"/>
                      </a:cubicBezTo>
                      <a:cubicBezTo>
                        <a:pt x="84" y="55"/>
                        <a:pt x="83" y="55"/>
                        <a:pt x="83" y="55"/>
                      </a:cubicBezTo>
                      <a:cubicBezTo>
                        <a:pt x="79" y="63"/>
                        <a:pt x="79" y="63"/>
                        <a:pt x="79" y="63"/>
                      </a:cubicBezTo>
                      <a:cubicBezTo>
                        <a:pt x="79" y="67"/>
                        <a:pt x="79" y="67"/>
                        <a:pt x="79" y="67"/>
                      </a:cubicBezTo>
                      <a:cubicBezTo>
                        <a:pt x="72" y="71"/>
                        <a:pt x="72" y="71"/>
                        <a:pt x="72" y="71"/>
                      </a:cubicBezTo>
                      <a:cubicBezTo>
                        <a:pt x="65" y="67"/>
                        <a:pt x="65" y="67"/>
                        <a:pt x="65" y="67"/>
                      </a:cubicBezTo>
                      <a:cubicBezTo>
                        <a:pt x="65" y="63"/>
                        <a:pt x="65" y="63"/>
                        <a:pt x="65" y="63"/>
                      </a:cubicBezTo>
                      <a:cubicBezTo>
                        <a:pt x="61" y="55"/>
                        <a:pt x="61" y="55"/>
                        <a:pt x="61" y="55"/>
                      </a:cubicBezTo>
                      <a:cubicBezTo>
                        <a:pt x="61" y="55"/>
                        <a:pt x="60" y="55"/>
                        <a:pt x="59" y="54"/>
                      </a:cubicBezTo>
                      <a:cubicBezTo>
                        <a:pt x="57" y="53"/>
                        <a:pt x="56" y="49"/>
                        <a:pt x="57" y="47"/>
                      </a:cubicBezTo>
                      <a:close/>
                      <a:moveTo>
                        <a:pt x="36" y="100"/>
                      </a:moveTo>
                      <a:cubicBezTo>
                        <a:pt x="36" y="92"/>
                        <a:pt x="40" y="77"/>
                        <a:pt x="42" y="75"/>
                      </a:cubicBezTo>
                      <a:cubicBezTo>
                        <a:pt x="44" y="74"/>
                        <a:pt x="62" y="69"/>
                        <a:pt x="62" y="69"/>
                      </a:cubicBezTo>
                      <a:cubicBezTo>
                        <a:pt x="68" y="93"/>
                        <a:pt x="68" y="93"/>
                        <a:pt x="68" y="93"/>
                      </a:cubicBezTo>
                      <a:cubicBezTo>
                        <a:pt x="68" y="85"/>
                        <a:pt x="68" y="85"/>
                        <a:pt x="68" y="85"/>
                      </a:cubicBezTo>
                      <a:cubicBezTo>
                        <a:pt x="70" y="81"/>
                        <a:pt x="70" y="81"/>
                        <a:pt x="70" y="81"/>
                      </a:cubicBezTo>
                      <a:cubicBezTo>
                        <a:pt x="68" y="78"/>
                        <a:pt x="68" y="78"/>
                        <a:pt x="68" y="78"/>
                      </a:cubicBezTo>
                      <a:cubicBezTo>
                        <a:pt x="72" y="74"/>
                        <a:pt x="72" y="74"/>
                        <a:pt x="72" y="74"/>
                      </a:cubicBezTo>
                      <a:cubicBezTo>
                        <a:pt x="76" y="78"/>
                        <a:pt x="76" y="78"/>
                        <a:pt x="76" y="78"/>
                      </a:cubicBezTo>
                      <a:cubicBezTo>
                        <a:pt x="74" y="81"/>
                        <a:pt x="74" y="81"/>
                        <a:pt x="74" y="81"/>
                      </a:cubicBezTo>
                      <a:cubicBezTo>
                        <a:pt x="76" y="85"/>
                        <a:pt x="76" y="85"/>
                        <a:pt x="76" y="85"/>
                      </a:cubicBezTo>
                      <a:cubicBezTo>
                        <a:pt x="76" y="93"/>
                        <a:pt x="76" y="93"/>
                        <a:pt x="76" y="93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69"/>
                        <a:pt x="100" y="74"/>
                        <a:pt x="102" y="75"/>
                      </a:cubicBezTo>
                      <a:cubicBezTo>
                        <a:pt x="104" y="77"/>
                        <a:pt x="108" y="92"/>
                        <a:pt x="108" y="100"/>
                      </a:cubicBezTo>
                      <a:lnTo>
                        <a:pt x="36" y="1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84" name="Прямоугольник 83"/>
            <p:cNvSpPr/>
            <p:nvPr/>
          </p:nvSpPr>
          <p:spPr>
            <a:xfrm>
              <a:off x="1203716" y="1539197"/>
              <a:ext cx="2856515" cy="259604"/>
            </a:xfrm>
            <a:prstGeom prst="rect">
              <a:avLst/>
            </a:prstGeom>
            <a:solidFill>
              <a:srgbClr val="5227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5" name="TextBox 84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71776" y="1530500"/>
              <a:ext cx="27639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prstClr val="white"/>
                  </a:solidFill>
                </a:rPr>
                <a:t>ПРОБЛЕМЫ И ОГРАНИЧЕНИЯ: </a:t>
              </a:r>
              <a:endParaRPr lang="ru-RU" sz="105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532277" y="2119808"/>
            <a:ext cx="540000" cy="540000"/>
            <a:chOff x="6672064" y="1558887"/>
            <a:chExt cx="540000" cy="540000"/>
          </a:xfrm>
        </p:grpSpPr>
        <p:sp>
          <p:nvSpPr>
            <p:cNvPr id="87" name="Freeform 831"/>
            <p:cNvSpPr>
              <a:spLocks/>
            </p:cNvSpPr>
            <p:nvPr/>
          </p:nvSpPr>
          <p:spPr bwMode="auto">
            <a:xfrm>
              <a:off x="6672064" y="1558887"/>
              <a:ext cx="540000" cy="540000"/>
            </a:xfrm>
            <a:custGeom>
              <a:avLst/>
              <a:gdLst>
                <a:gd name="T0" fmla="*/ 703 w 796"/>
                <a:gd name="T1" fmla="*/ 0 h 796"/>
                <a:gd name="T2" fmla="*/ 722 w 796"/>
                <a:gd name="T3" fmla="*/ 2 h 796"/>
                <a:gd name="T4" fmla="*/ 739 w 796"/>
                <a:gd name="T5" fmla="*/ 8 h 796"/>
                <a:gd name="T6" fmla="*/ 755 w 796"/>
                <a:gd name="T7" fmla="*/ 16 h 796"/>
                <a:gd name="T8" fmla="*/ 769 w 796"/>
                <a:gd name="T9" fmla="*/ 27 h 796"/>
                <a:gd name="T10" fmla="*/ 780 w 796"/>
                <a:gd name="T11" fmla="*/ 41 h 796"/>
                <a:gd name="T12" fmla="*/ 787 w 796"/>
                <a:gd name="T13" fmla="*/ 53 h 796"/>
                <a:gd name="T14" fmla="*/ 792 w 796"/>
                <a:gd name="T15" fmla="*/ 65 h 796"/>
                <a:gd name="T16" fmla="*/ 794 w 796"/>
                <a:gd name="T17" fmla="*/ 74 h 796"/>
                <a:gd name="T18" fmla="*/ 796 w 796"/>
                <a:gd name="T19" fmla="*/ 93 h 796"/>
                <a:gd name="T20" fmla="*/ 795 w 796"/>
                <a:gd name="T21" fmla="*/ 713 h 796"/>
                <a:gd name="T22" fmla="*/ 792 w 796"/>
                <a:gd name="T23" fmla="*/ 731 h 796"/>
                <a:gd name="T24" fmla="*/ 785 w 796"/>
                <a:gd name="T25" fmla="*/ 748 h 796"/>
                <a:gd name="T26" fmla="*/ 775 w 796"/>
                <a:gd name="T27" fmla="*/ 762 h 796"/>
                <a:gd name="T28" fmla="*/ 762 w 796"/>
                <a:gd name="T29" fmla="*/ 775 h 796"/>
                <a:gd name="T30" fmla="*/ 747 w 796"/>
                <a:gd name="T31" fmla="*/ 785 h 796"/>
                <a:gd name="T32" fmla="*/ 739 w 796"/>
                <a:gd name="T33" fmla="*/ 789 h 796"/>
                <a:gd name="T34" fmla="*/ 727 w 796"/>
                <a:gd name="T35" fmla="*/ 793 h 796"/>
                <a:gd name="T36" fmla="*/ 712 w 796"/>
                <a:gd name="T37" fmla="*/ 796 h 796"/>
                <a:gd name="T38" fmla="*/ 93 w 796"/>
                <a:gd name="T39" fmla="*/ 796 h 796"/>
                <a:gd name="T40" fmla="*/ 75 w 796"/>
                <a:gd name="T41" fmla="*/ 794 h 796"/>
                <a:gd name="T42" fmla="*/ 57 w 796"/>
                <a:gd name="T43" fmla="*/ 789 h 796"/>
                <a:gd name="T44" fmla="*/ 41 w 796"/>
                <a:gd name="T45" fmla="*/ 781 h 796"/>
                <a:gd name="T46" fmla="*/ 28 w 796"/>
                <a:gd name="T47" fmla="*/ 769 h 796"/>
                <a:gd name="T48" fmla="*/ 16 w 796"/>
                <a:gd name="T49" fmla="*/ 755 h 796"/>
                <a:gd name="T50" fmla="*/ 9 w 796"/>
                <a:gd name="T51" fmla="*/ 744 h 796"/>
                <a:gd name="T52" fmla="*/ 4 w 796"/>
                <a:gd name="T53" fmla="*/ 731 h 796"/>
                <a:gd name="T54" fmla="*/ 2 w 796"/>
                <a:gd name="T55" fmla="*/ 723 h 796"/>
                <a:gd name="T56" fmla="*/ 0 w 796"/>
                <a:gd name="T57" fmla="*/ 703 h 796"/>
                <a:gd name="T58" fmla="*/ 1 w 796"/>
                <a:gd name="T59" fmla="*/ 84 h 796"/>
                <a:gd name="T60" fmla="*/ 4 w 796"/>
                <a:gd name="T61" fmla="*/ 65 h 796"/>
                <a:gd name="T62" fmla="*/ 11 w 796"/>
                <a:gd name="T63" fmla="*/ 49 h 796"/>
                <a:gd name="T64" fmla="*/ 21 w 796"/>
                <a:gd name="T65" fmla="*/ 34 h 796"/>
                <a:gd name="T66" fmla="*/ 34 w 796"/>
                <a:gd name="T67" fmla="*/ 21 h 796"/>
                <a:gd name="T68" fmla="*/ 49 w 796"/>
                <a:gd name="T69" fmla="*/ 11 h 796"/>
                <a:gd name="T70" fmla="*/ 57 w 796"/>
                <a:gd name="T71" fmla="*/ 8 h 796"/>
                <a:gd name="T72" fmla="*/ 69 w 796"/>
                <a:gd name="T73" fmla="*/ 3 h 796"/>
                <a:gd name="T74" fmla="*/ 84 w 796"/>
                <a:gd name="T75" fmla="*/ 1 h 7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96"/>
                <a:gd name="T115" fmla="*/ 0 h 796"/>
                <a:gd name="T116" fmla="*/ 796 w 796"/>
                <a:gd name="T117" fmla="*/ 796 h 79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96" h="796">
                  <a:moveTo>
                    <a:pt x="93" y="0"/>
                  </a:moveTo>
                  <a:lnTo>
                    <a:pt x="703" y="0"/>
                  </a:lnTo>
                  <a:lnTo>
                    <a:pt x="712" y="1"/>
                  </a:lnTo>
                  <a:lnTo>
                    <a:pt x="722" y="2"/>
                  </a:lnTo>
                  <a:lnTo>
                    <a:pt x="731" y="5"/>
                  </a:lnTo>
                  <a:lnTo>
                    <a:pt x="739" y="8"/>
                  </a:lnTo>
                  <a:lnTo>
                    <a:pt x="747" y="11"/>
                  </a:lnTo>
                  <a:lnTo>
                    <a:pt x="755" y="16"/>
                  </a:lnTo>
                  <a:lnTo>
                    <a:pt x="762" y="21"/>
                  </a:lnTo>
                  <a:lnTo>
                    <a:pt x="769" y="27"/>
                  </a:lnTo>
                  <a:lnTo>
                    <a:pt x="775" y="34"/>
                  </a:lnTo>
                  <a:lnTo>
                    <a:pt x="780" y="41"/>
                  </a:lnTo>
                  <a:lnTo>
                    <a:pt x="785" y="49"/>
                  </a:lnTo>
                  <a:lnTo>
                    <a:pt x="787" y="53"/>
                  </a:lnTo>
                  <a:lnTo>
                    <a:pt x="789" y="57"/>
                  </a:lnTo>
                  <a:lnTo>
                    <a:pt x="792" y="65"/>
                  </a:lnTo>
                  <a:lnTo>
                    <a:pt x="793" y="70"/>
                  </a:lnTo>
                  <a:lnTo>
                    <a:pt x="794" y="74"/>
                  </a:lnTo>
                  <a:lnTo>
                    <a:pt x="795" y="84"/>
                  </a:lnTo>
                  <a:lnTo>
                    <a:pt x="796" y="93"/>
                  </a:lnTo>
                  <a:lnTo>
                    <a:pt x="796" y="703"/>
                  </a:lnTo>
                  <a:lnTo>
                    <a:pt x="795" y="713"/>
                  </a:lnTo>
                  <a:lnTo>
                    <a:pt x="794" y="723"/>
                  </a:lnTo>
                  <a:lnTo>
                    <a:pt x="792" y="731"/>
                  </a:lnTo>
                  <a:lnTo>
                    <a:pt x="789" y="740"/>
                  </a:lnTo>
                  <a:lnTo>
                    <a:pt x="785" y="748"/>
                  </a:lnTo>
                  <a:lnTo>
                    <a:pt x="780" y="755"/>
                  </a:lnTo>
                  <a:lnTo>
                    <a:pt x="775" y="762"/>
                  </a:lnTo>
                  <a:lnTo>
                    <a:pt x="769" y="769"/>
                  </a:lnTo>
                  <a:lnTo>
                    <a:pt x="762" y="775"/>
                  </a:lnTo>
                  <a:lnTo>
                    <a:pt x="755" y="781"/>
                  </a:lnTo>
                  <a:lnTo>
                    <a:pt x="747" y="785"/>
                  </a:lnTo>
                  <a:lnTo>
                    <a:pt x="743" y="787"/>
                  </a:lnTo>
                  <a:lnTo>
                    <a:pt x="739" y="789"/>
                  </a:lnTo>
                  <a:lnTo>
                    <a:pt x="731" y="792"/>
                  </a:lnTo>
                  <a:lnTo>
                    <a:pt x="727" y="793"/>
                  </a:lnTo>
                  <a:lnTo>
                    <a:pt x="722" y="794"/>
                  </a:lnTo>
                  <a:lnTo>
                    <a:pt x="712" y="796"/>
                  </a:lnTo>
                  <a:lnTo>
                    <a:pt x="703" y="796"/>
                  </a:lnTo>
                  <a:lnTo>
                    <a:pt x="93" y="796"/>
                  </a:lnTo>
                  <a:lnTo>
                    <a:pt x="84" y="796"/>
                  </a:lnTo>
                  <a:lnTo>
                    <a:pt x="75" y="794"/>
                  </a:lnTo>
                  <a:lnTo>
                    <a:pt x="65" y="792"/>
                  </a:lnTo>
                  <a:lnTo>
                    <a:pt x="57" y="789"/>
                  </a:lnTo>
                  <a:lnTo>
                    <a:pt x="49" y="785"/>
                  </a:lnTo>
                  <a:lnTo>
                    <a:pt x="41" y="781"/>
                  </a:lnTo>
                  <a:lnTo>
                    <a:pt x="34" y="775"/>
                  </a:lnTo>
                  <a:lnTo>
                    <a:pt x="28" y="769"/>
                  </a:lnTo>
                  <a:lnTo>
                    <a:pt x="21" y="762"/>
                  </a:lnTo>
                  <a:lnTo>
                    <a:pt x="16" y="755"/>
                  </a:lnTo>
                  <a:lnTo>
                    <a:pt x="11" y="748"/>
                  </a:lnTo>
                  <a:lnTo>
                    <a:pt x="9" y="744"/>
                  </a:lnTo>
                  <a:lnTo>
                    <a:pt x="7" y="740"/>
                  </a:lnTo>
                  <a:lnTo>
                    <a:pt x="4" y="731"/>
                  </a:lnTo>
                  <a:lnTo>
                    <a:pt x="3" y="727"/>
                  </a:lnTo>
                  <a:lnTo>
                    <a:pt x="2" y="723"/>
                  </a:lnTo>
                  <a:lnTo>
                    <a:pt x="1" y="713"/>
                  </a:lnTo>
                  <a:lnTo>
                    <a:pt x="0" y="703"/>
                  </a:lnTo>
                  <a:lnTo>
                    <a:pt x="0" y="93"/>
                  </a:lnTo>
                  <a:lnTo>
                    <a:pt x="1" y="84"/>
                  </a:lnTo>
                  <a:lnTo>
                    <a:pt x="2" y="74"/>
                  </a:lnTo>
                  <a:lnTo>
                    <a:pt x="4" y="65"/>
                  </a:lnTo>
                  <a:lnTo>
                    <a:pt x="7" y="57"/>
                  </a:lnTo>
                  <a:lnTo>
                    <a:pt x="11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8" y="27"/>
                  </a:lnTo>
                  <a:lnTo>
                    <a:pt x="34" y="21"/>
                  </a:lnTo>
                  <a:lnTo>
                    <a:pt x="41" y="16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8"/>
                  </a:lnTo>
                  <a:lnTo>
                    <a:pt x="65" y="5"/>
                  </a:lnTo>
                  <a:lnTo>
                    <a:pt x="69" y="3"/>
                  </a:lnTo>
                  <a:lnTo>
                    <a:pt x="75" y="2"/>
                  </a:lnTo>
                  <a:lnTo>
                    <a:pt x="84" y="1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52272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Arial"/>
              </a:endParaRPr>
            </a:p>
          </p:txBody>
        </p:sp>
        <p:grpSp>
          <p:nvGrpSpPr>
            <p:cNvPr id="88" name="Group 7034"/>
            <p:cNvGrpSpPr/>
            <p:nvPr/>
          </p:nvGrpSpPr>
          <p:grpSpPr>
            <a:xfrm>
              <a:off x="6742116" y="1628498"/>
              <a:ext cx="399896" cy="400779"/>
              <a:chOff x="5299076" y="2657475"/>
              <a:chExt cx="719138" cy="720726"/>
            </a:xfrm>
          </p:grpSpPr>
          <p:sp>
            <p:nvSpPr>
              <p:cNvPr id="89" name="Freeform 348"/>
              <p:cNvSpPr>
                <a:spLocks/>
              </p:cNvSpPr>
              <p:nvPr/>
            </p:nvSpPr>
            <p:spPr bwMode="auto">
              <a:xfrm>
                <a:off x="5838826" y="2657475"/>
                <a:ext cx="120650" cy="150813"/>
              </a:xfrm>
              <a:custGeom>
                <a:avLst/>
                <a:gdLst/>
                <a:ahLst/>
                <a:cxnLst>
                  <a:cxn ang="0">
                    <a:pos x="16" y="40"/>
                  </a:cxn>
                  <a:cxn ang="0">
                    <a:pos x="32" y="18"/>
                  </a:cxn>
                  <a:cxn ang="0">
                    <a:pos x="16" y="0"/>
                  </a:cxn>
                  <a:cxn ang="0">
                    <a:pos x="0" y="18"/>
                  </a:cxn>
                  <a:cxn ang="0">
                    <a:pos x="16" y="40"/>
                  </a:cxn>
                </a:cxnLst>
                <a:rect l="0" t="0" r="r" b="b"/>
                <a:pathLst>
                  <a:path w="32" h="40">
                    <a:moveTo>
                      <a:pt x="16" y="40"/>
                    </a:moveTo>
                    <a:cubicBezTo>
                      <a:pt x="26" y="40"/>
                      <a:pt x="32" y="28"/>
                      <a:pt x="32" y="18"/>
                    </a:cubicBezTo>
                    <a:cubicBezTo>
                      <a:pt x="32" y="8"/>
                      <a:pt x="25" y="0"/>
                      <a:pt x="16" y="0"/>
                    </a:cubicBezTo>
                    <a:cubicBezTo>
                      <a:pt x="7" y="0"/>
                      <a:pt x="0" y="8"/>
                      <a:pt x="0" y="18"/>
                    </a:cubicBezTo>
                    <a:cubicBezTo>
                      <a:pt x="0" y="28"/>
                      <a:pt x="6" y="40"/>
                      <a:pt x="16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349"/>
              <p:cNvSpPr>
                <a:spLocks/>
              </p:cNvSpPr>
              <p:nvPr/>
            </p:nvSpPr>
            <p:spPr bwMode="auto">
              <a:xfrm>
                <a:off x="5778501" y="2838450"/>
                <a:ext cx="239713" cy="53975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5" y="0"/>
                  </a:cxn>
                  <a:cxn ang="0">
                    <a:pos x="36" y="26"/>
                  </a:cxn>
                  <a:cxn ang="0">
                    <a:pos x="36" y="9"/>
                  </a:cxn>
                  <a:cxn ang="0">
                    <a:pos x="34" y="5"/>
                  </a:cxn>
                  <a:cxn ang="0">
                    <a:pos x="36" y="0"/>
                  </a:cxn>
                  <a:cxn ang="0">
                    <a:pos x="28" y="0"/>
                  </a:cxn>
                  <a:cxn ang="0">
                    <a:pos x="30" y="5"/>
                  </a:cxn>
                  <a:cxn ang="0">
                    <a:pos x="28" y="9"/>
                  </a:cxn>
                  <a:cxn ang="0">
                    <a:pos x="28" y="26"/>
                  </a:cxn>
                  <a:cxn ang="0">
                    <a:pos x="19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0" y="10"/>
                  </a:cxn>
                  <a:cxn ang="0">
                    <a:pos x="0" y="62"/>
                  </a:cxn>
                  <a:cxn ang="0">
                    <a:pos x="10" y="72"/>
                  </a:cxn>
                  <a:cxn ang="0">
                    <a:pos x="12" y="72"/>
                  </a:cxn>
                  <a:cxn ang="0">
                    <a:pos x="12" y="134"/>
                  </a:cxn>
                  <a:cxn ang="0">
                    <a:pos x="22" y="144"/>
                  </a:cxn>
                  <a:cxn ang="0">
                    <a:pos x="32" y="134"/>
                  </a:cxn>
                  <a:cxn ang="0">
                    <a:pos x="42" y="144"/>
                  </a:cxn>
                  <a:cxn ang="0">
                    <a:pos x="52" y="134"/>
                  </a:cxn>
                  <a:cxn ang="0">
                    <a:pos x="52" y="72"/>
                  </a:cxn>
                  <a:cxn ang="0">
                    <a:pos x="54" y="72"/>
                  </a:cxn>
                  <a:cxn ang="0">
                    <a:pos x="64" y="62"/>
                  </a:cxn>
                  <a:cxn ang="0">
                    <a:pos x="64" y="10"/>
                  </a:cxn>
                  <a:cxn ang="0">
                    <a:pos x="56" y="0"/>
                  </a:cxn>
                </a:cxnLst>
                <a:rect l="0" t="0" r="r" b="b"/>
                <a:pathLst>
                  <a:path w="64" h="144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36" y="26"/>
                      <a:pt x="36" y="26"/>
                      <a:pt x="36" y="26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4" y="5"/>
                      <a:pt x="34" y="5"/>
                      <a:pt x="34" y="5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1"/>
                      <a:pt x="0" y="5"/>
                      <a:pt x="0" y="10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8"/>
                      <a:pt x="4" y="72"/>
                      <a:pt x="10" y="72"/>
                    </a:cubicBezTo>
                    <a:cubicBezTo>
                      <a:pt x="11" y="72"/>
                      <a:pt x="11" y="72"/>
                      <a:pt x="12" y="72"/>
                    </a:cubicBezTo>
                    <a:cubicBezTo>
                      <a:pt x="12" y="134"/>
                      <a:pt x="12" y="134"/>
                      <a:pt x="12" y="134"/>
                    </a:cubicBezTo>
                    <a:cubicBezTo>
                      <a:pt x="12" y="140"/>
                      <a:pt x="16" y="144"/>
                      <a:pt x="22" y="144"/>
                    </a:cubicBezTo>
                    <a:cubicBezTo>
                      <a:pt x="28" y="144"/>
                      <a:pt x="32" y="140"/>
                      <a:pt x="32" y="134"/>
                    </a:cubicBezTo>
                    <a:cubicBezTo>
                      <a:pt x="32" y="140"/>
                      <a:pt x="36" y="144"/>
                      <a:pt x="42" y="144"/>
                    </a:cubicBezTo>
                    <a:cubicBezTo>
                      <a:pt x="48" y="144"/>
                      <a:pt x="52" y="140"/>
                      <a:pt x="52" y="134"/>
                    </a:cubicBezTo>
                    <a:cubicBezTo>
                      <a:pt x="52" y="72"/>
                      <a:pt x="52" y="72"/>
                      <a:pt x="52" y="72"/>
                    </a:cubicBezTo>
                    <a:cubicBezTo>
                      <a:pt x="53" y="72"/>
                      <a:pt x="53" y="72"/>
                      <a:pt x="54" y="72"/>
                    </a:cubicBezTo>
                    <a:cubicBezTo>
                      <a:pt x="60" y="72"/>
                      <a:pt x="64" y="68"/>
                      <a:pt x="64" y="62"/>
                    </a:cubicBezTo>
                    <a:cubicBezTo>
                      <a:pt x="64" y="10"/>
                      <a:pt x="64" y="10"/>
                      <a:pt x="64" y="10"/>
                    </a:cubicBezTo>
                    <a:cubicBezTo>
                      <a:pt x="64" y="5"/>
                      <a:pt x="61" y="1"/>
                      <a:pt x="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350"/>
              <p:cNvSpPr>
                <a:spLocks/>
              </p:cNvSpPr>
              <p:nvPr/>
            </p:nvSpPr>
            <p:spPr bwMode="auto">
              <a:xfrm>
                <a:off x="5299076" y="3062288"/>
                <a:ext cx="223838" cy="31591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7" y="76"/>
                  </a:cxn>
                  <a:cxn ang="0">
                    <a:pos x="37" y="199"/>
                  </a:cxn>
                  <a:cxn ang="0">
                    <a:pos x="104" y="199"/>
                  </a:cxn>
                  <a:cxn ang="0">
                    <a:pos x="104" y="76"/>
                  </a:cxn>
                  <a:cxn ang="0">
                    <a:pos x="141" y="76"/>
                  </a:cxn>
                  <a:cxn ang="0">
                    <a:pos x="71" y="0"/>
                  </a:cxn>
                  <a:cxn ang="0">
                    <a:pos x="0" y="76"/>
                  </a:cxn>
                </a:cxnLst>
                <a:rect l="0" t="0" r="r" b="b"/>
                <a:pathLst>
                  <a:path w="141" h="199">
                    <a:moveTo>
                      <a:pt x="0" y="76"/>
                    </a:moveTo>
                    <a:lnTo>
                      <a:pt x="37" y="76"/>
                    </a:lnTo>
                    <a:lnTo>
                      <a:pt x="37" y="199"/>
                    </a:lnTo>
                    <a:lnTo>
                      <a:pt x="104" y="199"/>
                    </a:lnTo>
                    <a:lnTo>
                      <a:pt x="104" y="76"/>
                    </a:lnTo>
                    <a:lnTo>
                      <a:pt x="141" y="76"/>
                    </a:lnTo>
                    <a:lnTo>
                      <a:pt x="71" y="0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351"/>
              <p:cNvSpPr>
                <a:spLocks/>
              </p:cNvSpPr>
              <p:nvPr/>
            </p:nvSpPr>
            <p:spPr bwMode="auto">
              <a:xfrm>
                <a:off x="5522913" y="2838450"/>
                <a:ext cx="225425" cy="539750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38" y="75"/>
                  </a:cxn>
                  <a:cxn ang="0">
                    <a:pos x="38" y="340"/>
                  </a:cxn>
                  <a:cxn ang="0">
                    <a:pos x="104" y="340"/>
                  </a:cxn>
                  <a:cxn ang="0">
                    <a:pos x="104" y="75"/>
                  </a:cxn>
                  <a:cxn ang="0">
                    <a:pos x="142" y="75"/>
                  </a:cxn>
                  <a:cxn ang="0">
                    <a:pos x="71" y="0"/>
                  </a:cxn>
                  <a:cxn ang="0">
                    <a:pos x="0" y="75"/>
                  </a:cxn>
                </a:cxnLst>
                <a:rect l="0" t="0" r="r" b="b"/>
                <a:pathLst>
                  <a:path w="142" h="340">
                    <a:moveTo>
                      <a:pt x="0" y="75"/>
                    </a:moveTo>
                    <a:lnTo>
                      <a:pt x="38" y="75"/>
                    </a:lnTo>
                    <a:lnTo>
                      <a:pt x="38" y="340"/>
                    </a:lnTo>
                    <a:lnTo>
                      <a:pt x="104" y="340"/>
                    </a:lnTo>
                    <a:lnTo>
                      <a:pt x="104" y="75"/>
                    </a:lnTo>
                    <a:lnTo>
                      <a:pt x="142" y="75"/>
                    </a:lnTo>
                    <a:lnTo>
                      <a:pt x="71" y="0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5" name="Прямоугольник 94"/>
          <p:cNvSpPr/>
          <p:nvPr/>
        </p:nvSpPr>
        <p:spPr>
          <a:xfrm>
            <a:off x="5142329" y="2262977"/>
            <a:ext cx="3516547" cy="259604"/>
          </a:xfrm>
          <a:prstGeom prst="rect">
            <a:avLst/>
          </a:prstGeom>
          <a:solidFill>
            <a:srgbClr val="522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TextBox 9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23108" y="2251205"/>
            <a:ext cx="37838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prstClr val="white"/>
                </a:solidFill>
              </a:rPr>
              <a:t>ПРЕДЛАГАЕМОЕ РЕШЕНИЕ:</a:t>
            </a:r>
            <a:endParaRPr lang="ru-RU" sz="1050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6757" y="3123548"/>
            <a:ext cx="4435656" cy="3685624"/>
          </a:xfrm>
          <a:prstGeom prst="rect">
            <a:avLst/>
          </a:prstGeom>
          <a:ln>
            <a:solidFill>
              <a:srgbClr val="A04C47"/>
            </a:solidFill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Мониторинг реализуемых при государственной поддержке НИОКР в части соответствия критерию востребованности в рамках СНТР и внедряемости в экономику.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Анализ приобретаемых технологий на актуальность, целостность и масштабируемость в рамках национальной экономики.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Мониторинг технологической </a:t>
            </a:r>
            <a:r>
              <a:rPr lang="ru-RU" sz="1300" dirty="0" err="1"/>
              <a:t>импортозависимости</a:t>
            </a:r>
            <a:r>
              <a:rPr lang="ru-RU" sz="1300" dirty="0"/>
              <a:t> в части полноты технологических решений, привязки к иностранным разработчикам и поставщикам.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Анализ правовых аспектов приобретения технологий и технологического оборудования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Мониторинг технологической части международной промышленной кооперации с участием РФ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300" dirty="0"/>
              <a:t>Анализ правовой защиты результатов интеллектуальной деятельности российских разработчиков</a:t>
            </a:r>
          </a:p>
        </p:txBody>
      </p:sp>
      <p:sp>
        <p:nvSpPr>
          <p:cNvPr id="102" name="TextBox 10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73578" y="2442374"/>
            <a:ext cx="3314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522723"/>
                </a:solidFill>
              </a:rPr>
              <a:t>I</a:t>
            </a:r>
            <a:endParaRPr lang="ru-RU" sz="1600" b="1" dirty="0">
              <a:solidFill>
                <a:srgbClr val="522723"/>
              </a:solidFill>
            </a:endParaRPr>
          </a:p>
        </p:txBody>
      </p:sp>
      <p:sp>
        <p:nvSpPr>
          <p:cNvPr id="110" name="TextBox 10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5536" y="785074"/>
            <a:ext cx="8496944" cy="830997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6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/>
            <a:r>
              <a:rPr lang="ru-RU" b="1" dirty="0">
                <a:solidFill>
                  <a:schemeClr val="tx1"/>
                </a:solidFill>
              </a:rPr>
              <a:t>Технологический комплаенс -  оценка соответствия технологии критериям современности, эффективности, законности и безопасности. Он включает в себя технологический бенчмаркинг: сравнение с лучшими аналогами США, Европы, ЮВА.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219F567-ED80-41C9-B08F-C076666DFC36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19672" y="159261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Технологический комплаенс</a:t>
            </a:r>
          </a:p>
        </p:txBody>
      </p:sp>
      <p:pic>
        <p:nvPicPr>
          <p:cNvPr id="36" name="Изображение 2">
            <a:extLst>
              <a:ext uri="{FF2B5EF4-FFF2-40B4-BE49-F238E27FC236}">
                <a16:creationId xmlns="" xmlns:a16="http://schemas.microsoft.com/office/drawing/2014/main" id="{0A02BC25-8798-41FC-8E74-C9479A8232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37" name="Изображение 4">
            <a:extLst>
              <a:ext uri="{FF2B5EF4-FFF2-40B4-BE49-F238E27FC236}">
                <a16:creationId xmlns="" xmlns:a16="http://schemas.microsoft.com/office/drawing/2014/main" id="{D70DF377-AB20-4F8E-8BA6-5694CB0853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5B6D5DDC-9448-4970-BD7A-ABECDDE4DB1B}"/>
              </a:ext>
            </a:extLst>
          </p:cNvPr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: вправо 42">
            <a:extLst>
              <a:ext uri="{FF2B5EF4-FFF2-40B4-BE49-F238E27FC236}">
                <a16:creationId xmlns="" xmlns:a16="http://schemas.microsoft.com/office/drawing/2014/main" id="{C0E59B00-935C-4019-915C-915B76C0D63A}"/>
              </a:ext>
            </a:extLst>
          </p:cNvPr>
          <p:cNvSpPr/>
          <p:nvPr/>
        </p:nvSpPr>
        <p:spPr>
          <a:xfrm rot="5400000">
            <a:off x="6675996" y="2655466"/>
            <a:ext cx="449212" cy="36035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A04C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: вправо 44">
            <a:extLst>
              <a:ext uri="{FF2B5EF4-FFF2-40B4-BE49-F238E27FC236}">
                <a16:creationId xmlns="" xmlns:a16="http://schemas.microsoft.com/office/drawing/2014/main" id="{2BA88D68-B193-41D6-8A04-2D074CA10F20}"/>
              </a:ext>
            </a:extLst>
          </p:cNvPr>
          <p:cNvSpPr/>
          <p:nvPr/>
        </p:nvSpPr>
        <p:spPr>
          <a:xfrm rot="5400000">
            <a:off x="2232064" y="2655466"/>
            <a:ext cx="449212" cy="36035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A04C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Номер слайда 3">
            <a:extLst>
              <a:ext uri="{FF2B5EF4-FFF2-40B4-BE49-F238E27FC236}">
                <a16:creationId xmlns="" xmlns:a16="http://schemas.microsoft.com/office/drawing/2014/main" id="{4B504AB5-76BD-4499-B3E0-382B9E60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8013" y="6405214"/>
            <a:ext cx="514400" cy="365125"/>
          </a:xfrm>
        </p:spPr>
        <p:txBody>
          <a:bodyPr/>
          <a:lstStyle/>
          <a:p>
            <a:fld id="{4C6E453D-91DA-4BD4-A664-9BBD7C45284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23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Картинки по запросу темное дерево фон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53B86C1C-D955-4F37-8C21-1BA49D103A53}"/>
              </a:ext>
            </a:extLst>
          </p:cNvPr>
          <p:cNvSpPr/>
          <p:nvPr/>
        </p:nvSpPr>
        <p:spPr>
          <a:xfrm>
            <a:off x="207010" y="2100874"/>
            <a:ext cx="2455032" cy="174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Создание 3</a:t>
            </a:r>
            <a:r>
              <a:rPr lang="en-US" sz="1200" dirty="0">
                <a:solidFill>
                  <a:schemeClr val="tx1"/>
                </a:solidFill>
              </a:rPr>
              <a:t>D </a:t>
            </a:r>
            <a:r>
              <a:rPr lang="ru-RU" sz="1200" dirty="0">
                <a:solidFill>
                  <a:schemeClr val="tx1"/>
                </a:solidFill>
              </a:rPr>
              <a:t>модели </a:t>
            </a:r>
          </a:p>
        </p:txBody>
      </p:sp>
      <p:sp>
        <p:nvSpPr>
          <p:cNvPr id="79" name="Стрелка: вправо 78">
            <a:extLst>
              <a:ext uri="{FF2B5EF4-FFF2-40B4-BE49-F238E27FC236}">
                <a16:creationId xmlns="" xmlns:a16="http://schemas.microsoft.com/office/drawing/2014/main" id="{184FE83C-7DC3-4D0F-A2CE-FCC00AFFF40E}"/>
              </a:ext>
            </a:extLst>
          </p:cNvPr>
          <p:cNvSpPr/>
          <p:nvPr/>
        </p:nvSpPr>
        <p:spPr>
          <a:xfrm rot="5400000">
            <a:off x="1280476" y="3202606"/>
            <a:ext cx="209330" cy="648072"/>
          </a:xfrm>
          <a:prstGeom prst="rightArrow">
            <a:avLst>
              <a:gd name="adj1" fmla="val 50000"/>
              <a:gd name="adj2" fmla="val 6444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Стрелка: вправо 85">
            <a:extLst>
              <a:ext uri="{FF2B5EF4-FFF2-40B4-BE49-F238E27FC236}">
                <a16:creationId xmlns="" xmlns:a16="http://schemas.microsoft.com/office/drawing/2014/main" id="{FD962EA3-6F31-4033-BBF6-9B0DD4CD8DDD}"/>
              </a:ext>
            </a:extLst>
          </p:cNvPr>
          <p:cNvSpPr/>
          <p:nvPr/>
        </p:nvSpPr>
        <p:spPr>
          <a:xfrm rot="5400000">
            <a:off x="1280476" y="5534351"/>
            <a:ext cx="209330" cy="648072"/>
          </a:xfrm>
          <a:prstGeom prst="rightArrow">
            <a:avLst>
              <a:gd name="adj1" fmla="val 50000"/>
              <a:gd name="adj2" fmla="val 6444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8" name="Picture 2">
            <a:extLst>
              <a:ext uri="{FF2B5EF4-FFF2-40B4-BE49-F238E27FC236}">
                <a16:creationId xmlns="" xmlns:a16="http://schemas.microsoft.com/office/drawing/2014/main" id="{21A36E9F-947D-49F2-97ED-CF3F5B598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" y="889491"/>
            <a:ext cx="1544025" cy="495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47B953D3-2C01-429E-9B53-B4ECA94B7484}"/>
              </a:ext>
            </a:extLst>
          </p:cNvPr>
          <p:cNvSpPr txBox="1"/>
          <p:nvPr/>
        </p:nvSpPr>
        <p:spPr>
          <a:xfrm>
            <a:off x="1839752" y="783611"/>
            <a:ext cx="1779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Клиент:</a:t>
            </a:r>
          </a:p>
          <a:p>
            <a:r>
              <a:rPr lang="ru-RU" sz="1100" dirty="0"/>
              <a:t>Закрытое</a:t>
            </a:r>
            <a:r>
              <a:rPr lang="ru-RU" sz="1200" dirty="0"/>
              <a:t> акционерное общество «АК Фобос»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3436928" y="783611"/>
            <a:ext cx="3181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Проект: </a:t>
            </a:r>
            <a:r>
              <a:rPr lang="ru-RU" sz="1200" dirty="0"/>
              <a:t>создание гибкой производственной системы на базе завода по производству </a:t>
            </a:r>
            <a:r>
              <a:rPr lang="ru-RU" sz="1200" dirty="0" err="1"/>
              <a:t>трубозапорной</a:t>
            </a:r>
            <a:r>
              <a:rPr lang="ru-RU" sz="1200" dirty="0"/>
              <a:t> и трубопроводной арматуры</a:t>
            </a:r>
          </a:p>
        </p:txBody>
      </p:sp>
      <p:sp>
        <p:nvSpPr>
          <p:cNvPr id="91" name="Прямоугольник 90">
            <a:extLst>
              <a:ext uri="{FF2B5EF4-FFF2-40B4-BE49-F238E27FC236}">
                <a16:creationId xmlns="" xmlns:a16="http://schemas.microsoft.com/office/drawing/2014/main" id="{F371E2F9-2D2A-4362-B6C2-1C8BC62DA77A}"/>
              </a:ext>
            </a:extLst>
          </p:cNvPr>
          <p:cNvSpPr/>
          <p:nvPr/>
        </p:nvSpPr>
        <p:spPr>
          <a:xfrm>
            <a:off x="6660232" y="876018"/>
            <a:ext cx="2361632" cy="581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454D751A-0437-4E53-935C-25DFB627D831}"/>
              </a:ext>
            </a:extLst>
          </p:cNvPr>
          <p:cNvSpPr txBox="1"/>
          <p:nvPr/>
        </p:nvSpPr>
        <p:spPr>
          <a:xfrm>
            <a:off x="6691834" y="871644"/>
            <a:ext cx="1796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Функции АНО АТР</a:t>
            </a:r>
          </a:p>
        </p:txBody>
      </p:sp>
      <p:sp>
        <p:nvSpPr>
          <p:cNvPr id="93" name="Прямоугольник 92">
            <a:extLst>
              <a:ext uri="{FF2B5EF4-FFF2-40B4-BE49-F238E27FC236}">
                <a16:creationId xmlns="" xmlns:a16="http://schemas.microsoft.com/office/drawing/2014/main" id="{ABB75A83-4565-420E-B0A7-450BBABE6902}"/>
              </a:ext>
            </a:extLst>
          </p:cNvPr>
          <p:cNvSpPr/>
          <p:nvPr/>
        </p:nvSpPr>
        <p:spPr>
          <a:xfrm>
            <a:off x="6701662" y="4098009"/>
            <a:ext cx="236163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Оптимизация производственных процессов 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ru-RU" sz="1050" dirty="0">
                <a:solidFill>
                  <a:schemeClr val="bg1"/>
                </a:solidFill>
              </a:rPr>
              <a:t>с помощью </a:t>
            </a:r>
            <a:r>
              <a:rPr lang="ru-RU" sz="1050" dirty="0" err="1">
                <a:solidFill>
                  <a:schemeClr val="bg1"/>
                </a:solidFill>
              </a:rPr>
              <a:t>проактивного</a:t>
            </a:r>
            <a:r>
              <a:rPr lang="ru-RU" sz="1050" dirty="0">
                <a:solidFill>
                  <a:schemeClr val="bg1"/>
                </a:solidFill>
              </a:rPr>
              <a:t> мониторинга за работоспособностью оборудования, а также автоматизации управления режимами работы и загрузкой производственных мощностей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="" xmlns:a16="http://schemas.microsoft.com/office/drawing/2014/main" id="{4CB5D950-9B16-415E-82B9-6287EE35A4A4}"/>
              </a:ext>
            </a:extLst>
          </p:cNvPr>
          <p:cNvSpPr/>
          <p:nvPr/>
        </p:nvSpPr>
        <p:spPr>
          <a:xfrm>
            <a:off x="6701663" y="1343504"/>
            <a:ext cx="24622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Разработка концепции гибкой производственной системы </a:t>
            </a:r>
            <a:r>
              <a:rPr lang="ru-RU" sz="1050" dirty="0">
                <a:solidFill>
                  <a:schemeClr val="bg1"/>
                </a:solidFill>
              </a:rPr>
              <a:t>с описанием этапов технологического процесса и необходимых модулей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5" name="Прямоугольник 94">
            <a:extLst>
              <a:ext uri="{FF2B5EF4-FFF2-40B4-BE49-F238E27FC236}">
                <a16:creationId xmlns="" xmlns:a16="http://schemas.microsoft.com/office/drawing/2014/main" id="{6397F6DD-CC33-40F4-8420-A16FBF8168FA}"/>
              </a:ext>
            </a:extLst>
          </p:cNvPr>
          <p:cNvSpPr/>
          <p:nvPr/>
        </p:nvSpPr>
        <p:spPr>
          <a:xfrm>
            <a:off x="6701663" y="3256785"/>
            <a:ext cx="24622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Подбор технологий </a:t>
            </a:r>
            <a:r>
              <a:rPr lang="ru-RU" sz="1050" dirty="0">
                <a:solidFill>
                  <a:schemeClr val="bg1"/>
                </a:solidFill>
              </a:rPr>
              <a:t>для обеспечения создания гибкой производственной системы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="" xmlns:a16="http://schemas.microsoft.com/office/drawing/2014/main" id="{AD281C9A-1169-4B19-92ED-A7E8925294C7}"/>
              </a:ext>
            </a:extLst>
          </p:cNvPr>
          <p:cNvSpPr/>
          <p:nvPr/>
        </p:nvSpPr>
        <p:spPr>
          <a:xfrm>
            <a:off x="6711907" y="5770230"/>
            <a:ext cx="220158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Управление логистикой и запасами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ru-RU" sz="1050" dirty="0">
                <a:solidFill>
                  <a:schemeClr val="bg1"/>
                </a:solidFill>
              </a:rPr>
              <a:t>с помощью обработки больших данных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054" name="Прямоугольник 2053">
            <a:extLst>
              <a:ext uri="{FF2B5EF4-FFF2-40B4-BE49-F238E27FC236}">
                <a16:creationId xmlns="" xmlns:a16="http://schemas.microsoft.com/office/drawing/2014/main" id="{33DB290A-6350-4944-9687-B7A7F6233F4C}"/>
              </a:ext>
            </a:extLst>
          </p:cNvPr>
          <p:cNvSpPr/>
          <p:nvPr/>
        </p:nvSpPr>
        <p:spPr>
          <a:xfrm>
            <a:off x="2281262" y="2498077"/>
            <a:ext cx="2542164" cy="85459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>
            <a:extLst>
              <a:ext uri="{FF2B5EF4-FFF2-40B4-BE49-F238E27FC236}">
                <a16:creationId xmlns="" xmlns:a16="http://schemas.microsoft.com/office/drawing/2014/main" id="{99D9AB43-F3C0-4CDD-942F-4ABB62DD3812}"/>
              </a:ext>
            </a:extLst>
          </p:cNvPr>
          <p:cNvSpPr/>
          <p:nvPr/>
        </p:nvSpPr>
        <p:spPr>
          <a:xfrm>
            <a:off x="2281262" y="3409243"/>
            <a:ext cx="2542164" cy="143529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>
            <a:extLst>
              <a:ext uri="{FF2B5EF4-FFF2-40B4-BE49-F238E27FC236}">
                <a16:creationId xmlns="" xmlns:a16="http://schemas.microsoft.com/office/drawing/2014/main" id="{27288A3E-5A98-4675-B04A-2A574EDE328C}"/>
              </a:ext>
            </a:extLst>
          </p:cNvPr>
          <p:cNvSpPr/>
          <p:nvPr/>
        </p:nvSpPr>
        <p:spPr>
          <a:xfrm>
            <a:off x="2279842" y="5959695"/>
            <a:ext cx="2542164" cy="7070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F0F16E86-0C04-4C45-96B0-C21DE0587506}"/>
              </a:ext>
            </a:extLst>
          </p:cNvPr>
          <p:cNvSpPr/>
          <p:nvPr/>
        </p:nvSpPr>
        <p:spPr>
          <a:xfrm>
            <a:off x="217637" y="2553592"/>
            <a:ext cx="2444405" cy="742463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AF2443E8-2893-40A5-B5D2-6AF1D67033A2}"/>
              </a:ext>
            </a:extLst>
          </p:cNvPr>
          <p:cNvSpPr txBox="1"/>
          <p:nvPr/>
        </p:nvSpPr>
        <p:spPr>
          <a:xfrm>
            <a:off x="671581" y="2570680"/>
            <a:ext cx="2063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Литье деталей с использованием 3</a:t>
            </a:r>
            <a:r>
              <a:rPr lang="en-US" sz="1200" b="1" dirty="0"/>
              <a:t>D</a:t>
            </a:r>
            <a:r>
              <a:rPr lang="ru-RU" sz="1200" b="1" dirty="0"/>
              <a:t> печати и аддитивных технологий 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="" xmlns:a16="http://schemas.microsoft.com/office/drawing/2014/main" id="{39D7516C-2D40-4664-B56A-D84DA56F4841}"/>
              </a:ext>
            </a:extLst>
          </p:cNvPr>
          <p:cNvSpPr/>
          <p:nvPr/>
        </p:nvSpPr>
        <p:spPr>
          <a:xfrm>
            <a:off x="217638" y="3753988"/>
            <a:ext cx="2422574" cy="903603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0836A076-FAAC-4315-93E2-33880892CB0F}"/>
              </a:ext>
            </a:extLst>
          </p:cNvPr>
          <p:cNvSpPr txBox="1"/>
          <p:nvPr/>
        </p:nvSpPr>
        <p:spPr>
          <a:xfrm>
            <a:off x="671581" y="3771076"/>
            <a:ext cx="1966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Автоматический процесс обработки с использованием прецизионных технологий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="" xmlns:a16="http://schemas.microsoft.com/office/drawing/2014/main" id="{D393628F-D843-4C7D-9FEB-FBD1F1B00630}"/>
              </a:ext>
            </a:extLst>
          </p:cNvPr>
          <p:cNvSpPr/>
          <p:nvPr/>
        </p:nvSpPr>
        <p:spPr>
          <a:xfrm>
            <a:off x="217636" y="6029517"/>
            <a:ext cx="2419967" cy="568976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E992E1BC-2BA6-4295-BA85-A66CFDFFAE1E}"/>
              </a:ext>
            </a:extLst>
          </p:cNvPr>
          <p:cNvSpPr txBox="1"/>
          <p:nvPr/>
        </p:nvSpPr>
        <p:spPr>
          <a:xfrm>
            <a:off x="671581" y="6046604"/>
            <a:ext cx="165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Нанесение покрытия и покраска изделия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445FC569-2EE0-4FD6-AC1E-5D1B3786F7A3}"/>
              </a:ext>
            </a:extLst>
          </p:cNvPr>
          <p:cNvSpPr txBox="1"/>
          <p:nvPr/>
        </p:nvSpPr>
        <p:spPr>
          <a:xfrm>
            <a:off x="2645890" y="3374626"/>
            <a:ext cx="22464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внедрение интеллектуальных (квантовых) датчиков в оборудование и производственные линии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анализ состояния оборудования;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мониторинг работоспособности, предупредительное обслуживание;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использование смарт приводов.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324437B5-9996-4627-9E37-8F9C20D02FB5}"/>
              </a:ext>
            </a:extLst>
          </p:cNvPr>
          <p:cNvSpPr txBox="1"/>
          <p:nvPr/>
        </p:nvSpPr>
        <p:spPr>
          <a:xfrm>
            <a:off x="2645890" y="2545210"/>
            <a:ext cx="2161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печать полимерных литейных форм, предназначенных для литья из алюминиевых, магниевых, стальных сплавов.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A5E7DF6-4427-4A1A-984A-66D63E190BFE}"/>
              </a:ext>
            </a:extLst>
          </p:cNvPr>
          <p:cNvSpPr txBox="1"/>
          <p:nvPr/>
        </p:nvSpPr>
        <p:spPr>
          <a:xfrm>
            <a:off x="2645890" y="5958810"/>
            <a:ext cx="2126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автоматизация процесса покраски с использованием металлической порошковой окраски.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FD1D019E-5940-4EEA-8BA3-AEAEAD162B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2589983"/>
            <a:ext cx="431457" cy="435344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E41720FA-53B3-4244-AE75-6147F787D5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3788286"/>
            <a:ext cx="431457" cy="433827"/>
          </a:xfrm>
          <a:prstGeom prst="rect">
            <a:avLst/>
          </a:prstGeom>
        </p:spPr>
      </p:pic>
      <p:pic>
        <p:nvPicPr>
          <p:cNvPr id="73" name="Рисунок 72">
            <a:extLst>
              <a:ext uri="{FF2B5EF4-FFF2-40B4-BE49-F238E27FC236}">
                <a16:creationId xmlns="" xmlns:a16="http://schemas.microsoft.com/office/drawing/2014/main" id="{31DA983C-11CA-4D30-9BC5-002D3473CD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6067962"/>
            <a:ext cx="422766" cy="429679"/>
          </a:xfrm>
          <a:prstGeom prst="rect">
            <a:avLst/>
          </a:prstGeom>
        </p:spPr>
      </p:pic>
      <p:sp>
        <p:nvSpPr>
          <p:cNvPr id="105" name="Стрелка: вправо 104">
            <a:extLst>
              <a:ext uri="{FF2B5EF4-FFF2-40B4-BE49-F238E27FC236}">
                <a16:creationId xmlns="" xmlns:a16="http://schemas.microsoft.com/office/drawing/2014/main" id="{3BBF50BB-F6F0-49B8-B8CD-5CB8F8862742}"/>
              </a:ext>
            </a:extLst>
          </p:cNvPr>
          <p:cNvSpPr/>
          <p:nvPr/>
        </p:nvSpPr>
        <p:spPr>
          <a:xfrm rot="5400000">
            <a:off x="1280476" y="4535489"/>
            <a:ext cx="209330" cy="648072"/>
          </a:xfrm>
          <a:prstGeom prst="rightArrow">
            <a:avLst>
              <a:gd name="adj1" fmla="val 50000"/>
              <a:gd name="adj2" fmla="val 6444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="" xmlns:a16="http://schemas.microsoft.com/office/drawing/2014/main" id="{B3201938-A935-4704-8554-5681666D42DA}"/>
              </a:ext>
            </a:extLst>
          </p:cNvPr>
          <p:cNvSpPr/>
          <p:nvPr/>
        </p:nvSpPr>
        <p:spPr>
          <a:xfrm>
            <a:off x="2279842" y="4905553"/>
            <a:ext cx="2542164" cy="99160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9E952F96-3731-4983-9E35-0605359533AF}"/>
              </a:ext>
            </a:extLst>
          </p:cNvPr>
          <p:cNvSpPr txBox="1"/>
          <p:nvPr/>
        </p:nvSpPr>
        <p:spPr>
          <a:xfrm>
            <a:off x="2645890" y="4896886"/>
            <a:ext cx="2126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цифровая радиография;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ультразвуковая дефектоскопия;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метод акустической эмиссии;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3D сканирование (с автоматическим сравнением с </a:t>
            </a:r>
            <a:r>
              <a:rPr lang="en-US" dirty="0"/>
              <a:t>CAD </a:t>
            </a:r>
            <a:r>
              <a:rPr lang="ru-RU" dirty="0"/>
              <a:t>моделью).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="" xmlns:a16="http://schemas.microsoft.com/office/drawing/2014/main" id="{41CCCDD7-D072-415E-B7FD-035B0FD805A0}"/>
              </a:ext>
            </a:extLst>
          </p:cNvPr>
          <p:cNvSpPr/>
          <p:nvPr/>
        </p:nvSpPr>
        <p:spPr>
          <a:xfrm>
            <a:off x="207010" y="5060801"/>
            <a:ext cx="2444405" cy="615979"/>
          </a:xfrm>
          <a:prstGeom prst="rect">
            <a:avLst/>
          </a:prstGeom>
          <a:solidFill>
            <a:srgbClr val="E1BFBD"/>
          </a:solidFill>
          <a:ln w="19050">
            <a:solidFill>
              <a:srgbClr val="A04C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545D45F3-E15E-46C2-824E-78108E535E24}"/>
              </a:ext>
            </a:extLst>
          </p:cNvPr>
          <p:cNvSpPr txBox="1"/>
          <p:nvPr/>
        </p:nvSpPr>
        <p:spPr>
          <a:xfrm>
            <a:off x="660954" y="5077889"/>
            <a:ext cx="206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Контроль качества готовых изделий</a:t>
            </a:r>
          </a:p>
        </p:txBody>
      </p:sp>
      <p:pic>
        <p:nvPicPr>
          <p:cNvPr id="2060" name="Рисунок 2059">
            <a:extLst>
              <a:ext uri="{FF2B5EF4-FFF2-40B4-BE49-F238E27FC236}">
                <a16:creationId xmlns="" xmlns:a16="http://schemas.microsoft.com/office/drawing/2014/main" id="{105693AE-57AE-4BF9-A933-521710D2E19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012"/>
          <a:stretch/>
        </p:blipFill>
        <p:spPr>
          <a:xfrm>
            <a:off x="246183" y="5091994"/>
            <a:ext cx="427534" cy="433454"/>
          </a:xfrm>
          <a:prstGeom prst="rect">
            <a:avLst/>
          </a:prstGeom>
        </p:spPr>
      </p:pic>
      <p:sp>
        <p:nvSpPr>
          <p:cNvPr id="110" name="Стрелка: вправо 109">
            <a:extLst>
              <a:ext uri="{FF2B5EF4-FFF2-40B4-BE49-F238E27FC236}">
                <a16:creationId xmlns="" xmlns:a16="http://schemas.microsoft.com/office/drawing/2014/main" id="{D8CB6B33-0722-448B-949A-EFBDD762808B}"/>
              </a:ext>
            </a:extLst>
          </p:cNvPr>
          <p:cNvSpPr/>
          <p:nvPr/>
        </p:nvSpPr>
        <p:spPr>
          <a:xfrm rot="5400000">
            <a:off x="1280476" y="2098103"/>
            <a:ext cx="209330" cy="648072"/>
          </a:xfrm>
          <a:prstGeom prst="rightArrow">
            <a:avLst>
              <a:gd name="adj1" fmla="val 50000"/>
              <a:gd name="adj2" fmla="val 6444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61" name="Прямоугольник 2060">
            <a:extLst>
              <a:ext uri="{FF2B5EF4-FFF2-40B4-BE49-F238E27FC236}">
                <a16:creationId xmlns="" xmlns:a16="http://schemas.microsoft.com/office/drawing/2014/main" id="{8FA8E7B6-C152-4B42-9113-DFC21CC95CEB}"/>
              </a:ext>
            </a:extLst>
          </p:cNvPr>
          <p:cNvSpPr/>
          <p:nvPr/>
        </p:nvSpPr>
        <p:spPr>
          <a:xfrm>
            <a:off x="102925" y="1489911"/>
            <a:ext cx="66079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22723"/>
                </a:solidFill>
                <a:latin typeface="Calibri" pitchFamily="34" charset="0"/>
              </a:rPr>
              <a:t>Разработанный АТР процесс создания изделия в рамках гибкой производственной системы с целью цифровизации производства на базе завода Фобос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="" xmlns:a16="http://schemas.microsoft.com/office/drawing/2014/main" id="{2BFDF9C9-0890-49DC-A703-2E3244161B82}"/>
              </a:ext>
            </a:extLst>
          </p:cNvPr>
          <p:cNvSpPr/>
          <p:nvPr/>
        </p:nvSpPr>
        <p:spPr>
          <a:xfrm>
            <a:off x="6710839" y="2369394"/>
            <a:ext cx="231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Анализ готовности предприятия к цифровой трансформации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9BB547B8-8B1F-403B-BD33-78979E43288A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19672" y="159261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Пример проекта </a:t>
            </a:r>
            <a:r>
              <a:rPr lang="ru-RU" sz="2000" b="1" dirty="0" smtClean="0">
                <a:solidFill>
                  <a:srgbClr val="522723"/>
                </a:solidFill>
                <a:latin typeface="Calibri" pitchFamily="34" charset="0"/>
              </a:rPr>
              <a:t>1/3</a:t>
            </a:r>
            <a:endParaRPr lang="ru-RU" sz="2000" b="1" dirty="0">
              <a:solidFill>
                <a:srgbClr val="522723"/>
              </a:solidFill>
              <a:latin typeface="Calibri" pitchFamily="34" charset="0"/>
            </a:endParaRPr>
          </a:p>
        </p:txBody>
      </p:sp>
      <p:pic>
        <p:nvPicPr>
          <p:cNvPr id="53" name="Изображение 2">
            <a:extLst>
              <a:ext uri="{FF2B5EF4-FFF2-40B4-BE49-F238E27FC236}">
                <a16:creationId xmlns="" xmlns:a16="http://schemas.microsoft.com/office/drawing/2014/main" id="{1A603E9F-8136-41AB-9759-2A0DE356415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54" name="Изображение 4">
            <a:extLst>
              <a:ext uri="{FF2B5EF4-FFF2-40B4-BE49-F238E27FC236}">
                <a16:creationId xmlns="" xmlns:a16="http://schemas.microsoft.com/office/drawing/2014/main" id="{BBA6A5F2-6BDB-4D98-97A5-36A2A86EA94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57" name="Прямоугольник 56">
            <a:extLst>
              <a:ext uri="{FF2B5EF4-FFF2-40B4-BE49-F238E27FC236}">
                <a16:creationId xmlns="" xmlns:a16="http://schemas.microsoft.com/office/drawing/2014/main" id="{6FE9E99D-A539-4076-9026-B8D91A8418A4}"/>
              </a:ext>
            </a:extLst>
          </p:cNvPr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Номер слайда 3">
            <a:extLst>
              <a:ext uri="{FF2B5EF4-FFF2-40B4-BE49-F238E27FC236}">
                <a16:creationId xmlns="" xmlns:a16="http://schemas.microsoft.com/office/drawing/2014/main" id="{FEAA8C50-187E-43CD-9269-9FCC37D4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8013" y="6405214"/>
            <a:ext cx="514400" cy="365125"/>
          </a:xfrm>
        </p:spPr>
        <p:txBody>
          <a:bodyPr/>
          <a:lstStyle/>
          <a:p>
            <a:fld id="{4C6E453D-91DA-4BD4-A664-9BBD7C45284B}" type="slidenum">
              <a:rPr lang="ru-RU" smtClean="0">
                <a:solidFill>
                  <a:schemeClr val="bg1"/>
                </a:solidFill>
              </a:rPr>
              <a:pPr/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0" name="Picture 2" descr="Картинки по запросу automatization">
            <a:extLst>
              <a:ext uri="{FF2B5EF4-FFF2-40B4-BE49-F238E27FC236}">
                <a16:creationId xmlns="" xmlns:a16="http://schemas.microsoft.com/office/drawing/2014/main" id="{2CF3013C-D1FD-40B1-9227-AA7074161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795" y="2481932"/>
            <a:ext cx="1532110" cy="89442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Картинки по запросу автоматизированное производство">
            <a:extLst>
              <a:ext uri="{FF2B5EF4-FFF2-40B4-BE49-F238E27FC236}">
                <a16:creationId xmlns="" xmlns:a16="http://schemas.microsoft.com/office/drawing/2014/main" id="{2DB40AD6-08D2-45D0-90ED-FD7427EFB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333" y="3421977"/>
            <a:ext cx="1504697" cy="1087143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Рисунок 61" descr="Токарный станок CDE6250A">
            <a:extLst>
              <a:ext uri="{FF2B5EF4-FFF2-40B4-BE49-F238E27FC236}">
                <a16:creationId xmlns="" xmlns:a16="http://schemas.microsoft.com/office/drawing/2014/main" id="{AC1EBE5F-A538-4A59-BDF5-89E95C102D09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333" y="4537323"/>
            <a:ext cx="1509316" cy="795912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64" name="Рисунок 63" descr="Станок 6Л12">
            <a:hlinkClick r:id="rId14"/>
            <a:extLst>
              <a:ext uri="{FF2B5EF4-FFF2-40B4-BE49-F238E27FC236}">
                <a16:creationId xmlns="" xmlns:a16="http://schemas.microsoft.com/office/drawing/2014/main" id="{E1CEBEC3-6007-4967-9E06-940F56F0A043}"/>
              </a:ext>
            </a:extLst>
          </p:cNvPr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815" y="5400653"/>
            <a:ext cx="1238827" cy="1238827"/>
          </a:xfrm>
          <a:prstGeom prst="rect">
            <a:avLst/>
          </a:prstGeom>
          <a:noFill/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59180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7BA364AA-9654-4FA4-AD53-1E4B13EF0106}"/>
              </a:ext>
            </a:extLst>
          </p:cNvPr>
          <p:cNvSpPr txBox="1"/>
          <p:nvPr/>
        </p:nvSpPr>
        <p:spPr>
          <a:xfrm>
            <a:off x="1839752" y="783611"/>
            <a:ext cx="1779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Клиент:</a:t>
            </a:r>
          </a:p>
          <a:p>
            <a:r>
              <a:rPr lang="ru-RU" sz="1200" dirty="0"/>
              <a:t>ГК «</a:t>
            </a:r>
            <a:r>
              <a:rPr lang="ru-RU" sz="1200" dirty="0" err="1"/>
              <a:t>Автодор</a:t>
            </a:r>
            <a:r>
              <a:rPr lang="ru-RU" sz="1200" dirty="0"/>
              <a:t>»</a:t>
            </a:r>
          </a:p>
        </p:txBody>
      </p:sp>
      <p:pic>
        <p:nvPicPr>
          <p:cNvPr id="38" name="Picture 2" descr="C:\Users\ATP\Desktop\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846237"/>
            <a:ext cx="1660241" cy="47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256002" y="1628799"/>
            <a:ext cx="6435831" cy="2448273"/>
            <a:chOff x="263947" y="1638572"/>
            <a:chExt cx="6435831" cy="2448273"/>
          </a:xfrm>
        </p:grpSpPr>
        <p:sp>
          <p:nvSpPr>
            <p:cNvPr id="47" name="Прямоугольник: скругленные углы 31">
              <a:extLst>
                <a:ext uri="{FF2B5EF4-FFF2-40B4-BE49-F238E27FC236}">
                  <a16:creationId xmlns="" xmlns:a16="http://schemas.microsoft.com/office/drawing/2014/main" id="{4D8F7789-E4F9-46DB-8122-6354A2B6ECE3}"/>
                </a:ext>
              </a:extLst>
            </p:cNvPr>
            <p:cNvSpPr/>
            <p:nvPr/>
          </p:nvSpPr>
          <p:spPr>
            <a:xfrm>
              <a:off x="263947" y="1650903"/>
              <a:ext cx="6435831" cy="2435942"/>
            </a:xfrm>
            <a:prstGeom prst="roundRect">
              <a:avLst>
                <a:gd name="adj" fmla="val 10613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A3745B9E-8E99-466C-8FFD-BE0ADD932FA8}"/>
                </a:ext>
              </a:extLst>
            </p:cNvPr>
            <p:cNvSpPr txBox="1"/>
            <p:nvPr/>
          </p:nvSpPr>
          <p:spPr>
            <a:xfrm>
              <a:off x="283718" y="1638572"/>
              <a:ext cx="4299675" cy="276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rgbClr val="AA4C47"/>
                  </a:solidFill>
                </a:rPr>
                <a:t>Система </a:t>
              </a:r>
              <a:r>
                <a:rPr lang="ru-RU" sz="1200" b="1" dirty="0" err="1">
                  <a:solidFill>
                    <a:srgbClr val="AA4C47"/>
                  </a:solidFill>
                </a:rPr>
                <a:t>безбарьерного</a:t>
              </a:r>
              <a:r>
                <a:rPr lang="ru-RU" sz="1200" b="1" dirty="0">
                  <a:solidFill>
                    <a:srgbClr val="AA4C47"/>
                  </a:solidFill>
                </a:rPr>
                <a:t> взимания платы «свободный поток»</a:t>
              </a:r>
            </a:p>
          </p:txBody>
        </p:sp>
      </p:grpSp>
      <p:sp>
        <p:nvSpPr>
          <p:cNvPr id="39" name="Прямоугольник: скругленные углы 23">
            <a:extLst>
              <a:ext uri="{FF2B5EF4-FFF2-40B4-BE49-F238E27FC236}">
                <a16:creationId xmlns="" xmlns:a16="http://schemas.microsoft.com/office/drawing/2014/main" id="{9964F78D-F422-4254-9047-AA33CAB39988}"/>
              </a:ext>
            </a:extLst>
          </p:cNvPr>
          <p:cNvSpPr/>
          <p:nvPr/>
        </p:nvSpPr>
        <p:spPr>
          <a:xfrm>
            <a:off x="266751" y="4231084"/>
            <a:ext cx="3178069" cy="2438004"/>
          </a:xfrm>
          <a:prstGeom prst="roundRect">
            <a:avLst>
              <a:gd name="adj" fmla="val 1061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: скругленные углы 30">
            <a:extLst>
              <a:ext uri="{FF2B5EF4-FFF2-40B4-BE49-F238E27FC236}">
                <a16:creationId xmlns="" xmlns:a16="http://schemas.microsoft.com/office/drawing/2014/main" id="{212C004C-30BE-4EFF-B6D6-3BA1509839CC}"/>
              </a:ext>
            </a:extLst>
          </p:cNvPr>
          <p:cNvSpPr/>
          <p:nvPr/>
        </p:nvSpPr>
        <p:spPr>
          <a:xfrm>
            <a:off x="3563888" y="4231084"/>
            <a:ext cx="3127945" cy="2438004"/>
          </a:xfrm>
          <a:prstGeom prst="roundRect">
            <a:avLst>
              <a:gd name="adj" fmla="val 1061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DEFFB51D-01F4-438C-B6D0-16C98D803D53}"/>
              </a:ext>
            </a:extLst>
          </p:cNvPr>
          <p:cNvSpPr txBox="1"/>
          <p:nvPr/>
        </p:nvSpPr>
        <p:spPr>
          <a:xfrm>
            <a:off x="257810" y="4222676"/>
            <a:ext cx="204427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A04C47"/>
                </a:solidFill>
              </a:rPr>
              <a:t>Преимущества для бизнеса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55D4994-909A-463D-BE29-61FD9AD54398}"/>
              </a:ext>
            </a:extLst>
          </p:cNvPr>
          <p:cNvSpPr txBox="1"/>
          <p:nvPr/>
        </p:nvSpPr>
        <p:spPr>
          <a:xfrm>
            <a:off x="3554556" y="4222676"/>
            <a:ext cx="2529612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A04C47"/>
                </a:solidFill>
              </a:rPr>
              <a:t>Преимущества для пользователей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4059790" y="4509119"/>
            <a:ext cx="2736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Минимизация взаимодействия пользователя с системой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Пользователь не принимает активного участия в функционировании системы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Возможна оплата в полностью автоматическом режиме</a:t>
            </a:r>
          </a:p>
          <a:p>
            <a:endParaRPr lang="ru-RU" sz="1050" dirty="0"/>
          </a:p>
          <a:p>
            <a:endParaRPr lang="ru-RU" sz="1050" dirty="0"/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4059790" y="5514989"/>
            <a:ext cx="263204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Повышение удобства клиентов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Мобильное приложение и «Личный кабинет»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Сокращение времени проезда, уменьшение заторов, отсутствие необходимости останавливаться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704937" y="4532269"/>
            <a:ext cx="28827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Автоматизация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Сбор денежных средств осуществляется с помощью автоматизированных систем </a:t>
            </a:r>
          </a:p>
          <a:p>
            <a:endParaRPr lang="ru-RU" sz="1050" dirty="0"/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704937" y="5744831"/>
            <a:ext cx="288275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Снижение издержек бизнеса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Капитальные затраты и операционные издержки системы «</a:t>
            </a:r>
            <a:r>
              <a:rPr lang="ru-RU" sz="1050" dirty="0" err="1"/>
              <a:t>free</a:t>
            </a:r>
            <a:r>
              <a:rPr lang="ru-RU" sz="1050" dirty="0"/>
              <a:t> </a:t>
            </a:r>
            <a:r>
              <a:rPr lang="ru-RU" sz="1050" dirty="0" err="1"/>
              <a:t>flow</a:t>
            </a:r>
            <a:r>
              <a:rPr lang="ru-RU" sz="1050" dirty="0"/>
              <a:t>» значительно ниже, по сравнению с барьерной системой взимания платы</a:t>
            </a:r>
          </a:p>
          <a:p>
            <a:endParaRPr lang="ru-RU" sz="1050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704937" y="5076166"/>
            <a:ext cx="288275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Применение высокотехнологичных инструментов работы с данными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ru-RU" sz="1050" dirty="0"/>
              <a:t>Интеллектуальная обработка больших объемов данных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3557429" y="2796678"/>
            <a:ext cx="137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/>
              <a:t>Камеры фото и видео фиксации</a:t>
            </a:r>
          </a:p>
        </p:txBody>
      </p:sp>
      <p:pic>
        <p:nvPicPr>
          <p:cNvPr id="1026" name="Picture 2" descr="C:\Users\ATP\Desktop\tolling-freeflow-000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53415"/>
            <a:ext cx="2599458" cy="18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6" descr="C:\Users\ATP\Desktop\Smartphone-Vector-Art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878" y="5865539"/>
            <a:ext cx="401367" cy="40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7" descr="C:\Users\ATP\Desktop\mini-suv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263" y="4771070"/>
            <a:ext cx="430546" cy="430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 descr="C:\Users\ATP\Desktop\connected6-84396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21" y="4556845"/>
            <a:ext cx="534219" cy="53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78" y="5240393"/>
            <a:ext cx="474030" cy="419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4" descr="C:\Users\ATP\Desktop\12428048061351194130Rouble_inofficial_sign.svg.hi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77272"/>
            <a:ext cx="227248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5404977" y="2865928"/>
            <a:ext cx="13767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/>
              <a:t>Лазерные датчики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3557429" y="3477040"/>
            <a:ext cx="137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/>
              <a:t>Модули связи </a:t>
            </a:r>
            <a:r>
              <a:rPr lang="en-US" sz="900" i="1" dirty="0"/>
              <a:t>DSRC</a:t>
            </a:r>
            <a:r>
              <a:rPr lang="ru-RU" sz="900" i="1" dirty="0"/>
              <a:t>, технологии </a:t>
            </a:r>
            <a:r>
              <a:rPr lang="en-US" sz="900" i="1" dirty="0"/>
              <a:t>RFID</a:t>
            </a:r>
            <a:r>
              <a:rPr lang="ru-RU" sz="900" i="1" dirty="0"/>
              <a:t>, </a:t>
            </a:r>
            <a:r>
              <a:rPr lang="en-US" sz="900" i="1" dirty="0"/>
              <a:t>GNSS</a:t>
            </a:r>
            <a:endParaRPr lang="ru-RU" sz="900" i="1" dirty="0"/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5404976" y="3496090"/>
            <a:ext cx="137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/>
              <a:t>ПО для работы с «большими данными»</a:t>
            </a:r>
          </a:p>
        </p:txBody>
      </p:sp>
      <p:pic>
        <p:nvPicPr>
          <p:cNvPr id="1027" name="Picture 3" descr="C:\Users\ATP\Desktop\hidden-camera-without-icon-c.jpg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830" y="2829090"/>
            <a:ext cx="304508" cy="30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TP\Desktop\open-laptop-computer_icon-icons.com_73474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358" y="3522386"/>
            <a:ext cx="316741" cy="31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TP\Desktop\computer-chip-cpu-512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609" y="3476063"/>
            <a:ext cx="371287" cy="37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TP\Desktop\index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03" y="2861819"/>
            <a:ext cx="239050" cy="23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3207934" y="2590304"/>
            <a:ext cx="1921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/>
              <a:t>Распознавание номерных знаков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5060086" y="2590304"/>
            <a:ext cx="1921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/>
              <a:t>Определение класса ТС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5060086" y="3168904"/>
            <a:ext cx="192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/>
              <a:t>Обработка информации и выставление штрафов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3207934" y="3238154"/>
            <a:ext cx="1921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/>
              <a:t>Взимание платы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53B7399C-466E-4E4F-A023-350B0FFE468F}"/>
              </a:ext>
            </a:extLst>
          </p:cNvPr>
          <p:cNvSpPr txBox="1"/>
          <p:nvPr/>
        </p:nvSpPr>
        <p:spPr>
          <a:xfrm>
            <a:off x="3025924" y="1914103"/>
            <a:ext cx="365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/>
              <a:t>Технология «свободный поток» позволяет создать платную автомобильную дорогу, соответствующую высоким потребительским свойствам, социально-экономическим потребностям общества и обладающую высокой финансовой эффективностью.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D2F4DCFC-A2EA-4A38-94DF-C5CC99C39033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19672" y="159261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Пример проекта </a:t>
            </a:r>
            <a:r>
              <a:rPr lang="ru-RU" sz="2000" b="1" dirty="0" smtClean="0">
                <a:solidFill>
                  <a:srgbClr val="522723"/>
                </a:solidFill>
                <a:latin typeface="Calibri" pitchFamily="34" charset="0"/>
              </a:rPr>
              <a:t>2/3</a:t>
            </a:r>
            <a:endParaRPr lang="ru-RU" sz="2000" b="1" dirty="0">
              <a:solidFill>
                <a:srgbClr val="522723"/>
              </a:solidFill>
              <a:latin typeface="Calibri" pitchFamily="34" charset="0"/>
            </a:endParaRPr>
          </a:p>
        </p:txBody>
      </p:sp>
      <p:pic>
        <p:nvPicPr>
          <p:cNvPr id="55" name="Изображение 2">
            <a:extLst>
              <a:ext uri="{FF2B5EF4-FFF2-40B4-BE49-F238E27FC236}">
                <a16:creationId xmlns="" xmlns:a16="http://schemas.microsoft.com/office/drawing/2014/main" id="{576BE630-7A25-4F7F-999F-3B053D6AD1D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71" name="Изображение 4">
            <a:extLst>
              <a:ext uri="{FF2B5EF4-FFF2-40B4-BE49-F238E27FC236}">
                <a16:creationId xmlns="" xmlns:a16="http://schemas.microsoft.com/office/drawing/2014/main" id="{BE52297D-B14F-4CCB-80F0-319EED2F451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73" name="Прямоугольник 72">
            <a:extLst>
              <a:ext uri="{FF2B5EF4-FFF2-40B4-BE49-F238E27FC236}">
                <a16:creationId xmlns="" xmlns:a16="http://schemas.microsoft.com/office/drawing/2014/main" id="{F373F3BE-E206-476F-B66A-E38B778E7889}"/>
              </a:ext>
            </a:extLst>
          </p:cNvPr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>
            <a:extLst>
              <a:ext uri="{FF2B5EF4-FFF2-40B4-BE49-F238E27FC236}">
                <a16:creationId xmlns="" xmlns:a16="http://schemas.microsoft.com/office/drawing/2014/main" id="{B381F3C0-B0D3-4321-A383-61AF6DD32F72}"/>
              </a:ext>
            </a:extLst>
          </p:cNvPr>
          <p:cNvSpPr/>
          <p:nvPr/>
        </p:nvSpPr>
        <p:spPr>
          <a:xfrm>
            <a:off x="6660232" y="876018"/>
            <a:ext cx="2361632" cy="581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24D4E805-A678-432D-A190-B4AB083783A4}"/>
              </a:ext>
            </a:extLst>
          </p:cNvPr>
          <p:cNvSpPr txBox="1"/>
          <p:nvPr/>
        </p:nvSpPr>
        <p:spPr>
          <a:xfrm>
            <a:off x="6691834" y="871644"/>
            <a:ext cx="1796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Функции АНО АТР</a:t>
            </a:r>
          </a:p>
        </p:txBody>
      </p:sp>
      <p:sp>
        <p:nvSpPr>
          <p:cNvPr id="77" name="Прямоугольник 76">
            <a:extLst>
              <a:ext uri="{FF2B5EF4-FFF2-40B4-BE49-F238E27FC236}">
                <a16:creationId xmlns="" xmlns:a16="http://schemas.microsoft.com/office/drawing/2014/main" id="{4F478CC8-0686-44D1-88DA-7282CCB79C7A}"/>
              </a:ext>
            </a:extLst>
          </p:cNvPr>
          <p:cNvSpPr/>
          <p:nvPr/>
        </p:nvSpPr>
        <p:spPr>
          <a:xfrm>
            <a:off x="6701662" y="4458055"/>
            <a:ext cx="23616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Внесение предложений </a:t>
            </a:r>
            <a:r>
              <a:rPr lang="ru-RU" sz="1050" dirty="0">
                <a:solidFill>
                  <a:schemeClr val="bg1"/>
                </a:solidFill>
              </a:rPr>
              <a:t>по изменению нормативно-правовых актов</a:t>
            </a:r>
          </a:p>
        </p:txBody>
      </p:sp>
      <p:sp>
        <p:nvSpPr>
          <p:cNvPr id="78" name="Прямоугольник 77">
            <a:extLst>
              <a:ext uri="{FF2B5EF4-FFF2-40B4-BE49-F238E27FC236}">
                <a16:creationId xmlns="" xmlns:a16="http://schemas.microsoft.com/office/drawing/2014/main" id="{E7D5CC11-F9E0-4C6C-9F34-FAA97E5CE045}"/>
              </a:ext>
            </a:extLst>
          </p:cNvPr>
          <p:cNvSpPr/>
          <p:nvPr/>
        </p:nvSpPr>
        <p:spPr>
          <a:xfrm>
            <a:off x="6701663" y="1343504"/>
            <a:ext cx="22319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Проведение </a:t>
            </a:r>
            <a:r>
              <a:rPr lang="ru-RU" sz="1200" b="1" dirty="0">
                <a:solidFill>
                  <a:schemeClr val="bg1"/>
                </a:solidFill>
              </a:rPr>
              <a:t>технологического и ценового аудита </a:t>
            </a:r>
            <a:r>
              <a:rPr lang="ru-RU" sz="1200" dirty="0">
                <a:solidFill>
                  <a:schemeClr val="bg1"/>
                </a:solidFill>
              </a:rPr>
              <a:t>систем взимания платы и определение преимуществ и недостатков каждой из моделей</a:t>
            </a:r>
          </a:p>
        </p:txBody>
      </p: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D6CF3BD1-1D9E-4CD5-BE30-D17C9A936C3F}"/>
              </a:ext>
            </a:extLst>
          </p:cNvPr>
          <p:cNvSpPr/>
          <p:nvPr/>
        </p:nvSpPr>
        <p:spPr>
          <a:xfrm>
            <a:off x="6701662" y="3789203"/>
            <a:ext cx="2462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Разработка модели </a:t>
            </a:r>
            <a:r>
              <a:rPr lang="ru-RU" sz="1200" dirty="0">
                <a:solidFill>
                  <a:schemeClr val="bg1"/>
                </a:solidFill>
              </a:rPr>
              <a:t>корпоративного ГЧП</a:t>
            </a:r>
          </a:p>
        </p:txBody>
      </p:sp>
      <p:sp>
        <p:nvSpPr>
          <p:cNvPr id="80" name="Прямоугольник 79">
            <a:extLst>
              <a:ext uri="{FF2B5EF4-FFF2-40B4-BE49-F238E27FC236}">
                <a16:creationId xmlns="" xmlns:a16="http://schemas.microsoft.com/office/drawing/2014/main" id="{5949A2C3-FA76-49E8-A15C-E926C69A6F0B}"/>
              </a:ext>
            </a:extLst>
          </p:cNvPr>
          <p:cNvSpPr/>
          <p:nvPr/>
        </p:nvSpPr>
        <p:spPr>
          <a:xfrm>
            <a:off x="6701662" y="5265405"/>
            <a:ext cx="2201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Многофакторный анализ рисков</a:t>
            </a:r>
            <a:r>
              <a:rPr lang="ru-RU" sz="1200" dirty="0">
                <a:solidFill>
                  <a:schemeClr val="bg1"/>
                </a:solidFill>
              </a:rPr>
              <a:t> проекта и </a:t>
            </a:r>
            <a:r>
              <a:rPr lang="ru-RU" sz="1200" b="1" dirty="0">
                <a:solidFill>
                  <a:schemeClr val="bg1"/>
                </a:solidFill>
              </a:rPr>
              <a:t>разработка способов </a:t>
            </a:r>
            <a:r>
              <a:rPr lang="ru-RU" sz="1200" dirty="0">
                <a:solidFill>
                  <a:schemeClr val="bg1"/>
                </a:solidFill>
              </a:rPr>
              <a:t>их минимизации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1" name="Прямоугольник 80">
            <a:extLst>
              <a:ext uri="{FF2B5EF4-FFF2-40B4-BE49-F238E27FC236}">
                <a16:creationId xmlns="" xmlns:a16="http://schemas.microsoft.com/office/drawing/2014/main" id="{12847EED-1347-407E-AF84-3B8CB688AC3C}"/>
              </a:ext>
            </a:extLst>
          </p:cNvPr>
          <p:cNvSpPr/>
          <p:nvPr/>
        </p:nvSpPr>
        <p:spPr>
          <a:xfrm>
            <a:off x="6701663" y="2751019"/>
            <a:ext cx="200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Проведение </a:t>
            </a:r>
            <a:r>
              <a:rPr lang="ru-RU" sz="1200" b="1" dirty="0">
                <a:solidFill>
                  <a:schemeClr val="bg1"/>
                </a:solidFill>
              </a:rPr>
              <a:t>оценки финансовой эффективности </a:t>
            </a:r>
            <a:r>
              <a:rPr lang="ru-RU" sz="1200" dirty="0">
                <a:solidFill>
                  <a:schemeClr val="bg1"/>
                </a:solidFill>
              </a:rPr>
              <a:t>проекта и ее оптимизация</a:t>
            </a:r>
          </a:p>
        </p:txBody>
      </p:sp>
      <p:sp>
        <p:nvSpPr>
          <p:cNvPr id="82" name="Номер слайда 3">
            <a:extLst>
              <a:ext uri="{FF2B5EF4-FFF2-40B4-BE49-F238E27FC236}">
                <a16:creationId xmlns="" xmlns:a16="http://schemas.microsoft.com/office/drawing/2014/main" id="{25307202-32C0-49F2-8822-3ACEBF31262B}"/>
              </a:ext>
            </a:extLst>
          </p:cNvPr>
          <p:cNvSpPr txBox="1">
            <a:spLocks/>
          </p:cNvSpPr>
          <p:nvPr/>
        </p:nvSpPr>
        <p:spPr>
          <a:xfrm>
            <a:off x="8468013" y="6405214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6E453D-91DA-4BD4-A664-9BBD7C45284B}" type="slidenum">
              <a:rPr lang="ru-RU" smtClean="0">
                <a:solidFill>
                  <a:schemeClr val="bg1"/>
                </a:solidFill>
              </a:rPr>
              <a:pPr/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65C0733D-2254-4EFA-8590-BAD9EDCAE958}"/>
              </a:ext>
            </a:extLst>
          </p:cNvPr>
          <p:cNvSpPr txBox="1"/>
          <p:nvPr/>
        </p:nvSpPr>
        <p:spPr>
          <a:xfrm>
            <a:off x="3436928" y="783611"/>
            <a:ext cx="3181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Проект: </a:t>
            </a:r>
            <a:r>
              <a:rPr lang="ru-RU" sz="1200" dirty="0"/>
              <a:t>Технологический и ценовой аудит  проекта создания Единого оператора ЦКАД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41890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 descr="Картинки по запросу темное дерево фон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3" name="AutoShape 2" descr="Картинки по запросу темное дерево фон">
            <a:extLst>
              <a:ext uri="{FF2B5EF4-FFF2-40B4-BE49-F238E27FC236}">
                <a16:creationId xmlns="" xmlns:a16="http://schemas.microsoft.com/office/drawing/2014/main" id="{DB5190CA-42C0-4286-9570-D401D32C1F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FC5B0855-DC9C-48B0-BBB3-960A53596A62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19672" y="159261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522723"/>
                </a:solidFill>
                <a:latin typeface="Calibri" pitchFamily="34" charset="0"/>
              </a:rPr>
              <a:t>Пример проекта </a:t>
            </a:r>
            <a:r>
              <a:rPr lang="ru-RU" sz="2000" b="1" dirty="0" smtClean="0">
                <a:solidFill>
                  <a:srgbClr val="522723"/>
                </a:solidFill>
                <a:latin typeface="Calibri" pitchFamily="34" charset="0"/>
              </a:rPr>
              <a:t>3/3</a:t>
            </a:r>
            <a:endParaRPr lang="ru-RU" sz="2000" b="1" dirty="0">
              <a:solidFill>
                <a:srgbClr val="522723"/>
              </a:solidFill>
              <a:latin typeface="Calibri" pitchFamily="34" charset="0"/>
            </a:endParaRPr>
          </a:p>
        </p:txBody>
      </p:sp>
      <p:pic>
        <p:nvPicPr>
          <p:cNvPr id="45" name="Изображение 2">
            <a:extLst>
              <a:ext uri="{FF2B5EF4-FFF2-40B4-BE49-F238E27FC236}">
                <a16:creationId xmlns="" xmlns:a16="http://schemas.microsoft.com/office/drawing/2014/main" id="{57E93E65-3AC8-46B4-AC02-A30ADCEF47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2" y="97474"/>
            <a:ext cx="1208197" cy="473941"/>
          </a:xfrm>
          <a:prstGeom prst="rect">
            <a:avLst/>
          </a:prstGeom>
        </p:spPr>
      </p:pic>
      <p:pic>
        <p:nvPicPr>
          <p:cNvPr id="46" name="Изображение 4">
            <a:extLst>
              <a:ext uri="{FF2B5EF4-FFF2-40B4-BE49-F238E27FC236}">
                <a16:creationId xmlns="" xmlns:a16="http://schemas.microsoft.com/office/drawing/2014/main" id="{650EDF31-CDA9-4330-BE27-47E0E53AFA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940" y="114676"/>
            <a:ext cx="512020" cy="476245"/>
          </a:xfrm>
          <a:prstGeom prst="rect">
            <a:avLst/>
          </a:prstGeom>
        </p:spPr>
      </p:pic>
      <p:sp>
        <p:nvSpPr>
          <p:cNvPr id="48" name="Прямоугольник 47">
            <a:extLst>
              <a:ext uri="{FF2B5EF4-FFF2-40B4-BE49-F238E27FC236}">
                <a16:creationId xmlns="" xmlns:a16="http://schemas.microsoft.com/office/drawing/2014/main" id="{EDA39A84-9F2E-4841-AC67-202FA2F0AE41}"/>
              </a:ext>
            </a:extLst>
          </p:cNvPr>
          <p:cNvSpPr/>
          <p:nvPr/>
        </p:nvSpPr>
        <p:spPr>
          <a:xfrm rot="10800000">
            <a:off x="203272" y="683953"/>
            <a:ext cx="8703688" cy="45719"/>
          </a:xfrm>
          <a:prstGeom prst="rect">
            <a:avLst/>
          </a:prstGeom>
          <a:gradFill flip="none" rotWithShape="1">
            <a:gsLst>
              <a:gs pos="0">
                <a:srgbClr val="F9F9F9"/>
              </a:gs>
              <a:gs pos="74000">
                <a:srgbClr val="E5E5E7"/>
              </a:gs>
              <a:gs pos="83000">
                <a:srgbClr val="D2D2D4"/>
              </a:gs>
              <a:gs pos="100000">
                <a:srgbClr val="BCBDC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9CE1237-6424-434A-8B08-8288D3FD34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04" y="854254"/>
            <a:ext cx="2226742" cy="53244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87075DE-D095-4887-A643-B1929AC219E8}"/>
              </a:ext>
            </a:extLst>
          </p:cNvPr>
          <p:cNvSpPr/>
          <p:nvPr/>
        </p:nvSpPr>
        <p:spPr>
          <a:xfrm>
            <a:off x="2488146" y="797309"/>
            <a:ext cx="222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Клиент: </a:t>
            </a:r>
            <a:r>
              <a:rPr lang="ru-RU" sz="1200" dirty="0"/>
              <a:t>ПАО «Объединенная Авиастроительная Корпорация»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AB9376B-D972-463F-9E01-5270425B369B}"/>
              </a:ext>
            </a:extLst>
          </p:cNvPr>
          <p:cNvSpPr/>
          <p:nvPr/>
        </p:nvSpPr>
        <p:spPr>
          <a:xfrm>
            <a:off x="4545362" y="759430"/>
            <a:ext cx="3222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Проект: </a:t>
            </a:r>
            <a:r>
              <a:rPr lang="ru-RU" sz="1200" dirty="0"/>
              <a:t>разработка промышленного макета информационно- аналитической системы управления индустриальной моделью для ПАО “ОАК”</a:t>
            </a:r>
          </a:p>
        </p:txBody>
      </p:sp>
      <p:sp>
        <p:nvSpPr>
          <p:cNvPr id="12" name="Прямоугольник: скругленные углы 23">
            <a:extLst>
              <a:ext uri="{FF2B5EF4-FFF2-40B4-BE49-F238E27FC236}">
                <a16:creationId xmlns="" xmlns:a16="http://schemas.microsoft.com/office/drawing/2014/main" id="{02D9B4C6-12A9-4E90-94B1-D6A913C0116B}"/>
              </a:ext>
            </a:extLst>
          </p:cNvPr>
          <p:cNvSpPr/>
          <p:nvPr/>
        </p:nvSpPr>
        <p:spPr>
          <a:xfrm>
            <a:off x="266752" y="1674745"/>
            <a:ext cx="8703688" cy="5135312"/>
          </a:xfrm>
          <a:prstGeom prst="roundRect">
            <a:avLst>
              <a:gd name="adj" fmla="val 3872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257292A-4129-412B-A273-FCB2E525F4A4}"/>
              </a:ext>
            </a:extLst>
          </p:cNvPr>
          <p:cNvSpPr txBox="1"/>
          <p:nvPr/>
        </p:nvSpPr>
        <p:spPr>
          <a:xfrm>
            <a:off x="257810" y="1664675"/>
            <a:ext cx="4582733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A04C47"/>
                </a:solidFill>
              </a:rPr>
              <a:t>Суть работ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86A3D17-8CC9-47CC-852C-1C06F828F4F4}"/>
              </a:ext>
            </a:extLst>
          </p:cNvPr>
          <p:cNvSpPr/>
          <p:nvPr/>
        </p:nvSpPr>
        <p:spPr>
          <a:xfrm>
            <a:off x="319336" y="1922578"/>
            <a:ext cx="38825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I этап выполнения проекта: </a:t>
            </a:r>
          </a:p>
          <a:p>
            <a:r>
              <a:rPr lang="ru-RU" sz="1000" dirty="0"/>
              <a:t>– Формирование консорциума партнеров проекта; </a:t>
            </a:r>
          </a:p>
          <a:p>
            <a:r>
              <a:rPr lang="ru-RU" sz="1000" dirty="0"/>
              <a:t>– реализация в программном коде математических моделей для оценки стоимости авиастроительных программ и стоимости кооперационного производства; </a:t>
            </a:r>
          </a:p>
          <a:p>
            <a:r>
              <a:rPr lang="ru-RU" sz="1000" dirty="0"/>
              <a:t>– обзор современных методов и средств построения и управления индустриальной моделью в других отраслях; </a:t>
            </a:r>
          </a:p>
          <a:p>
            <a:r>
              <a:rPr lang="ru-RU" sz="1000" dirty="0"/>
              <a:t>– разработка технология по интеграции математических моделей в промышленный макет ИАСУ ИМ и их использования для решения задач управления индустриальной моделью; </a:t>
            </a:r>
          </a:p>
          <a:p>
            <a:r>
              <a:rPr lang="ru-RU" sz="1000" dirty="0"/>
              <a:t>– разработка архитектуры промышленного макета ИАСУ ИМ, работающего на современных информационно-коммуникационных технологиях.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B32FF7E-6A86-4DFB-B0FC-917517D9A1E8}"/>
              </a:ext>
            </a:extLst>
          </p:cNvPr>
          <p:cNvGrpSpPr/>
          <p:nvPr/>
        </p:nvGrpSpPr>
        <p:grpSpPr>
          <a:xfrm>
            <a:off x="4278082" y="1964794"/>
            <a:ext cx="4545442" cy="2941827"/>
            <a:chOff x="4278082" y="1964794"/>
            <a:chExt cx="4545442" cy="2941827"/>
          </a:xfrm>
        </p:grpSpPr>
        <p:pic>
          <p:nvPicPr>
            <p:cNvPr id="8" name="Рисунок 7">
              <a:extLst>
                <a:ext uri="{FF2B5EF4-FFF2-40B4-BE49-F238E27FC236}">
                  <a16:creationId xmlns="" xmlns:a16="http://schemas.microsoft.com/office/drawing/2014/main" id="{0F02367B-4AC0-4F8E-A98F-1216A888D1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800" r="799" b="5453"/>
            <a:stretch/>
          </p:blipFill>
          <p:spPr>
            <a:xfrm>
              <a:off x="4278082" y="1964794"/>
              <a:ext cx="4545442" cy="2496701"/>
            </a:xfrm>
            <a:prstGeom prst="rect">
              <a:avLst/>
            </a:prstGeom>
          </p:spPr>
        </p:pic>
        <p:pic>
          <p:nvPicPr>
            <p:cNvPr id="10" name="Рисунок 9">
              <a:extLst>
                <a:ext uri="{FF2B5EF4-FFF2-40B4-BE49-F238E27FC236}">
                  <a16:creationId xmlns="" xmlns:a16="http://schemas.microsoft.com/office/drawing/2014/main" id="{82AAF2A1-CD8B-4942-B74B-3F01D627AB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05696" y="4359677"/>
              <a:ext cx="1089950" cy="546944"/>
            </a:xfrm>
            <a:prstGeom prst="rect">
              <a:avLst/>
            </a:prstGeom>
          </p:spPr>
        </p:pic>
      </p:grp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66CB707-0FA7-4D1F-A141-2611A90000C3}"/>
              </a:ext>
            </a:extLst>
          </p:cNvPr>
          <p:cNvSpPr/>
          <p:nvPr/>
        </p:nvSpPr>
        <p:spPr>
          <a:xfrm>
            <a:off x="5394685" y="4428378"/>
            <a:ext cx="1682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Иллюстрация:</a:t>
            </a:r>
          </a:p>
          <a:p>
            <a:r>
              <a:rPr lang="ru-RU" sz="1200" b="1" dirty="0"/>
              <a:t>самолет ИЛ-114-300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EA72D67F-831B-421A-A986-BFE538B7E6E4}"/>
              </a:ext>
            </a:extLst>
          </p:cNvPr>
          <p:cNvSpPr/>
          <p:nvPr/>
        </p:nvSpPr>
        <p:spPr>
          <a:xfrm>
            <a:off x="319336" y="3932292"/>
            <a:ext cx="3882546" cy="14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/>
              <a:t>II этап выполнения проекта: </a:t>
            </a:r>
            <a:r>
              <a:rPr lang="ru-RU" sz="1000" dirty="0"/>
              <a:t/>
            </a:r>
            <a:br>
              <a:rPr lang="ru-RU" sz="1000" dirty="0"/>
            </a:br>
            <a:r>
              <a:rPr lang="ru-RU" sz="1000" dirty="0"/>
              <a:t>Создание модели «цифрового двойника» производственной кооперации на примере двух предприятий ПАО «ОАК» – АО Авиастар-СП и ПАО ВАСО и авиационной программы выпуска современного турбовинтового регионального самолёта ИЛ-114-300 (включая подробные данные по членению самолета, деталям и сборочным единицам в части крыла и фюзеляжа, производственным цехам, применяемым технологиям, специалистам, трудозатратам для двух заводов)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5F2A13FB-CCE9-4EF5-8A46-7A89384A2CFA}"/>
              </a:ext>
            </a:extLst>
          </p:cNvPr>
          <p:cNvSpPr/>
          <p:nvPr/>
        </p:nvSpPr>
        <p:spPr>
          <a:xfrm>
            <a:off x="319336" y="5325035"/>
            <a:ext cx="3986360" cy="14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/>
              <a:t>III этап выполнения проекта: </a:t>
            </a:r>
          </a:p>
          <a:p>
            <a:r>
              <a:rPr lang="ru-RU" sz="1000" dirty="0"/>
              <a:t>– </a:t>
            </a:r>
            <a:r>
              <a:rPr lang="ru-RU" sz="1000" dirty="0" err="1"/>
              <a:t>Финализация</a:t>
            </a:r>
            <a:r>
              <a:rPr lang="ru-RU" sz="1000" dirty="0"/>
              <a:t> промышленного макета ИАСУ ИМ с интегрированными и верифицированными современными математическими моделями; </a:t>
            </a:r>
          </a:p>
          <a:p>
            <a:r>
              <a:rPr lang="ru-RU" sz="1000" dirty="0"/>
              <a:t>– Формирование библиотеки входных данных, собранных на предприятиях ПАО «ОАК» – АО Авиастар-СП и ПАО ВАСО </a:t>
            </a:r>
          </a:p>
          <a:p>
            <a:r>
              <a:rPr lang="ru-RU" sz="1000" dirty="0"/>
              <a:t>– Цифровое моделирование авиационной программы выпуска ИЛ-114-300 на примере производственной кооперации предприятий ПАО «ОАК».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76CC9B6-FD42-4933-A436-230977657D15}"/>
              </a:ext>
            </a:extLst>
          </p:cNvPr>
          <p:cNvSpPr/>
          <p:nvPr/>
        </p:nvSpPr>
        <p:spPr>
          <a:xfrm>
            <a:off x="4224224" y="5345921"/>
            <a:ext cx="46530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/>
              <a:t>Переход компании от полного производственного цикла к распределенному при выпуске отдельных типов самолетов. Информационно-аналитическая система управления индустриальной моделью позволит доказать технологическую возможность производства ИЛ-114-300 или заданного типа самолета, оценить достаточность производственных мощностей выбранной группы предприятий, достаточность существующих технологий для его производства, дать прогнозную оценку трудоемкости, материалоемкости, циклов и затрат его производства.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CB998DF-60F8-4B81-9E36-4784F2279E07}"/>
              </a:ext>
            </a:extLst>
          </p:cNvPr>
          <p:cNvSpPr txBox="1"/>
          <p:nvPr/>
        </p:nvSpPr>
        <p:spPr>
          <a:xfrm>
            <a:off x="4305696" y="5026763"/>
            <a:ext cx="2570559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A04C47"/>
                </a:solidFill>
              </a:rPr>
              <a:t>Перспективы развития проекта</a:t>
            </a:r>
          </a:p>
        </p:txBody>
      </p:sp>
      <p:sp>
        <p:nvSpPr>
          <p:cNvPr id="25" name="Номер слайда 3">
            <a:extLst>
              <a:ext uri="{FF2B5EF4-FFF2-40B4-BE49-F238E27FC236}">
                <a16:creationId xmlns="" xmlns:a16="http://schemas.microsoft.com/office/drawing/2014/main" id="{A8B23A19-7415-4E57-9B2F-ACE484192B59}"/>
              </a:ext>
            </a:extLst>
          </p:cNvPr>
          <p:cNvSpPr txBox="1">
            <a:spLocks/>
          </p:cNvSpPr>
          <p:nvPr/>
        </p:nvSpPr>
        <p:spPr>
          <a:xfrm>
            <a:off x="8468013" y="6405214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6E453D-91DA-4BD4-A664-9BBD7C45284B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0930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z8CIjcuEygZoM2wC7Df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q8O6dE5YUqsivEIMhJ1c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3269</TotalTime>
  <Words>1518</Words>
  <Application>Microsoft Office PowerPoint</Application>
  <PresentationFormat>Экран (4:3)</PresentationFormat>
  <Paragraphs>207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MS Gothic</vt:lpstr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ATP</dc:creator>
  <cp:lastModifiedBy>Natalya Fomenko</cp:lastModifiedBy>
  <cp:revision>160</cp:revision>
  <cp:lastPrinted>2018-05-30T08:39:56Z</cp:lastPrinted>
  <dcterms:created xsi:type="dcterms:W3CDTF">2017-03-28T08:32:34Z</dcterms:created>
  <dcterms:modified xsi:type="dcterms:W3CDTF">2018-07-10T15:50:35Z</dcterms:modified>
</cp:coreProperties>
</file>