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0" r:id="rId8"/>
    <p:sldId id="258" r:id="rId9"/>
    <p:sldId id="268" r:id="rId10"/>
    <p:sldId id="269" r:id="rId11"/>
    <p:sldId id="259" r:id="rId12"/>
    <p:sldId id="261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82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23809854460615487"/>
          <c:w val="0.75896196718883102"/>
          <c:h val="0.74426452616375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0.15470630578083916"/>
                  <c:y val="-3.61621278191312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6.109280681776099E-2"/>
                  <c:y val="-7.338177702477502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34947158649039"/>
                  <c:y val="-6.127374736140429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7.8686858867533238E-2"/>
                  <c:y val="2.140751722030885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2.067200866570381E-2"/>
                  <c:y val="0.2290247264192867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0.22562388901233196"/>
                  <c:y val="-0.23541290551049884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tx2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0.18314157223271488"/>
                  <c:y val="-0.24251593572936339"/>
                </c:manualLayout>
              </c:layout>
              <c:tx>
                <c:rich>
                  <a:bodyPr/>
                  <a:lstStyle/>
                  <a:p>
                    <a:pPr>
                      <a:defRPr sz="1600" b="1">
                        <a:solidFill>
                          <a:schemeClr val="tx2">
                            <a:lumMod val="75000"/>
                          </a:schemeClr>
                        </a:solidFill>
                      </a:defRPr>
                    </a:pPr>
                    <a:r>
                      <a:rPr lang="ru-RU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обрабатывающие </a:t>
                    </a:r>
                    <a:r>
                      <a:rPr lang="ru-RU" dirty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производства
</a:t>
                    </a:r>
                    <a:r>
                      <a:rPr lang="ru-RU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21,7%</a:t>
                    </a:r>
                    <a:endParaRPr lang="ru-RU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c:rich>
              </c:tx>
              <c:numFmt formatCode="0.0%" sourceLinked="0"/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0.14255048050216643"/>
                  <c:y val="8.7287350016664822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tx2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добыча полезных ископаемых</c:v>
                </c:pt>
                <c:pt idx="1">
                  <c:v>производство и распределение электроэнергии, газа и воды</c:v>
                </c:pt>
                <c:pt idx="2">
                  <c:v>транспорт и связь</c:v>
                </c:pt>
                <c:pt idx="3">
                  <c:v>прочие виды деятельности </c:v>
                </c:pt>
                <c:pt idx="4">
                  <c:v>строительство</c:v>
                </c:pt>
                <c:pt idx="5">
                  <c:v>операции с недвижимым имуществом, аренда и предоставление услуг </c:v>
                </c:pt>
                <c:pt idx="6">
                  <c:v>оптовая и розничная торговля и другое</c:v>
                </c:pt>
                <c:pt idx="7">
                  <c:v>обрабатывающие производства</c:v>
                </c:pt>
                <c:pt idx="8">
                  <c:v>сельское хозяйство, охота и лесное хозяйство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</c:v>
                </c:pt>
                <c:pt idx="1">
                  <c:v>2.2000000000000002</c:v>
                </c:pt>
                <c:pt idx="2">
                  <c:v>3.3</c:v>
                </c:pt>
                <c:pt idx="3">
                  <c:v>4.4000000000000004</c:v>
                </c:pt>
                <c:pt idx="4">
                  <c:v>6.4</c:v>
                </c:pt>
                <c:pt idx="5">
                  <c:v>10.3</c:v>
                </c:pt>
                <c:pt idx="6">
                  <c:v>15.9</c:v>
                </c:pt>
                <c:pt idx="7">
                  <c:v>21.7</c:v>
                </c:pt>
                <c:pt idx="8">
                  <c:v>33.799999999999997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lang="ru-RU"/>
              <a:t>По количеству</a:t>
            </a:r>
            <a:endParaRPr lang="en-US"/>
          </a:p>
          <a:p>
            <a:pPr algn="l">
              <a:defRPr/>
            </a:pPr>
            <a:r>
              <a:rPr lang="ru-RU"/>
              <a:t>активов</a:t>
            </a:r>
          </a:p>
        </c:rich>
      </c:tx>
      <c:layout>
        <c:manualLayout>
          <c:xMode val="edge"/>
          <c:yMode val="edge"/>
          <c:x val="4.55492945549906E-4"/>
          <c:y val="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063790042741127E-2"/>
          <c:y val="0.12991068625225216"/>
          <c:w val="0.84672080954531126"/>
          <c:h val="0.6010397999256121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0.13687441161508371"/>
                  <c:y val="1.744724840871334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7342343401104707"/>
                  <c:y val="-0.29361109635161309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организации, включенные в Перечень Банка России</c:v>
                </c:pt>
                <c:pt idx="1">
                  <c:v>организации, не включенные в Перечень Банка России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11.9</c:v>
                </c:pt>
                <c:pt idx="1">
                  <c:v>88.1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0"/>
          <c:y val="0.74092733657612919"/>
          <c:w val="0.98239288431444105"/>
          <c:h val="0.25907266342387075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28575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lang="ru-RU"/>
              <a:t>По стоимости</a:t>
            </a:r>
            <a:endParaRPr lang="en-US"/>
          </a:p>
          <a:p>
            <a:pPr algn="l">
              <a:defRPr/>
            </a:pPr>
            <a:r>
              <a:rPr lang="ru-RU"/>
              <a:t>активов</a:t>
            </a:r>
          </a:p>
        </c:rich>
      </c:tx>
      <c:layout>
        <c:manualLayout>
          <c:xMode val="edge"/>
          <c:yMode val="edge"/>
          <c:x val="1.863269449809363E-3"/>
          <c:y val="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091071163274409E-2"/>
          <c:y val="0.12637635127691019"/>
          <c:w val="0.84669836081810534"/>
          <c:h val="0.6113886693488780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0.17343411083048582"/>
                  <c:y val="3.50402754175682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6453597781409399"/>
                  <c:y val="-7.693372270495774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организации, включенные в Перечень Банка России</c:v>
                </c:pt>
                <c:pt idx="1">
                  <c:v>организации, не включенные в Перечень Банка России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43.3</c:v>
                </c:pt>
                <c:pt idx="1">
                  <c:v>56.7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5.2794131291326214E-2"/>
          <c:y val="0.72175680325642833"/>
          <c:w val="0.89441173741734759"/>
          <c:h val="0.27824322429782933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28575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 algn="r">
              <a:defRPr/>
            </a:pPr>
            <a:r>
              <a:rPr lang="ru-RU"/>
              <a:t>По категориям</a:t>
            </a:r>
            <a:endParaRPr lang="en-US"/>
          </a:p>
          <a:p>
            <a:pPr algn="r">
              <a:defRPr/>
            </a:pPr>
            <a:r>
              <a:rPr lang="ru-RU"/>
              <a:t>качества</a:t>
            </a:r>
          </a:p>
        </c:rich>
      </c:tx>
      <c:layout>
        <c:manualLayout>
          <c:xMode val="edge"/>
          <c:yMode val="edge"/>
          <c:x val="0.56813033877442465"/>
          <c:y val="7.7367134645858066E-4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509194598907659E-2"/>
          <c:y val="0.15998916787023665"/>
          <c:w val="0.94727069171341816"/>
          <c:h val="0.6712645963314017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0.21555220169356284"/>
                  <c:y val="-0.30397463147369591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2.7448831268440228E-2"/>
                  <c:y val="-6.172377045825317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1-я категория качества</c:v>
                </c:pt>
                <c:pt idx="1">
                  <c:v>2-я категория качества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83.6</c:v>
                </c:pt>
                <c:pt idx="1">
                  <c:v>16.399999999999999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5.2794131291326214E-2"/>
          <c:y val="0.81277774691700921"/>
          <c:w val="0.89441173741734759"/>
          <c:h val="0.185803916523895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28575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 algn="r">
              <a:defRPr/>
            </a:pPr>
            <a:r>
              <a:rPr lang="ru-RU"/>
              <a:t>По субъектам</a:t>
            </a:r>
            <a:endParaRPr lang="en-US"/>
          </a:p>
          <a:p>
            <a:pPr algn="r">
              <a:defRPr/>
            </a:pPr>
            <a:r>
              <a:rPr lang="ru-RU"/>
              <a:t>предпринима-</a:t>
            </a:r>
          </a:p>
          <a:p>
            <a:pPr algn="r">
              <a:defRPr/>
            </a:pPr>
            <a:r>
              <a:rPr lang="ru-RU"/>
              <a:t>тельства</a:t>
            </a:r>
          </a:p>
        </c:rich>
      </c:tx>
      <c:layout>
        <c:manualLayout>
          <c:xMode val="edge"/>
          <c:yMode val="edge"/>
          <c:x val="0.60124018787184563"/>
          <c:y val="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2962008052745096E-4"/>
          <c:y val="0.1820989188335799"/>
          <c:w val="0.87500024761055828"/>
          <c:h val="0.63098514788605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0.1207327538319497"/>
                  <c:y val="-0.33169560107356494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3.7350814638736199E-2"/>
                  <c:y val="-1.534600936051177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крупные и средние организации</c:v>
                </c:pt>
                <c:pt idx="1">
                  <c:v>малые организации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93.9</c:v>
                </c:pt>
                <c:pt idx="1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"/>
          <c:y val="0.81544886825440444"/>
          <c:w val="0.97931733769127904"/>
          <c:h val="0.1843183359743654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28575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5DF4-6566-4D67-9B87-1986DEAA6B4D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DC8E-5B6D-4B38-A3E6-B9FE016E42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862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5DF4-6566-4D67-9B87-1986DEAA6B4D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DC8E-5B6D-4B38-A3E6-B9FE016E42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085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5DF4-6566-4D67-9B87-1986DEAA6B4D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DC8E-5B6D-4B38-A3E6-B9FE016E42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89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5DF4-6566-4D67-9B87-1986DEAA6B4D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DC8E-5B6D-4B38-A3E6-B9FE016E42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041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5DF4-6566-4D67-9B87-1986DEAA6B4D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DC8E-5B6D-4B38-A3E6-B9FE016E42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620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5DF4-6566-4D67-9B87-1986DEAA6B4D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DC8E-5B6D-4B38-A3E6-B9FE016E42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068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5DF4-6566-4D67-9B87-1986DEAA6B4D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DC8E-5B6D-4B38-A3E6-B9FE016E42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274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5DF4-6566-4D67-9B87-1986DEAA6B4D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DC8E-5B6D-4B38-A3E6-B9FE016E42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08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5DF4-6566-4D67-9B87-1986DEAA6B4D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DC8E-5B6D-4B38-A3E6-B9FE016E42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904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5DF4-6566-4D67-9B87-1986DEAA6B4D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DC8E-5B6D-4B38-A3E6-B9FE016E42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500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5DF4-6566-4D67-9B87-1986DEAA6B4D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DC8E-5B6D-4B38-A3E6-B9FE016E42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394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75DF4-6566-4D67-9B87-1986DEAA6B4D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2DC8E-5B6D-4B38-A3E6-B9FE016E42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38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Меры Банка России по поддержке 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b="1" dirty="0"/>
              <a:t>банковского кредитования экономики 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9968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Инвестиционные проекты, отобранные Межведомственной комиссией </a:t>
            </a:r>
            <a:r>
              <a:rPr lang="ru-RU" sz="2800" b="1" dirty="0" smtClean="0"/>
              <a:t>(2)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32859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Основная инвестиционная стадия в рамках проекта финансирования, создания, модернизации и эксплуатации объектов системы взимания платы в счет возмещения вреда, причиняемого автомобильным дорогам общего пользования федерального значения транспортными средствами, реализуемое ООО «РТ-Инвест Транспортные Системы»</a:t>
            </a:r>
          </a:p>
          <a:p>
            <a:r>
              <a:rPr lang="ru-RU" dirty="0" smtClean="0"/>
              <a:t>Строительство двух энергоблоков Казанской ТЭЦ-1, реализуемое ОАО «Генерирующая компания»</a:t>
            </a:r>
          </a:p>
          <a:p>
            <a:r>
              <a:rPr lang="ru-RU" dirty="0" smtClean="0"/>
              <a:t>Создание нового аэропортового комплекса «Южный», реализуемое ОАО «</a:t>
            </a:r>
            <a:r>
              <a:rPr lang="ru-RU" dirty="0" err="1" smtClean="0"/>
              <a:t>Ростоваэроинвест</a:t>
            </a:r>
            <a:r>
              <a:rPr lang="ru-RU" dirty="0" smtClean="0"/>
              <a:t>»</a:t>
            </a:r>
            <a:endParaRPr lang="en-US" dirty="0" smtClean="0"/>
          </a:p>
          <a:p>
            <a:pPr marL="0" indent="0">
              <a:buNone/>
            </a:pPr>
            <a:r>
              <a:rPr lang="ru-RU" b="1" dirty="0" smtClean="0"/>
              <a:t>Общий объем финансирования проектов – 127,6 млрд рублей</a:t>
            </a:r>
          </a:p>
          <a:p>
            <a:pPr marL="0" indent="0">
              <a:buNone/>
            </a:pPr>
            <a:r>
              <a:rPr lang="ru-RU" b="1" dirty="0" smtClean="0"/>
              <a:t>Общий объем привлекаемых кредитных ресурсов – </a:t>
            </a:r>
          </a:p>
          <a:p>
            <a:pPr marL="0" indent="0">
              <a:buNone/>
            </a:pPr>
            <a:r>
              <a:rPr lang="ru-RU" b="1" dirty="0" smtClean="0"/>
              <a:t>91,2 млрд рублей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63958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Кредиты </a:t>
            </a:r>
            <a:r>
              <a:rPr lang="ru-RU" sz="2800" b="1" dirty="0"/>
              <a:t>в иностранной валюте, обеспеченные залогом прав требования по кредитам в иностранной валюте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91264" cy="4896544"/>
          </a:xfrm>
        </p:spPr>
        <p:txBody>
          <a:bodyPr>
            <a:normAutofit fontScale="85000" lnSpcReduction="20000"/>
          </a:bodyPr>
          <a:lstStyle/>
          <a:p>
            <a:r>
              <a:rPr lang="ru-RU" sz="2800" dirty="0" smtClean="0"/>
              <a:t>Срок – </a:t>
            </a:r>
            <a:r>
              <a:rPr lang="ru-RU" sz="2800" dirty="0"/>
              <a:t>На 28 </a:t>
            </a:r>
            <a:r>
              <a:rPr lang="ru-RU" sz="2800" dirty="0" smtClean="0"/>
              <a:t>и 365 календарных дней</a:t>
            </a:r>
          </a:p>
          <a:p>
            <a:r>
              <a:rPr lang="ru-RU" sz="2800" dirty="0" smtClean="0"/>
              <a:t>Процентная ставка (% годовых) – </a:t>
            </a:r>
            <a:r>
              <a:rPr lang="ru-RU" sz="2800" dirty="0"/>
              <a:t>ставка </a:t>
            </a:r>
            <a:r>
              <a:rPr lang="en-US" sz="2800" dirty="0"/>
              <a:t>LIBOR</a:t>
            </a:r>
            <a:r>
              <a:rPr lang="ru-RU" sz="2800" dirty="0"/>
              <a:t> в соответствующей валюте и на </a:t>
            </a:r>
            <a:r>
              <a:rPr lang="ru-RU" sz="2800" dirty="0" smtClean="0"/>
              <a:t>сопоставимый </a:t>
            </a:r>
            <a:r>
              <a:rPr lang="ru-RU" sz="2800" dirty="0"/>
              <a:t>срок, увеличенная по кредитам на срок 28 дней на 2,25 процентного </a:t>
            </a:r>
            <a:r>
              <a:rPr lang="ru-RU" sz="2800" dirty="0" smtClean="0"/>
              <a:t>пункта; по </a:t>
            </a:r>
            <a:r>
              <a:rPr lang="ru-RU" sz="2800" dirty="0"/>
              <a:t>кредитам на срок 365 календарных дней </a:t>
            </a:r>
            <a:r>
              <a:rPr lang="ru-RU" sz="2800" dirty="0" smtClean="0"/>
              <a:t>- на </a:t>
            </a:r>
            <a:r>
              <a:rPr lang="ru-RU" sz="2800" dirty="0"/>
              <a:t>2,75 </a:t>
            </a:r>
            <a:r>
              <a:rPr lang="ru-RU" sz="2800" dirty="0" smtClean="0"/>
              <a:t>процентного </a:t>
            </a:r>
            <a:r>
              <a:rPr lang="ru-RU" sz="2800" dirty="0"/>
              <a:t>пункта</a:t>
            </a:r>
            <a:endParaRPr lang="ru-RU" sz="2800" dirty="0" smtClean="0"/>
          </a:p>
          <a:p>
            <a:r>
              <a:rPr lang="ru-RU" sz="2800" dirty="0" smtClean="0"/>
              <a:t>Лимит рефинансирования – </a:t>
            </a:r>
            <a:r>
              <a:rPr lang="ru-RU" sz="2800" dirty="0"/>
              <a:t>в рамках лимита, </a:t>
            </a:r>
            <a:r>
              <a:rPr lang="ru-RU" sz="2800" dirty="0" smtClean="0"/>
              <a:t>установленного </a:t>
            </a:r>
            <a:r>
              <a:rPr lang="ru-RU" sz="2800" dirty="0"/>
              <a:t>на </a:t>
            </a:r>
            <a:r>
              <a:rPr lang="ru-RU" sz="2800" dirty="0" smtClean="0"/>
              <a:t>проведение </a:t>
            </a:r>
            <a:r>
              <a:rPr lang="ru-RU" sz="2800" dirty="0"/>
              <a:t>операций валютного РЕПО </a:t>
            </a:r>
            <a:r>
              <a:rPr lang="ru-RU" sz="2800" dirty="0" smtClean="0"/>
              <a:t>Банка России</a:t>
            </a:r>
            <a:r>
              <a:rPr lang="ru-RU" sz="2800" dirty="0"/>
              <a:t> </a:t>
            </a:r>
            <a:r>
              <a:rPr lang="ru-RU" sz="2800" dirty="0" smtClean="0"/>
              <a:t>- 50,0</a:t>
            </a:r>
            <a:r>
              <a:rPr lang="ru-RU" sz="2800" dirty="0"/>
              <a:t> </a:t>
            </a:r>
            <a:r>
              <a:rPr lang="ru-RU" sz="2800" dirty="0" smtClean="0"/>
              <a:t>млрд долларов США</a:t>
            </a:r>
          </a:p>
          <a:p>
            <a:r>
              <a:rPr lang="ru-RU" sz="2800" dirty="0" smtClean="0"/>
              <a:t>Банки-контрагенты - государственная </a:t>
            </a:r>
            <a:r>
              <a:rPr lang="ru-RU" sz="2800" dirty="0"/>
              <a:t>корпорация «Банк развития и внешнеэкономической деятельности (Внешэкономбанк</a:t>
            </a:r>
            <a:r>
              <a:rPr lang="ru-RU" sz="2800" dirty="0" smtClean="0"/>
              <a:t>)» </a:t>
            </a:r>
            <a:r>
              <a:rPr lang="ru-RU" sz="2800" dirty="0"/>
              <a:t>и кредитные организации, имеющие по состоянию на последнюю отчетную дату капитал (собственные средства) не менее 100 млрд рублей </a:t>
            </a:r>
          </a:p>
        </p:txBody>
      </p:sp>
    </p:spTree>
    <p:extLst>
      <p:ext uri="{BB962C8B-B14F-4D97-AF65-F5344CB8AC3E}">
        <p14:creationId xmlns:p14="http://schemas.microsoft.com/office/powerpoint/2010/main" val="2089315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498178"/>
          </a:xfrm>
        </p:spPr>
        <p:txBody>
          <a:bodyPr>
            <a:noAutofit/>
          </a:bodyPr>
          <a:lstStyle/>
          <a:p>
            <a:r>
              <a:rPr lang="ru-RU" sz="2800" b="1" dirty="0"/>
              <a:t>Кредиты, обеспеченные залогом прав требования по кредитным договорам,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обеспеченным договорами страхования </a:t>
            </a:r>
            <a:r>
              <a:rPr lang="ru-RU" sz="2800" b="1" dirty="0" smtClean="0"/>
              <a:t>ОАО </a:t>
            </a:r>
            <a:r>
              <a:rPr lang="ru-RU" sz="2800" b="1" dirty="0"/>
              <a:t>«ЭКСАР</a:t>
            </a:r>
            <a:r>
              <a:rPr lang="ru-RU" sz="2800" b="1" dirty="0" smtClean="0"/>
              <a:t>»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19256" cy="4209331"/>
          </a:xfrm>
        </p:spPr>
        <p:txBody>
          <a:bodyPr>
            <a:normAutofit/>
          </a:bodyPr>
          <a:lstStyle/>
          <a:p>
            <a:r>
              <a:rPr lang="ru-RU" sz="2800" dirty="0"/>
              <a:t>Срок – до </a:t>
            </a:r>
            <a:r>
              <a:rPr lang="ru-RU" sz="2800" dirty="0" smtClean="0"/>
              <a:t>1 года</a:t>
            </a:r>
            <a:endParaRPr lang="ru-RU" sz="2800" dirty="0"/>
          </a:p>
          <a:p>
            <a:r>
              <a:rPr lang="ru-RU" sz="2800" dirty="0"/>
              <a:t>Процентная ставка (% годовых) – </a:t>
            </a:r>
            <a:r>
              <a:rPr lang="ru-RU" sz="2800" dirty="0" smtClean="0"/>
              <a:t>9,00%</a:t>
            </a:r>
            <a:endParaRPr lang="ru-RU" sz="2800" dirty="0"/>
          </a:p>
          <a:p>
            <a:r>
              <a:rPr lang="ru-RU" sz="2800" dirty="0" smtClean="0"/>
              <a:t>Банки-контрагенты </a:t>
            </a:r>
            <a:r>
              <a:rPr lang="ru-RU" sz="2800" dirty="0" smtClean="0"/>
              <a:t>- </a:t>
            </a:r>
            <a:r>
              <a:rPr lang="ru-RU" sz="2800" dirty="0"/>
              <a:t>10 кредитных организаций и государственная корпорация «Банк развития и внешнеэкономической деятельности (Внешэкономбанк)» (список сформирован с учетом предложений ОАО «ЭКСАР</a:t>
            </a:r>
            <a:r>
              <a:rPr lang="ru-RU" sz="2800" dirty="0" smtClean="0"/>
              <a:t>»)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62529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712968" cy="1152128"/>
          </a:xfrm>
        </p:spPr>
        <p:txBody>
          <a:bodyPr>
            <a:noAutofit/>
          </a:bodyPr>
          <a:lstStyle/>
          <a:p>
            <a:r>
              <a:rPr lang="ru-RU" sz="2800" b="1" dirty="0"/>
              <a:t>Кредиты, обеспеченные </a:t>
            </a:r>
            <a:r>
              <a:rPr lang="ru-RU" sz="2800" b="1" dirty="0" smtClean="0"/>
              <a:t>закладными</a:t>
            </a:r>
            <a:r>
              <a:rPr lang="ru-RU" sz="2800" b="1" dirty="0"/>
              <a:t>,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выданными в рамках программы «Военная ипотека»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19256" cy="4497363"/>
          </a:xfrm>
        </p:spPr>
        <p:txBody>
          <a:bodyPr>
            <a:normAutofit/>
          </a:bodyPr>
          <a:lstStyle/>
          <a:p>
            <a:r>
              <a:rPr lang="ru-RU" dirty="0"/>
              <a:t>Срок – до 3 лет</a:t>
            </a:r>
          </a:p>
          <a:p>
            <a:r>
              <a:rPr lang="ru-RU" dirty="0"/>
              <a:t>Процентная ставка (% годовых) – </a:t>
            </a:r>
            <a:r>
              <a:rPr lang="ru-RU" dirty="0" smtClean="0"/>
              <a:t>10,75%</a:t>
            </a:r>
            <a:endParaRPr lang="ru-RU" dirty="0"/>
          </a:p>
          <a:p>
            <a:r>
              <a:rPr lang="ru-RU" smtClean="0"/>
              <a:t>Банки-контрагенты </a:t>
            </a:r>
            <a:r>
              <a:rPr lang="ru-RU" dirty="0" smtClean="0"/>
              <a:t>- список </a:t>
            </a:r>
            <a:r>
              <a:rPr lang="ru-RU" dirty="0"/>
              <a:t>участников согласован с ОАО «АИЖК» с учетом наличия значительных портфелей «военной» ипотеки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2977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79208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Кредиты Банка России, обеспеченные нерыночными активами или поручительствами</a:t>
            </a:r>
            <a:endParaRPr lang="ru-RU" sz="2800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5536" y="1484784"/>
            <a:ext cx="8424936" cy="446449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Срок – до 18 месяцев</a:t>
            </a:r>
          </a:p>
          <a:p>
            <a:r>
              <a:rPr lang="ru-RU" sz="2800" dirty="0" smtClean="0"/>
              <a:t>Процентная ставка (% годовых) – минимальная процентная ставка по операциям на аукционной основе – 12,75%;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ставка по операциям постоянного действия</a:t>
            </a:r>
          </a:p>
          <a:p>
            <a:pPr marL="0" indent="0">
              <a:buNone/>
            </a:pPr>
            <a:r>
              <a:rPr lang="ru-RU" sz="2800" dirty="0" smtClean="0"/>
              <a:t>    на срок 1 день – 13,50%, на срок от 2 до 549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дней – 14,25%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9147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411287"/>
          </a:xfrm>
        </p:spPr>
        <p:txBody>
          <a:bodyPr/>
          <a:lstStyle/>
          <a:p>
            <a:pPr algn="l">
              <a:lnSpc>
                <a:spcPct val="100000"/>
              </a:lnSpc>
              <a:defRPr/>
            </a:pPr>
            <a:r>
              <a:rPr lang="ru-RU" sz="2100" b="1" dirty="0" smtClean="0">
                <a:solidFill>
                  <a:schemeClr val="tx1"/>
                </a:solidFill>
              </a:rPr>
              <a:t>Обязательства организаций (права требования по кредитным договорам), включенные в состав залогового обеспечения по кредитам Банка России, по видам экономической деятельности </a:t>
            </a:r>
            <a:r>
              <a:rPr lang="en-US" sz="2100" b="1" dirty="0" smtClean="0">
                <a:solidFill>
                  <a:schemeClr val="tx1"/>
                </a:solidFill>
              </a:rPr>
              <a:t>     </a:t>
            </a:r>
            <a:r>
              <a:rPr lang="ru-RU" sz="2100" b="1" dirty="0" smtClean="0">
                <a:solidFill>
                  <a:schemeClr val="tx1"/>
                </a:solidFill>
              </a:rPr>
              <a:t>(в % к итогу, по количеству организаций)</a:t>
            </a:r>
            <a:endParaRPr lang="ru-RU" sz="2100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9FA8E6-2662-44EF-9C65-93ED19CBE497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graphicFrame>
        <p:nvGraphicFramePr>
          <p:cNvPr id="7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5440246"/>
              </p:ext>
            </p:extLst>
          </p:nvPr>
        </p:nvGraphicFramePr>
        <p:xfrm>
          <a:off x="539552" y="1772816"/>
          <a:ext cx="8136904" cy="447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60227"/>
                <a:gridCol w="1183549"/>
                <a:gridCol w="1183549"/>
                <a:gridCol w="1109579"/>
              </a:tblGrid>
              <a:tr h="3926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Arial Narrow" pitchFamily="34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Arial Narrow" pitchFamily="34" charset="0"/>
                        </a:rPr>
                        <a:t>01.01.2014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  <a:latin typeface="Arial Narrow" pitchFamily="34" charset="0"/>
                        </a:rPr>
                        <a:t>01.01.2015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  <a:latin typeface="Arial Narrow" pitchFamily="34" charset="0"/>
                        </a:rPr>
                        <a:t>01.04.2015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/>
                </a:tc>
              </a:tr>
              <a:tr h="3926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Arial Narrow" pitchFamily="34" charset="0"/>
                        </a:rPr>
                        <a:t>сельское хозяйство, охота и лесное хозяйство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Arial Narrow" pitchFamily="34" charset="0"/>
                        </a:rPr>
                        <a:t>32,8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34,8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33,8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926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Arial Narrow" pitchFamily="34" charset="0"/>
                        </a:rPr>
                        <a:t>добыча полезных ископаемых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Arial Narrow" pitchFamily="34" charset="0"/>
                        </a:rPr>
                        <a:t>3,2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2,0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926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Arial Narrow" pitchFamily="34" charset="0"/>
                        </a:rPr>
                        <a:t>обрабатывающие производства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Arial Narrow" pitchFamily="34" charset="0"/>
                        </a:rPr>
                        <a:t>25,4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22,7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21,7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548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Arial Narrow" pitchFamily="34" charset="0"/>
                        </a:rPr>
                        <a:t>производство и распределение электроэнергии, газа и воды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Arial Narrow" pitchFamily="34" charset="0"/>
                        </a:rPr>
                        <a:t>3,4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2,2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926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Arial Narrow" pitchFamily="34" charset="0"/>
                        </a:rPr>
                        <a:t>строительство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Arial Narrow" pitchFamily="34" charset="0"/>
                        </a:rPr>
                        <a:t>6,4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5,9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6,4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926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Arial Narrow" pitchFamily="34" charset="0"/>
                        </a:rPr>
                        <a:t>оптовая и розничная торговля и другое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Arial Narrow" pitchFamily="34" charset="0"/>
                        </a:rPr>
                        <a:t>16,1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14,5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15,9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926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Arial Narrow" pitchFamily="34" charset="0"/>
                        </a:rPr>
                        <a:t>транспорт и связь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Arial Narrow" pitchFamily="34" charset="0"/>
                        </a:rPr>
                        <a:t>4,4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3,3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7853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Arial Narrow" pitchFamily="34" charset="0"/>
                        </a:rPr>
                        <a:t>операции с недвижимым имуществом, аренда и предоставление услуг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Arial Narrow" pitchFamily="34" charset="0"/>
                        </a:rPr>
                        <a:t>6,1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9,0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10,3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926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Arial Narrow" pitchFamily="34" charset="0"/>
                        </a:rPr>
                        <a:t>прочие виды деятельности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Arial Narrow" pitchFamily="34" charset="0"/>
                        </a:rPr>
                        <a:t>2,2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4,4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20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ACEFC0-1D40-4CAA-A77A-CBB4698179B5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4" name="Заголовок 5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48680"/>
          </a:xfrm>
        </p:spPr>
        <p:txBody>
          <a:bodyPr/>
          <a:lstStyle/>
          <a:p>
            <a:pPr>
              <a:defRPr/>
            </a:pPr>
            <a:r>
              <a:rPr lang="ru-RU" sz="2500" dirty="0" smtClean="0">
                <a:solidFill>
                  <a:schemeClr val="tx1"/>
                </a:solidFill>
              </a:rPr>
              <a:t>На 1.04.2015</a:t>
            </a:r>
            <a:endParaRPr lang="ru-RU" sz="2500" dirty="0">
              <a:solidFill>
                <a:schemeClr val="tx1"/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057127116"/>
              </p:ext>
            </p:extLst>
          </p:nvPr>
        </p:nvGraphicFramePr>
        <p:xfrm>
          <a:off x="179512" y="620688"/>
          <a:ext cx="8640960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6580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80400" cy="792162"/>
          </a:xfrm>
        </p:spPr>
        <p:txBody>
          <a:bodyPr/>
          <a:lstStyle/>
          <a:p>
            <a:pPr algn="l">
              <a:lnSpc>
                <a:spcPct val="100000"/>
              </a:lnSpc>
              <a:defRPr/>
            </a:pPr>
            <a:r>
              <a:rPr lang="ru-RU" sz="2100" dirty="0" smtClean="0">
                <a:solidFill>
                  <a:schemeClr val="tx1"/>
                </a:solidFill>
              </a:rPr>
              <a:t>Распределения обязательств организаций, включенных в состав залогового обеспечения по кредитам Банка России (в % к итогу)</a:t>
            </a:r>
            <a:endParaRPr lang="ru-RU" sz="21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0558F-67BE-4747-964C-68C7575BA489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658813" y="6356350"/>
            <a:ext cx="3625850" cy="365125"/>
          </a:xfrm>
        </p:spPr>
        <p:txBody>
          <a:bodyPr/>
          <a:lstStyle/>
          <a:p>
            <a:pPr>
              <a:defRPr/>
            </a:pPr>
            <a:r>
              <a:rPr lang="ru-RU" sz="1600" dirty="0" smtClean="0"/>
              <a:t>Денежно-кредитная политика</a:t>
            </a:r>
            <a:endParaRPr lang="ru-RU" sz="1600" dirty="0"/>
          </a:p>
        </p:txBody>
      </p:sp>
      <p:graphicFrame>
        <p:nvGraphicFramePr>
          <p:cNvPr id="7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9424645"/>
              </p:ext>
            </p:extLst>
          </p:nvPr>
        </p:nvGraphicFramePr>
        <p:xfrm>
          <a:off x="395536" y="1196752"/>
          <a:ext cx="8424937" cy="50197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6234"/>
                <a:gridCol w="2948727"/>
                <a:gridCol w="1123325"/>
                <a:gridCol w="1123325"/>
                <a:gridCol w="1123326"/>
              </a:tblGrid>
              <a:tr h="45173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 Narrow" pitchFamily="34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Arial Narrow" pitchFamily="34" charset="0"/>
                        </a:rPr>
                        <a:t>01.01.2014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effectLst/>
                          <a:latin typeface="Arial Narrow" pitchFamily="34" charset="0"/>
                        </a:rPr>
                        <a:t>01.01.2015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effectLst/>
                          <a:latin typeface="Arial Narrow" pitchFamily="34" charset="0"/>
                        </a:rPr>
                        <a:t>01.04.2015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53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700" b="1" u="none" strike="noStrike" dirty="0">
                          <a:effectLst/>
                          <a:latin typeface="Arial Narrow" pitchFamily="34" charset="0"/>
                        </a:rPr>
                        <a:t>По </a:t>
                      </a:r>
                      <a:r>
                        <a:rPr lang="ru-RU" sz="1700" b="1" u="none" strike="noStrike" dirty="0" smtClean="0">
                          <a:effectLst/>
                          <a:latin typeface="Arial Narrow" pitchFamily="34" charset="0"/>
                        </a:rPr>
                        <a:t>количеству</a:t>
                      </a:r>
                    </a:p>
                    <a:p>
                      <a:pPr algn="l" fontAlgn="ctr"/>
                      <a:r>
                        <a:rPr lang="ru-RU" sz="1700" b="1" u="none" strike="noStrike" dirty="0" smtClean="0">
                          <a:effectLst/>
                          <a:latin typeface="Arial Narrow" pitchFamily="34" charset="0"/>
                        </a:rPr>
                        <a:t>активов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800" u="none" strike="noStrike" dirty="0">
                          <a:effectLst/>
                          <a:latin typeface="Arial Narrow" pitchFamily="34" charset="0"/>
                        </a:rPr>
                        <a:t>организации, включенные в Перечень Банка России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 Narrow" pitchFamily="34" charset="0"/>
                        </a:rPr>
                        <a:t>8,1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13,7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11,9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895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800" u="none" strike="noStrike" dirty="0">
                          <a:effectLst/>
                          <a:latin typeface="Arial Narrow" pitchFamily="34" charset="0"/>
                        </a:rPr>
                        <a:t>организации, не включенные в Перечень Банка России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 Narrow" pitchFamily="34" charset="0"/>
                        </a:rPr>
                        <a:t>91,9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86,3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88,1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53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700" b="1" u="none" strike="noStrike" dirty="0">
                          <a:effectLst/>
                          <a:latin typeface="Arial Narrow" pitchFamily="34" charset="0"/>
                        </a:rPr>
                        <a:t>По </a:t>
                      </a:r>
                      <a:r>
                        <a:rPr lang="ru-RU" sz="1700" b="1" u="none" strike="noStrike" dirty="0" smtClean="0">
                          <a:effectLst/>
                          <a:latin typeface="Arial Narrow" pitchFamily="34" charset="0"/>
                        </a:rPr>
                        <a:t>стоимости</a:t>
                      </a:r>
                    </a:p>
                    <a:p>
                      <a:pPr algn="l" fontAlgn="ctr"/>
                      <a:r>
                        <a:rPr lang="ru-RU" sz="1700" b="1" u="none" strike="noStrike" dirty="0" smtClean="0">
                          <a:effectLst/>
                          <a:latin typeface="Arial Narrow" pitchFamily="34" charset="0"/>
                        </a:rPr>
                        <a:t>активов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организации, включенные в Перечень Банка России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 Narrow" pitchFamily="34" charset="0"/>
                        </a:rPr>
                        <a:t>48,5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48,8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43,3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895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000" algn="l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организации, не включенные в Перечень Банка России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 Narrow" pitchFamily="34" charset="0"/>
                        </a:rPr>
                        <a:t>51,5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51,2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56,7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0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700" b="1" u="none" strike="noStrike" dirty="0">
                          <a:effectLst/>
                          <a:latin typeface="Arial Narrow" pitchFamily="34" charset="0"/>
                        </a:rPr>
                        <a:t>По </a:t>
                      </a:r>
                      <a:r>
                        <a:rPr lang="ru-RU" sz="1700" b="1" u="none" strike="noStrike" dirty="0" smtClean="0">
                          <a:effectLst/>
                          <a:latin typeface="Arial Narrow" pitchFamily="34" charset="0"/>
                        </a:rPr>
                        <a:t>категориям</a:t>
                      </a:r>
                    </a:p>
                    <a:p>
                      <a:pPr algn="l" fontAlgn="ctr"/>
                      <a:r>
                        <a:rPr lang="ru-RU" sz="1700" b="1" u="none" strike="noStrike" dirty="0" smtClean="0">
                          <a:effectLst/>
                          <a:latin typeface="Arial Narrow" pitchFamily="34" charset="0"/>
                        </a:rPr>
                        <a:t>качества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активы 1-й категории качества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 Narrow" pitchFamily="34" charset="0"/>
                        </a:rPr>
                        <a:t>88,0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87,6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83,6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7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000" algn="l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активы 2-й категории качества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 Narrow" pitchFamily="34" charset="0"/>
                        </a:rPr>
                        <a:t>12,0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16,4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28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700" b="1" u="none" strike="noStrike" dirty="0">
                          <a:effectLst/>
                          <a:latin typeface="Arial Narrow" pitchFamily="34" charset="0"/>
                        </a:rPr>
                        <a:t>По категориям субъектов </a:t>
                      </a:r>
                      <a:r>
                        <a:rPr lang="ru-RU" sz="1700" b="1" u="none" strike="noStrike" dirty="0" smtClean="0">
                          <a:effectLst/>
                          <a:latin typeface="Arial Narrow" pitchFamily="34" charset="0"/>
                        </a:rPr>
                        <a:t>предпринимательства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80000" algn="l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крупные и средние организации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 Narrow" pitchFamily="34" charset="0"/>
                        </a:rPr>
                        <a:t>80,4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90,8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93,9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270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000" algn="l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малые организации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 Narrow" pitchFamily="34" charset="0"/>
                        </a:rPr>
                        <a:t>19,6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9,2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100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561AF3D-02FA-4382-B4B6-31911FD7ACE3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ru-RU" sz="2500" dirty="0" smtClean="0">
                <a:solidFill>
                  <a:schemeClr val="tx1"/>
                </a:solidFill>
              </a:rPr>
              <a:t>На 1.04.2015</a:t>
            </a:r>
            <a:endParaRPr lang="ru-RU" sz="2500" dirty="0">
              <a:solidFill>
                <a:schemeClr val="tx1"/>
              </a:solidFill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617627196"/>
              </p:ext>
            </p:extLst>
          </p:nvPr>
        </p:nvGraphicFramePr>
        <p:xfrm>
          <a:off x="323528" y="620688"/>
          <a:ext cx="4104456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10179525"/>
              </p:ext>
            </p:extLst>
          </p:nvPr>
        </p:nvGraphicFramePr>
        <p:xfrm>
          <a:off x="4499992" y="620689"/>
          <a:ext cx="424847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760964"/>
              </p:ext>
            </p:extLst>
          </p:nvPr>
        </p:nvGraphicFramePr>
        <p:xfrm>
          <a:off x="323528" y="3645024"/>
          <a:ext cx="4104456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6944611"/>
              </p:ext>
            </p:extLst>
          </p:nvPr>
        </p:nvGraphicFramePr>
        <p:xfrm>
          <a:off x="4499992" y="3645024"/>
          <a:ext cx="4248472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6555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147248" cy="1368152"/>
          </a:xfrm>
        </p:spPr>
        <p:txBody>
          <a:bodyPr>
            <a:noAutofit/>
          </a:bodyPr>
          <a:lstStyle/>
          <a:p>
            <a:r>
              <a:rPr lang="ru-RU" sz="2800" b="1" dirty="0"/>
              <a:t>Кредиты, </a:t>
            </a:r>
            <a:r>
              <a:rPr lang="ru-RU" sz="2800" b="1" dirty="0" smtClean="0"/>
              <a:t>обеспеченные залогом </a:t>
            </a:r>
            <a:r>
              <a:rPr lang="ru-RU" sz="2800" b="1" dirty="0"/>
              <a:t>прав требования по кредитным договорам, имеющим целевой характер, связанный с кредитованием субъектов малого и среднего предпринимательства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92896"/>
            <a:ext cx="8208912" cy="3805883"/>
          </a:xfrm>
        </p:spPr>
        <p:txBody>
          <a:bodyPr>
            <a:normAutofit/>
          </a:bodyPr>
          <a:lstStyle/>
          <a:p>
            <a:r>
              <a:rPr lang="ru-RU" dirty="0"/>
              <a:t>Срок – до </a:t>
            </a:r>
            <a:r>
              <a:rPr lang="ru-RU" dirty="0" smtClean="0"/>
              <a:t>1 года</a:t>
            </a:r>
            <a:endParaRPr lang="ru-RU" dirty="0"/>
          </a:p>
          <a:p>
            <a:r>
              <a:rPr lang="ru-RU" dirty="0"/>
              <a:t>Процентная ставка (% годовых) – </a:t>
            </a:r>
            <a:r>
              <a:rPr lang="ru-RU" dirty="0" smtClean="0"/>
              <a:t>6,50%</a:t>
            </a:r>
            <a:endParaRPr lang="ru-RU" dirty="0"/>
          </a:p>
          <a:p>
            <a:r>
              <a:rPr lang="ru-RU" dirty="0" smtClean="0"/>
              <a:t>Банки-контрагенты </a:t>
            </a:r>
            <a:r>
              <a:rPr lang="ru-RU" dirty="0" smtClean="0"/>
              <a:t>– АО «МСП Банк»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4610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19256" cy="1012974"/>
          </a:xfrm>
        </p:spPr>
        <p:txBody>
          <a:bodyPr>
            <a:noAutofit/>
          </a:bodyPr>
          <a:lstStyle/>
          <a:p>
            <a:r>
              <a:rPr lang="ru-RU" sz="2800" b="1" dirty="0"/>
              <a:t>Кредиты, обеспеченные залогом прав требования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по кредитам на финансирование инвестиционных </a:t>
            </a:r>
            <a:r>
              <a:rPr lang="ru-RU" sz="2800" b="1" dirty="0" smtClean="0"/>
              <a:t>проектов или </a:t>
            </a:r>
            <a:r>
              <a:rPr lang="ru-RU" sz="2800" b="1" dirty="0"/>
              <a:t>залогом облигаций, размещенных в целях финансирования инвестиционных проектов и включенных в Ломбардный список Банка России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96932"/>
            <a:ext cx="8229600" cy="452596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Срок – до 3 лет</a:t>
            </a:r>
          </a:p>
          <a:p>
            <a:r>
              <a:rPr lang="ru-RU" sz="2800" dirty="0" smtClean="0"/>
              <a:t>Процентная ставка (% годовых) – 9,00%</a:t>
            </a:r>
          </a:p>
          <a:p>
            <a:r>
              <a:rPr lang="ru-RU" sz="2800" dirty="0" smtClean="0"/>
              <a:t>Лимит рефинансирования – 100 млрд рублей</a:t>
            </a:r>
          </a:p>
          <a:p>
            <a:r>
              <a:rPr lang="ru-RU" sz="2800" dirty="0" smtClean="0"/>
              <a:t>Банки-контрагенты - банки</a:t>
            </a:r>
            <a:r>
              <a:rPr lang="ru-RU" sz="2800" dirty="0"/>
              <a:t>, величина собственных средств (капитала) которых превышает 50 млрд рублей, и государственная корпорация «Банк развития и внешнеэкономической деятельности (Внешэкономбанк)»</a:t>
            </a:r>
          </a:p>
        </p:txBody>
      </p:sp>
    </p:spTree>
    <p:extLst>
      <p:ext uri="{BB962C8B-B14F-4D97-AF65-F5344CB8AC3E}">
        <p14:creationId xmlns:p14="http://schemas.microsoft.com/office/powerpoint/2010/main" val="1269013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Инвестиционные проекты, отобранные Межведомственной комиссией (1)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328592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Запуск 4-го оператора мобильной связи в г. Москве – строительство сетей </a:t>
            </a:r>
            <a:r>
              <a:rPr lang="en-US" dirty="0" smtClean="0"/>
              <a:t>3G/4G</a:t>
            </a:r>
            <a:r>
              <a:rPr lang="ru-RU" dirty="0" smtClean="0"/>
              <a:t>, реализуемое Группой компаний Теле2</a:t>
            </a:r>
          </a:p>
          <a:p>
            <a:r>
              <a:rPr lang="ru-RU" dirty="0" smtClean="0"/>
              <a:t>Строительство комплекса по производству и переработке мяса птицы в Тамбовской области, реализуемое ОАО «Токаревская птицефабрика»</a:t>
            </a:r>
          </a:p>
          <a:p>
            <a:r>
              <a:rPr lang="ru-RU" dirty="0" smtClean="0"/>
              <a:t>Строительство девятой очереди птицеводческого комплекса «Птицефабрик</a:t>
            </a:r>
            <a:r>
              <a:rPr lang="ru-RU" dirty="0"/>
              <a:t>а</a:t>
            </a:r>
            <a:r>
              <a:rPr lang="ru-RU" dirty="0" smtClean="0"/>
              <a:t> </a:t>
            </a:r>
            <a:r>
              <a:rPr lang="ru-RU" dirty="0" err="1" smtClean="0"/>
              <a:t>Акашевская</a:t>
            </a:r>
            <a:r>
              <a:rPr lang="ru-RU" dirty="0" smtClean="0"/>
              <a:t>» в Республике Марий Эл, реализуемое ООО «Птицефабрика </a:t>
            </a:r>
            <a:r>
              <a:rPr lang="ru-RU" dirty="0" err="1" smtClean="0"/>
              <a:t>Акашевская</a:t>
            </a:r>
            <a:r>
              <a:rPr lang="ru-RU" dirty="0" smtClean="0"/>
              <a:t>»</a:t>
            </a:r>
          </a:p>
          <a:p>
            <a:r>
              <a:rPr lang="ru-RU" dirty="0" smtClean="0"/>
              <a:t>Строительство животноводческого комплекса в Воронежской области и приобретение племенного молодняка КРС, реализуемое ООО «</a:t>
            </a:r>
            <a:r>
              <a:rPr lang="ru-RU" dirty="0" err="1" smtClean="0"/>
              <a:t>ЭкоНиваАгро</a:t>
            </a:r>
            <a:r>
              <a:rPr lang="ru-RU" dirty="0" smtClean="0"/>
              <a:t>»</a:t>
            </a:r>
          </a:p>
          <a:p>
            <a:r>
              <a:rPr lang="ru-RU" dirty="0" smtClean="0"/>
              <a:t>Строительство и э</a:t>
            </a:r>
            <a:r>
              <a:rPr lang="ru-RU" dirty="0"/>
              <a:t>к</a:t>
            </a:r>
            <a:r>
              <a:rPr lang="ru-RU" dirty="0" smtClean="0"/>
              <a:t>сплуатация на платной основе мостовых переходов через реку Кама и реку Буй у города Камбарка на автомобильной дороге Ижевск-Сарапул-Камбарка-граница Республики Башкортостан в Удмуртской Республике, реализуемый ООО «Региональная Инвестиционная Компания»</a:t>
            </a:r>
          </a:p>
          <a:p>
            <a:r>
              <a:rPr lang="ru-RU" dirty="0" smtClean="0"/>
              <a:t>Строительство свиноводческих комплексов, комплекса по производству комбикормов, элеватора, убойного производства, цеха утилизации и автотранспортного предприятия в Приморском крае, реализуемое ООО «РУСАГРО-ПРИМОРЬЕ»</a:t>
            </a:r>
          </a:p>
          <a:p>
            <a:r>
              <a:rPr lang="ru-RU" dirty="0" smtClean="0"/>
              <a:t>Увеличение производительности площадки «Знаменка» ОАО «Знаменский сахарный завод», строительство отделения сушки жома и силоса, реализуемое ОАО «Знаменский сахарный завод»</a:t>
            </a:r>
          </a:p>
        </p:txBody>
      </p:sp>
    </p:spTree>
    <p:extLst>
      <p:ext uri="{BB962C8B-B14F-4D97-AF65-F5344CB8AC3E}">
        <p14:creationId xmlns:p14="http://schemas.microsoft.com/office/powerpoint/2010/main" val="34212544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840</Words>
  <Application>Microsoft Office PowerPoint</Application>
  <PresentationFormat>Экран (4:3)</PresentationFormat>
  <Paragraphs>161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Меры Банка России по поддержке  банковского кредитования экономики  </vt:lpstr>
      <vt:lpstr>Кредиты Банка России, обеспеченные нерыночными активами или поручительствами</vt:lpstr>
      <vt:lpstr>Обязательства организаций (права требования по кредитным договорам), включенные в состав залогового обеспечения по кредитам Банка России, по видам экономической деятельности      (в % к итогу, по количеству организаций)</vt:lpstr>
      <vt:lpstr>На 1.04.2015</vt:lpstr>
      <vt:lpstr>Распределения обязательств организаций, включенных в состав залогового обеспечения по кредитам Банка России (в % к итогу)</vt:lpstr>
      <vt:lpstr>На 1.04.2015</vt:lpstr>
      <vt:lpstr>Кредиты, обеспеченные залогом прав требования по кредитным договорам, имеющим целевой характер, связанный с кредитованием субъектов малого и среднего предпринимательства</vt:lpstr>
      <vt:lpstr>Кредиты, обеспеченные залогом прав требования по кредитам на финансирование инвестиционных проектов или залогом облигаций, размещенных в целях финансирования инвестиционных проектов и включенных в Ломбардный список Банка России </vt:lpstr>
      <vt:lpstr>Инвестиционные проекты, отобранные Межведомственной комиссией (1)</vt:lpstr>
      <vt:lpstr>Инвестиционные проекты, отобранные Межведомственной комиссией (2)</vt:lpstr>
      <vt:lpstr>Кредиты в иностранной валюте, обеспеченные залогом прав требования по кредитам в иностранной валюте </vt:lpstr>
      <vt:lpstr>Кредиты, обеспеченные залогом прав требования по кредитным договорам,  обеспеченным договорами страхования ОАО «ЭКСАР» </vt:lpstr>
      <vt:lpstr>Кредиты, обеспеченные закладными,  выданными в рамках программы «Военная ипотека» </vt:lpstr>
    </vt:vector>
  </TitlesOfParts>
  <Company>Central Bank of Russian Federation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Меры Банка России по поддержке  банковского кредитования экономики</dc:title>
  <dc:creator>user</dc:creator>
  <cp:lastModifiedBy>Filatova</cp:lastModifiedBy>
  <cp:revision>31</cp:revision>
  <dcterms:created xsi:type="dcterms:W3CDTF">2015-05-22T13:21:59Z</dcterms:created>
  <dcterms:modified xsi:type="dcterms:W3CDTF">2015-05-25T11:55:32Z</dcterms:modified>
</cp:coreProperties>
</file>