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9" r:id="rId1"/>
  </p:sldMasterIdLst>
  <p:notesMasterIdLst>
    <p:notesMasterId r:id="rId20"/>
  </p:notesMasterIdLst>
  <p:sldIdLst>
    <p:sldId id="261" r:id="rId2"/>
    <p:sldId id="347" r:id="rId3"/>
    <p:sldId id="357" r:id="rId4"/>
    <p:sldId id="573" r:id="rId5"/>
    <p:sldId id="574" r:id="rId6"/>
    <p:sldId id="575" r:id="rId7"/>
    <p:sldId id="576" r:id="rId8"/>
    <p:sldId id="377" r:id="rId9"/>
    <p:sldId id="361" r:id="rId10"/>
    <p:sldId id="578" r:id="rId11"/>
    <p:sldId id="582" r:id="rId12"/>
    <p:sldId id="380" r:id="rId13"/>
    <p:sldId id="371" r:id="rId14"/>
    <p:sldId id="584" r:id="rId15"/>
    <p:sldId id="577" r:id="rId16"/>
    <p:sldId id="580" r:id="rId17"/>
    <p:sldId id="581" r:id="rId18"/>
    <p:sldId id="3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404040"/>
    <a:srgbClr val="000000"/>
    <a:srgbClr val="009900"/>
    <a:srgbClr val="008EB0"/>
    <a:srgbClr val="818285"/>
    <a:srgbClr val="98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9822" autoAdjust="0"/>
  </p:normalViewPr>
  <p:slideViewPr>
    <p:cSldViewPr>
      <p:cViewPr varScale="1">
        <p:scale>
          <a:sx n="72" d="100"/>
          <a:sy n="72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1FA7-90FD-4659-8BF8-EBB34A3FAB5E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DA25-19DA-4A75-856F-D7047A181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370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15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636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4043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371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4103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63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510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6673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H:\Work\Эстрин\MDpro\MDpro_PP\MDpro_presentation_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 userDrawn="1"/>
        </p:nvSpPr>
        <p:spPr>
          <a:xfrm>
            <a:off x="317403" y="6199543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www.md-pro.ru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3979" y="6604084"/>
            <a:ext cx="4475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PF DinDisplay Pro Light" pitchFamily="2" charset="0"/>
              </a:rPr>
              <a:t>2014</a:t>
            </a:r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45" y="6437347"/>
            <a:ext cx="857256" cy="428604"/>
          </a:xfrm>
          <a:prstGeom prst="rect">
            <a:avLst/>
          </a:prstGeom>
          <a:solidFill>
            <a:srgbClr val="98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001024" y="6596390"/>
            <a:ext cx="724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© MD-pro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500034" y="4429132"/>
            <a:ext cx="857256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PF DinDisplay Pro Light" pitchFamily="2" charset="0"/>
              </a:rPr>
              <a:t>13 февраля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PF DinDisplay Pro Light" pitchFamily="2" charset="0"/>
              </a:rPr>
              <a:t>2014</a:t>
            </a:r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4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500298" y="2357430"/>
            <a:ext cx="5643602" cy="17859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buFontTx/>
              <a:buNone/>
              <a:defRPr sz="3500"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Титульная страница</a:t>
            </a:r>
          </a:p>
          <a:p>
            <a:pPr lvl="0"/>
            <a:r>
              <a:rPr lang="ru-RU" dirty="0"/>
              <a:t>Презентации</a:t>
            </a:r>
          </a:p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500298" y="4143380"/>
            <a:ext cx="5643602" cy="500066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buFontTx/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Подзаголовок если требуется</a:t>
            </a:r>
          </a:p>
        </p:txBody>
      </p:sp>
      <p:sp>
        <p:nvSpPr>
          <p:cNvPr id="49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421162" y="6441362"/>
            <a:ext cx="857256" cy="41663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019563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44805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4125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6762731"/>
            <a:ext cx="8286808" cy="95270"/>
          </a:xfrm>
          <a:prstGeom prst="rect">
            <a:avLst/>
          </a:prstGeom>
          <a:solidFill>
            <a:srgbClr val="98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17403" y="6524976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www.md-pro.ru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001024" y="6524976"/>
            <a:ext cx="724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© MD-pro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428596" y="1285860"/>
            <a:ext cx="8229600" cy="5214974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357166"/>
            <a:ext cx="8229600" cy="571504"/>
          </a:xfrm>
        </p:spPr>
        <p:txBody>
          <a:bodyPr/>
          <a:lstStyle>
            <a:lvl1pPr>
              <a:spcBef>
                <a:spcPts val="300"/>
              </a:spcBef>
              <a:buFontTx/>
              <a:buNone/>
              <a:defRPr sz="2800">
                <a:latin typeface="+mn-lt"/>
              </a:defRPr>
            </a:lvl1pPr>
            <a:lvl2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28596" y="794858"/>
            <a:ext cx="8229600" cy="491002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187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109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671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8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765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410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840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58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01B501-11A3-4805-AA80-98B3E7D05E4B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8BA791-A87F-4148-8BCA-3A7248C37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62" r:id="rId20"/>
    <p:sldLayoutId id="2147483763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USDA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45_Star_US_Flag.svg?uselang=ru" TargetMode="External"/><Relationship Id="rId5" Type="http://schemas.openxmlformats.org/officeDocument/2006/relationships/hyperlink" Target="https://ru.wikipedia.org/wiki/Maryland" TargetMode="External"/><Relationship Id="rId4" Type="http://schemas.openxmlformats.org/officeDocument/2006/relationships/hyperlink" Target="https://ru.wikipedia.org/wiki/%D0%9C%D0%B8%D0%BD%D0%B8%D1%81%D1%82%D0%B5%D1%80%D1%81%D1%82%D0%B2%D0%BE_%D0%B7%D0%B4%D1%80%D0%B0%D0%B2%D0%BE%D0%BE%D1%85%D1%80%D0%B0%D0%BD%D0%B5%D0%BD%D0%B8%D1%8F_%D0%B8_%D1%81%D0%BE%D1%86%D0%B8%D0%B0%D0%BB%D1%8C%D0%BD%D1%8B%D1%85_%D1%81%D0%BB%D1%83%D0%B6%D0%B1_%D0%A1%D0%A8%D0%9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8000">
              <a:schemeClr val="bg2">
                <a:tint val="97000"/>
                <a:hueMod val="92000"/>
                <a:satMod val="169000"/>
                <a:lumMod val="164000"/>
              </a:schemeClr>
            </a:gs>
            <a:gs pos="78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2292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Ассоциации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Здравмедтех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А.В. Ручкин</a:t>
            </a:r>
          </a:p>
          <a:p>
            <a:pPr algn="ctr"/>
            <a:endParaRPr lang="ru-RU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26 июля 2018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36917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6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"/>
            <a:r>
              <a:rPr lang="ru-RU" b="1" dirty="0">
                <a:solidFill>
                  <a:schemeClr val="bg1"/>
                </a:solidFill>
              </a:rPr>
              <a:t>Совместное заседание Комиссии РСПП по индустрии здоровья, Комиссии РСПП по фармацевтической и медицинской промышленности, Комитета ТПП РФ по предпринимательству в здравоохранении и медицинской промышленности</a:t>
            </a:r>
          </a:p>
          <a:p>
            <a:pPr algn="ctr" defTabSz="457200" fontAlgn="b"/>
            <a:endParaRPr lang="ru-RU" b="1" dirty="0"/>
          </a:p>
          <a:p>
            <a:pPr algn="ctr" defTabSz="457200" fontAlgn="b"/>
            <a:r>
              <a:rPr lang="ru-RU" b="1" dirty="0"/>
              <a:t> </a:t>
            </a:r>
            <a:r>
              <a:rPr lang="ru-RU" sz="3200" b="1" dirty="0">
                <a:solidFill>
                  <a:schemeClr val="bg1"/>
                </a:solidFill>
              </a:rPr>
              <a:t>Предложения по совершенствованию нормативной базы по обращению медицинских изделий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8D0F73-CD4B-47CA-9E08-F63CF26E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5E18F4-35BA-4DEF-9A76-A6827117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98"/>
            <a:ext cx="9144000" cy="5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обращении медицинских изделий (ПРОЕКТ)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0072" y="1268760"/>
            <a:ext cx="8352928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1. Общие положения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1. Предмет регулирования настоящего Федерального закона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2. Законодательство Российской Федерации в сфере обращения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3. Основные понятия, используемые в настоящем Федеральном законе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2. Полномочия федеральных органов исполнительной власти  при обращении медицинских изделий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4. Полномочия федеральных органов исполнительной власти  при обращении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3. Государственная регистрация медицинских изделий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5. Обращение медицинских изделий на территории Российской Федерации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6. Номенклатурная классификация медицинских изделий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7. Оценка соответствия, экспертиза качества, эффективности  и безопасности медицинских изделий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8. Государственный реестр медицинских изделий  и организаций (индивидуальных предпринимателей), осуществляющих производство (изготовление) медицинских изделий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4. Производство (изготовление) медицинских изделий 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10. Требования к разработке, производству (изготовлению)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5. Гражданский оборот медицинских изделий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11. Ввоз медицинских изделий на территорию  Российской Федерации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12. Вывоз медицинских изделий с территории Российской Федерации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13. Реклама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14. Реализация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15. Ограничения, налагаемые на субъекты обращения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16. Транспортировка и хранение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17. Монтаж и наладка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18. Требования к применению (эксплуатации)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19. Техническое обслуживание и ремонт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20. Утилизация и уничтожение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6. Государственный контроль за обращением медицинских изделий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21. Государственный контроль за обращением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22. Порядок осуществления мониторинга безопасности медицинских изделий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23. Обязанности субъектов обращения медицинских изделий при осуществлении мониторинга безопасности медицинских изделий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24. Приостановление применения, изъятие из обращения, возобновление применения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7. Ответственность субъектов обращения медицинских изделий 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25. Ответственность за нарушение требований настоящего Федерального закона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26. Возмещение вреда, причиненного жизни и здоровью граждан вследствие эксплуатации и применения медицинских изделий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8. Заключительные положения 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27. Порядок вступления в силу настоящего Федерального закона </a:t>
            </a:r>
          </a:p>
          <a:p>
            <a:pPr marL="0" indent="0" algn="ctr">
              <a:buNone/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537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3068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Правила регистрации и экспертизы </a:t>
            </a:r>
            <a:b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безопасности, качества и эффективности медицинских изделий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0072" y="2708920"/>
            <a:ext cx="8352928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ЕАЭС, статус – действующий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.Процедуры регистрации и экспертизы медицинского изделия</a:t>
            </a:r>
          </a:p>
          <a:p>
            <a:pPr marL="0" indent="0">
              <a:buNone/>
            </a:pP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Заявитель представляет 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(экспертную организацию)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референтного государства следующие документы………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992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557"/>
            <a:ext cx="8382000" cy="29093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cs typeface="Arial" panose="020B0604020202020204" pitchFamily="34" charset="0"/>
              </a:rPr>
              <a:t>ПРИЛОЖЕНИЕ № 8</a:t>
            </a:r>
            <a:br>
              <a:rPr lang="ru-RU" sz="2000" b="1" dirty="0">
                <a:effectLst/>
                <a:cs typeface="Arial" panose="020B0604020202020204" pitchFamily="34" charset="0"/>
              </a:rPr>
            </a:br>
            <a:r>
              <a:rPr lang="ru-RU" sz="2000" b="1" dirty="0">
                <a:effectLst/>
                <a:cs typeface="Arial" panose="020B0604020202020204" pitchFamily="34" charset="0"/>
              </a:rPr>
              <a:t>к  Правилам регистрации и экспертизы безопасности, качества и эффективности медицинских изделий</a:t>
            </a:r>
            <a:br>
              <a:rPr lang="ru-RU" sz="2000" b="1" dirty="0">
                <a:effectLst/>
                <a:cs typeface="Arial" panose="020B0604020202020204" pitchFamily="34" charset="0"/>
              </a:rPr>
            </a:br>
            <a:r>
              <a:rPr lang="ru-RU" sz="2000" dirty="0">
                <a:effectLst/>
                <a:cs typeface="Arial" panose="020B0604020202020204" pitchFamily="34" charset="0"/>
              </a:rPr>
              <a:t> </a:t>
            </a:r>
            <a:br>
              <a:rPr lang="ru-RU" sz="2000" dirty="0">
                <a:effectLst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ИЗМЕНЕНИЯ, </a:t>
            </a:r>
            <a:br>
              <a:rPr lang="ru-RU" sz="2000" b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вносимые в регистрационное досье медицинского изделия в период действия регистрационного удостоверения и не требующие новой регистрации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76144" y="2614597"/>
            <a:ext cx="8007424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заявителе, включая сведения о реорганизации юридического лица, о изменении его наименования или фамилии, имени, адреса места жительства индивидуального предпринимателя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медицинского изделия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Состав принадлежностей, комплектующих и (или) расходных материалов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 Показания по применению, области применения, противопоказания, побочные эффекты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5. 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производителе медицинского изделия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 Спецификация производителя или технические условия (при наличии), которым соответствует медицинское изделие, и (или) эксплуатационная документация медицинского изделия</a:t>
            </a: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90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30689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Правила регистрации и экспертизы </a:t>
            </a:r>
            <a:b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безопасности, качества и эффективности медицинских изделий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0072" y="2708920"/>
            <a:ext cx="8352928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ЕАЭС, статус – действующий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при внесении изменений в регистрационное досье медицинского изделия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 вносимых 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 </a:t>
            </a:r>
            <a:r>
              <a:rPr lang="ru-RU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регистрационное досье медицинского изделия  проводится в референтном государстве и включает в себя оценку полноты, комплектности и правильности оформления документов, оценку влияния вносимых изменений на безопасность, эффективность и качество медицинских изделий, путем проведения специализированной экспертизы и аналитической экспертизы (при необходимости) в соответствии с вносимыми изменениями. ……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935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C8AA62-E622-4178-8F9E-07C94D72C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27911"/>
            <a:ext cx="8382000" cy="615659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</a:rPr>
              <a:t>В последнюю редакцию внесли многие  предложенные общественностью изменения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</a:rPr>
              <a:t>Большое спасибо!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ПРИЛОЖЕНИИ № 8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 Правилам регистрации и экспертизы безопасности, качества и эффективности медицинских изделий ЕЭК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вносимые в регистрационное досье медицинского изделия в период действия регистрационного удостоверения и не требующие новой регистрации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Спецификация производителя или технические условия (при наличии), которым соответствует медицинское изделие, и (или) эксплуатационная документация медицинского изделия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пункт в новую редакцию постановления опять не попал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16632"/>
            <a:ext cx="9036495" cy="584775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Постановление Правительства РФ №1416</a:t>
            </a:r>
          </a:p>
        </p:txBody>
      </p:sp>
    </p:spTree>
    <p:extLst>
      <p:ext uri="{BB962C8B-B14F-4D97-AF65-F5344CB8AC3E}">
        <p14:creationId xmlns:p14="http://schemas.microsoft.com/office/powerpoint/2010/main" val="356278623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C8AA62-E622-4178-8F9E-07C94D72C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41163"/>
            <a:ext cx="8382000" cy="6229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 К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изменениям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вносимым в документы, содержащиеся в регистрационном досье,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требующим проведения экспертизы качества, эффективности и безопасности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медицинского изделия, относятся: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изменение сведений о заявителе………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изменение сведений о лице, на имя которого может быть выдано регистрационное удостоверение …..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изменение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наименования медицинского изделия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не изменились свойства и характеристики, влияющие на качество, эффективность и безопасность медицинского изделия, или совершенствуются его свойства и характеристики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неизменности функционального назначения и (или) принципа действия,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-добавление (исключение) принадлежностей медицинского изделия или изменение их наименования;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-указание, изменение и исключение товарного знака и иных средств индивидуализации медицинского изделия;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-изменение количества единиц медицинского изделия или его составных частей, комплектующих, указанных в приложении к регистрационному удостоверению;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указание или исключение вариантов исполнения (моделей) медицинского изделия;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изменение маркировки и (или) упаковки медицинского изделия;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изменение производителем (изготовителем) медицинского изделия сроков действия документов, содержащихся в регистрационном досье;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изменение информации об уполномоченном представителе производителя (изготовителя) медицинского изделия.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16632"/>
            <a:ext cx="9036495" cy="584775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Постановление Правительства РФ №1416</a:t>
            </a:r>
          </a:p>
        </p:txBody>
      </p:sp>
    </p:spTree>
    <p:extLst>
      <p:ext uri="{BB962C8B-B14F-4D97-AF65-F5344CB8AC3E}">
        <p14:creationId xmlns:p14="http://schemas.microsoft.com/office/powerpoint/2010/main" val="54974209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5C8AA62-E622-4178-8F9E-07C94D72C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27911"/>
            <a:ext cx="8382000" cy="6445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 Для внесения в документы, содержащиеся в регистрационном досье, изменений, указанных в пункте 37 настоящих Правил, заявитель не позднее чем через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рабочих дней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изменения соответствующих данных представляет (направляет) в регистрирующий орган:……….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г) документы производителя и (или) организаций, осуществляющих проведение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испытаний, токсикологических исследований, клинических испытаний (результаты соответствующих испытаний), подтверждающие, что внесение заявленных изменений не влечет изменения свойств и характеристик, влияющих на качество, эффективность и безопасность медицинского изделия, или совершенствует свойства и характеристики при неизменности функционального назначения и (или) принципа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медицинского изделия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 Внесение изменений в документы, указанные в подпунктах "в"  и "г" пункта 10 настоящих Правил (тех. документация и эксплуатационная документация) (за исключением случаев, указанных в подпункте "г" пункта 37 настоящих Правил), осуществляется по результатам экспертизы качества, эффективности и безопасности медицинского изделия, проведенной в порядке, аналогичном порядку проведения экспертизы качества, эффективности и безопасности медицинского изделия в целях его государственной регистрации в соответствии с пунктом 21 настоящих Правил, в случае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регистрирующим органом по результатам проверки полноты и достоверности сведений, содержащихся в представленных документах, установлено, что внесение заявленных изменений влечет изменение свойств и характеристик, влияющих на качество, эффективность и безопасность медицинского изделия, или совершенствует его свойства и характеристики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неизменности функционального назначения и (или) принципа действия медицинского изделия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116632"/>
            <a:ext cx="9036495" cy="584775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Постановление Правительства РФ №1416</a:t>
            </a:r>
          </a:p>
        </p:txBody>
      </p:sp>
    </p:spTree>
    <p:extLst>
      <p:ext uri="{BB962C8B-B14F-4D97-AF65-F5344CB8AC3E}">
        <p14:creationId xmlns:p14="http://schemas.microsoft.com/office/powerpoint/2010/main" val="20534751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254F15-ADB6-4150-A522-447A5CDE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08" y="1484784"/>
            <a:ext cx="8338864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Максимально упростить процесс регистрации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2.Рассмотреть возможность  передачи в целях регистрации экспертизы МИ низких классов риска в аккредитованную негосударственную экспертную организацию (например СРО)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3.Обратиться в ФОИВ  с предложением принять закон РФ «ОБ ОБРАЩЕНИИ МЕДИЦИНСКИХ  ИЗДЕЛИЙ»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Обратиться в ФОИВ с предложением ввести обязательные требования к качеству медицинских изделий в виде перечня стандартов как приложение к    закону РФ «ОБ ОБРАЩЕНИИ МЕДИЦИНСКИХ  ИЗДЕЛИЙ»..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ru-RU" sz="8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608" y="190381"/>
            <a:ext cx="8244916" cy="646331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6761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908720"/>
            <a:ext cx="82449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Основные объемы рынка по-прежнему напрямую зависят от бюджетного финансирования медицинских организаций. В среднесрочной перспективе (ближайшие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2-3 года) сложившаяся ситуация кардинальным образом не изменится.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Правительством РФ принято решение о </a:t>
            </a:r>
            <a:r>
              <a:rPr lang="en-US" sz="1600" b="1" dirty="0">
                <a:solidFill>
                  <a:schemeClr val="bg1"/>
                </a:solidFill>
              </a:rPr>
              <a:t>“</a:t>
            </a:r>
            <a:r>
              <a:rPr lang="ru-RU" sz="1600" b="1" dirty="0">
                <a:solidFill>
                  <a:schemeClr val="bg1"/>
                </a:solidFill>
              </a:rPr>
              <a:t>заморозке бюджета</a:t>
            </a:r>
            <a:r>
              <a:rPr lang="en-US" sz="1600" b="1" dirty="0">
                <a:solidFill>
                  <a:schemeClr val="bg1"/>
                </a:solidFill>
              </a:rPr>
              <a:t>”</a:t>
            </a:r>
            <a:r>
              <a:rPr lang="ru-RU" sz="1600" b="1" dirty="0">
                <a:solidFill>
                  <a:schemeClr val="bg1"/>
                </a:solidFill>
              </a:rPr>
              <a:t> на три года на уровне 2016 года. Вследствие этого, можно предполагать, что роста финансирования здравоохранения вплоть до 2019 года не будет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28296"/>
              </p:ext>
            </p:extLst>
          </p:nvPr>
        </p:nvGraphicFramePr>
        <p:xfrm>
          <a:off x="539552" y="3075350"/>
          <a:ext cx="8208912" cy="33843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675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изм.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2016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2017 год </a:t>
                      </a:r>
                    </a:p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Объем рынка МИ 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245,5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255,3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отечественных 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20,2%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Около 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Объем импорта 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196,4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Объем производства 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52,8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Объем экспорта 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188640"/>
            <a:ext cx="8244916" cy="523220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Рынок медицинских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292753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8000">
              <a:schemeClr val="bg2">
                <a:tint val="97000"/>
                <a:hueMod val="92000"/>
                <a:satMod val="169000"/>
                <a:lumMod val="164000"/>
              </a:schemeClr>
            </a:gs>
            <a:gs pos="78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2799F-CAF1-4FE5-882D-3011AFA2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9" y="0"/>
            <a:ext cx="8435280" cy="30689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Один из путей помощи правительства производителям медицинских изделий- совершенствование нормативной базы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 обращению медицинских изделий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11946-F245-4719-9D76-FCBB65B9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84" y="3068960"/>
            <a:ext cx="8562755" cy="3486107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принят закон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обращении медицинских изделий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ClrTx/>
              <a:buSzPct val="100000"/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регистрации новых изделий и внесение изменений в регистрационное досье остается очень длительным.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175105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способЫ</a:t>
            </a:r>
            <a:r>
              <a:rPr lang="ru-RU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подтверждЕНИЯ</a:t>
            </a:r>
            <a:r>
              <a:rPr lang="ru-RU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годностИ</a:t>
            </a:r>
            <a:r>
              <a:rPr lang="ru-RU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изделия к размещению на рынке В ЗАРУБКЖНЫХ СТРАНАХ </a:t>
            </a:r>
            <a:br>
              <a:rPr lang="ru-RU" sz="2000" dirty="0"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2034B992-DE72-4C54-ACC0-2DC077F441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7992888" cy="7272807"/>
          </a:xfrm>
        </p:spPr>
      </p:pic>
    </p:spTree>
    <p:extLst>
      <p:ext uri="{BB962C8B-B14F-4D97-AF65-F5344CB8AC3E}">
        <p14:creationId xmlns:p14="http://schemas.microsoft.com/office/powerpoint/2010/main" val="6989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148D7-69B6-4753-AA97-446B8DE9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4"/>
            <a:ext cx="8382000" cy="16730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Требования к  этапам государственного регулирования, разработанные членами целевой группы глобальной гармонизации (данные  ВОЗ)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59AB70F-9EE9-45E0-9847-74B7A139421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4247637"/>
              </p:ext>
            </p:extLst>
          </p:nvPr>
        </p:nvGraphicFramePr>
        <p:xfrm>
          <a:off x="1125537" y="1717674"/>
          <a:ext cx="6388100" cy="525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495">
                  <a:extLst>
                    <a:ext uri="{9D8B030D-6E8A-4147-A177-3AD203B41FA5}">
                      <a16:colId xmlns:a16="http://schemas.microsoft.com/office/drawing/2014/main" val="2345596625"/>
                    </a:ext>
                  </a:extLst>
                </a:gridCol>
                <a:gridCol w="1494155">
                  <a:extLst>
                    <a:ext uri="{9D8B030D-6E8A-4147-A177-3AD203B41FA5}">
                      <a16:colId xmlns:a16="http://schemas.microsoft.com/office/drawing/2014/main" val="3353093469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3285186188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921946913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901742368"/>
                    </a:ext>
                  </a:extLst>
                </a:gridCol>
              </a:tblGrid>
              <a:tr h="404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Дорыночный 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Размещение на рынке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Послерыночный надзор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300446"/>
                  </a:ext>
                </a:extLst>
              </a:tr>
              <a:tr h="119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МИ, инструменты признания готовности МИ к размещению на рынке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организации, поставляющей 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рекламы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Послепродажные обязательства поставщика. Примеры основных требований.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772768"/>
                  </a:ext>
                </a:extLst>
              </a:tr>
              <a:tr h="404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Австралия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Номер в реестре Австралии (</a:t>
                      </a:r>
                      <a:r>
                        <a:rPr lang="en-US" sz="1100">
                          <a:effectLst/>
                        </a:rPr>
                        <a:t>ARTG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Идентификация организации </a:t>
                      </a:r>
                      <a:r>
                        <a:rPr lang="en-US" sz="1100" dirty="0">
                          <a:effectLst/>
                        </a:rPr>
                        <a:t>(ENTID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Основные требования: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Запрещение рекламы до получения разрешения о представлении изделия на рынок.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Запрещение любой вводящей в заблуждение или фальшивой рекламы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1.Информирование о проблеме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2.Регистрация распределения имплантов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3.Регистрация продаж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4.Процедура отзыва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5.Обработка жалоб.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606446"/>
                  </a:ext>
                </a:extLst>
              </a:tr>
              <a:tr h="335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Канада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Лицензия на изделие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Лицензия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45273"/>
                  </a:ext>
                </a:extLst>
              </a:tr>
              <a:tr h="404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Европейский союз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Знак соответствия</a:t>
                      </a:r>
                      <a:r>
                        <a:rPr lang="en-US" sz="1100">
                          <a:effectLst/>
                        </a:rPr>
                        <a:t>(CE)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Регистрация ответственного лица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26994"/>
                  </a:ext>
                </a:extLst>
              </a:tr>
              <a:tr h="136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Япония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Shounin</a:t>
                      </a:r>
                      <a:r>
                        <a:rPr lang="ru-RU" sz="1100">
                          <a:effectLst/>
                        </a:rPr>
                        <a:t> (разрешение) или  </a:t>
                      </a:r>
                      <a:r>
                        <a:rPr lang="en-US" sz="1100">
                          <a:effectLst/>
                        </a:rPr>
                        <a:t>Todokede</a:t>
                      </a:r>
                      <a:r>
                        <a:rPr lang="ru-RU" sz="1100">
                          <a:effectLst/>
                        </a:rPr>
                        <a:t> (регистрация)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Seizo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Gyo </a:t>
                      </a:r>
                      <a:r>
                        <a:rPr lang="ru-RU" sz="1100">
                          <a:effectLst/>
                        </a:rPr>
                        <a:t>(лицензия производителя) </a:t>
                      </a:r>
                      <a:r>
                        <a:rPr lang="en-US" sz="1100">
                          <a:effectLst/>
                        </a:rPr>
                        <a:t>Yunyu Hanbai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Gyo</a:t>
                      </a:r>
                      <a:r>
                        <a:rPr lang="ru-RU" sz="1100">
                          <a:effectLst/>
                        </a:rPr>
                        <a:t> (лицензия на импорт) </a:t>
                      </a:r>
                      <a:r>
                        <a:rPr lang="en-US" sz="1100">
                          <a:effectLst/>
                        </a:rPr>
                        <a:t>Hanbai Todoke</a:t>
                      </a:r>
                      <a:r>
                        <a:rPr lang="ru-RU" sz="1100">
                          <a:effectLst/>
                        </a:rPr>
                        <a:t> (разрешение на продажу)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95988"/>
                  </a:ext>
                </a:extLst>
              </a:tr>
              <a:tr h="10247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Письмо-одобрение (РМА) или Свидетельство на сбыт продукции (51ОК)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Регистрация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07809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2EA1D6EC-44BE-44A1-BF4E-1ABC9C5C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1138A-9D1B-4064-B258-957C4C97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20" y="2492896"/>
            <a:ext cx="8359080" cy="42469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FEB52-3D21-4AC4-8DE6-848D1C6C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097933" cy="735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контролю качества пищевых продуктов и лекарственных препаратов (FDA)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D29C9-B9F0-45A7-81DD-D3298BF6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91-A87F-4148-8BCA-3A7248C3772E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7EA424D-8F21-49D5-93B3-D87BA0446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261"/>
              </p:ext>
            </p:extLst>
          </p:nvPr>
        </p:nvGraphicFramePr>
        <p:xfrm>
          <a:off x="533399" y="1412776"/>
          <a:ext cx="8097933" cy="4877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412">
                  <a:extLst>
                    <a:ext uri="{9D8B030D-6E8A-4147-A177-3AD203B41FA5}">
                      <a16:colId xmlns:a16="http://schemas.microsoft.com/office/drawing/2014/main" val="801954071"/>
                    </a:ext>
                  </a:extLst>
                </a:gridCol>
                <a:gridCol w="3903521">
                  <a:extLst>
                    <a:ext uri="{9D8B030D-6E8A-4147-A177-3AD203B41FA5}">
                      <a16:colId xmlns:a16="http://schemas.microsoft.com/office/drawing/2014/main" val="691040496"/>
                    </a:ext>
                  </a:extLst>
                </a:gridCol>
              </a:tblGrid>
              <a:tr h="449449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65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США </a:t>
                      </a:r>
                      <a:r>
                        <a:rPr lang="ru-RU" sz="1400" dirty="0">
                          <a:effectLst/>
                          <a:hlinkClick r:id="rId2"/>
                        </a:rPr>
                        <a:t>США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2286117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создания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1906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4200582"/>
                  </a:ext>
                </a:extLst>
              </a:tr>
              <a:tr h="1747426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Предшествующие ведомства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Food, Drug, and Insecticide Administration (July 1927 - July 1930)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Bureau of Chemistry, </a:t>
                      </a:r>
                      <a:r>
                        <a:rPr lang="en-US" sz="1400" dirty="0">
                          <a:effectLst/>
                          <a:hlinkClick r:id="rId3" tooltip="USDA"/>
                        </a:rPr>
                        <a:t>USDA</a:t>
                      </a:r>
                      <a:r>
                        <a:rPr lang="en-US" sz="1400" dirty="0">
                          <a:effectLst/>
                        </a:rPr>
                        <a:t> (July 1901 - July 1927)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Division of Chemistry, </a:t>
                      </a:r>
                      <a:r>
                        <a:rPr lang="en-US" sz="1400" dirty="0">
                          <a:effectLst/>
                          <a:hlinkClick r:id="rId3" tooltip="USDA"/>
                        </a:rPr>
                        <a:t>USDA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ru-RU" sz="1400" dirty="0">
                          <a:effectLst/>
                        </a:rPr>
                        <a:t>основано в</a:t>
                      </a:r>
                      <a:r>
                        <a:rPr lang="en-US" sz="1400" dirty="0">
                          <a:effectLst/>
                        </a:rPr>
                        <a:t> 1862)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8282857"/>
                  </a:ext>
                </a:extLst>
              </a:tr>
              <a:tr h="882212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Вышестоящее ведомство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linkClick r:id="rId4"/>
                        </a:rPr>
                        <a:t>Министерство здравоохранения и социальных служб США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4106190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Штаб-квартира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White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Oak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  <a:hlinkClick r:id="rId5" tooltip="Maryland"/>
                        </a:rPr>
                        <a:t>Maryland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87073102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сотрудников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14 824 (2010)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5425451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Годовой бюджет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4,36 млрд долларов (2012)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6046924"/>
                  </a:ext>
                </a:extLst>
              </a:tr>
            </a:tbl>
          </a:graphicData>
        </a:graphic>
      </p:graphicFrame>
      <p:pic>
        <p:nvPicPr>
          <p:cNvPr id="3073" name="Рисунок 1" descr="45 Star US Flag.svg">
            <a:hlinkClick r:id="rId6"/>
            <a:extLst>
              <a:ext uri="{FF2B5EF4-FFF2-40B4-BE49-F238E27FC236}">
                <a16:creationId xmlns:a16="http://schemas.microsoft.com/office/drawing/2014/main" id="{0B2CB0EA-DA70-414D-A93D-A8D8381E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9"/>
            <a:ext cx="210444" cy="1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3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1017" y="2204864"/>
            <a:ext cx="8246007" cy="384929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 Нестерильные изделия низких степеней риска выпускаются уведомительным характером при наличии у производителя  сертифицированной по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EN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13 485 системы менеджмента качества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017" y="247313"/>
            <a:ext cx="8244916" cy="1354217"/>
          </a:xfrm>
          <a:prstGeom prst="rect">
            <a:avLst/>
          </a:prstGeom>
          <a:solidFill>
            <a:schemeClr val="bg2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Евросоюз</a:t>
            </a:r>
          </a:p>
          <a:p>
            <a:pPr algn="ctr"/>
            <a:r>
              <a:rPr lang="ru-RU" sz="2800" b="1" dirty="0"/>
              <a:t>Нотифицированные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29644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404664"/>
            <a:ext cx="8229600" cy="5472608"/>
          </a:xfrm>
        </p:spPr>
        <p:txBody>
          <a:bodyPr anchor="ctr">
            <a:normAutofit/>
          </a:bodyPr>
          <a:lstStyle/>
          <a:p>
            <a:endParaRPr lang="ru-RU" sz="4800" dirty="0"/>
          </a:p>
          <a:p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23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4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114904" y="1776216"/>
            <a:ext cx="8856984" cy="5328592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Несоблюдение ГОСТ преследовалось по закону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на изделие устанавливал технические требования к изделию – размеры, материалы,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которых изготавливалось изделие, упаковка, методы контроля и т.д.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настоящий момент в РФ  применение ГОСТ является добровольным.</a:t>
            </a:r>
            <a:endParaRPr lang="ru-RU" alt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>
          <a:xfrm>
            <a:off x="428596" y="260648"/>
            <a:ext cx="8229600" cy="55342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Система качества СССР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08659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 ГОСТ на изделие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644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3958</TotalTime>
  <Words>1409</Words>
  <Application>Microsoft Office PowerPoint</Application>
  <PresentationFormat>Экран (4:3)</PresentationFormat>
  <Paragraphs>190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PF DinDisplay Pro Light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Один из путей помощи правительства производителям медицинских изделий- совершенствование нормативной базы  по обращению медицинских изделий  </vt:lpstr>
      <vt:lpstr>способЫ подтверждЕНИЯ годностИ изделия к размещению на рынке В ЗАРУБКЖНЫХ СТРАНАХ  </vt:lpstr>
      <vt:lpstr>Требования к  этапам государственного регулирования, разработанные членами целевой группы глобальной гармонизации (данные  ВОЗ)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«Об обращении медицинских изделий (ПРОЕКТ) </vt:lpstr>
      <vt:lpstr>Правила регистрации и экспертизы  безопасности, качества и эффективности медицинских изделий </vt:lpstr>
      <vt:lpstr>ПРИЛОЖЕНИЕ № 8 к  Правилам регистрации и экспертизы безопасности, качества и эффективности медицинских изделий   ИЗМЕНЕНИЯ,  вносимые в регистрационное досье медицинского изделия в период действия регистрационного удостоверения и не требующие новой регистрации  </vt:lpstr>
      <vt:lpstr>Правила регистрации и экспертизы  безопасности, качества и эффективности медицинских изделий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</dc:creator>
  <cp:lastModifiedBy>Admin</cp:lastModifiedBy>
  <cp:revision>349</cp:revision>
  <cp:lastPrinted>2014-06-02T10:39:02Z</cp:lastPrinted>
  <dcterms:created xsi:type="dcterms:W3CDTF">2013-02-13T08:53:03Z</dcterms:created>
  <dcterms:modified xsi:type="dcterms:W3CDTF">2018-07-23T20:31:20Z</dcterms:modified>
</cp:coreProperties>
</file>