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5" r:id="rId4"/>
    <p:sldId id="286" r:id="rId5"/>
    <p:sldId id="287" r:id="rId6"/>
    <p:sldId id="291" r:id="rId7"/>
    <p:sldId id="292" r:id="rId8"/>
    <p:sldId id="273" r:id="rId9"/>
    <p:sldId id="276" r:id="rId10"/>
    <p:sldId id="279" r:id="rId11"/>
    <p:sldId id="284" r:id="rId12"/>
    <p:sldId id="29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3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6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1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8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5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8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2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3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7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A452A-6EFB-4C20-9409-114B47AA81AE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25DED-5A71-4CEA-82F1-EB72C081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Итоги апробации профессиональных стандартов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при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оценке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образовательных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стандартов и программ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Рабочая группа проекта:</a:t>
            </a:r>
          </a:p>
          <a:p>
            <a:pPr algn="r"/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</a:rPr>
              <a:t>А.В.Серова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, Н.Л. Яблонскене</a:t>
            </a:r>
          </a:p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(НИУ ВШЭ)  </a:t>
            </a:r>
          </a:p>
        </p:txBody>
      </p:sp>
    </p:spTree>
    <p:extLst>
      <p:ext uri="{BB962C8B-B14F-4D97-AF65-F5344CB8AC3E}">
        <p14:creationId xmlns:p14="http://schemas.microsoft.com/office/powerpoint/2010/main" val="363726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Учет ПС в основных образовательных программах: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организация ООП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01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Практически все эксперты отмечают, что в </a:t>
            </a:r>
            <a:r>
              <a:rPr lang="ru-RU" dirty="0"/>
              <a:t>учебных программах дисциплин заявлены в основном </a:t>
            </a:r>
            <a:r>
              <a:rPr lang="ru-RU" b="1" i="1" dirty="0" smtClean="0"/>
              <a:t>традиционные методы обучения</a:t>
            </a:r>
            <a:r>
              <a:rPr lang="ru-RU" dirty="0" smtClean="0"/>
              <a:t>, причем это относится и к программам ДПО</a:t>
            </a:r>
          </a:p>
          <a:p>
            <a:r>
              <a:rPr lang="ru-RU" dirty="0" smtClean="0"/>
              <a:t>То же относится и к </a:t>
            </a:r>
            <a:r>
              <a:rPr lang="ru-RU" b="1" i="1" dirty="0" smtClean="0"/>
              <a:t>методам оценки </a:t>
            </a:r>
            <a:r>
              <a:rPr lang="ru-RU" dirty="0" smtClean="0"/>
              <a:t>овладения студентами профессиональными компетенциями: они в большинстве случаев весьма «традиционны». Более того, эксперты отметили, что доступ к оценочным средствам крайне затруднен. </a:t>
            </a:r>
          </a:p>
          <a:p>
            <a:r>
              <a:rPr lang="ru-RU" dirty="0" smtClean="0"/>
              <a:t>Экспертную оценку </a:t>
            </a:r>
            <a:r>
              <a:rPr lang="ru-RU" b="1" i="1" dirty="0" smtClean="0"/>
              <a:t>достаточности кадрового потенциала </a:t>
            </a:r>
            <a:r>
              <a:rPr lang="ru-RU" dirty="0" smtClean="0"/>
              <a:t>программ, не удалось сделать никому из экспертов: сведений о ППС в описании ООП слишком мало, и они «о другом».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58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Учет ПС в основных образовательных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программах: предложения экспертов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целью актуализации ООП в соответствии с ПС рекомендуется </a:t>
            </a:r>
            <a:r>
              <a:rPr lang="ru-RU" b="1" i="1" dirty="0" smtClean="0"/>
              <a:t>анализировать и учитывать все ОТФ</a:t>
            </a:r>
            <a:r>
              <a:rPr lang="ru-RU" dirty="0" smtClean="0"/>
              <a:t>, коль скоро работодатели сочли именной такой перечень трудовых функций (и квалификационных требований к ним) основой профессиональной состоятельности</a:t>
            </a:r>
          </a:p>
          <a:p>
            <a:r>
              <a:rPr lang="ru-RU" dirty="0"/>
              <a:t>Размещенных в открытом доступе материалов </a:t>
            </a:r>
            <a:r>
              <a:rPr lang="ru-RU" dirty="0" smtClean="0"/>
              <a:t>ООП часто </a:t>
            </a:r>
            <a:r>
              <a:rPr lang="ru-RU" dirty="0"/>
              <a:t>недостаточно для проведения анализа заинтересованными сторонами (в частности, работодателями). </a:t>
            </a:r>
            <a:r>
              <a:rPr lang="ru-RU" b="1" i="1" dirty="0"/>
              <a:t>Необходима большая открытость и информационная прозрачность</a:t>
            </a:r>
            <a:r>
              <a:rPr lang="ru-RU" dirty="0"/>
              <a:t>; 	</a:t>
            </a:r>
          </a:p>
          <a:p>
            <a:r>
              <a:rPr lang="ru-RU" b="1" i="1" dirty="0"/>
              <a:t>Целесообразно проводить специальное обучение разработчиков ООП</a:t>
            </a:r>
            <a:r>
              <a:rPr lang="ru-RU" dirty="0"/>
              <a:t> проектированию образовательных программ, учитывающих требования ПС, а также </a:t>
            </a:r>
            <a:r>
              <a:rPr lang="ru-RU" b="1" i="1" dirty="0"/>
              <a:t>обучение экспертов СПК  работе с ООП</a:t>
            </a:r>
          </a:p>
        </p:txBody>
      </p:sp>
    </p:spTree>
    <p:extLst>
      <p:ext uri="{BB962C8B-B14F-4D97-AF65-F5344CB8AC3E}">
        <p14:creationId xmlns:p14="http://schemas.microsoft.com/office/powerpoint/2010/main" val="230952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Предложения по изменению нормативно-методической базы применения ПС в профессиональном образовании и обучении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1951263"/>
            <a:ext cx="5181600" cy="42256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/>
              <a:t>Нормативные и методические документы, участвующие в апробации: </a:t>
            </a:r>
            <a:endParaRPr lang="ru-RU" sz="2000" b="1" dirty="0" smtClean="0"/>
          </a:p>
          <a:p>
            <a:r>
              <a:rPr lang="ru-RU" sz="2000" dirty="0"/>
              <a:t>Постановление Правительства РФ № 661</a:t>
            </a:r>
          </a:p>
          <a:p>
            <a:r>
              <a:rPr lang="ru-RU" sz="2000" dirty="0"/>
              <a:t>Шаблон (макет) ФГОС ВО</a:t>
            </a:r>
          </a:p>
          <a:p>
            <a:r>
              <a:rPr lang="ru-RU" sz="2000" dirty="0"/>
              <a:t>Шаблон (макет) ФГОС СПО</a:t>
            </a:r>
          </a:p>
          <a:p>
            <a:r>
              <a:rPr lang="ru-RU" sz="2000" dirty="0"/>
              <a:t>Шаблон (макет) ПС</a:t>
            </a:r>
          </a:p>
          <a:p>
            <a:r>
              <a:rPr lang="ru-RU" sz="2000" dirty="0"/>
              <a:t>Экспертное заключение СПК на ФГОС ВО/СПО</a:t>
            </a:r>
          </a:p>
          <a:p>
            <a:r>
              <a:rPr lang="ru-RU" sz="2000" dirty="0"/>
              <a:t>Экспертное заключение СПК на ОП (примерную ОП) ВО, СПО, ДПО</a:t>
            </a:r>
          </a:p>
          <a:p>
            <a:r>
              <a:rPr lang="ru-RU" sz="2000" dirty="0"/>
              <a:t>Оценочные листы для проведения экспертизы  </a:t>
            </a:r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199" y="1943100"/>
            <a:ext cx="5388429" cy="45066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/>
              <a:t>Основные предложения</a:t>
            </a:r>
            <a:r>
              <a:rPr lang="ru-RU" sz="2000" b="1" dirty="0" smtClean="0"/>
              <a:t>:</a:t>
            </a:r>
          </a:p>
          <a:p>
            <a:r>
              <a:rPr lang="ru-RU" sz="2100" dirty="0"/>
              <a:t>Определить на уровне положений федерального закона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возможность и необходимость учета требований профессиональных стандартов </a:t>
            </a:r>
            <a:r>
              <a:rPr lang="ru-RU" sz="2100" dirty="0"/>
              <a:t>(при наличии) не только при разработке и актуализации ФГОС профессионального образования, но и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при  проектировании и актуализации образовательных программ </a:t>
            </a:r>
            <a:r>
              <a:rPr lang="ru-RU" sz="2100" dirty="0"/>
              <a:t>высшего и среднего профессионального </a:t>
            </a:r>
            <a:r>
              <a:rPr lang="ru-RU" sz="2100" dirty="0" smtClean="0"/>
              <a:t>образования</a:t>
            </a:r>
          </a:p>
          <a:p>
            <a:r>
              <a:rPr lang="ru-RU" sz="2100" dirty="0"/>
              <a:t>Закрепление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периодов, в которые могут вноситься изменения во ФГОС ВО/СПО</a:t>
            </a:r>
            <a:r>
              <a:rPr lang="ru-RU" sz="2100" dirty="0"/>
              <a:t>, связанные с учетом требований вновь принятых и актуализированных профессиональных стандартов</a:t>
            </a:r>
          </a:p>
          <a:p>
            <a:r>
              <a:rPr lang="ru-RU" sz="2100" dirty="0" smtClean="0"/>
              <a:t>Внесение в шаблоны ФГОС нормы, разрешающей при проектировании ОП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выбор ПС и/или ОТФ</a:t>
            </a:r>
            <a:r>
              <a:rPr lang="ru-RU" sz="2100" dirty="0" smtClean="0"/>
              <a:t>, перечисленных во ФГОС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488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 проекта: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Координация работы СПК в области применения ПС в профессиональном образовании и обучении, организации и проведения экспертизы ФГОС ПО и основных образовательных программ по учету в них требований ПС </a:t>
            </a:r>
          </a:p>
          <a:p>
            <a:r>
              <a:rPr lang="ru-RU" dirty="0"/>
              <a:t>Апробация разработанных профессиональных стандартов при оценке ФГОС ВО и СПО и профессиональных образовательных программ разного уровня </a:t>
            </a:r>
          </a:p>
          <a:p>
            <a:r>
              <a:rPr lang="ru-RU" dirty="0"/>
              <a:t>Апробация методик актуализации ФГОС ВО, ФГОС СПО и профессиональных образовательных программ в соответствии с профессиональными стандартами, а также форм экспертных заключений СПК</a:t>
            </a:r>
          </a:p>
          <a:p>
            <a:r>
              <a:rPr lang="ru-RU" dirty="0"/>
              <a:t>Получение экспертами СПК практического опыта экспертизы ФГОС ВО, ФГОС СПО и профессиональных образовательных программ при консультативной поддержке экспертов Рабочей группы по применению профессиональных стандартов в системе профессионального образования и обучения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7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Апробационный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комплект - основная содержательная единица апробации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199" y="2997522"/>
            <a:ext cx="3260271" cy="146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Профессиональный стандарт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9000" y="1834666"/>
            <a:ext cx="2653048" cy="146819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ФГОС ВО/СПО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98759" y="2035096"/>
            <a:ext cx="2653048" cy="10673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Основная профессиональная образовательная программа ВО/СПО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98759" y="4150540"/>
            <a:ext cx="2653048" cy="11612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Дополнительная профессиональная  образовательная программа</a:t>
            </a:r>
            <a:endParaRPr lang="ru-RU" b="1" dirty="0"/>
          </a:p>
        </p:txBody>
      </p:sp>
      <p:sp>
        <p:nvSpPr>
          <p:cNvPr id="10" name="Стрелка углом 9"/>
          <p:cNvSpPr/>
          <p:nvPr/>
        </p:nvSpPr>
        <p:spPr>
          <a:xfrm>
            <a:off x="2468334" y="2266681"/>
            <a:ext cx="2680666" cy="730841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 flipV="1">
            <a:off x="2448327" y="4465713"/>
            <a:ext cx="6250432" cy="653294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7802048" y="2399860"/>
            <a:ext cx="899777" cy="33780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640306" y="5571641"/>
            <a:ext cx="2711502" cy="798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отсутствии ДПОП – запрос на ее создание по требованиям ПС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586" y="5225143"/>
            <a:ext cx="6996793" cy="1387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 советов по профессиональным квалификациям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наноиндустрии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СПК в лифтовой отрасли и в области вертикального транспорта;  СПК в машиностроении; СПК в электроэнергетике; СПК в космической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+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СПК в атомной энергетике (инициативно)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6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Оценка применимости профессиональных стандартов в системе профессионального образования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4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329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Варианты оценки применимости ПС при оценке ФГОС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1624" y="1387248"/>
            <a:ext cx="5157787" cy="4033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1624" y="1844436"/>
            <a:ext cx="5157787" cy="404314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ПС сделан на основе ФГОС, команды разработчиков одни и те же</a:t>
            </a:r>
          </a:p>
          <a:p>
            <a:r>
              <a:rPr lang="ru-RU" sz="1800" dirty="0" smtClean="0"/>
              <a:t>ФГОС не учитывает требований ПС, так как не актуализирован</a:t>
            </a:r>
          </a:p>
          <a:p>
            <a:r>
              <a:rPr lang="ru-RU" sz="1800" dirty="0" smtClean="0"/>
              <a:t>ФГОС не учитывает требований ПС, так как гораздо шире</a:t>
            </a:r>
          </a:p>
          <a:p>
            <a:r>
              <a:rPr lang="ru-RU" sz="1800" dirty="0" smtClean="0"/>
              <a:t>ФГОС разработан с учетом всех значимых требований  ПС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55871" y="1297442"/>
            <a:ext cx="5183188" cy="3723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090557" y="1775939"/>
            <a:ext cx="5183188" cy="413613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Невозможно оценить пользу от ПС для системы образования и не только</a:t>
            </a:r>
          </a:p>
          <a:p>
            <a:r>
              <a:rPr lang="ru-RU" sz="2000" dirty="0" smtClean="0"/>
              <a:t>Проблема переходного периода</a:t>
            </a:r>
          </a:p>
          <a:p>
            <a:pPr marL="0" indent="0">
              <a:buNone/>
            </a:pPr>
            <a:endParaRPr lang="ru-RU" sz="1200" dirty="0" smtClean="0"/>
          </a:p>
          <a:p>
            <a:r>
              <a:rPr lang="ru-RU" sz="2000" dirty="0" smtClean="0"/>
              <a:t>Требования ПС должны и могут быть учтены на уровне профильных ОП</a:t>
            </a:r>
          </a:p>
          <a:p>
            <a:r>
              <a:rPr lang="ru-RU" sz="2000" dirty="0" smtClean="0"/>
              <a:t>Идеальная ситуация, которая пока встречается очень редко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4400" y="4465864"/>
            <a:ext cx="10360479" cy="2016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Большинство экспертов </a:t>
            </a:r>
            <a:r>
              <a:rPr lang="ru-RU" sz="1400" b="1" dirty="0">
                <a:solidFill>
                  <a:srgbClr val="C00000"/>
                </a:solidFill>
              </a:rPr>
              <a:t>высоко оценили </a:t>
            </a:r>
            <a:r>
              <a:rPr lang="ru-RU" sz="1400" b="1" dirty="0">
                <a:solidFill>
                  <a:schemeClr val="tx1"/>
                </a:solidFill>
              </a:rPr>
              <a:t>выбранные для апробации ПС, фактически  признав их адекватным инструментом для сближения профессионального образования и рынка </a:t>
            </a:r>
            <a:r>
              <a:rPr lang="ru-RU" sz="1400" b="1" dirty="0" smtClean="0">
                <a:solidFill>
                  <a:schemeClr val="tx1"/>
                </a:solidFill>
              </a:rPr>
              <a:t>труда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i="1" dirty="0">
                <a:solidFill>
                  <a:schemeClr val="tx1"/>
                </a:solidFill>
              </a:rPr>
              <a:t>Замечания</a:t>
            </a:r>
            <a:r>
              <a:rPr lang="ru-RU" sz="14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Классификационный уровень образования и ПС не совпадали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Несколько квалификационных уровней в </a:t>
            </a:r>
            <a:r>
              <a:rPr lang="ru-RU" sz="1400" dirty="0" smtClean="0">
                <a:solidFill>
                  <a:schemeClr val="tx1"/>
                </a:solidFill>
              </a:rPr>
              <a:t>ПС</a:t>
            </a:r>
            <a:endParaRPr lang="ru-RU" sz="120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Описание ТФ не иерархично (с повышением уровня ОТФ трудовые действия внутри ТФ превращаются в самостоятельные ТФ)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ТФ и ТД одной ОТФ не могут выполняться одним работником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Нечетко сформулированные требования к умениям и знаниям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8900371" y="5108785"/>
            <a:ext cx="1666035" cy="636245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C00000"/>
                </a:solidFill>
              </a:rPr>
              <a:t>Не проблема</a:t>
            </a:r>
            <a:endParaRPr lang="ru-RU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3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Основные типы рекомендаций экспертов при оценке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Включить в перечень видов профессиональной деятельности </a:t>
            </a:r>
            <a:r>
              <a:rPr lang="ru-RU" sz="3200" b="1" dirty="0" smtClean="0"/>
              <a:t>вид ПД </a:t>
            </a:r>
            <a:r>
              <a:rPr lang="ru-RU" sz="3200" dirty="0" smtClean="0"/>
              <a:t>из анализируемого ПС</a:t>
            </a:r>
          </a:p>
          <a:p>
            <a:r>
              <a:rPr lang="ru-RU" sz="3200" dirty="0" smtClean="0"/>
              <a:t>Расширить перечень </a:t>
            </a:r>
            <a:r>
              <a:rPr lang="ru-RU" sz="3200" b="1" dirty="0" smtClean="0"/>
              <a:t>профессиональных компетенций </a:t>
            </a:r>
            <a:r>
              <a:rPr lang="ru-RU" sz="3200" dirty="0" smtClean="0"/>
              <a:t>для лучшего соответствия требованиям ПС в части трудовых действий и трудовых функций</a:t>
            </a:r>
          </a:p>
          <a:p>
            <a:r>
              <a:rPr lang="ru-RU" sz="3200" dirty="0" smtClean="0"/>
              <a:t>Дополнить </a:t>
            </a:r>
            <a:r>
              <a:rPr lang="ru-RU" sz="3200" b="1" dirty="0" smtClean="0"/>
              <a:t>Требования к знаниям и умениям </a:t>
            </a:r>
            <a:r>
              <a:rPr lang="ru-RU" sz="3200" dirty="0" smtClean="0"/>
              <a:t>(ФГОС СПО), для </a:t>
            </a:r>
            <a:r>
              <a:rPr lang="ru-RU" sz="3200" dirty="0"/>
              <a:t>лучшего соответствия требованиям ПС </a:t>
            </a:r>
            <a:r>
              <a:rPr lang="ru-RU" sz="3200" dirty="0" smtClean="0"/>
              <a:t> к знаниям и умениям</a:t>
            </a:r>
          </a:p>
        </p:txBody>
      </p:sp>
    </p:spTree>
    <p:extLst>
      <p:ext uri="{BB962C8B-B14F-4D97-AF65-F5344CB8AC3E}">
        <p14:creationId xmlns:p14="http://schemas.microsoft.com/office/powerpoint/2010/main" val="129497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 показала апробация с точки зрения применения ПС для оценки ФГОС?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требований ПС </a:t>
            </a:r>
            <a:r>
              <a:rPr lang="ru-RU" dirty="0" smtClean="0">
                <a:solidFill>
                  <a:srgbClr val="C00000"/>
                </a:solidFill>
              </a:rPr>
              <a:t>не  должна </a:t>
            </a:r>
            <a:r>
              <a:rPr lang="ru-RU" dirty="0" smtClean="0"/>
              <a:t>отражаться на уровне ФГОС, для этого достаточно уровня образовательных программ</a:t>
            </a:r>
          </a:p>
          <a:p>
            <a:r>
              <a:rPr lang="ru-RU" dirty="0" smtClean="0"/>
              <a:t>Слишком </a:t>
            </a:r>
            <a:r>
              <a:rPr lang="ru-RU" dirty="0" err="1" smtClean="0"/>
              <a:t>общо</a:t>
            </a:r>
            <a:r>
              <a:rPr lang="ru-RU" dirty="0" smtClean="0"/>
              <a:t> сформулированные компетенции (ФГОС ВО) в принципе могут быть определены как соответствующие требованиям ПС, но </a:t>
            </a:r>
            <a:r>
              <a:rPr lang="ru-RU" dirty="0" smtClean="0">
                <a:solidFill>
                  <a:srgbClr val="C00000"/>
                </a:solidFill>
              </a:rPr>
              <a:t>должны конкретизироваться </a:t>
            </a:r>
            <a:r>
              <a:rPr lang="ru-RU" dirty="0" smtClean="0"/>
              <a:t>на уровне образовательных программ (иначе </a:t>
            </a:r>
            <a:r>
              <a:rPr lang="ru-RU" dirty="0" err="1" smtClean="0"/>
              <a:t>непроверяемы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Часть компетенций ФГОС ВО/СПО, требований к знаниям и умениям ФГОС СПО должны быть </a:t>
            </a:r>
            <a:r>
              <a:rPr lang="ru-RU" dirty="0" smtClean="0">
                <a:solidFill>
                  <a:srgbClr val="C00000"/>
                </a:solidFill>
              </a:rPr>
              <a:t>лучше классифицированы </a:t>
            </a:r>
            <a:r>
              <a:rPr lang="ru-RU" dirty="0" smtClean="0"/>
              <a:t>(нарушенная иерархия затрудняет </a:t>
            </a:r>
            <a:r>
              <a:rPr lang="ru-RU" dirty="0" err="1" smtClean="0"/>
              <a:t>проверяемость</a:t>
            </a:r>
            <a:r>
              <a:rPr lang="ru-RU" dirty="0" smtClean="0"/>
              <a:t>: </a:t>
            </a:r>
            <a:r>
              <a:rPr lang="ru-RU" i="1" dirty="0" smtClean="0"/>
              <a:t>знания=умения, компетенции=знания </a:t>
            </a:r>
            <a:r>
              <a:rPr lang="ru-RU" dirty="0" smtClean="0"/>
              <a:t>и т.п.)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61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Оценка образовательных программ ВО/СПО/ДПО с точки зрения учета в них требований профессиональных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стандартов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8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Учет ПС в основных образовательных программах: формируемые профессиональные компетенции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519018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Чаще всего: в перечнях профессиональных компетенций (ПК) образовательных программ нет ПК, отвечающих </a:t>
            </a:r>
            <a:r>
              <a:rPr lang="ru-RU" b="1" i="1" dirty="0" smtClean="0"/>
              <a:t>существенным</a:t>
            </a:r>
            <a:r>
              <a:rPr lang="ru-RU" dirty="0" smtClean="0"/>
              <a:t> квалификационным требованиям ПС (экспертами упоминаются 1-2 важные для профессии трудовые функции) </a:t>
            </a:r>
          </a:p>
          <a:p>
            <a:pPr lvl="1"/>
            <a:r>
              <a:rPr lang="ru-RU" dirty="0" smtClean="0"/>
              <a:t>При этом: «неучтенные» в ООП квалификационные требования могут стать основой для программ ДПО</a:t>
            </a:r>
            <a:endParaRPr lang="ru-RU" dirty="0"/>
          </a:p>
          <a:p>
            <a:r>
              <a:rPr lang="ru-RU" dirty="0" smtClean="0"/>
              <a:t>В ООП не приводятся «</a:t>
            </a:r>
            <a:r>
              <a:rPr lang="ru-RU" b="1" i="1" dirty="0" smtClean="0"/>
              <a:t>паспорта ПК</a:t>
            </a:r>
            <a:r>
              <a:rPr lang="ru-RU" dirty="0" smtClean="0"/>
              <a:t>», без которых сложно понять, формирует ли программа необходимую квалификацию выпускника</a:t>
            </a:r>
          </a:p>
          <a:p>
            <a:r>
              <a:rPr lang="ru-RU" dirty="0" smtClean="0"/>
              <a:t>Разработчики ООП, пробуя </a:t>
            </a:r>
            <a:r>
              <a:rPr lang="ru-RU" dirty="0"/>
              <a:t>применить ПС для актуализации программы, </a:t>
            </a:r>
            <a:r>
              <a:rPr lang="ru-RU" dirty="0" smtClean="0"/>
              <a:t>иногда </a:t>
            </a:r>
            <a:r>
              <a:rPr lang="ru-RU" b="1" i="1" dirty="0"/>
              <a:t>переносят в ПК программы формулировки ТФ, или даже трудовых действий, </a:t>
            </a:r>
            <a:r>
              <a:rPr lang="ru-RU" dirty="0"/>
              <a:t>например: «способность к составлению заявок на вывод оборудования в </a:t>
            </a:r>
            <a:r>
              <a:rPr lang="ru-RU" dirty="0" smtClean="0"/>
              <a:t>ремонт»</a:t>
            </a:r>
          </a:p>
          <a:p>
            <a:r>
              <a:rPr lang="ru-RU" dirty="0" smtClean="0"/>
              <a:t>Проектирование ООП все еще недостаточно ориентировано на формирование </a:t>
            </a:r>
            <a:r>
              <a:rPr lang="ru-RU" b="1" i="1" dirty="0" smtClean="0"/>
              <a:t>умений</a:t>
            </a:r>
            <a:r>
              <a:rPr lang="ru-RU" dirty="0" smtClean="0"/>
              <a:t> (</a:t>
            </a:r>
            <a:r>
              <a:rPr lang="ru-RU" dirty="0"/>
              <a:t>даже в дополнительном образовании)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6348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954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Итоги апробации профессиональных стандартов при оценке образовательных стандартов и программ</vt:lpstr>
      <vt:lpstr>Задачи проекта: </vt:lpstr>
      <vt:lpstr>Апробационный комплект - основная содержательная единица апробации</vt:lpstr>
      <vt:lpstr>Оценка применимости профессиональных стандартов в системе профессионального образования  </vt:lpstr>
      <vt:lpstr>Варианты оценки применимости ПС при оценке ФГОС</vt:lpstr>
      <vt:lpstr>Основные типы рекомендаций экспертов при оценке ФГОС</vt:lpstr>
      <vt:lpstr>Что показала апробация с точки зрения применения ПС для оценки ФГОС?</vt:lpstr>
      <vt:lpstr>Оценка образовательных программ ВО/СПО/ДПО с точки зрения учета в них требований профессиональных стандартов  </vt:lpstr>
      <vt:lpstr>Учет ПС в основных образовательных программах: формируемые профессиональные компетенции</vt:lpstr>
      <vt:lpstr>Учет ПС в основных образовательных программах: организация ООП</vt:lpstr>
      <vt:lpstr>Учет ПС в основных образовательных программах: предложения экспертов</vt:lpstr>
      <vt:lpstr>Предложения по изменению нормативно-методической базы применения ПС в профессиональном образовании и обучении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Яблонскене</dc:creator>
  <cp:lastModifiedBy>Наталья Яблонскене</cp:lastModifiedBy>
  <cp:revision>37</cp:revision>
  <dcterms:created xsi:type="dcterms:W3CDTF">2015-11-07T16:58:25Z</dcterms:created>
  <dcterms:modified xsi:type="dcterms:W3CDTF">2015-12-09T16:34:42Z</dcterms:modified>
</cp:coreProperties>
</file>