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18" r:id="rId2"/>
    <p:sldId id="620" r:id="rId3"/>
    <p:sldId id="625" r:id="rId4"/>
    <p:sldId id="626" r:id="rId5"/>
    <p:sldId id="627" r:id="rId6"/>
    <p:sldId id="628" r:id="rId7"/>
    <p:sldId id="629" r:id="rId8"/>
    <p:sldId id="527" r:id="rId9"/>
    <p:sldId id="542" r:id="rId10"/>
    <p:sldId id="551" r:id="rId11"/>
    <p:sldId id="543" r:id="rId12"/>
    <p:sldId id="544" r:id="rId13"/>
    <p:sldId id="597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7"/>
    <a:srgbClr val="C0504C"/>
    <a:srgbClr val="FEED98"/>
    <a:srgbClr val="FFDE15"/>
    <a:srgbClr val="558ED5"/>
    <a:srgbClr val="FDDB39"/>
    <a:srgbClr val="B2D2DE"/>
    <a:srgbClr val="68696E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437" y="-26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Antonova\Downloads\RTAIS_Evolution_Dashboard_2019_02_05_09_51_5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Antonova\Downloads\RTAIS_Regional_2019_02_05_09_55_5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/>
              <a:t>Динамика роста количества РТС в мире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'[RTAIS_Evolution_Dashboard_2019_02_05_09_51_56.xls]Evolution Dashboard'!$B$1</c:f>
              <c:strCache>
                <c:ptCount val="1"/>
                <c:pt idx="0">
                  <c:v>Goods notifications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'[RTAIS_Evolution_Dashboard_2019_02_05_09_51_56.xls]Evolution Dashboard'!$A$2:$A$29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strCache>
            </c:strRef>
          </c:cat>
          <c:val>
            <c:numRef>
              <c:f>'[RTAIS_Evolution_Dashboard_2019_02_05_09_51_56.xls]Evolution Dashboard'!$B$2:$B$29</c:f>
            </c:numRef>
          </c:val>
          <c:extLst>
            <c:ext xmlns:c16="http://schemas.microsoft.com/office/drawing/2014/chart" uri="{C3380CC4-5D6E-409C-BE32-E72D297353CC}">
              <c16:uniqueId val="{00000000-798F-4071-9F16-26B644B5406A}"/>
            </c:ext>
          </c:extLst>
        </c:ser>
        <c:ser>
          <c:idx val="1"/>
          <c:order val="1"/>
          <c:tx>
            <c:strRef>
              <c:f>'[RTAIS_Evolution_Dashboard_2019_02_05_09_51_56.xls]Evolution Dashboard'!$C$1</c:f>
              <c:strCache>
                <c:ptCount val="1"/>
                <c:pt idx="0">
                  <c:v>Services notifications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'[RTAIS_Evolution_Dashboard_2019_02_05_09_51_56.xls]Evolution Dashboard'!$A$2:$A$29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strCache>
            </c:strRef>
          </c:cat>
          <c:val>
            <c:numRef>
              <c:f>'[RTAIS_Evolution_Dashboard_2019_02_05_09_51_56.xls]Evolution Dashboard'!$C$2:$C$29</c:f>
            </c:numRef>
          </c:val>
          <c:extLst>
            <c:ext xmlns:c16="http://schemas.microsoft.com/office/drawing/2014/chart" uri="{C3380CC4-5D6E-409C-BE32-E72D297353CC}">
              <c16:uniqueId val="{00000001-798F-4071-9F16-26B644B5406A}"/>
            </c:ext>
          </c:extLst>
        </c:ser>
        <c:ser>
          <c:idx val="2"/>
          <c:order val="2"/>
          <c:tx>
            <c:strRef>
              <c:f>'[RTAIS_Evolution_Dashboard_2019_02_05_09_51_56.xls]Evolution Dashboard'!$D$1</c:f>
              <c:strCache>
                <c:ptCount val="1"/>
                <c:pt idx="0">
                  <c:v>Accessions to an RTA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'[RTAIS_Evolution_Dashboard_2019_02_05_09_51_56.xls]Evolution Dashboard'!$A$2:$A$29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strCache>
            </c:strRef>
          </c:cat>
          <c:val>
            <c:numRef>
              <c:f>'[RTAIS_Evolution_Dashboard_2019_02_05_09_51_56.xls]Evolution Dashboard'!$D$2:$D$29</c:f>
            </c:numRef>
          </c:val>
          <c:extLst>
            <c:ext xmlns:c16="http://schemas.microsoft.com/office/drawing/2014/chart" uri="{C3380CC4-5D6E-409C-BE32-E72D297353CC}">
              <c16:uniqueId val="{00000002-798F-4071-9F16-26B644B5406A}"/>
            </c:ext>
          </c:extLst>
        </c:ser>
        <c:ser>
          <c:idx val="3"/>
          <c:order val="3"/>
          <c:tx>
            <c:strRef>
              <c:f>'[RTAIS_Evolution_Dashboard_2019_02_05_09_51_56.xls]Evolution Dashboard'!$E$1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'[RTAIS_Evolution_Dashboard_2019_02_05_09_51_56.xls]Evolution Dashboard'!$A$2:$A$29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strCache>
            </c:strRef>
          </c:cat>
          <c:val>
            <c:numRef>
              <c:f>'[RTAIS_Evolution_Dashboard_2019_02_05_09_51_56.xls]Evolution Dashboard'!$E$2:$E$29</c:f>
              <c:numCache>
                <c:formatCode>General</c:formatCode>
                <c:ptCount val="28"/>
                <c:pt idx="0">
                  <c:v>30</c:v>
                </c:pt>
                <c:pt idx="1">
                  <c:v>37</c:v>
                </c:pt>
                <c:pt idx="2">
                  <c:v>44</c:v>
                </c:pt>
                <c:pt idx="3">
                  <c:v>54</c:v>
                </c:pt>
                <c:pt idx="4">
                  <c:v>62</c:v>
                </c:pt>
                <c:pt idx="5">
                  <c:v>69</c:v>
                </c:pt>
                <c:pt idx="6">
                  <c:v>75</c:v>
                </c:pt>
                <c:pt idx="7">
                  <c:v>83</c:v>
                </c:pt>
                <c:pt idx="8">
                  <c:v>94</c:v>
                </c:pt>
                <c:pt idx="9">
                  <c:v>106</c:v>
                </c:pt>
                <c:pt idx="10">
                  <c:v>121</c:v>
                </c:pt>
                <c:pt idx="11">
                  <c:v>140</c:v>
                </c:pt>
                <c:pt idx="12">
                  <c:v>159</c:v>
                </c:pt>
                <c:pt idx="13">
                  <c:v>180</c:v>
                </c:pt>
                <c:pt idx="14">
                  <c:v>207</c:v>
                </c:pt>
                <c:pt idx="15">
                  <c:v>224</c:v>
                </c:pt>
                <c:pt idx="16">
                  <c:v>252</c:v>
                </c:pt>
                <c:pt idx="17">
                  <c:v>286</c:v>
                </c:pt>
                <c:pt idx="18">
                  <c:v>309</c:v>
                </c:pt>
                <c:pt idx="19">
                  <c:v>329</c:v>
                </c:pt>
                <c:pt idx="20">
                  <c:v>355</c:v>
                </c:pt>
                <c:pt idx="21">
                  <c:v>379</c:v>
                </c:pt>
                <c:pt idx="22">
                  <c:v>401</c:v>
                </c:pt>
                <c:pt idx="23">
                  <c:v>428</c:v>
                </c:pt>
                <c:pt idx="24">
                  <c:v>445</c:v>
                </c:pt>
                <c:pt idx="25">
                  <c:v>461</c:v>
                </c:pt>
                <c:pt idx="26">
                  <c:v>467</c:v>
                </c:pt>
                <c:pt idx="27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8F-4071-9F16-26B644B5406A}"/>
            </c:ext>
          </c:extLst>
        </c:ser>
        <c:ser>
          <c:idx val="4"/>
          <c:order val="4"/>
          <c:tx>
            <c:strRef>
              <c:f>'[RTAIS_Evolution_Dashboard_2019_02_05_09_51_56.xls]Evolution Dashboard'!$F$1</c:f>
              <c:strCache>
                <c:ptCount val="1"/>
                <c:pt idx="0">
                  <c:v>Действующие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'[RTAIS_Evolution_Dashboard_2019_02_05_09_51_56.xls]Evolution Dashboard'!$A$2:$A$29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strCache>
            </c:strRef>
          </c:cat>
          <c:val>
            <c:numRef>
              <c:f>'[RTAIS_Evolution_Dashboard_2019_02_05_09_51_56.xls]Evolution Dashboard'!$F$2:$F$29</c:f>
              <c:numCache>
                <c:formatCode>General</c:formatCode>
                <c:ptCount val="28"/>
                <c:pt idx="0">
                  <c:v>24</c:v>
                </c:pt>
                <c:pt idx="1">
                  <c:v>31</c:v>
                </c:pt>
                <c:pt idx="2">
                  <c:v>37</c:v>
                </c:pt>
                <c:pt idx="3">
                  <c:v>44</c:v>
                </c:pt>
                <c:pt idx="4">
                  <c:v>52</c:v>
                </c:pt>
                <c:pt idx="5">
                  <c:v>58</c:v>
                </c:pt>
                <c:pt idx="6">
                  <c:v>64</c:v>
                </c:pt>
                <c:pt idx="7">
                  <c:v>69</c:v>
                </c:pt>
                <c:pt idx="8">
                  <c:v>79</c:v>
                </c:pt>
                <c:pt idx="9">
                  <c:v>87</c:v>
                </c:pt>
                <c:pt idx="10">
                  <c:v>96</c:v>
                </c:pt>
                <c:pt idx="11">
                  <c:v>108</c:v>
                </c:pt>
                <c:pt idx="12">
                  <c:v>118</c:v>
                </c:pt>
                <c:pt idx="13">
                  <c:v>131</c:v>
                </c:pt>
                <c:pt idx="14">
                  <c:v>148</c:v>
                </c:pt>
                <c:pt idx="15">
                  <c:v>159</c:v>
                </c:pt>
                <c:pt idx="16">
                  <c:v>176</c:v>
                </c:pt>
                <c:pt idx="17">
                  <c:v>194</c:v>
                </c:pt>
                <c:pt idx="18">
                  <c:v>206</c:v>
                </c:pt>
                <c:pt idx="19">
                  <c:v>217</c:v>
                </c:pt>
                <c:pt idx="20">
                  <c:v>233</c:v>
                </c:pt>
                <c:pt idx="21">
                  <c:v>244</c:v>
                </c:pt>
                <c:pt idx="22">
                  <c:v>256</c:v>
                </c:pt>
                <c:pt idx="23">
                  <c:v>267</c:v>
                </c:pt>
                <c:pt idx="24">
                  <c:v>279</c:v>
                </c:pt>
                <c:pt idx="25">
                  <c:v>288</c:v>
                </c:pt>
                <c:pt idx="26">
                  <c:v>291</c:v>
                </c:pt>
                <c:pt idx="27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F-4071-9F16-26B644B54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619632"/>
        <c:axId val="503621600"/>
      </c:barChart>
      <c:catAx>
        <c:axId val="50361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03621600"/>
        <c:crosses val="autoZero"/>
        <c:auto val="1"/>
        <c:lblAlgn val="ctr"/>
        <c:lblOffset val="100"/>
        <c:noMultiLvlLbl val="0"/>
      </c:catAx>
      <c:valAx>
        <c:axId val="50362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0361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/>
              <a:t>Распределение РТС по регионам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[RTAIS_Regional_2019_02_05_09_55_53.xls]Regional!$B$1</c:f>
              <c:strCache>
                <c:ptCount val="1"/>
                <c:pt idx="0">
                  <c:v>Notifications of RTAs in force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[RTAIS_Regional_2019_02_05_09_55_53.xls]Regional!$A$2:$A$12</c:f>
              <c:strCache>
                <c:ptCount val="11"/>
                <c:pt idx="0">
                  <c:v>Европа</c:v>
                </c:pt>
                <c:pt idx="1">
                  <c:v>Восточная Азия</c:v>
                </c:pt>
                <c:pt idx="2">
                  <c:v>Южная Америка</c:v>
                </c:pt>
                <c:pt idx="3">
                  <c:v>СНГ</c:v>
                </c:pt>
                <c:pt idx="4">
                  <c:v>Северная Америка</c:v>
                </c:pt>
                <c:pt idx="5">
                  <c:v>Центральная Америка</c:v>
                </c:pt>
                <c:pt idx="6">
                  <c:v>Африка</c:v>
                </c:pt>
                <c:pt idx="7">
                  <c:v>Средний Восток</c:v>
                </c:pt>
                <c:pt idx="8">
                  <c:v>Страны Океании</c:v>
                </c:pt>
                <c:pt idx="9">
                  <c:v>Западная Азия</c:v>
                </c:pt>
                <c:pt idx="10">
                  <c:v>Карибский бассейн</c:v>
                </c:pt>
              </c:strCache>
            </c:strRef>
          </c:cat>
          <c:val>
            <c:numRef>
              <c:f>[RTAIS_Regional_2019_02_05_09_55_53.xls]Regional!$B$2:$B$12</c:f>
              <c:numCache>
                <c:formatCode>General</c:formatCode>
                <c:ptCount val="11"/>
                <c:pt idx="0">
                  <c:v>100</c:v>
                </c:pt>
                <c:pt idx="1">
                  <c:v>87</c:v>
                </c:pt>
                <c:pt idx="2">
                  <c:v>61</c:v>
                </c:pt>
                <c:pt idx="3">
                  <c:v>45</c:v>
                </c:pt>
                <c:pt idx="4">
                  <c:v>43</c:v>
                </c:pt>
                <c:pt idx="5">
                  <c:v>40</c:v>
                </c:pt>
                <c:pt idx="6">
                  <c:v>34</c:v>
                </c:pt>
                <c:pt idx="7">
                  <c:v>28</c:v>
                </c:pt>
                <c:pt idx="8">
                  <c:v>25</c:v>
                </c:pt>
                <c:pt idx="9">
                  <c:v>22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D-4C06-A6CF-0003E1FD0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07440"/>
        <c:axId val="419505800"/>
      </c:barChart>
      <c:catAx>
        <c:axId val="4195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19505800"/>
        <c:crosses val="autoZero"/>
        <c:auto val="1"/>
        <c:lblAlgn val="ctr"/>
        <c:lblOffset val="100"/>
        <c:noMultiLvlLbl val="0"/>
      </c:catAx>
      <c:valAx>
        <c:axId val="41950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1950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F85F3B1-0F9D-421F-807E-9D12E3BE9D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D3F850-509E-461D-938D-7204EF8348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79E1A-585B-46CC-B512-BB48E6FD7D6A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E35D41-CE39-4305-8479-CF10283DF3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EB1C5A-CF06-4E25-8504-6D9370432F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9F06-3DA2-487B-B98F-52E6EEADB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9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86A7-1318-4DED-B6DD-B2D39652E3C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37D8-4589-43BD-8B32-F9F676D8F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03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5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7D8-4589-43BD-8B32-F9F676D8F78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7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1E76-BE66-4D02-8250-7141E0576D5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2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9C08-50F1-4FC7-9ABF-0EC0044EB8DC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7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319-F675-4394-ACE0-AC55E4D8D05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DA9-EC33-4E02-B9A8-040D1AA9CEB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845D-E741-483C-8568-1E41DE4C1C3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33EE-00EC-4589-85A2-878B43B837D4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E739-4D26-4FBE-BCD3-F15F9F03EBF5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6EE1-C3B7-45FD-8A8B-9DD6DA7301BA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B3D0-8919-4E70-A6EA-B6D6EE0A72F1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7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391-055D-4A1B-AB21-FF9AC7A1E625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DF92-37A2-4364-BF97-99DA23A22C63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A8E1-391F-4546-8953-F0EE8BF49310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19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vigator.exportcenter.ru/list/view/1000000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vigator.exportcenter.ru/list/view/10000207/" TargetMode="External"/><Relationship Id="rId5" Type="http://schemas.openxmlformats.org/officeDocument/2006/relationships/hyperlink" Target="http://navigator.exportcenter.ru/list/view/10000206/" TargetMode="External"/><Relationship Id="rId4" Type="http://schemas.openxmlformats.org/officeDocument/2006/relationships/hyperlink" Target="http://navigator.exportcenter.ru/list/view/10000205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gif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gif"/><Relationship Id="rId5" Type="http://schemas.openxmlformats.org/officeDocument/2006/relationships/image" Target="../media/image10.jpeg"/><Relationship Id="rId10" Type="http://schemas.openxmlformats.org/officeDocument/2006/relationships/image" Target="../media/image13.gif"/><Relationship Id="rId4" Type="http://schemas.openxmlformats.org/officeDocument/2006/relationships/image" Target="../media/image3.png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55129" y="28344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F420B-BFAA-4892-B52E-135C9233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A2EC2-2E13-4E4F-BF51-087604F74878}"/>
              </a:ext>
            </a:extLst>
          </p:cNvPr>
          <p:cNvSpPr txBox="1"/>
          <p:nvPr/>
        </p:nvSpPr>
        <p:spPr>
          <a:xfrm>
            <a:off x="642300" y="1740753"/>
            <a:ext cx="785939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ru-RU" sz="2400" dirty="0"/>
              <a:t>Выстраивание отраслевых диалогов с зарубежными странами на площадке ЕАЭС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8AAF-9F3F-474E-BB1A-69C3BE10517D}"/>
              </a:ext>
            </a:extLst>
          </p:cNvPr>
          <p:cNvSpPr txBox="1"/>
          <p:nvPr/>
        </p:nvSpPr>
        <p:spPr>
          <a:xfrm>
            <a:off x="3723052" y="4597987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 марта 2019 года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C528BFD-3379-4E77-8E41-2C98742C3491}"/>
              </a:ext>
            </a:extLst>
          </p:cNvPr>
          <p:cNvSpPr/>
          <p:nvPr/>
        </p:nvSpPr>
        <p:spPr>
          <a:xfrm>
            <a:off x="1331640" y="3414076"/>
            <a:ext cx="744091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Владимир Юрьевич Саламатов</a:t>
            </a:r>
          </a:p>
          <a:p>
            <a:pPr algn="r"/>
            <a:endParaRPr lang="ru-RU" sz="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Председатель Общественного совета при Федеральной службе по аккредитации</a:t>
            </a:r>
          </a:p>
          <a:p>
            <a:pPr algn="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Генеральный директор Исследовательского центра Международная торговля и интеграция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C7665D99-74DD-4FBB-97B7-F22D901CC5FB}"/>
              </a:ext>
            </a:extLst>
          </p:cNvPr>
          <p:cNvGrpSpPr/>
          <p:nvPr/>
        </p:nvGrpSpPr>
        <p:grpSpPr>
          <a:xfrm>
            <a:off x="1331640" y="206959"/>
            <a:ext cx="6823074" cy="931545"/>
            <a:chOff x="0" y="0"/>
            <a:chExt cx="6823495" cy="931653"/>
          </a:xfrm>
        </p:grpSpPr>
        <p:pic>
          <p:nvPicPr>
            <p:cNvPr id="18" name="Picture 2" descr="Картинки по запросу атамекен эмблема">
              <a:extLst>
                <a:ext uri="{FF2B5EF4-FFF2-40B4-BE49-F238E27FC236}">
                  <a16:creationId xmlns:a16="http://schemas.microsoft.com/office/drawing/2014/main" id="{D929B0D9-3C8F-4AC8-8531-F2221E30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034" y="77638"/>
              <a:ext cx="1475117" cy="776377"/>
            </a:xfrm>
            <a:prstGeom prst="rect">
              <a:avLst/>
            </a:prstGeom>
            <a:noFill/>
            <a:extLst/>
          </p:spPr>
        </p:pic>
        <p:pic>
          <p:nvPicPr>
            <p:cNvPr id="19" name="Picture 4" descr="Картинки по запросу рспп">
              <a:extLst>
                <a:ext uri="{FF2B5EF4-FFF2-40B4-BE49-F238E27FC236}">
                  <a16:creationId xmlns:a16="http://schemas.microsoft.com/office/drawing/2014/main" id="{E2DF2466-9B66-48D5-999A-349DBB063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929" y="34506"/>
              <a:ext cx="1164566" cy="862641"/>
            </a:xfrm>
            <a:prstGeom prst="rect">
              <a:avLst/>
            </a:prstGeom>
            <a:noFill/>
            <a:extLst/>
          </p:spPr>
        </p:pic>
        <p:pic>
          <p:nvPicPr>
            <p:cNvPr id="20" name="Picture 6" descr="Фото БелАПП - Республиканская ассоциация предприятий промышленности">
              <a:extLst>
                <a:ext uri="{FF2B5EF4-FFF2-40B4-BE49-F238E27FC236}">
                  <a16:creationId xmlns:a16="http://schemas.microsoft.com/office/drawing/2014/main" id="{C8AF6FBE-125F-444C-BC32-844360A1F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831" y="0"/>
              <a:ext cx="888520" cy="931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kspp.kg/images/template/logo.jpg">
              <a:extLst>
                <a:ext uri="{FF2B5EF4-FFF2-40B4-BE49-F238E27FC236}">
                  <a16:creationId xmlns:a16="http://schemas.microsoft.com/office/drawing/2014/main" id="{30242898-0727-4F21-9166-C06F084F2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087" y="258792"/>
              <a:ext cx="1061049" cy="414068"/>
            </a:xfrm>
            <a:prstGeom prst="rect">
              <a:avLst/>
            </a:prstGeom>
            <a:noFill/>
            <a:extLst/>
          </p:spPr>
        </p:pic>
        <p:pic>
          <p:nvPicPr>
            <p:cNvPr id="22" name="Picture 10" descr="Картинки по запросу союз промышленников и предпринимателей армении">
              <a:extLst>
                <a:ext uri="{FF2B5EF4-FFF2-40B4-BE49-F238E27FC236}">
                  <a16:creationId xmlns:a16="http://schemas.microsoft.com/office/drawing/2014/main" id="{EECD4F48-F695-4E6E-9FD8-0B33E6401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660"/>
              <a:ext cx="681487" cy="500332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20329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xmlns:p14="http://schemas.microsoft.com/office/powerpoint/2010/main" advClick="0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72EC88-9A6B-4C11-BA59-A8A8489D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203" y="752046"/>
            <a:ext cx="3739593" cy="2649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D2C8FC-F4DF-4684-BD72-43BDE56A8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712" y="3401814"/>
            <a:ext cx="5155097" cy="151392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985ED69-EA18-497F-803B-85F2E58BC9E6}"/>
              </a:ext>
            </a:extLst>
          </p:cNvPr>
          <p:cNvCxnSpPr>
            <a:cxnSpLocks/>
          </p:cNvCxnSpPr>
          <p:nvPr/>
        </p:nvCxnSpPr>
        <p:spPr>
          <a:xfrm>
            <a:off x="2195736" y="3401798"/>
            <a:ext cx="4752528" cy="1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Картинки по запросу ниу вшэ">
            <a:extLst>
              <a:ext uri="{FF2B5EF4-FFF2-40B4-BE49-F238E27FC236}">
                <a16:creationId xmlns:a16="http://schemas.microsoft.com/office/drawing/2014/main" id="{EF3057DD-5650-4704-962C-4B8C151C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93" y="197776"/>
            <a:ext cx="723114" cy="6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7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89E9-DD0A-45DF-92A1-373657A9C0E6}" type="slidenum">
              <a:rPr lang="ru-RU" smtClean="0">
                <a:latin typeface="Arial Narrow" panose="020B0606020202030204" pitchFamily="34" charset="0"/>
              </a:rPr>
              <a:pPr/>
              <a:t>11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8" name="Picture 2" descr="Картинки по запросу российско-китайский комитет дружбы мира и развит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99" y="1591538"/>
            <a:ext cx="74675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&quot;Напитки из Черноголов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3583" y="1681936"/>
            <a:ext cx="803672" cy="487562"/>
          </a:xfrm>
          <a:prstGeom prst="rect">
            <a:avLst/>
          </a:prstGeom>
          <a:noFill/>
        </p:spPr>
      </p:pic>
      <p:pic>
        <p:nvPicPr>
          <p:cNvPr id="20" name="Picture 2" descr="Соковая продук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870" y="1561853"/>
            <a:ext cx="725864" cy="664524"/>
          </a:xfrm>
          <a:prstGeom prst="rect">
            <a:avLst/>
          </a:prstGeom>
          <a:noFill/>
        </p:spPr>
      </p:pic>
      <p:pic>
        <p:nvPicPr>
          <p:cNvPr id="21" name="Picture 4" descr="Картинки по запросу spla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96" y="3302953"/>
            <a:ext cx="701525" cy="6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 мече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56" y="3103849"/>
            <a:ext cx="601940" cy="3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артинки по запросу сибу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7" y="3034955"/>
            <a:ext cx="1052085" cy="5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артинки по запросу Объединенная двигателестроительная корпорац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28" y="2239610"/>
            <a:ext cx="1806045" cy="6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артинки по запросу норильский никел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38" y="1656451"/>
            <a:ext cx="976123" cy="4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артинки по запросу криница оа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73" y="2404617"/>
            <a:ext cx="687178" cy="5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Картинки по запросу русал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19" y="3811576"/>
            <a:ext cx="890742" cy="4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Картинки по запросу Росэлектроника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34175" r="7645" b="31650"/>
          <a:stretch/>
        </p:blipFill>
        <p:spPr bwMode="auto">
          <a:xfrm>
            <a:off x="1333633" y="2471774"/>
            <a:ext cx="1482547" cy="4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На главную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64" y="2404617"/>
            <a:ext cx="1380833" cy="4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артинки по запросу фонд развития трубной промышленност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95" y="2898646"/>
            <a:ext cx="461748" cy="5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Картинки по запросу тмк лого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13" y="3192907"/>
            <a:ext cx="1320508" cy="4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Картинки по запросу северсталь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96" y="1663114"/>
            <a:ext cx="1408541" cy="4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 descr="Картинки по запросу еп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1" b="24348"/>
          <a:stretch/>
        </p:blipFill>
        <p:spPr bwMode="auto">
          <a:xfrm>
            <a:off x="3224251" y="2901826"/>
            <a:ext cx="946008" cy="4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4183" y="3347418"/>
            <a:ext cx="758954" cy="777242"/>
          </a:xfrm>
          <a:prstGeom prst="rect">
            <a:avLst/>
          </a:prstGeom>
        </p:spPr>
      </p:pic>
      <p:pic>
        <p:nvPicPr>
          <p:cNvPr id="36" name="Рисунок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7414" y="4122866"/>
            <a:ext cx="1017456" cy="285988"/>
          </a:xfrm>
          <a:prstGeom prst="rect">
            <a:avLst/>
          </a:prstGeom>
        </p:spPr>
      </p:pic>
      <p:pic>
        <p:nvPicPr>
          <p:cNvPr id="37" name="Рисунок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8180" y="3968627"/>
            <a:ext cx="950539" cy="440226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78" y="3868111"/>
            <a:ext cx="571101" cy="5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14"/>
          <p:cNvSpPr/>
          <p:nvPr/>
        </p:nvSpPr>
        <p:spPr>
          <a:xfrm>
            <a:off x="1269597" y="336525"/>
            <a:ext cx="685800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Исследование запросов бизнеса ЕАЭС в сотрудничестве с КНР</a:t>
            </a:r>
          </a:p>
        </p:txBody>
      </p:sp>
      <p:sp>
        <p:nvSpPr>
          <p:cNvPr id="39" name="Прямоугольник 14"/>
          <p:cNvSpPr/>
          <p:nvPr/>
        </p:nvSpPr>
        <p:spPr>
          <a:xfrm>
            <a:off x="1143003" y="1130326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Активные респонденты*:</a:t>
            </a:r>
          </a:p>
        </p:txBody>
      </p:sp>
      <p:sp>
        <p:nvSpPr>
          <p:cNvPr id="40" name="Прямоугольник 14"/>
          <p:cNvSpPr/>
          <p:nvPr/>
        </p:nvSpPr>
        <p:spPr>
          <a:xfrm>
            <a:off x="1387674" y="4617223"/>
            <a:ext cx="5489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*всего участие в анкетировании и интервью приняли более 100 компаний</a:t>
            </a: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84ABD335-B8DD-4A04-9F36-29CE1AD3A404}"/>
              </a:ext>
            </a:extLst>
          </p:cNvPr>
          <p:cNvGrpSpPr/>
          <p:nvPr/>
        </p:nvGrpSpPr>
        <p:grpSpPr>
          <a:xfrm>
            <a:off x="0" y="731612"/>
            <a:ext cx="9144000" cy="0"/>
            <a:chOff x="0" y="924763"/>
            <a:chExt cx="9144000" cy="0"/>
          </a:xfrm>
        </p:grpSpPr>
        <p:cxnSp>
          <p:nvCxnSpPr>
            <p:cNvPr id="48" name="Straight Connector 17">
              <a:extLst>
                <a:ext uri="{FF2B5EF4-FFF2-40B4-BE49-F238E27FC236}">
                  <a16:creationId xmlns:a16="http://schemas.microsoft.com/office/drawing/2014/main" id="{FD21B2A5-A23B-432D-90CC-52B2D3446630}"/>
                </a:ext>
              </a:extLst>
            </p:cNvPr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">
              <a:extLst>
                <a:ext uri="{FF2B5EF4-FFF2-40B4-BE49-F238E27FC236}">
                  <a16:creationId xmlns:a16="http://schemas.microsoft.com/office/drawing/2014/main" id="{CAB3A2E2-A9C1-4F45-B647-AB3AB425EC25}"/>
                </a:ext>
              </a:extLst>
            </p:cNvPr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5">
            <a:extLst>
              <a:ext uri="{FF2B5EF4-FFF2-40B4-BE49-F238E27FC236}">
                <a16:creationId xmlns:a16="http://schemas.microsoft.com/office/drawing/2014/main" id="{A04EB7A0-0047-4A43-9D5A-D541393B042B}"/>
              </a:ext>
            </a:extLst>
          </p:cNvPr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48706" y="248956"/>
            <a:ext cx="1195274" cy="712470"/>
          </a:xfrm>
          <a:prstGeom prst="rect">
            <a:avLst/>
          </a:prstGeom>
        </p:spPr>
      </p:pic>
      <p:pic>
        <p:nvPicPr>
          <p:cNvPr id="51" name="Picture 2" descr="Картинки по запросу ниу вшэ">
            <a:extLst>
              <a:ext uri="{FF2B5EF4-FFF2-40B4-BE49-F238E27FC236}">
                <a16:creationId xmlns:a16="http://schemas.microsoft.com/office/drawing/2014/main" id="{1B188610-A357-4341-B8D1-164F9C50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93" y="197776"/>
            <a:ext cx="723114" cy="6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4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89E9-DD0A-45DF-92A1-373657A9C0E6}" type="slidenum">
              <a:rPr lang="ru-RU" smtClean="0">
                <a:latin typeface="Arial Narrow" panose="020B0606020202030204" pitchFamily="34" charset="0"/>
              </a:rPr>
              <a:pPr/>
              <a:t>12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CB5CDD-1C29-4B88-87D5-8E2BCDD2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7724" y="723051"/>
            <a:ext cx="4536504" cy="4337383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E9F846A-0BDA-44DC-8365-FD8F150D1836}"/>
              </a:ext>
            </a:extLst>
          </p:cNvPr>
          <p:cNvCxnSpPr>
            <a:cxnSpLocks/>
          </p:cNvCxnSpPr>
          <p:nvPr/>
        </p:nvCxnSpPr>
        <p:spPr>
          <a:xfrm>
            <a:off x="3383868" y="2949792"/>
            <a:ext cx="145816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412CC91-4ED3-4619-BFDD-8F9C3A89DC41}"/>
              </a:ext>
            </a:extLst>
          </p:cNvPr>
          <p:cNvGrpSpPr/>
          <p:nvPr/>
        </p:nvGrpSpPr>
        <p:grpSpPr>
          <a:xfrm>
            <a:off x="0" y="731612"/>
            <a:ext cx="9144000" cy="0"/>
            <a:chOff x="0" y="924763"/>
            <a:chExt cx="9144000" cy="0"/>
          </a:xfrm>
        </p:grpSpPr>
        <p:cxnSp>
          <p:nvCxnSpPr>
            <p:cNvPr id="11" name="Straight Connector 17">
              <a:extLst>
                <a:ext uri="{FF2B5EF4-FFF2-40B4-BE49-F238E27FC236}">
                  <a16:creationId xmlns:a16="http://schemas.microsoft.com/office/drawing/2014/main" id="{5A59B2EB-A3C6-4B52-9336-7891188D3F9A}"/>
                </a:ext>
              </a:extLst>
            </p:cNvPr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>
              <a:extLst>
                <a:ext uri="{FF2B5EF4-FFF2-40B4-BE49-F238E27FC236}">
                  <a16:creationId xmlns:a16="http://schemas.microsoft.com/office/drawing/2014/main" id="{22227F12-EAC7-4BB7-B423-98AC0B00D6C9}"/>
                </a:ext>
              </a:extLst>
            </p:cNvPr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5">
            <a:extLst>
              <a:ext uri="{FF2B5EF4-FFF2-40B4-BE49-F238E27FC236}">
                <a16:creationId xmlns:a16="http://schemas.microsoft.com/office/drawing/2014/main" id="{7EC4C87F-1C90-44DB-AAEB-F71B527E7B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48706" y="248956"/>
            <a:ext cx="1195274" cy="712470"/>
          </a:xfrm>
          <a:prstGeom prst="rect">
            <a:avLst/>
          </a:prstGeom>
        </p:spPr>
      </p:pic>
      <p:pic>
        <p:nvPicPr>
          <p:cNvPr id="14" name="Picture 2" descr="Картинки по запросу ниу вшэ">
            <a:extLst>
              <a:ext uri="{FF2B5EF4-FFF2-40B4-BE49-F238E27FC236}">
                <a16:creationId xmlns:a16="http://schemas.microsoft.com/office/drawing/2014/main" id="{8F63D8F2-D7C8-43DE-AB63-EAC77290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93" y="197776"/>
            <a:ext cx="723114" cy="6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6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9911" y="731612"/>
            <a:ext cx="4095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36C28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36C2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ru-RU" sz="2400" b="1" dirty="0">
              <a:solidFill>
                <a:srgbClr val="F36C2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8182B02-113E-47DC-A7FA-371BA46D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8"/>
          <a:stretch/>
        </p:blipFill>
        <p:spPr bwMode="auto">
          <a:xfrm>
            <a:off x="1832880" y="1548032"/>
            <a:ext cx="5608274" cy="27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238E33-ACEF-4F48-92E9-A62178F0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532F98-D36E-E24A-8745-B3653B2DF443}"/>
              </a:ext>
            </a:extLst>
          </p:cNvPr>
          <p:cNvSpPr/>
          <p:nvPr/>
        </p:nvSpPr>
        <p:spPr>
          <a:xfrm>
            <a:off x="945327" y="283792"/>
            <a:ext cx="687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dirty="0">
                <a:solidFill>
                  <a:srgbClr val="68696E"/>
                </a:solidFill>
                <a:latin typeface="Arial Narrow" panose="020B0606020202030204" pitchFamily="34" charset="0"/>
              </a:rPr>
              <a:t>Региональные соглашения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D965D-01CC-4ED2-85B8-8FFBFF40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>
                <a:latin typeface="Arial Narrow" panose="020B0606020202030204" pitchFamily="34" charset="0"/>
              </a:rPr>
              <a:pPr/>
              <a:t>2</a:t>
            </a:fld>
            <a:endParaRPr lang="en-US">
              <a:latin typeface="Arial Narrow" panose="020B0606020202030204" pitchFamily="34" charset="0"/>
            </a:endParaRPr>
          </a:p>
        </p:txBody>
      </p:sp>
      <p:graphicFrame>
        <p:nvGraphicFramePr>
          <p:cNvPr id="618" name="Диаграмма 617">
            <a:extLst>
              <a:ext uri="{FF2B5EF4-FFF2-40B4-BE49-F238E27FC236}">
                <a16:creationId xmlns:a16="http://schemas.microsoft.com/office/drawing/2014/main" id="{86FA0B42-9955-4702-B3F8-78757AF32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21125"/>
              </p:ext>
            </p:extLst>
          </p:nvPr>
        </p:nvGraphicFramePr>
        <p:xfrm>
          <a:off x="792472" y="875731"/>
          <a:ext cx="7559056" cy="186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54B28C25-5CE7-42EE-8110-921EEB7FD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128825"/>
              </p:ext>
            </p:extLst>
          </p:nvPr>
        </p:nvGraphicFramePr>
        <p:xfrm>
          <a:off x="792472" y="2634978"/>
          <a:ext cx="7559056" cy="21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3E0B18-BAD2-4ABA-88FF-F606FB6C4174}"/>
              </a:ext>
            </a:extLst>
          </p:cNvPr>
          <p:cNvSpPr txBox="1"/>
          <p:nvPr/>
        </p:nvSpPr>
        <p:spPr>
          <a:xfrm>
            <a:off x="7416053" y="972122"/>
            <a:ext cx="1526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469 </a:t>
            </a:r>
            <a:r>
              <a:rPr lang="ru-RU" sz="1400" dirty="0">
                <a:solidFill>
                  <a:srgbClr val="C00000"/>
                </a:solidFill>
              </a:rPr>
              <a:t>на 2019 год</a:t>
            </a:r>
          </a:p>
        </p:txBody>
      </p:sp>
    </p:spTree>
    <p:extLst>
      <p:ext uri="{BB962C8B-B14F-4D97-AF65-F5344CB8AC3E}">
        <p14:creationId xmlns:p14="http://schemas.microsoft.com/office/powerpoint/2010/main" val="261422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532F98-D36E-E24A-8745-B3653B2DF443}"/>
              </a:ext>
            </a:extLst>
          </p:cNvPr>
          <p:cNvSpPr/>
          <p:nvPr/>
        </p:nvSpPr>
        <p:spPr>
          <a:xfrm>
            <a:off x="872322" y="258992"/>
            <a:ext cx="687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Региональные соглашения ЕАЭС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D965D-01CC-4ED2-85B8-8FFBFF40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>
                <a:latin typeface="Arial Narrow" panose="020B0606020202030204" pitchFamily="34" charset="0"/>
              </a:rPr>
              <a:pPr/>
              <a:t>3</a:t>
            </a:fld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563" name="Группа 562">
            <a:extLst>
              <a:ext uri="{FF2B5EF4-FFF2-40B4-BE49-F238E27FC236}">
                <a16:creationId xmlns:a16="http://schemas.microsoft.com/office/drawing/2014/main" id="{60B21598-B946-425D-A66F-81EA1D2908D4}"/>
              </a:ext>
            </a:extLst>
          </p:cNvPr>
          <p:cNvGrpSpPr/>
          <p:nvPr/>
        </p:nvGrpSpPr>
        <p:grpSpPr>
          <a:xfrm>
            <a:off x="2483112" y="961426"/>
            <a:ext cx="4759574" cy="3295009"/>
            <a:chOff x="1556659" y="1481400"/>
            <a:chExt cx="3143694" cy="1976267"/>
          </a:xfrm>
        </p:grpSpPr>
        <p:sp>
          <p:nvSpPr>
            <p:cNvPr id="397" name="Freeform 334">
              <a:extLst>
                <a:ext uri="{FF2B5EF4-FFF2-40B4-BE49-F238E27FC236}">
                  <a16:creationId xmlns:a16="http://schemas.microsoft.com/office/drawing/2014/main" id="{C75969F3-251C-41E9-A0A0-0DDE4876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277" y="2291309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DDB3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highlight>
                    <a:srgbClr val="008000"/>
                  </a:highlight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11" name="Freeform 348">
              <a:extLst>
                <a:ext uri="{FF2B5EF4-FFF2-40B4-BE49-F238E27FC236}">
                  <a16:creationId xmlns:a16="http://schemas.microsoft.com/office/drawing/2014/main" id="{597967FE-50A0-404A-89BA-136B8C64E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193" y="2725701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EED9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22" name="Freeform 359">
              <a:extLst>
                <a:ext uri="{FF2B5EF4-FFF2-40B4-BE49-F238E27FC236}">
                  <a16:creationId xmlns:a16="http://schemas.microsoft.com/office/drawing/2014/main" id="{891147CC-07FE-48B8-ADA6-E0DD3B1EA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480" y="2633412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B3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35" name="Freeform 372">
              <a:extLst>
                <a:ext uri="{FF2B5EF4-FFF2-40B4-BE49-F238E27FC236}">
                  <a16:creationId xmlns:a16="http://schemas.microsoft.com/office/drawing/2014/main" id="{E646F640-70EB-45C1-BDE7-1AE30DF9E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846" y="3344669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50" name="Freeform 387">
              <a:extLst>
                <a:ext uri="{FF2B5EF4-FFF2-40B4-BE49-F238E27FC236}">
                  <a16:creationId xmlns:a16="http://schemas.microsoft.com/office/drawing/2014/main" id="{926891B1-F970-4494-B6D5-40A610737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116" y="3203054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51" name="Freeform 388">
              <a:extLst>
                <a:ext uri="{FF2B5EF4-FFF2-40B4-BE49-F238E27FC236}">
                  <a16:creationId xmlns:a16="http://schemas.microsoft.com/office/drawing/2014/main" id="{DDF5B876-E340-49A2-875D-5831EB00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756" y="3234878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58" name="Freeform 395">
              <a:extLst>
                <a:ext uri="{FF2B5EF4-FFF2-40B4-BE49-F238E27FC236}">
                  <a16:creationId xmlns:a16="http://schemas.microsoft.com/office/drawing/2014/main" id="{ABA34B17-0E85-4ACE-AEBB-30C60D845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659" y="1481400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0" noProof="0" dirty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rPr>
                <a:t>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0" name="Freeform 397">
              <a:extLst>
                <a:ext uri="{FF2B5EF4-FFF2-40B4-BE49-F238E27FC236}">
                  <a16:creationId xmlns:a16="http://schemas.microsoft.com/office/drawing/2014/main" id="{B4919AB3-82D9-48B6-A424-73FAC25EB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923" y="1801226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88" name="Freeform 426">
              <a:extLst>
                <a:ext uri="{FF2B5EF4-FFF2-40B4-BE49-F238E27FC236}">
                  <a16:creationId xmlns:a16="http://schemas.microsoft.com/office/drawing/2014/main" id="{B0A2EBD3-ECCF-4152-9040-B34D23CC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757" y="1993759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489" name="Freeform 427">
              <a:extLst>
                <a:ext uri="{FF2B5EF4-FFF2-40B4-BE49-F238E27FC236}">
                  <a16:creationId xmlns:a16="http://schemas.microsoft.com/office/drawing/2014/main" id="{871DB88A-0531-483D-A3AD-D11A0C323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226" y="3004157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DDB3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11" name="Freeform 449">
              <a:extLst>
                <a:ext uri="{FF2B5EF4-FFF2-40B4-BE49-F238E27FC236}">
                  <a16:creationId xmlns:a16="http://schemas.microsoft.com/office/drawing/2014/main" id="{F81A826A-FE25-4260-AEE5-B8441553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958" y="2875272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12" name="Freeform 450">
              <a:extLst>
                <a:ext uri="{FF2B5EF4-FFF2-40B4-BE49-F238E27FC236}">
                  <a16:creationId xmlns:a16="http://schemas.microsoft.com/office/drawing/2014/main" id="{9E57A3C7-0DDE-4B4D-A0C9-2CB4E7D60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161" y="2786166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EED9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47" name="Freeform 485">
              <a:extLst>
                <a:ext uri="{FF2B5EF4-FFF2-40B4-BE49-F238E27FC236}">
                  <a16:creationId xmlns:a16="http://schemas.microsoft.com/office/drawing/2014/main" id="{0153ED1B-D418-46A1-B3A3-E0A9F1085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48" y="2234027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58ED5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50" name="Freeform 488">
              <a:extLst>
                <a:ext uri="{FF2B5EF4-FFF2-40B4-BE49-F238E27FC236}">
                  <a16:creationId xmlns:a16="http://schemas.microsoft.com/office/drawing/2014/main" id="{32F6A7C4-6B1F-48AB-941E-4F28E6E4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397" y="2525212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58ED5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53" name="Freeform 491">
              <a:extLst>
                <a:ext uri="{FF2B5EF4-FFF2-40B4-BE49-F238E27FC236}">
                  <a16:creationId xmlns:a16="http://schemas.microsoft.com/office/drawing/2014/main" id="{9EEE1704-8D52-49DA-8D3A-D98EECAEC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012" y="2240391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rgbClr val="558ED5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56" name="Freeform 494">
              <a:extLst>
                <a:ext uri="{FF2B5EF4-FFF2-40B4-BE49-F238E27FC236}">
                  <a16:creationId xmlns:a16="http://schemas.microsoft.com/office/drawing/2014/main" id="{264BFF5E-D731-4591-B095-9D3AD458E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932" y="2544306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rgbClr val="558ED5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58" name="Freeform 496">
              <a:extLst>
                <a:ext uri="{FF2B5EF4-FFF2-40B4-BE49-F238E27FC236}">
                  <a16:creationId xmlns:a16="http://schemas.microsoft.com/office/drawing/2014/main" id="{23E00671-6C60-47A5-A928-C7B2BFCE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402" y="3012113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36792583-8693-483D-9236-077E66AE6A24}"/>
                </a:ext>
              </a:extLst>
            </p:cNvPr>
            <p:cNvSpPr/>
            <p:nvPr/>
          </p:nvSpPr>
          <p:spPr>
            <a:xfrm>
              <a:off x="1805892" y="2489835"/>
              <a:ext cx="36243" cy="30480"/>
            </a:xfrm>
            <a:custGeom>
              <a:avLst/>
              <a:gdLst>
                <a:gd name="connsiteX0" fmla="*/ 15288 w 36243"/>
                <a:gd name="connsiteY0" fmla="*/ 0 h 30480"/>
                <a:gd name="connsiteX1" fmla="*/ 15288 w 36243"/>
                <a:gd name="connsiteY1" fmla="*/ 0 h 30480"/>
                <a:gd name="connsiteX2" fmla="*/ 30528 w 36243"/>
                <a:gd name="connsiteY2" fmla="*/ 15240 h 30480"/>
                <a:gd name="connsiteX3" fmla="*/ 36243 w 36243"/>
                <a:gd name="connsiteY3" fmla="*/ 17145 h 30480"/>
                <a:gd name="connsiteX4" fmla="*/ 30528 w 36243"/>
                <a:gd name="connsiteY4" fmla="*/ 24765 h 30480"/>
                <a:gd name="connsiteX5" fmla="*/ 22908 w 36243"/>
                <a:gd name="connsiteY5" fmla="*/ 26670 h 30480"/>
                <a:gd name="connsiteX6" fmla="*/ 11478 w 36243"/>
                <a:gd name="connsiteY6" fmla="*/ 30480 h 30480"/>
                <a:gd name="connsiteX7" fmla="*/ 3858 w 36243"/>
                <a:gd name="connsiteY7" fmla="*/ 22860 h 30480"/>
                <a:gd name="connsiteX8" fmla="*/ 48 w 36243"/>
                <a:gd name="connsiteY8" fmla="*/ 17145 h 30480"/>
                <a:gd name="connsiteX9" fmla="*/ 5763 w 36243"/>
                <a:gd name="connsiteY9" fmla="*/ 13335 h 30480"/>
                <a:gd name="connsiteX10" fmla="*/ 11478 w 36243"/>
                <a:gd name="connsiteY10" fmla="*/ 7620 h 30480"/>
                <a:gd name="connsiteX11" fmla="*/ 15288 w 36243"/>
                <a:gd name="connsiteY11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43" h="30480">
                  <a:moveTo>
                    <a:pt x="15288" y="0"/>
                  </a:moveTo>
                  <a:lnTo>
                    <a:pt x="15288" y="0"/>
                  </a:lnTo>
                  <a:cubicBezTo>
                    <a:pt x="20368" y="5080"/>
                    <a:pt x="24968" y="10691"/>
                    <a:pt x="30528" y="15240"/>
                  </a:cubicBezTo>
                  <a:cubicBezTo>
                    <a:pt x="32082" y="16512"/>
                    <a:pt x="36243" y="15137"/>
                    <a:pt x="36243" y="17145"/>
                  </a:cubicBezTo>
                  <a:cubicBezTo>
                    <a:pt x="36243" y="20320"/>
                    <a:pt x="33112" y="22920"/>
                    <a:pt x="30528" y="24765"/>
                  </a:cubicBezTo>
                  <a:cubicBezTo>
                    <a:pt x="28398" y="26287"/>
                    <a:pt x="25416" y="25918"/>
                    <a:pt x="22908" y="26670"/>
                  </a:cubicBezTo>
                  <a:cubicBezTo>
                    <a:pt x="19061" y="27824"/>
                    <a:pt x="15288" y="29210"/>
                    <a:pt x="11478" y="30480"/>
                  </a:cubicBezTo>
                  <a:cubicBezTo>
                    <a:pt x="8938" y="27940"/>
                    <a:pt x="6196" y="25587"/>
                    <a:pt x="3858" y="22860"/>
                  </a:cubicBezTo>
                  <a:cubicBezTo>
                    <a:pt x="2368" y="21122"/>
                    <a:pt x="-401" y="19390"/>
                    <a:pt x="48" y="17145"/>
                  </a:cubicBezTo>
                  <a:cubicBezTo>
                    <a:pt x="497" y="14900"/>
                    <a:pt x="4004" y="14801"/>
                    <a:pt x="5763" y="13335"/>
                  </a:cubicBezTo>
                  <a:cubicBezTo>
                    <a:pt x="7833" y="11610"/>
                    <a:pt x="9408" y="9345"/>
                    <a:pt x="11478" y="7620"/>
                  </a:cubicBezTo>
                  <a:cubicBezTo>
                    <a:pt x="24402" y="-3150"/>
                    <a:pt x="14653" y="1270"/>
                    <a:pt x="15288" y="0"/>
                  </a:cubicBez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562" name="Овал 561">
              <a:extLst>
                <a:ext uri="{FF2B5EF4-FFF2-40B4-BE49-F238E27FC236}">
                  <a16:creationId xmlns:a16="http://schemas.microsoft.com/office/drawing/2014/main" id="{F2B486FE-0C1D-4338-9A88-C71A4285AFA6}"/>
                </a:ext>
              </a:extLst>
            </p:cNvPr>
            <p:cNvSpPr/>
            <p:nvPr/>
          </p:nvSpPr>
          <p:spPr>
            <a:xfrm>
              <a:off x="3086157" y="3411948"/>
              <a:ext cx="45719" cy="45719"/>
            </a:xfrm>
            <a:prstGeom prst="ellipse">
              <a:avLst/>
            </a:prstGeom>
            <a:solidFill>
              <a:srgbClr val="FEED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grpSp>
        <p:nvGrpSpPr>
          <p:cNvPr id="571" name="Группа 570">
            <a:extLst>
              <a:ext uri="{FF2B5EF4-FFF2-40B4-BE49-F238E27FC236}">
                <a16:creationId xmlns:a16="http://schemas.microsoft.com/office/drawing/2014/main" id="{54710A86-4FC0-48A7-B3A9-A503F3EA8FE8}"/>
              </a:ext>
            </a:extLst>
          </p:cNvPr>
          <p:cNvGrpSpPr/>
          <p:nvPr/>
        </p:nvGrpSpPr>
        <p:grpSpPr>
          <a:xfrm>
            <a:off x="6781886" y="3213972"/>
            <a:ext cx="1676227" cy="874155"/>
            <a:chOff x="4007224" y="3162683"/>
            <a:chExt cx="1676227" cy="874155"/>
          </a:xfrm>
        </p:grpSpPr>
        <p:sp>
          <p:nvSpPr>
            <p:cNvPr id="565" name="Блок-схема: узел 564">
              <a:extLst>
                <a:ext uri="{FF2B5EF4-FFF2-40B4-BE49-F238E27FC236}">
                  <a16:creationId xmlns:a16="http://schemas.microsoft.com/office/drawing/2014/main" id="{0D24F4D7-F88A-48A5-86E6-210A53A35C76}"/>
                </a:ext>
              </a:extLst>
            </p:cNvPr>
            <p:cNvSpPr/>
            <p:nvPr/>
          </p:nvSpPr>
          <p:spPr>
            <a:xfrm>
              <a:off x="4007224" y="3211172"/>
              <a:ext cx="154641" cy="153873"/>
            </a:xfrm>
            <a:prstGeom prst="flowChartConnector">
              <a:avLst/>
            </a:prstGeom>
            <a:solidFill>
              <a:srgbClr val="558ED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566" name="Блок-схема: узел 565">
              <a:extLst>
                <a:ext uri="{FF2B5EF4-FFF2-40B4-BE49-F238E27FC236}">
                  <a16:creationId xmlns:a16="http://schemas.microsoft.com/office/drawing/2014/main" id="{CFA7B54C-BFAB-4A26-A29D-95F6510CE2CE}"/>
                </a:ext>
              </a:extLst>
            </p:cNvPr>
            <p:cNvSpPr/>
            <p:nvPr/>
          </p:nvSpPr>
          <p:spPr>
            <a:xfrm>
              <a:off x="4014456" y="3476468"/>
              <a:ext cx="154641" cy="153873"/>
            </a:xfrm>
            <a:prstGeom prst="flowChartConnector">
              <a:avLst/>
            </a:prstGeom>
            <a:solidFill>
              <a:srgbClr val="FFDE1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567" name="Блок-схема: узел 566">
              <a:extLst>
                <a:ext uri="{FF2B5EF4-FFF2-40B4-BE49-F238E27FC236}">
                  <a16:creationId xmlns:a16="http://schemas.microsoft.com/office/drawing/2014/main" id="{A0BA39B1-7FA7-4B81-97D5-1EBD2E733657}"/>
                </a:ext>
              </a:extLst>
            </p:cNvPr>
            <p:cNvSpPr/>
            <p:nvPr/>
          </p:nvSpPr>
          <p:spPr>
            <a:xfrm>
              <a:off x="4007224" y="3757391"/>
              <a:ext cx="154641" cy="153873"/>
            </a:xfrm>
            <a:prstGeom prst="flowChartConnector">
              <a:avLst/>
            </a:prstGeom>
            <a:solidFill>
              <a:srgbClr val="FEED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D3FE38F7-B458-4D15-9490-E5C5DAFCACEF}"/>
                </a:ext>
              </a:extLst>
            </p:cNvPr>
            <p:cNvSpPr txBox="1"/>
            <p:nvPr/>
          </p:nvSpPr>
          <p:spPr>
            <a:xfrm>
              <a:off x="4177105" y="3162683"/>
              <a:ext cx="8162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>
                  <a:solidFill>
                    <a:srgbClr val="68696E"/>
                  </a:solidFill>
                  <a:latin typeface="Arial Narrow" panose="020B0606020202030204" pitchFamily="34" charset="0"/>
                </a:rPr>
                <a:t>Страны ЕАЭС</a:t>
              </a: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C7D54045-CEE8-40BA-9EB2-974BE7C3D908}"/>
                </a:ext>
              </a:extLst>
            </p:cNvPr>
            <p:cNvSpPr txBox="1"/>
            <p:nvPr/>
          </p:nvSpPr>
          <p:spPr>
            <a:xfrm>
              <a:off x="4192345" y="3374057"/>
              <a:ext cx="110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>
                  <a:solidFill>
                    <a:srgbClr val="68696E"/>
                  </a:solidFill>
                  <a:latin typeface="Arial Narrow" panose="020B0606020202030204" pitchFamily="34" charset="0"/>
                </a:rPr>
                <a:t>Страны, с которыми </a:t>
              </a:r>
            </a:p>
            <a:p>
              <a:r>
                <a:rPr lang="ru-RU" sz="900" dirty="0">
                  <a:solidFill>
                    <a:srgbClr val="68696E"/>
                  </a:solidFill>
                  <a:latin typeface="Arial Narrow" panose="020B0606020202030204" pitchFamily="34" charset="0"/>
                </a:rPr>
                <a:t>заключены РТС</a:t>
              </a: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FECF3C09-D045-4A38-8CC7-DC94E0759321}"/>
                </a:ext>
              </a:extLst>
            </p:cNvPr>
            <p:cNvSpPr txBox="1"/>
            <p:nvPr/>
          </p:nvSpPr>
          <p:spPr>
            <a:xfrm>
              <a:off x="4200353" y="3667506"/>
              <a:ext cx="148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>
                  <a:solidFill>
                    <a:srgbClr val="68696E"/>
                  </a:solidFill>
                  <a:latin typeface="Arial Narrow" panose="020B0606020202030204" pitchFamily="34" charset="0"/>
                </a:rPr>
                <a:t>Страны, с которыми ведутся </a:t>
              </a:r>
            </a:p>
            <a:p>
              <a:r>
                <a:rPr lang="ru-RU" sz="900" dirty="0">
                  <a:solidFill>
                    <a:srgbClr val="68696E"/>
                  </a:solidFill>
                  <a:latin typeface="Arial Narrow" panose="020B0606020202030204" pitchFamily="34" charset="0"/>
                </a:rPr>
                <a:t>переговоры по РТС</a:t>
              </a:r>
            </a:p>
          </p:txBody>
        </p:sp>
      </p:grpSp>
      <p:cxnSp>
        <p:nvCxnSpPr>
          <p:cNvPr id="574" name="Соединитель: уступ 573">
            <a:extLst>
              <a:ext uri="{FF2B5EF4-FFF2-40B4-BE49-F238E27FC236}">
                <a16:creationId xmlns:a16="http://schemas.microsoft.com/office/drawing/2014/main" id="{5C48EE54-27EC-4F85-AE97-7AC782E200F5}"/>
              </a:ext>
            </a:extLst>
          </p:cNvPr>
          <p:cNvCxnSpPr>
            <a:cxnSpLocks/>
            <a:endCxn id="575" idx="0"/>
          </p:cNvCxnSpPr>
          <p:nvPr/>
        </p:nvCxnSpPr>
        <p:spPr>
          <a:xfrm rot="10800000" flipV="1">
            <a:off x="3637154" y="3625740"/>
            <a:ext cx="405942" cy="44508"/>
          </a:xfrm>
          <a:prstGeom prst="bentConnector2">
            <a:avLst/>
          </a:prstGeom>
          <a:ln w="0">
            <a:solidFill>
              <a:srgbClr val="A4A4A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FB2A95A6-001E-40A5-9505-AD39FA0A7765}"/>
              </a:ext>
            </a:extLst>
          </p:cNvPr>
          <p:cNvSpPr txBox="1"/>
          <p:nvPr/>
        </p:nvSpPr>
        <p:spPr>
          <a:xfrm>
            <a:off x="3213114" y="3670248"/>
            <a:ext cx="84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Индия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74CBD931-1E39-4CC5-AA0E-A5FF0AD2ADB1}"/>
              </a:ext>
            </a:extLst>
          </p:cNvPr>
          <p:cNvSpPr txBox="1"/>
          <p:nvPr/>
        </p:nvSpPr>
        <p:spPr>
          <a:xfrm>
            <a:off x="4404901" y="2923974"/>
            <a:ext cx="64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КНР</a:t>
            </a:r>
          </a:p>
        </p:txBody>
      </p:sp>
      <p:cxnSp>
        <p:nvCxnSpPr>
          <p:cNvPr id="586" name="Соединитель: уступ 585">
            <a:extLst>
              <a:ext uri="{FF2B5EF4-FFF2-40B4-BE49-F238E27FC236}">
                <a16:creationId xmlns:a16="http://schemas.microsoft.com/office/drawing/2014/main" id="{222C984D-7C1C-487C-B135-70E5F3E4964C}"/>
              </a:ext>
            </a:extLst>
          </p:cNvPr>
          <p:cNvCxnSpPr>
            <a:cxnSpLocks/>
            <a:endCxn id="587" idx="0"/>
          </p:cNvCxnSpPr>
          <p:nvPr/>
        </p:nvCxnSpPr>
        <p:spPr>
          <a:xfrm>
            <a:off x="4972580" y="3822501"/>
            <a:ext cx="324224" cy="54861"/>
          </a:xfrm>
          <a:prstGeom prst="bentConnector2">
            <a:avLst/>
          </a:prstGeom>
          <a:ln w="0">
            <a:solidFill>
              <a:srgbClr val="A4A4A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7" name="TextBox 586">
            <a:extLst>
              <a:ext uri="{FF2B5EF4-FFF2-40B4-BE49-F238E27FC236}">
                <a16:creationId xmlns:a16="http://schemas.microsoft.com/office/drawing/2014/main" id="{2CC96617-2D02-46D9-A595-638658DC4603}"/>
              </a:ext>
            </a:extLst>
          </p:cNvPr>
          <p:cNvSpPr txBox="1"/>
          <p:nvPr/>
        </p:nvSpPr>
        <p:spPr>
          <a:xfrm>
            <a:off x="4893239" y="3877362"/>
            <a:ext cx="80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Вьетнам</a:t>
            </a:r>
          </a:p>
        </p:txBody>
      </p:sp>
      <p:cxnSp>
        <p:nvCxnSpPr>
          <p:cNvPr id="591" name="Соединитель: уступ 590">
            <a:extLst>
              <a:ext uri="{FF2B5EF4-FFF2-40B4-BE49-F238E27FC236}">
                <a16:creationId xmlns:a16="http://schemas.microsoft.com/office/drawing/2014/main" id="{893102A0-35FA-4F68-9D9A-BB91E3B94C57}"/>
              </a:ext>
            </a:extLst>
          </p:cNvPr>
          <p:cNvCxnSpPr>
            <a:cxnSpLocks/>
            <a:stCxn id="562" idx="1"/>
            <a:endCxn id="592" idx="0"/>
          </p:cNvCxnSpPr>
          <p:nvPr/>
        </p:nvCxnSpPr>
        <p:spPr>
          <a:xfrm rot="16200000" flipH="1" flipV="1">
            <a:off x="4579974" y="4002576"/>
            <a:ext cx="40151" cy="417739"/>
          </a:xfrm>
          <a:prstGeom prst="bentConnector3">
            <a:avLst>
              <a:gd name="adj1" fmla="val -597153"/>
            </a:avLst>
          </a:prstGeom>
          <a:ln w="0">
            <a:solidFill>
              <a:srgbClr val="A4A4A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2" name="TextBox 591">
            <a:extLst>
              <a:ext uri="{FF2B5EF4-FFF2-40B4-BE49-F238E27FC236}">
                <a16:creationId xmlns:a16="http://schemas.microsoft.com/office/drawing/2014/main" id="{8D4E4847-D986-41CF-92A7-B0853FCD16F8}"/>
              </a:ext>
            </a:extLst>
          </p:cNvPr>
          <p:cNvSpPr txBox="1"/>
          <p:nvPr/>
        </p:nvSpPr>
        <p:spPr>
          <a:xfrm>
            <a:off x="3948793" y="4231522"/>
            <a:ext cx="88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Сингапур</a:t>
            </a:r>
          </a:p>
        </p:txBody>
      </p:sp>
      <p:cxnSp>
        <p:nvCxnSpPr>
          <p:cNvPr id="602" name="Соединитель: уступ 601">
            <a:extLst>
              <a:ext uri="{FF2B5EF4-FFF2-40B4-BE49-F238E27FC236}">
                <a16:creationId xmlns:a16="http://schemas.microsoft.com/office/drawing/2014/main" id="{43C965C6-113C-4F8C-92C5-F0F594FF9279}"/>
              </a:ext>
            </a:extLst>
          </p:cNvPr>
          <p:cNvCxnSpPr>
            <a:cxnSpLocks/>
            <a:endCxn id="603" idx="0"/>
          </p:cNvCxnSpPr>
          <p:nvPr/>
        </p:nvCxnSpPr>
        <p:spPr>
          <a:xfrm rot="10800000" flipV="1">
            <a:off x="3099406" y="3329315"/>
            <a:ext cx="417395" cy="47244"/>
          </a:xfrm>
          <a:prstGeom prst="bentConnector2">
            <a:avLst/>
          </a:prstGeom>
          <a:ln w="0">
            <a:solidFill>
              <a:srgbClr val="A4A4A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3" name="TextBox 602">
            <a:extLst>
              <a:ext uri="{FF2B5EF4-FFF2-40B4-BE49-F238E27FC236}">
                <a16:creationId xmlns:a16="http://schemas.microsoft.com/office/drawing/2014/main" id="{1E152890-CFB9-438E-8F65-DBB1CBA53B31}"/>
              </a:ext>
            </a:extLst>
          </p:cNvPr>
          <p:cNvSpPr txBox="1"/>
          <p:nvPr/>
        </p:nvSpPr>
        <p:spPr>
          <a:xfrm>
            <a:off x="2733408" y="3376559"/>
            <a:ext cx="73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Иран</a:t>
            </a:r>
          </a:p>
        </p:txBody>
      </p:sp>
      <p:cxnSp>
        <p:nvCxnSpPr>
          <p:cNvPr id="613" name="Соединитель: уступ 612">
            <a:extLst>
              <a:ext uri="{FF2B5EF4-FFF2-40B4-BE49-F238E27FC236}">
                <a16:creationId xmlns:a16="http://schemas.microsoft.com/office/drawing/2014/main" id="{ED17377A-74B2-4C03-B90F-420AFD5A2D15}"/>
              </a:ext>
            </a:extLst>
          </p:cNvPr>
          <p:cNvCxnSpPr>
            <a:cxnSpLocks/>
            <a:endCxn id="614" idx="0"/>
          </p:cNvCxnSpPr>
          <p:nvPr/>
        </p:nvCxnSpPr>
        <p:spPr>
          <a:xfrm rot="10800000" flipV="1">
            <a:off x="2598902" y="3203921"/>
            <a:ext cx="245283" cy="20102"/>
          </a:xfrm>
          <a:prstGeom prst="bentConnector2">
            <a:avLst/>
          </a:prstGeom>
          <a:ln w="0">
            <a:solidFill>
              <a:srgbClr val="A4A4A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4" name="TextBox 613">
            <a:extLst>
              <a:ext uri="{FF2B5EF4-FFF2-40B4-BE49-F238E27FC236}">
                <a16:creationId xmlns:a16="http://schemas.microsoft.com/office/drawing/2014/main" id="{993AD06A-CC46-47DA-895F-0412AD3EE80C}"/>
              </a:ext>
            </a:extLst>
          </p:cNvPr>
          <p:cNvSpPr txBox="1"/>
          <p:nvPr/>
        </p:nvSpPr>
        <p:spPr>
          <a:xfrm>
            <a:off x="2075203" y="3224023"/>
            <a:ext cx="104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Израиль</a:t>
            </a:r>
          </a:p>
        </p:txBody>
      </p:sp>
      <p:sp>
        <p:nvSpPr>
          <p:cNvPr id="49" name="Freeform 175">
            <a:extLst>
              <a:ext uri="{FF2B5EF4-FFF2-40B4-BE49-F238E27FC236}">
                <a16:creationId xmlns:a16="http://schemas.microsoft.com/office/drawing/2014/main" id="{7B87B5DE-EF8C-4DC3-A4B1-D5CA01C2229B}"/>
              </a:ext>
            </a:extLst>
          </p:cNvPr>
          <p:cNvSpPr>
            <a:spLocks/>
          </p:cNvSpPr>
          <p:nvPr/>
        </p:nvSpPr>
        <p:spPr bwMode="auto">
          <a:xfrm>
            <a:off x="2545495" y="2792264"/>
            <a:ext cx="99107" cy="135540"/>
          </a:xfrm>
          <a:custGeom>
            <a:avLst/>
            <a:gdLst/>
            <a:ahLst/>
            <a:cxnLst>
              <a:cxn ang="0">
                <a:pos x="11" y="40"/>
              </a:cxn>
              <a:cxn ang="0">
                <a:pos x="12" y="43"/>
              </a:cxn>
              <a:cxn ang="0">
                <a:pos x="14" y="48"/>
              </a:cxn>
              <a:cxn ang="0">
                <a:pos x="17" y="45"/>
              </a:cxn>
              <a:cxn ang="0">
                <a:pos x="23" y="43"/>
              </a:cxn>
              <a:cxn ang="0">
                <a:pos x="29" y="43"/>
              </a:cxn>
              <a:cxn ang="0">
                <a:pos x="29" y="39"/>
              </a:cxn>
              <a:cxn ang="0">
                <a:pos x="32" y="36"/>
              </a:cxn>
              <a:cxn ang="0">
                <a:pos x="29" y="28"/>
              </a:cxn>
              <a:cxn ang="0">
                <a:pos x="31" y="22"/>
              </a:cxn>
              <a:cxn ang="0">
                <a:pos x="29" y="17"/>
              </a:cxn>
              <a:cxn ang="0">
                <a:pos x="26" y="19"/>
              </a:cxn>
              <a:cxn ang="0">
                <a:pos x="21" y="12"/>
              </a:cxn>
              <a:cxn ang="0">
                <a:pos x="15" y="6"/>
              </a:cxn>
              <a:cxn ang="0">
                <a:pos x="12" y="0"/>
              </a:cxn>
              <a:cxn ang="0">
                <a:pos x="6" y="0"/>
              </a:cxn>
              <a:cxn ang="0">
                <a:pos x="0" y="3"/>
              </a:cxn>
              <a:cxn ang="0">
                <a:pos x="2" y="9"/>
              </a:cxn>
              <a:cxn ang="0">
                <a:pos x="5" y="11"/>
              </a:cxn>
              <a:cxn ang="0">
                <a:pos x="2" y="14"/>
              </a:cxn>
              <a:cxn ang="0">
                <a:pos x="3" y="19"/>
              </a:cxn>
              <a:cxn ang="0">
                <a:pos x="6" y="25"/>
              </a:cxn>
              <a:cxn ang="0">
                <a:pos x="3" y="25"/>
              </a:cxn>
              <a:cxn ang="0">
                <a:pos x="6" y="29"/>
              </a:cxn>
              <a:cxn ang="0">
                <a:pos x="3" y="29"/>
              </a:cxn>
              <a:cxn ang="0">
                <a:pos x="12" y="37"/>
              </a:cxn>
              <a:cxn ang="0">
                <a:pos x="9" y="39"/>
              </a:cxn>
              <a:cxn ang="0">
                <a:pos x="11" y="40"/>
              </a:cxn>
            </a:cxnLst>
            <a:rect l="0" t="0" r="r" b="b"/>
            <a:pathLst>
              <a:path w="35" h="48">
                <a:moveTo>
                  <a:pt x="11" y="40"/>
                </a:moveTo>
                <a:cubicBezTo>
                  <a:pt x="12" y="42"/>
                  <a:pt x="11" y="43"/>
                  <a:pt x="12" y="43"/>
                </a:cubicBezTo>
                <a:cubicBezTo>
                  <a:pt x="15" y="45"/>
                  <a:pt x="14" y="46"/>
                  <a:pt x="14" y="48"/>
                </a:cubicBezTo>
                <a:cubicBezTo>
                  <a:pt x="17" y="48"/>
                  <a:pt x="14" y="46"/>
                  <a:pt x="17" y="45"/>
                </a:cubicBezTo>
                <a:cubicBezTo>
                  <a:pt x="21" y="45"/>
                  <a:pt x="20" y="43"/>
                  <a:pt x="23" y="43"/>
                </a:cubicBezTo>
                <a:cubicBezTo>
                  <a:pt x="26" y="45"/>
                  <a:pt x="26" y="42"/>
                  <a:pt x="29" y="43"/>
                </a:cubicBezTo>
                <a:cubicBezTo>
                  <a:pt x="32" y="42"/>
                  <a:pt x="29" y="40"/>
                  <a:pt x="29" y="39"/>
                </a:cubicBezTo>
                <a:cubicBezTo>
                  <a:pt x="29" y="36"/>
                  <a:pt x="31" y="39"/>
                  <a:pt x="32" y="36"/>
                </a:cubicBezTo>
                <a:cubicBezTo>
                  <a:pt x="35" y="32"/>
                  <a:pt x="31" y="34"/>
                  <a:pt x="29" y="28"/>
                </a:cubicBezTo>
                <a:cubicBezTo>
                  <a:pt x="28" y="23"/>
                  <a:pt x="31" y="25"/>
                  <a:pt x="31" y="22"/>
                </a:cubicBezTo>
                <a:cubicBezTo>
                  <a:pt x="26" y="17"/>
                  <a:pt x="35" y="20"/>
                  <a:pt x="29" y="17"/>
                </a:cubicBezTo>
                <a:cubicBezTo>
                  <a:pt x="28" y="15"/>
                  <a:pt x="29" y="19"/>
                  <a:pt x="26" y="19"/>
                </a:cubicBezTo>
                <a:cubicBezTo>
                  <a:pt x="21" y="17"/>
                  <a:pt x="20" y="14"/>
                  <a:pt x="21" y="12"/>
                </a:cubicBezTo>
                <a:cubicBezTo>
                  <a:pt x="23" y="9"/>
                  <a:pt x="15" y="11"/>
                  <a:pt x="15" y="6"/>
                </a:cubicBezTo>
                <a:cubicBezTo>
                  <a:pt x="17" y="3"/>
                  <a:pt x="14" y="3"/>
                  <a:pt x="12" y="0"/>
                </a:cubicBezTo>
                <a:cubicBezTo>
                  <a:pt x="9" y="0"/>
                  <a:pt x="8" y="0"/>
                  <a:pt x="6" y="0"/>
                </a:cubicBezTo>
                <a:cubicBezTo>
                  <a:pt x="5" y="0"/>
                  <a:pt x="5" y="1"/>
                  <a:pt x="0" y="3"/>
                </a:cubicBezTo>
                <a:cubicBezTo>
                  <a:pt x="2" y="5"/>
                  <a:pt x="2" y="8"/>
                  <a:pt x="2" y="9"/>
                </a:cubicBezTo>
                <a:cubicBezTo>
                  <a:pt x="5" y="11"/>
                  <a:pt x="6" y="9"/>
                  <a:pt x="5" y="11"/>
                </a:cubicBezTo>
                <a:cubicBezTo>
                  <a:pt x="5" y="12"/>
                  <a:pt x="3" y="11"/>
                  <a:pt x="2" y="14"/>
                </a:cubicBezTo>
                <a:cubicBezTo>
                  <a:pt x="6" y="14"/>
                  <a:pt x="5" y="14"/>
                  <a:pt x="3" y="19"/>
                </a:cubicBezTo>
                <a:cubicBezTo>
                  <a:pt x="2" y="22"/>
                  <a:pt x="8" y="23"/>
                  <a:pt x="6" y="25"/>
                </a:cubicBezTo>
                <a:cubicBezTo>
                  <a:pt x="5" y="26"/>
                  <a:pt x="5" y="23"/>
                  <a:pt x="3" y="25"/>
                </a:cubicBezTo>
                <a:cubicBezTo>
                  <a:pt x="3" y="25"/>
                  <a:pt x="6" y="28"/>
                  <a:pt x="6" y="29"/>
                </a:cubicBezTo>
                <a:cubicBezTo>
                  <a:pt x="5" y="29"/>
                  <a:pt x="5" y="28"/>
                  <a:pt x="3" y="29"/>
                </a:cubicBezTo>
                <a:cubicBezTo>
                  <a:pt x="6" y="34"/>
                  <a:pt x="12" y="36"/>
                  <a:pt x="12" y="37"/>
                </a:cubicBezTo>
                <a:cubicBezTo>
                  <a:pt x="12" y="39"/>
                  <a:pt x="8" y="39"/>
                  <a:pt x="9" y="39"/>
                </a:cubicBezTo>
                <a:cubicBezTo>
                  <a:pt x="11" y="40"/>
                  <a:pt x="9" y="40"/>
                  <a:pt x="11" y="40"/>
                </a:cubicBezTo>
              </a:path>
            </a:pathLst>
          </a:custGeom>
          <a:solidFill>
            <a:srgbClr val="FEED98"/>
          </a:solidFill>
          <a:ln w="6350" cmpd="sng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B3620441-D44E-4D80-923E-BCF90BEB21B6}"/>
              </a:ext>
            </a:extLst>
          </p:cNvPr>
          <p:cNvCxnSpPr>
            <a:cxnSpLocks/>
            <a:endCxn id="51" idx="2"/>
          </p:cNvCxnSpPr>
          <p:nvPr/>
        </p:nvCxnSpPr>
        <p:spPr>
          <a:xfrm rot="10800000">
            <a:off x="2338985" y="2777940"/>
            <a:ext cx="227437" cy="71925"/>
          </a:xfrm>
          <a:prstGeom prst="bentConnector2">
            <a:avLst/>
          </a:prstGeom>
          <a:ln w="0">
            <a:solidFill>
              <a:srgbClr val="A4A4A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19A4E1A-E152-4D38-8E1E-448E707FE3CA}"/>
              </a:ext>
            </a:extLst>
          </p:cNvPr>
          <p:cNvSpPr txBox="1"/>
          <p:nvPr/>
        </p:nvSpPr>
        <p:spPr>
          <a:xfrm>
            <a:off x="1896597" y="2470162"/>
            <a:ext cx="88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Сербия</a:t>
            </a:r>
          </a:p>
        </p:txBody>
      </p:sp>
      <p:sp>
        <p:nvSpPr>
          <p:cNvPr id="52" name="Freeform 88">
            <a:extLst>
              <a:ext uri="{FF2B5EF4-FFF2-40B4-BE49-F238E27FC236}">
                <a16:creationId xmlns:a16="http://schemas.microsoft.com/office/drawing/2014/main" id="{1F2C4B7F-A58F-4E2F-89A1-8EE165331B9C}"/>
              </a:ext>
            </a:extLst>
          </p:cNvPr>
          <p:cNvSpPr>
            <a:spLocks/>
          </p:cNvSpPr>
          <p:nvPr/>
        </p:nvSpPr>
        <p:spPr bwMode="auto">
          <a:xfrm>
            <a:off x="2507602" y="3510816"/>
            <a:ext cx="196402" cy="240417"/>
          </a:xfrm>
          <a:custGeom>
            <a:avLst/>
            <a:gdLst/>
            <a:ahLst/>
            <a:cxnLst>
              <a:cxn ang="0">
                <a:pos x="82" y="24"/>
              </a:cxn>
              <a:cxn ang="0">
                <a:pos x="77" y="41"/>
              </a:cxn>
              <a:cxn ang="0">
                <a:pos x="70" y="36"/>
              </a:cxn>
              <a:cxn ang="0">
                <a:pos x="67" y="27"/>
              </a:cxn>
              <a:cxn ang="0">
                <a:pos x="64" y="19"/>
              </a:cxn>
              <a:cxn ang="0">
                <a:pos x="64" y="27"/>
              </a:cxn>
              <a:cxn ang="0">
                <a:pos x="71" y="44"/>
              </a:cxn>
              <a:cxn ang="0">
                <a:pos x="74" y="52"/>
              </a:cxn>
              <a:cxn ang="0">
                <a:pos x="83" y="74"/>
              </a:cxn>
              <a:cxn ang="0">
                <a:pos x="88" y="82"/>
              </a:cxn>
              <a:cxn ang="0">
                <a:pos x="88" y="91"/>
              </a:cxn>
              <a:cxn ang="0">
                <a:pos x="82" y="96"/>
              </a:cxn>
              <a:cxn ang="0">
                <a:pos x="76" y="102"/>
              </a:cxn>
              <a:cxn ang="0">
                <a:pos x="68" y="102"/>
              </a:cxn>
              <a:cxn ang="0">
                <a:pos x="54" y="102"/>
              </a:cxn>
              <a:cxn ang="0">
                <a:pos x="54" y="100"/>
              </a:cxn>
              <a:cxn ang="0">
                <a:pos x="53" y="102"/>
              </a:cxn>
              <a:cxn ang="0">
                <a:pos x="4" y="102"/>
              </a:cxn>
              <a:cxn ang="0">
                <a:pos x="4" y="25"/>
              </a:cxn>
              <a:cxn ang="0">
                <a:pos x="3" y="14"/>
              </a:cxn>
              <a:cxn ang="0">
                <a:pos x="4" y="3"/>
              </a:cxn>
              <a:cxn ang="0">
                <a:pos x="16" y="3"/>
              </a:cxn>
              <a:cxn ang="0">
                <a:pos x="24" y="6"/>
              </a:cxn>
              <a:cxn ang="0">
                <a:pos x="30" y="8"/>
              </a:cxn>
              <a:cxn ang="0">
                <a:pos x="39" y="9"/>
              </a:cxn>
              <a:cxn ang="0">
                <a:pos x="45" y="5"/>
              </a:cxn>
              <a:cxn ang="0">
                <a:pos x="50" y="2"/>
              </a:cxn>
              <a:cxn ang="0">
                <a:pos x="56" y="3"/>
              </a:cxn>
              <a:cxn ang="0">
                <a:pos x="59" y="3"/>
              </a:cxn>
              <a:cxn ang="0">
                <a:pos x="61" y="5"/>
              </a:cxn>
              <a:cxn ang="0">
                <a:pos x="57" y="3"/>
              </a:cxn>
              <a:cxn ang="0">
                <a:pos x="57" y="5"/>
              </a:cxn>
              <a:cxn ang="0">
                <a:pos x="59" y="6"/>
              </a:cxn>
              <a:cxn ang="0">
                <a:pos x="61" y="6"/>
              </a:cxn>
              <a:cxn ang="0">
                <a:pos x="62" y="6"/>
              </a:cxn>
              <a:cxn ang="0">
                <a:pos x="68" y="6"/>
              </a:cxn>
              <a:cxn ang="0">
                <a:pos x="76" y="5"/>
              </a:cxn>
              <a:cxn ang="0">
                <a:pos x="77" y="6"/>
              </a:cxn>
              <a:cxn ang="0">
                <a:pos x="82" y="24"/>
              </a:cxn>
            </a:cxnLst>
            <a:rect l="0" t="0" r="r" b="b"/>
            <a:pathLst>
              <a:path w="91" h="107">
                <a:moveTo>
                  <a:pt x="82" y="24"/>
                </a:moveTo>
                <a:cubicBezTo>
                  <a:pt x="77" y="38"/>
                  <a:pt x="79" y="38"/>
                  <a:pt x="77" y="41"/>
                </a:cubicBezTo>
                <a:cubicBezTo>
                  <a:pt x="76" y="44"/>
                  <a:pt x="74" y="41"/>
                  <a:pt x="70" y="36"/>
                </a:cubicBezTo>
                <a:cubicBezTo>
                  <a:pt x="67" y="33"/>
                  <a:pt x="70" y="30"/>
                  <a:pt x="67" y="27"/>
                </a:cubicBezTo>
                <a:cubicBezTo>
                  <a:pt x="62" y="22"/>
                  <a:pt x="65" y="20"/>
                  <a:pt x="64" y="19"/>
                </a:cubicBezTo>
                <a:cubicBezTo>
                  <a:pt x="59" y="25"/>
                  <a:pt x="64" y="22"/>
                  <a:pt x="64" y="27"/>
                </a:cubicBezTo>
                <a:cubicBezTo>
                  <a:pt x="64" y="33"/>
                  <a:pt x="71" y="39"/>
                  <a:pt x="71" y="44"/>
                </a:cubicBezTo>
                <a:cubicBezTo>
                  <a:pt x="71" y="47"/>
                  <a:pt x="74" y="49"/>
                  <a:pt x="74" y="52"/>
                </a:cubicBezTo>
                <a:cubicBezTo>
                  <a:pt x="73" y="56"/>
                  <a:pt x="79" y="63"/>
                  <a:pt x="83" y="74"/>
                </a:cubicBezTo>
                <a:cubicBezTo>
                  <a:pt x="86" y="82"/>
                  <a:pt x="91" y="82"/>
                  <a:pt x="88" y="82"/>
                </a:cubicBezTo>
                <a:cubicBezTo>
                  <a:pt x="85" y="82"/>
                  <a:pt x="86" y="88"/>
                  <a:pt x="88" y="91"/>
                </a:cubicBezTo>
                <a:cubicBezTo>
                  <a:pt x="85" y="96"/>
                  <a:pt x="83" y="91"/>
                  <a:pt x="82" y="96"/>
                </a:cubicBezTo>
                <a:cubicBezTo>
                  <a:pt x="80" y="100"/>
                  <a:pt x="77" y="99"/>
                  <a:pt x="76" y="102"/>
                </a:cubicBezTo>
                <a:cubicBezTo>
                  <a:pt x="74" y="105"/>
                  <a:pt x="71" y="107"/>
                  <a:pt x="68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2"/>
                  <a:pt x="0" y="20"/>
                  <a:pt x="3" y="14"/>
                </a:cubicBezTo>
                <a:cubicBezTo>
                  <a:pt x="6" y="9"/>
                  <a:pt x="1" y="6"/>
                  <a:pt x="4" y="3"/>
                </a:cubicBezTo>
                <a:cubicBezTo>
                  <a:pt x="6" y="3"/>
                  <a:pt x="7" y="0"/>
                  <a:pt x="16" y="3"/>
                </a:cubicBezTo>
                <a:cubicBezTo>
                  <a:pt x="27" y="5"/>
                  <a:pt x="22" y="6"/>
                  <a:pt x="24" y="6"/>
                </a:cubicBezTo>
                <a:cubicBezTo>
                  <a:pt x="27" y="5"/>
                  <a:pt x="27" y="8"/>
                  <a:pt x="30" y="8"/>
                </a:cubicBezTo>
                <a:cubicBezTo>
                  <a:pt x="32" y="6"/>
                  <a:pt x="36" y="13"/>
                  <a:pt x="39" y="9"/>
                </a:cubicBezTo>
                <a:cubicBezTo>
                  <a:pt x="45" y="3"/>
                  <a:pt x="44" y="6"/>
                  <a:pt x="45" y="5"/>
                </a:cubicBezTo>
                <a:cubicBezTo>
                  <a:pt x="47" y="2"/>
                  <a:pt x="47" y="3"/>
                  <a:pt x="50" y="2"/>
                </a:cubicBezTo>
                <a:cubicBezTo>
                  <a:pt x="53" y="0"/>
                  <a:pt x="54" y="5"/>
                  <a:pt x="56" y="3"/>
                </a:cubicBezTo>
                <a:cubicBezTo>
                  <a:pt x="57" y="2"/>
                  <a:pt x="57" y="2"/>
                  <a:pt x="59" y="3"/>
                </a:cubicBezTo>
                <a:cubicBezTo>
                  <a:pt x="61" y="5"/>
                  <a:pt x="61" y="5"/>
                  <a:pt x="61" y="5"/>
                </a:cubicBezTo>
                <a:cubicBezTo>
                  <a:pt x="59" y="5"/>
                  <a:pt x="57" y="3"/>
                  <a:pt x="57" y="3"/>
                </a:cubicBezTo>
                <a:cubicBezTo>
                  <a:pt x="57" y="5"/>
                  <a:pt x="56" y="5"/>
                  <a:pt x="57" y="5"/>
                </a:cubicBezTo>
                <a:cubicBezTo>
                  <a:pt x="57" y="6"/>
                  <a:pt x="59" y="5"/>
                  <a:pt x="59" y="6"/>
                </a:cubicBezTo>
                <a:cubicBezTo>
                  <a:pt x="61" y="8"/>
                  <a:pt x="62" y="6"/>
                  <a:pt x="61" y="6"/>
                </a:cubicBezTo>
                <a:cubicBezTo>
                  <a:pt x="61" y="5"/>
                  <a:pt x="61" y="5"/>
                  <a:pt x="62" y="6"/>
                </a:cubicBezTo>
                <a:cubicBezTo>
                  <a:pt x="65" y="9"/>
                  <a:pt x="67" y="5"/>
                  <a:pt x="68" y="6"/>
                </a:cubicBezTo>
                <a:cubicBezTo>
                  <a:pt x="70" y="8"/>
                  <a:pt x="68" y="8"/>
                  <a:pt x="76" y="5"/>
                </a:cubicBezTo>
                <a:cubicBezTo>
                  <a:pt x="76" y="5"/>
                  <a:pt x="76" y="6"/>
                  <a:pt x="77" y="6"/>
                </a:cubicBezTo>
                <a:cubicBezTo>
                  <a:pt x="79" y="11"/>
                  <a:pt x="80" y="17"/>
                  <a:pt x="82" y="24"/>
                </a:cubicBezTo>
              </a:path>
            </a:pathLst>
          </a:custGeom>
          <a:solidFill>
            <a:srgbClr val="FEED98"/>
          </a:solidFill>
          <a:ln w="635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9CFA9C4F-CAD1-4BA7-AA75-D82CDC366E2A}"/>
              </a:ext>
            </a:extLst>
          </p:cNvPr>
          <p:cNvCxnSpPr>
            <a:cxnSpLocks/>
            <a:endCxn id="54" idx="0"/>
          </p:cNvCxnSpPr>
          <p:nvPr/>
        </p:nvCxnSpPr>
        <p:spPr>
          <a:xfrm rot="10800000" flipV="1">
            <a:off x="2199353" y="3522976"/>
            <a:ext cx="381861" cy="47244"/>
          </a:xfrm>
          <a:prstGeom prst="bentConnector2">
            <a:avLst/>
          </a:prstGeom>
          <a:ln w="0">
            <a:solidFill>
              <a:srgbClr val="A4A4A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AB0690C-56BB-4071-B88D-EE726EB8643B}"/>
              </a:ext>
            </a:extLst>
          </p:cNvPr>
          <p:cNvSpPr txBox="1"/>
          <p:nvPr/>
        </p:nvSpPr>
        <p:spPr>
          <a:xfrm>
            <a:off x="1756695" y="3570220"/>
            <a:ext cx="88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8696E"/>
                </a:solidFill>
                <a:latin typeface="Arial Narrow" panose="020B0606020202030204" pitchFamily="34" charset="0"/>
              </a:rPr>
              <a:t>Египет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16F225-5D0A-4227-AABD-FF7D70404753}"/>
              </a:ext>
            </a:extLst>
          </p:cNvPr>
          <p:cNvSpPr txBox="1"/>
          <p:nvPr/>
        </p:nvSpPr>
        <p:spPr>
          <a:xfrm>
            <a:off x="3397688" y="2070685"/>
            <a:ext cx="88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ЕАЭС</a:t>
            </a:r>
          </a:p>
        </p:txBody>
      </p:sp>
    </p:spTree>
    <p:extLst>
      <p:ext uri="{BB962C8B-B14F-4D97-AF65-F5344CB8AC3E}">
        <p14:creationId xmlns:p14="http://schemas.microsoft.com/office/powerpoint/2010/main" val="419183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8DEF8-BB5B-45EC-A7EE-631231D3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Торговые ограничения, действующие в отношении продукции из РФ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CC2C3-EC62-4371-A811-D4D4EB5C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2018D2-1935-4CB2-9850-9C5CBB80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94" y="1742304"/>
            <a:ext cx="4233523" cy="2305261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F2D5C9E-6F1B-4BF2-B5AA-16E5F1D8F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78509"/>
              </p:ext>
            </p:extLst>
          </p:nvPr>
        </p:nvGraphicFramePr>
        <p:xfrm>
          <a:off x="4738285" y="1466184"/>
          <a:ext cx="4035921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307">
                  <a:extLst>
                    <a:ext uri="{9D8B030D-6E8A-4147-A177-3AD203B41FA5}">
                      <a16:colId xmlns:a16="http://schemas.microsoft.com/office/drawing/2014/main" val="332502320"/>
                    </a:ext>
                  </a:extLst>
                </a:gridCol>
                <a:gridCol w="1345307">
                  <a:extLst>
                    <a:ext uri="{9D8B030D-6E8A-4147-A177-3AD203B41FA5}">
                      <a16:colId xmlns:a16="http://schemas.microsoft.com/office/drawing/2014/main" val="753456256"/>
                    </a:ext>
                  </a:extLst>
                </a:gridCol>
                <a:gridCol w="1345307">
                  <a:extLst>
                    <a:ext uri="{9D8B030D-6E8A-4147-A177-3AD203B41FA5}">
                      <a16:colId xmlns:a16="http://schemas.microsoft.com/office/drawing/2014/main" val="2092846451"/>
                    </a:ext>
                  </a:extLst>
                </a:gridCol>
              </a:tblGrid>
              <a:tr h="232281">
                <a:tc>
                  <a:txBody>
                    <a:bodyPr/>
                    <a:lstStyle/>
                    <a:p>
                      <a:r>
                        <a:rPr lang="ru-RU" sz="1050" dirty="0"/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Израиль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Египет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43613"/>
                  </a:ext>
                </a:extLst>
              </a:tr>
              <a:tr h="696841">
                <a:tc>
                  <a:txBody>
                    <a:bodyPr/>
                    <a:lstStyle/>
                    <a:p>
                      <a:r>
                        <a:rPr lang="ru-RU" sz="1050" dirty="0"/>
                        <a:t>Вина и крепкие алкогольные напитки -125-150%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Порошковое молоко и продукция из него – 212 %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Вина и крепкие алкогольные напитки -3000%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4687"/>
                  </a:ext>
                </a:extLst>
              </a:tr>
              <a:tr h="696841">
                <a:tc>
                  <a:txBody>
                    <a:bodyPr/>
                    <a:lstStyle/>
                    <a:p>
                      <a:r>
                        <a:rPr lang="ru-RU" sz="1050" dirty="0"/>
                        <a:t>Готовая продукция из мяса (колбасы и продукция из птицы) –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Молочные пасты и жиры – 140 %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Кондитерские изделия (пряники, печение, вафли) –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79243"/>
                  </a:ext>
                </a:extLst>
              </a:tr>
              <a:tr h="541987">
                <a:tc>
                  <a:txBody>
                    <a:bodyPr/>
                    <a:lstStyle/>
                    <a:p>
                      <a:r>
                        <a:rPr lang="ru-RU" sz="1050" dirty="0"/>
                        <a:t>Сахар и продукция сахарной подотрасли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Домашняя птица -150%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Свинина и продукция из нее – 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904441"/>
                  </a:ext>
                </a:extLst>
              </a:tr>
              <a:tr h="541987">
                <a:tc>
                  <a:txBody>
                    <a:bodyPr/>
                    <a:lstStyle/>
                    <a:p>
                      <a:r>
                        <a:rPr lang="ru-RU" sz="1050" dirty="0"/>
                        <a:t>Мясные субпродукты –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Птица (утиные и гусиные тушки и части) –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30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8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8EEF44-964F-4F2B-A156-1EC3F5FB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9695AD-FCB4-4133-AF82-3FADF2DEF170}"/>
              </a:ext>
            </a:extLst>
          </p:cNvPr>
          <p:cNvSpPr txBox="1">
            <a:spLocks/>
          </p:cNvSpPr>
          <p:nvPr/>
        </p:nvSpPr>
        <p:spPr>
          <a:xfrm>
            <a:off x="638470" y="526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Нетарифные торговые ограничения</a:t>
            </a:r>
            <a:r>
              <a:rPr lang="en-US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Израиля, действующие в отношении продукции из РФ</a:t>
            </a:r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04941A-BB9C-43F2-9848-0B802B1F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2" y="1793350"/>
            <a:ext cx="4556652" cy="179522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AD33522-140A-44AF-B787-E6AA2FFC026B}"/>
              </a:ext>
            </a:extLst>
          </p:cNvPr>
          <p:cNvSpPr/>
          <p:nvPr/>
        </p:nvSpPr>
        <p:spPr>
          <a:xfrm>
            <a:off x="638470" y="144671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8696E"/>
                </a:solidFill>
                <a:latin typeface="Arial Narrow" panose="020B0606020202030204" pitchFamily="34" charset="0"/>
              </a:rPr>
              <a:t>Израиль</a:t>
            </a:r>
            <a:endParaRPr lang="ru-RU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5C33C97-BEAD-4125-9022-0EDEE6E69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71345"/>
              </p:ext>
            </p:extLst>
          </p:nvPr>
        </p:nvGraphicFramePr>
        <p:xfrm>
          <a:off x="83290" y="3588576"/>
          <a:ext cx="4925568" cy="956896"/>
        </p:xfrm>
        <a:graphic>
          <a:graphicData uri="http://schemas.openxmlformats.org/drawingml/2006/table">
            <a:tbl>
              <a:tblPr/>
              <a:tblGrid>
                <a:gridCol w="4925568">
                  <a:extLst>
                    <a:ext uri="{9D8B030D-6E8A-4147-A177-3AD203B41FA5}">
                      <a16:colId xmlns:a16="http://schemas.microsoft.com/office/drawing/2014/main" val="1864865563"/>
                    </a:ext>
                  </a:extLst>
                </a:gridCol>
              </a:tblGrid>
              <a:tr h="197969">
                <a:tc>
                  <a:txBody>
                    <a:bodyPr/>
                    <a:lstStyle/>
                    <a:p>
                      <a:pPr fontAlgn="t"/>
                      <a:r>
                        <a:rPr lang="ru-RU" sz="11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При ввозе товаров на таможенную территорию Израиля необходимо уплатить налог на добавленную стоимость, стандартная ставка которого составляет 17%. </a:t>
                      </a:r>
                      <a:br>
                        <a:rPr lang="ru-RU" sz="11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</a:br>
                      <a:br>
                        <a:rPr lang="ru-RU" sz="11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</a:br>
                      <a:r>
                        <a:rPr lang="ru-RU" sz="11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Льготная ставка НДС распространяется на фрукты и овощи, не подвергшиеся обработке.</a:t>
                      </a:r>
                    </a:p>
                  </a:txBody>
                  <a:tcPr marL="79131" marR="79131" marT="59348" marB="59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28109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ADD3FE5-6C34-4BA0-97C9-35592DBB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2866"/>
              </p:ext>
            </p:extLst>
          </p:nvPr>
        </p:nvGraphicFramePr>
        <p:xfrm>
          <a:off x="5008858" y="966635"/>
          <a:ext cx="3908306" cy="3631248"/>
        </p:xfrm>
        <a:graphic>
          <a:graphicData uri="http://schemas.openxmlformats.org/drawingml/2006/table">
            <a:tbl>
              <a:tblPr/>
              <a:tblGrid>
                <a:gridCol w="1933548">
                  <a:extLst>
                    <a:ext uri="{9D8B030D-6E8A-4147-A177-3AD203B41FA5}">
                      <a16:colId xmlns:a16="http://schemas.microsoft.com/office/drawing/2014/main" val="4116673616"/>
                    </a:ext>
                  </a:extLst>
                </a:gridCol>
                <a:gridCol w="1974758">
                  <a:extLst>
                    <a:ext uri="{9D8B030D-6E8A-4147-A177-3AD203B41FA5}">
                      <a16:colId xmlns:a16="http://schemas.microsoft.com/office/drawing/2014/main" val="2326647539"/>
                    </a:ext>
                  </a:extLst>
                </a:gridCol>
              </a:tblGrid>
              <a:tr h="76366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ru-RU" sz="1200" u="none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Мясо и мясные субпродукты</a:t>
                      </a:r>
                      <a:endParaRPr lang="ru-RU" sz="1200" u="none" kern="1200" dirty="0">
                        <a:solidFill>
                          <a:srgbClr val="68696E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</a:txBody>
                  <a:tcPr marL="94280" marR="56568" marT="28284" marB="2828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Санитарные и фитосанитарные </a:t>
                      </a:r>
                      <a:r>
                        <a:rPr lang="ru-RU" sz="1200" kern="1200" dirty="0" err="1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мерыТребование</a:t>
                      </a:r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 в отношении сертификации</a:t>
                      </a:r>
                    </a:p>
                  </a:txBody>
                  <a:tcPr marL="56568" marR="56568" marT="42426" marB="42426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25864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ru-RU" sz="1200" u="none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Все товары</a:t>
                      </a:r>
                      <a:endParaRPr lang="ru-RU" sz="1200" u="none" kern="1200" dirty="0">
                        <a:solidFill>
                          <a:srgbClr val="68696E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</a:txBody>
                  <a:tcPr marL="94280" marR="56568" marT="28284" marB="2828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Меры контроля над ценами, включая дополнительные налоги и сборы</a:t>
                      </a:r>
                      <a:endParaRPr lang="en-US" sz="1200" kern="1200" dirty="0">
                        <a:solidFill>
                          <a:srgbClr val="68696E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  <a:p>
                      <a:pPr fontAlgn="t"/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Налоги на потребление</a:t>
                      </a:r>
                    </a:p>
                  </a:txBody>
                  <a:tcPr marL="56568" marR="56568" marT="42426" marB="42426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29186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ru-RU" sz="1200" u="none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Алкогольные напитки, табачные изделия</a:t>
                      </a:r>
                      <a:endParaRPr lang="ru-RU" sz="1200" u="none" kern="1200" dirty="0">
                        <a:solidFill>
                          <a:srgbClr val="68696E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</a:txBody>
                  <a:tcPr marL="94280" marR="56568" marT="28284" marB="282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Меры контроля над ценами, включая дополнительные налоги и сборы</a:t>
                      </a:r>
                      <a:endParaRPr lang="en-US" sz="1200" kern="1200" dirty="0">
                        <a:solidFill>
                          <a:srgbClr val="68696E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  <a:p>
                      <a:pPr fontAlgn="t"/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Акцизные сборы</a:t>
                      </a:r>
                    </a:p>
                  </a:txBody>
                  <a:tcPr marL="56568" marR="56568" marT="42426" marB="42426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84317"/>
                  </a:ext>
                </a:extLst>
              </a:tr>
              <a:tr h="1103074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ru-RU" sz="1200" u="none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Разные товары</a:t>
                      </a:r>
                      <a:endParaRPr lang="ru-RU" sz="1200" u="none" kern="1200" dirty="0">
                        <a:solidFill>
                          <a:srgbClr val="68696E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</a:txBody>
                  <a:tcPr marL="94280" marR="56568" marT="28284" marB="282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Неавтоматическое лицензирование, квоты, запреты и меры количественного контроля</a:t>
                      </a:r>
                      <a:endParaRPr lang="en-US" sz="1200" kern="1200" dirty="0">
                        <a:solidFill>
                          <a:srgbClr val="68696E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  <a:p>
                      <a:pPr fontAlgn="t"/>
                      <a:r>
                        <a:rPr lang="ru-RU" sz="1200" kern="1200" dirty="0">
                          <a:solidFill>
                            <a:srgbClr val="68696E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Запреты по неэкономическим причинам</a:t>
                      </a:r>
                    </a:p>
                  </a:txBody>
                  <a:tcPr marL="56568" marR="56568" marT="42426" marB="42426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11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91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8EEF44-964F-4F2B-A156-1EC3F5FB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9695AD-FCB4-4133-AF82-3FADF2DEF170}"/>
              </a:ext>
            </a:extLst>
          </p:cNvPr>
          <p:cNvSpPr txBox="1">
            <a:spLocks/>
          </p:cNvSpPr>
          <p:nvPr/>
        </p:nvSpPr>
        <p:spPr>
          <a:xfrm>
            <a:off x="638470" y="526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Нетарифные торговые ограничения Индии, действующие в отношении продукции из РФ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0F85BE-8C9E-4009-9C66-AAF0B0B8B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7" y="1304870"/>
            <a:ext cx="4428717" cy="16374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28F97-65D5-4EC6-AD34-81EBD315F609}"/>
              </a:ext>
            </a:extLst>
          </p:cNvPr>
          <p:cNvSpPr/>
          <p:nvPr/>
        </p:nvSpPr>
        <p:spPr>
          <a:xfrm>
            <a:off x="811188" y="948654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8696E"/>
                </a:solidFill>
                <a:latin typeface="Arial Narrow" panose="020B0606020202030204" pitchFamily="34" charset="0"/>
              </a:rPr>
              <a:t>Индия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0966CB-34DF-41E9-A759-D8D9A8214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36960"/>
              </p:ext>
            </p:extLst>
          </p:nvPr>
        </p:nvGraphicFramePr>
        <p:xfrm>
          <a:off x="4457958" y="690909"/>
          <a:ext cx="4503162" cy="4171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9650">
                  <a:extLst>
                    <a:ext uri="{9D8B030D-6E8A-4147-A177-3AD203B41FA5}">
                      <a16:colId xmlns:a16="http://schemas.microsoft.com/office/drawing/2014/main" val="1717675926"/>
                    </a:ext>
                  </a:extLst>
                </a:gridCol>
                <a:gridCol w="2933512">
                  <a:extLst>
                    <a:ext uri="{9D8B030D-6E8A-4147-A177-3AD203B41FA5}">
                      <a16:colId xmlns:a16="http://schemas.microsoft.com/office/drawing/2014/main" val="3347238768"/>
                    </a:ext>
                  </a:extLst>
                </a:gridCol>
              </a:tblGrid>
              <a:tr h="4134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Сырое соевое масло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Пальмовое масло и его фракции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Табачные изделия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Семена мака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Орехи ареки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Орехи кешью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Бетель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Меры контроля над ценами, включая дополнительные налоги и сборы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Прейскурантная таможенная оценка</a:t>
                      </a:r>
                      <a:endParaRPr lang="ru-RU" sz="700" b="0" i="0" u="none" strike="noStrike" dirty="0">
                        <a:solidFill>
                          <a:srgbClr val="33405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extLst>
                  <a:ext uri="{0D108BD9-81ED-4DB2-BD59-A6C34878D82A}">
                    <a16:rowId xmlns:a16="http://schemas.microsoft.com/office/drawing/2014/main" val="2318730893"/>
                  </a:ext>
                </a:extLst>
              </a:tr>
              <a:tr h="44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Масложировая продукция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Неавтоматическое лицензирование, квоты, запреты и меры количественного </a:t>
                      </a:r>
                      <a:r>
                        <a:rPr lang="ru-RU" sz="700" u="none" strike="noStrike" dirty="0" err="1">
                          <a:effectLst/>
                        </a:rPr>
                        <a:t>контроляПроцедура</a:t>
                      </a:r>
                      <a:r>
                        <a:rPr lang="ru-RU" sz="700" u="none" strike="noStrike" dirty="0">
                          <a:effectLst/>
                        </a:rPr>
                        <a:t> лицензирования без конкретных предварительных критериев.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Для ввоза некоторой продовольственной продукции на территорию Индии требуется получение специальной импортной лицензии. Лицензия выдается Генеральным директоратом по внешней торговле Министерства торговли и промышленности Индии сроком на 18 месяцев. В перечень продукции, подлежащей лицензированию входит говядина, субпродукты домашнего скота, рыба, яйца птиц, картофель, пряности (кориандр, </a:t>
                      </a:r>
                      <a:r>
                        <a:rPr lang="ru-RU" sz="700" u="none" strike="noStrike" dirty="0" err="1">
                          <a:effectLst/>
                        </a:rPr>
                        <a:t>зира</a:t>
                      </a:r>
                      <a:r>
                        <a:rPr lang="ru-RU" sz="700" u="none" strike="noStrike" dirty="0">
                          <a:effectLst/>
                        </a:rPr>
                        <a:t>, бадьян, тмин, фенхель, имбирь), зерно (пшеница, рожь, ячмень, овес, кукуруза, рис, гречиха), соя, арахис, другие </a:t>
                      </a:r>
                      <a:r>
                        <a:rPr lang="ru-RU" sz="700" u="none" strike="noStrike" dirty="0" err="1">
                          <a:effectLst/>
                        </a:rPr>
                        <a:t>маслосемена</a:t>
                      </a:r>
                      <a:r>
                        <a:rPr lang="ru-RU" sz="700" u="none" strike="noStrike" dirty="0">
                          <a:effectLst/>
                        </a:rPr>
                        <a:t> и некоторые другие продовольственные товары.</a:t>
                      </a:r>
                      <a:endParaRPr lang="ru-RU" sz="700" b="0" i="0" u="none" strike="noStrike" dirty="0">
                        <a:solidFill>
                          <a:srgbClr val="33405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extLst>
                  <a:ext uri="{0D108BD9-81ED-4DB2-BD59-A6C34878D82A}">
                    <a16:rowId xmlns:a16="http://schemas.microsoft.com/office/drawing/2014/main" val="2456205058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Некоторые продукты животного происхождения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Санитарные и фитосанитарные меры</a:t>
                      </a:r>
                    </a:p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Запреты/ограничения на импорт по санитарным и фитосанитарным причинам, не включенные в другие категории</a:t>
                      </a:r>
                    </a:p>
                  </a:txBody>
                  <a:tcPr marL="2461" marR="2461" marT="2461" marB="0" anchor="ctr"/>
                </a:tc>
                <a:extLst>
                  <a:ext uri="{0D108BD9-81ED-4DB2-BD59-A6C34878D82A}">
                    <a16:rowId xmlns:a16="http://schemas.microsoft.com/office/drawing/2014/main" val="19030688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Подсолнечное и </a:t>
                      </a:r>
                      <a:r>
                        <a:rPr lang="ru-RU" sz="800" u="none" strike="noStrike" dirty="0" err="1">
                          <a:effectLst/>
                        </a:rPr>
                        <a:t>сафлоровое</a:t>
                      </a:r>
                      <a:r>
                        <a:rPr lang="ru-RU" sz="800" u="none" strike="noStrike" dirty="0">
                          <a:effectLst/>
                        </a:rPr>
                        <a:t> масло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Рапсовое и горчичное масло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Неавтоматическое лицензирование, квоты, запреты и меры количественного контроля</a:t>
                      </a:r>
                    </a:p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Глобальные квоты</a:t>
                      </a:r>
                      <a:endParaRPr lang="ru-RU" sz="700" b="0" i="0" u="none" strike="noStrike" dirty="0">
                        <a:solidFill>
                          <a:srgbClr val="33405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extLst>
                  <a:ext uri="{0D108BD9-81ED-4DB2-BD59-A6C34878D82A}">
                    <a16:rowId xmlns:a16="http://schemas.microsoft.com/office/drawing/2014/main" val="286033027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Рапсовое и горчичное масло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Неавтоматическое лицензирование, квоты, запреты и меры количественного контроля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Глобальные квоты</a:t>
                      </a:r>
                      <a:endParaRPr lang="ru-RU" sz="700" b="0" i="0" u="none" strike="noStrike" dirty="0">
                        <a:solidFill>
                          <a:srgbClr val="33405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extLst>
                  <a:ext uri="{0D108BD9-81ED-4DB2-BD59-A6C34878D82A}">
                    <a16:rowId xmlns:a16="http://schemas.microsoft.com/office/drawing/2014/main" val="1442933010"/>
                  </a:ext>
                </a:extLst>
              </a:tr>
              <a:tr h="25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Зерновые и зернобобовые культуры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Санитарные и фитосанитарные меры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Фумигация</a:t>
                      </a:r>
                      <a:endParaRPr lang="ru-RU" sz="700" b="0" i="0" u="none" strike="noStrike" dirty="0">
                        <a:solidFill>
                          <a:srgbClr val="33405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extLst>
                  <a:ext uri="{0D108BD9-81ED-4DB2-BD59-A6C34878D82A}">
                    <a16:rowId xmlns:a16="http://schemas.microsoft.com/office/drawing/2014/main" val="4040286423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Тростниковый сахар-сырец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Неавтоматическое лицензирование, квоты, запреты и меры количественного контроля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Глобальные квоты</a:t>
                      </a:r>
                      <a:endParaRPr lang="ru-RU" sz="700" b="0" i="0" u="none" strike="noStrike" dirty="0">
                        <a:solidFill>
                          <a:srgbClr val="33405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1" marR="2461" marT="2461" marB="0" anchor="ctr"/>
                </a:tc>
                <a:extLst>
                  <a:ext uri="{0D108BD9-81ED-4DB2-BD59-A6C34878D82A}">
                    <a16:rowId xmlns:a16="http://schemas.microsoft.com/office/drawing/2014/main" val="244162942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3040A7-6D47-4F70-AC4B-34E1AE7F13F2}"/>
              </a:ext>
            </a:extLst>
          </p:cNvPr>
          <p:cNvSpPr/>
          <p:nvPr/>
        </p:nvSpPr>
        <p:spPr>
          <a:xfrm>
            <a:off x="304801" y="3225511"/>
            <a:ext cx="4017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8696E"/>
                </a:solidFill>
                <a:latin typeface="Arial Narrow" panose="020B0606020202030204" pitchFamily="34" charset="0"/>
                <a:ea typeface="+mj-ea"/>
                <a:cs typeface="+mj-cs"/>
              </a:rPr>
              <a:t>Ввозимые в Индию зерновые и зернобобовые культуры должны быть обязательно обработаны </a:t>
            </a:r>
            <a:r>
              <a:rPr lang="ru-RU" sz="1600" dirty="0" err="1">
                <a:solidFill>
                  <a:srgbClr val="68696E"/>
                </a:solidFill>
                <a:latin typeface="Arial Narrow" panose="020B0606020202030204" pitchFamily="34" charset="0"/>
                <a:ea typeface="+mj-ea"/>
                <a:cs typeface="+mj-cs"/>
              </a:rPr>
              <a:t>метилбромидом</a:t>
            </a:r>
            <a:r>
              <a:rPr lang="ru-RU" sz="1600" dirty="0">
                <a:solidFill>
                  <a:srgbClr val="68696E"/>
                </a:solidFill>
                <a:latin typeface="Arial Narrow" panose="020B0606020202030204" pitchFamily="34" charset="0"/>
                <a:ea typeface="+mj-ea"/>
                <a:cs typeface="+mj-cs"/>
              </a:rPr>
              <a:t> при минимальной температуре +21C, экспозиции в 24 часа и концентрации действующего вещества 32 г/м3.</a:t>
            </a:r>
          </a:p>
        </p:txBody>
      </p:sp>
    </p:spTree>
    <p:extLst>
      <p:ext uri="{BB962C8B-B14F-4D97-AF65-F5344CB8AC3E}">
        <p14:creationId xmlns:p14="http://schemas.microsoft.com/office/powerpoint/2010/main" val="258216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8EEF44-964F-4F2B-A156-1EC3F5FB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30DDD-D909-4FC5-8BCF-3247D3B7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3" y="1281388"/>
            <a:ext cx="3915341" cy="168190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9695AD-FCB4-4133-AF82-3FADF2DEF170}"/>
              </a:ext>
            </a:extLst>
          </p:cNvPr>
          <p:cNvSpPr txBox="1">
            <a:spLocks/>
          </p:cNvSpPr>
          <p:nvPr/>
        </p:nvSpPr>
        <p:spPr>
          <a:xfrm>
            <a:off x="638470" y="526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Нетарифные торговые ограничения</a:t>
            </a:r>
            <a:r>
              <a:rPr lang="en-US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68696E"/>
                </a:solidFill>
                <a:latin typeface="Arial Narrow" panose="020B0606020202030204" pitchFamily="34" charset="0"/>
              </a:rPr>
              <a:t>Египта, действующие в отношении продукции из РФ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1B6547-FD68-48F0-9D1F-2DC2F0F22EE0}"/>
              </a:ext>
            </a:extLst>
          </p:cNvPr>
          <p:cNvSpPr/>
          <p:nvPr/>
        </p:nvSpPr>
        <p:spPr>
          <a:xfrm>
            <a:off x="702324" y="927797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8696E"/>
                </a:solidFill>
                <a:latin typeface="Arial Narrow" panose="020B0606020202030204" pitchFamily="34" charset="0"/>
              </a:rPr>
              <a:t>Египет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E412635-7F2B-4123-96B3-FDB450128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21120"/>
              </p:ext>
            </p:extLst>
          </p:nvPr>
        </p:nvGraphicFramePr>
        <p:xfrm>
          <a:off x="5226616" y="878615"/>
          <a:ext cx="3641454" cy="3585711"/>
        </p:xfrm>
        <a:graphic>
          <a:graphicData uri="http://schemas.openxmlformats.org/drawingml/2006/table">
            <a:tbl>
              <a:tblPr/>
              <a:tblGrid>
                <a:gridCol w="1801528">
                  <a:extLst>
                    <a:ext uri="{9D8B030D-6E8A-4147-A177-3AD203B41FA5}">
                      <a16:colId xmlns:a16="http://schemas.microsoft.com/office/drawing/2014/main" val="3398077423"/>
                    </a:ext>
                  </a:extLst>
                </a:gridCol>
                <a:gridCol w="1839926">
                  <a:extLst>
                    <a:ext uri="{9D8B030D-6E8A-4147-A177-3AD203B41FA5}">
                      <a16:colId xmlns:a16="http://schemas.microsoft.com/office/drawing/2014/main" val="2429428270"/>
                    </a:ext>
                  </a:extLst>
                </a:gridCol>
              </a:tblGrid>
              <a:tr h="420367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сельскохозяйственные товары</a:t>
                      </a:r>
                    </a:p>
                  </a:txBody>
                  <a:tcPr marL="51897" marR="31138" marT="15569" marB="1556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барьеры в торговле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Требование о регистрации импортеров по причинам, связанным с ТБТ</a:t>
                      </a:r>
                    </a:p>
                  </a:txBody>
                  <a:tcPr marL="31138" marR="31138" marT="23354" marB="2335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80152"/>
                  </a:ext>
                </a:extLst>
              </a:tr>
              <a:tr h="778457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Некоторые готовые товары (продукты питания, косметические средства, бытовая химия, изделия из пластика и бумаги, продукция легкой промышленности, машины и оборудование, инструменты, мебель и др.)</a:t>
                      </a:r>
                    </a:p>
                  </a:txBody>
                  <a:tcPr marL="51897" marR="31138" marT="15569" marB="1556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барьеры в торговле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Требование о регистрации импортеров по причинам, связанным с ТБТ</a:t>
                      </a:r>
                    </a:p>
                  </a:txBody>
                  <a:tcPr marL="31138" marR="31138" marT="23354" marB="2335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92856"/>
                  </a:ext>
                </a:extLst>
              </a:tr>
              <a:tr h="32695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Все сельскохозяйственные товары</a:t>
                      </a:r>
                    </a:p>
                  </a:txBody>
                  <a:tcPr marL="51897" marR="31138" marT="15569" marB="15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барьеры в торговле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в отношении </a:t>
                      </a:r>
                      <a:r>
                        <a:rPr lang="ru-RU" sz="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этикетирования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138" marR="31138" marT="23354" marB="2335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72562"/>
                  </a:ext>
                </a:extLst>
              </a:tr>
              <a:tr h="60719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Все сельскохозяйственные товары</a:t>
                      </a:r>
                    </a:p>
                  </a:txBody>
                  <a:tcPr marL="51897" marR="31138" marT="15569" marB="15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барьеры в торговле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в отношении прослеживаемости продукции, не включенные в другие категории</a:t>
                      </a:r>
                    </a:p>
                  </a:txBody>
                  <a:tcPr marL="31138" marR="31138" marT="23354" marB="2335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55764"/>
                  </a:ext>
                </a:extLst>
              </a:tr>
              <a:tr h="42036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Все сельскохозяйственные товары</a:t>
                      </a:r>
                    </a:p>
                  </a:txBody>
                  <a:tcPr marL="51897" marR="31138" marT="15569" marB="15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 меры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Регулирование, касающееся условий платежа по импорту</a:t>
                      </a:r>
                    </a:p>
                  </a:txBody>
                  <a:tcPr marL="31138" marR="31138" marT="23354" marB="2335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51153"/>
                  </a:ext>
                </a:extLst>
              </a:tr>
              <a:tr h="42036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Все сельскохозяйственные товары</a:t>
                      </a:r>
                    </a:p>
                  </a:txBody>
                  <a:tcPr marL="51897" marR="31138" marT="15569" marB="15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Меры контроля над ценами, включая дополнительные налоги и сборы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потребление</a:t>
                      </a:r>
                    </a:p>
                  </a:txBody>
                  <a:tcPr marL="31138" marR="31138" marT="23354" marB="2335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18019"/>
                  </a:ext>
                </a:extLst>
              </a:tr>
              <a:tr h="420367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Пищевые добавки</a:t>
                      </a:r>
                    </a:p>
                  </a:txBody>
                  <a:tcPr marL="51897" marR="31138" marT="15569" marB="15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барьеры в торговле</a:t>
                      </a:r>
                    </a:p>
                    <a:p>
                      <a:pPr marL="0" algn="l" defTabSz="4572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Требование о разрешении по причинам, связанным с ТБТ</a:t>
                      </a:r>
                    </a:p>
                  </a:txBody>
                  <a:tcPr marL="31138" marR="31138" marT="23354" marB="2335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15145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814735-E46F-47F9-8179-1330AAE02C69}"/>
              </a:ext>
            </a:extLst>
          </p:cNvPr>
          <p:cNvSpPr/>
          <p:nvPr/>
        </p:nvSpPr>
        <p:spPr>
          <a:xfrm>
            <a:off x="475488" y="30627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68696E"/>
                </a:solidFill>
                <a:latin typeface="Arial Narrow" panose="020B0606020202030204" pitchFamily="34" charset="0"/>
                <a:ea typeface="+mj-ea"/>
                <a:cs typeface="+mj-cs"/>
              </a:rPr>
              <a:t>Египет — второй по объему импортер российского зерна после Турции и крупнейший покупатель российской пшеницы.</a:t>
            </a:r>
          </a:p>
          <a:p>
            <a:r>
              <a:rPr lang="ru-RU" sz="1600" dirty="0">
                <a:solidFill>
                  <a:srgbClr val="68696E"/>
                </a:solidFill>
                <a:latin typeface="Arial Narrow" panose="020B0606020202030204" pitchFamily="34" charset="0"/>
                <a:ea typeface="+mj-ea"/>
                <a:cs typeface="+mj-cs"/>
              </a:rPr>
              <a:t>Угрозы для экспортера: введение срочных временных мер. В 2018 году Египет отказался партии в 63 тыс. тонн пшеницы из-за подозрений в превышенном содержании спорыньи.</a:t>
            </a:r>
          </a:p>
        </p:txBody>
      </p:sp>
    </p:spTree>
    <p:extLst>
      <p:ext uri="{BB962C8B-B14F-4D97-AF65-F5344CB8AC3E}">
        <p14:creationId xmlns:p14="http://schemas.microsoft.com/office/powerpoint/2010/main" val="151167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2" y="1265449"/>
            <a:ext cx="6858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КТО ФОРМИРУЕТ ТЕКУЩУЮ ПОВЕСТКУ?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E574EC-BC18-47DE-882D-9D651CA16109}"/>
              </a:ext>
            </a:extLst>
          </p:cNvPr>
          <p:cNvSpPr/>
          <p:nvPr/>
        </p:nvSpPr>
        <p:spPr>
          <a:xfrm>
            <a:off x="1632347" y="2624838"/>
            <a:ext cx="5855978" cy="105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Лидеры бизнеса, правительства, международных организаций, гражданского общества, научных кругов, средств массовой информации и искусства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886C3F-F99C-43A9-8E25-3835BCD2C934}"/>
              </a:ext>
            </a:extLst>
          </p:cNvPr>
          <p:cNvSpPr/>
          <p:nvPr/>
        </p:nvSpPr>
        <p:spPr>
          <a:xfrm>
            <a:off x="1143001" y="1686391"/>
            <a:ext cx="6858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КТО РЕАЛИЗУЕТ ИНИЦИАТИВЫ?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6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89E9-DD0A-45DF-92A1-373657A9C0E6}" type="slidenum">
              <a:rPr lang="ru-RU" smtClean="0">
                <a:latin typeface="Arial Narrow" panose="020B0606020202030204" pitchFamily="34" charset="0"/>
              </a:rPr>
              <a:pPr/>
              <a:t>9</a:t>
            </a:fld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14"/>
          <p:cNvSpPr/>
          <p:nvPr/>
        </p:nvSpPr>
        <p:spPr>
          <a:xfrm>
            <a:off x="1304365" y="742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Деловой совет ЕАЭС 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Наднациональный формат взаимодействия</a:t>
            </a:r>
          </a:p>
        </p:txBody>
      </p:sp>
      <p:pic>
        <p:nvPicPr>
          <p:cNvPr id="49" name="Picture 2" descr="Картинки по запросу атамекен эмблема">
            <a:extLst>
              <a:ext uri="{FF2B5EF4-FFF2-40B4-BE49-F238E27FC236}">
                <a16:creationId xmlns:a16="http://schemas.microsoft.com/office/drawing/2014/main" id="{972E6E06-22A1-4979-9EB8-AAFC56CF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42" y="2347454"/>
            <a:ext cx="987467" cy="493654"/>
          </a:xfrm>
          <a:prstGeom prst="rect">
            <a:avLst/>
          </a:prstGeom>
          <a:noFill/>
          <a:extLst/>
        </p:spPr>
      </p:pic>
      <p:pic>
        <p:nvPicPr>
          <p:cNvPr id="50" name="Picture 4" descr="Картинки по запросу рспп">
            <a:extLst>
              <a:ext uri="{FF2B5EF4-FFF2-40B4-BE49-F238E27FC236}">
                <a16:creationId xmlns:a16="http://schemas.microsoft.com/office/drawing/2014/main" id="{D7D1F9FF-92DB-480E-BFFC-97035D227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1" y="3219822"/>
            <a:ext cx="871748" cy="617067"/>
          </a:xfrm>
          <a:prstGeom prst="rect">
            <a:avLst/>
          </a:prstGeom>
          <a:noFill/>
          <a:extLst/>
        </p:spPr>
      </p:pic>
      <p:pic>
        <p:nvPicPr>
          <p:cNvPr id="51" name="Picture 6" descr="Фото БелАПП - Республиканская ассоциация предприятий промышленности">
            <a:extLst>
              <a:ext uri="{FF2B5EF4-FFF2-40B4-BE49-F238E27FC236}">
                <a16:creationId xmlns:a16="http://schemas.microsoft.com/office/drawing/2014/main" id="{FD1DB91E-61CF-431F-8E8D-8BDC5579A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49" y="1746256"/>
            <a:ext cx="663453" cy="6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www.kspp.kg/images/template/logo.jpg">
            <a:extLst>
              <a:ext uri="{FF2B5EF4-FFF2-40B4-BE49-F238E27FC236}">
                <a16:creationId xmlns:a16="http://schemas.microsoft.com/office/drawing/2014/main" id="{5C81BAD3-B49D-4B29-B4BD-C36C5B1B4A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75" y="2903745"/>
            <a:ext cx="794601" cy="293107"/>
          </a:xfrm>
          <a:prstGeom prst="rect">
            <a:avLst/>
          </a:prstGeom>
          <a:noFill/>
          <a:extLst/>
        </p:spPr>
      </p:pic>
      <p:pic>
        <p:nvPicPr>
          <p:cNvPr id="53" name="Picture 10" descr="Картинки по запросу союз промышленников и предпринимателей армении">
            <a:extLst>
              <a:ext uri="{FF2B5EF4-FFF2-40B4-BE49-F238E27FC236}">
                <a16:creationId xmlns:a16="http://schemas.microsoft.com/office/drawing/2014/main" id="{752BAB9E-FDB0-4B8E-9C20-05B03BD3A6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43" y="1407428"/>
            <a:ext cx="509162" cy="354813"/>
          </a:xfrm>
          <a:prstGeom prst="rect">
            <a:avLst/>
          </a:prstGeom>
          <a:noFill/>
          <a:ex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5CCEA1-FD5F-44E1-A855-80F608ED8F04}"/>
              </a:ext>
            </a:extLst>
          </p:cNvPr>
          <p:cNvSpPr/>
          <p:nvPr/>
        </p:nvSpPr>
        <p:spPr>
          <a:xfrm>
            <a:off x="1439652" y="4257971"/>
            <a:ext cx="64807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* Союз промышленников и предпринимателей (работодателей) Армении, Конфедерация промышленников и предпринимателей (нанимателей) Беларуси, Национальная палата предпринимателей Казахстана «</a:t>
            </a:r>
            <a:r>
              <a:rPr lang="ru-RU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Атамекен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», Кыргызский союз промышленников и предпринимателей и Российский союз промышленников и предпринимателей</a:t>
            </a:r>
          </a:p>
        </p:txBody>
      </p:sp>
      <p:pic>
        <p:nvPicPr>
          <p:cNvPr id="1026" name="Picture 2" descr="Картинки по запросу евразийская экономическая комиссия">
            <a:extLst>
              <a:ext uri="{FF2B5EF4-FFF2-40B4-BE49-F238E27FC236}">
                <a16:creationId xmlns:a16="http://schemas.microsoft.com/office/drawing/2014/main" id="{B3F67FF2-F32A-443B-9BB6-554CF72A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1" y="2263268"/>
            <a:ext cx="2268252" cy="6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B18826-0973-4D42-BBE1-CA2DFD2821A5}"/>
              </a:ext>
            </a:extLst>
          </p:cNvPr>
          <p:cNvGrpSpPr/>
          <p:nvPr/>
        </p:nvGrpSpPr>
        <p:grpSpPr>
          <a:xfrm>
            <a:off x="2078300" y="1356856"/>
            <a:ext cx="731018" cy="2466575"/>
            <a:chOff x="1247067" y="1809141"/>
            <a:chExt cx="974690" cy="3288766"/>
          </a:xfrm>
        </p:grpSpPr>
        <p:pic>
          <p:nvPicPr>
            <p:cNvPr id="1028" name="Picture 4" descr="Беларусь флаг мира в картинках и в фото">
              <a:extLst>
                <a:ext uri="{FF2B5EF4-FFF2-40B4-BE49-F238E27FC236}">
                  <a16:creationId xmlns:a16="http://schemas.microsoft.com/office/drawing/2014/main" id="{17B5DE29-2ACB-4A7F-A410-F607FE02C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8" y="2444923"/>
              <a:ext cx="974689" cy="48734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Армения флаг мира в картинках и в фото">
              <a:extLst>
                <a:ext uri="{FF2B5EF4-FFF2-40B4-BE49-F238E27FC236}">
                  <a16:creationId xmlns:a16="http://schemas.microsoft.com/office/drawing/2014/main" id="{CBD693AF-1BD0-4A76-8C7D-EAB3D9634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8" y="1809141"/>
              <a:ext cx="974689" cy="48734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Казахстан флаг фото Казахстана флаг мира в картинках и в фото">
              <a:extLst>
                <a:ext uri="{FF2B5EF4-FFF2-40B4-BE49-F238E27FC236}">
                  <a16:creationId xmlns:a16="http://schemas.microsoft.com/office/drawing/2014/main" id="{75E7A857-5CE5-423A-8944-25E6DE4EE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7" y="3080705"/>
              <a:ext cx="974689" cy="48734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Киргизия флаг Киргизии флаг мира в картинках и в фото">
              <a:extLst>
                <a:ext uri="{FF2B5EF4-FFF2-40B4-BE49-F238E27FC236}">
                  <a16:creationId xmlns:a16="http://schemas.microsoft.com/office/drawing/2014/main" id="{68B4B630-6C54-4D73-9CC9-825E685A2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7" y="3716487"/>
              <a:ext cx="974690" cy="58481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Россия флаг России флаг мира в картинках и в фото">
              <a:extLst>
                <a:ext uri="{FF2B5EF4-FFF2-40B4-BE49-F238E27FC236}">
                  <a16:creationId xmlns:a16="http://schemas.microsoft.com/office/drawing/2014/main" id="{55D3D9C1-2BDC-4601-854D-95B2D1354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7" y="4449738"/>
              <a:ext cx="974690" cy="64816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84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25640</TotalTime>
  <Words>729</Words>
  <Application>Microsoft Office PowerPoint</Application>
  <PresentationFormat>Экран (16:9)</PresentationFormat>
  <Paragraphs>125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Cambria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Торговые ограничения, действующие в отношении продукции из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Infographer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G</dc:creator>
  <cp:lastModifiedBy>Daria Antonova / ITI</cp:lastModifiedBy>
  <cp:revision>1367</cp:revision>
  <cp:lastPrinted>2019-02-06T08:29:54Z</cp:lastPrinted>
  <dcterms:created xsi:type="dcterms:W3CDTF">2016-06-12T06:41:45Z</dcterms:created>
  <dcterms:modified xsi:type="dcterms:W3CDTF">2019-03-06T08:51:22Z</dcterms:modified>
</cp:coreProperties>
</file>