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318" r:id="rId4"/>
    <p:sldId id="305" r:id="rId5"/>
    <p:sldId id="261" r:id="rId6"/>
    <p:sldId id="312" r:id="rId7"/>
    <p:sldId id="292" r:id="rId8"/>
    <p:sldId id="319" r:id="rId9"/>
    <p:sldId id="273" r:id="rId10"/>
  </p:sldIdLst>
  <p:sldSz cx="9144000" cy="5715000" type="screen16x1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0521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81043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21564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62086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026082" algn="l" defTabSz="81043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431298" algn="l" defTabSz="81043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836515" algn="l" defTabSz="81043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241731" algn="l" defTabSz="81043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rvara" initials="V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A50021"/>
    <a:srgbClr val="CC0000"/>
    <a:srgbClr val="DDDDDD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87595" autoAdjust="0"/>
  </p:normalViewPr>
  <p:slideViewPr>
    <p:cSldViewPr>
      <p:cViewPr varScale="1">
        <p:scale>
          <a:sx n="145" d="100"/>
          <a:sy n="145" d="100"/>
        </p:scale>
        <p:origin x="-2128" y="-11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648" y="-6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commentAuthors" Target="commentAuthor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ocuments\Desktop\&#1044;&#1040;&#1057;_&#1040;&#1085;&#1072;&#1083;&#1080;&#1090;&#1080;&#1095;&#1077;&#1089;&#1082;&#1072;&#1103;%20&#1077;&#1076;&#1080;&#1085;&#1080;&#1094;&#1072;\&#1056;&#1077;&#1081;&#1090;&#1080;&#1085;&#1075;\&#1056;&#1077;&#1081;&#1090;&#1080;&#1085;&#1075;%202017\&#1055;&#1088;&#1086;&#1076;&#1074;&#1080;&#1078;&#1077;&#1085;&#1080;&#1077;\&#1050;&#1083;&#1091;&#1073;%20&#1088;&#1072;&#1079;&#1088;&#1072;&#1073;&#1086;&#1090;&#1095;&#1080;&#1082;&#1086;&#1074;%20&#1056;&#1077;&#1081;&#1090;&#1080;&#1085;&#1075;&#1086;&#1074;\&#1055;&#1086;&#1076;&#1075;&#1086;&#1090;&#1086;&#1074;&#1082;&#1072;%20&#1074;&#1099;&#1089;&#1090;&#1091;&#1087;&#1083;&#1077;&#1085;&#1080;&#1103;%20&#1043;&#1052;&#1042;%20&#1080;%20&#1047;&#1046;&#1050;\&#1056;&#1077;&#1081;&#1090;&#1080;&#1085;&#1075;&#1080;%20&#1082;&#1086;&#1088;&#1087;.%20&#1091;&#1087;&#1088;&#1072;&#1074;&#1083;&#1077;&#1085;&#1080;&#1103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74393305083729"/>
          <c:y val="0.0745485595901341"/>
          <c:w val="0.871312439699978"/>
          <c:h val="0.288572258461883"/>
        </c:manualLayout>
      </c:layout>
      <c:bar3DChart>
        <c:barDir val="col"/>
        <c:grouping val="clustered"/>
        <c:varyColors val="0"/>
        <c:ser>
          <c:idx val="0"/>
          <c:order val="0"/>
          <c:tx>
            <c:v>Индекс «Ответственность и открытость» (РСПП)</c:v>
          </c:tx>
          <c:spPr>
            <a:solidFill>
              <a:srgbClr val="A50021"/>
            </a:solidFill>
          </c:spPr>
          <c:invertIfNegative val="0"/>
          <c:cat>
            <c:strRef>
              <c:f>НКРУ!$J$2:$J$13</c:f>
              <c:strCache>
                <c:ptCount val="12"/>
                <c:pt idx="0">
                  <c:v>ПАО АФК «Система»</c:v>
                </c:pt>
                <c:pt idx="1">
                  <c:v>ПАО «Сбербанк»</c:v>
                </c:pt>
                <c:pt idx="2">
                  <c:v>ПАО «ТрансКонтейнер»</c:v>
                </c:pt>
                <c:pt idx="3">
                  <c:v>ПАО «РусГидро»</c:v>
                </c:pt>
                <c:pt idx="4">
                  <c:v>АК «АЛРОСА» (ПАО)</c:v>
                </c:pt>
                <c:pt idx="5">
                  <c:v>Банк ВТБ (ПАО)</c:v>
                </c:pt>
                <c:pt idx="6">
                  <c:v>ПАО «Россети»</c:v>
                </c:pt>
                <c:pt idx="7">
                  <c:v>ПАО «Ростелеком»</c:v>
                </c:pt>
                <c:pt idx="8">
                  <c:v>ПАО «ФСК ЕЭС»</c:v>
                </c:pt>
                <c:pt idx="9">
                  <c:v>ОАО «Сетевая компания»</c:v>
                </c:pt>
                <c:pt idx="10">
                  <c:v>ОАО «Магнитогорский металлургический комбинат»</c:v>
                </c:pt>
                <c:pt idx="11">
                  <c:v>ПАО «Аэрофлот-российские авиалинии»</c:v>
                </c:pt>
              </c:strCache>
            </c:strRef>
          </c:cat>
          <c:val>
            <c:numRef>
              <c:f>НКРУ!$M$2:$M$13</c:f>
              <c:numCache>
                <c:formatCode>General</c:formatCode>
                <c:ptCount val="12"/>
                <c:pt idx="0">
                  <c:v>1.0</c:v>
                </c:pt>
                <c:pt idx="1">
                  <c:v>0.75</c:v>
                </c:pt>
                <c:pt idx="3">
                  <c:v>1.0</c:v>
                </c:pt>
                <c:pt idx="4">
                  <c:v>1.0</c:v>
                </c:pt>
                <c:pt idx="5">
                  <c:v>0.75</c:v>
                </c:pt>
                <c:pt idx="6">
                  <c:v>0.75</c:v>
                </c:pt>
                <c:pt idx="7">
                  <c:v>1.0</c:v>
                </c:pt>
                <c:pt idx="10">
                  <c:v>1.0</c:v>
                </c:pt>
                <c:pt idx="11">
                  <c:v>1.0</c:v>
                </c:pt>
              </c:numCache>
            </c:numRef>
          </c:val>
        </c:ser>
        <c:ser>
          <c:idx val="1"/>
          <c:order val="1"/>
          <c:tx>
            <c:v>Национальный рейтинг корпоративного управления (РИД)</c:v>
          </c:tx>
          <c:spPr>
            <a:solidFill>
              <a:srgbClr val="C0C0C0"/>
            </a:solidFill>
          </c:spPr>
          <c:invertIfNegative val="0"/>
          <c:cat>
            <c:strRef>
              <c:f>НКРУ!$J$2:$J$13</c:f>
              <c:strCache>
                <c:ptCount val="12"/>
                <c:pt idx="0">
                  <c:v>ПАО АФК «Система»</c:v>
                </c:pt>
                <c:pt idx="1">
                  <c:v>ПАО «Сбербанк»</c:v>
                </c:pt>
                <c:pt idx="2">
                  <c:v>ПАО «ТрансКонтейнер»</c:v>
                </c:pt>
                <c:pt idx="3">
                  <c:v>ПАО «РусГидро»</c:v>
                </c:pt>
                <c:pt idx="4">
                  <c:v>АК «АЛРОСА» (ПАО)</c:v>
                </c:pt>
                <c:pt idx="5">
                  <c:v>Банк ВТБ (ПАО)</c:v>
                </c:pt>
                <c:pt idx="6">
                  <c:v>ПАО «Россети»</c:v>
                </c:pt>
                <c:pt idx="7">
                  <c:v>ПАО «Ростелеком»</c:v>
                </c:pt>
                <c:pt idx="8">
                  <c:v>ПАО «ФСК ЕЭС»</c:v>
                </c:pt>
                <c:pt idx="9">
                  <c:v>ОАО «Сетевая компания»</c:v>
                </c:pt>
                <c:pt idx="10">
                  <c:v>ОАО «Магнитогорский металлургический комбинат»</c:v>
                </c:pt>
                <c:pt idx="11">
                  <c:v>ПАО «Аэрофлот-российские авиалинии»</c:v>
                </c:pt>
              </c:strCache>
            </c:strRef>
          </c:cat>
          <c:val>
            <c:numRef>
              <c:f>НКРУ!$N$2:$N$13</c:f>
              <c:numCache>
                <c:formatCode>General</c:formatCode>
                <c:ptCount val="12"/>
                <c:pt idx="0">
                  <c:v>0.8</c:v>
                </c:pt>
                <c:pt idx="1">
                  <c:v>0.8</c:v>
                </c:pt>
                <c:pt idx="2">
                  <c:v>0.8</c:v>
                </c:pt>
                <c:pt idx="3">
                  <c:v>0.8</c:v>
                </c:pt>
                <c:pt idx="4">
                  <c:v>0.76</c:v>
                </c:pt>
                <c:pt idx="5">
                  <c:v>0.76</c:v>
                </c:pt>
                <c:pt idx="6">
                  <c:v>0.76</c:v>
                </c:pt>
                <c:pt idx="7">
                  <c:v>0.76</c:v>
                </c:pt>
                <c:pt idx="8">
                  <c:v>0.76</c:v>
                </c:pt>
                <c:pt idx="9">
                  <c:v>0.63</c:v>
                </c:pt>
                <c:pt idx="10">
                  <c:v>0.76</c:v>
                </c:pt>
                <c:pt idx="11">
                  <c:v>0.73</c:v>
                </c:pt>
              </c:numCache>
            </c:numRef>
          </c:val>
        </c:ser>
        <c:ser>
          <c:idx val="2"/>
          <c:order val="2"/>
          <c:tx>
            <c:v>Рейтинг корпоративной прозрачности (РРС)</c:v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cat>
            <c:strRef>
              <c:f>НКРУ!$J$2:$J$13</c:f>
              <c:strCache>
                <c:ptCount val="12"/>
                <c:pt idx="0">
                  <c:v>ПАО АФК «Система»</c:v>
                </c:pt>
                <c:pt idx="1">
                  <c:v>ПАО «Сбербанк»</c:v>
                </c:pt>
                <c:pt idx="2">
                  <c:v>ПАО «ТрансКонтейнер»</c:v>
                </c:pt>
                <c:pt idx="3">
                  <c:v>ПАО «РусГидро»</c:v>
                </c:pt>
                <c:pt idx="4">
                  <c:v>АК «АЛРОСА» (ПАО)</c:v>
                </c:pt>
                <c:pt idx="5">
                  <c:v>Банк ВТБ (ПАО)</c:v>
                </c:pt>
                <c:pt idx="6">
                  <c:v>ПАО «Россети»</c:v>
                </c:pt>
                <c:pt idx="7">
                  <c:v>ПАО «Ростелеком»</c:v>
                </c:pt>
                <c:pt idx="8">
                  <c:v>ПАО «ФСК ЕЭС»</c:v>
                </c:pt>
                <c:pt idx="9">
                  <c:v>ОАО «Сетевая компания»</c:v>
                </c:pt>
                <c:pt idx="10">
                  <c:v>ОАО «Магнитогорский металлургический комбинат»</c:v>
                </c:pt>
                <c:pt idx="11">
                  <c:v>ПАО «Аэрофлот-российские авиалинии»</c:v>
                </c:pt>
              </c:strCache>
            </c:strRef>
          </c:cat>
          <c:val>
            <c:numRef>
              <c:f>НКРУ!$O$2:$O$13</c:f>
              <c:numCache>
                <c:formatCode>General</c:formatCode>
                <c:ptCount val="12"/>
                <c:pt idx="0">
                  <c:v>0.6875</c:v>
                </c:pt>
                <c:pt idx="1">
                  <c:v>0.74</c:v>
                </c:pt>
                <c:pt idx="2">
                  <c:v>0.5725</c:v>
                </c:pt>
                <c:pt idx="3">
                  <c:v>0.7</c:v>
                </c:pt>
                <c:pt idx="4">
                  <c:v>0.5788</c:v>
                </c:pt>
                <c:pt idx="5">
                  <c:v>0.565</c:v>
                </c:pt>
                <c:pt idx="6">
                  <c:v>0.665</c:v>
                </c:pt>
                <c:pt idx="7">
                  <c:v>0.5975</c:v>
                </c:pt>
                <c:pt idx="8">
                  <c:v>0.79</c:v>
                </c:pt>
                <c:pt idx="9">
                  <c:v>0.6575</c:v>
                </c:pt>
                <c:pt idx="10">
                  <c:v>0.0775</c:v>
                </c:pt>
                <c:pt idx="11">
                  <c:v>0.15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-2113433912"/>
        <c:axId val="-2113420344"/>
        <c:axId val="0"/>
      </c:bar3DChart>
      <c:catAx>
        <c:axId val="-21134339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900"/>
                </a:pPr>
                <a:r>
                  <a:rPr lang="ru-RU" sz="900"/>
                  <a:t>Компании - лидеры</a:t>
                </a:r>
              </a:p>
            </c:rich>
          </c:tx>
          <c:layout>
            <c:manualLayout>
              <c:xMode val="edge"/>
              <c:yMode val="edge"/>
              <c:x val="0.462993509856699"/>
              <c:y val="0.697291007586999"/>
            </c:manualLayout>
          </c:layout>
          <c:overlay val="0"/>
        </c:title>
        <c:majorTickMark val="none"/>
        <c:minorTickMark val="none"/>
        <c:tickLblPos val="nextTo"/>
        <c:txPr>
          <a:bodyPr rot="-5400000" vert="horz"/>
          <a:lstStyle/>
          <a:p>
            <a:pPr>
              <a:defRPr sz="800"/>
            </a:pPr>
            <a:endParaRPr lang="ru-RU"/>
          </a:p>
        </c:txPr>
        <c:crossAx val="-2113420344"/>
        <c:crosses val="autoZero"/>
        <c:auto val="1"/>
        <c:lblAlgn val="ctr"/>
        <c:lblOffset val="100"/>
        <c:noMultiLvlLbl val="0"/>
      </c:catAx>
      <c:valAx>
        <c:axId val="-21134203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900"/>
                </a:pPr>
                <a:r>
                  <a:rPr lang="ru-RU" sz="900"/>
                  <a:t>% от масимального балла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-21134339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0271049221502762"/>
          <c:y val="0.821685237548644"/>
          <c:w val="0.971186803341959"/>
          <c:h val="0.16053710910159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D70CBC-C632-4C4F-AD68-DFEF539B98F1}" type="doc">
      <dgm:prSet loTypeId="urn:microsoft.com/office/officeart/2005/8/layout/orgChart1" loCatId="hierarchy" qsTypeId="urn:microsoft.com/office/officeart/2005/8/quickstyle/simple4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4F497E8A-20A1-4D89-A213-79682CC1DE43}">
      <dgm:prSet phldrT="[Текст]" custT="1"/>
      <dgm:spPr/>
      <dgm:t>
        <a:bodyPr/>
        <a:lstStyle/>
        <a:p>
          <a:r>
            <a:rPr lang="ru-RU" sz="1200" b="1" dirty="0" smtClean="0">
              <a:latin typeface="+mn-lt"/>
            </a:rPr>
            <a:t>Система управления </a:t>
          </a:r>
          <a:endParaRPr lang="ru-RU" sz="1200" b="1" dirty="0">
            <a:latin typeface="+mn-lt"/>
          </a:endParaRPr>
        </a:p>
      </dgm:t>
    </dgm:pt>
    <dgm:pt modelId="{21859A0B-6442-4FA6-B7C3-C168A01718E3}" type="parTrans" cxnId="{631A7EBF-CDC3-495C-B8CF-8B939AE650B4}">
      <dgm:prSet/>
      <dgm:spPr/>
      <dgm:t>
        <a:bodyPr/>
        <a:lstStyle/>
        <a:p>
          <a:endParaRPr lang="ru-RU" sz="1600">
            <a:solidFill>
              <a:sysClr val="windowText" lastClr="000000"/>
            </a:solidFill>
          </a:endParaRPr>
        </a:p>
      </dgm:t>
    </dgm:pt>
    <dgm:pt modelId="{23C4127E-2CCA-475F-B611-EE2B2B97F17B}" type="sibTrans" cxnId="{631A7EBF-CDC3-495C-B8CF-8B939AE650B4}">
      <dgm:prSet/>
      <dgm:spPr/>
      <dgm:t>
        <a:bodyPr/>
        <a:lstStyle/>
        <a:p>
          <a:endParaRPr lang="ru-RU" sz="1600">
            <a:solidFill>
              <a:sysClr val="windowText" lastClr="000000"/>
            </a:solidFill>
          </a:endParaRPr>
        </a:p>
      </dgm:t>
    </dgm:pt>
    <dgm:pt modelId="{07CDBCC1-AF10-4914-973B-5824F3FD5213}">
      <dgm:prSet phldrT="[Текст]" custT="1"/>
      <dgm:spPr/>
      <dgm:t>
        <a:bodyPr/>
        <a:lstStyle/>
        <a:p>
          <a:r>
            <a:rPr lang="ru-RU" sz="1200" b="1" dirty="0" smtClean="0">
              <a:latin typeface="+mn-lt"/>
            </a:rPr>
            <a:t>Система корпоративного управления</a:t>
          </a:r>
          <a:endParaRPr lang="ru-RU" sz="1200" b="1" dirty="0">
            <a:latin typeface="+mn-lt"/>
          </a:endParaRPr>
        </a:p>
      </dgm:t>
    </dgm:pt>
    <dgm:pt modelId="{2FCF1399-C271-4B9C-8780-4CB9165CD2AF}" type="parTrans" cxnId="{84D6BDB3-9C06-45D0-94F7-5AFBAAB51620}">
      <dgm:prSet/>
      <dgm:spPr/>
      <dgm:t>
        <a:bodyPr/>
        <a:lstStyle/>
        <a:p>
          <a:endParaRPr lang="ru-RU" sz="1600">
            <a:solidFill>
              <a:sysClr val="windowText" lastClr="000000"/>
            </a:solidFill>
          </a:endParaRPr>
        </a:p>
      </dgm:t>
    </dgm:pt>
    <dgm:pt modelId="{A3A6407D-0A35-4CF6-9B42-5D404A6C5182}" type="sibTrans" cxnId="{84D6BDB3-9C06-45D0-94F7-5AFBAAB51620}">
      <dgm:prSet/>
      <dgm:spPr/>
      <dgm:t>
        <a:bodyPr/>
        <a:lstStyle/>
        <a:p>
          <a:endParaRPr lang="ru-RU" sz="1600">
            <a:solidFill>
              <a:sysClr val="windowText" lastClr="000000"/>
            </a:solidFill>
          </a:endParaRPr>
        </a:p>
      </dgm:t>
    </dgm:pt>
    <dgm:pt modelId="{49F770C9-B4CD-475E-A559-EAA6743739EA}">
      <dgm:prSet phldrT="[Текст]" custT="1"/>
      <dgm:spPr/>
      <dgm:t>
        <a:bodyPr/>
        <a:lstStyle/>
        <a:p>
          <a:r>
            <a:rPr lang="ru-RU" sz="1200" b="1" dirty="0" smtClean="0">
              <a:latin typeface="+mn-lt"/>
            </a:rPr>
            <a:t>Система </a:t>
          </a:r>
          <a:r>
            <a:rPr lang="ru-RU" sz="1200" b="1" dirty="0" err="1" smtClean="0">
              <a:latin typeface="+mn-lt"/>
            </a:rPr>
            <a:t>риск-менеджмента</a:t>
          </a:r>
          <a:r>
            <a:rPr lang="ru-RU" sz="1200" b="1" dirty="0" smtClean="0">
              <a:latin typeface="+mn-lt"/>
            </a:rPr>
            <a:t> </a:t>
          </a:r>
          <a:endParaRPr lang="ru-RU" sz="1200" b="1" dirty="0">
            <a:latin typeface="+mn-lt"/>
          </a:endParaRPr>
        </a:p>
      </dgm:t>
    </dgm:pt>
    <dgm:pt modelId="{FE8C30A4-7C2D-4CF6-B4BF-111E72F5D8CA}" type="parTrans" cxnId="{39AF3AC5-6F5C-4287-8EAD-5ACD4AB35037}">
      <dgm:prSet/>
      <dgm:spPr/>
      <dgm:t>
        <a:bodyPr/>
        <a:lstStyle/>
        <a:p>
          <a:endParaRPr lang="ru-RU" sz="1600">
            <a:solidFill>
              <a:sysClr val="windowText" lastClr="000000"/>
            </a:solidFill>
          </a:endParaRPr>
        </a:p>
      </dgm:t>
    </dgm:pt>
    <dgm:pt modelId="{B311E85C-34E0-43DB-AB4D-A90BEE0876D7}" type="sibTrans" cxnId="{39AF3AC5-6F5C-4287-8EAD-5ACD4AB35037}">
      <dgm:prSet/>
      <dgm:spPr/>
      <dgm:t>
        <a:bodyPr/>
        <a:lstStyle/>
        <a:p>
          <a:endParaRPr lang="ru-RU" sz="1600">
            <a:solidFill>
              <a:sysClr val="windowText" lastClr="000000"/>
            </a:solidFill>
          </a:endParaRPr>
        </a:p>
      </dgm:t>
    </dgm:pt>
    <dgm:pt modelId="{1807B55B-7EF0-4FE3-89B0-8B428B651593}">
      <dgm:prSet phldrT="[Текст]" custT="1"/>
      <dgm:spPr/>
      <dgm:t>
        <a:bodyPr/>
        <a:lstStyle/>
        <a:p>
          <a:r>
            <a:rPr lang="ru-RU" sz="1200" b="1" dirty="0" smtClean="0">
              <a:latin typeface="+mn-lt"/>
            </a:rPr>
            <a:t>Система управления закупками</a:t>
          </a:r>
          <a:endParaRPr lang="ru-RU" sz="1200" b="1" dirty="0">
            <a:latin typeface="+mn-lt"/>
          </a:endParaRPr>
        </a:p>
      </dgm:t>
    </dgm:pt>
    <dgm:pt modelId="{C69D0E71-F644-4BF2-803A-D00534D9810D}" type="parTrans" cxnId="{63652CD3-EE0A-4F89-95E2-E2FFFF4F4D3A}">
      <dgm:prSet/>
      <dgm:spPr/>
      <dgm:t>
        <a:bodyPr/>
        <a:lstStyle/>
        <a:p>
          <a:endParaRPr lang="ru-RU" sz="1600">
            <a:solidFill>
              <a:sysClr val="windowText" lastClr="000000"/>
            </a:solidFill>
          </a:endParaRPr>
        </a:p>
      </dgm:t>
    </dgm:pt>
    <dgm:pt modelId="{DFD923EE-22D0-4738-A1F3-BACE9FD10E81}" type="sibTrans" cxnId="{63652CD3-EE0A-4F89-95E2-E2FFFF4F4D3A}">
      <dgm:prSet/>
      <dgm:spPr/>
      <dgm:t>
        <a:bodyPr/>
        <a:lstStyle/>
        <a:p>
          <a:endParaRPr lang="ru-RU" sz="1600">
            <a:solidFill>
              <a:sysClr val="windowText" lastClr="000000"/>
            </a:solidFill>
          </a:endParaRPr>
        </a:p>
      </dgm:t>
    </dgm:pt>
    <dgm:pt modelId="{81D36B21-D3E4-431E-8D0B-26358D33AA2D}">
      <dgm:prSet custT="1"/>
      <dgm:spPr/>
      <dgm:t>
        <a:bodyPr/>
        <a:lstStyle/>
        <a:p>
          <a:r>
            <a:rPr lang="ru-RU" sz="1200" b="1" dirty="0" smtClean="0">
              <a:latin typeface="+mn-lt"/>
            </a:rPr>
            <a:t>Система публичной отчетности</a:t>
          </a:r>
          <a:endParaRPr lang="ru-RU" sz="1200" b="1" dirty="0">
            <a:latin typeface="+mn-lt"/>
          </a:endParaRPr>
        </a:p>
      </dgm:t>
    </dgm:pt>
    <dgm:pt modelId="{05339745-6EF9-4A26-AE67-9B8D4791BDE7}" type="parTrans" cxnId="{092425C0-BC14-4B57-BAAC-AA24987EA761}">
      <dgm:prSet/>
      <dgm:spPr/>
      <dgm:t>
        <a:bodyPr/>
        <a:lstStyle/>
        <a:p>
          <a:endParaRPr lang="ru-RU" sz="1600">
            <a:solidFill>
              <a:sysClr val="windowText" lastClr="000000"/>
            </a:solidFill>
          </a:endParaRPr>
        </a:p>
      </dgm:t>
    </dgm:pt>
    <dgm:pt modelId="{7B9D795E-1EAA-488E-A733-882D2F849F06}" type="sibTrans" cxnId="{092425C0-BC14-4B57-BAAC-AA24987EA761}">
      <dgm:prSet/>
      <dgm:spPr/>
      <dgm:t>
        <a:bodyPr/>
        <a:lstStyle/>
        <a:p>
          <a:endParaRPr lang="ru-RU" sz="1600">
            <a:solidFill>
              <a:sysClr val="windowText" lastClr="000000"/>
            </a:solidFill>
          </a:endParaRPr>
        </a:p>
      </dgm:t>
    </dgm:pt>
    <dgm:pt modelId="{369971F4-DD8F-4987-A4C1-416BF7B7689D}">
      <dgm:prSet custT="1"/>
      <dgm:spPr/>
      <dgm:t>
        <a:bodyPr/>
        <a:lstStyle/>
        <a:p>
          <a:r>
            <a:rPr lang="ru-RU" sz="1200" dirty="0" smtClean="0">
              <a:latin typeface="+mn-lt"/>
            </a:rPr>
            <a:t>и другие</a:t>
          </a:r>
          <a:endParaRPr lang="ru-RU" sz="1200" dirty="0">
            <a:latin typeface="+mn-lt"/>
          </a:endParaRPr>
        </a:p>
      </dgm:t>
    </dgm:pt>
    <dgm:pt modelId="{D6CF38CD-B613-400A-B419-68FD6B449477}" type="parTrans" cxnId="{BD3A08E9-78D5-4240-93BD-9556133CB21F}">
      <dgm:prSet/>
      <dgm:spPr/>
      <dgm:t>
        <a:bodyPr/>
        <a:lstStyle/>
        <a:p>
          <a:endParaRPr lang="ru-RU" sz="1600">
            <a:solidFill>
              <a:sysClr val="windowText" lastClr="000000"/>
            </a:solidFill>
          </a:endParaRPr>
        </a:p>
      </dgm:t>
    </dgm:pt>
    <dgm:pt modelId="{6E60B003-15F9-430F-BD88-9234010394E9}" type="sibTrans" cxnId="{BD3A08E9-78D5-4240-93BD-9556133CB21F}">
      <dgm:prSet/>
      <dgm:spPr/>
      <dgm:t>
        <a:bodyPr/>
        <a:lstStyle/>
        <a:p>
          <a:endParaRPr lang="ru-RU" sz="1600">
            <a:solidFill>
              <a:sysClr val="windowText" lastClr="000000"/>
            </a:solidFill>
          </a:endParaRPr>
        </a:p>
      </dgm:t>
    </dgm:pt>
    <dgm:pt modelId="{37CF0A5F-E895-415F-865B-9E652F09837E}" type="pres">
      <dgm:prSet presAssocID="{53D70CBC-C632-4C4F-AD68-DFEF539B98F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4F34F0D-66A5-45F2-8775-6B679C1AB64F}" type="pres">
      <dgm:prSet presAssocID="{4F497E8A-20A1-4D89-A213-79682CC1DE43}" presName="hierRoot1" presStyleCnt="0">
        <dgm:presLayoutVars>
          <dgm:hierBranch val="init"/>
        </dgm:presLayoutVars>
      </dgm:prSet>
      <dgm:spPr/>
    </dgm:pt>
    <dgm:pt modelId="{F8875406-B472-4D13-92FF-76817DA25912}" type="pres">
      <dgm:prSet presAssocID="{4F497E8A-20A1-4D89-A213-79682CC1DE43}" presName="rootComposite1" presStyleCnt="0"/>
      <dgm:spPr/>
    </dgm:pt>
    <dgm:pt modelId="{B5A6BA05-8344-4274-842E-ADBB9141A074}" type="pres">
      <dgm:prSet presAssocID="{4F497E8A-20A1-4D89-A213-79682CC1DE43}" presName="rootText1" presStyleLbl="node0" presStyleIdx="0" presStyleCnt="1" custScaleX="405918" custScaleY="2157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3245AC2-E7F0-418F-A150-D49C6FA26577}" type="pres">
      <dgm:prSet presAssocID="{4F497E8A-20A1-4D89-A213-79682CC1DE43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88F4D3C-6ADC-4BC1-83CD-5A23DEE67649}" type="pres">
      <dgm:prSet presAssocID="{4F497E8A-20A1-4D89-A213-79682CC1DE43}" presName="hierChild2" presStyleCnt="0"/>
      <dgm:spPr/>
    </dgm:pt>
    <dgm:pt modelId="{311EA144-4EE4-4F9F-995E-B4F96F44C9D1}" type="pres">
      <dgm:prSet presAssocID="{2FCF1399-C271-4B9C-8780-4CB9165CD2AF}" presName="Name37" presStyleLbl="parChTrans1D2" presStyleIdx="0" presStyleCnt="5"/>
      <dgm:spPr/>
      <dgm:t>
        <a:bodyPr/>
        <a:lstStyle/>
        <a:p>
          <a:endParaRPr lang="ru-RU"/>
        </a:p>
      </dgm:t>
    </dgm:pt>
    <dgm:pt modelId="{DFEA3105-DDC2-4981-AF98-4A9968CD922E}" type="pres">
      <dgm:prSet presAssocID="{07CDBCC1-AF10-4914-973B-5824F3FD5213}" presName="hierRoot2" presStyleCnt="0">
        <dgm:presLayoutVars>
          <dgm:hierBranch val="init"/>
        </dgm:presLayoutVars>
      </dgm:prSet>
      <dgm:spPr/>
    </dgm:pt>
    <dgm:pt modelId="{1503031C-1338-457C-B77D-5400EA9DBE25}" type="pres">
      <dgm:prSet presAssocID="{07CDBCC1-AF10-4914-973B-5824F3FD5213}" presName="rootComposite" presStyleCnt="0"/>
      <dgm:spPr/>
    </dgm:pt>
    <dgm:pt modelId="{8F7FEDE7-9E6E-473E-912C-ADF21EB75D39}" type="pres">
      <dgm:prSet presAssocID="{07CDBCC1-AF10-4914-973B-5824F3FD5213}" presName="rootText" presStyleLbl="node2" presStyleIdx="0" presStyleCnt="5" custScaleX="515337" custScaleY="215796" custLinFactY="18893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215CC4-008E-43C3-8E73-1385C221D3D7}" type="pres">
      <dgm:prSet presAssocID="{07CDBCC1-AF10-4914-973B-5824F3FD5213}" presName="rootConnector" presStyleLbl="node2" presStyleIdx="0" presStyleCnt="5"/>
      <dgm:spPr/>
      <dgm:t>
        <a:bodyPr/>
        <a:lstStyle/>
        <a:p>
          <a:endParaRPr lang="ru-RU"/>
        </a:p>
      </dgm:t>
    </dgm:pt>
    <dgm:pt modelId="{7AFACCFB-F389-46F4-8DCB-EC5CF7C9067F}" type="pres">
      <dgm:prSet presAssocID="{07CDBCC1-AF10-4914-973B-5824F3FD5213}" presName="hierChild4" presStyleCnt="0"/>
      <dgm:spPr/>
    </dgm:pt>
    <dgm:pt modelId="{BBF6E772-A445-494C-A707-7EFBF09B6DB9}" type="pres">
      <dgm:prSet presAssocID="{07CDBCC1-AF10-4914-973B-5824F3FD5213}" presName="hierChild5" presStyleCnt="0"/>
      <dgm:spPr/>
    </dgm:pt>
    <dgm:pt modelId="{CCC59E2F-CB1B-4F8D-A8A5-A0448FAAB8B4}" type="pres">
      <dgm:prSet presAssocID="{FE8C30A4-7C2D-4CF6-B4BF-111E72F5D8CA}" presName="Name37" presStyleLbl="parChTrans1D2" presStyleIdx="1" presStyleCnt="5"/>
      <dgm:spPr/>
      <dgm:t>
        <a:bodyPr/>
        <a:lstStyle/>
        <a:p>
          <a:endParaRPr lang="ru-RU"/>
        </a:p>
      </dgm:t>
    </dgm:pt>
    <dgm:pt modelId="{9896CA15-9BD2-4FCA-BA2D-FD5B14CEA4B1}" type="pres">
      <dgm:prSet presAssocID="{49F770C9-B4CD-475E-A559-EAA6743739EA}" presName="hierRoot2" presStyleCnt="0">
        <dgm:presLayoutVars>
          <dgm:hierBranch val="init"/>
        </dgm:presLayoutVars>
      </dgm:prSet>
      <dgm:spPr/>
    </dgm:pt>
    <dgm:pt modelId="{74685E7C-4FA0-439D-ABFD-8B5F933F1B3B}" type="pres">
      <dgm:prSet presAssocID="{49F770C9-B4CD-475E-A559-EAA6743739EA}" presName="rootComposite" presStyleCnt="0"/>
      <dgm:spPr/>
    </dgm:pt>
    <dgm:pt modelId="{C6F75E8F-4AE6-43A4-B51A-EEADCEA5F67B}" type="pres">
      <dgm:prSet presAssocID="{49F770C9-B4CD-475E-A559-EAA6743739EA}" presName="rootText" presStyleLbl="node2" presStyleIdx="1" presStyleCnt="5" custScaleX="405918" custScaleY="215796" custLinFactY="18893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5B85DFF-6914-42CE-9508-F7141B2DC847}" type="pres">
      <dgm:prSet presAssocID="{49F770C9-B4CD-475E-A559-EAA6743739EA}" presName="rootConnector" presStyleLbl="node2" presStyleIdx="1" presStyleCnt="5"/>
      <dgm:spPr/>
      <dgm:t>
        <a:bodyPr/>
        <a:lstStyle/>
        <a:p>
          <a:endParaRPr lang="ru-RU"/>
        </a:p>
      </dgm:t>
    </dgm:pt>
    <dgm:pt modelId="{0F7DAD3A-4FB1-416E-800F-1199D81EDFFE}" type="pres">
      <dgm:prSet presAssocID="{49F770C9-B4CD-475E-A559-EAA6743739EA}" presName="hierChild4" presStyleCnt="0"/>
      <dgm:spPr/>
    </dgm:pt>
    <dgm:pt modelId="{0E2997AC-20E2-45CC-80E2-2E5AF9B92E13}" type="pres">
      <dgm:prSet presAssocID="{49F770C9-B4CD-475E-A559-EAA6743739EA}" presName="hierChild5" presStyleCnt="0"/>
      <dgm:spPr/>
    </dgm:pt>
    <dgm:pt modelId="{9D01E082-EEEB-4CF2-B28D-1E8C79C9144A}" type="pres">
      <dgm:prSet presAssocID="{C69D0E71-F644-4BF2-803A-D00534D9810D}" presName="Name37" presStyleLbl="parChTrans1D2" presStyleIdx="2" presStyleCnt="5"/>
      <dgm:spPr/>
      <dgm:t>
        <a:bodyPr/>
        <a:lstStyle/>
        <a:p>
          <a:endParaRPr lang="ru-RU"/>
        </a:p>
      </dgm:t>
    </dgm:pt>
    <dgm:pt modelId="{A06F50FB-92E0-428D-A8E9-99FDF11274A4}" type="pres">
      <dgm:prSet presAssocID="{1807B55B-7EF0-4FE3-89B0-8B428B651593}" presName="hierRoot2" presStyleCnt="0">
        <dgm:presLayoutVars>
          <dgm:hierBranch val="init"/>
        </dgm:presLayoutVars>
      </dgm:prSet>
      <dgm:spPr/>
    </dgm:pt>
    <dgm:pt modelId="{5712EE3E-3D64-4004-9522-54724073AB9E}" type="pres">
      <dgm:prSet presAssocID="{1807B55B-7EF0-4FE3-89B0-8B428B651593}" presName="rootComposite" presStyleCnt="0"/>
      <dgm:spPr/>
    </dgm:pt>
    <dgm:pt modelId="{B78ABC36-3D36-436F-B66E-4AF615DC73E3}" type="pres">
      <dgm:prSet presAssocID="{1807B55B-7EF0-4FE3-89B0-8B428B651593}" presName="rootText" presStyleLbl="node2" presStyleIdx="2" presStyleCnt="5" custScaleX="405918" custScaleY="215796" custLinFactY="18893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7C4BE07-B373-4219-8618-F6090CE4533F}" type="pres">
      <dgm:prSet presAssocID="{1807B55B-7EF0-4FE3-89B0-8B428B651593}" presName="rootConnector" presStyleLbl="node2" presStyleIdx="2" presStyleCnt="5"/>
      <dgm:spPr/>
      <dgm:t>
        <a:bodyPr/>
        <a:lstStyle/>
        <a:p>
          <a:endParaRPr lang="ru-RU"/>
        </a:p>
      </dgm:t>
    </dgm:pt>
    <dgm:pt modelId="{51046964-4BF4-407B-B4C8-700162B441AF}" type="pres">
      <dgm:prSet presAssocID="{1807B55B-7EF0-4FE3-89B0-8B428B651593}" presName="hierChild4" presStyleCnt="0"/>
      <dgm:spPr/>
    </dgm:pt>
    <dgm:pt modelId="{B04B17E9-EC8E-4B99-99C0-150C15A9675B}" type="pres">
      <dgm:prSet presAssocID="{1807B55B-7EF0-4FE3-89B0-8B428B651593}" presName="hierChild5" presStyleCnt="0"/>
      <dgm:spPr/>
    </dgm:pt>
    <dgm:pt modelId="{BF9B728A-7019-4DA0-966A-27F2B612A755}" type="pres">
      <dgm:prSet presAssocID="{05339745-6EF9-4A26-AE67-9B8D4791BDE7}" presName="Name37" presStyleLbl="parChTrans1D2" presStyleIdx="3" presStyleCnt="5"/>
      <dgm:spPr/>
      <dgm:t>
        <a:bodyPr/>
        <a:lstStyle/>
        <a:p>
          <a:endParaRPr lang="ru-RU"/>
        </a:p>
      </dgm:t>
    </dgm:pt>
    <dgm:pt modelId="{1EA4C247-830B-402F-9C6F-78FD3C9F2FAA}" type="pres">
      <dgm:prSet presAssocID="{81D36B21-D3E4-431E-8D0B-26358D33AA2D}" presName="hierRoot2" presStyleCnt="0">
        <dgm:presLayoutVars>
          <dgm:hierBranch val="init"/>
        </dgm:presLayoutVars>
      </dgm:prSet>
      <dgm:spPr/>
    </dgm:pt>
    <dgm:pt modelId="{15FFBCC5-8328-400E-A9C0-96B5118F8822}" type="pres">
      <dgm:prSet presAssocID="{81D36B21-D3E4-431E-8D0B-26358D33AA2D}" presName="rootComposite" presStyleCnt="0"/>
      <dgm:spPr/>
    </dgm:pt>
    <dgm:pt modelId="{17017764-A5C6-481D-98BE-2476BAF84C90}" type="pres">
      <dgm:prSet presAssocID="{81D36B21-D3E4-431E-8D0B-26358D33AA2D}" presName="rootText" presStyleLbl="node2" presStyleIdx="3" presStyleCnt="5" custScaleX="405918" custScaleY="215796" custLinFactY="18893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05E32D4-F569-47FC-842F-EC2FA2557973}" type="pres">
      <dgm:prSet presAssocID="{81D36B21-D3E4-431E-8D0B-26358D33AA2D}" presName="rootConnector" presStyleLbl="node2" presStyleIdx="3" presStyleCnt="5"/>
      <dgm:spPr/>
      <dgm:t>
        <a:bodyPr/>
        <a:lstStyle/>
        <a:p>
          <a:endParaRPr lang="ru-RU"/>
        </a:p>
      </dgm:t>
    </dgm:pt>
    <dgm:pt modelId="{7F10A1B5-42BE-4BBA-B315-F5F71030E1C4}" type="pres">
      <dgm:prSet presAssocID="{81D36B21-D3E4-431E-8D0B-26358D33AA2D}" presName="hierChild4" presStyleCnt="0"/>
      <dgm:spPr/>
    </dgm:pt>
    <dgm:pt modelId="{8527AF6C-7F91-48D3-9EF9-E5BF82D1F01A}" type="pres">
      <dgm:prSet presAssocID="{81D36B21-D3E4-431E-8D0B-26358D33AA2D}" presName="hierChild5" presStyleCnt="0"/>
      <dgm:spPr/>
    </dgm:pt>
    <dgm:pt modelId="{38675D9B-4559-4D7C-8D68-BE5EC76EDE8F}" type="pres">
      <dgm:prSet presAssocID="{D6CF38CD-B613-400A-B419-68FD6B449477}" presName="Name37" presStyleLbl="parChTrans1D2" presStyleIdx="4" presStyleCnt="5"/>
      <dgm:spPr/>
      <dgm:t>
        <a:bodyPr/>
        <a:lstStyle/>
        <a:p>
          <a:endParaRPr lang="ru-RU"/>
        </a:p>
      </dgm:t>
    </dgm:pt>
    <dgm:pt modelId="{BE1E3410-6CAD-41E4-8654-58CAC12F86D7}" type="pres">
      <dgm:prSet presAssocID="{369971F4-DD8F-4987-A4C1-416BF7B7689D}" presName="hierRoot2" presStyleCnt="0">
        <dgm:presLayoutVars>
          <dgm:hierBranch val="init"/>
        </dgm:presLayoutVars>
      </dgm:prSet>
      <dgm:spPr/>
    </dgm:pt>
    <dgm:pt modelId="{B974A63A-408A-48E2-907F-DBC302EB0E89}" type="pres">
      <dgm:prSet presAssocID="{369971F4-DD8F-4987-A4C1-416BF7B7689D}" presName="rootComposite" presStyleCnt="0"/>
      <dgm:spPr/>
    </dgm:pt>
    <dgm:pt modelId="{104673B4-35BF-4246-B575-846A17F4BCB8}" type="pres">
      <dgm:prSet presAssocID="{369971F4-DD8F-4987-A4C1-416BF7B7689D}" presName="rootText" presStyleLbl="node2" presStyleIdx="4" presStyleCnt="5" custScaleX="405918" custScaleY="215796" custLinFactY="18893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2FA7404-2218-4345-BC11-A932D38AF624}" type="pres">
      <dgm:prSet presAssocID="{369971F4-DD8F-4987-A4C1-416BF7B7689D}" presName="rootConnector" presStyleLbl="node2" presStyleIdx="4" presStyleCnt="5"/>
      <dgm:spPr/>
      <dgm:t>
        <a:bodyPr/>
        <a:lstStyle/>
        <a:p>
          <a:endParaRPr lang="ru-RU"/>
        </a:p>
      </dgm:t>
    </dgm:pt>
    <dgm:pt modelId="{496C5D35-E1AB-42FA-8697-6E5A7956EEF6}" type="pres">
      <dgm:prSet presAssocID="{369971F4-DD8F-4987-A4C1-416BF7B7689D}" presName="hierChild4" presStyleCnt="0"/>
      <dgm:spPr/>
    </dgm:pt>
    <dgm:pt modelId="{3199C2C4-E5B9-456B-92C8-F0793D9E3C3D}" type="pres">
      <dgm:prSet presAssocID="{369971F4-DD8F-4987-A4C1-416BF7B7689D}" presName="hierChild5" presStyleCnt="0"/>
      <dgm:spPr/>
    </dgm:pt>
    <dgm:pt modelId="{88AF073C-093C-4359-976B-FB72CA0E70DC}" type="pres">
      <dgm:prSet presAssocID="{4F497E8A-20A1-4D89-A213-79682CC1DE43}" presName="hierChild3" presStyleCnt="0"/>
      <dgm:spPr/>
    </dgm:pt>
  </dgm:ptLst>
  <dgm:cxnLst>
    <dgm:cxn modelId="{63652CD3-EE0A-4F89-95E2-E2FFFF4F4D3A}" srcId="{4F497E8A-20A1-4D89-A213-79682CC1DE43}" destId="{1807B55B-7EF0-4FE3-89B0-8B428B651593}" srcOrd="2" destOrd="0" parTransId="{C69D0E71-F644-4BF2-803A-D00534D9810D}" sibTransId="{DFD923EE-22D0-4738-A1F3-BACE9FD10E81}"/>
    <dgm:cxn modelId="{EE6D1780-DCC4-486A-B6E7-65C88683B9F0}" type="presOf" srcId="{D6CF38CD-B613-400A-B419-68FD6B449477}" destId="{38675D9B-4559-4D7C-8D68-BE5EC76EDE8F}" srcOrd="0" destOrd="0" presId="urn:microsoft.com/office/officeart/2005/8/layout/orgChart1"/>
    <dgm:cxn modelId="{B551A2B6-ED32-4E92-87D3-0085DCCA4E07}" type="presOf" srcId="{2FCF1399-C271-4B9C-8780-4CB9165CD2AF}" destId="{311EA144-4EE4-4F9F-995E-B4F96F44C9D1}" srcOrd="0" destOrd="0" presId="urn:microsoft.com/office/officeart/2005/8/layout/orgChart1"/>
    <dgm:cxn modelId="{39AF3AC5-6F5C-4287-8EAD-5ACD4AB35037}" srcId="{4F497E8A-20A1-4D89-A213-79682CC1DE43}" destId="{49F770C9-B4CD-475E-A559-EAA6743739EA}" srcOrd="1" destOrd="0" parTransId="{FE8C30A4-7C2D-4CF6-B4BF-111E72F5D8CA}" sibTransId="{B311E85C-34E0-43DB-AB4D-A90BEE0876D7}"/>
    <dgm:cxn modelId="{84D6BDB3-9C06-45D0-94F7-5AFBAAB51620}" srcId="{4F497E8A-20A1-4D89-A213-79682CC1DE43}" destId="{07CDBCC1-AF10-4914-973B-5824F3FD5213}" srcOrd="0" destOrd="0" parTransId="{2FCF1399-C271-4B9C-8780-4CB9165CD2AF}" sibTransId="{A3A6407D-0A35-4CF6-9B42-5D404A6C5182}"/>
    <dgm:cxn modelId="{B72A024D-6CB5-406C-B0E7-007DB34F5C7D}" type="presOf" srcId="{05339745-6EF9-4A26-AE67-9B8D4791BDE7}" destId="{BF9B728A-7019-4DA0-966A-27F2B612A755}" srcOrd="0" destOrd="0" presId="urn:microsoft.com/office/officeart/2005/8/layout/orgChart1"/>
    <dgm:cxn modelId="{90E326B9-58BB-4FEA-B1CC-C6EF348FD22D}" type="presOf" srcId="{1807B55B-7EF0-4FE3-89B0-8B428B651593}" destId="{B78ABC36-3D36-436F-B66E-4AF615DC73E3}" srcOrd="0" destOrd="0" presId="urn:microsoft.com/office/officeart/2005/8/layout/orgChart1"/>
    <dgm:cxn modelId="{F07FF82E-CDF3-458D-AF64-88F432F493BE}" type="presOf" srcId="{C69D0E71-F644-4BF2-803A-D00534D9810D}" destId="{9D01E082-EEEB-4CF2-B28D-1E8C79C9144A}" srcOrd="0" destOrd="0" presId="urn:microsoft.com/office/officeart/2005/8/layout/orgChart1"/>
    <dgm:cxn modelId="{BD3A08E9-78D5-4240-93BD-9556133CB21F}" srcId="{4F497E8A-20A1-4D89-A213-79682CC1DE43}" destId="{369971F4-DD8F-4987-A4C1-416BF7B7689D}" srcOrd="4" destOrd="0" parTransId="{D6CF38CD-B613-400A-B419-68FD6B449477}" sibTransId="{6E60B003-15F9-430F-BD88-9234010394E9}"/>
    <dgm:cxn modelId="{DB63D960-3B50-4223-AFD7-81CFAE5B2632}" type="presOf" srcId="{81D36B21-D3E4-431E-8D0B-26358D33AA2D}" destId="{17017764-A5C6-481D-98BE-2476BAF84C90}" srcOrd="0" destOrd="0" presId="urn:microsoft.com/office/officeart/2005/8/layout/orgChart1"/>
    <dgm:cxn modelId="{3A1034ED-7761-4CC9-A31B-CDC983525D9B}" type="presOf" srcId="{07CDBCC1-AF10-4914-973B-5824F3FD5213}" destId="{3A215CC4-008E-43C3-8E73-1385C221D3D7}" srcOrd="1" destOrd="0" presId="urn:microsoft.com/office/officeart/2005/8/layout/orgChart1"/>
    <dgm:cxn modelId="{41026A6B-D7A4-4E30-9377-46B2AD291A4F}" type="presOf" srcId="{49F770C9-B4CD-475E-A559-EAA6743739EA}" destId="{C6F75E8F-4AE6-43A4-B51A-EEADCEA5F67B}" srcOrd="0" destOrd="0" presId="urn:microsoft.com/office/officeart/2005/8/layout/orgChart1"/>
    <dgm:cxn modelId="{5EAC5049-12B9-4641-B587-6B25D22E9901}" type="presOf" srcId="{53D70CBC-C632-4C4F-AD68-DFEF539B98F1}" destId="{37CF0A5F-E895-415F-865B-9E652F09837E}" srcOrd="0" destOrd="0" presId="urn:microsoft.com/office/officeart/2005/8/layout/orgChart1"/>
    <dgm:cxn modelId="{E409BD74-F143-4C7F-BE28-A35ACBFA6862}" type="presOf" srcId="{369971F4-DD8F-4987-A4C1-416BF7B7689D}" destId="{42FA7404-2218-4345-BC11-A932D38AF624}" srcOrd="1" destOrd="0" presId="urn:microsoft.com/office/officeart/2005/8/layout/orgChart1"/>
    <dgm:cxn modelId="{BBFA8CDD-9A26-4025-BD02-98570942CCC8}" type="presOf" srcId="{81D36B21-D3E4-431E-8D0B-26358D33AA2D}" destId="{A05E32D4-F569-47FC-842F-EC2FA2557973}" srcOrd="1" destOrd="0" presId="urn:microsoft.com/office/officeart/2005/8/layout/orgChart1"/>
    <dgm:cxn modelId="{092425C0-BC14-4B57-BAAC-AA24987EA761}" srcId="{4F497E8A-20A1-4D89-A213-79682CC1DE43}" destId="{81D36B21-D3E4-431E-8D0B-26358D33AA2D}" srcOrd="3" destOrd="0" parTransId="{05339745-6EF9-4A26-AE67-9B8D4791BDE7}" sibTransId="{7B9D795E-1EAA-488E-A733-882D2F849F06}"/>
    <dgm:cxn modelId="{1E3ACE7E-B741-446E-BCBE-B6EEF407A729}" type="presOf" srcId="{1807B55B-7EF0-4FE3-89B0-8B428B651593}" destId="{27C4BE07-B373-4219-8618-F6090CE4533F}" srcOrd="1" destOrd="0" presId="urn:microsoft.com/office/officeart/2005/8/layout/orgChart1"/>
    <dgm:cxn modelId="{00B8C630-76C5-4E1C-B808-4474EF11207A}" type="presOf" srcId="{4F497E8A-20A1-4D89-A213-79682CC1DE43}" destId="{B5A6BA05-8344-4274-842E-ADBB9141A074}" srcOrd="0" destOrd="0" presId="urn:microsoft.com/office/officeart/2005/8/layout/orgChart1"/>
    <dgm:cxn modelId="{631A7EBF-CDC3-495C-B8CF-8B939AE650B4}" srcId="{53D70CBC-C632-4C4F-AD68-DFEF539B98F1}" destId="{4F497E8A-20A1-4D89-A213-79682CC1DE43}" srcOrd="0" destOrd="0" parTransId="{21859A0B-6442-4FA6-B7C3-C168A01718E3}" sibTransId="{23C4127E-2CCA-475F-B611-EE2B2B97F17B}"/>
    <dgm:cxn modelId="{EC19CB53-9047-49FB-900D-E89E71EA63D6}" type="presOf" srcId="{07CDBCC1-AF10-4914-973B-5824F3FD5213}" destId="{8F7FEDE7-9E6E-473E-912C-ADF21EB75D39}" srcOrd="0" destOrd="0" presId="urn:microsoft.com/office/officeart/2005/8/layout/orgChart1"/>
    <dgm:cxn modelId="{9D595967-9E1F-4869-96F5-E9930A8CD805}" type="presOf" srcId="{FE8C30A4-7C2D-4CF6-B4BF-111E72F5D8CA}" destId="{CCC59E2F-CB1B-4F8D-A8A5-A0448FAAB8B4}" srcOrd="0" destOrd="0" presId="urn:microsoft.com/office/officeart/2005/8/layout/orgChart1"/>
    <dgm:cxn modelId="{CE142E21-CEBC-403A-80C8-EAFCCB7E858B}" type="presOf" srcId="{369971F4-DD8F-4987-A4C1-416BF7B7689D}" destId="{104673B4-35BF-4246-B575-846A17F4BCB8}" srcOrd="0" destOrd="0" presId="urn:microsoft.com/office/officeart/2005/8/layout/orgChart1"/>
    <dgm:cxn modelId="{EF7C4D7B-9FDA-440E-86D1-79D6778CFA75}" type="presOf" srcId="{4F497E8A-20A1-4D89-A213-79682CC1DE43}" destId="{03245AC2-E7F0-418F-A150-D49C6FA26577}" srcOrd="1" destOrd="0" presId="urn:microsoft.com/office/officeart/2005/8/layout/orgChart1"/>
    <dgm:cxn modelId="{5AC4A5D2-CA9B-46F5-9BBD-CA342E2AA347}" type="presOf" srcId="{49F770C9-B4CD-475E-A559-EAA6743739EA}" destId="{55B85DFF-6914-42CE-9508-F7141B2DC847}" srcOrd="1" destOrd="0" presId="urn:microsoft.com/office/officeart/2005/8/layout/orgChart1"/>
    <dgm:cxn modelId="{4730B2BD-7039-40B2-8621-D9AC27A49D1D}" type="presParOf" srcId="{37CF0A5F-E895-415F-865B-9E652F09837E}" destId="{34F34F0D-66A5-45F2-8775-6B679C1AB64F}" srcOrd="0" destOrd="0" presId="urn:microsoft.com/office/officeart/2005/8/layout/orgChart1"/>
    <dgm:cxn modelId="{40841A2C-3A26-4CF6-9A19-E7D8D1DB22A0}" type="presParOf" srcId="{34F34F0D-66A5-45F2-8775-6B679C1AB64F}" destId="{F8875406-B472-4D13-92FF-76817DA25912}" srcOrd="0" destOrd="0" presId="urn:microsoft.com/office/officeart/2005/8/layout/orgChart1"/>
    <dgm:cxn modelId="{8DBE9FC1-2532-4004-A186-ED921F620DCE}" type="presParOf" srcId="{F8875406-B472-4D13-92FF-76817DA25912}" destId="{B5A6BA05-8344-4274-842E-ADBB9141A074}" srcOrd="0" destOrd="0" presId="urn:microsoft.com/office/officeart/2005/8/layout/orgChart1"/>
    <dgm:cxn modelId="{C4A4CAA9-0CFB-44D1-884E-74BC3252D8C1}" type="presParOf" srcId="{F8875406-B472-4D13-92FF-76817DA25912}" destId="{03245AC2-E7F0-418F-A150-D49C6FA26577}" srcOrd="1" destOrd="0" presId="urn:microsoft.com/office/officeart/2005/8/layout/orgChart1"/>
    <dgm:cxn modelId="{242AC1AA-0C14-45C8-8976-1F96487C5FEE}" type="presParOf" srcId="{34F34F0D-66A5-45F2-8775-6B679C1AB64F}" destId="{E88F4D3C-6ADC-4BC1-83CD-5A23DEE67649}" srcOrd="1" destOrd="0" presId="urn:microsoft.com/office/officeart/2005/8/layout/orgChart1"/>
    <dgm:cxn modelId="{7C822B98-9635-4A65-AF34-A253AB10A103}" type="presParOf" srcId="{E88F4D3C-6ADC-4BC1-83CD-5A23DEE67649}" destId="{311EA144-4EE4-4F9F-995E-B4F96F44C9D1}" srcOrd="0" destOrd="0" presId="urn:microsoft.com/office/officeart/2005/8/layout/orgChart1"/>
    <dgm:cxn modelId="{41DDB5A8-D97F-4984-B9F0-7D11C9911ED4}" type="presParOf" srcId="{E88F4D3C-6ADC-4BC1-83CD-5A23DEE67649}" destId="{DFEA3105-DDC2-4981-AF98-4A9968CD922E}" srcOrd="1" destOrd="0" presId="urn:microsoft.com/office/officeart/2005/8/layout/orgChart1"/>
    <dgm:cxn modelId="{3769A9FC-5394-43C3-820E-98674B2B6EC1}" type="presParOf" srcId="{DFEA3105-DDC2-4981-AF98-4A9968CD922E}" destId="{1503031C-1338-457C-B77D-5400EA9DBE25}" srcOrd="0" destOrd="0" presId="urn:microsoft.com/office/officeart/2005/8/layout/orgChart1"/>
    <dgm:cxn modelId="{66732AAE-BEDB-4D5F-AFB8-6E329D7C333A}" type="presParOf" srcId="{1503031C-1338-457C-B77D-5400EA9DBE25}" destId="{8F7FEDE7-9E6E-473E-912C-ADF21EB75D39}" srcOrd="0" destOrd="0" presId="urn:microsoft.com/office/officeart/2005/8/layout/orgChart1"/>
    <dgm:cxn modelId="{C81E52F7-4C77-4C29-9875-B44B82621184}" type="presParOf" srcId="{1503031C-1338-457C-B77D-5400EA9DBE25}" destId="{3A215CC4-008E-43C3-8E73-1385C221D3D7}" srcOrd="1" destOrd="0" presId="urn:microsoft.com/office/officeart/2005/8/layout/orgChart1"/>
    <dgm:cxn modelId="{FD69DB0A-65D6-48F5-BA1B-5DE0254DA8B2}" type="presParOf" srcId="{DFEA3105-DDC2-4981-AF98-4A9968CD922E}" destId="{7AFACCFB-F389-46F4-8DCB-EC5CF7C9067F}" srcOrd="1" destOrd="0" presId="urn:microsoft.com/office/officeart/2005/8/layout/orgChart1"/>
    <dgm:cxn modelId="{A88B7FDC-CCDF-49FF-8368-DC5F1693911A}" type="presParOf" srcId="{DFEA3105-DDC2-4981-AF98-4A9968CD922E}" destId="{BBF6E772-A445-494C-A707-7EFBF09B6DB9}" srcOrd="2" destOrd="0" presId="urn:microsoft.com/office/officeart/2005/8/layout/orgChart1"/>
    <dgm:cxn modelId="{5B05317B-4BC7-48B4-AB77-651F84EA5D7D}" type="presParOf" srcId="{E88F4D3C-6ADC-4BC1-83CD-5A23DEE67649}" destId="{CCC59E2F-CB1B-4F8D-A8A5-A0448FAAB8B4}" srcOrd="2" destOrd="0" presId="urn:microsoft.com/office/officeart/2005/8/layout/orgChart1"/>
    <dgm:cxn modelId="{9481BFA5-1390-435F-BB70-AFB034B48989}" type="presParOf" srcId="{E88F4D3C-6ADC-4BC1-83CD-5A23DEE67649}" destId="{9896CA15-9BD2-4FCA-BA2D-FD5B14CEA4B1}" srcOrd="3" destOrd="0" presId="urn:microsoft.com/office/officeart/2005/8/layout/orgChart1"/>
    <dgm:cxn modelId="{4997F495-C718-44D1-B998-44EB79B4419E}" type="presParOf" srcId="{9896CA15-9BD2-4FCA-BA2D-FD5B14CEA4B1}" destId="{74685E7C-4FA0-439D-ABFD-8B5F933F1B3B}" srcOrd="0" destOrd="0" presId="urn:microsoft.com/office/officeart/2005/8/layout/orgChart1"/>
    <dgm:cxn modelId="{4058EE31-6BBA-4080-BBDD-86CE05CAB37B}" type="presParOf" srcId="{74685E7C-4FA0-439D-ABFD-8B5F933F1B3B}" destId="{C6F75E8F-4AE6-43A4-B51A-EEADCEA5F67B}" srcOrd="0" destOrd="0" presId="urn:microsoft.com/office/officeart/2005/8/layout/orgChart1"/>
    <dgm:cxn modelId="{6C27DDF3-3BEA-4B8C-A825-A730B4E1B2F5}" type="presParOf" srcId="{74685E7C-4FA0-439D-ABFD-8B5F933F1B3B}" destId="{55B85DFF-6914-42CE-9508-F7141B2DC847}" srcOrd="1" destOrd="0" presId="urn:microsoft.com/office/officeart/2005/8/layout/orgChart1"/>
    <dgm:cxn modelId="{0728B156-EAE6-4BA6-BC52-1AA13AFDEF28}" type="presParOf" srcId="{9896CA15-9BD2-4FCA-BA2D-FD5B14CEA4B1}" destId="{0F7DAD3A-4FB1-416E-800F-1199D81EDFFE}" srcOrd="1" destOrd="0" presId="urn:microsoft.com/office/officeart/2005/8/layout/orgChart1"/>
    <dgm:cxn modelId="{28E0FEC0-4ED5-4F86-8518-31D9015BCF27}" type="presParOf" srcId="{9896CA15-9BD2-4FCA-BA2D-FD5B14CEA4B1}" destId="{0E2997AC-20E2-45CC-80E2-2E5AF9B92E13}" srcOrd="2" destOrd="0" presId="urn:microsoft.com/office/officeart/2005/8/layout/orgChart1"/>
    <dgm:cxn modelId="{F5AD4857-9273-42ED-8E8F-0A0166981C9C}" type="presParOf" srcId="{E88F4D3C-6ADC-4BC1-83CD-5A23DEE67649}" destId="{9D01E082-EEEB-4CF2-B28D-1E8C79C9144A}" srcOrd="4" destOrd="0" presId="urn:microsoft.com/office/officeart/2005/8/layout/orgChart1"/>
    <dgm:cxn modelId="{F9D557BA-9FEF-4D6D-9EFD-D53C7FF64CEF}" type="presParOf" srcId="{E88F4D3C-6ADC-4BC1-83CD-5A23DEE67649}" destId="{A06F50FB-92E0-428D-A8E9-99FDF11274A4}" srcOrd="5" destOrd="0" presId="urn:microsoft.com/office/officeart/2005/8/layout/orgChart1"/>
    <dgm:cxn modelId="{31690401-08AB-470A-9765-09E9581E5795}" type="presParOf" srcId="{A06F50FB-92E0-428D-A8E9-99FDF11274A4}" destId="{5712EE3E-3D64-4004-9522-54724073AB9E}" srcOrd="0" destOrd="0" presId="urn:microsoft.com/office/officeart/2005/8/layout/orgChart1"/>
    <dgm:cxn modelId="{145A112B-854D-4785-93F4-46C31DB3B823}" type="presParOf" srcId="{5712EE3E-3D64-4004-9522-54724073AB9E}" destId="{B78ABC36-3D36-436F-B66E-4AF615DC73E3}" srcOrd="0" destOrd="0" presId="urn:microsoft.com/office/officeart/2005/8/layout/orgChart1"/>
    <dgm:cxn modelId="{D35C813E-1165-482F-868A-A9A8851D8AA5}" type="presParOf" srcId="{5712EE3E-3D64-4004-9522-54724073AB9E}" destId="{27C4BE07-B373-4219-8618-F6090CE4533F}" srcOrd="1" destOrd="0" presId="urn:microsoft.com/office/officeart/2005/8/layout/orgChart1"/>
    <dgm:cxn modelId="{6E54513A-A41A-490F-8E3E-8A84E468FA8E}" type="presParOf" srcId="{A06F50FB-92E0-428D-A8E9-99FDF11274A4}" destId="{51046964-4BF4-407B-B4C8-700162B441AF}" srcOrd="1" destOrd="0" presId="urn:microsoft.com/office/officeart/2005/8/layout/orgChart1"/>
    <dgm:cxn modelId="{A0E5592C-0083-454B-B60F-22C3809B193C}" type="presParOf" srcId="{A06F50FB-92E0-428D-A8E9-99FDF11274A4}" destId="{B04B17E9-EC8E-4B99-99C0-150C15A9675B}" srcOrd="2" destOrd="0" presId="urn:microsoft.com/office/officeart/2005/8/layout/orgChart1"/>
    <dgm:cxn modelId="{ACBD1FB7-E59C-45A7-ADB1-F8C9138C9837}" type="presParOf" srcId="{E88F4D3C-6ADC-4BC1-83CD-5A23DEE67649}" destId="{BF9B728A-7019-4DA0-966A-27F2B612A755}" srcOrd="6" destOrd="0" presId="urn:microsoft.com/office/officeart/2005/8/layout/orgChart1"/>
    <dgm:cxn modelId="{1A206E97-C6F3-4E31-AF74-3035446A7A3D}" type="presParOf" srcId="{E88F4D3C-6ADC-4BC1-83CD-5A23DEE67649}" destId="{1EA4C247-830B-402F-9C6F-78FD3C9F2FAA}" srcOrd="7" destOrd="0" presId="urn:microsoft.com/office/officeart/2005/8/layout/orgChart1"/>
    <dgm:cxn modelId="{6B658E49-62CA-41CB-96AD-30EEDFC63549}" type="presParOf" srcId="{1EA4C247-830B-402F-9C6F-78FD3C9F2FAA}" destId="{15FFBCC5-8328-400E-A9C0-96B5118F8822}" srcOrd="0" destOrd="0" presId="urn:microsoft.com/office/officeart/2005/8/layout/orgChart1"/>
    <dgm:cxn modelId="{D516FBE6-2688-4C9F-BE0B-F2CF93D2F1D0}" type="presParOf" srcId="{15FFBCC5-8328-400E-A9C0-96B5118F8822}" destId="{17017764-A5C6-481D-98BE-2476BAF84C90}" srcOrd="0" destOrd="0" presId="urn:microsoft.com/office/officeart/2005/8/layout/orgChart1"/>
    <dgm:cxn modelId="{56658923-010D-4EED-8B33-1E3BF1ECD5F3}" type="presParOf" srcId="{15FFBCC5-8328-400E-A9C0-96B5118F8822}" destId="{A05E32D4-F569-47FC-842F-EC2FA2557973}" srcOrd="1" destOrd="0" presId="urn:microsoft.com/office/officeart/2005/8/layout/orgChart1"/>
    <dgm:cxn modelId="{BC3C7375-528B-47C2-A650-E2CE22AECC4D}" type="presParOf" srcId="{1EA4C247-830B-402F-9C6F-78FD3C9F2FAA}" destId="{7F10A1B5-42BE-4BBA-B315-F5F71030E1C4}" srcOrd="1" destOrd="0" presId="urn:microsoft.com/office/officeart/2005/8/layout/orgChart1"/>
    <dgm:cxn modelId="{33B8DAC3-C3A3-414A-8BB4-4CDCAA9287C0}" type="presParOf" srcId="{1EA4C247-830B-402F-9C6F-78FD3C9F2FAA}" destId="{8527AF6C-7F91-48D3-9EF9-E5BF82D1F01A}" srcOrd="2" destOrd="0" presId="urn:microsoft.com/office/officeart/2005/8/layout/orgChart1"/>
    <dgm:cxn modelId="{45BFCD87-6E68-4AE4-9FC1-82CAC2DB2071}" type="presParOf" srcId="{E88F4D3C-6ADC-4BC1-83CD-5A23DEE67649}" destId="{38675D9B-4559-4D7C-8D68-BE5EC76EDE8F}" srcOrd="8" destOrd="0" presId="urn:microsoft.com/office/officeart/2005/8/layout/orgChart1"/>
    <dgm:cxn modelId="{C45BC94D-DD3C-4579-B60A-610A90C491EB}" type="presParOf" srcId="{E88F4D3C-6ADC-4BC1-83CD-5A23DEE67649}" destId="{BE1E3410-6CAD-41E4-8654-58CAC12F86D7}" srcOrd="9" destOrd="0" presId="urn:microsoft.com/office/officeart/2005/8/layout/orgChart1"/>
    <dgm:cxn modelId="{9DC1B5B7-BA4B-47E0-8B9E-3D25F1D68C6F}" type="presParOf" srcId="{BE1E3410-6CAD-41E4-8654-58CAC12F86D7}" destId="{B974A63A-408A-48E2-907F-DBC302EB0E89}" srcOrd="0" destOrd="0" presId="urn:microsoft.com/office/officeart/2005/8/layout/orgChart1"/>
    <dgm:cxn modelId="{BE1CC1EE-A765-4A59-ABCF-EDFE144FEAF4}" type="presParOf" srcId="{B974A63A-408A-48E2-907F-DBC302EB0E89}" destId="{104673B4-35BF-4246-B575-846A17F4BCB8}" srcOrd="0" destOrd="0" presId="urn:microsoft.com/office/officeart/2005/8/layout/orgChart1"/>
    <dgm:cxn modelId="{847E9A14-E1D6-4849-9699-B89D148621BA}" type="presParOf" srcId="{B974A63A-408A-48E2-907F-DBC302EB0E89}" destId="{42FA7404-2218-4345-BC11-A932D38AF624}" srcOrd="1" destOrd="0" presId="urn:microsoft.com/office/officeart/2005/8/layout/orgChart1"/>
    <dgm:cxn modelId="{D8EC1091-60AE-4768-ACE5-579AA488AAE7}" type="presParOf" srcId="{BE1E3410-6CAD-41E4-8654-58CAC12F86D7}" destId="{496C5D35-E1AB-42FA-8697-6E5A7956EEF6}" srcOrd="1" destOrd="0" presId="urn:microsoft.com/office/officeart/2005/8/layout/orgChart1"/>
    <dgm:cxn modelId="{CA24E8AF-65EC-4D05-A78B-E006E230C615}" type="presParOf" srcId="{BE1E3410-6CAD-41E4-8654-58CAC12F86D7}" destId="{3199C2C4-E5B9-456B-92C8-F0793D9E3C3D}" srcOrd="2" destOrd="0" presId="urn:microsoft.com/office/officeart/2005/8/layout/orgChart1"/>
    <dgm:cxn modelId="{5D43AAD6-4807-41C6-B0E4-B8540FCD19A6}" type="presParOf" srcId="{34F34F0D-66A5-45F2-8775-6B679C1AB64F}" destId="{88AF073C-093C-4359-976B-FB72CA0E70D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75D9B-4559-4D7C-8D68-BE5EC76EDE8F}">
      <dsp:nvSpPr>
        <dsp:cNvPr id="0" name=""/>
        <dsp:cNvSpPr/>
      </dsp:nvSpPr>
      <dsp:spPr>
        <a:xfrm>
          <a:off x="4022508" y="676420"/>
          <a:ext cx="3284573" cy="2908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870"/>
              </a:lnTo>
              <a:lnTo>
                <a:pt x="3284573" y="252870"/>
              </a:lnTo>
              <a:lnTo>
                <a:pt x="3284573" y="290830"/>
              </a:lnTo>
            </a:path>
          </a:pathLst>
        </a:custGeom>
        <a:noFill/>
        <a:ln w="95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9B728A-7019-4DA0-966A-27F2B612A755}">
      <dsp:nvSpPr>
        <dsp:cNvPr id="0" name=""/>
        <dsp:cNvSpPr/>
      </dsp:nvSpPr>
      <dsp:spPr>
        <a:xfrm>
          <a:off x="4022508" y="676420"/>
          <a:ext cx="1741179" cy="2908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870"/>
              </a:lnTo>
              <a:lnTo>
                <a:pt x="1741179" y="252870"/>
              </a:lnTo>
              <a:lnTo>
                <a:pt x="1741179" y="290830"/>
              </a:lnTo>
            </a:path>
          </a:pathLst>
        </a:custGeom>
        <a:noFill/>
        <a:ln w="95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01E082-EEEB-4CF2-B28D-1E8C79C9144A}">
      <dsp:nvSpPr>
        <dsp:cNvPr id="0" name=""/>
        <dsp:cNvSpPr/>
      </dsp:nvSpPr>
      <dsp:spPr>
        <a:xfrm>
          <a:off x="4022508" y="676420"/>
          <a:ext cx="197785" cy="2908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870"/>
              </a:lnTo>
              <a:lnTo>
                <a:pt x="197785" y="252870"/>
              </a:lnTo>
              <a:lnTo>
                <a:pt x="197785" y="290830"/>
              </a:lnTo>
            </a:path>
          </a:pathLst>
        </a:custGeom>
        <a:noFill/>
        <a:ln w="95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59E2F-CB1B-4F8D-A8A5-A0448FAAB8B4}">
      <dsp:nvSpPr>
        <dsp:cNvPr id="0" name=""/>
        <dsp:cNvSpPr/>
      </dsp:nvSpPr>
      <dsp:spPr>
        <a:xfrm>
          <a:off x="2676900" y="676420"/>
          <a:ext cx="1345608" cy="290830"/>
        </a:xfrm>
        <a:custGeom>
          <a:avLst/>
          <a:gdLst/>
          <a:ahLst/>
          <a:cxnLst/>
          <a:rect l="0" t="0" r="0" b="0"/>
          <a:pathLst>
            <a:path>
              <a:moveTo>
                <a:pt x="1345608" y="0"/>
              </a:moveTo>
              <a:lnTo>
                <a:pt x="1345608" y="252870"/>
              </a:lnTo>
              <a:lnTo>
                <a:pt x="0" y="252870"/>
              </a:lnTo>
              <a:lnTo>
                <a:pt x="0" y="290830"/>
              </a:lnTo>
            </a:path>
          </a:pathLst>
        </a:custGeom>
        <a:noFill/>
        <a:ln w="95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1EA144-4EE4-4F9F-995E-B4F96F44C9D1}">
      <dsp:nvSpPr>
        <dsp:cNvPr id="0" name=""/>
        <dsp:cNvSpPr/>
      </dsp:nvSpPr>
      <dsp:spPr>
        <a:xfrm>
          <a:off x="935720" y="676420"/>
          <a:ext cx="3086787" cy="290830"/>
        </a:xfrm>
        <a:custGeom>
          <a:avLst/>
          <a:gdLst/>
          <a:ahLst/>
          <a:cxnLst/>
          <a:rect l="0" t="0" r="0" b="0"/>
          <a:pathLst>
            <a:path>
              <a:moveTo>
                <a:pt x="3086787" y="0"/>
              </a:moveTo>
              <a:lnTo>
                <a:pt x="3086787" y="252870"/>
              </a:lnTo>
              <a:lnTo>
                <a:pt x="0" y="252870"/>
              </a:lnTo>
              <a:lnTo>
                <a:pt x="0" y="290830"/>
              </a:lnTo>
            </a:path>
          </a:pathLst>
        </a:custGeom>
        <a:noFill/>
        <a:ln w="95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A6BA05-8344-4274-842E-ADBB9141A074}">
      <dsp:nvSpPr>
        <dsp:cNvPr id="0" name=""/>
        <dsp:cNvSpPr/>
      </dsp:nvSpPr>
      <dsp:spPr>
        <a:xfrm>
          <a:off x="3288771" y="286347"/>
          <a:ext cx="1467474" cy="39007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+mn-lt"/>
            </a:rPr>
            <a:t>Система управления </a:t>
          </a:r>
          <a:endParaRPr lang="ru-RU" sz="1200" b="1" kern="1200" dirty="0">
            <a:latin typeface="+mn-lt"/>
          </a:endParaRPr>
        </a:p>
      </dsp:txBody>
      <dsp:txXfrm>
        <a:off x="3288771" y="286347"/>
        <a:ext cx="1467474" cy="390072"/>
      </dsp:txXfrm>
    </dsp:sp>
    <dsp:sp modelId="{8F7FEDE7-9E6E-473E-912C-ADF21EB75D39}">
      <dsp:nvSpPr>
        <dsp:cNvPr id="0" name=""/>
        <dsp:cNvSpPr/>
      </dsp:nvSpPr>
      <dsp:spPr>
        <a:xfrm>
          <a:off x="4197" y="967250"/>
          <a:ext cx="1863046" cy="39007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+mn-lt"/>
            </a:rPr>
            <a:t>Система корпоративного управления</a:t>
          </a:r>
          <a:endParaRPr lang="ru-RU" sz="1200" b="1" kern="1200" dirty="0">
            <a:latin typeface="+mn-lt"/>
          </a:endParaRPr>
        </a:p>
      </dsp:txBody>
      <dsp:txXfrm>
        <a:off x="4197" y="967250"/>
        <a:ext cx="1863046" cy="390072"/>
      </dsp:txXfrm>
    </dsp:sp>
    <dsp:sp modelId="{C6F75E8F-4AE6-43A4-B51A-EEADCEA5F67B}">
      <dsp:nvSpPr>
        <dsp:cNvPr id="0" name=""/>
        <dsp:cNvSpPr/>
      </dsp:nvSpPr>
      <dsp:spPr>
        <a:xfrm>
          <a:off x="1943162" y="967250"/>
          <a:ext cx="1467474" cy="39007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+mn-lt"/>
            </a:rPr>
            <a:t>Система </a:t>
          </a:r>
          <a:r>
            <a:rPr lang="ru-RU" sz="1200" b="1" kern="1200" dirty="0" err="1" smtClean="0">
              <a:latin typeface="+mn-lt"/>
            </a:rPr>
            <a:t>риск-менеджмента</a:t>
          </a:r>
          <a:r>
            <a:rPr lang="ru-RU" sz="1200" b="1" kern="1200" dirty="0" smtClean="0">
              <a:latin typeface="+mn-lt"/>
            </a:rPr>
            <a:t> </a:t>
          </a:r>
          <a:endParaRPr lang="ru-RU" sz="1200" b="1" kern="1200" dirty="0">
            <a:latin typeface="+mn-lt"/>
          </a:endParaRPr>
        </a:p>
      </dsp:txBody>
      <dsp:txXfrm>
        <a:off x="1943162" y="967250"/>
        <a:ext cx="1467474" cy="390072"/>
      </dsp:txXfrm>
    </dsp:sp>
    <dsp:sp modelId="{B78ABC36-3D36-436F-B66E-4AF615DC73E3}">
      <dsp:nvSpPr>
        <dsp:cNvPr id="0" name=""/>
        <dsp:cNvSpPr/>
      </dsp:nvSpPr>
      <dsp:spPr>
        <a:xfrm>
          <a:off x="3486556" y="967250"/>
          <a:ext cx="1467474" cy="39007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+mn-lt"/>
            </a:rPr>
            <a:t>Система управления закупками</a:t>
          </a:r>
          <a:endParaRPr lang="ru-RU" sz="1200" b="1" kern="1200" dirty="0">
            <a:latin typeface="+mn-lt"/>
          </a:endParaRPr>
        </a:p>
      </dsp:txBody>
      <dsp:txXfrm>
        <a:off x="3486556" y="967250"/>
        <a:ext cx="1467474" cy="390072"/>
      </dsp:txXfrm>
    </dsp:sp>
    <dsp:sp modelId="{17017764-A5C6-481D-98BE-2476BAF84C90}">
      <dsp:nvSpPr>
        <dsp:cNvPr id="0" name=""/>
        <dsp:cNvSpPr/>
      </dsp:nvSpPr>
      <dsp:spPr>
        <a:xfrm>
          <a:off x="5029950" y="967250"/>
          <a:ext cx="1467474" cy="39007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+mn-lt"/>
            </a:rPr>
            <a:t>Система публичной отчетности</a:t>
          </a:r>
          <a:endParaRPr lang="ru-RU" sz="1200" b="1" kern="1200" dirty="0">
            <a:latin typeface="+mn-lt"/>
          </a:endParaRPr>
        </a:p>
      </dsp:txBody>
      <dsp:txXfrm>
        <a:off x="5029950" y="967250"/>
        <a:ext cx="1467474" cy="390072"/>
      </dsp:txXfrm>
    </dsp:sp>
    <dsp:sp modelId="{104673B4-35BF-4246-B575-846A17F4BCB8}">
      <dsp:nvSpPr>
        <dsp:cNvPr id="0" name=""/>
        <dsp:cNvSpPr/>
      </dsp:nvSpPr>
      <dsp:spPr>
        <a:xfrm>
          <a:off x="6573344" y="967250"/>
          <a:ext cx="1467474" cy="39007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+mn-lt"/>
            </a:rPr>
            <a:t>и другие</a:t>
          </a:r>
          <a:endParaRPr lang="ru-RU" sz="1200" kern="1200" dirty="0">
            <a:latin typeface="+mn-lt"/>
          </a:endParaRPr>
        </a:p>
      </dsp:txBody>
      <dsp:txXfrm>
        <a:off x="6573344" y="967250"/>
        <a:ext cx="1467474" cy="3900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2BEB075-4394-4645-BA98-41976C5B590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4511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5800" y="685800"/>
            <a:ext cx="54864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 smtClean="0"/>
              <a:t>Образец текста</a:t>
            </a:r>
          </a:p>
          <a:p>
            <a:pPr lvl="1"/>
            <a:r>
              <a:rPr lang="ru-RU" altLang="ru-RU" noProof="0" smtClean="0"/>
              <a:t>Второй уровень</a:t>
            </a:r>
          </a:p>
          <a:p>
            <a:pPr lvl="2"/>
            <a:r>
              <a:rPr lang="ru-RU" altLang="ru-RU" noProof="0" smtClean="0"/>
              <a:t>Третий уровень</a:t>
            </a:r>
          </a:p>
          <a:p>
            <a:pPr lvl="3"/>
            <a:r>
              <a:rPr lang="ru-RU" altLang="ru-RU" noProof="0" smtClean="0"/>
              <a:t>Четвертый уровень</a:t>
            </a:r>
          </a:p>
          <a:p>
            <a:pPr lvl="4"/>
            <a:r>
              <a:rPr lang="ru-RU" altLang="ru-RU" noProof="0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FA1C653-0A32-46A4-A4B5-DAF3153946A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96229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05216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81043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215649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62086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026082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31298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36515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41731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1C653-0A32-46A4-A4B5-DAF3153946AB}" type="slidenum">
              <a:rPr lang="ru-RU" altLang="ru-RU" smtClean="0"/>
              <a:pPr>
                <a:defRPr/>
              </a:pPr>
              <a:t>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1C653-0A32-46A4-A4B5-DAF3153946AB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Разделение на</a:t>
            </a:r>
            <a:r>
              <a:rPr lang="ru-RU" baseline="0" dirty="0" smtClean="0"/>
              <a:t> подсистемы и описание ниже взято из учебника , остальное - наше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1C653-0A32-46A4-A4B5-DAF3153946AB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ru-RU" baseline="0" dirty="0" smtClean="0"/>
              <a:t>В графике баллы компаний из НРКУ приведены все к числовым формата, а именно 7++ = 7,3 7+ = 7,6  6++ = 6,3  6+ = 6,6 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В графике баллы компаний Индекса РСПП приведены след. образом: лидеры со значением индивидуального индекса (0,75 – 0,4) = 1, со значение индивидуального индекса 0,4 – 0,2 = 0,75 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 В графике баллы компаний Рейтинга РРС приведены в отношении к 100 баллам.  По двум последним показатели низкие, так как они оценены по сокр. методике (вторы тома выпустили позже выпустили позже или отчетность была написана без учета международных стандартов).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Результаты компаний в НРКУ публикуются с разрешения компаний, здесь указаны только те, которые пересекаются с выборкой Рейтинга РРС или индекса РСПП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1C653-0A32-46A4-A4B5-DAF3153946AB}" type="slidenum">
              <a:rPr lang="ru-RU" altLang="ru-RU" smtClean="0"/>
              <a:pPr>
                <a:defRPr/>
              </a:pPr>
              <a:t>7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Тут и анализ открытых источников и </a:t>
            </a:r>
            <a:r>
              <a:rPr lang="ru-RU" dirty="0" err="1" smtClean="0"/>
              <a:t>интревью</a:t>
            </a:r>
            <a:r>
              <a:rPr lang="ru-RU" dirty="0" smtClean="0"/>
              <a:t> с компанией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1C653-0A32-46A4-A4B5-DAF3153946AB}" type="slidenum">
              <a:rPr lang="ru-RU" altLang="ru-RU" smtClean="0"/>
              <a:pPr>
                <a:defRPr/>
              </a:pPr>
              <a:t>8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  <a:prstGeom prst="rect">
            <a:avLst/>
          </a:prstGeom>
        </p:spPr>
        <p:txBody>
          <a:bodyPr lIns="81043" tIns="40522" rIns="81043" bIns="40522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05216" indent="0" algn="ctr">
              <a:buNone/>
              <a:defRPr/>
            </a:lvl2pPr>
            <a:lvl3pPr marL="810433" indent="0" algn="ctr">
              <a:buNone/>
              <a:defRPr/>
            </a:lvl3pPr>
            <a:lvl4pPr marL="1215649" indent="0" algn="ctr">
              <a:buNone/>
              <a:defRPr/>
            </a:lvl4pPr>
            <a:lvl5pPr marL="1620865" indent="0" algn="ctr">
              <a:buNone/>
              <a:defRPr/>
            </a:lvl5pPr>
            <a:lvl6pPr marL="2026082" indent="0" algn="ctr">
              <a:buNone/>
              <a:defRPr/>
            </a:lvl6pPr>
            <a:lvl7pPr marL="2431298" indent="0" algn="ctr">
              <a:buNone/>
              <a:defRPr/>
            </a:lvl7pPr>
            <a:lvl8pPr marL="2836515" indent="0" algn="ctr">
              <a:buNone/>
              <a:defRPr/>
            </a:lvl8pPr>
            <a:lvl9pPr marL="3241731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AFA43-429A-468D-9A6B-C7CEA18BBE1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8512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lIns="81043" tIns="40522" rIns="81043" bIns="40522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A33E4-B7E0-4CB1-9192-AF7F4142B2C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277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  <a:prstGeom prst="rect">
            <a:avLst/>
          </a:prstGeom>
        </p:spPr>
        <p:txBody>
          <a:bodyPr vert="eaVert" lIns="81043" tIns="40522" rIns="81043" bIns="40522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31523" cy="48762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5A950-3B39-4AA8-B199-FC9EA190822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9908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28866"/>
            <a:ext cx="8229600" cy="48762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C0DC2-1B14-42BF-8F6F-90B88CD0C08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7567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lIns="81043" tIns="40522" rIns="81043" bIns="40522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CA5AF-C09A-4B3E-8A35-65940B38C99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8316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435" y="3672418"/>
            <a:ext cx="7772400" cy="1135063"/>
          </a:xfrm>
          <a:prstGeom prst="rect">
            <a:avLst/>
          </a:prstGeom>
        </p:spPr>
        <p:txBody>
          <a:bodyPr lIns="81043" tIns="40522" rIns="81043" bIns="40522" anchor="t"/>
          <a:lstStyle>
            <a:lvl1pPr algn="l">
              <a:defRPr sz="3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435" y="2422262"/>
            <a:ext cx="7772400" cy="1250156"/>
          </a:xfrm>
        </p:spPr>
        <p:txBody>
          <a:bodyPr anchor="b"/>
          <a:lstStyle>
            <a:lvl1pPr marL="0" indent="0">
              <a:buNone/>
              <a:defRPr sz="1800"/>
            </a:lvl1pPr>
            <a:lvl2pPr marL="405216" indent="0">
              <a:buNone/>
              <a:defRPr sz="1600"/>
            </a:lvl2pPr>
            <a:lvl3pPr marL="810433" indent="0">
              <a:buNone/>
              <a:defRPr sz="1400"/>
            </a:lvl3pPr>
            <a:lvl4pPr marL="1215649" indent="0">
              <a:buNone/>
              <a:defRPr sz="1200"/>
            </a:lvl4pPr>
            <a:lvl5pPr marL="1620865" indent="0">
              <a:buNone/>
              <a:defRPr sz="1200"/>
            </a:lvl5pPr>
            <a:lvl6pPr marL="2026082" indent="0">
              <a:buNone/>
              <a:defRPr sz="1200"/>
            </a:lvl6pPr>
            <a:lvl7pPr marL="2431298" indent="0">
              <a:buNone/>
              <a:defRPr sz="1200"/>
            </a:lvl7pPr>
            <a:lvl8pPr marL="2836515" indent="0">
              <a:buNone/>
              <a:defRPr sz="1200"/>
            </a:lvl8pPr>
            <a:lvl9pPr marL="3241731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6807A-7DA5-489F-917E-E4CF3182C9B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2060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lIns="81043" tIns="40522" rIns="81043" bIns="40522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50631" y="1333501"/>
            <a:ext cx="3947747" cy="377163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39055" y="1333501"/>
            <a:ext cx="3947747" cy="377163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59636-2A45-4022-8712-2EA4B1720B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33549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lIns="81043" tIns="40522" rIns="81043" bIns="40522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279261"/>
            <a:ext cx="4040065" cy="533135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5216" indent="0">
              <a:buNone/>
              <a:defRPr sz="1800" b="1"/>
            </a:lvl2pPr>
            <a:lvl3pPr marL="810433" indent="0">
              <a:buNone/>
              <a:defRPr sz="1600" b="1"/>
            </a:lvl3pPr>
            <a:lvl4pPr marL="1215649" indent="0">
              <a:buNone/>
              <a:defRPr sz="1400" b="1"/>
            </a:lvl4pPr>
            <a:lvl5pPr marL="1620865" indent="0">
              <a:buNone/>
              <a:defRPr sz="1400" b="1"/>
            </a:lvl5pPr>
            <a:lvl6pPr marL="2026082" indent="0">
              <a:buNone/>
              <a:defRPr sz="1400" b="1"/>
            </a:lvl6pPr>
            <a:lvl7pPr marL="2431298" indent="0">
              <a:buNone/>
              <a:defRPr sz="1400" b="1"/>
            </a:lvl7pPr>
            <a:lvl8pPr marL="2836515" indent="0">
              <a:buNone/>
              <a:defRPr sz="1400" b="1"/>
            </a:lvl8pPr>
            <a:lvl9pPr marL="3241731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1812396"/>
            <a:ext cx="4040065" cy="329274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270" y="1279261"/>
            <a:ext cx="4041531" cy="533135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5216" indent="0">
              <a:buNone/>
              <a:defRPr sz="1800" b="1"/>
            </a:lvl2pPr>
            <a:lvl3pPr marL="810433" indent="0">
              <a:buNone/>
              <a:defRPr sz="1600" b="1"/>
            </a:lvl3pPr>
            <a:lvl4pPr marL="1215649" indent="0">
              <a:buNone/>
              <a:defRPr sz="1400" b="1"/>
            </a:lvl4pPr>
            <a:lvl5pPr marL="1620865" indent="0">
              <a:buNone/>
              <a:defRPr sz="1400" b="1"/>
            </a:lvl5pPr>
            <a:lvl6pPr marL="2026082" indent="0">
              <a:buNone/>
              <a:defRPr sz="1400" b="1"/>
            </a:lvl6pPr>
            <a:lvl7pPr marL="2431298" indent="0">
              <a:buNone/>
              <a:defRPr sz="1400" b="1"/>
            </a:lvl7pPr>
            <a:lvl8pPr marL="2836515" indent="0">
              <a:buNone/>
              <a:defRPr sz="1400" b="1"/>
            </a:lvl8pPr>
            <a:lvl9pPr marL="3241731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270" y="1812396"/>
            <a:ext cx="4041531" cy="329274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A2EF3-DA60-4BF8-A117-DBDA2B84947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025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lIns="81043" tIns="40522" rIns="81043" bIns="40522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14B38-E6EE-4973-AF16-279804E1121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6274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83637-4C9E-4FC0-AE51-C86DD43522A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108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7542"/>
            <a:ext cx="3008435" cy="968375"/>
          </a:xfrm>
          <a:prstGeom prst="rect">
            <a:avLst/>
          </a:prstGeom>
        </p:spPr>
        <p:txBody>
          <a:bodyPr lIns="81043" tIns="40522" rIns="81043" bIns="40522"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538" y="227543"/>
            <a:ext cx="5111262" cy="4877594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195918"/>
            <a:ext cx="3008435" cy="3909219"/>
          </a:xfrm>
        </p:spPr>
        <p:txBody>
          <a:bodyPr/>
          <a:lstStyle>
            <a:lvl1pPr marL="0" indent="0">
              <a:buNone/>
              <a:defRPr sz="1200"/>
            </a:lvl1pPr>
            <a:lvl2pPr marL="405216" indent="0">
              <a:buNone/>
              <a:defRPr sz="1100"/>
            </a:lvl2pPr>
            <a:lvl3pPr marL="810433" indent="0">
              <a:buNone/>
              <a:defRPr sz="900"/>
            </a:lvl3pPr>
            <a:lvl4pPr marL="1215649" indent="0">
              <a:buNone/>
              <a:defRPr sz="800"/>
            </a:lvl4pPr>
            <a:lvl5pPr marL="1620865" indent="0">
              <a:buNone/>
              <a:defRPr sz="800"/>
            </a:lvl5pPr>
            <a:lvl6pPr marL="2026082" indent="0">
              <a:buNone/>
              <a:defRPr sz="800"/>
            </a:lvl6pPr>
            <a:lvl7pPr marL="2431298" indent="0">
              <a:buNone/>
              <a:defRPr sz="800"/>
            </a:lvl7pPr>
            <a:lvl8pPr marL="2836515" indent="0">
              <a:buNone/>
              <a:defRPr sz="800"/>
            </a:lvl8pPr>
            <a:lvl9pPr marL="3241731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5B868-EC0D-4257-BBF1-E41692D6B6B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5873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165" y="4000500"/>
            <a:ext cx="5486400" cy="472282"/>
          </a:xfrm>
          <a:prstGeom prst="rect">
            <a:avLst/>
          </a:prstGeom>
        </p:spPr>
        <p:txBody>
          <a:bodyPr lIns="81043" tIns="40522" rIns="81043" bIns="40522"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165" y="510646"/>
            <a:ext cx="5486400" cy="3429000"/>
          </a:xfrm>
        </p:spPr>
        <p:txBody>
          <a:bodyPr/>
          <a:lstStyle>
            <a:lvl1pPr marL="0" indent="0">
              <a:buNone/>
              <a:defRPr sz="2800"/>
            </a:lvl1pPr>
            <a:lvl2pPr marL="405216" indent="0">
              <a:buNone/>
              <a:defRPr sz="2500"/>
            </a:lvl2pPr>
            <a:lvl3pPr marL="810433" indent="0">
              <a:buNone/>
              <a:defRPr sz="2100"/>
            </a:lvl3pPr>
            <a:lvl4pPr marL="1215649" indent="0">
              <a:buNone/>
              <a:defRPr sz="1800"/>
            </a:lvl4pPr>
            <a:lvl5pPr marL="1620865" indent="0">
              <a:buNone/>
              <a:defRPr sz="1800"/>
            </a:lvl5pPr>
            <a:lvl6pPr marL="2026082" indent="0">
              <a:buNone/>
              <a:defRPr sz="1800"/>
            </a:lvl6pPr>
            <a:lvl7pPr marL="2431298" indent="0">
              <a:buNone/>
              <a:defRPr sz="1800"/>
            </a:lvl7pPr>
            <a:lvl8pPr marL="2836515" indent="0">
              <a:buNone/>
              <a:defRPr sz="1800"/>
            </a:lvl8pPr>
            <a:lvl9pPr marL="3241731" indent="0">
              <a:buNone/>
              <a:defRPr sz="18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165" y="4472782"/>
            <a:ext cx="5486400" cy="670718"/>
          </a:xfrm>
        </p:spPr>
        <p:txBody>
          <a:bodyPr/>
          <a:lstStyle>
            <a:lvl1pPr marL="0" indent="0">
              <a:buNone/>
              <a:defRPr sz="1200"/>
            </a:lvl1pPr>
            <a:lvl2pPr marL="405216" indent="0">
              <a:buNone/>
              <a:defRPr sz="1100"/>
            </a:lvl2pPr>
            <a:lvl3pPr marL="810433" indent="0">
              <a:buNone/>
              <a:defRPr sz="900"/>
            </a:lvl3pPr>
            <a:lvl4pPr marL="1215649" indent="0">
              <a:buNone/>
              <a:defRPr sz="800"/>
            </a:lvl4pPr>
            <a:lvl5pPr marL="1620865" indent="0">
              <a:buNone/>
              <a:defRPr sz="800"/>
            </a:lvl5pPr>
            <a:lvl6pPr marL="2026082" indent="0">
              <a:buNone/>
              <a:defRPr sz="800"/>
            </a:lvl6pPr>
            <a:lvl7pPr marL="2431298" indent="0">
              <a:buNone/>
              <a:defRPr sz="800"/>
            </a:lvl7pPr>
            <a:lvl8pPr marL="2836515" indent="0">
              <a:buNone/>
              <a:defRPr sz="800"/>
            </a:lvl8pPr>
            <a:lvl9pPr marL="3241731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5A566-FC0D-4261-95A4-138122663A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078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0632" y="1333501"/>
            <a:ext cx="8036169" cy="3771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1043" tIns="40522" rIns="81043" bIns="405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4354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1043" tIns="40522" rIns="81043" bIns="40522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4354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1043" tIns="40522" rIns="81043" bIns="40522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+mn-lt"/>
              </a:defRPr>
            </a:lvl1pPr>
          </a:lstStyle>
          <a:p>
            <a:pPr>
              <a:defRPr/>
            </a:pPr>
            <a:fld id="{F9B72565-B4F4-44C1-A3AC-6E9EA585310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pic>
        <p:nvPicPr>
          <p:cNvPr id="1029" name="Picture 7" descr="логотип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689" y="5138208"/>
            <a:ext cx="1129811" cy="2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Rectangle 12"/>
          <p:cNvSpPr>
            <a:spLocks noChangeArrowheads="1"/>
          </p:cNvSpPr>
          <p:nvPr userDrawn="1"/>
        </p:nvSpPr>
        <p:spPr bwMode="auto">
          <a:xfrm>
            <a:off x="583224" y="457729"/>
            <a:ext cx="8308731" cy="300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1043" tIns="40522" rIns="81043" bIns="40522"/>
          <a:lstStyle>
            <a:lvl1pPr algn="ctr">
              <a:spcBef>
                <a:spcPct val="20000"/>
              </a:spcBef>
              <a:buFont typeface="Wingdings" pitchFamily="2" charset="2"/>
              <a:defRPr sz="3200">
                <a:solidFill>
                  <a:schemeClr val="tx1"/>
                </a:solidFill>
                <a:latin typeface="PT Sans" pitchFamily="34" charset="-52"/>
              </a:defRPr>
            </a:lvl1pPr>
            <a:lvl2pPr algn="ctr">
              <a:spcBef>
                <a:spcPct val="20000"/>
              </a:spcBef>
              <a:buFont typeface="Wingdings" pitchFamily="2" charset="2"/>
              <a:defRPr sz="2800">
                <a:solidFill>
                  <a:schemeClr val="tx1"/>
                </a:solidFill>
                <a:latin typeface="PT Sans" pitchFamily="34" charset="-52"/>
              </a:defRPr>
            </a:lvl2pPr>
            <a:lvl3pPr algn="ctr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PT Sans" pitchFamily="34" charset="-52"/>
              </a:defRPr>
            </a:lvl3pPr>
            <a:lvl4pPr algn="ctr">
              <a:spcBef>
                <a:spcPct val="20000"/>
              </a:spcBef>
              <a:buFont typeface="Wingdings" pitchFamily="2" charset="2"/>
              <a:defRPr sz="2000">
                <a:solidFill>
                  <a:schemeClr val="tx1"/>
                </a:solidFill>
                <a:latin typeface="PT Sans" pitchFamily="34" charset="-52"/>
              </a:defRPr>
            </a:lvl4pPr>
            <a:lvl5pPr algn="ctr">
              <a:spcBef>
                <a:spcPct val="20000"/>
              </a:spcBef>
              <a:buFont typeface="Wingdings" pitchFamily="2" charset="2"/>
              <a:defRPr sz="2000">
                <a:solidFill>
                  <a:schemeClr val="tx1"/>
                </a:solidFill>
                <a:latin typeface="PT Sans" pitchFamily="34" charset="-52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chemeClr val="tx1"/>
                </a:solidFill>
                <a:latin typeface="PT Sans" pitchFamily="34" charset="-52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chemeClr val="tx1"/>
                </a:solidFill>
                <a:latin typeface="PT Sans" pitchFamily="34" charset="-52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chemeClr val="tx1"/>
                </a:solidFill>
                <a:latin typeface="PT Sans" pitchFamily="34" charset="-52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chemeClr val="tx1"/>
                </a:solidFill>
                <a:latin typeface="PT Sans" pitchFamily="34" charset="-52"/>
              </a:defRPr>
            </a:lvl9pPr>
          </a:lstStyle>
          <a:p>
            <a:pPr>
              <a:defRPr/>
            </a:pPr>
            <a:endParaRPr lang="ru-RU" altLang="ru-RU" smtClean="0"/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583222" y="517261"/>
            <a:ext cx="4736123" cy="300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1043" tIns="40522" rIns="81043" bIns="40522"/>
          <a:lstStyle>
            <a:lvl1pPr algn="ctr">
              <a:spcBef>
                <a:spcPct val="20000"/>
              </a:spcBef>
              <a:buFont typeface="Wingdings" pitchFamily="2" charset="2"/>
              <a:defRPr sz="3200">
                <a:solidFill>
                  <a:schemeClr val="tx1"/>
                </a:solidFill>
                <a:latin typeface="PT Sans" pitchFamily="34" charset="-52"/>
              </a:defRPr>
            </a:lvl1pPr>
            <a:lvl2pPr algn="ctr">
              <a:spcBef>
                <a:spcPct val="20000"/>
              </a:spcBef>
              <a:buFont typeface="Wingdings" pitchFamily="2" charset="2"/>
              <a:defRPr sz="2800">
                <a:solidFill>
                  <a:schemeClr val="tx1"/>
                </a:solidFill>
                <a:latin typeface="PT Sans" pitchFamily="34" charset="-52"/>
              </a:defRPr>
            </a:lvl2pPr>
            <a:lvl3pPr algn="ctr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PT Sans" pitchFamily="34" charset="-52"/>
              </a:defRPr>
            </a:lvl3pPr>
            <a:lvl4pPr algn="ctr">
              <a:spcBef>
                <a:spcPct val="20000"/>
              </a:spcBef>
              <a:buFont typeface="Wingdings" pitchFamily="2" charset="2"/>
              <a:defRPr sz="2000">
                <a:solidFill>
                  <a:schemeClr val="tx1"/>
                </a:solidFill>
                <a:latin typeface="PT Sans" pitchFamily="34" charset="-52"/>
              </a:defRPr>
            </a:lvl4pPr>
            <a:lvl5pPr algn="ctr">
              <a:spcBef>
                <a:spcPct val="20000"/>
              </a:spcBef>
              <a:buFont typeface="Wingdings" pitchFamily="2" charset="2"/>
              <a:defRPr sz="2000">
                <a:solidFill>
                  <a:schemeClr val="tx1"/>
                </a:solidFill>
                <a:latin typeface="PT Sans" pitchFamily="34" charset="-52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chemeClr val="tx1"/>
                </a:solidFill>
                <a:latin typeface="PT Sans" pitchFamily="34" charset="-52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chemeClr val="tx1"/>
                </a:solidFill>
                <a:latin typeface="PT Sans" pitchFamily="34" charset="-52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chemeClr val="tx1"/>
                </a:solidFill>
                <a:latin typeface="PT Sans" pitchFamily="34" charset="-52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chemeClr val="tx1"/>
                </a:solidFill>
                <a:latin typeface="PT Sans" pitchFamily="34" charset="-52"/>
              </a:defRPr>
            </a:lvl9pPr>
          </a:lstStyle>
          <a:p>
            <a:pPr>
              <a:defRPr/>
            </a:pPr>
            <a:endParaRPr lang="ru-RU" alt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PT Sans" pitchFamily="34" charset="-5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PT Sans" pitchFamily="34" charset="-5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PT Sans" pitchFamily="34" charset="-5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PT Sans" pitchFamily="34" charset="-52"/>
        </a:defRPr>
      </a:lvl5pPr>
      <a:lvl6pPr marL="405216" algn="ctr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PT Sans" pitchFamily="34" charset="-52"/>
        </a:defRPr>
      </a:lvl6pPr>
      <a:lvl7pPr marL="810433" algn="ctr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PT Sans" pitchFamily="34" charset="-52"/>
        </a:defRPr>
      </a:lvl7pPr>
      <a:lvl8pPr marL="1215649" algn="ctr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PT Sans" pitchFamily="34" charset="-52"/>
        </a:defRPr>
      </a:lvl8pPr>
      <a:lvl9pPr marL="1620865" algn="ctr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PT Sans" pitchFamily="34" charset="-52"/>
        </a:defRPr>
      </a:lvl9pPr>
    </p:titleStyle>
    <p:bodyStyle>
      <a:lvl1pPr marL="303912" indent="-303912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58477" indent="-25326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500">
          <a:solidFill>
            <a:schemeClr val="tx1"/>
          </a:solidFill>
          <a:latin typeface="+mn-lt"/>
        </a:defRPr>
      </a:lvl2pPr>
      <a:lvl3pPr marL="1013041" indent="-202608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100">
          <a:solidFill>
            <a:schemeClr val="tx1"/>
          </a:solidFill>
          <a:latin typeface="+mn-lt"/>
        </a:defRPr>
      </a:lvl3pPr>
      <a:lvl4pPr marL="1418257" indent="-202608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4pPr>
      <a:lvl5pPr marL="1823474" indent="-202608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2228690" indent="-202608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6pPr>
      <a:lvl7pPr marL="2633906" indent="-202608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7pPr>
      <a:lvl8pPr marL="3039123" indent="-202608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8pPr>
      <a:lvl9pPr marL="3444339" indent="-202608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5216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0433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5649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0865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6082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1298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36515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41731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zhan@yandex.ru" TargetMode="External"/><Relationship Id="rId4" Type="http://schemas.openxmlformats.org/officeDocument/2006/relationships/image" Target="../media/image7.png"/><Relationship Id="rId5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7"/>
          <p:cNvSpPr>
            <a:spLocks noChangeArrowheads="1"/>
          </p:cNvSpPr>
          <p:nvPr/>
        </p:nvSpPr>
        <p:spPr bwMode="auto">
          <a:xfrm>
            <a:off x="0" y="4958292"/>
            <a:ext cx="9144000" cy="7567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043" tIns="40522" rIns="81043" bIns="40522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pic>
        <p:nvPicPr>
          <p:cNvPr id="2051" name="Picture 10" descr="КП-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236929"/>
            <a:ext cx="8760069" cy="2121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937620"/>
            <a:ext cx="8208912" cy="432048"/>
          </a:xfrm>
        </p:spPr>
        <p:txBody>
          <a:bodyPr/>
          <a:lstStyle/>
          <a:p>
            <a:pPr algn="l" eaLnBrk="1" hangingPunct="1">
              <a:lnSpc>
                <a:spcPct val="75000"/>
              </a:lnSpc>
            </a:pPr>
            <a:r>
              <a:rPr lang="ru-RU" altLang="ru-RU" sz="2700" b="1" dirty="0" smtClean="0">
                <a:solidFill>
                  <a:srgbClr val="CC0000"/>
                </a:solidFill>
              </a:rPr>
              <a:t>Корпоративная прозрачность и качество </a:t>
            </a:r>
            <a:r>
              <a:rPr lang="ru-RU" altLang="ru-RU" sz="2700" b="1" dirty="0" smtClean="0">
                <a:solidFill>
                  <a:srgbClr val="CC0000"/>
                </a:solidFill>
              </a:rPr>
              <a:t>управления</a:t>
            </a:r>
            <a:endParaRPr lang="ru-RU" altLang="ru-RU" sz="2700" b="1" dirty="0" smtClean="0">
              <a:solidFill>
                <a:srgbClr val="CC0000"/>
              </a:solidFill>
            </a:endParaRPr>
          </a:p>
        </p:txBody>
      </p:sp>
      <p:pic>
        <p:nvPicPr>
          <p:cNvPr id="2053" name="Picture 4" descr="логотип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5162" y="396876"/>
            <a:ext cx="3030416" cy="739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583225" y="4717522"/>
            <a:ext cx="1070456" cy="281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043" tIns="40522" rIns="81043" bIns="4052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ru-RU" sz="1300" dirty="0">
                <a:latin typeface="PT Sans" pitchFamily="34" charset="-52"/>
              </a:rPr>
              <a:t>da-strateg.ru</a:t>
            </a: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583223" y="4958293"/>
            <a:ext cx="1729153" cy="358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1043" tIns="40522" rIns="81043" bIns="4052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ru-RU" sz="900" b="1" dirty="0">
                <a:latin typeface="PT Sans" pitchFamily="34" charset="-52"/>
              </a:rPr>
              <a:t>+7 (499) 400-56-89</a:t>
            </a:r>
            <a:r>
              <a:rPr lang="en-GB" altLang="ru-RU" sz="900" dirty="0">
                <a:latin typeface="PT Sans" pitchFamily="34" charset="-52"/>
              </a:rPr>
              <a:t>            </a:t>
            </a:r>
          </a:p>
          <a:p>
            <a:pPr eaLnBrk="1" hangingPunct="1"/>
            <a:r>
              <a:rPr lang="en-GB" altLang="ru-RU" sz="900" dirty="0">
                <a:latin typeface="PT Sans" pitchFamily="34" charset="-52"/>
              </a:rPr>
              <a:t>info@da-strateg.ru</a:t>
            </a:r>
          </a:p>
        </p:txBody>
      </p:sp>
      <p:cxnSp>
        <p:nvCxnSpPr>
          <p:cNvPr id="2057" name="AutoShape 14"/>
          <p:cNvCxnSpPr>
            <a:cxnSpLocks noChangeShapeType="1"/>
          </p:cNvCxnSpPr>
          <p:nvPr/>
        </p:nvCxnSpPr>
        <p:spPr bwMode="auto">
          <a:xfrm>
            <a:off x="0" y="3458104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8" name="AutoShape 15"/>
          <p:cNvCxnSpPr>
            <a:cxnSpLocks noChangeShapeType="1"/>
          </p:cNvCxnSpPr>
          <p:nvPr/>
        </p:nvCxnSpPr>
        <p:spPr bwMode="auto">
          <a:xfrm flipV="1">
            <a:off x="0" y="3333755"/>
            <a:ext cx="9144000" cy="3966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9" name="AutoShape 16"/>
          <p:cNvCxnSpPr>
            <a:cxnSpLocks noChangeShapeType="1"/>
          </p:cNvCxnSpPr>
          <p:nvPr/>
        </p:nvCxnSpPr>
        <p:spPr bwMode="auto">
          <a:xfrm flipV="1">
            <a:off x="0" y="1250146"/>
            <a:ext cx="9144000" cy="1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Shape 32"/>
          <p:cNvSpPr/>
          <p:nvPr/>
        </p:nvSpPr>
        <p:spPr>
          <a:xfrm>
            <a:off x="3491880" y="4717522"/>
            <a:ext cx="5334558" cy="584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eaLnBrk="1" hangingPunct="1"/>
            <a:r>
              <a:rPr lang="ru-RU" sz="1600" b="1" dirty="0" err="1" smtClean="0">
                <a:latin typeface="+mj-lt"/>
              </a:rPr>
              <a:t>Загидуллин</a:t>
            </a:r>
            <a:r>
              <a:rPr lang="ru-RU" sz="1600" b="1" dirty="0" smtClean="0">
                <a:latin typeface="+mj-lt"/>
              </a:rPr>
              <a:t> </a:t>
            </a:r>
            <a:r>
              <a:rPr lang="ru-RU" sz="1600" b="1" dirty="0" smtClean="0">
                <a:latin typeface="+mj-lt"/>
              </a:rPr>
              <a:t>Жан</a:t>
            </a:r>
            <a:r>
              <a:rPr lang="ru-RU" sz="1200" dirty="0" smtClean="0">
                <a:latin typeface="+mj-lt"/>
              </a:rPr>
              <a:t>, </a:t>
            </a:r>
            <a:r>
              <a:rPr lang="ru-RU" sz="1200" dirty="0">
                <a:latin typeface="+mj-lt"/>
              </a:rPr>
              <a:t>г</a:t>
            </a:r>
            <a:r>
              <a:rPr lang="ru-RU" altLang="ru-RU" sz="1200" dirty="0" smtClean="0">
                <a:latin typeface="+mj-lt"/>
              </a:rPr>
              <a:t>енеральный директор </a:t>
            </a:r>
            <a:r>
              <a:rPr lang="ru-RU" altLang="ru-RU" sz="1200" dirty="0" smtClean="0">
                <a:latin typeface="+mj-lt"/>
              </a:rPr>
              <a:t>АКР «</a:t>
            </a:r>
            <a:r>
              <a:rPr lang="ru-RU" altLang="ru-RU" sz="1200" dirty="0" smtClean="0">
                <a:latin typeface="+mj-lt"/>
              </a:rPr>
              <a:t>Да-Стратегия»</a:t>
            </a:r>
            <a:endParaRPr lang="ru-RU" sz="1200" dirty="0" smtClean="0">
              <a:latin typeface="+mj-lt"/>
            </a:endParaRPr>
          </a:p>
          <a:p>
            <a:pPr>
              <a:defRPr sz="1700">
                <a:solidFill>
                  <a:srgbClr val="606060"/>
                </a:solidFill>
              </a:defRPr>
            </a:pPr>
            <a:r>
              <a:rPr lang="ru-RU" sz="1600" b="1" dirty="0" smtClean="0">
                <a:solidFill>
                  <a:srgbClr val="000000"/>
                </a:solidFill>
                <a:latin typeface="+mj-lt"/>
              </a:rPr>
              <a:t>Галушкина Марина</a:t>
            </a:r>
            <a:r>
              <a:rPr lang="ru-RU" sz="1200" dirty="0" smtClean="0">
                <a:solidFill>
                  <a:srgbClr val="000000"/>
                </a:solidFill>
                <a:latin typeface="+mj-lt"/>
              </a:rPr>
              <a:t>,</a:t>
            </a:r>
            <a:r>
              <a:rPr lang="en-US" sz="12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1200" dirty="0">
                <a:solidFill>
                  <a:srgbClr val="000000"/>
                </a:solidFill>
                <a:latin typeface="+mj-lt"/>
              </a:rPr>
              <a:t>р</a:t>
            </a:r>
            <a:r>
              <a:rPr lang="ru-RU" altLang="ru-RU" sz="1200" dirty="0" smtClean="0">
                <a:solidFill>
                  <a:srgbClr val="000000"/>
                </a:solidFill>
                <a:latin typeface="+mj-lt"/>
              </a:rPr>
              <a:t>уководитель </a:t>
            </a:r>
            <a:r>
              <a:rPr lang="ru-RU" altLang="ru-RU" sz="1200" dirty="0" smtClean="0">
                <a:solidFill>
                  <a:srgbClr val="000000"/>
                </a:solidFill>
                <a:latin typeface="+mj-lt"/>
              </a:rPr>
              <a:t>РРС по </a:t>
            </a:r>
            <a:r>
              <a:rPr lang="ru-RU" altLang="ru-RU" sz="1200" dirty="0" smtClean="0">
                <a:solidFill>
                  <a:srgbClr val="000000"/>
                </a:solidFill>
                <a:latin typeface="+mj-lt"/>
              </a:rPr>
              <a:t>интегрированной </a:t>
            </a:r>
            <a:r>
              <a:rPr lang="ru-RU" altLang="ru-RU" sz="1200" dirty="0" smtClean="0">
                <a:solidFill>
                  <a:srgbClr val="000000"/>
                </a:solidFill>
                <a:latin typeface="+mj-lt"/>
              </a:rPr>
              <a:t>отчетности</a:t>
            </a:r>
            <a:endParaRPr lang="ru-RU" altLang="ru-RU" sz="1200" dirty="0" smtClean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7544" y="3505572"/>
            <a:ext cx="2016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2"/>
                </a:solidFill>
                <a:latin typeface="+mn-lt"/>
              </a:rPr>
              <a:t>РСПП, 01 марта 2017 г.</a:t>
            </a:r>
            <a:endParaRPr lang="ru-RU" sz="1200" dirty="0">
              <a:solidFill>
                <a:schemeClr val="bg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0D27B11-401A-4E36-B2EF-536E0F712A88}" type="slidenum">
              <a:rPr lang="ru-RU" altLang="ru-RU"/>
              <a:pPr>
                <a:defRPr/>
              </a:pPr>
              <a:t>2</a:t>
            </a:fld>
            <a:endParaRPr lang="ru-RU" altLang="ru-RU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583223" y="517261"/>
            <a:ext cx="7844204" cy="239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1043" tIns="40522" rIns="81043" bIns="40522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PT Sans" pitchFamily="34" charset="-52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PT Sans" pitchFamily="34" charset="-52"/>
              </a:defRPr>
            </a:lvl2pPr>
            <a:lvl3pPr marL="11430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PT Sans" pitchFamily="34" charset="-52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4pPr>
            <a:lvl5pPr marL="20574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9pPr>
          </a:lstStyle>
          <a:p>
            <a:pPr eaLnBrk="1" hangingPunct="1">
              <a:lnSpc>
                <a:spcPct val="75000"/>
              </a:lnSpc>
              <a:buFont typeface="Wingdings" pitchFamily="2" charset="2"/>
              <a:buNone/>
            </a:pPr>
            <a:r>
              <a:rPr lang="ru-RU" altLang="ru-RU" sz="1800" b="1" dirty="0" smtClean="0">
                <a:solidFill>
                  <a:srgbClr val="CC0000"/>
                </a:solidFill>
              </a:rPr>
              <a:t>Понятие корпоративной прозрачности</a:t>
            </a:r>
            <a:endParaRPr lang="ru-RU" altLang="ru-RU" sz="1800" b="1" dirty="0">
              <a:solidFill>
                <a:srgbClr val="CC0000"/>
              </a:solidFill>
            </a:endParaRPr>
          </a:p>
        </p:txBody>
      </p:sp>
      <p:sp>
        <p:nvSpPr>
          <p:cNvPr id="4105" name="TextBox 7"/>
          <p:cNvSpPr txBox="1">
            <a:spLocks noChangeArrowheads="1"/>
          </p:cNvSpPr>
          <p:nvPr/>
        </p:nvSpPr>
        <p:spPr bwMode="auto">
          <a:xfrm>
            <a:off x="467544" y="1345332"/>
            <a:ext cx="3024336" cy="2451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043" tIns="40522" rIns="81043" bIns="40522">
            <a:spAutoFit/>
          </a:bodyPr>
          <a:lstStyle>
            <a:lvl1pPr defTabSz="496888" eaLnBrk="0" hangingPunct="0">
              <a:spcBef>
                <a:spcPct val="20000"/>
              </a:spcBef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PT Sans" pitchFamily="34" charset="-52"/>
              </a:defRPr>
            </a:lvl1pPr>
            <a:lvl2pPr marL="742950" indent="-285750" defTabSz="496888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PT Sans" pitchFamily="34" charset="-52"/>
              </a:defRPr>
            </a:lvl2pPr>
            <a:lvl3pPr marL="1143000" indent="-228600" defTabSz="496888" eaLnBrk="0" hangingPunct="0">
              <a:spcBef>
                <a:spcPct val="2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PT Sans" pitchFamily="34" charset="-52"/>
              </a:defRPr>
            </a:lvl3pPr>
            <a:lvl4pPr marL="1600200" indent="-228600" defTabSz="496888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4pPr>
            <a:lvl5pPr marL="2057400" indent="-228600" defTabSz="496888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5pPr>
            <a:lvl6pPr marL="25146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6pPr>
            <a:lvl7pPr marL="29718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7pPr>
            <a:lvl8pPr marL="34290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8pPr>
            <a:lvl9pPr marL="38862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9pPr>
          </a:lstStyle>
          <a:p>
            <a:pPr>
              <a:buNone/>
            </a:pPr>
            <a:r>
              <a:rPr lang="ru-RU" sz="1400" b="1" dirty="0" smtClean="0"/>
              <a:t>Корпоративная </a:t>
            </a:r>
            <a:r>
              <a:rPr lang="ru-RU" sz="1400" b="1" dirty="0" smtClean="0"/>
              <a:t>прозрачность </a:t>
            </a:r>
            <a:r>
              <a:rPr lang="ru-RU" sz="1200" dirty="0" smtClean="0"/>
              <a:t>– </a:t>
            </a:r>
            <a:r>
              <a:rPr lang="ru-RU" sz="1400" dirty="0" smtClean="0"/>
              <a:t>механизм уменьшения </a:t>
            </a:r>
            <a:r>
              <a:rPr lang="ru-RU" sz="1400" i="1" dirty="0" smtClean="0"/>
              <a:t>асимметрии</a:t>
            </a:r>
            <a:r>
              <a:rPr lang="ru-RU" sz="1400" dirty="0" smtClean="0"/>
              <a:t> информации между компанией и заинтересованными сторонами </a:t>
            </a:r>
            <a:r>
              <a:rPr lang="ru-RU" sz="1400" i="1" dirty="0" smtClean="0"/>
              <a:t>(</a:t>
            </a:r>
            <a:r>
              <a:rPr lang="en-US" sz="1400" i="1" dirty="0" smtClean="0"/>
              <a:t>Healy, </a:t>
            </a:r>
            <a:r>
              <a:rPr lang="en-US" sz="1400" i="1" dirty="0" err="1" smtClean="0"/>
              <a:t>Palepu</a:t>
            </a:r>
            <a:r>
              <a:rPr lang="en-US" sz="1400" i="1" dirty="0" smtClean="0"/>
              <a:t> etc)</a:t>
            </a:r>
            <a:r>
              <a:rPr lang="ru-RU" sz="1400" i="1" dirty="0" smtClean="0"/>
              <a:t>, </a:t>
            </a:r>
            <a:r>
              <a:rPr lang="ru-RU" sz="1400" dirty="0" smtClean="0"/>
              <a:t>который </a:t>
            </a:r>
            <a:r>
              <a:rPr lang="ru-RU" sz="1400" dirty="0" smtClean="0"/>
              <a:t>представляет </a:t>
            </a:r>
            <a:r>
              <a:rPr lang="ru-RU" sz="1400" dirty="0" smtClean="0"/>
              <a:t>собой «</a:t>
            </a:r>
            <a:r>
              <a:rPr lang="ru-RU" sz="1400" dirty="0" smtClean="0">
                <a:cs typeface="Arial" panose="020B0604020202020204" pitchFamily="34" charset="0"/>
              </a:rPr>
              <a:t>многогранную систему, чьи компоненты в совокупности производят, собирают, проверяют и распространяют информацию» </a:t>
            </a:r>
            <a:r>
              <a:rPr lang="ru-RU" sz="1400" i="1" dirty="0" smtClean="0">
                <a:cs typeface="Arial" panose="020B0604020202020204" pitchFamily="34" charset="0"/>
              </a:rPr>
              <a:t>(</a:t>
            </a:r>
            <a:r>
              <a:rPr lang="en-US" sz="1400" i="1" dirty="0" smtClean="0">
                <a:cs typeface="Arial" panose="020B0604020202020204" pitchFamily="34" charset="0"/>
              </a:rPr>
              <a:t>R. Bushman, J. </a:t>
            </a:r>
            <a:r>
              <a:rPr lang="en-US" sz="1400" i="1" dirty="0" err="1" smtClean="0">
                <a:cs typeface="Arial" panose="020B0604020202020204" pitchFamily="34" charset="0"/>
              </a:rPr>
              <a:t>Piotroski</a:t>
            </a:r>
            <a:r>
              <a:rPr lang="en-US" sz="1400" i="1" dirty="0" smtClean="0">
                <a:cs typeface="Arial" panose="020B0604020202020204" pitchFamily="34" charset="0"/>
              </a:rPr>
              <a:t>, A Smith</a:t>
            </a:r>
            <a:r>
              <a:rPr lang="ru-RU" sz="1400" i="1" dirty="0" smtClean="0">
                <a:cs typeface="Arial" panose="020B0604020202020204" pitchFamily="34" charset="0"/>
              </a:rPr>
              <a:t>) </a:t>
            </a:r>
          </a:p>
        </p:txBody>
      </p:sp>
      <p:pic>
        <p:nvPicPr>
          <p:cNvPr id="4112" name="Picture 26" descr="логотип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689" y="5138208"/>
            <a:ext cx="1129811" cy="2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" name="Group 32"/>
          <p:cNvGrpSpPr>
            <a:grpSpLocks/>
          </p:cNvGrpSpPr>
          <p:nvPr/>
        </p:nvGrpSpPr>
        <p:grpSpPr bwMode="auto">
          <a:xfrm>
            <a:off x="650631" y="756710"/>
            <a:ext cx="930520" cy="120386"/>
            <a:chOff x="1351" y="618"/>
            <a:chExt cx="635" cy="91"/>
          </a:xfrm>
        </p:grpSpPr>
        <p:sp>
          <p:nvSpPr>
            <p:cNvPr id="22" name="AutoShape 33"/>
            <p:cNvSpPr>
              <a:spLocks noChangeArrowheads="1"/>
            </p:cNvSpPr>
            <p:nvPr/>
          </p:nvSpPr>
          <p:spPr bwMode="auto">
            <a:xfrm>
              <a:off x="1351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DDDDDD">
                <a:alpha val="59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3" name="AutoShape 34"/>
            <p:cNvSpPr>
              <a:spLocks noChangeArrowheads="1"/>
            </p:cNvSpPr>
            <p:nvPr/>
          </p:nvSpPr>
          <p:spPr bwMode="auto">
            <a:xfrm>
              <a:off x="1623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96969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4" name="AutoShape 35"/>
            <p:cNvSpPr>
              <a:spLocks noChangeArrowheads="1"/>
            </p:cNvSpPr>
            <p:nvPr/>
          </p:nvSpPr>
          <p:spPr bwMode="auto">
            <a:xfrm>
              <a:off x="1759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5" name="AutoShape 36"/>
            <p:cNvSpPr>
              <a:spLocks noChangeArrowheads="1"/>
            </p:cNvSpPr>
            <p:nvPr/>
          </p:nvSpPr>
          <p:spPr bwMode="auto">
            <a:xfrm>
              <a:off x="1895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6" name="AutoShape 37"/>
            <p:cNvSpPr>
              <a:spLocks noChangeArrowheads="1"/>
            </p:cNvSpPr>
            <p:nvPr/>
          </p:nvSpPr>
          <p:spPr bwMode="auto">
            <a:xfrm>
              <a:off x="1487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27" name="AutoShape 29"/>
          <p:cNvSpPr>
            <a:spLocks noChangeArrowheads="1"/>
          </p:cNvSpPr>
          <p:nvPr/>
        </p:nvSpPr>
        <p:spPr bwMode="auto">
          <a:xfrm>
            <a:off x="656560" y="756710"/>
            <a:ext cx="133350" cy="120386"/>
          </a:xfrm>
          <a:prstGeom prst="roundRect">
            <a:avLst>
              <a:gd name="adj" fmla="val 16667"/>
            </a:avLst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043" tIns="40522" rIns="81043" bIns="40522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14" name="Группа 13"/>
          <p:cNvGrpSpPr>
            <a:grpSpLocks noChangeAspect="1"/>
          </p:cNvGrpSpPr>
          <p:nvPr/>
        </p:nvGrpSpPr>
        <p:grpSpPr>
          <a:xfrm>
            <a:off x="4087475" y="805659"/>
            <a:ext cx="4516973" cy="3419993"/>
            <a:chOff x="501315" y="1955585"/>
            <a:chExt cx="6851380" cy="5167045"/>
          </a:xfrm>
          <a:solidFill>
            <a:srgbClr val="DDDDDD"/>
          </a:solidFill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1933552" y="3063938"/>
              <a:ext cx="4059328" cy="2737890"/>
            </a:xfrm>
            <a:prstGeom prst="roundRect">
              <a:avLst/>
            </a:prstGeom>
            <a:solidFill>
              <a:schemeClr val="tx2">
                <a:lumMod val="50000"/>
                <a:lumOff val="50000"/>
                <a:alpha val="33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05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ru-RU" sz="14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Корпоративная </a:t>
              </a:r>
              <a:r>
                <a:rPr lang="ru-RU" sz="14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прозрачность</a:t>
              </a:r>
              <a:r>
                <a:rPr lang="ru-RU" sz="1400" b="1" dirty="0">
                  <a:solidFill>
                    <a:schemeClr val="tx1"/>
                  </a:solidFill>
                  <a:cs typeface="Arial" panose="020B0604020202020204" pitchFamily="34" charset="0"/>
                </a:rPr>
                <a:t>:  </a:t>
              </a:r>
              <a:endParaRPr lang="ru-RU" sz="1400" b="1" dirty="0" smtClean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algn="ctr"/>
              <a:r>
                <a:rPr lang="ru-RU" sz="14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состояние компании, </a:t>
              </a:r>
              <a:r>
                <a:rPr lang="ru-RU" sz="1400" dirty="0">
                  <a:solidFill>
                    <a:schemeClr val="tx1"/>
                  </a:solidFill>
                  <a:cs typeface="Arial" panose="020B0604020202020204" pitchFamily="34" charset="0"/>
                </a:rPr>
                <a:t>характеризующееся  существенностью, полнотой, достоверностью, </a:t>
              </a:r>
              <a:r>
                <a:rPr lang="ru-RU" sz="14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раскрываемой </a:t>
              </a:r>
              <a:r>
                <a:rPr lang="ru-RU" sz="14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информации</a:t>
              </a:r>
              <a:endParaRPr lang="ru-RU" sz="14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 rot="16200000">
              <a:off x="-731102" y="4023292"/>
              <a:ext cx="3169169" cy="704335"/>
            </a:xfrm>
            <a:prstGeom prst="rect">
              <a:avLst/>
            </a:prstGeom>
            <a:grpFill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Ориентированность на запросы </a:t>
              </a:r>
              <a:r>
                <a:rPr lang="ru-RU" sz="1200" b="1" dirty="0" err="1" smtClean="0">
                  <a:solidFill>
                    <a:schemeClr val="tx1"/>
                  </a:solidFill>
                  <a:cs typeface="Arial" panose="020B0604020202020204" pitchFamily="34" charset="0"/>
                </a:rPr>
                <a:t>стейкхолдеров</a:t>
              </a:r>
              <a:endParaRPr lang="ru-RU" sz="1200" b="1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 rot="5400000">
              <a:off x="5619660" y="3908013"/>
              <a:ext cx="2829697" cy="636372"/>
            </a:xfrm>
            <a:prstGeom prst="rect">
              <a:avLst/>
            </a:prstGeom>
            <a:grpFill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Существенность информации</a:t>
              </a:r>
              <a:endParaRPr lang="ru-RU" sz="1200" b="1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2548367" y="6418296"/>
              <a:ext cx="2829697" cy="704334"/>
            </a:xfrm>
            <a:prstGeom prst="rect">
              <a:avLst/>
            </a:prstGeom>
            <a:grpFill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Достоверность информации</a:t>
              </a:r>
              <a:endParaRPr lang="ru-RU" sz="1200" b="1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548367" y="1955585"/>
              <a:ext cx="2829697" cy="506627"/>
            </a:xfrm>
            <a:prstGeom prst="rect">
              <a:avLst/>
            </a:prstGeom>
            <a:grpFill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Полнота информации</a:t>
              </a:r>
              <a:endParaRPr lang="ru-RU" sz="1200" b="1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8" name="Стрелка вправо 27"/>
            <p:cNvSpPr/>
            <p:nvPr/>
          </p:nvSpPr>
          <p:spPr>
            <a:xfrm>
              <a:off x="1325337" y="3652989"/>
              <a:ext cx="517334" cy="1105468"/>
            </a:xfrm>
            <a:prstGeom prst="rightArrow">
              <a:avLst/>
            </a:prstGeom>
            <a:solidFill>
              <a:srgbClr val="F8F8F8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100">
                <a:cs typeface="Arial" panose="020B0604020202020204" pitchFamily="34" charset="0"/>
              </a:endParaRPr>
            </a:p>
          </p:txBody>
        </p:sp>
        <p:sp>
          <p:nvSpPr>
            <p:cNvPr id="29" name="Стрелка вправо 28"/>
            <p:cNvSpPr/>
            <p:nvPr/>
          </p:nvSpPr>
          <p:spPr>
            <a:xfrm rot="10800000">
              <a:off x="6095639" y="3652989"/>
              <a:ext cx="517334" cy="1105467"/>
            </a:xfrm>
            <a:prstGeom prst="rightArrow">
              <a:avLst/>
            </a:prstGeom>
            <a:solidFill>
              <a:srgbClr val="F8F8F8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100">
                <a:cs typeface="Arial" panose="020B0604020202020204" pitchFamily="34" charset="0"/>
              </a:endParaRPr>
            </a:p>
          </p:txBody>
        </p:sp>
        <p:sp>
          <p:nvSpPr>
            <p:cNvPr id="30" name="Стрелка вправо 29"/>
            <p:cNvSpPr/>
            <p:nvPr/>
          </p:nvSpPr>
          <p:spPr>
            <a:xfrm rot="5400000">
              <a:off x="3704548" y="2217032"/>
              <a:ext cx="517335" cy="1105469"/>
            </a:xfrm>
            <a:prstGeom prst="rightArrow">
              <a:avLst/>
            </a:prstGeom>
            <a:solidFill>
              <a:srgbClr val="F8F8F8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100">
                <a:cs typeface="Arial" panose="020B0604020202020204" pitchFamily="34" charset="0"/>
              </a:endParaRPr>
            </a:p>
          </p:txBody>
        </p:sp>
        <p:sp>
          <p:nvSpPr>
            <p:cNvPr id="31" name="Стрелка вправо 30"/>
            <p:cNvSpPr/>
            <p:nvPr/>
          </p:nvSpPr>
          <p:spPr>
            <a:xfrm rot="16200000">
              <a:off x="3704547" y="5528751"/>
              <a:ext cx="517335" cy="1105469"/>
            </a:xfrm>
            <a:prstGeom prst="rightArrow">
              <a:avLst/>
            </a:prstGeom>
            <a:solidFill>
              <a:srgbClr val="F8F8F8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100">
                <a:cs typeface="Arial" panose="020B0604020202020204" pitchFamily="34" charset="0"/>
              </a:endParaRPr>
            </a:p>
          </p:txBody>
        </p:sp>
      </p:grpSp>
      <p:sp>
        <p:nvSpPr>
          <p:cNvPr id="32" name="AutoShape 12"/>
          <p:cNvSpPr>
            <a:spLocks noChangeArrowheads="1"/>
          </p:cNvSpPr>
          <p:nvPr/>
        </p:nvSpPr>
        <p:spPr bwMode="auto">
          <a:xfrm>
            <a:off x="500034" y="4441676"/>
            <a:ext cx="8109438" cy="648072"/>
          </a:xfrm>
          <a:prstGeom prst="roundRect">
            <a:avLst>
              <a:gd name="adj" fmla="val 3764"/>
            </a:avLst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043" tIns="40522" rIns="81043" bIns="40522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buNone/>
            </a:pPr>
            <a:r>
              <a:rPr lang="ru-RU" sz="1400" b="1" dirty="0">
                <a:cs typeface="Arial" panose="020B0604020202020204" pitchFamily="34" charset="0"/>
              </a:rPr>
              <a:t>Прозрачность</a:t>
            </a:r>
            <a:r>
              <a:rPr lang="ru-RU" sz="1400" dirty="0">
                <a:cs typeface="Arial" panose="020B0604020202020204" pitchFamily="34" charset="0"/>
              </a:rPr>
              <a:t> ориентирована </a:t>
            </a:r>
            <a:r>
              <a:rPr lang="ru-RU" sz="1400" b="1" dirty="0" smtClean="0">
                <a:cs typeface="Arial" panose="020B0604020202020204" pitchFamily="34" charset="0"/>
              </a:rPr>
              <a:t>на </a:t>
            </a:r>
            <a:r>
              <a:rPr lang="ru-RU" sz="1400" b="1" dirty="0">
                <a:cs typeface="Arial" panose="020B0604020202020204" pitchFamily="34" charset="0"/>
              </a:rPr>
              <a:t>внешних </a:t>
            </a:r>
            <a:r>
              <a:rPr lang="ru-RU" sz="1400" b="1" dirty="0" err="1">
                <a:cs typeface="Arial" panose="020B0604020202020204" pitchFamily="34" charset="0"/>
              </a:rPr>
              <a:t>стейкхолдеров</a:t>
            </a:r>
            <a:r>
              <a:rPr lang="ru-RU" sz="1400" b="1" dirty="0">
                <a:cs typeface="Arial" panose="020B0604020202020204" pitchFamily="34" charset="0"/>
              </a:rPr>
              <a:t> </a:t>
            </a:r>
            <a:r>
              <a:rPr lang="ru-RU" sz="1400" dirty="0" smtClean="0">
                <a:cs typeface="Arial" panose="020B0604020202020204" pitchFamily="34" charset="0"/>
              </a:rPr>
              <a:t>(под </a:t>
            </a:r>
            <a:r>
              <a:rPr lang="ru-RU" sz="1400" dirty="0">
                <a:cs typeface="Arial" panose="020B0604020202020204" pitchFamily="34" charset="0"/>
              </a:rPr>
              <a:t>влиянием и влияющих на компанию</a:t>
            </a:r>
            <a:r>
              <a:rPr lang="ru-RU" sz="1400" dirty="0" smtClean="0">
                <a:cs typeface="Arial" panose="020B0604020202020204" pitchFamily="34" charset="0"/>
              </a:rPr>
              <a:t>) </a:t>
            </a:r>
            <a:r>
              <a:rPr lang="ru-RU" sz="1400" dirty="0">
                <a:cs typeface="Arial" panose="020B0604020202020204" pitchFamily="34" charset="0"/>
              </a:rPr>
              <a:t>и </a:t>
            </a:r>
            <a:r>
              <a:rPr lang="ru-RU" sz="1400" b="1" dirty="0">
                <a:cs typeface="Arial" panose="020B0604020202020204" pitchFamily="34" charset="0"/>
              </a:rPr>
              <a:t>на внутренних </a:t>
            </a:r>
            <a:r>
              <a:rPr lang="ru-RU" sz="1400" b="1" dirty="0" err="1">
                <a:cs typeface="Arial" panose="020B0604020202020204" pitchFamily="34" charset="0"/>
              </a:rPr>
              <a:t>стейкхолдеров</a:t>
            </a:r>
            <a:r>
              <a:rPr lang="ru-RU" sz="1400" b="1" dirty="0">
                <a:cs typeface="Arial" panose="020B0604020202020204" pitchFamily="34" charset="0"/>
              </a:rPr>
              <a:t> </a:t>
            </a:r>
            <a:r>
              <a:rPr lang="ru-RU" sz="1400" dirty="0" smtClean="0">
                <a:cs typeface="Arial" panose="020B0604020202020204" pitchFamily="34" charset="0"/>
              </a:rPr>
              <a:t>(для фиксации </a:t>
            </a:r>
            <a:r>
              <a:rPr lang="ru-RU" sz="1400" dirty="0">
                <a:cs typeface="Arial" panose="020B0604020202020204" pitchFamily="34" charset="0"/>
              </a:rPr>
              <a:t>предмета управления)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0D27B11-401A-4E36-B2EF-536E0F712A88}" type="slidenum">
              <a:rPr lang="ru-RU" altLang="ru-RU"/>
              <a:pPr>
                <a:defRPr/>
              </a:pPr>
              <a:t>3</a:t>
            </a:fld>
            <a:endParaRPr lang="ru-RU" altLang="ru-RU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583223" y="517261"/>
            <a:ext cx="7844204" cy="239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1043" tIns="40522" rIns="81043" bIns="40522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PT Sans" pitchFamily="34" charset="-52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PT Sans" pitchFamily="34" charset="-52"/>
              </a:defRPr>
            </a:lvl2pPr>
            <a:lvl3pPr marL="11430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PT Sans" pitchFamily="34" charset="-52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4pPr>
            <a:lvl5pPr marL="20574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9pPr>
          </a:lstStyle>
          <a:p>
            <a:pPr eaLnBrk="1" hangingPunct="1">
              <a:lnSpc>
                <a:spcPct val="75000"/>
              </a:lnSpc>
              <a:buFont typeface="Wingdings" pitchFamily="2" charset="2"/>
              <a:buNone/>
            </a:pPr>
            <a:r>
              <a:rPr lang="ru-RU" altLang="ru-RU" sz="1800" b="1" dirty="0" smtClean="0">
                <a:solidFill>
                  <a:srgbClr val="CC0000"/>
                </a:solidFill>
              </a:rPr>
              <a:t>Составляющие корпоративной прозрачности</a:t>
            </a:r>
            <a:endParaRPr lang="ru-RU" altLang="ru-RU" sz="1800" b="1" dirty="0">
              <a:solidFill>
                <a:srgbClr val="CC0000"/>
              </a:solidFill>
            </a:endParaRPr>
          </a:p>
        </p:txBody>
      </p:sp>
      <p:pic>
        <p:nvPicPr>
          <p:cNvPr id="4112" name="Picture 26" descr="логотип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689" y="5138208"/>
            <a:ext cx="1129811" cy="2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650631" y="756710"/>
            <a:ext cx="930520" cy="120386"/>
            <a:chOff x="1351" y="618"/>
            <a:chExt cx="635" cy="91"/>
          </a:xfrm>
        </p:grpSpPr>
        <p:sp>
          <p:nvSpPr>
            <p:cNvPr id="22" name="AutoShape 33"/>
            <p:cNvSpPr>
              <a:spLocks noChangeArrowheads="1"/>
            </p:cNvSpPr>
            <p:nvPr/>
          </p:nvSpPr>
          <p:spPr bwMode="auto">
            <a:xfrm>
              <a:off x="1351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DDDDDD">
                <a:alpha val="59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3" name="AutoShape 34"/>
            <p:cNvSpPr>
              <a:spLocks noChangeArrowheads="1"/>
            </p:cNvSpPr>
            <p:nvPr/>
          </p:nvSpPr>
          <p:spPr bwMode="auto">
            <a:xfrm>
              <a:off x="1623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96969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4" name="AutoShape 35"/>
            <p:cNvSpPr>
              <a:spLocks noChangeArrowheads="1"/>
            </p:cNvSpPr>
            <p:nvPr/>
          </p:nvSpPr>
          <p:spPr bwMode="auto">
            <a:xfrm>
              <a:off x="1759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5" name="AutoShape 36"/>
            <p:cNvSpPr>
              <a:spLocks noChangeArrowheads="1"/>
            </p:cNvSpPr>
            <p:nvPr/>
          </p:nvSpPr>
          <p:spPr bwMode="auto">
            <a:xfrm>
              <a:off x="1895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6" name="AutoShape 37"/>
            <p:cNvSpPr>
              <a:spLocks noChangeArrowheads="1"/>
            </p:cNvSpPr>
            <p:nvPr/>
          </p:nvSpPr>
          <p:spPr bwMode="auto">
            <a:xfrm>
              <a:off x="1487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27" name="AutoShape 29"/>
          <p:cNvSpPr>
            <a:spLocks noChangeArrowheads="1"/>
          </p:cNvSpPr>
          <p:nvPr/>
        </p:nvSpPr>
        <p:spPr bwMode="auto">
          <a:xfrm>
            <a:off x="849926" y="756710"/>
            <a:ext cx="133350" cy="120386"/>
          </a:xfrm>
          <a:prstGeom prst="roundRect">
            <a:avLst>
              <a:gd name="adj" fmla="val 16667"/>
            </a:avLst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043" tIns="40522" rIns="81043" bIns="40522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44" name="Группа 43"/>
          <p:cNvGrpSpPr/>
          <p:nvPr/>
        </p:nvGrpSpPr>
        <p:grpSpPr>
          <a:xfrm>
            <a:off x="500034" y="928674"/>
            <a:ext cx="8001056" cy="2763533"/>
            <a:chOff x="142844" y="1729367"/>
            <a:chExt cx="8001056" cy="3111555"/>
          </a:xfrm>
          <a:solidFill>
            <a:srgbClr val="C0C0C0"/>
          </a:solidFill>
        </p:grpSpPr>
        <p:sp>
          <p:nvSpPr>
            <p:cNvPr id="34" name="Прямоугольник 33"/>
            <p:cNvSpPr/>
            <p:nvPr/>
          </p:nvSpPr>
          <p:spPr>
            <a:xfrm>
              <a:off x="4500562" y="1729367"/>
              <a:ext cx="3643338" cy="1571636"/>
            </a:xfrm>
            <a:prstGeom prst="rect">
              <a:avLst/>
            </a:prstGeom>
            <a:solidFill>
              <a:srgbClr val="DDDDDD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cs typeface="Arial" panose="020B0604020202020204" pitchFamily="34" charset="0"/>
                </a:rPr>
                <a:t>Корпоративная прозрачность </a:t>
              </a:r>
              <a:r>
                <a:rPr lang="ru-RU" sz="1400" i="1" u="sng" dirty="0" smtClean="0">
                  <a:cs typeface="Arial" panose="020B0604020202020204" pitchFamily="34" charset="0"/>
                </a:rPr>
                <a:t>как </a:t>
              </a:r>
              <a:r>
                <a:rPr lang="ru-RU" sz="1400" i="1" u="sng" dirty="0">
                  <a:cs typeface="Arial" panose="020B0604020202020204" pitchFamily="34" charset="0"/>
                </a:rPr>
                <a:t>набор </a:t>
              </a:r>
              <a:r>
                <a:rPr lang="ru-RU" sz="1400" i="1" u="sng" dirty="0" smtClean="0">
                  <a:cs typeface="Arial" panose="020B0604020202020204" pitchFamily="34" charset="0"/>
                </a:rPr>
                <a:t>тем (аспектов)</a:t>
              </a:r>
              <a:r>
                <a:rPr lang="ru-RU" sz="1400" dirty="0" smtClean="0">
                  <a:cs typeface="Arial" panose="020B0604020202020204" pitchFamily="34" charset="0"/>
                </a:rPr>
                <a:t>, </a:t>
              </a:r>
              <a:r>
                <a:rPr lang="ru-RU" sz="1400" dirty="0">
                  <a:cs typeface="Arial" panose="020B0604020202020204" pitchFamily="34" charset="0"/>
                </a:rPr>
                <a:t>раскрытие которых </a:t>
              </a:r>
              <a:r>
                <a:rPr lang="ru-RU" sz="1400" dirty="0" smtClean="0">
                  <a:cs typeface="Arial" panose="020B0604020202020204" pitchFamily="34" charset="0"/>
                </a:rPr>
                <a:t>стандартизировано </a:t>
              </a:r>
              <a:r>
                <a:rPr lang="ru-RU" sz="1400" dirty="0">
                  <a:cs typeface="Arial" panose="020B0604020202020204" pitchFamily="34" charset="0"/>
                </a:rPr>
                <a:t>(требования к </a:t>
              </a:r>
              <a:r>
                <a:rPr lang="ru-RU" sz="1400" dirty="0" smtClean="0">
                  <a:cs typeface="Arial" panose="020B0604020202020204" pitchFamily="34" charset="0"/>
                </a:rPr>
                <a:t>закреплены </a:t>
              </a:r>
              <a:r>
                <a:rPr lang="ru-RU" sz="1400" dirty="0">
                  <a:cs typeface="Arial" panose="020B0604020202020204" pitchFamily="34" charset="0"/>
                </a:rPr>
                <a:t>в международных </a:t>
              </a:r>
              <a:r>
                <a:rPr lang="ru-RU" sz="1400" dirty="0" smtClean="0">
                  <a:cs typeface="Arial" panose="020B0604020202020204" pitchFamily="34" charset="0"/>
                </a:rPr>
                <a:t>и национальных стандартах)</a:t>
              </a:r>
              <a:endParaRPr lang="ru-RU" sz="1400" dirty="0">
                <a:cs typeface="Arial" panose="020B0604020202020204" pitchFamily="34" charset="0"/>
              </a:endParaRP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4500562" y="3338056"/>
              <a:ext cx="3643338" cy="1502866"/>
            </a:xfrm>
            <a:prstGeom prst="rect">
              <a:avLst/>
            </a:prstGeom>
            <a:solidFill>
              <a:srgbClr val="DDDDDD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cs typeface="Arial" panose="020B0604020202020204" pitchFamily="34" charset="0"/>
                </a:rPr>
                <a:t>Корпоративная прозрачность </a:t>
              </a:r>
              <a:r>
                <a:rPr lang="ru-RU" sz="1400" b="1" i="1" u="sng" dirty="0">
                  <a:cs typeface="Arial" panose="020B0604020202020204" pitchFamily="34" charset="0"/>
                </a:rPr>
                <a:t>как управляемый диалог</a:t>
              </a:r>
              <a:r>
                <a:rPr lang="ru-RU" sz="1400" dirty="0">
                  <a:cs typeface="Arial" panose="020B0604020202020204" pitchFamily="34" charset="0"/>
                </a:rPr>
                <a:t> компаний и заинтересованных </a:t>
              </a:r>
              <a:r>
                <a:rPr lang="ru-RU" sz="1400" dirty="0" smtClean="0">
                  <a:cs typeface="Arial" panose="020B0604020202020204" pitchFamily="34" charset="0"/>
                </a:rPr>
                <a:t>сторон</a:t>
              </a:r>
              <a:endParaRPr lang="ru-RU" sz="1400" dirty="0">
                <a:cs typeface="Arial" panose="020B0604020202020204" pitchFamily="34" charset="0"/>
              </a:endParaRPr>
            </a:p>
          </p:txBody>
        </p:sp>
        <p:sp>
          <p:nvSpPr>
            <p:cNvPr id="36" name="Скругленный прямоугольник 35"/>
            <p:cNvSpPr/>
            <p:nvPr/>
          </p:nvSpPr>
          <p:spPr>
            <a:xfrm>
              <a:off x="142844" y="3338056"/>
              <a:ext cx="3000396" cy="1480046"/>
            </a:xfrm>
            <a:prstGeom prst="roundRect">
              <a:avLst/>
            </a:prstGeom>
            <a:solidFill>
              <a:srgbClr val="DDDDDD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cs typeface="Arial" panose="020B0604020202020204" pitchFamily="34" charset="0"/>
                </a:rPr>
                <a:t>Механизмы прозрачности</a:t>
              </a:r>
            </a:p>
            <a:p>
              <a:pPr algn="ctr"/>
              <a:r>
                <a:rPr lang="ru-RU" sz="1200" dirty="0">
                  <a:cs typeface="Arial" panose="020B0604020202020204" pitchFamily="34" charset="0"/>
                </a:rPr>
                <a:t>способы и инструменты, обеспечивающие раскрытие, проверку и донесение до заинтересованных сторон информации о деятельности компании (за счет </a:t>
              </a:r>
              <a:r>
                <a:rPr lang="ru-RU" sz="1200" dirty="0" smtClean="0">
                  <a:cs typeface="Arial" panose="020B0604020202020204" pitchFamily="34" charset="0"/>
                </a:rPr>
                <a:t>чего)</a:t>
              </a:r>
              <a:endParaRPr lang="ru-RU" sz="1200" dirty="0">
                <a:cs typeface="Arial" panose="020B0604020202020204" pitchFamily="34" charset="0"/>
              </a:endParaRPr>
            </a:p>
          </p:txBody>
        </p:sp>
        <p:sp>
          <p:nvSpPr>
            <p:cNvPr id="37" name="Скругленный прямоугольник 36"/>
            <p:cNvSpPr/>
            <p:nvPr/>
          </p:nvSpPr>
          <p:spPr>
            <a:xfrm>
              <a:off x="142845" y="1729367"/>
              <a:ext cx="3000396" cy="1246080"/>
            </a:xfrm>
            <a:prstGeom prst="roundRect">
              <a:avLst/>
            </a:prstGeom>
            <a:solidFill>
              <a:srgbClr val="DDDDDD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cs typeface="Arial" panose="020B0604020202020204" pitchFamily="34" charset="0"/>
                </a:rPr>
                <a:t>Аспект прозрачности</a:t>
              </a:r>
            </a:p>
            <a:p>
              <a:pPr algn="ctr"/>
              <a:r>
                <a:rPr lang="ru-RU" sz="1200" dirty="0">
                  <a:cs typeface="Arial" panose="020B0604020202020204" pitchFamily="34" charset="0"/>
                </a:rPr>
                <a:t>предмет </a:t>
              </a:r>
              <a:r>
                <a:rPr lang="ru-RU" sz="1200" dirty="0" smtClean="0">
                  <a:cs typeface="Arial" panose="020B0604020202020204" pitchFamily="34" charset="0"/>
                </a:rPr>
                <a:t>раскрытия информации </a:t>
              </a:r>
            </a:p>
            <a:p>
              <a:pPr algn="ctr"/>
              <a:r>
                <a:rPr lang="ru-RU" sz="1200" dirty="0" smtClean="0">
                  <a:cs typeface="Arial" panose="020B0604020202020204" pitchFamily="34" charset="0"/>
                </a:rPr>
                <a:t>(</a:t>
              </a:r>
              <a:r>
                <a:rPr lang="ru-RU" sz="1200" dirty="0">
                  <a:cs typeface="Arial" panose="020B0604020202020204" pitchFamily="34" charset="0"/>
                </a:rPr>
                <a:t>то о чем</a:t>
              </a:r>
              <a:r>
                <a:rPr lang="ru-RU" sz="1200" dirty="0" smtClean="0">
                  <a:cs typeface="Arial" panose="020B0604020202020204" pitchFamily="34" charset="0"/>
                </a:rPr>
                <a:t>)</a:t>
              </a:r>
              <a:endParaRPr lang="ru-RU" sz="1200" dirty="0">
                <a:cs typeface="Arial" panose="020B0604020202020204" pitchFamily="34" charset="0"/>
              </a:endParaRPr>
            </a:p>
          </p:txBody>
        </p:sp>
        <p:sp>
          <p:nvSpPr>
            <p:cNvPr id="39" name="Стрелка вправо 38"/>
            <p:cNvSpPr/>
            <p:nvPr/>
          </p:nvSpPr>
          <p:spPr>
            <a:xfrm>
              <a:off x="3428991" y="1845253"/>
              <a:ext cx="785819" cy="693661"/>
            </a:xfrm>
            <a:prstGeom prst="rightArrow">
              <a:avLst/>
            </a:prstGeom>
            <a:solidFill>
              <a:schemeClr val="accent3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200">
                <a:cs typeface="Arial" panose="020B0604020202020204" pitchFamily="34" charset="0"/>
              </a:endParaRPr>
            </a:p>
          </p:txBody>
        </p:sp>
        <p:sp>
          <p:nvSpPr>
            <p:cNvPr id="43" name="Стрелка вправо 42"/>
            <p:cNvSpPr/>
            <p:nvPr/>
          </p:nvSpPr>
          <p:spPr>
            <a:xfrm>
              <a:off x="3428993" y="3631205"/>
              <a:ext cx="785818" cy="693661"/>
            </a:xfrm>
            <a:prstGeom prst="rightArrow">
              <a:avLst/>
            </a:prstGeom>
            <a:solidFill>
              <a:schemeClr val="accent3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200">
                <a:cs typeface="Arial" panose="020B0604020202020204" pitchFamily="34" charset="0"/>
              </a:endParaRPr>
            </a:p>
          </p:txBody>
        </p:sp>
      </p:grpSp>
      <p:sp>
        <p:nvSpPr>
          <p:cNvPr id="19" name="AutoShape 12"/>
          <p:cNvSpPr>
            <a:spLocks noChangeArrowheads="1"/>
          </p:cNvSpPr>
          <p:nvPr/>
        </p:nvSpPr>
        <p:spPr bwMode="auto">
          <a:xfrm>
            <a:off x="500034" y="4208679"/>
            <a:ext cx="8109438" cy="881069"/>
          </a:xfrm>
          <a:prstGeom prst="roundRect">
            <a:avLst>
              <a:gd name="adj" fmla="val 3764"/>
            </a:avLst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043" tIns="40522" rIns="81043" bIns="40522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buNone/>
            </a:pPr>
            <a:r>
              <a:rPr lang="ru-RU" sz="1400" b="1" dirty="0" smtClean="0">
                <a:cs typeface="Arial" panose="020B0604020202020204" pitchFamily="34" charset="0"/>
              </a:rPr>
              <a:t>Прозрачность ведет к повышению ликвидности акций компании </a:t>
            </a:r>
            <a:r>
              <a:rPr lang="ru-RU" sz="1400" dirty="0" smtClean="0">
                <a:cs typeface="Arial" panose="020B0604020202020204" pitchFamily="34" charset="0"/>
              </a:rPr>
              <a:t>(</a:t>
            </a:r>
            <a:r>
              <a:rPr lang="ru-RU" sz="1400" dirty="0" err="1" smtClean="0">
                <a:cs typeface="Arial" panose="020B0604020202020204" pitchFamily="34" charset="0"/>
              </a:rPr>
              <a:t>Gelb</a:t>
            </a:r>
            <a:r>
              <a:rPr lang="ru-RU" sz="1400" dirty="0" smtClean="0"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cs typeface="Arial" panose="020B0604020202020204" pitchFamily="34" charset="0"/>
              </a:rPr>
              <a:t>and</a:t>
            </a:r>
            <a:r>
              <a:rPr lang="ru-RU" sz="1400" dirty="0" smtClean="0">
                <a:cs typeface="Arial" panose="020B0604020202020204" pitchFamily="34" charset="0"/>
              </a:rPr>
              <a:t>  </a:t>
            </a:r>
            <a:r>
              <a:rPr lang="ru-RU" sz="1400" dirty="0" err="1" smtClean="0">
                <a:cs typeface="Arial" panose="020B0604020202020204" pitchFamily="34" charset="0"/>
              </a:rPr>
              <a:t>Zarowin</a:t>
            </a:r>
            <a:r>
              <a:rPr lang="ru-RU" sz="1400" dirty="0" smtClean="0">
                <a:cs typeface="Arial" panose="020B0604020202020204" pitchFamily="34" charset="0"/>
              </a:rPr>
              <a:t>, 2000</a:t>
            </a:r>
            <a:r>
              <a:rPr lang="en-US" sz="1400" dirty="0" smtClean="0">
                <a:cs typeface="Arial" panose="020B0604020202020204" pitchFamily="34" charset="0"/>
              </a:rPr>
              <a:t>)</a:t>
            </a:r>
            <a:r>
              <a:rPr lang="ru-RU" sz="1400" b="1" dirty="0" smtClean="0">
                <a:cs typeface="Arial" panose="020B0604020202020204" pitchFamily="34" charset="0"/>
              </a:rPr>
              <a:t>, а </a:t>
            </a:r>
            <a:r>
              <a:rPr lang="ru-RU" sz="1400" b="1" dirty="0" smtClean="0">
                <a:cs typeface="Arial" panose="020B0604020202020204" pitchFamily="34" charset="0"/>
              </a:rPr>
              <a:t>также способствует </a:t>
            </a:r>
            <a:r>
              <a:rPr lang="ru-RU" sz="1400" b="1" dirty="0" smtClean="0">
                <a:cs typeface="Arial" panose="020B0604020202020204" pitchFamily="34" charset="0"/>
              </a:rPr>
              <a:t>сокращению волатильности производительности</a:t>
            </a:r>
            <a:r>
              <a:rPr lang="ru-RU" sz="1400" b="1" dirty="0" smtClean="0">
                <a:cs typeface="Arial" panose="020B0604020202020204" pitchFamily="34" charset="0"/>
              </a:rPr>
              <a:t>,</a:t>
            </a:r>
            <a:r>
              <a:rPr lang="ru-RU" sz="1400" dirty="0" smtClean="0">
                <a:cs typeface="Arial" panose="020B0604020202020204" pitchFamily="34" charset="0"/>
              </a:rPr>
              <a:t> вызываемой влиянием </a:t>
            </a:r>
            <a:r>
              <a:rPr lang="ru-RU" sz="1400" dirty="0" smtClean="0">
                <a:cs typeface="Arial" panose="020B0604020202020204" pitchFamily="34" charset="0"/>
              </a:rPr>
              <a:t>исполнительных </a:t>
            </a:r>
            <a:r>
              <a:rPr lang="ru-RU" sz="1400" dirty="0" smtClean="0">
                <a:cs typeface="Arial" panose="020B0604020202020204" pitchFamily="34" charset="0"/>
              </a:rPr>
              <a:t>органов (</a:t>
            </a:r>
            <a:r>
              <a:rPr lang="en-US" sz="1400" dirty="0" err="1" smtClean="0">
                <a:cs typeface="Arial" panose="020B0604020202020204" pitchFamily="34" charset="0"/>
              </a:rPr>
              <a:t>Shinong</a:t>
            </a:r>
            <a:r>
              <a:rPr lang="en-US" sz="1400" dirty="0" smtClean="0">
                <a:cs typeface="Arial" panose="020B0604020202020204" pitchFamily="34" charset="0"/>
              </a:rPr>
              <a:t> Wu, 2011)</a:t>
            </a:r>
            <a:endParaRPr lang="ru-RU" altLang="ru-RU" sz="105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http://priss-laboratory.net.ru/O.B.J.E.C.T.S-/sch_org-tech-sys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553244"/>
            <a:ext cx="3604609" cy="3390910"/>
          </a:xfrm>
          <a:prstGeom prst="rect">
            <a:avLst/>
          </a:prstGeom>
          <a:noFill/>
        </p:spPr>
      </p:pic>
      <p:sp>
        <p:nvSpPr>
          <p:cNvPr id="18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8749C1-4C24-4F44-B6EC-33F81027D2D1}" type="slidenum">
              <a:rPr lang="ru-RU" altLang="ru-RU"/>
              <a:pPr>
                <a:defRPr/>
              </a:pPr>
              <a:t>4</a:t>
            </a:fld>
            <a:endParaRPr lang="ru-RU" altLang="ru-RU" dirty="0"/>
          </a:p>
        </p:txBody>
      </p:sp>
      <p:grpSp>
        <p:nvGrpSpPr>
          <p:cNvPr id="9219" name="Group 26"/>
          <p:cNvGrpSpPr>
            <a:grpSpLocks/>
          </p:cNvGrpSpPr>
          <p:nvPr/>
        </p:nvGrpSpPr>
        <p:grpSpPr bwMode="auto">
          <a:xfrm>
            <a:off x="650631" y="756710"/>
            <a:ext cx="930520" cy="120386"/>
            <a:chOff x="1351" y="618"/>
            <a:chExt cx="635" cy="91"/>
          </a:xfrm>
        </p:grpSpPr>
        <p:sp>
          <p:nvSpPr>
            <p:cNvPr id="9230" name="AutoShape 27"/>
            <p:cNvSpPr>
              <a:spLocks noChangeArrowheads="1"/>
            </p:cNvSpPr>
            <p:nvPr/>
          </p:nvSpPr>
          <p:spPr bwMode="auto">
            <a:xfrm>
              <a:off x="1351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DDDDDD">
                <a:alpha val="59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9231" name="AutoShape 28"/>
            <p:cNvSpPr>
              <a:spLocks noChangeArrowheads="1"/>
            </p:cNvSpPr>
            <p:nvPr/>
          </p:nvSpPr>
          <p:spPr bwMode="auto">
            <a:xfrm>
              <a:off x="1623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96969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9232" name="AutoShape 29"/>
            <p:cNvSpPr>
              <a:spLocks noChangeArrowheads="1"/>
            </p:cNvSpPr>
            <p:nvPr/>
          </p:nvSpPr>
          <p:spPr bwMode="auto">
            <a:xfrm>
              <a:off x="1759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9233" name="AutoShape 30"/>
            <p:cNvSpPr>
              <a:spLocks noChangeArrowheads="1"/>
            </p:cNvSpPr>
            <p:nvPr/>
          </p:nvSpPr>
          <p:spPr bwMode="auto">
            <a:xfrm>
              <a:off x="1895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9234" name="AutoShape 31"/>
            <p:cNvSpPr>
              <a:spLocks noChangeArrowheads="1"/>
            </p:cNvSpPr>
            <p:nvPr/>
          </p:nvSpPr>
          <p:spPr bwMode="auto">
            <a:xfrm>
              <a:off x="1487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9221" name="AutoShape 6"/>
          <p:cNvSpPr>
            <a:spLocks noChangeArrowheads="1"/>
          </p:cNvSpPr>
          <p:nvPr/>
        </p:nvSpPr>
        <p:spPr bwMode="auto">
          <a:xfrm>
            <a:off x="1049218" y="756710"/>
            <a:ext cx="133350" cy="120386"/>
          </a:xfrm>
          <a:prstGeom prst="roundRect">
            <a:avLst>
              <a:gd name="adj" fmla="val 16667"/>
            </a:avLst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043" tIns="40522" rIns="81043" bIns="40522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23" name="Rectangle 17"/>
          <p:cNvSpPr>
            <a:spLocks noChangeArrowheads="1"/>
          </p:cNvSpPr>
          <p:nvPr/>
        </p:nvSpPr>
        <p:spPr bwMode="auto">
          <a:xfrm>
            <a:off x="583224" y="457729"/>
            <a:ext cx="8308731" cy="300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1043" tIns="40522" rIns="81043" bIns="40522"/>
          <a:lstStyle>
            <a:lvl1pPr marL="342900" indent="-342900" eaLnBrk="0" hangingPunct="0">
              <a:spcBef>
                <a:spcPct val="20000"/>
              </a:spcBef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PT Sans" pitchFamily="34" charset="-52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PT Sans" pitchFamily="34" charset="-52"/>
              </a:defRPr>
            </a:lvl2pPr>
            <a:lvl3pPr marL="11430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PT Sans" pitchFamily="34" charset="-52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4pPr>
            <a:lvl5pPr marL="20574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ru-RU" altLang="ru-RU" sz="1800" b="1" dirty="0">
                <a:solidFill>
                  <a:srgbClr val="CC0000"/>
                </a:solidFill>
              </a:rPr>
              <a:t>Об </a:t>
            </a:r>
            <a:r>
              <a:rPr lang="ru-RU" altLang="ru-RU" sz="1800" b="1" dirty="0" smtClean="0">
                <a:solidFill>
                  <a:srgbClr val="CC0000"/>
                </a:solidFill>
              </a:rPr>
              <a:t>элементах системы управления</a:t>
            </a:r>
            <a:endParaRPr lang="ru-RU" altLang="ru-RU" sz="1800" b="1" dirty="0">
              <a:solidFill>
                <a:srgbClr val="CC0000"/>
              </a:solidFill>
            </a:endParaRPr>
          </a:p>
        </p:txBody>
      </p:sp>
      <p:sp>
        <p:nvSpPr>
          <p:cNvPr id="9224" name="TextBox 2"/>
          <p:cNvSpPr txBox="1">
            <a:spLocks noChangeArrowheads="1"/>
          </p:cNvSpPr>
          <p:nvPr/>
        </p:nvSpPr>
        <p:spPr bwMode="auto">
          <a:xfrm>
            <a:off x="650632" y="1006741"/>
            <a:ext cx="8042031" cy="266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043" tIns="40522" rIns="81043" bIns="40522">
            <a:spAutoFit/>
          </a:bodyPr>
          <a:lstStyle>
            <a:lvl1pPr defTabSz="496888" eaLnBrk="0" hangingPunct="0">
              <a:spcBef>
                <a:spcPct val="20000"/>
              </a:spcBef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PT Sans" pitchFamily="34" charset="-52"/>
              </a:defRPr>
            </a:lvl1pPr>
            <a:lvl2pPr marL="742950" indent="-285750" defTabSz="496888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PT Sans" pitchFamily="34" charset="-52"/>
              </a:defRPr>
            </a:lvl2pPr>
            <a:lvl3pPr marL="1143000" indent="-228600" defTabSz="496888" eaLnBrk="0" hangingPunct="0">
              <a:spcBef>
                <a:spcPct val="2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PT Sans" pitchFamily="34" charset="-52"/>
              </a:defRPr>
            </a:lvl3pPr>
            <a:lvl4pPr marL="1600200" indent="-228600" defTabSz="496888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4pPr>
            <a:lvl5pPr marL="2057400" indent="-228600" defTabSz="496888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5pPr>
            <a:lvl6pPr marL="25146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6pPr>
            <a:lvl7pPr marL="29718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7pPr>
            <a:lvl8pPr marL="34290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8pPr>
            <a:lvl9pPr marL="38862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 smtClean="0"/>
              <a:t>	</a:t>
            </a:r>
            <a:endParaRPr lang="ru-RU" altLang="ru-RU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642910" y="1000112"/>
            <a:ext cx="4289130" cy="3051880"/>
          </a:xfrm>
          <a:prstGeom prst="rect">
            <a:avLst/>
          </a:prstGeom>
          <a:noFill/>
        </p:spPr>
        <p:txBody>
          <a:bodyPr wrap="square" lIns="81043" tIns="40522" rIns="81043" bIns="40522" rtlCol="0">
            <a:spAutoFit/>
          </a:bodyPr>
          <a:lstStyle/>
          <a:p>
            <a:r>
              <a:rPr lang="ru-RU" sz="1400" b="1" dirty="0" smtClean="0">
                <a:latin typeface="+mn-lt"/>
              </a:rPr>
              <a:t>Ключевые </a:t>
            </a:r>
            <a:r>
              <a:rPr lang="ru-RU" sz="1400" b="1" dirty="0" smtClean="0">
                <a:latin typeface="+mn-lt"/>
              </a:rPr>
              <a:t>элементы системы управления: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1400" dirty="0" smtClean="0">
                <a:latin typeface="+mn-lt"/>
              </a:rPr>
              <a:t> органы управления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1400" dirty="0" smtClean="0">
                <a:latin typeface="+mn-lt"/>
              </a:rPr>
              <a:t> </a:t>
            </a:r>
            <a:r>
              <a:rPr lang="ru-RU" sz="1400" dirty="0" smtClean="0">
                <a:latin typeface="+mn-lt"/>
              </a:rPr>
              <a:t>стратегии / политики </a:t>
            </a:r>
            <a:r>
              <a:rPr lang="ru-RU" sz="1400" dirty="0">
                <a:latin typeface="+mn-lt"/>
              </a:rPr>
              <a:t>/ </a:t>
            </a:r>
            <a:r>
              <a:rPr lang="ru-RU" sz="1400" dirty="0" smtClean="0">
                <a:latin typeface="+mn-lt"/>
              </a:rPr>
              <a:t>регламенты и иные внутриорганизационные </a:t>
            </a:r>
            <a:r>
              <a:rPr lang="ru-RU" sz="1400" dirty="0">
                <a:latin typeface="+mn-lt"/>
              </a:rPr>
              <a:t>нормативные документы </a:t>
            </a:r>
            <a:endParaRPr lang="ru-RU" sz="1400" dirty="0" smtClean="0">
              <a:latin typeface="+mn-lt"/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1400" dirty="0" smtClean="0">
                <a:latin typeface="+mn-lt"/>
              </a:rPr>
              <a:t> наличие стандартов (внутренних) </a:t>
            </a:r>
            <a:r>
              <a:rPr lang="ru-RU" sz="1400" dirty="0" smtClean="0">
                <a:latin typeface="+mn-lt"/>
              </a:rPr>
              <a:t>или </a:t>
            </a:r>
            <a:r>
              <a:rPr lang="ru-RU" sz="1400" dirty="0" smtClean="0">
                <a:latin typeface="+mn-lt"/>
              </a:rPr>
              <a:t>учет </a:t>
            </a:r>
            <a:r>
              <a:rPr lang="ru-RU" sz="1400" dirty="0" smtClean="0">
                <a:latin typeface="+mn-lt"/>
              </a:rPr>
              <a:t>рекомендаций национальных и международных </a:t>
            </a:r>
            <a:r>
              <a:rPr lang="ru-RU" sz="1400" dirty="0" smtClean="0">
                <a:latin typeface="+mn-lt"/>
              </a:rPr>
              <a:t>стандартов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1400" dirty="0" smtClean="0">
                <a:latin typeface="+mn-lt"/>
              </a:rPr>
              <a:t> </a:t>
            </a:r>
            <a:r>
              <a:rPr lang="ru-RU" sz="1400" dirty="0" smtClean="0">
                <a:latin typeface="+mn-lt"/>
              </a:rPr>
              <a:t>единое ответственное лицо и закрепление </a:t>
            </a:r>
            <a:r>
              <a:rPr lang="ru-RU" sz="1400" dirty="0" smtClean="0">
                <a:latin typeface="+mn-lt"/>
              </a:rPr>
              <a:t>ответственности за структурным </a:t>
            </a:r>
            <a:r>
              <a:rPr lang="ru-RU" sz="1400" dirty="0" smtClean="0">
                <a:latin typeface="+mn-lt"/>
              </a:rPr>
              <a:t>подразделением</a:t>
            </a:r>
            <a:endParaRPr lang="ru-RU" sz="1400" dirty="0" smtClean="0">
              <a:latin typeface="+mn-lt"/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1400" dirty="0" smtClean="0">
                <a:latin typeface="+mn-lt"/>
              </a:rPr>
              <a:t> </a:t>
            </a:r>
            <a:r>
              <a:rPr lang="ru-RU" sz="1400" dirty="0" smtClean="0">
                <a:latin typeface="+mn-lt"/>
              </a:rPr>
              <a:t>наличие ключевых показателей, а также связи целей организации и КПЭ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1400" dirty="0">
                <a:latin typeface="+mn-lt"/>
              </a:rPr>
              <a:t> </a:t>
            </a:r>
            <a:r>
              <a:rPr lang="ru-RU" sz="1400" dirty="0" smtClean="0">
                <a:latin typeface="+mn-lt"/>
              </a:rPr>
              <a:t>наличие</a:t>
            </a:r>
            <a:r>
              <a:rPr lang="ru-RU" sz="1400" dirty="0" smtClean="0">
                <a:latin typeface="+mn-lt"/>
              </a:rPr>
              <a:t> планов </a:t>
            </a:r>
            <a:r>
              <a:rPr lang="ru-RU" sz="1400" dirty="0" smtClean="0">
                <a:latin typeface="+mn-lt"/>
              </a:rPr>
              <a:t>по совершенствованию системы </a:t>
            </a:r>
          </a:p>
        </p:txBody>
      </p:sp>
      <p:sp>
        <p:nvSpPr>
          <p:cNvPr id="15" name="AutoShape 12"/>
          <p:cNvSpPr>
            <a:spLocks noChangeArrowheads="1"/>
          </p:cNvSpPr>
          <p:nvPr/>
        </p:nvSpPr>
        <p:spPr bwMode="auto">
          <a:xfrm>
            <a:off x="500034" y="4208679"/>
            <a:ext cx="8109438" cy="881069"/>
          </a:xfrm>
          <a:prstGeom prst="roundRect">
            <a:avLst>
              <a:gd name="adj" fmla="val 3764"/>
            </a:avLst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043" tIns="40522" rIns="81043" bIns="40522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ru-RU" sz="1400" b="1" dirty="0"/>
              <a:t>Система управления – </a:t>
            </a:r>
            <a:r>
              <a:rPr lang="ru-RU" sz="1400" dirty="0"/>
              <a:t>совокупность организационных структур и управленческих процессов, обеспечивающих воспроизводство и развитие деятельности компании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2624143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8904ABC-CAE1-4A41-83D2-82C62A0544C8}" type="slidenum">
              <a:rPr lang="ru-RU" altLang="ru-RU"/>
              <a:pPr>
                <a:defRPr/>
              </a:pPr>
              <a:t>5</a:t>
            </a:fld>
            <a:endParaRPr lang="ru-RU" altLang="ru-RU"/>
          </a:p>
        </p:txBody>
      </p:sp>
      <p:sp>
        <p:nvSpPr>
          <p:cNvPr id="8195" name="Rectangle 14"/>
          <p:cNvSpPr>
            <a:spLocks noChangeArrowheads="1"/>
          </p:cNvSpPr>
          <p:nvPr/>
        </p:nvSpPr>
        <p:spPr bwMode="auto">
          <a:xfrm>
            <a:off x="583224" y="416703"/>
            <a:ext cx="8308731" cy="375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1043" tIns="40522" rIns="81043" bIns="40522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PT Sans" pitchFamily="34" charset="-52"/>
              </a:defRPr>
            </a:lvl1pPr>
            <a:lvl2pPr marL="822325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PT Sans" pitchFamily="34" charset="-52"/>
              </a:defRPr>
            </a:lvl2pPr>
            <a:lvl3pPr marL="1230313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PT Sans" pitchFamily="34" charset="-52"/>
              </a:defRPr>
            </a:lvl3pPr>
            <a:lvl4pPr marL="16383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4pPr>
            <a:lvl5pPr marL="20574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9pPr>
          </a:lstStyle>
          <a:p>
            <a:pPr eaLnBrk="1" hangingPunct="1">
              <a:lnSpc>
                <a:spcPct val="75000"/>
              </a:lnSpc>
              <a:buFont typeface="Wingdings" pitchFamily="2" charset="2"/>
              <a:buNone/>
            </a:pPr>
            <a:r>
              <a:rPr lang="ru-RU" altLang="ru-RU" sz="1800" b="1" dirty="0" smtClean="0">
                <a:solidFill>
                  <a:srgbClr val="CC0000"/>
                </a:solidFill>
              </a:rPr>
              <a:t>О качестве </a:t>
            </a:r>
            <a:r>
              <a:rPr lang="ru-RU" altLang="ru-RU" sz="1800" b="1" dirty="0" smtClean="0">
                <a:solidFill>
                  <a:srgbClr val="CC0000"/>
                </a:solidFill>
              </a:rPr>
              <a:t>управления</a:t>
            </a:r>
            <a:endParaRPr lang="ru-RU" altLang="ru-RU" sz="1800" b="1" dirty="0">
              <a:solidFill>
                <a:srgbClr val="CC0000"/>
              </a:solidFill>
            </a:endParaRPr>
          </a:p>
          <a:p>
            <a:pPr eaLnBrk="1" hangingPunct="1">
              <a:lnSpc>
                <a:spcPct val="75000"/>
              </a:lnSpc>
              <a:buFont typeface="Wingdings" pitchFamily="2" charset="2"/>
              <a:buNone/>
            </a:pPr>
            <a:endParaRPr lang="ru-RU" altLang="ru-RU" sz="1800" b="1" dirty="0">
              <a:solidFill>
                <a:srgbClr val="CC0000"/>
              </a:solidFill>
            </a:endParaRPr>
          </a:p>
        </p:txBody>
      </p:sp>
      <p:pic>
        <p:nvPicPr>
          <p:cNvPr id="8197" name="Picture 4" descr="логотип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689" y="5138208"/>
            <a:ext cx="1129811" cy="2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Group 26"/>
          <p:cNvGrpSpPr>
            <a:grpSpLocks/>
          </p:cNvGrpSpPr>
          <p:nvPr/>
        </p:nvGrpSpPr>
        <p:grpSpPr bwMode="auto">
          <a:xfrm>
            <a:off x="650631" y="699821"/>
            <a:ext cx="930520" cy="120386"/>
            <a:chOff x="1351" y="618"/>
            <a:chExt cx="635" cy="91"/>
          </a:xfrm>
        </p:grpSpPr>
        <p:sp>
          <p:nvSpPr>
            <p:cNvPr id="14" name="AutoShape 27"/>
            <p:cNvSpPr>
              <a:spLocks noChangeArrowheads="1"/>
            </p:cNvSpPr>
            <p:nvPr/>
          </p:nvSpPr>
          <p:spPr bwMode="auto">
            <a:xfrm>
              <a:off x="1351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DDDDDD">
                <a:alpha val="59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5" name="AutoShape 28"/>
            <p:cNvSpPr>
              <a:spLocks noChangeArrowheads="1"/>
            </p:cNvSpPr>
            <p:nvPr/>
          </p:nvSpPr>
          <p:spPr bwMode="auto">
            <a:xfrm>
              <a:off x="1623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96969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6" name="AutoShape 29"/>
            <p:cNvSpPr>
              <a:spLocks noChangeArrowheads="1"/>
            </p:cNvSpPr>
            <p:nvPr/>
          </p:nvSpPr>
          <p:spPr bwMode="auto">
            <a:xfrm>
              <a:off x="1759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7" name="AutoShape 30"/>
            <p:cNvSpPr>
              <a:spLocks noChangeArrowheads="1"/>
            </p:cNvSpPr>
            <p:nvPr/>
          </p:nvSpPr>
          <p:spPr bwMode="auto">
            <a:xfrm>
              <a:off x="1895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" name="AutoShape 31"/>
            <p:cNvSpPr>
              <a:spLocks noChangeArrowheads="1"/>
            </p:cNvSpPr>
            <p:nvPr/>
          </p:nvSpPr>
          <p:spPr bwMode="auto">
            <a:xfrm>
              <a:off x="1487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19" name="AutoShape 6"/>
          <p:cNvSpPr>
            <a:spLocks noChangeArrowheads="1"/>
          </p:cNvSpPr>
          <p:nvPr/>
        </p:nvSpPr>
        <p:spPr bwMode="auto">
          <a:xfrm>
            <a:off x="1249218" y="699821"/>
            <a:ext cx="133350" cy="120386"/>
          </a:xfrm>
          <a:prstGeom prst="roundRect">
            <a:avLst>
              <a:gd name="adj" fmla="val 16667"/>
            </a:avLst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043" tIns="40522" rIns="81043" bIns="40522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" name="TextBox 19"/>
          <p:cNvSpPr txBox="1"/>
          <p:nvPr/>
        </p:nvSpPr>
        <p:spPr>
          <a:xfrm>
            <a:off x="500034" y="2357434"/>
            <a:ext cx="8320438" cy="1466830"/>
          </a:xfrm>
          <a:prstGeom prst="rect">
            <a:avLst/>
          </a:prstGeom>
          <a:noFill/>
        </p:spPr>
        <p:txBody>
          <a:bodyPr wrap="square" lIns="81043" tIns="40522" rIns="81043" bIns="40522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400" b="1" dirty="0" smtClean="0">
                <a:latin typeface="+mn-lt"/>
              </a:rPr>
              <a:t>Результативность работы системы управления может быть выражена в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1400" dirty="0" smtClean="0">
                <a:latin typeface="+mn-lt"/>
              </a:rPr>
              <a:t> активности/результатах работы органов управления, подразделений и менеджмента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1400" dirty="0" smtClean="0">
                <a:latin typeface="+mn-lt"/>
              </a:rPr>
              <a:t> показателях результативности и/или эффективности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1400" dirty="0" smtClean="0">
                <a:latin typeface="+mn-lt"/>
              </a:rPr>
              <a:t> результатах совершенствования системы за отчетный период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1400" dirty="0" smtClean="0">
                <a:latin typeface="+mn-lt"/>
              </a:rPr>
              <a:t> подтвержденном следовании тем или иным стандартам (управления, управляемой деятельности</a:t>
            </a:r>
            <a:r>
              <a:rPr lang="ru-RU" sz="1400" dirty="0" smtClean="0">
                <a:latin typeface="+mn-lt"/>
              </a:rPr>
              <a:t>) и др.</a:t>
            </a:r>
            <a:endParaRPr lang="ru-RU" sz="1400" dirty="0" smtClean="0">
              <a:latin typeface="+mn-lt"/>
            </a:endParaRPr>
          </a:p>
        </p:txBody>
      </p:sp>
      <p:sp>
        <p:nvSpPr>
          <p:cNvPr id="21" name="AutoShape 12"/>
          <p:cNvSpPr>
            <a:spLocks noChangeArrowheads="1"/>
          </p:cNvSpPr>
          <p:nvPr/>
        </p:nvSpPr>
        <p:spPr bwMode="auto">
          <a:xfrm>
            <a:off x="500034" y="4137241"/>
            <a:ext cx="8109438" cy="952507"/>
          </a:xfrm>
          <a:prstGeom prst="roundRect">
            <a:avLst>
              <a:gd name="adj" fmla="val 3764"/>
            </a:avLst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043" tIns="40522" rIns="81043" bIns="40522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ru-RU" altLang="ru-RU" sz="1400" b="1" dirty="0" smtClean="0">
                <a:latin typeface="+mn-lt"/>
              </a:rPr>
              <a:t>Качество каждой </a:t>
            </a:r>
            <a:r>
              <a:rPr lang="ru-RU" altLang="ru-RU" sz="1400" b="1" dirty="0" smtClean="0">
                <a:latin typeface="+mn-lt"/>
              </a:rPr>
              <a:t>системы </a:t>
            </a:r>
            <a:r>
              <a:rPr lang="ru-RU" altLang="ru-RU" sz="1400" b="1" dirty="0" smtClean="0">
                <a:latin typeface="+mn-lt"/>
              </a:rPr>
              <a:t>управления определяется:</a:t>
            </a:r>
          </a:p>
          <a:p>
            <a:pPr marL="285750" algn="just" eaLnBrk="1" hangingPunct="1">
              <a:buFont typeface="Arial"/>
              <a:buChar char="•"/>
            </a:pPr>
            <a:r>
              <a:rPr lang="ru-RU" altLang="ru-RU" sz="1400" b="1" dirty="0" smtClean="0">
                <a:latin typeface="+mn-lt"/>
              </a:rPr>
              <a:t>Полнотой </a:t>
            </a:r>
            <a:r>
              <a:rPr lang="ru-RU" altLang="ru-RU" sz="1400" b="1" dirty="0" smtClean="0">
                <a:latin typeface="+mn-lt"/>
              </a:rPr>
              <a:t>элементного </a:t>
            </a:r>
            <a:r>
              <a:rPr lang="ru-RU" altLang="ru-RU" sz="1400" b="1" dirty="0" smtClean="0">
                <a:latin typeface="+mn-lt"/>
              </a:rPr>
              <a:t>состава</a:t>
            </a:r>
            <a:endParaRPr lang="ru-RU" altLang="ru-RU" sz="1400" b="1" dirty="0" smtClean="0">
              <a:latin typeface="+mn-lt"/>
            </a:endParaRPr>
          </a:p>
          <a:p>
            <a:pPr marL="285750" algn="just" eaLnBrk="1" hangingPunct="1">
              <a:buFont typeface="Arial"/>
              <a:buChar char="•"/>
            </a:pPr>
            <a:r>
              <a:rPr lang="ru-RU" altLang="ru-RU" sz="1400" b="1" dirty="0" smtClean="0">
                <a:latin typeface="+mn-lt"/>
              </a:rPr>
              <a:t>Наличием элементов </a:t>
            </a:r>
            <a:r>
              <a:rPr lang="ru-RU" altLang="ru-RU" sz="1400" dirty="0" smtClean="0">
                <a:latin typeface="+mn-lt"/>
              </a:rPr>
              <a:t>на различных уровнях организационной структуры Компании</a:t>
            </a:r>
          </a:p>
          <a:p>
            <a:pPr marL="285750" algn="just" eaLnBrk="1" hangingPunct="1">
              <a:buFont typeface="Arial"/>
              <a:buChar char="•"/>
            </a:pPr>
            <a:r>
              <a:rPr lang="ru-RU" altLang="ru-RU" sz="1400" b="1" dirty="0">
                <a:latin typeface="+mn-lt"/>
              </a:rPr>
              <a:t>Р</a:t>
            </a:r>
            <a:r>
              <a:rPr lang="ru-RU" altLang="ru-RU" sz="1400" b="1" dirty="0" smtClean="0">
                <a:latin typeface="+mn-lt"/>
              </a:rPr>
              <a:t>езультативности </a:t>
            </a:r>
            <a:r>
              <a:rPr lang="ru-RU" altLang="ru-RU" sz="1400" b="1" dirty="0" smtClean="0">
                <a:latin typeface="+mn-lt"/>
              </a:rPr>
              <a:t>деятельности </a:t>
            </a:r>
            <a:r>
              <a:rPr lang="ru-RU" altLang="ru-RU" sz="1400" dirty="0" smtClean="0">
                <a:latin typeface="+mn-lt"/>
              </a:rPr>
              <a:t>в той или иной области </a:t>
            </a:r>
          </a:p>
        </p:txBody>
      </p:sp>
      <p:graphicFrame>
        <p:nvGraphicFramePr>
          <p:cNvPr id="22" name="Схема 21"/>
          <p:cNvGraphicFramePr/>
          <p:nvPr>
            <p:extLst>
              <p:ext uri="{D42A27DB-BD31-4B8C-83A1-F6EECF244321}">
                <p14:modId xmlns:p14="http://schemas.microsoft.com/office/powerpoint/2010/main" val="2473600200"/>
              </p:ext>
            </p:extLst>
          </p:nvPr>
        </p:nvGraphicFramePr>
        <p:xfrm>
          <a:off x="571472" y="857236"/>
          <a:ext cx="8045017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8904ABC-CAE1-4A41-83D2-82C62A0544C8}" type="slidenum">
              <a:rPr lang="ru-RU" altLang="ru-RU"/>
              <a:pPr>
                <a:defRPr/>
              </a:pPr>
              <a:t>6</a:t>
            </a:fld>
            <a:endParaRPr lang="ru-RU" altLang="ru-RU"/>
          </a:p>
        </p:txBody>
      </p:sp>
      <p:sp>
        <p:nvSpPr>
          <p:cNvPr id="8195" name="Rectangle 14"/>
          <p:cNvSpPr>
            <a:spLocks noChangeArrowheads="1"/>
          </p:cNvSpPr>
          <p:nvPr/>
        </p:nvSpPr>
        <p:spPr bwMode="auto">
          <a:xfrm>
            <a:off x="583224" y="416703"/>
            <a:ext cx="8308731" cy="375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1043" tIns="40522" rIns="81043" bIns="40522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PT Sans" pitchFamily="34" charset="-52"/>
              </a:defRPr>
            </a:lvl1pPr>
            <a:lvl2pPr marL="822325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PT Sans" pitchFamily="34" charset="-52"/>
              </a:defRPr>
            </a:lvl2pPr>
            <a:lvl3pPr marL="1230313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PT Sans" pitchFamily="34" charset="-52"/>
              </a:defRPr>
            </a:lvl3pPr>
            <a:lvl4pPr marL="16383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4pPr>
            <a:lvl5pPr marL="20574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9pPr>
          </a:lstStyle>
          <a:p>
            <a:pPr eaLnBrk="1" hangingPunct="1">
              <a:lnSpc>
                <a:spcPct val="75000"/>
              </a:lnSpc>
              <a:buFont typeface="Wingdings" pitchFamily="2" charset="2"/>
              <a:buNone/>
            </a:pPr>
            <a:r>
              <a:rPr lang="ru-RU" altLang="ru-RU" sz="1800" b="1" dirty="0" smtClean="0">
                <a:solidFill>
                  <a:srgbClr val="CC0000"/>
                </a:solidFill>
              </a:rPr>
              <a:t>Связь корпоративной прозрачности и качества управления</a:t>
            </a:r>
            <a:endParaRPr lang="ru-RU" altLang="ru-RU" sz="1800" b="1" dirty="0">
              <a:solidFill>
                <a:srgbClr val="CC0000"/>
              </a:solidFill>
            </a:endParaRPr>
          </a:p>
          <a:p>
            <a:pPr eaLnBrk="1" hangingPunct="1">
              <a:lnSpc>
                <a:spcPct val="75000"/>
              </a:lnSpc>
              <a:buFont typeface="Wingdings" pitchFamily="2" charset="2"/>
              <a:buNone/>
            </a:pPr>
            <a:endParaRPr lang="ru-RU" altLang="ru-RU" sz="1800" b="1" dirty="0">
              <a:solidFill>
                <a:srgbClr val="CC0000"/>
              </a:solidFill>
            </a:endParaRPr>
          </a:p>
        </p:txBody>
      </p:sp>
      <p:pic>
        <p:nvPicPr>
          <p:cNvPr id="8197" name="Picture 4" descr="логотип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689" y="5138208"/>
            <a:ext cx="1129811" cy="2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650631" y="699821"/>
            <a:ext cx="930520" cy="120386"/>
            <a:chOff x="1351" y="618"/>
            <a:chExt cx="635" cy="91"/>
          </a:xfrm>
        </p:grpSpPr>
        <p:sp>
          <p:nvSpPr>
            <p:cNvPr id="14" name="AutoShape 27"/>
            <p:cNvSpPr>
              <a:spLocks noChangeArrowheads="1"/>
            </p:cNvSpPr>
            <p:nvPr/>
          </p:nvSpPr>
          <p:spPr bwMode="auto">
            <a:xfrm>
              <a:off x="1351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DDDDDD">
                <a:alpha val="59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5" name="AutoShape 28"/>
            <p:cNvSpPr>
              <a:spLocks noChangeArrowheads="1"/>
            </p:cNvSpPr>
            <p:nvPr/>
          </p:nvSpPr>
          <p:spPr bwMode="auto">
            <a:xfrm>
              <a:off x="1623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96969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6" name="AutoShape 29"/>
            <p:cNvSpPr>
              <a:spLocks noChangeArrowheads="1"/>
            </p:cNvSpPr>
            <p:nvPr/>
          </p:nvSpPr>
          <p:spPr bwMode="auto">
            <a:xfrm>
              <a:off x="1759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7" name="AutoShape 30"/>
            <p:cNvSpPr>
              <a:spLocks noChangeArrowheads="1"/>
            </p:cNvSpPr>
            <p:nvPr/>
          </p:nvSpPr>
          <p:spPr bwMode="auto">
            <a:xfrm>
              <a:off x="1895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" name="AutoShape 31"/>
            <p:cNvSpPr>
              <a:spLocks noChangeArrowheads="1"/>
            </p:cNvSpPr>
            <p:nvPr/>
          </p:nvSpPr>
          <p:spPr bwMode="auto">
            <a:xfrm>
              <a:off x="1487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19" name="AutoShape 6"/>
          <p:cNvSpPr>
            <a:spLocks noChangeArrowheads="1"/>
          </p:cNvSpPr>
          <p:nvPr/>
        </p:nvSpPr>
        <p:spPr bwMode="auto">
          <a:xfrm>
            <a:off x="1449218" y="699821"/>
            <a:ext cx="133350" cy="120386"/>
          </a:xfrm>
          <a:prstGeom prst="roundRect">
            <a:avLst>
              <a:gd name="adj" fmla="val 16667"/>
            </a:avLst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043" tIns="40522" rIns="81043" bIns="40522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" name="AutoShape 12"/>
          <p:cNvSpPr>
            <a:spLocks noChangeArrowheads="1"/>
          </p:cNvSpPr>
          <p:nvPr/>
        </p:nvSpPr>
        <p:spPr bwMode="auto">
          <a:xfrm>
            <a:off x="571472" y="3946740"/>
            <a:ext cx="8109438" cy="1143008"/>
          </a:xfrm>
          <a:prstGeom prst="roundRect">
            <a:avLst>
              <a:gd name="adj" fmla="val 3764"/>
            </a:avLst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043" tIns="40522" rIns="81043" bIns="40522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 eaLnBrk="1" hangingPunct="1">
              <a:buAutoNum type="arabicPeriod"/>
            </a:pPr>
            <a:r>
              <a:rPr lang="ru-RU" altLang="ru-RU" sz="1400" b="1" dirty="0" smtClean="0">
                <a:latin typeface="+mn-lt"/>
              </a:rPr>
              <a:t>Прозрачность </a:t>
            </a:r>
            <a:r>
              <a:rPr lang="ru-RU" altLang="ru-RU" sz="1400" b="1" dirty="0" smtClean="0">
                <a:latin typeface="+mn-lt"/>
              </a:rPr>
              <a:t>системы управления позволяет </a:t>
            </a:r>
            <a:r>
              <a:rPr lang="ru-RU" altLang="ru-RU" sz="1400" b="1" dirty="0" err="1" smtClean="0">
                <a:latin typeface="+mn-lt"/>
              </a:rPr>
              <a:t>стейкхолдерам</a:t>
            </a:r>
            <a:r>
              <a:rPr lang="ru-RU" altLang="ru-RU" sz="1400" b="1" dirty="0" smtClean="0">
                <a:latin typeface="+mn-lt"/>
              </a:rPr>
              <a:t> как внутренним, так и внешним оценивать и </a:t>
            </a:r>
            <a:r>
              <a:rPr lang="ru-RU" altLang="ru-RU" sz="1400" b="1" dirty="0" smtClean="0">
                <a:latin typeface="+mn-lt"/>
              </a:rPr>
              <a:t>формулировать </a:t>
            </a:r>
            <a:r>
              <a:rPr lang="ru-RU" altLang="ru-RU" sz="1400" b="1" dirty="0" smtClean="0">
                <a:latin typeface="+mn-lt"/>
              </a:rPr>
              <a:t>запросы к совершенствованию системы </a:t>
            </a:r>
            <a:r>
              <a:rPr lang="ru-RU" altLang="ru-RU" sz="1400" b="1" dirty="0" smtClean="0">
                <a:latin typeface="+mn-lt"/>
              </a:rPr>
              <a:t>управления</a:t>
            </a:r>
          </a:p>
          <a:p>
            <a:pPr marL="342900" indent="-342900" algn="just" eaLnBrk="1" hangingPunct="1">
              <a:buAutoNum type="arabicPeriod"/>
            </a:pPr>
            <a:r>
              <a:rPr lang="ru-RU" altLang="ru-RU" sz="1400" b="1" dirty="0" smtClean="0"/>
              <a:t>Компания </a:t>
            </a:r>
            <a:r>
              <a:rPr lang="ru-RU" altLang="ru-RU" sz="1400" b="1" dirty="0" smtClean="0"/>
              <a:t>повышает прозрачность </a:t>
            </a:r>
            <a:r>
              <a:rPr lang="ru-RU" altLang="ru-RU" sz="1400" b="1" dirty="0" smtClean="0"/>
              <a:t>в </a:t>
            </a:r>
            <a:r>
              <a:rPr lang="ru-RU" altLang="ru-RU" sz="1400" b="1" dirty="0" smtClean="0"/>
              <a:t>той мере, </a:t>
            </a:r>
            <a:r>
              <a:rPr lang="ru-RU" altLang="ru-RU" sz="1400" b="1" dirty="0" smtClean="0">
                <a:latin typeface="+mn-lt"/>
              </a:rPr>
              <a:t>в которой </a:t>
            </a:r>
            <a:r>
              <a:rPr lang="ru-RU" altLang="ru-RU" sz="1400" b="1" dirty="0" smtClean="0">
                <a:latin typeface="+mn-lt"/>
              </a:rPr>
              <a:t>практика управления в компании </a:t>
            </a:r>
            <a:r>
              <a:rPr lang="ru-RU" altLang="ru-RU" sz="1400" b="1" dirty="0" smtClean="0">
                <a:latin typeface="+mn-lt"/>
              </a:rPr>
              <a:t>является эффективной </a:t>
            </a:r>
          </a:p>
        </p:txBody>
      </p:sp>
      <p:sp>
        <p:nvSpPr>
          <p:cNvPr id="20" name="Овал 19"/>
          <p:cNvSpPr/>
          <p:nvPr/>
        </p:nvSpPr>
        <p:spPr>
          <a:xfrm>
            <a:off x="785786" y="1571616"/>
            <a:ext cx="4071966" cy="2214578"/>
          </a:xfrm>
          <a:prstGeom prst="ellipse">
            <a:avLst/>
          </a:prstGeom>
          <a:noFill/>
          <a:ln>
            <a:solidFill>
              <a:srgbClr val="C0C0C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/>
          </a:p>
        </p:txBody>
      </p:sp>
      <p:grpSp>
        <p:nvGrpSpPr>
          <p:cNvPr id="50" name="Группа 49"/>
          <p:cNvGrpSpPr/>
          <p:nvPr/>
        </p:nvGrpSpPr>
        <p:grpSpPr>
          <a:xfrm>
            <a:off x="5572132" y="1273324"/>
            <a:ext cx="3024906" cy="2039183"/>
            <a:chOff x="1643041" y="1174594"/>
            <a:chExt cx="6265552" cy="2397287"/>
          </a:xfrm>
        </p:grpSpPr>
        <p:cxnSp>
          <p:nvCxnSpPr>
            <p:cNvPr id="64" name="Прямая со стрелкой 63"/>
            <p:cNvCxnSpPr/>
            <p:nvPr/>
          </p:nvCxnSpPr>
          <p:spPr>
            <a:xfrm rot="5400000">
              <a:off x="3715843" y="2572928"/>
              <a:ext cx="587883" cy="158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Овал 52"/>
            <p:cNvSpPr/>
            <p:nvPr/>
          </p:nvSpPr>
          <p:spPr>
            <a:xfrm>
              <a:off x="1771629" y="1777220"/>
              <a:ext cx="5300702" cy="1754928"/>
            </a:xfrm>
            <a:prstGeom prst="ellipse">
              <a:avLst/>
            </a:prstGeom>
            <a:noFill/>
            <a:ln>
              <a:solidFill>
                <a:srgbClr val="C0C0C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/>
            </a:p>
          </p:txBody>
        </p:sp>
        <p:sp>
          <p:nvSpPr>
            <p:cNvPr id="54" name="Стрелка вправо 53"/>
            <p:cNvSpPr/>
            <p:nvPr/>
          </p:nvSpPr>
          <p:spPr>
            <a:xfrm>
              <a:off x="2826809" y="2701036"/>
              <a:ext cx="3307312" cy="763518"/>
            </a:xfrm>
            <a:prstGeom prst="rightArrow">
              <a:avLst/>
            </a:prstGeom>
            <a:solidFill>
              <a:srgbClr val="DD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dirty="0" smtClean="0">
                  <a:solidFill>
                    <a:schemeClr val="tx1"/>
                  </a:solidFill>
                </a:rPr>
                <a:t>Деятельность Компании в области УР</a:t>
              </a:r>
              <a:endParaRPr lang="ru-RU" sz="800" dirty="0">
                <a:solidFill>
                  <a:schemeClr val="tx1"/>
                </a:solidFill>
              </a:endParaRPr>
            </a:p>
          </p:txBody>
        </p:sp>
        <p:sp>
          <p:nvSpPr>
            <p:cNvPr id="55" name="Прямоугольник 54"/>
            <p:cNvSpPr/>
            <p:nvPr/>
          </p:nvSpPr>
          <p:spPr>
            <a:xfrm>
              <a:off x="2530867" y="2029170"/>
              <a:ext cx="2857520" cy="285752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dirty="0" smtClean="0">
                  <a:solidFill>
                    <a:schemeClr val="tx1"/>
                  </a:solidFill>
                </a:rPr>
                <a:t>Системы управления</a:t>
              </a:r>
              <a:endParaRPr lang="ru-RU" sz="800" dirty="0">
                <a:solidFill>
                  <a:schemeClr val="tx1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984969" y="2105782"/>
              <a:ext cx="1923624" cy="5427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00" dirty="0" smtClean="0">
                  <a:latin typeface="+mn-lt"/>
                </a:rPr>
                <a:t>Внутренние и внешние </a:t>
              </a:r>
              <a:r>
                <a:rPr lang="ru-RU" sz="800" dirty="0" err="1" smtClean="0">
                  <a:latin typeface="+mn-lt"/>
                </a:rPr>
                <a:t>стейкхолдеры</a:t>
              </a:r>
              <a:endParaRPr lang="ru-RU" sz="800" dirty="0">
                <a:latin typeface="+mn-lt"/>
              </a:endParaRPr>
            </a:p>
          </p:txBody>
        </p:sp>
        <p:sp>
          <p:nvSpPr>
            <p:cNvPr id="65" name="Овал 64"/>
            <p:cNvSpPr/>
            <p:nvPr/>
          </p:nvSpPr>
          <p:spPr>
            <a:xfrm>
              <a:off x="1643041" y="1174594"/>
              <a:ext cx="5629315" cy="2397287"/>
            </a:xfrm>
            <a:prstGeom prst="ellipse">
              <a:avLst/>
            </a:prstGeom>
            <a:noFill/>
            <a:ln>
              <a:solidFill>
                <a:srgbClr val="C0C0C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974780" y="1357303"/>
              <a:ext cx="2872805" cy="2532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00" dirty="0" smtClean="0">
                  <a:latin typeface="+mn-lt"/>
                </a:rPr>
                <a:t>Информационный контур</a:t>
              </a:r>
              <a:endParaRPr lang="ru-RU" sz="800" dirty="0">
                <a:latin typeface="+mn-lt"/>
              </a:endParaRPr>
            </a:p>
          </p:txBody>
        </p:sp>
      </p:grpSp>
      <p:cxnSp>
        <p:nvCxnSpPr>
          <p:cNvPr id="70" name="Прямая со стрелкой 69"/>
          <p:cNvCxnSpPr>
            <a:endCxn id="55" idx="3"/>
          </p:cNvCxnSpPr>
          <p:nvPr/>
        </p:nvCxnSpPr>
        <p:spPr>
          <a:xfrm flipH="1">
            <a:off x="7380324" y="2065412"/>
            <a:ext cx="216012" cy="5636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740352" y="1633364"/>
            <a:ext cx="11838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+mn-lt"/>
              </a:rPr>
              <a:t>Орган управления с участием ЗС</a:t>
            </a:r>
            <a:endParaRPr lang="ru-RU" sz="800" dirty="0">
              <a:latin typeface="+mn-lt"/>
            </a:endParaRPr>
          </a:p>
        </p:txBody>
      </p:sp>
      <p:grpSp>
        <p:nvGrpSpPr>
          <p:cNvPr id="68" name="Группа 67"/>
          <p:cNvGrpSpPr/>
          <p:nvPr/>
        </p:nvGrpSpPr>
        <p:grpSpPr>
          <a:xfrm>
            <a:off x="500034" y="857236"/>
            <a:ext cx="5441684" cy="2928958"/>
            <a:chOff x="368384" y="857236"/>
            <a:chExt cx="4719507" cy="2714645"/>
          </a:xfrm>
        </p:grpSpPr>
        <p:sp>
          <p:nvSpPr>
            <p:cNvPr id="36" name="Овал 35"/>
            <p:cNvSpPr/>
            <p:nvPr/>
          </p:nvSpPr>
          <p:spPr>
            <a:xfrm>
              <a:off x="368384" y="878073"/>
              <a:ext cx="4052946" cy="2693807"/>
            </a:xfrm>
            <a:prstGeom prst="ellipse">
              <a:avLst/>
            </a:prstGeom>
            <a:noFill/>
            <a:ln>
              <a:solidFill>
                <a:srgbClr val="C0C0C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/>
            </a:p>
          </p:txBody>
        </p:sp>
        <p:sp>
          <p:nvSpPr>
            <p:cNvPr id="47" name="Выгнутая вверх стрелка 46"/>
            <p:cNvSpPr/>
            <p:nvPr/>
          </p:nvSpPr>
          <p:spPr>
            <a:xfrm rot="20435881">
              <a:off x="2553833" y="1159188"/>
              <a:ext cx="1043327" cy="500676"/>
            </a:xfrm>
            <a:prstGeom prst="curvedDownArrow">
              <a:avLst/>
            </a:prstGeom>
            <a:solidFill>
              <a:srgbClr val="A50021"/>
            </a:solidFill>
            <a:ln>
              <a:solidFill>
                <a:srgbClr val="A500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>
                <a:solidFill>
                  <a:schemeClr val="tx1"/>
                </a:solidFill>
              </a:endParaRPr>
            </a:p>
          </p:txBody>
        </p:sp>
        <p:sp>
          <p:nvSpPr>
            <p:cNvPr id="45" name="Выгнутая вверх стрелка 44"/>
            <p:cNvSpPr/>
            <p:nvPr/>
          </p:nvSpPr>
          <p:spPr>
            <a:xfrm rot="8628595">
              <a:off x="2885464" y="1929794"/>
              <a:ext cx="1121992" cy="461377"/>
            </a:xfrm>
            <a:prstGeom prst="curvedDownArrow">
              <a:avLst/>
            </a:prstGeom>
            <a:solidFill>
              <a:srgbClr val="A50021"/>
            </a:solidFill>
            <a:ln>
              <a:solidFill>
                <a:srgbClr val="A500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>
                <a:solidFill>
                  <a:schemeClr val="tx1"/>
                </a:solidFill>
              </a:endParaRPr>
            </a:p>
          </p:txBody>
        </p:sp>
        <p:sp>
          <p:nvSpPr>
            <p:cNvPr id="22" name="Стрелка вправо 21"/>
            <p:cNvSpPr/>
            <p:nvPr/>
          </p:nvSpPr>
          <p:spPr>
            <a:xfrm>
              <a:off x="1285852" y="2500310"/>
              <a:ext cx="1990986" cy="830478"/>
            </a:xfrm>
            <a:prstGeom prst="rightArrow">
              <a:avLst/>
            </a:prstGeom>
            <a:solidFill>
              <a:srgbClr val="DD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dirty="0" smtClean="0">
                  <a:solidFill>
                    <a:schemeClr val="tx1"/>
                  </a:solidFill>
                </a:rPr>
                <a:t>Деятельность Компании</a:t>
              </a:r>
              <a:endParaRPr lang="ru-RU" sz="900" dirty="0">
                <a:solidFill>
                  <a:schemeClr val="tx1"/>
                </a:solidFill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1214414" y="1857368"/>
              <a:ext cx="1857388" cy="357190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dirty="0" smtClean="0">
                  <a:solidFill>
                    <a:schemeClr val="tx1"/>
                  </a:solidFill>
                </a:rPr>
                <a:t>Системы управления</a:t>
              </a:r>
              <a:endParaRPr lang="ru-R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33" name="Прямая со стрелкой 32"/>
            <p:cNvCxnSpPr/>
            <p:nvPr/>
          </p:nvCxnSpPr>
          <p:spPr>
            <a:xfrm rot="5400000">
              <a:off x="1913017" y="2444649"/>
              <a:ext cx="461377" cy="119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1643042" y="857236"/>
              <a:ext cx="182955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000" dirty="0" smtClean="0">
                  <a:latin typeface="+mn-lt"/>
                </a:rPr>
                <a:t>Информационный контур</a:t>
              </a:r>
              <a:endParaRPr lang="ru-RU" sz="1000" dirty="0">
                <a:latin typeface="+mn-lt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357554" y="1071550"/>
              <a:ext cx="107620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000" b="1" dirty="0" smtClean="0">
                  <a:latin typeface="+mn-lt"/>
                </a:rPr>
                <a:t>Информация</a:t>
              </a:r>
              <a:endParaRPr lang="ru-RU" sz="1000" b="1" dirty="0">
                <a:latin typeface="+mn-lt"/>
              </a:endParaRPr>
            </a:p>
          </p:txBody>
        </p:sp>
        <p:sp>
          <p:nvSpPr>
            <p:cNvPr id="51" name="Овал 50"/>
            <p:cNvSpPr/>
            <p:nvPr/>
          </p:nvSpPr>
          <p:spPr>
            <a:xfrm>
              <a:off x="789868" y="2357435"/>
              <a:ext cx="3131025" cy="1214446"/>
            </a:xfrm>
            <a:prstGeom prst="ellipse">
              <a:avLst/>
            </a:prstGeom>
            <a:noFill/>
            <a:ln>
              <a:solidFill>
                <a:srgbClr val="C0C0C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587693" y="2177227"/>
              <a:ext cx="15001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000" b="1" dirty="0" smtClean="0">
                  <a:latin typeface="+mn-lt"/>
                </a:rPr>
                <a:t>Запросы к совершенствованию</a:t>
              </a:r>
              <a:endParaRPr lang="ru-RU" sz="1000" b="1" dirty="0">
                <a:latin typeface="+mn-lt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4500562" y="1571616"/>
            <a:ext cx="1248403" cy="694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+mn-lt"/>
              </a:rPr>
              <a:t>Внутренние и внешние </a:t>
            </a:r>
            <a:r>
              <a:rPr lang="ru-RU" sz="900" dirty="0" err="1" smtClean="0">
                <a:latin typeface="+mn-lt"/>
              </a:rPr>
              <a:t>стейкхолдеры</a:t>
            </a:r>
            <a:endParaRPr lang="ru-RU" sz="900" dirty="0">
              <a:latin typeface="+mn-lt"/>
            </a:endParaRPr>
          </a:p>
        </p:txBody>
      </p:sp>
      <p:sp>
        <p:nvSpPr>
          <p:cNvPr id="73" name="Овал 72"/>
          <p:cNvSpPr/>
          <p:nvPr/>
        </p:nvSpPr>
        <p:spPr>
          <a:xfrm>
            <a:off x="5786612" y="2285996"/>
            <a:ext cx="2214412" cy="1002237"/>
          </a:xfrm>
          <a:prstGeom prst="ellipse">
            <a:avLst/>
          </a:prstGeom>
          <a:noFill/>
          <a:ln>
            <a:solidFill>
              <a:srgbClr val="C0C0C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/>
          </a:p>
        </p:txBody>
      </p:sp>
      <p:sp>
        <p:nvSpPr>
          <p:cNvPr id="63" name="object 28"/>
          <p:cNvSpPr>
            <a:spLocks noChangeAspect="1"/>
          </p:cNvSpPr>
          <p:nvPr/>
        </p:nvSpPr>
        <p:spPr>
          <a:xfrm>
            <a:off x="1619672" y="2857500"/>
            <a:ext cx="167062" cy="3599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28"/>
          <p:cNvSpPr>
            <a:spLocks noChangeAspect="1"/>
          </p:cNvSpPr>
          <p:nvPr/>
        </p:nvSpPr>
        <p:spPr>
          <a:xfrm>
            <a:off x="4211960" y="1273324"/>
            <a:ext cx="217180" cy="4679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28"/>
          <p:cNvSpPr>
            <a:spLocks noChangeAspect="1"/>
          </p:cNvSpPr>
          <p:nvPr/>
        </p:nvSpPr>
        <p:spPr>
          <a:xfrm>
            <a:off x="3347864" y="1777380"/>
            <a:ext cx="200474" cy="4319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28"/>
          <p:cNvSpPr>
            <a:spLocks noChangeAspect="1"/>
          </p:cNvSpPr>
          <p:nvPr/>
        </p:nvSpPr>
        <p:spPr>
          <a:xfrm>
            <a:off x="6084168" y="2569468"/>
            <a:ext cx="150356" cy="3239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28"/>
          <p:cNvSpPr>
            <a:spLocks noChangeAspect="1"/>
          </p:cNvSpPr>
          <p:nvPr/>
        </p:nvSpPr>
        <p:spPr>
          <a:xfrm>
            <a:off x="7524328" y="1633364"/>
            <a:ext cx="183768" cy="3959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28"/>
          <p:cNvSpPr>
            <a:spLocks noChangeAspect="1"/>
          </p:cNvSpPr>
          <p:nvPr/>
        </p:nvSpPr>
        <p:spPr>
          <a:xfrm>
            <a:off x="7164288" y="1777380"/>
            <a:ext cx="200474" cy="4319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11B56B-FD3E-4483-8DED-D0F5F1F07150}" type="slidenum">
              <a:rPr lang="ru-RU" altLang="ru-RU"/>
              <a:pPr>
                <a:defRPr/>
              </a:pPr>
              <a:t>7</a:t>
            </a:fld>
            <a:endParaRPr lang="ru-RU" altLang="ru-RU"/>
          </a:p>
        </p:txBody>
      </p:sp>
      <p:pic>
        <p:nvPicPr>
          <p:cNvPr id="20490" name="Picture 18" descr="логотип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689" y="5138208"/>
            <a:ext cx="1129811" cy="2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98" name="TextBox 7"/>
          <p:cNvSpPr txBox="1">
            <a:spLocks noChangeArrowheads="1"/>
          </p:cNvSpPr>
          <p:nvPr/>
        </p:nvSpPr>
        <p:spPr bwMode="auto">
          <a:xfrm>
            <a:off x="1763688" y="5161756"/>
            <a:ext cx="6264696" cy="266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043" tIns="40522" rIns="81043" bIns="40522">
            <a:spAutoFit/>
          </a:bodyPr>
          <a:lstStyle>
            <a:lvl1pPr defTabSz="496888" eaLnBrk="0" hangingPunct="0">
              <a:spcBef>
                <a:spcPct val="20000"/>
              </a:spcBef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PT Sans" pitchFamily="34" charset="-52"/>
              </a:defRPr>
            </a:lvl1pPr>
            <a:lvl2pPr marL="742950" indent="-285750" defTabSz="496888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PT Sans" pitchFamily="34" charset="-52"/>
              </a:defRPr>
            </a:lvl2pPr>
            <a:lvl3pPr marL="1143000" indent="-228600" defTabSz="496888" eaLnBrk="0" hangingPunct="0">
              <a:spcBef>
                <a:spcPct val="2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PT Sans" pitchFamily="34" charset="-52"/>
              </a:defRPr>
            </a:lvl3pPr>
            <a:lvl4pPr marL="1600200" indent="-228600" defTabSz="496888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4pPr>
            <a:lvl5pPr marL="2057400" indent="-228600" defTabSz="496888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5pPr>
            <a:lvl6pPr marL="25146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6pPr>
            <a:lvl7pPr marL="29718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7pPr>
            <a:lvl8pPr marL="34290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8pPr>
            <a:lvl9pPr marL="38862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ru-RU" altLang="ru-RU" sz="600" dirty="0" smtClean="0">
                <a:solidFill>
                  <a:schemeClr val="bg2"/>
                </a:solidFill>
              </a:rPr>
              <a:t>* часть компаний была обследована по сокращенной методике (в </a:t>
            </a:r>
            <a:r>
              <a:rPr lang="ru-RU" altLang="ru-RU" sz="600" dirty="0" err="1" smtClean="0">
                <a:solidFill>
                  <a:schemeClr val="bg2"/>
                </a:solidFill>
              </a:rPr>
              <a:t>т.ч</a:t>
            </a:r>
            <a:r>
              <a:rPr lang="ru-RU" altLang="ru-RU" sz="600" dirty="0" smtClean="0">
                <a:solidFill>
                  <a:schemeClr val="bg2"/>
                </a:solidFill>
              </a:rPr>
              <a:t>.  за счет поздних выпусков отчетов об устойчивом развитии)</a:t>
            </a:r>
            <a:endParaRPr lang="ru-RU" altLang="ru-RU" sz="600" dirty="0">
              <a:solidFill>
                <a:schemeClr val="bg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600" dirty="0">
              <a:solidFill>
                <a:schemeClr val="bg2"/>
              </a:solidFill>
            </a:endParaRPr>
          </a:p>
        </p:txBody>
      </p:sp>
      <p:sp>
        <p:nvSpPr>
          <p:cNvPr id="29" name="AutoShape 12"/>
          <p:cNvSpPr>
            <a:spLocks noChangeArrowheads="1"/>
          </p:cNvSpPr>
          <p:nvPr/>
        </p:nvSpPr>
        <p:spPr bwMode="auto">
          <a:xfrm>
            <a:off x="571472" y="4161054"/>
            <a:ext cx="8109438" cy="928694"/>
          </a:xfrm>
          <a:prstGeom prst="roundRect">
            <a:avLst>
              <a:gd name="adj" fmla="val 3764"/>
            </a:avLst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043" tIns="40522" rIns="81043" bIns="40522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-228600" algn="just" eaLnBrk="1" hangingPunct="1"/>
            <a:r>
              <a:rPr lang="ru-RU" altLang="ru-RU" sz="1400" b="1" dirty="0" smtClean="0">
                <a:latin typeface="+mn-lt"/>
              </a:rPr>
              <a:t>Компании, имеющие </a:t>
            </a:r>
            <a:r>
              <a:rPr lang="ru-RU" altLang="ru-RU" sz="1400" b="1" dirty="0" smtClean="0">
                <a:latin typeface="+mn-lt"/>
              </a:rPr>
              <a:t>высокие </a:t>
            </a:r>
            <a:r>
              <a:rPr lang="ru-RU" altLang="ru-RU" sz="1400" b="1" dirty="0" smtClean="0">
                <a:latin typeface="+mn-lt"/>
              </a:rPr>
              <a:t>рейтинги по качеству корпоративного управления,</a:t>
            </a:r>
            <a:r>
              <a:rPr lang="ru-RU" altLang="ru-RU" sz="1400" dirty="0" smtClean="0">
                <a:latin typeface="+mn-lt"/>
              </a:rPr>
              <a:t> </a:t>
            </a:r>
            <a:r>
              <a:rPr lang="ru-RU" altLang="ru-RU" sz="1400" b="1" dirty="0" smtClean="0">
                <a:latin typeface="+mn-lt"/>
              </a:rPr>
              <a:t>являются </a:t>
            </a:r>
            <a:r>
              <a:rPr lang="ru-RU" altLang="ru-RU" sz="1400" b="1" dirty="0" smtClean="0">
                <a:latin typeface="+mn-lt"/>
              </a:rPr>
              <a:t>лидерами индекса </a:t>
            </a:r>
            <a:r>
              <a:rPr lang="ru-RU" altLang="ru-RU" sz="1400" b="1" dirty="0" smtClean="0">
                <a:latin typeface="+mn-lt"/>
              </a:rPr>
              <a:t>РСПП «Ответственность и открытость» (2015-</a:t>
            </a:r>
            <a:r>
              <a:rPr lang="ru-RU" altLang="ru-RU" sz="1400" b="1" dirty="0" smtClean="0">
                <a:latin typeface="+mn-lt"/>
              </a:rPr>
              <a:t>2016) </a:t>
            </a:r>
            <a:r>
              <a:rPr lang="ru-RU" altLang="ru-RU" sz="1400" b="1" dirty="0" smtClean="0">
                <a:latin typeface="+mn-lt"/>
              </a:rPr>
              <a:t>и </a:t>
            </a:r>
            <a:r>
              <a:rPr lang="ru-RU" altLang="ru-RU" sz="1400" b="1" dirty="0" smtClean="0">
                <a:latin typeface="+mn-lt"/>
              </a:rPr>
              <a:t>имеют высокие </a:t>
            </a:r>
            <a:r>
              <a:rPr lang="ru-RU" altLang="ru-RU" sz="1400" b="1" dirty="0" smtClean="0">
                <a:latin typeface="+mn-lt"/>
              </a:rPr>
              <a:t>баллы в Рейтинге </a:t>
            </a:r>
            <a:r>
              <a:rPr lang="ru-RU" altLang="ru-RU" sz="1400" b="1" dirty="0" smtClean="0">
                <a:latin typeface="+mn-lt"/>
              </a:rPr>
              <a:t>корпоративной </a:t>
            </a:r>
            <a:r>
              <a:rPr lang="ru-RU" altLang="ru-RU" sz="1400" b="1" dirty="0" smtClean="0">
                <a:latin typeface="+mn-lt"/>
              </a:rPr>
              <a:t>прозрачности крупнейших российских компаний </a:t>
            </a:r>
            <a:r>
              <a:rPr lang="ru-RU" altLang="ru-RU" sz="1400" b="1" dirty="0" smtClean="0">
                <a:latin typeface="+mn-lt"/>
              </a:rPr>
              <a:t>– 2016* </a:t>
            </a:r>
            <a:endParaRPr lang="ru-RU" altLang="ru-RU" sz="1400" b="1" dirty="0" smtClean="0">
              <a:latin typeface="+mn-lt"/>
            </a:endParaRPr>
          </a:p>
        </p:txBody>
      </p:sp>
      <p:graphicFrame>
        <p:nvGraphicFramePr>
          <p:cNvPr id="16" name="Диаграмма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0065516"/>
              </p:ext>
            </p:extLst>
          </p:nvPr>
        </p:nvGraphicFramePr>
        <p:xfrm>
          <a:off x="167183" y="928674"/>
          <a:ext cx="8809635" cy="298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4" name="Rectangle 14"/>
          <p:cNvSpPr>
            <a:spLocks noChangeArrowheads="1"/>
          </p:cNvSpPr>
          <p:nvPr/>
        </p:nvSpPr>
        <p:spPr bwMode="auto">
          <a:xfrm>
            <a:off x="583224" y="416703"/>
            <a:ext cx="8308731" cy="375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1043" tIns="40522" rIns="81043" bIns="40522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PT Sans" pitchFamily="34" charset="-52"/>
              </a:defRPr>
            </a:lvl1pPr>
            <a:lvl2pPr marL="822325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PT Sans" pitchFamily="34" charset="-52"/>
              </a:defRPr>
            </a:lvl2pPr>
            <a:lvl3pPr marL="1230313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PT Sans" pitchFamily="34" charset="-52"/>
              </a:defRPr>
            </a:lvl3pPr>
            <a:lvl4pPr marL="16383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4pPr>
            <a:lvl5pPr marL="20574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9pPr>
          </a:lstStyle>
          <a:p>
            <a:pPr eaLnBrk="1" hangingPunct="1">
              <a:lnSpc>
                <a:spcPct val="75000"/>
              </a:lnSpc>
              <a:buFont typeface="Wingdings" pitchFamily="2" charset="2"/>
              <a:buNone/>
            </a:pPr>
            <a:r>
              <a:rPr lang="ru-RU" altLang="ru-RU" sz="1800" b="1" dirty="0" smtClean="0">
                <a:solidFill>
                  <a:srgbClr val="CC0000"/>
                </a:solidFill>
              </a:rPr>
              <a:t>Оценка качества управления и корпоративной прозрачности</a:t>
            </a:r>
            <a:endParaRPr lang="ru-RU" altLang="ru-RU" sz="1800" b="1" dirty="0">
              <a:solidFill>
                <a:srgbClr val="CC0000"/>
              </a:solidFill>
            </a:endParaRPr>
          </a:p>
          <a:p>
            <a:pPr eaLnBrk="1" hangingPunct="1">
              <a:lnSpc>
                <a:spcPct val="75000"/>
              </a:lnSpc>
              <a:buFont typeface="Wingdings" pitchFamily="2" charset="2"/>
              <a:buNone/>
            </a:pPr>
            <a:endParaRPr lang="ru-RU" altLang="ru-RU" sz="1800" b="1" dirty="0">
              <a:solidFill>
                <a:srgbClr val="CC0000"/>
              </a:solidFill>
            </a:endParaRPr>
          </a:p>
        </p:txBody>
      </p:sp>
      <p:grpSp>
        <p:nvGrpSpPr>
          <p:cNvPr id="35" name="Group 26"/>
          <p:cNvGrpSpPr>
            <a:grpSpLocks/>
          </p:cNvGrpSpPr>
          <p:nvPr/>
        </p:nvGrpSpPr>
        <p:grpSpPr bwMode="auto">
          <a:xfrm>
            <a:off x="650631" y="699821"/>
            <a:ext cx="930520" cy="120386"/>
            <a:chOff x="1351" y="618"/>
            <a:chExt cx="635" cy="91"/>
          </a:xfrm>
        </p:grpSpPr>
        <p:sp>
          <p:nvSpPr>
            <p:cNvPr id="36" name="AutoShape 27"/>
            <p:cNvSpPr>
              <a:spLocks noChangeArrowheads="1"/>
            </p:cNvSpPr>
            <p:nvPr/>
          </p:nvSpPr>
          <p:spPr bwMode="auto">
            <a:xfrm>
              <a:off x="1351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DDDDDD">
                <a:alpha val="59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7" name="AutoShape 28"/>
            <p:cNvSpPr>
              <a:spLocks noChangeArrowheads="1"/>
            </p:cNvSpPr>
            <p:nvPr/>
          </p:nvSpPr>
          <p:spPr bwMode="auto">
            <a:xfrm>
              <a:off x="1623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96969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8" name="AutoShape 29"/>
            <p:cNvSpPr>
              <a:spLocks noChangeArrowheads="1"/>
            </p:cNvSpPr>
            <p:nvPr/>
          </p:nvSpPr>
          <p:spPr bwMode="auto">
            <a:xfrm>
              <a:off x="1759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9" name="AutoShape 30"/>
            <p:cNvSpPr>
              <a:spLocks noChangeArrowheads="1"/>
            </p:cNvSpPr>
            <p:nvPr/>
          </p:nvSpPr>
          <p:spPr bwMode="auto">
            <a:xfrm>
              <a:off x="1895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0" name="AutoShape 31"/>
            <p:cNvSpPr>
              <a:spLocks noChangeArrowheads="1"/>
            </p:cNvSpPr>
            <p:nvPr/>
          </p:nvSpPr>
          <p:spPr bwMode="auto">
            <a:xfrm>
              <a:off x="1487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41" name="AutoShape 6"/>
          <p:cNvSpPr>
            <a:spLocks noChangeArrowheads="1"/>
          </p:cNvSpPr>
          <p:nvPr/>
        </p:nvSpPr>
        <p:spPr bwMode="auto">
          <a:xfrm>
            <a:off x="1449218" y="699821"/>
            <a:ext cx="133350" cy="120386"/>
          </a:xfrm>
          <a:prstGeom prst="roundRect">
            <a:avLst>
              <a:gd name="adj" fmla="val 16667"/>
            </a:avLst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043" tIns="40522" rIns="81043" bIns="40522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11B56B-FD3E-4483-8DED-D0F5F1F07150}" type="slidenum">
              <a:rPr lang="ru-RU" altLang="ru-RU"/>
              <a:pPr>
                <a:defRPr/>
              </a:pPr>
              <a:t>8</a:t>
            </a:fld>
            <a:endParaRPr lang="ru-RU" altLang="ru-RU"/>
          </a:p>
        </p:txBody>
      </p:sp>
      <p:pic>
        <p:nvPicPr>
          <p:cNvPr id="20490" name="Picture 18" descr="логотип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689" y="5138208"/>
            <a:ext cx="1129811" cy="2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AutoShape 12"/>
          <p:cNvSpPr>
            <a:spLocks noChangeArrowheads="1"/>
          </p:cNvSpPr>
          <p:nvPr/>
        </p:nvSpPr>
        <p:spPr bwMode="auto">
          <a:xfrm>
            <a:off x="642910" y="3946740"/>
            <a:ext cx="8038000" cy="1143008"/>
          </a:xfrm>
          <a:prstGeom prst="roundRect">
            <a:avLst>
              <a:gd name="adj" fmla="val 3764"/>
            </a:avLst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043" tIns="40522" rIns="81043" bIns="40522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86400" algn="just" eaLnBrk="1" hangingPunct="1"/>
            <a:r>
              <a:rPr lang="ru-RU" altLang="ru-RU" sz="1400" b="1" dirty="0" smtClean="0">
                <a:latin typeface="+mn-lt"/>
              </a:rPr>
              <a:t>Компании, набравшие максимальные  баллы по системам </a:t>
            </a:r>
            <a:r>
              <a:rPr lang="ru-RU" altLang="ru-RU" sz="1400" dirty="0" smtClean="0">
                <a:latin typeface="+mn-lt"/>
              </a:rPr>
              <a:t>управления (риск-менеджмент, корпоративное </a:t>
            </a:r>
            <a:r>
              <a:rPr lang="ru-RU" altLang="ru-RU" sz="1400" dirty="0" smtClean="0">
                <a:latin typeface="+mn-lt"/>
              </a:rPr>
              <a:t>управление</a:t>
            </a:r>
            <a:r>
              <a:rPr lang="ru-RU" altLang="ru-RU" sz="1400" dirty="0" smtClean="0">
                <a:latin typeface="+mn-lt"/>
              </a:rPr>
              <a:t>, управление устойчивым развитием, управление деятельностью, управление закупочной деятельностью, </a:t>
            </a:r>
            <a:r>
              <a:rPr lang="ru-RU" altLang="ru-RU" sz="1400" dirty="0" smtClean="0">
                <a:latin typeface="+mn-lt"/>
              </a:rPr>
              <a:t>управление </a:t>
            </a:r>
            <a:r>
              <a:rPr lang="ru-RU" altLang="ru-RU" sz="1400" dirty="0" smtClean="0">
                <a:latin typeface="+mn-lt"/>
              </a:rPr>
              <a:t>антикоррупционной деятельность, система публичной отчетности) </a:t>
            </a:r>
            <a:r>
              <a:rPr lang="ru-RU" altLang="ru-RU" sz="1400" b="1" dirty="0" smtClean="0">
                <a:latin typeface="+mn-lt"/>
              </a:rPr>
              <a:t>заняли лидирующие места на </a:t>
            </a:r>
            <a:r>
              <a:rPr lang="ru-RU" altLang="ru-RU" sz="1400" b="1" dirty="0" smtClean="0">
                <a:latin typeface="+mn-lt"/>
              </a:rPr>
              <a:t>различных </a:t>
            </a:r>
            <a:r>
              <a:rPr lang="ru-RU" altLang="ru-RU" sz="1400" b="1" dirty="0" smtClean="0">
                <a:latin typeface="+mn-lt"/>
              </a:rPr>
              <a:t>уровнях прозрачности</a:t>
            </a: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642910" y="1071550"/>
          <a:ext cx="8001057" cy="2446374"/>
        </p:xfrm>
        <a:graphic>
          <a:graphicData uri="http://schemas.openxmlformats.org/drawingml/2006/table">
            <a:tbl>
              <a:tblPr firstRow="1" bandRow="1">
                <a:tableStyleId>{306799F8-075E-4A3A-A7F6-7FBC6576F1A4}</a:tableStyleId>
              </a:tblPr>
              <a:tblGrid>
                <a:gridCol w="2667019"/>
                <a:gridCol w="2667019"/>
                <a:gridCol w="266701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tx1"/>
                          </a:solidFill>
                          <a:latin typeface="+mn-lt"/>
                        </a:rPr>
                        <a:t>Наименование</a:t>
                      </a:r>
                      <a:r>
                        <a:rPr lang="ru-RU" sz="105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компании</a:t>
                      </a:r>
                      <a:endParaRPr lang="ru-RU" sz="105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tx1"/>
                          </a:solidFill>
                          <a:latin typeface="+mn-lt"/>
                        </a:rPr>
                        <a:t>Баллы за систему управления (2016 г.)</a:t>
                      </a:r>
                      <a:endParaRPr lang="ru-RU" sz="105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tx1"/>
                          </a:solidFill>
                          <a:latin typeface="+mn-lt"/>
                        </a:rPr>
                        <a:t>Место в рейтинге (2016</a:t>
                      </a:r>
                      <a:r>
                        <a:rPr lang="ru-RU" sz="105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г.)</a:t>
                      </a:r>
                      <a:endParaRPr lang="ru-RU" sz="105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50021"/>
                    </a:solidFill>
                  </a:tcPr>
                </a:tc>
              </a:tr>
              <a:tr h="41497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АО ИК «АСЭ»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(максимальный из набранных)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 место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Premium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уровень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прозрачности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52928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ПАО «ОКБМ И.И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. Африкантова»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8104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(максимальный из набранных)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 место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уровень прозрачности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58707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ПАО «ФСК ЕЭС»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8104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(максимальный из набранных)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 место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уровень прозрачности 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50198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ПАО «МОЭСК»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8104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(максимальный из набранных)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место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II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уровень прозрачности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583224" y="393574"/>
            <a:ext cx="8308731" cy="375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1043" tIns="40522" rIns="81043" bIns="40522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PT Sans" pitchFamily="34" charset="-52"/>
              </a:defRPr>
            </a:lvl1pPr>
            <a:lvl2pPr marL="822325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PT Sans" pitchFamily="34" charset="-52"/>
              </a:defRPr>
            </a:lvl2pPr>
            <a:lvl3pPr marL="1230313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PT Sans" pitchFamily="34" charset="-52"/>
              </a:defRPr>
            </a:lvl3pPr>
            <a:lvl4pPr marL="16383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4pPr>
            <a:lvl5pPr marL="20574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9pPr>
          </a:lstStyle>
          <a:p>
            <a:pPr eaLnBrk="1" hangingPunct="1">
              <a:lnSpc>
                <a:spcPct val="75000"/>
              </a:lnSpc>
              <a:buNone/>
            </a:pPr>
            <a:r>
              <a:rPr lang="ru-RU" altLang="ru-RU" sz="1800" b="1" dirty="0" smtClean="0">
                <a:solidFill>
                  <a:srgbClr val="CC0000"/>
                </a:solidFill>
              </a:rPr>
              <a:t>Оценка качества управления и корпоративной прозрачности </a:t>
            </a:r>
            <a:endParaRPr lang="ru-RU" altLang="ru-RU" sz="1800" b="1" dirty="0">
              <a:solidFill>
                <a:srgbClr val="CC0000"/>
              </a:solidFill>
            </a:endParaRPr>
          </a:p>
          <a:p>
            <a:pPr eaLnBrk="1" hangingPunct="1">
              <a:lnSpc>
                <a:spcPct val="75000"/>
              </a:lnSpc>
              <a:buFont typeface="Wingdings" pitchFamily="2" charset="2"/>
              <a:buNone/>
            </a:pPr>
            <a:endParaRPr lang="ru-RU" altLang="ru-RU" sz="1800" b="1" dirty="0">
              <a:solidFill>
                <a:srgbClr val="CC0000"/>
              </a:solidFill>
            </a:endParaRPr>
          </a:p>
        </p:txBody>
      </p:sp>
      <p:grpSp>
        <p:nvGrpSpPr>
          <p:cNvPr id="14" name="Group 26"/>
          <p:cNvGrpSpPr>
            <a:grpSpLocks/>
          </p:cNvGrpSpPr>
          <p:nvPr/>
        </p:nvGrpSpPr>
        <p:grpSpPr bwMode="auto">
          <a:xfrm>
            <a:off x="650631" y="699821"/>
            <a:ext cx="930520" cy="120386"/>
            <a:chOff x="1351" y="618"/>
            <a:chExt cx="635" cy="91"/>
          </a:xfrm>
        </p:grpSpPr>
        <p:sp>
          <p:nvSpPr>
            <p:cNvPr id="15" name="AutoShape 27"/>
            <p:cNvSpPr>
              <a:spLocks noChangeArrowheads="1"/>
            </p:cNvSpPr>
            <p:nvPr/>
          </p:nvSpPr>
          <p:spPr bwMode="auto">
            <a:xfrm>
              <a:off x="1351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DDDDDD">
                <a:alpha val="59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" name="AutoShape 28"/>
            <p:cNvSpPr>
              <a:spLocks noChangeArrowheads="1"/>
            </p:cNvSpPr>
            <p:nvPr/>
          </p:nvSpPr>
          <p:spPr bwMode="auto">
            <a:xfrm>
              <a:off x="1623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96969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0" name="AutoShape 29"/>
            <p:cNvSpPr>
              <a:spLocks noChangeArrowheads="1"/>
            </p:cNvSpPr>
            <p:nvPr/>
          </p:nvSpPr>
          <p:spPr bwMode="auto">
            <a:xfrm>
              <a:off x="1759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6" name="AutoShape 30"/>
            <p:cNvSpPr>
              <a:spLocks noChangeArrowheads="1"/>
            </p:cNvSpPr>
            <p:nvPr/>
          </p:nvSpPr>
          <p:spPr bwMode="auto">
            <a:xfrm>
              <a:off x="1895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" name="AutoShape 31"/>
            <p:cNvSpPr>
              <a:spLocks noChangeArrowheads="1"/>
            </p:cNvSpPr>
            <p:nvPr/>
          </p:nvSpPr>
          <p:spPr bwMode="auto">
            <a:xfrm>
              <a:off x="1487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28" name="AutoShape 6"/>
          <p:cNvSpPr>
            <a:spLocks noChangeArrowheads="1"/>
          </p:cNvSpPr>
          <p:nvPr/>
        </p:nvSpPr>
        <p:spPr bwMode="auto">
          <a:xfrm>
            <a:off x="1449218" y="699821"/>
            <a:ext cx="133350" cy="120386"/>
          </a:xfrm>
          <a:prstGeom prst="roundRect">
            <a:avLst>
              <a:gd name="adj" fmla="val 16667"/>
            </a:avLst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043" tIns="40522" rIns="81043" bIns="40522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495442F-E381-4BF4-BC9C-62238136EFE6}" type="slidenum">
              <a:rPr lang="ru-RU" altLang="ru-RU"/>
              <a:pPr>
                <a:defRPr/>
              </a:pPr>
              <a:t>9</a:t>
            </a:fld>
            <a:endParaRPr lang="ru-RU" altLang="ru-RU"/>
          </a:p>
        </p:txBody>
      </p:sp>
      <p:sp>
        <p:nvSpPr>
          <p:cNvPr id="37891" name="TextBox 10"/>
          <p:cNvSpPr txBox="1">
            <a:spLocks noChangeArrowheads="1"/>
          </p:cNvSpPr>
          <p:nvPr/>
        </p:nvSpPr>
        <p:spPr bwMode="auto">
          <a:xfrm>
            <a:off x="614803" y="4009628"/>
            <a:ext cx="7178346" cy="1104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8671" rIns="77343" bIns="38671">
            <a:spAutoFit/>
          </a:bodyPr>
          <a:lstStyle>
            <a:lvl1pPr defTabSz="496888" eaLnBrk="0" hangingPunct="0">
              <a:spcBef>
                <a:spcPct val="20000"/>
              </a:spcBef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PT Sans" pitchFamily="34" charset="-52"/>
              </a:defRPr>
            </a:lvl1pPr>
            <a:lvl2pPr marL="742950" indent="-285750" defTabSz="496888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PT Sans" pitchFamily="34" charset="-52"/>
              </a:defRPr>
            </a:lvl2pPr>
            <a:lvl3pPr marL="1143000" indent="-228600" defTabSz="496888" eaLnBrk="0" hangingPunct="0">
              <a:spcBef>
                <a:spcPct val="2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PT Sans" pitchFamily="34" charset="-52"/>
              </a:defRPr>
            </a:lvl3pPr>
            <a:lvl4pPr marL="1600200" indent="-228600" defTabSz="496888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4pPr>
            <a:lvl5pPr marL="2057400" indent="-228600" defTabSz="496888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5pPr>
            <a:lvl6pPr marL="25146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6pPr>
            <a:lvl7pPr marL="29718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7pPr>
            <a:lvl8pPr marL="34290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8pPr>
            <a:lvl9pPr marL="38862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9pPr>
          </a:lstStyle>
          <a:p>
            <a:pPr eaLnBrk="1" hangingPunct="1">
              <a:lnSpc>
                <a:spcPts val="1319"/>
              </a:lnSpc>
              <a:spcBef>
                <a:spcPts val="465"/>
              </a:spcBef>
              <a:buNone/>
            </a:pPr>
            <a:endParaRPr lang="ru-RU" altLang="ru-RU" sz="1600" b="1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ts val="1319"/>
              </a:lnSpc>
              <a:spcBef>
                <a:spcPts val="465"/>
              </a:spcBef>
              <a:buNone/>
            </a:pPr>
            <a:endParaRPr lang="ru-RU" altLang="ru-RU" sz="1600" b="1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ts val="1319"/>
              </a:lnSpc>
              <a:spcBef>
                <a:spcPts val="465"/>
              </a:spcBef>
              <a:buNone/>
            </a:pPr>
            <a:r>
              <a:rPr lang="ru-RU" altLang="ru-RU" sz="1600" b="1" dirty="0" smtClean="0">
                <a:solidFill>
                  <a:srgbClr val="000000"/>
                </a:solidFill>
              </a:rPr>
              <a:t>+</a:t>
            </a:r>
            <a:r>
              <a:rPr lang="ru-RU" altLang="ru-RU" sz="1600" b="1" dirty="0">
                <a:solidFill>
                  <a:srgbClr val="000000"/>
                </a:solidFill>
              </a:rPr>
              <a:t>7 (499) 400-56-89</a:t>
            </a:r>
            <a:r>
              <a:rPr lang="en-US" altLang="ru-RU" sz="1600" b="1" dirty="0">
                <a:solidFill>
                  <a:srgbClr val="000000"/>
                </a:solidFill>
              </a:rPr>
              <a:t> </a:t>
            </a:r>
            <a:endParaRPr lang="en-US" altLang="ru-RU" sz="900" b="1" dirty="0">
              <a:solidFill>
                <a:srgbClr val="E82E26"/>
              </a:solidFill>
              <a:cs typeface="Arial" charset="0"/>
            </a:endParaRPr>
          </a:p>
          <a:p>
            <a:pPr eaLnBrk="1" hangingPunct="1">
              <a:lnSpc>
                <a:spcPts val="1319"/>
              </a:lnSpc>
              <a:spcBef>
                <a:spcPts val="465"/>
              </a:spcBef>
              <a:buNone/>
            </a:pPr>
            <a:r>
              <a:rPr lang="en-US" altLang="ru-RU" sz="900" b="1" dirty="0" smtClean="0">
                <a:solidFill>
                  <a:srgbClr val="000000"/>
                </a:solidFill>
                <a:latin typeface="+mn-lt"/>
              </a:rPr>
              <a:t>www.da-strateg.ru</a:t>
            </a:r>
            <a:r>
              <a:rPr lang="en-US" altLang="ru-RU" sz="900" b="1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altLang="ru-RU" sz="900" b="1" dirty="0">
                <a:solidFill>
                  <a:srgbClr val="000000"/>
                </a:solidFill>
                <a:latin typeface="Arial" charset="0"/>
              </a:rPr>
            </a:br>
            <a:r>
              <a:rPr lang="en-US" altLang="ru-RU" sz="900" dirty="0">
                <a:solidFill>
                  <a:srgbClr val="000000"/>
                </a:solidFill>
                <a:cs typeface="Arial" charset="0"/>
              </a:rPr>
              <a:t>info</a:t>
            </a:r>
            <a:r>
              <a:rPr lang="ru-RU" altLang="ru-RU" sz="900" dirty="0">
                <a:solidFill>
                  <a:srgbClr val="000000"/>
                </a:solidFill>
                <a:cs typeface="Arial" charset="0"/>
              </a:rPr>
              <a:t>@</a:t>
            </a:r>
            <a:r>
              <a:rPr lang="en-US" altLang="ru-RU" sz="900" dirty="0">
                <a:solidFill>
                  <a:srgbClr val="000000"/>
                </a:solidFill>
                <a:cs typeface="Arial" charset="0"/>
              </a:rPr>
              <a:t>da</a:t>
            </a:r>
            <a:r>
              <a:rPr lang="ru-RU" altLang="ru-RU" sz="900" dirty="0">
                <a:solidFill>
                  <a:srgbClr val="000000"/>
                </a:solidFill>
                <a:cs typeface="Arial" charset="0"/>
              </a:rPr>
              <a:t>-</a:t>
            </a:r>
            <a:r>
              <a:rPr lang="en-US" altLang="ru-RU" sz="900" dirty="0" err="1">
                <a:solidFill>
                  <a:srgbClr val="000000"/>
                </a:solidFill>
                <a:cs typeface="Arial" charset="0"/>
              </a:rPr>
              <a:t>strateg</a:t>
            </a:r>
            <a:r>
              <a:rPr lang="ru-RU" altLang="ru-RU" sz="900" dirty="0">
                <a:solidFill>
                  <a:srgbClr val="000000"/>
                </a:solidFill>
                <a:cs typeface="Arial" charset="0"/>
              </a:rPr>
              <a:t>.</a:t>
            </a:r>
            <a:r>
              <a:rPr lang="en-US" altLang="ru-RU" sz="900" dirty="0" err="1">
                <a:solidFill>
                  <a:srgbClr val="000000"/>
                </a:solidFill>
                <a:cs typeface="Arial" charset="0"/>
              </a:rPr>
              <a:t>ru</a:t>
            </a:r>
            <a:endParaRPr lang="ru-RU" altLang="ru-RU" sz="9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583224" y="457729"/>
            <a:ext cx="8308731" cy="300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1043" tIns="40522" rIns="81043" bIns="40522"/>
          <a:lstStyle>
            <a:lvl1pPr marL="342900" indent="-342900" eaLnBrk="0" hangingPunct="0">
              <a:spcBef>
                <a:spcPct val="20000"/>
              </a:spcBef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PT Sans" pitchFamily="34" charset="-52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PT Sans" pitchFamily="34" charset="-52"/>
              </a:defRPr>
            </a:lvl2pPr>
            <a:lvl3pPr marL="11430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PT Sans" pitchFamily="34" charset="-52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4pPr>
            <a:lvl5pPr marL="20574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T Sans" pitchFamily="34" charset="-52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ru-RU" altLang="ru-RU" sz="1800" b="1" dirty="0">
                <a:solidFill>
                  <a:srgbClr val="CC0000"/>
                </a:solidFill>
              </a:rPr>
              <a:t>Контакты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z="1800" b="1" dirty="0">
              <a:solidFill>
                <a:srgbClr val="CC0000"/>
              </a:solidFill>
            </a:endParaRPr>
          </a:p>
          <a:p>
            <a:pPr eaLnBrk="1" hangingPunct="1">
              <a:lnSpc>
                <a:spcPct val="75000"/>
              </a:lnSpc>
              <a:buFont typeface="Wingdings" pitchFamily="2" charset="2"/>
              <a:buNone/>
            </a:pPr>
            <a:endParaRPr lang="ru-RU" altLang="ru-RU" sz="1800" b="1" dirty="0">
              <a:solidFill>
                <a:srgbClr val="CC0000"/>
              </a:solidFill>
            </a:endParaRPr>
          </a:p>
        </p:txBody>
      </p:sp>
      <p:pic>
        <p:nvPicPr>
          <p:cNvPr id="37897" name="Picture 16" descr="логотип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9626" y="379678"/>
            <a:ext cx="2526323" cy="615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9" name="Rectangle 18"/>
          <p:cNvSpPr>
            <a:spLocks noChangeArrowheads="1"/>
          </p:cNvSpPr>
          <p:nvPr/>
        </p:nvSpPr>
        <p:spPr bwMode="auto">
          <a:xfrm>
            <a:off x="2483768" y="1209513"/>
            <a:ext cx="6234861" cy="1220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043" tIns="40522" rIns="81043" bIns="40522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b="1" dirty="0" smtClean="0">
                <a:solidFill>
                  <a:srgbClr val="000000"/>
                </a:solidFill>
                <a:latin typeface="PT Sans" pitchFamily="34" charset="-52"/>
              </a:rPr>
              <a:t>Галушкина Марина</a:t>
            </a:r>
            <a:endParaRPr lang="ru-RU" altLang="ru-RU" b="1" dirty="0">
              <a:solidFill>
                <a:srgbClr val="000000"/>
              </a:solidFill>
              <a:latin typeface="PT Sans" pitchFamily="34" charset="-52"/>
            </a:endParaRPr>
          </a:p>
          <a:p>
            <a:pPr eaLnBrk="1" hangingPunct="1"/>
            <a:r>
              <a:rPr lang="ru-RU" altLang="ru-RU" sz="1100" dirty="0" err="1" smtClean="0">
                <a:solidFill>
                  <a:srgbClr val="000000"/>
                </a:solidFill>
                <a:latin typeface="PT Sans" pitchFamily="34" charset="-52"/>
              </a:rPr>
              <a:t>Соруководитель</a:t>
            </a:r>
            <a:r>
              <a:rPr lang="ru-RU" altLang="ru-RU" sz="1100" dirty="0" smtClean="0">
                <a:solidFill>
                  <a:srgbClr val="000000"/>
                </a:solidFill>
                <a:latin typeface="PT Sans" pitchFamily="34" charset="-52"/>
              </a:rPr>
              <a:t> исследования корпоративная прозрачность крупнейших российских компаний, </a:t>
            </a:r>
          </a:p>
          <a:p>
            <a:pPr eaLnBrk="1" hangingPunct="1"/>
            <a:r>
              <a:rPr lang="ru-RU" altLang="ru-RU" sz="1100" dirty="0" smtClean="0">
                <a:solidFill>
                  <a:srgbClr val="000000"/>
                </a:solidFill>
                <a:latin typeface="PT Sans" pitchFamily="34" charset="-52"/>
              </a:rPr>
              <a:t>Руководитель Российской Региональной Сети по интегрированной отчетности</a:t>
            </a:r>
            <a:endParaRPr lang="ru-RU" altLang="ru-RU" sz="1100" dirty="0">
              <a:solidFill>
                <a:srgbClr val="000000"/>
              </a:solidFill>
              <a:latin typeface="PT Sans" pitchFamily="34" charset="-52"/>
            </a:endParaRPr>
          </a:p>
          <a:p>
            <a:pPr eaLnBrk="1" hangingPunct="1"/>
            <a:endParaRPr lang="ru-RU" altLang="ru-RU" sz="1100" dirty="0">
              <a:solidFill>
                <a:srgbClr val="000000"/>
              </a:solidFill>
              <a:latin typeface="PT Sans" pitchFamily="34" charset="-52"/>
            </a:endParaRPr>
          </a:p>
          <a:p>
            <a:pPr eaLnBrk="1" hangingPunct="1"/>
            <a:r>
              <a:rPr lang="ru-RU" altLang="ru-RU" sz="1200" b="1" dirty="0" smtClean="0">
                <a:solidFill>
                  <a:srgbClr val="000000"/>
                </a:solidFill>
                <a:latin typeface="PT Sans" pitchFamily="34" charset="-52"/>
              </a:rPr>
              <a:t>+7 (910) 463</a:t>
            </a:r>
            <a:r>
              <a:rPr lang="ru-RU" altLang="ru-RU" sz="1200" b="1" dirty="0">
                <a:solidFill>
                  <a:srgbClr val="000000"/>
                </a:solidFill>
                <a:latin typeface="PT Sans" pitchFamily="34" charset="-52"/>
              </a:rPr>
              <a:t>–21–89 </a:t>
            </a:r>
            <a:endParaRPr lang="ru-RU" altLang="ru-RU" sz="1100" dirty="0">
              <a:latin typeface="PT Sans" pitchFamily="34" charset="-52"/>
            </a:endParaRPr>
          </a:p>
          <a:p>
            <a:pPr eaLnBrk="1" hangingPunct="1"/>
            <a:r>
              <a:rPr lang="en-US" altLang="ru-RU" sz="1100" dirty="0">
                <a:latin typeface="PT Sans" pitchFamily="34" charset="-52"/>
              </a:rPr>
              <a:t>marinavg@yandex.ru</a:t>
            </a:r>
            <a:endParaRPr lang="ru-RU" altLang="ru-RU" sz="1100" dirty="0">
              <a:latin typeface="PT Sans" pitchFamily="34" charset="-52"/>
            </a:endParaRPr>
          </a:p>
        </p:txBody>
      </p:sp>
      <p:cxnSp>
        <p:nvCxnSpPr>
          <p:cNvPr id="37900" name="AutoShape 28"/>
          <p:cNvCxnSpPr>
            <a:cxnSpLocks noChangeShapeType="1"/>
          </p:cNvCxnSpPr>
          <p:nvPr/>
        </p:nvCxnSpPr>
        <p:spPr bwMode="auto">
          <a:xfrm>
            <a:off x="674295" y="2618797"/>
            <a:ext cx="7844204" cy="1323"/>
          </a:xfrm>
          <a:prstGeom prst="straightConnector1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2483768" y="2802445"/>
            <a:ext cx="6234861" cy="1328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043" tIns="40522" rIns="81043" bIns="40522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b="1" dirty="0" err="1" smtClean="0">
                <a:solidFill>
                  <a:srgbClr val="000000"/>
                </a:solidFill>
                <a:latin typeface="PT Sans" pitchFamily="34" charset="-52"/>
              </a:rPr>
              <a:t>Загидуллин</a:t>
            </a:r>
            <a:r>
              <a:rPr lang="ru-RU" altLang="ru-RU" b="1" dirty="0" smtClean="0">
                <a:solidFill>
                  <a:srgbClr val="000000"/>
                </a:solidFill>
                <a:latin typeface="PT Sans" pitchFamily="34" charset="-52"/>
              </a:rPr>
              <a:t> </a:t>
            </a:r>
            <a:r>
              <a:rPr lang="ru-RU" altLang="ru-RU" b="1" dirty="0" smtClean="0">
                <a:solidFill>
                  <a:srgbClr val="000000"/>
                </a:solidFill>
                <a:latin typeface="PT Sans" pitchFamily="34" charset="-52"/>
              </a:rPr>
              <a:t>Жан</a:t>
            </a:r>
          </a:p>
          <a:p>
            <a:pPr eaLnBrk="1" hangingPunct="1"/>
            <a:r>
              <a:rPr lang="ru-RU" altLang="ru-RU" sz="1100" dirty="0" smtClean="0">
                <a:solidFill>
                  <a:srgbClr val="000000"/>
                </a:solidFill>
                <a:latin typeface="PT Sans" pitchFamily="34" charset="-52"/>
              </a:rPr>
              <a:t>Генеральный директор агентства корпоративного развития «Да-Стратегия», член </a:t>
            </a:r>
            <a:r>
              <a:rPr lang="ru-RU" altLang="ru-RU" sz="1100" dirty="0" smtClean="0">
                <a:solidFill>
                  <a:srgbClr val="000000"/>
                </a:solidFill>
                <a:latin typeface="PT Sans" pitchFamily="34" charset="-52"/>
              </a:rPr>
              <a:t>Совета </a:t>
            </a:r>
            <a:r>
              <a:rPr lang="ru-RU" altLang="ru-RU" sz="1100" dirty="0" smtClean="0">
                <a:solidFill>
                  <a:srgbClr val="000000"/>
                </a:solidFill>
                <a:latin typeface="PT Sans" pitchFamily="34" charset="-52"/>
              </a:rPr>
              <a:t>по нефинансовой отчетности РСПП</a:t>
            </a:r>
          </a:p>
          <a:p>
            <a:pPr eaLnBrk="1" hangingPunct="1"/>
            <a:endParaRPr lang="ru-RU" altLang="ru-RU" b="1" dirty="0">
              <a:solidFill>
                <a:srgbClr val="000000"/>
              </a:solidFill>
              <a:latin typeface="PT Sans" pitchFamily="34" charset="-52"/>
            </a:endParaRPr>
          </a:p>
          <a:p>
            <a:pPr eaLnBrk="1" hangingPunct="1"/>
            <a:r>
              <a:rPr lang="ru-RU" altLang="ru-RU" sz="1200" b="1" dirty="0" smtClean="0">
                <a:solidFill>
                  <a:srgbClr val="000000"/>
                </a:solidFill>
                <a:latin typeface="PT Sans" pitchFamily="34" charset="-52"/>
              </a:rPr>
              <a:t>+7 (903) 628</a:t>
            </a:r>
            <a:r>
              <a:rPr lang="ru-RU" altLang="ru-RU" sz="1200" b="1" dirty="0" smtClean="0">
                <a:solidFill>
                  <a:srgbClr val="000000"/>
                </a:solidFill>
                <a:latin typeface="PT Sans" pitchFamily="34" charset="-52"/>
              </a:rPr>
              <a:t>–89–77 </a:t>
            </a:r>
            <a:endParaRPr lang="ru-RU" altLang="ru-RU" sz="1100" dirty="0" smtClean="0">
              <a:latin typeface="PT Sans" pitchFamily="34" charset="-52"/>
            </a:endParaRPr>
          </a:p>
          <a:p>
            <a:pPr eaLnBrk="1" hangingPunct="1"/>
            <a:r>
              <a:rPr lang="en-US" altLang="ru-RU" sz="1100" dirty="0" smtClean="0">
                <a:latin typeface="PT Sans" pitchFamily="34" charset="-52"/>
                <a:hlinkClick r:id="rId3"/>
              </a:rPr>
              <a:t>zhan@da-strateg.ru</a:t>
            </a:r>
            <a:endParaRPr lang="ru-RU" altLang="ru-RU" sz="1100" dirty="0" smtClean="0">
              <a:latin typeface="PT Sans" pitchFamily="34" charset="-52"/>
            </a:endParaRPr>
          </a:p>
        </p:txBody>
      </p:sp>
      <p:grpSp>
        <p:nvGrpSpPr>
          <p:cNvPr id="23" name="Group 15"/>
          <p:cNvGrpSpPr>
            <a:grpSpLocks/>
          </p:cNvGrpSpPr>
          <p:nvPr/>
        </p:nvGrpSpPr>
        <p:grpSpPr bwMode="auto">
          <a:xfrm>
            <a:off x="650631" y="817564"/>
            <a:ext cx="731228" cy="120386"/>
            <a:chOff x="1351" y="618"/>
            <a:chExt cx="499" cy="91"/>
          </a:xfrm>
        </p:grpSpPr>
        <p:sp>
          <p:nvSpPr>
            <p:cNvPr id="24" name="AutoShape 16"/>
            <p:cNvSpPr>
              <a:spLocks noChangeArrowheads="1"/>
            </p:cNvSpPr>
            <p:nvPr/>
          </p:nvSpPr>
          <p:spPr bwMode="auto">
            <a:xfrm>
              <a:off x="1351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DDDDDD">
                <a:alpha val="59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  <a:ea typeface="Arial" charset="0"/>
                <a:cs typeface="+mn-cs"/>
              </a:endParaRPr>
            </a:p>
          </p:txBody>
        </p:sp>
        <p:sp>
          <p:nvSpPr>
            <p:cNvPr id="25" name="AutoShape 17"/>
            <p:cNvSpPr>
              <a:spLocks noChangeArrowheads="1"/>
            </p:cNvSpPr>
            <p:nvPr/>
          </p:nvSpPr>
          <p:spPr bwMode="auto">
            <a:xfrm>
              <a:off x="1623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96969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  <a:ea typeface="Arial" charset="0"/>
                <a:cs typeface="+mn-cs"/>
              </a:endParaRPr>
            </a:p>
          </p:txBody>
        </p:sp>
        <p:sp>
          <p:nvSpPr>
            <p:cNvPr id="26" name="AutoShape 18"/>
            <p:cNvSpPr>
              <a:spLocks noChangeArrowheads="1"/>
            </p:cNvSpPr>
            <p:nvPr/>
          </p:nvSpPr>
          <p:spPr bwMode="auto">
            <a:xfrm>
              <a:off x="1759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  <a:ea typeface="Arial" charset="0"/>
                <a:cs typeface="+mn-cs"/>
              </a:endParaRPr>
            </a:p>
          </p:txBody>
        </p:sp>
        <p:sp>
          <p:nvSpPr>
            <p:cNvPr id="27" name="AutoShape 20"/>
            <p:cNvSpPr>
              <a:spLocks noChangeArrowheads="1"/>
            </p:cNvSpPr>
            <p:nvPr/>
          </p:nvSpPr>
          <p:spPr bwMode="auto">
            <a:xfrm>
              <a:off x="1487" y="618"/>
              <a:ext cx="91" cy="91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  <a:ea typeface="Arial" charset="0"/>
                <a:cs typeface="+mn-cs"/>
              </a:endParaRPr>
            </a:p>
          </p:txBody>
        </p:sp>
      </p:grpSp>
      <p:sp>
        <p:nvSpPr>
          <p:cNvPr id="28" name="AutoShape 21"/>
          <p:cNvSpPr>
            <a:spLocks noChangeArrowheads="1"/>
          </p:cNvSpPr>
          <p:nvPr/>
        </p:nvSpPr>
        <p:spPr bwMode="auto">
          <a:xfrm>
            <a:off x="1455128" y="817563"/>
            <a:ext cx="133350" cy="120386"/>
          </a:xfrm>
          <a:prstGeom prst="roundRect">
            <a:avLst>
              <a:gd name="adj" fmla="val 16667"/>
            </a:avLst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lIns="81043" tIns="40522" rIns="81043" bIns="40522" anchor="ctr"/>
          <a:lstStyle/>
          <a:p>
            <a:pPr>
              <a:defRPr/>
            </a:pPr>
            <a:endParaRPr lang="ru-RU">
              <a:latin typeface="Arial" charset="0"/>
              <a:ea typeface="Arial" charset="0"/>
              <a:cs typeface="+mn-cs"/>
            </a:endParaRPr>
          </a:p>
        </p:txBody>
      </p:sp>
      <p:pic>
        <p:nvPicPr>
          <p:cNvPr id="16" name="Picture 2" descr="Картинки по запросу марина галушкин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803" y="1142988"/>
            <a:ext cx="1071570" cy="1403757"/>
          </a:xfrm>
          <a:prstGeom prst="rect">
            <a:avLst/>
          </a:prstGeom>
          <a:noFill/>
        </p:spPr>
      </p:pic>
      <p:pic>
        <p:nvPicPr>
          <p:cNvPr id="4098" name="Picture 2" descr="http://raexpert.ru/database/person/zagidullin_zhan_karimovich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4803" y="2786062"/>
            <a:ext cx="1071570" cy="14037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Другая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000000"/>
      </a:hlink>
      <a:folHlink>
        <a:srgbClr val="000000"/>
      </a:folHlink>
    </a:clrScheme>
    <a:fontScheme name="Оформление по умолчанию">
      <a:majorFont>
        <a:latin typeface="PT Sans"/>
        <a:ea typeface=""/>
        <a:cs typeface=""/>
      </a:majorFont>
      <a:minorFont>
        <a:latin typeface="PT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2266</TotalTime>
  <Words>944</Words>
  <Application>Microsoft Macintosh PowerPoint</Application>
  <PresentationFormat>Экран (16:10)</PresentationFormat>
  <Paragraphs>122</Paragraphs>
  <Slides>9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ZHAN</cp:lastModifiedBy>
  <cp:revision>221</cp:revision>
  <cp:lastPrinted>2017-02-28T21:04:56Z</cp:lastPrinted>
  <dcterms:created xsi:type="dcterms:W3CDTF">2016-09-29T12:14:20Z</dcterms:created>
  <dcterms:modified xsi:type="dcterms:W3CDTF">2017-03-01T06:21:52Z</dcterms:modified>
</cp:coreProperties>
</file>