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0" r:id="rId5"/>
    <p:sldId id="267" r:id="rId6"/>
    <p:sldId id="264" r:id="rId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52" autoAdjust="0"/>
    <p:restoredTop sz="94660"/>
  </p:normalViewPr>
  <p:slideViewPr>
    <p:cSldViewPr>
      <p:cViewPr>
        <p:scale>
          <a:sx n="125" d="100"/>
          <a:sy n="125" d="100"/>
        </p:scale>
        <p:origin x="-138" y="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638A09-8357-4F46-92E4-C5E29D26D3B9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5DDBD2-6D35-4086-8087-DD308B353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059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E2EC-87CF-48AF-B546-CCD9A26A8887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93993-B3FA-4FF1-AC4D-FAE9BA97F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2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0699E-1014-4CDB-A74D-0C36B127CD2A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2A94-3267-42B3-9F57-12774EFC2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00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7A962-D730-4DCD-98F8-AFE330B465D1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79525-B203-43E4-A068-EFB7573B4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6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6334A-828E-4194-B6C0-43157E4507A6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418F7-A6C2-4B56-A26B-5735DA87B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67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DBFC-F6D7-409F-97BF-E9B1CA7FCD30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DD572-3CCA-4D40-B4B8-7D4DE6026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0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78C87-AFAB-4FD1-B401-4C1E6A526CAB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45F3-BDCC-4968-B503-7AD0B4EA2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81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BA5F-D0AE-417A-8F92-0EA97FA76CB5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76E6-0D56-4ABD-B7C6-A84ACB4B1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87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DC70-3593-401A-AFD5-30B7ED0AE7AD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D475-6483-41A7-A4F2-72DA8A06D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9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5C1E-7517-44D2-8D83-57EFB93E3D33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AB8B6-6F4F-467F-AC5D-4449D80F8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48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BFC5-5446-4B9F-A45E-C5A6833530AF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A9D6A-E35C-48A1-99CD-C2AB8245B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9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BFE22-2F7A-4A9F-A894-08FB5ACA623B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5C34-253E-4E5B-894F-0529C66E0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5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B59F11-1CE6-4CD8-80BA-F793ED04E053}" type="datetime1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BF4790-A51A-4702-855F-85324E5AA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cs typeface="Arial" charset="0"/>
              </a:rPr>
              <a:t>Реформирование механизма предоставления универсальных услуг связи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494116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Дмитрий Петро</a:t>
            </a:r>
            <a:r>
              <a:rPr lang="ru-RU" dirty="0"/>
              <a:t>в</a:t>
            </a:r>
            <a:endParaRPr lang="ru-RU" dirty="0" smtClean="0"/>
          </a:p>
          <a:p>
            <a:r>
              <a:rPr lang="en-US" dirty="0" smtClean="0"/>
              <a:t>dpetrov@megafon.ru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358775" y="116632"/>
            <a:ext cx="8316913" cy="61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dirty="0"/>
              <a:t>Универсальные услуги связи. Текущее </a:t>
            </a:r>
            <a:r>
              <a:rPr lang="ru-RU" sz="2400" dirty="0" smtClean="0"/>
              <a:t>состояние</a:t>
            </a: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1871777"/>
            <a:ext cx="4032448" cy="9811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lvl="1" indent="0" algn="ctr" fontAlgn="auto">
              <a:lnSpc>
                <a:spcPct val="114000"/>
              </a:lnSpc>
              <a:spcAft>
                <a:spcPts val="0"/>
              </a:spcAft>
              <a:buNone/>
              <a:defRPr/>
            </a:pPr>
            <a:r>
              <a:rPr lang="ru-RU" sz="1800" dirty="0" smtClean="0">
                <a:solidFill>
                  <a:srgbClr val="191919"/>
                </a:solidFill>
              </a:rPr>
              <a:t>Услуги доступа к сети «Интернет» с использованием пунктов коллективного доступа (ПКД)</a:t>
            </a:r>
            <a:endParaRPr lang="ru-RU" sz="1800" dirty="0">
              <a:solidFill>
                <a:srgbClr val="19191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781" y="3551530"/>
            <a:ext cx="8393907" cy="311783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342900" indent="-342900" defTabSz="91440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>
                <a:latin typeface="+mn-lt"/>
                <a:cs typeface="+mn-cs"/>
              </a:defRPr>
            </a:lvl1pPr>
            <a:lvl2pPr marL="4763" lvl="1" indent="0" defTabSz="91440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 sz="1800" b="1">
                <a:solidFill>
                  <a:srgbClr val="191919"/>
                </a:solidFill>
                <a:latin typeface="+mn-lt"/>
                <a:cs typeface="+mn-cs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  <a:cs typeface="+mn-cs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  <a:cs typeface="+mn-cs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r>
              <a:rPr lang="ru-RU" sz="1800" dirty="0" smtClean="0"/>
              <a:t>установлено </a:t>
            </a:r>
            <a:r>
              <a:rPr lang="ru-RU" sz="1800" dirty="0"/>
              <a:t>148 302 </a:t>
            </a:r>
            <a:r>
              <a:rPr lang="ru-RU" sz="1800" dirty="0" smtClean="0"/>
              <a:t>таксофона </a:t>
            </a:r>
            <a:r>
              <a:rPr lang="ru-RU" sz="1800" dirty="0"/>
              <a:t>и 20 847 </a:t>
            </a:r>
            <a:r>
              <a:rPr lang="ru-RU" sz="1800" dirty="0" smtClean="0"/>
              <a:t>ПКД</a:t>
            </a:r>
            <a:endParaRPr lang="ru-RU" sz="1800" dirty="0"/>
          </a:p>
          <a:p>
            <a:r>
              <a:rPr lang="ru-RU" sz="1800" dirty="0"/>
              <a:t>из резерва универсального обслуживания на возмещение расходов операторов универсального обслуживания направлено 17,46 млрд. </a:t>
            </a:r>
            <a:r>
              <a:rPr lang="ru-RU" sz="1800" dirty="0" smtClean="0"/>
              <a:t>рублей</a:t>
            </a:r>
            <a:endParaRPr lang="en-US" sz="1800" dirty="0"/>
          </a:p>
          <a:p>
            <a:r>
              <a:rPr lang="ru-RU" sz="1800" dirty="0" smtClean="0"/>
              <a:t>средний </a:t>
            </a:r>
            <a:r>
              <a:rPr lang="ru-RU" sz="1800" dirty="0"/>
              <a:t>объем голосового трафика на 1 таксофон составляет 311 </a:t>
            </a:r>
            <a:r>
              <a:rPr lang="ru-RU" sz="1800" dirty="0" smtClean="0"/>
              <a:t>минут </a:t>
            </a:r>
            <a:r>
              <a:rPr lang="ru-RU" sz="1800" dirty="0"/>
              <a:t>в год  (26 </a:t>
            </a:r>
            <a:r>
              <a:rPr lang="ru-RU" sz="1800" dirty="0" smtClean="0"/>
              <a:t>минут </a:t>
            </a:r>
            <a:r>
              <a:rPr lang="ru-RU" sz="1800" dirty="0"/>
              <a:t>в месяц</a:t>
            </a:r>
            <a:r>
              <a:rPr lang="ru-RU" sz="1800" dirty="0" smtClean="0"/>
              <a:t>)</a:t>
            </a:r>
          </a:p>
          <a:p>
            <a:r>
              <a:rPr lang="ru-RU" sz="1800" dirty="0"/>
              <a:t>средняя сумма возмещения из резерва универсального обслуживания на </a:t>
            </a:r>
            <a:r>
              <a:rPr lang="ru-RU" sz="1800" b="1" dirty="0"/>
              <a:t>1 </a:t>
            </a:r>
            <a:r>
              <a:rPr lang="ru-RU" sz="1800" b="1" dirty="0" smtClean="0"/>
              <a:t>минуту </a:t>
            </a:r>
            <a:r>
              <a:rPr lang="ru-RU" sz="1800" dirty="0"/>
              <a:t>голосового трафика – </a:t>
            </a:r>
            <a:r>
              <a:rPr lang="ru-RU" sz="1800" b="1" dirty="0"/>
              <a:t>385,85 </a:t>
            </a:r>
            <a:r>
              <a:rPr lang="ru-RU" sz="1800" b="1" dirty="0" smtClean="0"/>
              <a:t>рублей</a:t>
            </a:r>
            <a:endParaRPr lang="ru-RU" sz="1800" b="1" dirty="0"/>
          </a:p>
          <a:p>
            <a:r>
              <a:rPr lang="ru-RU" sz="1800" dirty="0"/>
              <a:t>средний объем трафика на 1 ПКД– составляет 417 </a:t>
            </a:r>
            <a:r>
              <a:rPr lang="ru-RU" sz="1800" dirty="0" err="1"/>
              <a:t>мб</a:t>
            </a:r>
            <a:r>
              <a:rPr lang="ru-RU" sz="1800" dirty="0"/>
              <a:t>. в год (35 </a:t>
            </a:r>
            <a:r>
              <a:rPr lang="ru-RU" sz="1800" dirty="0" err="1"/>
              <a:t>мб</a:t>
            </a:r>
            <a:r>
              <a:rPr lang="ru-RU" sz="1800" dirty="0"/>
              <a:t>. в </a:t>
            </a:r>
            <a:r>
              <a:rPr lang="ru-RU" sz="1800" dirty="0" smtClean="0"/>
              <a:t>месяц)</a:t>
            </a:r>
          </a:p>
          <a:p>
            <a:r>
              <a:rPr lang="ru-RU" sz="1800" dirty="0"/>
              <a:t>средняя сумма возмещения из резерва универсального обслуживания  на </a:t>
            </a:r>
            <a:r>
              <a:rPr lang="ru-RU" sz="1800" b="1" dirty="0"/>
              <a:t>1 </a:t>
            </a:r>
            <a:r>
              <a:rPr lang="ru-RU" sz="1800" b="1" dirty="0" err="1"/>
              <a:t>мб</a:t>
            </a:r>
            <a:r>
              <a:rPr lang="ru-RU" sz="1800" b="1" dirty="0"/>
              <a:t>. </a:t>
            </a:r>
            <a:r>
              <a:rPr lang="ru-RU" sz="1800" dirty="0"/>
              <a:t>трафика  - </a:t>
            </a:r>
            <a:r>
              <a:rPr lang="ru-RU" sz="1800" b="1" dirty="0"/>
              <a:t>407, 67 </a:t>
            </a:r>
            <a:r>
              <a:rPr lang="ru-RU" sz="1800" b="1" dirty="0" smtClean="0"/>
              <a:t>рублей </a:t>
            </a:r>
          </a:p>
          <a:p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5721" y="980728"/>
            <a:ext cx="8287519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1" algn="ctr" fontAlgn="auto">
              <a:lnSpc>
                <a:spcPct val="114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191919"/>
                </a:solidFill>
              </a:rPr>
              <a:t>К универсальным услугам связи </a:t>
            </a:r>
            <a:r>
              <a:rPr lang="ru-RU" dirty="0" smtClean="0">
                <a:solidFill>
                  <a:srgbClr val="191919"/>
                </a:solidFill>
              </a:rPr>
              <a:t>относятся </a:t>
            </a:r>
          </a:p>
          <a:p>
            <a:pPr marL="4763" lvl="1" algn="ctr" fontAlgn="auto">
              <a:lnSpc>
                <a:spcPct val="114000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rgbClr val="191919"/>
                </a:solidFill>
              </a:rPr>
              <a:t>(пункт </a:t>
            </a:r>
            <a:r>
              <a:rPr lang="ru-RU" dirty="0">
                <a:solidFill>
                  <a:srgbClr val="191919"/>
                </a:solidFill>
              </a:rPr>
              <a:t>1 статьи 57 </a:t>
            </a:r>
            <a:r>
              <a:rPr lang="ru-RU" dirty="0" smtClean="0">
                <a:solidFill>
                  <a:srgbClr val="191919"/>
                </a:solidFill>
              </a:rPr>
              <a:t>ФЗ «</a:t>
            </a:r>
            <a:r>
              <a:rPr lang="ru-RU" dirty="0">
                <a:solidFill>
                  <a:srgbClr val="191919"/>
                </a:solidFill>
              </a:rPr>
              <a:t>О связи</a:t>
            </a:r>
            <a:r>
              <a:rPr lang="ru-RU" dirty="0" smtClean="0">
                <a:solidFill>
                  <a:srgbClr val="191919"/>
                </a:solidFill>
              </a:rPr>
              <a:t>»)</a:t>
            </a:r>
            <a:endParaRPr lang="ru-RU" dirty="0">
              <a:solidFill>
                <a:srgbClr val="19191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871777"/>
            <a:ext cx="3815656" cy="9811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marL="1588" lvl="1" algn="ctr" fontAlgn="auto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ru-RU" dirty="0">
                <a:solidFill>
                  <a:srgbClr val="191919"/>
                </a:solidFill>
                <a:latin typeface="+mn-lt"/>
                <a:cs typeface="+mn-cs"/>
              </a:rPr>
              <a:t>Услуги телефонной связи с использованием </a:t>
            </a:r>
            <a:r>
              <a:rPr lang="ru-RU" dirty="0" smtClean="0">
                <a:solidFill>
                  <a:srgbClr val="191919"/>
                </a:solidFill>
                <a:latin typeface="+mn-lt"/>
                <a:cs typeface="+mn-cs"/>
              </a:rPr>
              <a:t>таксофонов</a:t>
            </a:r>
          </a:p>
          <a:p>
            <a:pPr marL="1588" lvl="1" fontAlgn="auto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</a:pPr>
            <a:endParaRPr lang="ru-RU" dirty="0">
              <a:solidFill>
                <a:srgbClr val="191919"/>
              </a:solidFill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236992" y="1722502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4716016" y="1752983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212976"/>
            <a:ext cx="828015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+mn-lt"/>
              </a:rPr>
              <a:t>Данные </a:t>
            </a:r>
            <a:r>
              <a:rPr lang="ru-RU" b="1" dirty="0" err="1">
                <a:solidFill>
                  <a:prstClr val="black"/>
                </a:solidFill>
                <a:latin typeface="+mn-lt"/>
              </a:rPr>
              <a:t>Россвязи</a:t>
            </a:r>
            <a:r>
              <a:rPr lang="ru-RU" b="1" dirty="0">
                <a:solidFill>
                  <a:prstClr val="black"/>
                </a:solidFill>
                <a:latin typeface="+mn-lt"/>
              </a:rPr>
              <a:t> за 2011 </a:t>
            </a:r>
            <a:r>
              <a:rPr lang="ru-RU" b="1" dirty="0" smtClean="0">
                <a:solidFill>
                  <a:prstClr val="black"/>
                </a:solidFill>
                <a:latin typeface="+mn-lt"/>
              </a:rPr>
              <a:t>год</a:t>
            </a:r>
            <a:endParaRPr lang="ru-RU" b="1" dirty="0">
              <a:solidFill>
                <a:prstClr val="black"/>
              </a:solidFill>
              <a:latin typeface="+mn-lt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36992" y="692696"/>
            <a:ext cx="87849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4530967" y="1532781"/>
            <a:ext cx="4359034" cy="7184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+mn-lt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слуги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по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предоставлению </a:t>
            </a:r>
          </a:p>
          <a:p>
            <a:pPr algn="ctr" fontAlgn="auto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доступа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к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сети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Интернет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217463"/>
            <a:ext cx="8467725" cy="403225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Новые подходы к оказанию универсальных услуг</a:t>
            </a:r>
            <a:endParaRPr lang="en-US" sz="2400" dirty="0" smtClean="0">
              <a:latin typeface="+mn-lt"/>
            </a:endParaRPr>
          </a:p>
        </p:txBody>
      </p:sp>
      <p:sp>
        <p:nvSpPr>
          <p:cNvPr id="16" name="Прямоугольник 12"/>
          <p:cNvSpPr>
            <a:spLocks noChangeArrowheads="1"/>
          </p:cNvSpPr>
          <p:nvPr/>
        </p:nvSpPr>
        <p:spPr bwMode="auto">
          <a:xfrm>
            <a:off x="368135" y="709523"/>
            <a:ext cx="8408357" cy="71840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fontAlgn="auto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Универсальные услуги </a:t>
            </a:r>
            <a:r>
              <a:rPr lang="ru-RU" b="1" dirty="0" smtClean="0">
                <a:latin typeface="+mn-lt"/>
                <a:cs typeface="+mn-cs"/>
              </a:rPr>
              <a:t>связи должны </a:t>
            </a:r>
            <a:r>
              <a:rPr lang="ru-RU" b="1" dirty="0">
                <a:latin typeface="+mn-lt"/>
                <a:cs typeface="+mn-cs"/>
              </a:rPr>
              <a:t>оказываться на основе принципа технологической </a:t>
            </a:r>
            <a:r>
              <a:rPr lang="ru-RU" b="1" dirty="0" smtClean="0">
                <a:latin typeface="+mn-lt"/>
                <a:cs typeface="+mn-cs"/>
              </a:rPr>
              <a:t>нейтральности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2340" y="4502448"/>
            <a:ext cx="3617099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Calibri"/>
              </a:rPr>
              <a:t>Оплачиваются по 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тарифам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оператора связи 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для абонентов данного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субъекта РФ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8576" y="2780928"/>
            <a:ext cx="8347476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+mn-lt"/>
              </a:rPr>
              <a:t>Два способа </a:t>
            </a:r>
            <a:r>
              <a:rPr lang="ru-RU" b="1" dirty="0">
                <a:latin typeface="+mn-lt"/>
              </a:rPr>
              <a:t>оказания универсальных услуг </a:t>
            </a:r>
            <a:r>
              <a:rPr lang="ru-RU" b="1" dirty="0" smtClean="0">
                <a:latin typeface="+mn-lt"/>
              </a:rPr>
              <a:t>связи </a:t>
            </a:r>
            <a:endParaRPr lang="ru-RU" b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2521" y="1532424"/>
            <a:ext cx="3674322" cy="7184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 fontAlgn="auto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+mn-lt"/>
              </a:rPr>
              <a:t>Услуги </a:t>
            </a:r>
            <a:r>
              <a:rPr lang="ru-RU" dirty="0">
                <a:solidFill>
                  <a:prstClr val="black"/>
                </a:solidFill>
                <a:latin typeface="+mn-lt"/>
              </a:rPr>
              <a:t>телефонной  </a:t>
            </a:r>
            <a:endParaRPr lang="ru-RU" dirty="0" smtClean="0">
              <a:solidFill>
                <a:prstClr val="black"/>
              </a:solidFill>
              <a:latin typeface="+mn-lt"/>
            </a:endParaRPr>
          </a:p>
          <a:p>
            <a:pPr lvl="0" algn="ctr" fontAlgn="auto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+mn-lt"/>
              </a:rPr>
              <a:t>(</a:t>
            </a:r>
            <a:r>
              <a:rPr lang="ru-RU" dirty="0">
                <a:solidFill>
                  <a:prstClr val="black"/>
                </a:solidFill>
                <a:latin typeface="+mn-lt"/>
              </a:rPr>
              <a:t>голосовой) 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связи</a:t>
            </a:r>
            <a:endParaRPr lang="ru-RU" dirty="0">
              <a:solidFill>
                <a:prstClr val="black"/>
              </a:solidFill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5025" y="620688"/>
            <a:ext cx="87849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 bwMode="auto">
          <a:xfrm>
            <a:off x="405061" y="1427925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9" name="Овал 18"/>
          <p:cNvSpPr/>
          <p:nvPr/>
        </p:nvSpPr>
        <p:spPr bwMode="auto">
          <a:xfrm>
            <a:off x="4367595" y="1427925"/>
            <a:ext cx="278091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612" y="3280232"/>
            <a:ext cx="3654828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Индивидуальный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доступ </a:t>
            </a:r>
            <a:endParaRPr lang="ru-RU" dirty="0" smtClean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(с использованием устройства,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принадлежащего абоненту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)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1258" y="3280232"/>
            <a:ext cx="4368231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Коллективный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доступ </a:t>
            </a:r>
            <a:endParaRPr lang="ru-RU" dirty="0" smtClean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с использованием таксофонов и/или пунктов коллективного доступа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)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300596" y="3196566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1" name="Овал 20"/>
          <p:cNvSpPr/>
          <p:nvPr/>
        </p:nvSpPr>
        <p:spPr bwMode="auto">
          <a:xfrm>
            <a:off x="4317955" y="3210670"/>
            <a:ext cx="278091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24746" y="4502448"/>
            <a:ext cx="4340212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Существующая система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регулируемых тарифов</a:t>
            </a:r>
          </a:p>
          <a:p>
            <a:pPr algn="ctr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AutoShape 62"/>
          <p:cNvSpPr>
            <a:spLocks noChangeArrowheads="1"/>
          </p:cNvSpPr>
          <p:nvPr/>
        </p:nvSpPr>
        <p:spPr bwMode="auto">
          <a:xfrm>
            <a:off x="6475704" y="4210348"/>
            <a:ext cx="911225" cy="292100"/>
          </a:xfrm>
          <a:prstGeom prst="downArrow">
            <a:avLst>
              <a:gd name="adj1" fmla="val 34731"/>
              <a:gd name="adj2" fmla="val 61111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lIns="54000" tIns="41253" rIns="0" bIns="41253" anchor="ctr"/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25500"/>
            <a:endParaRPr lang="ru-RU" sz="1600">
              <a:latin typeface="Helvetica" pitchFamily="34" charset="0"/>
            </a:endParaRPr>
          </a:p>
        </p:txBody>
      </p:sp>
      <p:sp>
        <p:nvSpPr>
          <p:cNvPr id="27" name="AutoShape 62"/>
          <p:cNvSpPr>
            <a:spLocks noChangeArrowheads="1"/>
          </p:cNvSpPr>
          <p:nvPr/>
        </p:nvSpPr>
        <p:spPr bwMode="auto">
          <a:xfrm>
            <a:off x="1835276" y="4210348"/>
            <a:ext cx="911225" cy="292100"/>
          </a:xfrm>
          <a:prstGeom prst="downArrow">
            <a:avLst>
              <a:gd name="adj1" fmla="val 34731"/>
              <a:gd name="adj2" fmla="val 61111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lIns="54000" tIns="41253" rIns="0" bIns="41253" anchor="ctr"/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25500"/>
            <a:endParaRPr lang="ru-RU" sz="16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260350"/>
            <a:ext cx="8467725" cy="403225"/>
          </a:xfrm>
        </p:spPr>
        <p:txBody>
          <a:bodyPr/>
          <a:lstStyle/>
          <a:p>
            <a:r>
              <a:rPr lang="ru-RU" sz="2400" dirty="0" smtClean="0"/>
              <a:t>Предложения по реализации</a:t>
            </a:r>
            <a:endParaRPr lang="en-US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422647" y="764704"/>
            <a:ext cx="843915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Источники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финансирования универсальной услуги связи </a:t>
            </a:r>
          </a:p>
        </p:txBody>
      </p:sp>
      <p:sp>
        <p:nvSpPr>
          <p:cNvPr id="6154" name="Прямоугольник 12"/>
          <p:cNvSpPr>
            <a:spLocks noChangeArrowheads="1"/>
          </p:cNvSpPr>
          <p:nvPr/>
        </p:nvSpPr>
        <p:spPr bwMode="auto">
          <a:xfrm>
            <a:off x="422646" y="3617808"/>
            <a:ext cx="386132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По </a:t>
            </a:r>
            <a:r>
              <a:rPr lang="ru-RU" dirty="0">
                <a:latin typeface="Calibri" pitchFamily="34" charset="0"/>
              </a:rPr>
              <a:t>результатам конкурса и/или запроса </a:t>
            </a:r>
            <a:r>
              <a:rPr lang="ru-RU" dirty="0" smtClean="0">
                <a:latin typeface="Calibri" pitchFamily="34" charset="0"/>
              </a:rPr>
              <a:t>предложений по принципу «голландского аукциона» на условиях целевого разового финансирования</a:t>
            </a:r>
            <a:endParaRPr lang="ru-RU" i="1" u="sng" dirty="0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9267" y="1291216"/>
            <a:ext cx="22860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Резерв </a:t>
            </a:r>
            <a:r>
              <a:rPr lang="ru-RU" dirty="0">
                <a:solidFill>
                  <a:prstClr val="black"/>
                </a:solidFill>
                <a:latin typeface="Calibri" pitchFamily="34" charset="0"/>
              </a:rPr>
              <a:t>универсального </a:t>
            </a: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обслуживания </a:t>
            </a:r>
            <a:endParaRPr lang="ru-RU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5708" y="1295166"/>
            <a:ext cx="22860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Средства </a:t>
            </a:r>
            <a:r>
              <a:rPr lang="ru-RU" dirty="0">
                <a:solidFill>
                  <a:prstClr val="black"/>
                </a:solidFill>
                <a:latin typeface="Calibri" pitchFamily="34" charset="0"/>
              </a:rPr>
              <a:t>федерального бюджета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5829" y="1268760"/>
            <a:ext cx="2378453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Средства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бюджетов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субъектов </a:t>
            </a:r>
            <a:r>
              <a:rPr lang="ru-RU" dirty="0">
                <a:solidFill>
                  <a:prstClr val="black"/>
                </a:solidFill>
                <a:latin typeface="Calibri" pitchFamily="34" charset="0"/>
              </a:rPr>
              <a:t>РФ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36992" y="692696"/>
            <a:ext cx="87849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 bwMode="auto">
          <a:xfrm>
            <a:off x="323528" y="1145892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7" name="Овал 16"/>
          <p:cNvSpPr/>
          <p:nvPr/>
        </p:nvSpPr>
        <p:spPr bwMode="auto">
          <a:xfrm>
            <a:off x="3186662" y="1145892"/>
            <a:ext cx="278091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306785" y="1121688"/>
            <a:ext cx="278091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/>
              <a:t>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7563" y="2564904"/>
            <a:ext cx="8467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Calibri" pitchFamily="34" charset="0"/>
              </a:rPr>
              <a:t>Порядок </a:t>
            </a:r>
            <a:r>
              <a:rPr lang="ru-RU" b="1" dirty="0">
                <a:solidFill>
                  <a:prstClr val="black"/>
                </a:solidFill>
                <a:latin typeface="Calibri" pitchFamily="34" charset="0"/>
              </a:rPr>
              <a:t>отбора операторов универсального обслуживания 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49267" y="3113752"/>
            <a:ext cx="369068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Индивидуальный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доступ </a:t>
            </a:r>
            <a:endParaRPr lang="ru-RU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21770" y="3113752"/>
            <a:ext cx="436823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Calibri"/>
              </a:rPr>
              <a:t>Коллективный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доступ </a:t>
            </a:r>
            <a:endParaRPr lang="ru-RU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Прямоугольник 12"/>
          <p:cNvSpPr>
            <a:spLocks noChangeArrowheads="1"/>
          </p:cNvSpPr>
          <p:nvPr/>
        </p:nvSpPr>
        <p:spPr bwMode="auto">
          <a:xfrm>
            <a:off x="4468708" y="3616856"/>
            <a:ext cx="439308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Сохранение существующей системы отбора операторов универсального обслуживания и финансирования</a:t>
            </a:r>
            <a:endParaRPr lang="ru-RU" i="1" u="sng" dirty="0">
              <a:latin typeface="Calibri" pitchFamily="34" charset="0"/>
            </a:endParaRPr>
          </a:p>
        </p:txBody>
      </p:sp>
      <p:sp>
        <p:nvSpPr>
          <p:cNvPr id="23" name="Прямоугольник 12"/>
          <p:cNvSpPr>
            <a:spLocks noChangeArrowheads="1"/>
          </p:cNvSpPr>
          <p:nvPr/>
        </p:nvSpPr>
        <p:spPr bwMode="auto">
          <a:xfrm>
            <a:off x="422645" y="5201984"/>
            <a:ext cx="386132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Ежеквартальное представление документов, подтверждающих </a:t>
            </a:r>
            <a:r>
              <a:rPr lang="ru-RU" dirty="0">
                <a:latin typeface="Calibri" pitchFamily="34" charset="0"/>
              </a:rPr>
              <a:t>целевое расходование средств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03360" y="5290175"/>
            <a:ext cx="432092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Раздельный учет доходов и расходов по осуществляемым видам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260350"/>
            <a:ext cx="8467725" cy="403225"/>
          </a:xfrm>
        </p:spPr>
        <p:txBody>
          <a:bodyPr/>
          <a:lstStyle/>
          <a:p>
            <a:r>
              <a:rPr lang="ru-RU" sz="2400" dirty="0" smtClean="0"/>
              <a:t>Программы по реализации универсальных услуг связи  </a:t>
            </a:r>
            <a:endParaRPr lang="en-US" sz="2400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6992" y="692696"/>
            <a:ext cx="87849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12"/>
          <p:cNvSpPr>
            <a:spLocks noChangeArrowheads="1"/>
          </p:cNvSpPr>
          <p:nvPr/>
        </p:nvSpPr>
        <p:spPr bwMode="auto">
          <a:xfrm>
            <a:off x="323528" y="3356992"/>
            <a:ext cx="856895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libri" pitchFamily="34" charset="0"/>
              </a:rPr>
              <a:t>Программы </a:t>
            </a:r>
            <a:r>
              <a:rPr lang="ru-RU" dirty="0" smtClean="0">
                <a:latin typeface="Calibri" pitchFamily="34" charset="0"/>
              </a:rPr>
              <a:t>ежегодно определяются </a:t>
            </a:r>
            <a:r>
              <a:rPr lang="ru-RU" dirty="0">
                <a:latin typeface="Calibri" pitchFamily="34" charset="0"/>
              </a:rPr>
              <a:t>Правительством РФ с учетом текущих приоритетов и наличия средств в </a:t>
            </a:r>
            <a:r>
              <a:rPr lang="ru-RU" dirty="0" smtClean="0">
                <a:latin typeface="Calibri" pitchFamily="34" charset="0"/>
              </a:rPr>
              <a:t>резерве универсального обслуживания</a:t>
            </a:r>
            <a:endParaRPr lang="ru-RU" i="1" u="sng" dirty="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320" y="4581128"/>
            <a:ext cx="853515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Финансирование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проектов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создания инфраструктуры для обеспечения доступности универсальных услуг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связи осуществляется на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разовой основе, что позволяет поэтапно решать достаточно масштабные задачи</a:t>
            </a:r>
          </a:p>
        </p:txBody>
      </p:sp>
      <p:sp>
        <p:nvSpPr>
          <p:cNvPr id="11" name="Прямоугольник 12"/>
          <p:cNvSpPr>
            <a:spLocks noChangeArrowheads="1"/>
          </p:cNvSpPr>
          <p:nvPr/>
        </p:nvSpPr>
        <p:spPr bwMode="auto">
          <a:xfrm>
            <a:off x="292940" y="2132856"/>
            <a:ext cx="8599539" cy="7184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just" fontAlgn="auto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В программу включается развитие сетей связи на </a:t>
            </a:r>
            <a:r>
              <a:rPr lang="ru-RU" dirty="0">
                <a:latin typeface="+mn-lt"/>
              </a:rPr>
              <a:t>территориях, где оказание традиционных услуг связи </a:t>
            </a:r>
            <a:r>
              <a:rPr lang="ru-RU" dirty="0" smtClean="0">
                <a:latin typeface="+mn-lt"/>
              </a:rPr>
              <a:t>экономически </a:t>
            </a:r>
            <a:r>
              <a:rPr lang="ru-RU" dirty="0">
                <a:latin typeface="+mn-lt"/>
              </a:rPr>
              <a:t>не эффективно и отсутствует </a:t>
            </a:r>
            <a:r>
              <a:rPr lang="ru-RU" dirty="0" smtClean="0">
                <a:latin typeface="+mn-lt"/>
              </a:rPr>
              <a:t>конкуренция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9236" y="980728"/>
            <a:ext cx="8643244" cy="718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prstClr val="black"/>
                </a:solidFill>
                <a:latin typeface="Calibri"/>
              </a:rPr>
              <a:t>Основной механизм реализации «новых» универсальных услуг связи -  специальные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программы строительства (размещения) сооружений и средств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связи </a:t>
            </a:r>
            <a:endParaRPr lang="ru-RU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179511" y="1983582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8" name="Овал 17"/>
          <p:cNvSpPr/>
          <p:nvPr/>
        </p:nvSpPr>
        <p:spPr bwMode="auto">
          <a:xfrm>
            <a:off x="148924" y="3207718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98917" y="4431854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03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260350"/>
            <a:ext cx="8467725" cy="403225"/>
          </a:xfrm>
        </p:spPr>
        <p:txBody>
          <a:bodyPr/>
          <a:lstStyle/>
          <a:p>
            <a:r>
              <a:rPr lang="ru-RU" sz="2400" dirty="0" smtClean="0"/>
              <a:t>Цели и преимущества «новой» универсальной услугой связи</a:t>
            </a:r>
            <a:endParaRPr lang="en-US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16181" y="908050"/>
            <a:ext cx="830079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Обеспечение </a:t>
            </a:r>
            <a:r>
              <a:rPr lang="ru-RU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доступности современных услуг связи на территориях, где это необходимо, но с коммерческой точки зрения не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привлекательно/убыточно:</a:t>
            </a:r>
            <a:endParaRPr lang="ru-RU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4" name="Прямоугольник 12"/>
          <p:cNvSpPr>
            <a:spLocks noChangeArrowheads="1"/>
          </p:cNvSpPr>
          <p:nvPr/>
        </p:nvSpPr>
        <p:spPr bwMode="auto">
          <a:xfrm>
            <a:off x="629547" y="5848717"/>
            <a:ext cx="806132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У</a:t>
            </a:r>
            <a:r>
              <a:rPr lang="ru-RU" dirty="0" smtClean="0">
                <a:latin typeface="+mn-lt"/>
                <a:cs typeface="+mn-cs"/>
              </a:rPr>
              <a:t>добство </a:t>
            </a:r>
            <a:r>
              <a:rPr lang="ru-RU" dirty="0">
                <a:latin typeface="+mn-lt"/>
                <a:cs typeface="+mn-cs"/>
              </a:rPr>
              <a:t>пользования, несопоставимое с коллективным  терминалом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6992" y="692696"/>
            <a:ext cx="87849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32187" y="1628800"/>
            <a:ext cx="360598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Малонагруженные </a:t>
            </a:r>
            <a:r>
              <a:rPr lang="ru-RU" dirty="0">
                <a:solidFill>
                  <a:prstClr val="black"/>
                </a:solidFill>
                <a:latin typeface="Calibri" pitchFamily="34" charset="0"/>
              </a:rPr>
              <a:t>участки  автомобильных </a:t>
            </a: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дорог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ru-RU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1630011"/>
            <a:ext cx="3592016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Отдельные населенные пункты (отдаленные, труднодоступные, с неразвитым уровнем ИКТ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372165" y="1479526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4865002" y="1497757"/>
            <a:ext cx="278091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870" y="3034085"/>
            <a:ext cx="8206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Развитие инфраструктуры для универсальных услуг связи, оказываемых индивидуально, обеспечит весь комплекс современных услуг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связи</a:t>
            </a:r>
            <a:endParaRPr lang="ru-RU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776" y="3829690"/>
            <a:ext cx="80564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Calibri"/>
              </a:rPr>
              <a:t>Голосовую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(телефонную) связь, включая вызов экстренных служб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1468" y="4503269"/>
            <a:ext cx="805640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Calibri"/>
              </a:rPr>
              <a:t>Доступ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в Интернет с использованием самого широкого круга устройств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0641" y="5145761"/>
            <a:ext cx="806710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Calibri"/>
              </a:rPr>
              <a:t>Доступность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государственных услуг, оказываемых в электронной форме</a:t>
            </a:r>
          </a:p>
        </p:txBody>
      </p:sp>
      <p:sp>
        <p:nvSpPr>
          <p:cNvPr id="20" name="Овал 19"/>
          <p:cNvSpPr/>
          <p:nvPr/>
        </p:nvSpPr>
        <p:spPr bwMode="auto">
          <a:xfrm>
            <a:off x="472982" y="3680416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1" name="Овал 20"/>
          <p:cNvSpPr/>
          <p:nvPr/>
        </p:nvSpPr>
        <p:spPr bwMode="auto">
          <a:xfrm>
            <a:off x="470239" y="4380240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475899" y="5031880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/>
              <a:t>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481887" y="5710846"/>
            <a:ext cx="288032" cy="29854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/>
              <a:t>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9017</TotalTime>
  <Words>486</Words>
  <Application>Microsoft Office PowerPoint</Application>
  <PresentationFormat>Экран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Реформирование механизма предоставления универсальных услуг связи</vt:lpstr>
      <vt:lpstr>Презентация PowerPoint</vt:lpstr>
      <vt:lpstr>Новые подходы к оказанию универсальных услуг</vt:lpstr>
      <vt:lpstr>Предложения по реализации</vt:lpstr>
      <vt:lpstr>Программы по реализации универсальных услуг связи  </vt:lpstr>
      <vt:lpstr>Цели и преимущества «новой» универсальной услугой связи</vt:lpstr>
    </vt:vector>
  </TitlesOfParts>
  <Company>MegaFon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услуги связи</dc:title>
  <dc:creator>adm</dc:creator>
  <cp:lastModifiedBy>Lolua Svetlana</cp:lastModifiedBy>
  <cp:revision>140</cp:revision>
  <cp:lastPrinted>2012-02-01T13:21:36Z</cp:lastPrinted>
  <dcterms:created xsi:type="dcterms:W3CDTF">2012-01-13T11:22:41Z</dcterms:created>
  <dcterms:modified xsi:type="dcterms:W3CDTF">2012-09-14T10:30:41Z</dcterms:modified>
</cp:coreProperties>
</file>