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3" r:id="rId4"/>
    <p:sldId id="260" r:id="rId5"/>
    <p:sldId id="267" r:id="rId6"/>
    <p:sldId id="264" r:id="rId7"/>
  </p:sldIdLst>
  <p:sldSz cx="9144000" cy="6858000" type="screen4x3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52" autoAdjust="0"/>
    <p:restoredTop sz="94660"/>
  </p:normalViewPr>
  <p:slideViewPr>
    <p:cSldViewPr>
      <p:cViewPr>
        <p:scale>
          <a:sx n="125" d="100"/>
          <a:sy n="125" d="100"/>
        </p:scale>
        <p:origin x="-138" y="16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5638A09-8357-4F46-92E4-C5E29D26D3B9}" type="datetimeFigureOut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65DDBD2-6D35-4086-8087-DD308B3539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059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3E2EC-87CF-48AF-B546-CCD9A26A8887}" type="datetime1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B93993-B3FA-4FF1-AC4D-FAE9BA97F6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822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0699E-1014-4CDB-A74D-0C36B127CD2A}" type="datetime1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62A94-3267-42B3-9F57-12774EFC27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003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7A962-D730-4DCD-98F8-AFE330B465D1}" type="datetime1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79525-B203-43E4-A068-EFB7573B40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766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6334A-828E-4194-B6C0-43157E4507A6}" type="datetime1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418F7-A6C2-4B56-A26B-5735DA87B9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675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5DBFC-F6D7-409F-97BF-E9B1CA7FCD30}" type="datetime1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DD572-3CCA-4D40-B4B8-7D4DE6026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901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78C87-AFAB-4FD1-B401-4C1E6A526CAB}" type="datetime1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845F3-BDCC-4968-B503-7AD0B4EA2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814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2BA5F-D0AE-417A-8F92-0EA97FA76CB5}" type="datetime1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476E6-0D56-4ABD-B7C6-A84ACB4B11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874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FDC70-3593-401A-AFD5-30B7ED0AE7AD}" type="datetime1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8D475-6483-41A7-A4F2-72DA8A06DC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699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D5C1E-7517-44D2-8D83-57EFB93E3D33}" type="datetime1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AB8B6-6F4F-467F-AC5D-4449D80F85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482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BBFC5-5446-4B9F-A45E-C5A6833530AF}" type="datetime1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A9D6A-E35C-48A1-99CD-C2AB8245B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591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BFE22-2F7A-4A9F-A894-08FB5ACA623B}" type="datetime1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C5C34-253E-4E5B-894F-0529C66E04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519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B59F11-1CE6-4CD8-80BA-F793ED04E053}" type="datetime1">
              <a:rPr lang="ru-RU"/>
              <a:pPr>
                <a:defRPr/>
              </a:pPr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BF4790-A51A-4702-855F-85324E5AAA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cs typeface="Arial" charset="0"/>
              </a:rPr>
              <a:t>Реформирование механизма предоставления универсальных услуг связи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494116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Дмитрий Петро</a:t>
            </a:r>
            <a:r>
              <a:rPr lang="ru-RU" dirty="0"/>
              <a:t>в</a:t>
            </a:r>
            <a:endParaRPr lang="ru-RU" dirty="0" smtClean="0"/>
          </a:p>
          <a:p>
            <a:r>
              <a:rPr lang="en-US" dirty="0" smtClean="0"/>
              <a:t>dpetrov@megafon.ru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 txBox="1">
            <a:spLocks noChangeArrowheads="1"/>
          </p:cNvSpPr>
          <p:nvPr/>
        </p:nvSpPr>
        <p:spPr bwMode="auto">
          <a:xfrm>
            <a:off x="358775" y="116632"/>
            <a:ext cx="8316913" cy="615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2400" dirty="0"/>
              <a:t>Универсальные услуги связи. Текущее </a:t>
            </a:r>
            <a:r>
              <a:rPr lang="ru-RU" sz="2400" dirty="0" smtClean="0"/>
              <a:t>состояние</a:t>
            </a:r>
            <a:endParaRPr lang="en-US" sz="24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95536" y="1871777"/>
            <a:ext cx="4032448" cy="9811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588" lvl="1" indent="0" algn="ctr" fontAlgn="auto">
              <a:lnSpc>
                <a:spcPct val="114000"/>
              </a:lnSpc>
              <a:spcAft>
                <a:spcPts val="0"/>
              </a:spcAft>
              <a:buNone/>
              <a:defRPr/>
            </a:pPr>
            <a:r>
              <a:rPr lang="ru-RU" sz="1800" dirty="0" smtClean="0">
                <a:solidFill>
                  <a:srgbClr val="191919"/>
                </a:solidFill>
              </a:rPr>
              <a:t>Услуги доступа к сети «Интернет» с использованием пунктов коллективного доступа (ПКД)</a:t>
            </a:r>
            <a:endParaRPr lang="ru-RU" sz="1800" dirty="0">
              <a:solidFill>
                <a:srgbClr val="19191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1781" y="3551530"/>
            <a:ext cx="8393907" cy="3117830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342900" indent="-342900" defTabSz="91440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>
                <a:latin typeface="+mn-lt"/>
                <a:cs typeface="+mn-cs"/>
              </a:defRPr>
            </a:lvl1pPr>
            <a:lvl2pPr marL="4763" lvl="1" indent="0" defTabSz="91440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 sz="1800" b="1">
                <a:solidFill>
                  <a:srgbClr val="191919"/>
                </a:solidFill>
                <a:latin typeface="+mn-lt"/>
                <a:cs typeface="+mn-cs"/>
              </a:defRPr>
            </a:lvl2pPr>
            <a:lvl3pPr marL="1143000" indent="-228600" defTabSz="91440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>
                <a:latin typeface="+mn-lt"/>
                <a:cs typeface="+mn-cs"/>
              </a:defRPr>
            </a:lvl3pPr>
            <a:lvl4pPr marL="1600200" indent="-228600" defTabSz="91440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>
                <a:latin typeface="+mn-lt"/>
                <a:cs typeface="+mn-cs"/>
              </a:defRPr>
            </a:lvl4pPr>
            <a:lvl5pPr marL="2057400" indent="-228600" defTabSz="91440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>
                <a:latin typeface="+mn-lt"/>
                <a:cs typeface="+mn-cs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9pPr>
          </a:lstStyle>
          <a:p>
            <a:r>
              <a:rPr lang="ru-RU" sz="1800" dirty="0" smtClean="0"/>
              <a:t>установлено </a:t>
            </a:r>
            <a:r>
              <a:rPr lang="ru-RU" sz="1800" dirty="0"/>
              <a:t>148 302 </a:t>
            </a:r>
            <a:r>
              <a:rPr lang="ru-RU" sz="1800" dirty="0" smtClean="0"/>
              <a:t>таксофона </a:t>
            </a:r>
            <a:r>
              <a:rPr lang="ru-RU" sz="1800" dirty="0"/>
              <a:t>и 20 847 </a:t>
            </a:r>
            <a:r>
              <a:rPr lang="ru-RU" sz="1800" dirty="0" smtClean="0"/>
              <a:t>ПКД</a:t>
            </a:r>
            <a:endParaRPr lang="ru-RU" sz="1800" dirty="0"/>
          </a:p>
          <a:p>
            <a:r>
              <a:rPr lang="ru-RU" sz="1800" dirty="0"/>
              <a:t>из резерва универсального обслуживания на возмещение расходов операторов универсального обслуживания направлено 17,46 млрд. </a:t>
            </a:r>
            <a:r>
              <a:rPr lang="ru-RU" sz="1800" dirty="0" smtClean="0"/>
              <a:t>рублей</a:t>
            </a:r>
            <a:endParaRPr lang="en-US" sz="1800" dirty="0"/>
          </a:p>
          <a:p>
            <a:r>
              <a:rPr lang="ru-RU" sz="1800" dirty="0" smtClean="0"/>
              <a:t>средний </a:t>
            </a:r>
            <a:r>
              <a:rPr lang="ru-RU" sz="1800" dirty="0"/>
              <a:t>объем голосового трафика на 1 таксофон составляет 311 </a:t>
            </a:r>
            <a:r>
              <a:rPr lang="ru-RU" sz="1800" dirty="0" smtClean="0"/>
              <a:t>минут </a:t>
            </a:r>
            <a:r>
              <a:rPr lang="ru-RU" sz="1800" dirty="0"/>
              <a:t>в год  (26 </a:t>
            </a:r>
            <a:r>
              <a:rPr lang="ru-RU" sz="1800" dirty="0" smtClean="0"/>
              <a:t>минут </a:t>
            </a:r>
            <a:r>
              <a:rPr lang="ru-RU" sz="1800" dirty="0"/>
              <a:t>в месяц</a:t>
            </a:r>
            <a:r>
              <a:rPr lang="ru-RU" sz="1800" dirty="0" smtClean="0"/>
              <a:t>)</a:t>
            </a:r>
          </a:p>
          <a:p>
            <a:r>
              <a:rPr lang="ru-RU" sz="1800" dirty="0"/>
              <a:t>средняя сумма возмещения из резерва универсального обслуживания на </a:t>
            </a:r>
            <a:r>
              <a:rPr lang="ru-RU" sz="1800" b="1" dirty="0"/>
              <a:t>1 </a:t>
            </a:r>
            <a:r>
              <a:rPr lang="ru-RU" sz="1800" b="1" dirty="0" smtClean="0"/>
              <a:t>минуту </a:t>
            </a:r>
            <a:r>
              <a:rPr lang="ru-RU" sz="1800" dirty="0"/>
              <a:t>голосового трафика – </a:t>
            </a:r>
            <a:r>
              <a:rPr lang="ru-RU" sz="1800" b="1" dirty="0"/>
              <a:t>385,85 </a:t>
            </a:r>
            <a:r>
              <a:rPr lang="ru-RU" sz="1800" b="1" dirty="0" smtClean="0"/>
              <a:t>рублей</a:t>
            </a:r>
            <a:endParaRPr lang="ru-RU" sz="1800" b="1" dirty="0"/>
          </a:p>
          <a:p>
            <a:r>
              <a:rPr lang="ru-RU" sz="1800" dirty="0"/>
              <a:t>средний объем трафика на 1 ПКД– составляет 417 </a:t>
            </a:r>
            <a:r>
              <a:rPr lang="ru-RU" sz="1800" dirty="0" err="1"/>
              <a:t>мб</a:t>
            </a:r>
            <a:r>
              <a:rPr lang="ru-RU" sz="1800" dirty="0"/>
              <a:t>. в год (35 </a:t>
            </a:r>
            <a:r>
              <a:rPr lang="ru-RU" sz="1800" dirty="0" err="1"/>
              <a:t>мб</a:t>
            </a:r>
            <a:r>
              <a:rPr lang="ru-RU" sz="1800" dirty="0"/>
              <a:t>. в </a:t>
            </a:r>
            <a:r>
              <a:rPr lang="ru-RU" sz="1800" dirty="0" smtClean="0"/>
              <a:t>месяц)</a:t>
            </a:r>
          </a:p>
          <a:p>
            <a:r>
              <a:rPr lang="ru-RU" sz="1800" dirty="0"/>
              <a:t>средняя сумма возмещения из резерва универсального обслуживания  на </a:t>
            </a:r>
            <a:r>
              <a:rPr lang="ru-RU" sz="1800" b="1" dirty="0"/>
              <a:t>1 </a:t>
            </a:r>
            <a:r>
              <a:rPr lang="ru-RU" sz="1800" b="1" dirty="0" err="1"/>
              <a:t>мб</a:t>
            </a:r>
            <a:r>
              <a:rPr lang="ru-RU" sz="1800" b="1" dirty="0"/>
              <a:t>. </a:t>
            </a:r>
            <a:r>
              <a:rPr lang="ru-RU" sz="1800" dirty="0"/>
              <a:t>трафика  - </a:t>
            </a:r>
            <a:r>
              <a:rPr lang="ru-RU" sz="1800" b="1" dirty="0"/>
              <a:t>407, 67 </a:t>
            </a:r>
            <a:r>
              <a:rPr lang="ru-RU" sz="1800" b="1" dirty="0" smtClean="0"/>
              <a:t>рублей </a:t>
            </a:r>
          </a:p>
          <a:p>
            <a:endParaRPr lang="ru-RU" sz="1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85721" y="980728"/>
            <a:ext cx="8287519" cy="72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3" lvl="1" algn="ctr" fontAlgn="auto">
              <a:lnSpc>
                <a:spcPct val="114000"/>
              </a:lnSpc>
              <a:spcAft>
                <a:spcPts val="0"/>
              </a:spcAft>
              <a:defRPr/>
            </a:pPr>
            <a:r>
              <a:rPr lang="ru-RU" dirty="0">
                <a:solidFill>
                  <a:srgbClr val="191919"/>
                </a:solidFill>
              </a:rPr>
              <a:t>К универсальным услугам связи </a:t>
            </a:r>
            <a:r>
              <a:rPr lang="ru-RU" dirty="0" smtClean="0">
                <a:solidFill>
                  <a:srgbClr val="191919"/>
                </a:solidFill>
              </a:rPr>
              <a:t>относятся </a:t>
            </a:r>
          </a:p>
          <a:p>
            <a:pPr marL="4763" lvl="1" algn="ctr" fontAlgn="auto">
              <a:lnSpc>
                <a:spcPct val="114000"/>
              </a:lnSpc>
              <a:spcAft>
                <a:spcPts val="0"/>
              </a:spcAft>
              <a:defRPr/>
            </a:pPr>
            <a:r>
              <a:rPr lang="ru-RU" dirty="0" smtClean="0">
                <a:solidFill>
                  <a:srgbClr val="191919"/>
                </a:solidFill>
              </a:rPr>
              <a:t>(пункт </a:t>
            </a:r>
            <a:r>
              <a:rPr lang="ru-RU" dirty="0">
                <a:solidFill>
                  <a:srgbClr val="191919"/>
                </a:solidFill>
              </a:rPr>
              <a:t>1 статьи 57 </a:t>
            </a:r>
            <a:r>
              <a:rPr lang="ru-RU" dirty="0" smtClean="0">
                <a:solidFill>
                  <a:srgbClr val="191919"/>
                </a:solidFill>
              </a:rPr>
              <a:t>ФЗ «</a:t>
            </a:r>
            <a:r>
              <a:rPr lang="ru-RU" dirty="0">
                <a:solidFill>
                  <a:srgbClr val="191919"/>
                </a:solidFill>
              </a:rPr>
              <a:t>О связи</a:t>
            </a:r>
            <a:r>
              <a:rPr lang="ru-RU" dirty="0" smtClean="0">
                <a:solidFill>
                  <a:srgbClr val="191919"/>
                </a:solidFill>
              </a:rPr>
              <a:t>»)</a:t>
            </a:r>
            <a:endParaRPr lang="ru-RU" dirty="0">
              <a:solidFill>
                <a:srgbClr val="191919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60032" y="1871777"/>
            <a:ext cx="3815656" cy="9811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pPr marL="1588" lvl="1" algn="ctr" fontAlgn="auto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</a:pPr>
            <a:r>
              <a:rPr lang="ru-RU" dirty="0">
                <a:solidFill>
                  <a:srgbClr val="191919"/>
                </a:solidFill>
                <a:latin typeface="+mn-lt"/>
                <a:cs typeface="+mn-cs"/>
              </a:rPr>
              <a:t>Услуги телефонной связи с использованием </a:t>
            </a:r>
            <a:r>
              <a:rPr lang="ru-RU" dirty="0" smtClean="0">
                <a:solidFill>
                  <a:srgbClr val="191919"/>
                </a:solidFill>
                <a:latin typeface="+mn-lt"/>
                <a:cs typeface="+mn-cs"/>
              </a:rPr>
              <a:t>таксофонов</a:t>
            </a:r>
          </a:p>
          <a:p>
            <a:pPr marL="1588" lvl="1" fontAlgn="auto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</a:pPr>
            <a:endParaRPr lang="ru-RU" dirty="0">
              <a:solidFill>
                <a:srgbClr val="191919"/>
              </a:solidFill>
              <a:latin typeface="+mn-lt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 bwMode="auto">
          <a:xfrm>
            <a:off x="236992" y="1722502"/>
            <a:ext cx="288032" cy="298547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13" name="Овал 12"/>
          <p:cNvSpPr/>
          <p:nvPr/>
        </p:nvSpPr>
        <p:spPr bwMode="auto">
          <a:xfrm>
            <a:off x="4716016" y="1752983"/>
            <a:ext cx="288032" cy="298547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/>
              <a:t>2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212976"/>
            <a:ext cx="828015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b="1" dirty="0" smtClean="0">
                <a:solidFill>
                  <a:prstClr val="black"/>
                </a:solidFill>
                <a:latin typeface="+mn-lt"/>
              </a:rPr>
              <a:t>Данные </a:t>
            </a:r>
            <a:r>
              <a:rPr lang="ru-RU" b="1" dirty="0" err="1">
                <a:solidFill>
                  <a:prstClr val="black"/>
                </a:solidFill>
                <a:latin typeface="+mn-lt"/>
              </a:rPr>
              <a:t>Россвязи</a:t>
            </a:r>
            <a:r>
              <a:rPr lang="ru-RU" b="1" dirty="0">
                <a:solidFill>
                  <a:prstClr val="black"/>
                </a:solidFill>
                <a:latin typeface="+mn-lt"/>
              </a:rPr>
              <a:t> за 2011 </a:t>
            </a:r>
            <a:r>
              <a:rPr lang="ru-RU" b="1" dirty="0" smtClean="0">
                <a:solidFill>
                  <a:prstClr val="black"/>
                </a:solidFill>
                <a:latin typeface="+mn-lt"/>
              </a:rPr>
              <a:t>год</a:t>
            </a:r>
            <a:endParaRPr lang="ru-RU" b="1" dirty="0">
              <a:solidFill>
                <a:prstClr val="black"/>
              </a:solidFill>
              <a:latin typeface="+mn-lt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36992" y="692696"/>
            <a:ext cx="878497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4530967" y="1532781"/>
            <a:ext cx="4359034" cy="71840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 fontAlgn="auto">
              <a:lnSpc>
                <a:spcPct val="113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>
                <a:latin typeface="+mn-lt"/>
              </a:rPr>
              <a:t>У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слуги 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по 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предоставлению </a:t>
            </a:r>
          </a:p>
          <a:p>
            <a:pPr algn="ctr" fontAlgn="auto">
              <a:lnSpc>
                <a:spcPct val="113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solidFill>
                  <a:schemeClr val="tx1"/>
                </a:solidFill>
                <a:latin typeface="+mn-lt"/>
              </a:rPr>
              <a:t>доступа 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к 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dirty="0">
                <a:solidFill>
                  <a:schemeClr val="tx1"/>
                </a:solidFill>
                <a:latin typeface="+mn-lt"/>
              </a:rPr>
              <a:t>сети 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Интернет</a:t>
            </a:r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217463"/>
            <a:ext cx="8467725" cy="403225"/>
          </a:xfrm>
        </p:spPr>
        <p:txBody>
          <a:bodyPr/>
          <a:lstStyle/>
          <a:p>
            <a:r>
              <a:rPr lang="ru-RU" sz="2400" dirty="0" smtClean="0">
                <a:latin typeface="+mn-lt"/>
              </a:rPr>
              <a:t>Новые подходы к оказанию универсальных услуг</a:t>
            </a:r>
            <a:endParaRPr lang="en-US" sz="2400" dirty="0" smtClean="0">
              <a:latin typeface="+mn-lt"/>
            </a:endParaRPr>
          </a:p>
        </p:txBody>
      </p:sp>
      <p:sp>
        <p:nvSpPr>
          <p:cNvPr id="16" name="Прямоугольник 12"/>
          <p:cNvSpPr>
            <a:spLocks noChangeArrowheads="1"/>
          </p:cNvSpPr>
          <p:nvPr/>
        </p:nvSpPr>
        <p:spPr bwMode="auto">
          <a:xfrm>
            <a:off x="368135" y="709523"/>
            <a:ext cx="8408357" cy="71840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algn="ctr" fontAlgn="auto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n-lt"/>
                <a:cs typeface="+mn-cs"/>
              </a:rPr>
              <a:t>Универсальные услуги </a:t>
            </a:r>
            <a:r>
              <a:rPr lang="ru-RU" b="1" dirty="0" smtClean="0">
                <a:latin typeface="+mn-lt"/>
                <a:cs typeface="+mn-cs"/>
              </a:rPr>
              <a:t>связи должны </a:t>
            </a:r>
            <a:r>
              <a:rPr lang="ru-RU" b="1" dirty="0">
                <a:latin typeface="+mn-lt"/>
                <a:cs typeface="+mn-cs"/>
              </a:rPr>
              <a:t>оказываться на основе принципа технологической </a:t>
            </a:r>
            <a:r>
              <a:rPr lang="ru-RU" b="1" dirty="0" smtClean="0">
                <a:latin typeface="+mn-lt"/>
                <a:cs typeface="+mn-cs"/>
              </a:rPr>
              <a:t>нейтральности</a:t>
            </a:r>
            <a:endParaRPr lang="ru-RU" b="1" dirty="0">
              <a:latin typeface="+mn-lt"/>
              <a:cs typeface="+mn-cs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82340" y="4502448"/>
            <a:ext cx="3617099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Calibri"/>
              </a:rPr>
              <a:t>Оплачиваются по </a:t>
            </a:r>
            <a:r>
              <a:rPr lang="ru-RU" dirty="0" smtClean="0">
                <a:solidFill>
                  <a:prstClr val="black"/>
                </a:solidFill>
                <a:latin typeface="Calibri"/>
              </a:rPr>
              <a:t>тарифам 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оператора связи </a:t>
            </a:r>
            <a:r>
              <a:rPr lang="ru-RU" dirty="0" smtClean="0">
                <a:solidFill>
                  <a:prstClr val="black"/>
                </a:solidFill>
                <a:latin typeface="Calibri"/>
              </a:rPr>
              <a:t>для абонентов данного 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субъекта РФ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398576" y="2780928"/>
            <a:ext cx="8347476" cy="36933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+mn-lt"/>
              </a:rPr>
              <a:t>Два способа </a:t>
            </a:r>
            <a:r>
              <a:rPr lang="ru-RU" b="1" dirty="0">
                <a:latin typeface="+mn-lt"/>
              </a:rPr>
              <a:t>оказания универсальных услуг </a:t>
            </a:r>
            <a:r>
              <a:rPr lang="ru-RU" b="1" dirty="0" smtClean="0">
                <a:latin typeface="+mn-lt"/>
              </a:rPr>
              <a:t>связи </a:t>
            </a:r>
            <a:endParaRPr lang="ru-RU" b="1" dirty="0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82521" y="1532424"/>
            <a:ext cx="3674322" cy="71840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 algn="ctr" fontAlgn="auto">
              <a:lnSpc>
                <a:spcPct val="113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solidFill>
                  <a:prstClr val="black"/>
                </a:solidFill>
                <a:latin typeface="+mn-lt"/>
              </a:rPr>
              <a:t>Услуги </a:t>
            </a:r>
            <a:r>
              <a:rPr lang="ru-RU" dirty="0">
                <a:solidFill>
                  <a:prstClr val="black"/>
                </a:solidFill>
                <a:latin typeface="+mn-lt"/>
              </a:rPr>
              <a:t>телефонной  </a:t>
            </a:r>
            <a:endParaRPr lang="ru-RU" dirty="0" smtClean="0">
              <a:solidFill>
                <a:prstClr val="black"/>
              </a:solidFill>
              <a:latin typeface="+mn-lt"/>
            </a:endParaRPr>
          </a:p>
          <a:p>
            <a:pPr lvl="0" algn="ctr" fontAlgn="auto">
              <a:lnSpc>
                <a:spcPct val="113000"/>
              </a:lnSpc>
              <a:spcBef>
                <a:spcPts val="0"/>
              </a:spcBef>
              <a:spcAft>
                <a:spcPts val="0"/>
              </a:spcAft>
            </a:pPr>
            <a:r>
              <a:rPr lang="ru-RU" dirty="0" smtClean="0">
                <a:solidFill>
                  <a:prstClr val="black"/>
                </a:solidFill>
                <a:latin typeface="+mn-lt"/>
              </a:rPr>
              <a:t>(</a:t>
            </a:r>
            <a:r>
              <a:rPr lang="ru-RU" dirty="0">
                <a:solidFill>
                  <a:prstClr val="black"/>
                </a:solidFill>
                <a:latin typeface="+mn-lt"/>
              </a:rPr>
              <a:t>голосовой) </a:t>
            </a:r>
            <a:r>
              <a:rPr lang="ru-RU" dirty="0" smtClean="0">
                <a:solidFill>
                  <a:prstClr val="black"/>
                </a:solidFill>
                <a:latin typeface="+mn-lt"/>
              </a:rPr>
              <a:t>связи</a:t>
            </a:r>
            <a:endParaRPr lang="ru-RU" dirty="0">
              <a:solidFill>
                <a:prstClr val="black"/>
              </a:solidFill>
              <a:latin typeface="+mn-lt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05025" y="620688"/>
            <a:ext cx="878497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 bwMode="auto">
          <a:xfrm>
            <a:off x="405061" y="1427925"/>
            <a:ext cx="288032" cy="298547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19" name="Овал 18"/>
          <p:cNvSpPr/>
          <p:nvPr/>
        </p:nvSpPr>
        <p:spPr bwMode="auto">
          <a:xfrm>
            <a:off x="4367595" y="1427925"/>
            <a:ext cx="278091" cy="298547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/>
              <a:t>2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4612" y="3280232"/>
            <a:ext cx="3654828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dirty="0" smtClean="0">
                <a:solidFill>
                  <a:prstClr val="black"/>
                </a:solidFill>
                <a:latin typeface="Calibri"/>
              </a:rPr>
              <a:t>Индивидуальный 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доступ </a:t>
            </a:r>
            <a:endParaRPr lang="ru-RU" dirty="0" smtClean="0">
              <a:solidFill>
                <a:prstClr val="black"/>
              </a:solidFill>
              <a:latin typeface="Calibri"/>
            </a:endParaRPr>
          </a:p>
          <a:p>
            <a:pPr lvl="0" algn="ctr"/>
            <a:r>
              <a:rPr lang="ru-RU" dirty="0" smtClean="0">
                <a:solidFill>
                  <a:prstClr val="black"/>
                </a:solidFill>
                <a:latin typeface="Calibri"/>
              </a:rPr>
              <a:t>(с использованием устройства, 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принадлежащего абоненту</a:t>
            </a:r>
            <a:r>
              <a:rPr lang="ru-RU" dirty="0" smtClean="0">
                <a:solidFill>
                  <a:prstClr val="black"/>
                </a:solidFill>
                <a:latin typeface="Calibri"/>
              </a:rPr>
              <a:t>)</a:t>
            </a: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81258" y="3280232"/>
            <a:ext cx="4368231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dirty="0" smtClean="0">
                <a:solidFill>
                  <a:prstClr val="black"/>
                </a:solidFill>
                <a:latin typeface="Calibri"/>
              </a:rPr>
              <a:t>Коллективный 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доступ </a:t>
            </a:r>
            <a:endParaRPr lang="ru-RU" dirty="0" smtClean="0">
              <a:solidFill>
                <a:prstClr val="black"/>
              </a:solidFill>
              <a:latin typeface="Calibri"/>
            </a:endParaRPr>
          </a:p>
          <a:p>
            <a:pPr lvl="0" algn="ctr"/>
            <a:r>
              <a:rPr lang="ru-RU" dirty="0" smtClean="0">
                <a:solidFill>
                  <a:prstClr val="black"/>
                </a:solidFill>
                <a:latin typeface="Calibri"/>
              </a:rPr>
              <a:t>(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с использованием таксофонов и/или пунктов коллективного доступа</a:t>
            </a:r>
            <a:r>
              <a:rPr lang="ru-RU" dirty="0" smtClean="0">
                <a:solidFill>
                  <a:prstClr val="black"/>
                </a:solidFill>
                <a:latin typeface="Calibri"/>
              </a:rPr>
              <a:t>)</a:t>
            </a: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300596" y="3196566"/>
            <a:ext cx="288032" cy="298547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21" name="Овал 20"/>
          <p:cNvSpPr/>
          <p:nvPr/>
        </p:nvSpPr>
        <p:spPr bwMode="auto">
          <a:xfrm>
            <a:off x="4317955" y="3210670"/>
            <a:ext cx="278091" cy="298547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/>
              <a:t>2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524746" y="4502448"/>
            <a:ext cx="4340212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Calibri"/>
              </a:rPr>
              <a:t>Существующая система </a:t>
            </a:r>
          </a:p>
          <a:p>
            <a:pPr algn="ctr"/>
            <a:r>
              <a:rPr lang="ru-RU" dirty="0" smtClean="0">
                <a:solidFill>
                  <a:prstClr val="black"/>
                </a:solidFill>
                <a:latin typeface="Calibri"/>
              </a:rPr>
              <a:t>регулируемых тарифов</a:t>
            </a:r>
          </a:p>
          <a:p>
            <a:pPr algn="ctr"/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" name="AutoShape 62"/>
          <p:cNvSpPr>
            <a:spLocks noChangeArrowheads="1"/>
          </p:cNvSpPr>
          <p:nvPr/>
        </p:nvSpPr>
        <p:spPr bwMode="auto">
          <a:xfrm>
            <a:off x="6475704" y="4210348"/>
            <a:ext cx="911225" cy="292100"/>
          </a:xfrm>
          <a:prstGeom prst="downArrow">
            <a:avLst>
              <a:gd name="adj1" fmla="val 34731"/>
              <a:gd name="adj2" fmla="val 61111"/>
            </a:avLst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lIns="54000" tIns="41253" rIns="0" bIns="41253" anchor="ctr"/>
          <a:lstStyle>
            <a:defPPr>
              <a:defRPr lang="en-US"/>
            </a:defPPr>
            <a:lvl1pPr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defTabSz="825500"/>
            <a:endParaRPr lang="ru-RU" sz="1600">
              <a:latin typeface="Helvetica" pitchFamily="34" charset="0"/>
            </a:endParaRPr>
          </a:p>
        </p:txBody>
      </p:sp>
      <p:sp>
        <p:nvSpPr>
          <p:cNvPr id="27" name="AutoShape 62"/>
          <p:cNvSpPr>
            <a:spLocks noChangeArrowheads="1"/>
          </p:cNvSpPr>
          <p:nvPr/>
        </p:nvSpPr>
        <p:spPr bwMode="auto">
          <a:xfrm>
            <a:off x="1835276" y="4210348"/>
            <a:ext cx="911225" cy="292100"/>
          </a:xfrm>
          <a:prstGeom prst="downArrow">
            <a:avLst>
              <a:gd name="adj1" fmla="val 34731"/>
              <a:gd name="adj2" fmla="val 61111"/>
            </a:avLst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lIns="54000" tIns="41253" rIns="0" bIns="41253" anchor="ctr"/>
          <a:lstStyle>
            <a:defPPr>
              <a:defRPr lang="en-US"/>
            </a:defPPr>
            <a:lvl1pPr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defTabSz="825500"/>
            <a:endParaRPr lang="ru-RU" sz="160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260350"/>
            <a:ext cx="8467725" cy="403225"/>
          </a:xfrm>
        </p:spPr>
        <p:txBody>
          <a:bodyPr/>
          <a:lstStyle/>
          <a:p>
            <a:r>
              <a:rPr lang="ru-RU" sz="2400" dirty="0" smtClean="0"/>
              <a:t>Предложения по реализации</a:t>
            </a:r>
            <a:endParaRPr lang="en-US" sz="2400" dirty="0" smtClean="0"/>
          </a:p>
        </p:txBody>
      </p:sp>
      <p:sp>
        <p:nvSpPr>
          <p:cNvPr id="11" name="Прямоугольник 10"/>
          <p:cNvSpPr/>
          <p:nvPr/>
        </p:nvSpPr>
        <p:spPr>
          <a:xfrm>
            <a:off x="422647" y="764704"/>
            <a:ext cx="8439150" cy="36933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Источники </a:t>
            </a: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финансирования универсальной услуги связи </a:t>
            </a:r>
          </a:p>
        </p:txBody>
      </p:sp>
      <p:sp>
        <p:nvSpPr>
          <p:cNvPr id="6154" name="Прямоугольник 12"/>
          <p:cNvSpPr>
            <a:spLocks noChangeArrowheads="1"/>
          </p:cNvSpPr>
          <p:nvPr/>
        </p:nvSpPr>
        <p:spPr bwMode="auto">
          <a:xfrm>
            <a:off x="422646" y="3617808"/>
            <a:ext cx="3861321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dirty="0" smtClean="0">
                <a:latin typeface="Calibri" pitchFamily="34" charset="0"/>
              </a:rPr>
              <a:t>По </a:t>
            </a:r>
            <a:r>
              <a:rPr lang="ru-RU" dirty="0">
                <a:latin typeface="Calibri" pitchFamily="34" charset="0"/>
              </a:rPr>
              <a:t>результатам конкурса и/или запроса </a:t>
            </a:r>
            <a:r>
              <a:rPr lang="ru-RU" dirty="0" smtClean="0">
                <a:latin typeface="Calibri" pitchFamily="34" charset="0"/>
              </a:rPr>
              <a:t>предложений по принципу «голландского аукциона» на условиях целевого разового финансирования</a:t>
            </a:r>
            <a:endParaRPr lang="ru-RU" i="1" u="sng" dirty="0">
              <a:latin typeface="Calibri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49267" y="1291216"/>
            <a:ext cx="2286000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lvl="0" algn="just"/>
            <a:r>
              <a:rPr lang="ru-RU" dirty="0" smtClean="0">
                <a:solidFill>
                  <a:prstClr val="black"/>
                </a:solidFill>
                <a:latin typeface="Calibri" pitchFamily="34" charset="0"/>
              </a:rPr>
              <a:t>Резерв </a:t>
            </a:r>
            <a:r>
              <a:rPr lang="ru-RU" dirty="0">
                <a:solidFill>
                  <a:prstClr val="black"/>
                </a:solidFill>
                <a:latin typeface="Calibri" pitchFamily="34" charset="0"/>
              </a:rPr>
              <a:t>универсального </a:t>
            </a:r>
            <a:r>
              <a:rPr lang="ru-RU" dirty="0" smtClean="0">
                <a:solidFill>
                  <a:prstClr val="black"/>
                </a:solidFill>
                <a:latin typeface="Calibri" pitchFamily="34" charset="0"/>
              </a:rPr>
              <a:t>обслуживания </a:t>
            </a:r>
            <a:endParaRPr lang="ru-RU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25708" y="1295166"/>
            <a:ext cx="2286000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Calibri" pitchFamily="34" charset="0"/>
              </a:rPr>
              <a:t>Средства </a:t>
            </a:r>
            <a:r>
              <a:rPr lang="ru-RU" dirty="0">
                <a:solidFill>
                  <a:prstClr val="black"/>
                </a:solidFill>
                <a:latin typeface="Calibri" pitchFamily="34" charset="0"/>
              </a:rPr>
              <a:t>федерального бюджета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45829" y="1268760"/>
            <a:ext cx="2378453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 algn="just"/>
            <a:r>
              <a:rPr lang="ru-RU" dirty="0" smtClean="0">
                <a:solidFill>
                  <a:prstClr val="black"/>
                </a:solidFill>
                <a:latin typeface="Calibri" pitchFamily="34" charset="0"/>
              </a:rPr>
              <a:t>Средства </a:t>
            </a:r>
          </a:p>
          <a:p>
            <a:pPr lvl="0" algn="just"/>
            <a:r>
              <a:rPr lang="ru-RU" dirty="0" smtClean="0">
                <a:solidFill>
                  <a:prstClr val="black"/>
                </a:solidFill>
                <a:latin typeface="Calibri" pitchFamily="34" charset="0"/>
              </a:rPr>
              <a:t>бюджетов </a:t>
            </a:r>
          </a:p>
          <a:p>
            <a:pPr lvl="0" algn="just"/>
            <a:r>
              <a:rPr lang="ru-RU" dirty="0" smtClean="0">
                <a:solidFill>
                  <a:prstClr val="black"/>
                </a:solidFill>
                <a:latin typeface="Calibri" pitchFamily="34" charset="0"/>
              </a:rPr>
              <a:t>субъектов </a:t>
            </a:r>
            <a:r>
              <a:rPr lang="ru-RU" dirty="0">
                <a:solidFill>
                  <a:prstClr val="black"/>
                </a:solidFill>
                <a:latin typeface="Calibri" pitchFamily="34" charset="0"/>
              </a:rPr>
              <a:t>РФ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36992" y="692696"/>
            <a:ext cx="878497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 bwMode="auto">
          <a:xfrm>
            <a:off x="323528" y="1145892"/>
            <a:ext cx="288032" cy="298547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17" name="Овал 16"/>
          <p:cNvSpPr/>
          <p:nvPr/>
        </p:nvSpPr>
        <p:spPr bwMode="auto">
          <a:xfrm>
            <a:off x="3186662" y="1145892"/>
            <a:ext cx="278091" cy="298547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/>
              <a:t>2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306785" y="1121688"/>
            <a:ext cx="278091" cy="298547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/>
              <a:t>3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7563" y="2564904"/>
            <a:ext cx="84673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Calibri" pitchFamily="34" charset="0"/>
              </a:rPr>
              <a:t>Порядок </a:t>
            </a:r>
            <a:r>
              <a:rPr lang="ru-RU" b="1" dirty="0">
                <a:solidFill>
                  <a:prstClr val="black"/>
                </a:solidFill>
                <a:latin typeface="Calibri" pitchFamily="34" charset="0"/>
              </a:rPr>
              <a:t>отбора операторов универсального обслуживания </a:t>
            </a:r>
            <a:endParaRPr lang="ru-RU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49267" y="3113752"/>
            <a:ext cx="3690685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dirty="0" smtClean="0">
                <a:solidFill>
                  <a:prstClr val="black"/>
                </a:solidFill>
                <a:latin typeface="Calibri"/>
              </a:rPr>
              <a:t>Индивидуальный 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доступ </a:t>
            </a:r>
            <a:endParaRPr lang="ru-RU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521770" y="3113752"/>
            <a:ext cx="436823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dirty="0" smtClean="0">
                <a:solidFill>
                  <a:prstClr val="black"/>
                </a:solidFill>
                <a:latin typeface="Calibri"/>
              </a:rPr>
              <a:t>Коллективный 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доступ </a:t>
            </a:r>
            <a:endParaRPr lang="ru-RU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Прямоугольник 12"/>
          <p:cNvSpPr>
            <a:spLocks noChangeArrowheads="1"/>
          </p:cNvSpPr>
          <p:nvPr/>
        </p:nvSpPr>
        <p:spPr bwMode="auto">
          <a:xfrm>
            <a:off x="4468708" y="3616856"/>
            <a:ext cx="4393089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dirty="0" smtClean="0">
                <a:latin typeface="Calibri" pitchFamily="34" charset="0"/>
              </a:rPr>
              <a:t>Сохранение существующей системы отбора операторов универсального обслуживания и финансирования</a:t>
            </a:r>
            <a:endParaRPr lang="ru-RU" i="1" u="sng" dirty="0">
              <a:latin typeface="Calibri" pitchFamily="34" charset="0"/>
            </a:endParaRPr>
          </a:p>
        </p:txBody>
      </p:sp>
      <p:sp>
        <p:nvSpPr>
          <p:cNvPr id="23" name="Прямоугольник 12"/>
          <p:cNvSpPr>
            <a:spLocks noChangeArrowheads="1"/>
          </p:cNvSpPr>
          <p:nvPr/>
        </p:nvSpPr>
        <p:spPr bwMode="auto">
          <a:xfrm>
            <a:off x="422645" y="5201984"/>
            <a:ext cx="386132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dirty="0" smtClean="0">
                <a:latin typeface="Calibri" pitchFamily="34" charset="0"/>
              </a:rPr>
              <a:t>Ежеквартальное представление документов, подтверждающих </a:t>
            </a:r>
            <a:r>
              <a:rPr lang="ru-RU" dirty="0">
                <a:latin typeface="Calibri" pitchFamily="34" charset="0"/>
              </a:rPr>
              <a:t>целевое расходование средств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03360" y="5290175"/>
            <a:ext cx="4320923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ru-RU" dirty="0">
                <a:latin typeface="Calibri" pitchFamily="34" charset="0"/>
              </a:rPr>
              <a:t>Раздельный учет доходов и расходов по осуществляемым видам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260350"/>
            <a:ext cx="8467725" cy="403225"/>
          </a:xfrm>
        </p:spPr>
        <p:txBody>
          <a:bodyPr/>
          <a:lstStyle/>
          <a:p>
            <a:r>
              <a:rPr lang="ru-RU" sz="2400" dirty="0" smtClean="0"/>
              <a:t>Программы по реализации универсальных услуг связи  </a:t>
            </a:r>
            <a:endParaRPr lang="en-US" sz="2400" dirty="0" smtClean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36992" y="692696"/>
            <a:ext cx="878497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323528" y="3356992"/>
            <a:ext cx="8568952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Calibri" pitchFamily="34" charset="0"/>
              </a:rPr>
              <a:t>Программы </a:t>
            </a:r>
            <a:r>
              <a:rPr lang="ru-RU" dirty="0" smtClean="0">
                <a:latin typeface="Calibri" pitchFamily="34" charset="0"/>
              </a:rPr>
              <a:t>ежегодно определяются </a:t>
            </a:r>
            <a:r>
              <a:rPr lang="ru-RU" dirty="0">
                <a:latin typeface="Calibri" pitchFamily="34" charset="0"/>
              </a:rPr>
              <a:t>Правительством РФ с учетом текущих приоритетов и наличия средств в </a:t>
            </a:r>
            <a:r>
              <a:rPr lang="ru-RU" dirty="0" smtClean="0">
                <a:latin typeface="Calibri" pitchFamily="34" charset="0"/>
              </a:rPr>
              <a:t>резерве универсального обслуживания</a:t>
            </a:r>
            <a:endParaRPr lang="ru-RU" i="1" u="sng" dirty="0">
              <a:latin typeface="Calibri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320" y="4581128"/>
            <a:ext cx="8535159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Финансирование 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проектов 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создания инфраструктуры для обеспечения доступности универсальных услуг </a:t>
            </a:r>
            <a:r>
              <a:rPr lang="ru-RU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связи осуществляется на </a:t>
            </a:r>
            <a:r>
              <a:rPr lang="ru-RU" dirty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разовой основе, что позволяет поэтапно решать достаточно масштабные задачи</a:t>
            </a:r>
          </a:p>
        </p:txBody>
      </p:sp>
      <p:sp>
        <p:nvSpPr>
          <p:cNvPr id="11" name="Прямоугольник 12"/>
          <p:cNvSpPr>
            <a:spLocks noChangeArrowheads="1"/>
          </p:cNvSpPr>
          <p:nvPr/>
        </p:nvSpPr>
        <p:spPr bwMode="auto">
          <a:xfrm>
            <a:off x="292940" y="2132856"/>
            <a:ext cx="8599539" cy="71840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pPr algn="just" fontAlgn="auto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latin typeface="+mn-lt"/>
              </a:rPr>
              <a:t>В программу включается развитие сетей связи на </a:t>
            </a:r>
            <a:r>
              <a:rPr lang="ru-RU" dirty="0">
                <a:latin typeface="+mn-lt"/>
              </a:rPr>
              <a:t>территориях, где оказание традиционных услуг связи </a:t>
            </a:r>
            <a:r>
              <a:rPr lang="ru-RU" dirty="0" smtClean="0">
                <a:latin typeface="+mn-lt"/>
              </a:rPr>
              <a:t>экономически </a:t>
            </a:r>
            <a:r>
              <a:rPr lang="ru-RU" dirty="0">
                <a:latin typeface="+mn-lt"/>
              </a:rPr>
              <a:t>не эффективно и отсутствует </a:t>
            </a:r>
            <a:r>
              <a:rPr lang="ru-RU" dirty="0" smtClean="0">
                <a:latin typeface="+mn-lt"/>
              </a:rPr>
              <a:t>конкуренция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9236" y="980728"/>
            <a:ext cx="8643244" cy="718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prstClr val="black"/>
                </a:solidFill>
                <a:latin typeface="Calibri"/>
              </a:rPr>
              <a:t>Основной механизм реализации «новых» универсальных услуг связи -  специальные </a:t>
            </a:r>
            <a:r>
              <a:rPr lang="ru-RU" b="1" dirty="0">
                <a:solidFill>
                  <a:prstClr val="black"/>
                </a:solidFill>
                <a:latin typeface="Calibri"/>
              </a:rPr>
              <a:t>программы строительства (размещения) сооружений и средств </a:t>
            </a:r>
            <a:r>
              <a:rPr lang="ru-RU" b="1" dirty="0" smtClean="0">
                <a:solidFill>
                  <a:prstClr val="black"/>
                </a:solidFill>
                <a:latin typeface="Calibri"/>
              </a:rPr>
              <a:t>связи </a:t>
            </a:r>
            <a:endParaRPr lang="ru-RU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Овал 12"/>
          <p:cNvSpPr/>
          <p:nvPr/>
        </p:nvSpPr>
        <p:spPr bwMode="auto">
          <a:xfrm>
            <a:off x="179511" y="1983582"/>
            <a:ext cx="288032" cy="298547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18" name="Овал 17"/>
          <p:cNvSpPr/>
          <p:nvPr/>
        </p:nvSpPr>
        <p:spPr bwMode="auto">
          <a:xfrm>
            <a:off x="148924" y="3207718"/>
            <a:ext cx="288032" cy="298547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/>
              <a:t>2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198917" y="4431854"/>
            <a:ext cx="288032" cy="298547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/>
              <a:t>3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035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260350"/>
            <a:ext cx="8467725" cy="403225"/>
          </a:xfrm>
        </p:spPr>
        <p:txBody>
          <a:bodyPr/>
          <a:lstStyle/>
          <a:p>
            <a:r>
              <a:rPr lang="ru-RU" sz="2400" dirty="0" smtClean="0"/>
              <a:t>Цели и преимущества «новой» универсальной услугой связи</a:t>
            </a:r>
            <a:endParaRPr lang="en-US" sz="2400" dirty="0" smtClean="0"/>
          </a:p>
        </p:txBody>
      </p:sp>
      <p:sp>
        <p:nvSpPr>
          <p:cNvPr id="11" name="Прямоугольник 10"/>
          <p:cNvSpPr/>
          <p:nvPr/>
        </p:nvSpPr>
        <p:spPr>
          <a:xfrm>
            <a:off x="516181" y="908050"/>
            <a:ext cx="8300794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Обеспечение </a:t>
            </a:r>
            <a:r>
              <a:rPr lang="ru-RU" b="1" dirty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доступности современных услуг связи на территориях, где это необходимо, но с коммерческой точки зрения не </a:t>
            </a:r>
            <a:r>
              <a:rPr lang="ru-RU" b="1" dirty="0" smtClean="0">
                <a:solidFill>
                  <a:schemeClr val="tx1"/>
                </a:solidFill>
                <a:latin typeface="Calibri" pitchFamily="34" charset="0"/>
                <a:cs typeface="Arial" charset="0"/>
              </a:rPr>
              <a:t>привлекательно/убыточно:</a:t>
            </a:r>
            <a:endParaRPr lang="ru-RU" b="1" dirty="0">
              <a:solidFill>
                <a:schemeClr val="tx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4" name="Прямоугольник 12"/>
          <p:cNvSpPr>
            <a:spLocks noChangeArrowheads="1"/>
          </p:cNvSpPr>
          <p:nvPr/>
        </p:nvSpPr>
        <p:spPr bwMode="auto">
          <a:xfrm>
            <a:off x="629547" y="5848717"/>
            <a:ext cx="8061325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+mn-lt"/>
                <a:cs typeface="+mn-cs"/>
              </a:rPr>
              <a:t>У</a:t>
            </a:r>
            <a:r>
              <a:rPr lang="ru-RU" dirty="0" smtClean="0">
                <a:latin typeface="+mn-lt"/>
                <a:cs typeface="+mn-cs"/>
              </a:rPr>
              <a:t>добство </a:t>
            </a:r>
            <a:r>
              <a:rPr lang="ru-RU" dirty="0">
                <a:latin typeface="+mn-lt"/>
                <a:cs typeface="+mn-cs"/>
              </a:rPr>
              <a:t>пользования, несопоставимое с коллективным  терминалом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236992" y="692696"/>
            <a:ext cx="878497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532187" y="1628800"/>
            <a:ext cx="3605980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ru-RU" dirty="0" smtClean="0">
                <a:solidFill>
                  <a:prstClr val="black"/>
                </a:solidFill>
                <a:latin typeface="Calibri" pitchFamily="34" charset="0"/>
              </a:rPr>
              <a:t>Малонагруженные </a:t>
            </a:r>
            <a:r>
              <a:rPr lang="ru-RU" dirty="0">
                <a:solidFill>
                  <a:prstClr val="black"/>
                </a:solidFill>
                <a:latin typeface="Calibri" pitchFamily="34" charset="0"/>
              </a:rPr>
              <a:t>участки  автомобильных </a:t>
            </a:r>
            <a:r>
              <a:rPr lang="ru-RU" dirty="0" smtClean="0">
                <a:solidFill>
                  <a:prstClr val="black"/>
                </a:solidFill>
                <a:latin typeface="Calibri" pitchFamily="34" charset="0"/>
              </a:rPr>
              <a:t>дорог</a:t>
            </a:r>
            <a:endParaRPr lang="en-US" dirty="0">
              <a:solidFill>
                <a:prstClr val="black"/>
              </a:solidFill>
              <a:latin typeface="Calibri" pitchFamily="34" charset="0"/>
            </a:endParaRPr>
          </a:p>
          <a:p>
            <a:pPr lvl="0" algn="ctr"/>
            <a:endParaRPr lang="ru-RU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4048" y="1630011"/>
            <a:ext cx="3592016" cy="92333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Calibri" pitchFamily="34" charset="0"/>
              </a:rPr>
              <a:t>Отдельные населенные пункты (отдаленные, труднодоступные, с неразвитым уровнем ИКТ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372165" y="1479526"/>
            <a:ext cx="288032" cy="298547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15" name="Овал 14"/>
          <p:cNvSpPr/>
          <p:nvPr/>
        </p:nvSpPr>
        <p:spPr bwMode="auto">
          <a:xfrm>
            <a:off x="4865002" y="1497757"/>
            <a:ext cx="278091" cy="298547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/>
              <a:t>2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7870" y="3034085"/>
            <a:ext cx="82063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Развитие инфраструктуры для универсальных услуг связи, оказываемых индивидуально, обеспечит весь комплекс современных услуг </a:t>
            </a:r>
            <a:r>
              <a:rPr lang="ru-RU" b="1" dirty="0" smtClean="0">
                <a:solidFill>
                  <a:prstClr val="black"/>
                </a:solidFill>
                <a:latin typeface="Calibri"/>
              </a:rPr>
              <a:t>связи</a:t>
            </a:r>
            <a:endParaRPr lang="ru-RU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22776" y="3829690"/>
            <a:ext cx="8056406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prstClr val="black"/>
                </a:solidFill>
                <a:latin typeface="Calibri"/>
              </a:rPr>
              <a:t>Голосовую 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(телефонную) связь, включая вызов экстренных служб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31468" y="4503269"/>
            <a:ext cx="805640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prstClr val="black"/>
                </a:solidFill>
                <a:latin typeface="Calibri"/>
              </a:rPr>
              <a:t>Доступ 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в Интернет с использованием самого широкого круга устройств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40641" y="5145761"/>
            <a:ext cx="8067103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lvl="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prstClr val="black"/>
                </a:solidFill>
                <a:latin typeface="Calibri"/>
              </a:rPr>
              <a:t>Доступность </a:t>
            </a:r>
            <a:r>
              <a:rPr lang="ru-RU" dirty="0">
                <a:solidFill>
                  <a:prstClr val="black"/>
                </a:solidFill>
                <a:latin typeface="Calibri"/>
              </a:rPr>
              <a:t>государственных услуг, оказываемых в электронной форме</a:t>
            </a:r>
          </a:p>
        </p:txBody>
      </p:sp>
      <p:sp>
        <p:nvSpPr>
          <p:cNvPr id="20" name="Овал 19"/>
          <p:cNvSpPr/>
          <p:nvPr/>
        </p:nvSpPr>
        <p:spPr bwMode="auto">
          <a:xfrm>
            <a:off x="472982" y="3680416"/>
            <a:ext cx="288032" cy="298547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Arial Unicode MS" pitchFamily="34" charset="-128"/>
                <a:cs typeface="Arial Unicode MS" pitchFamily="34" charset="-128"/>
              </a:rPr>
              <a:t>1</a:t>
            </a:r>
          </a:p>
        </p:txBody>
      </p:sp>
      <p:sp>
        <p:nvSpPr>
          <p:cNvPr id="21" name="Овал 20"/>
          <p:cNvSpPr/>
          <p:nvPr/>
        </p:nvSpPr>
        <p:spPr bwMode="auto">
          <a:xfrm>
            <a:off x="470239" y="4380240"/>
            <a:ext cx="288032" cy="298547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/>
              <a:t>2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475899" y="5031880"/>
            <a:ext cx="288032" cy="298547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/>
              <a:t>3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481887" y="5710846"/>
            <a:ext cx="288032" cy="298547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4572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9144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3716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1828800" algn="l" rtl="0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/>
              <a:t>4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9017</TotalTime>
  <Words>486</Words>
  <Application>Microsoft Office PowerPoint</Application>
  <PresentationFormat>Экран (4:3)</PresentationFormat>
  <Paragraphs>75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Реформирование механизма предоставления универсальных услуг связи</vt:lpstr>
      <vt:lpstr>Презентация PowerPoint</vt:lpstr>
      <vt:lpstr>Новые подходы к оказанию универсальных услуг</vt:lpstr>
      <vt:lpstr>Предложения по реализации</vt:lpstr>
      <vt:lpstr>Программы по реализации универсальных услуг связи  </vt:lpstr>
      <vt:lpstr>Цели и преимущества «новой» универсальной услугой связи</vt:lpstr>
    </vt:vector>
  </TitlesOfParts>
  <Company>MegaFon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Универсальные услуги связи</dc:title>
  <dc:creator>adm</dc:creator>
  <cp:lastModifiedBy>Lolua Svetlana</cp:lastModifiedBy>
  <cp:revision>140</cp:revision>
  <cp:lastPrinted>2012-02-01T13:21:36Z</cp:lastPrinted>
  <dcterms:created xsi:type="dcterms:W3CDTF">2012-01-13T11:22:41Z</dcterms:created>
  <dcterms:modified xsi:type="dcterms:W3CDTF">2012-09-14T10:30:41Z</dcterms:modified>
</cp:coreProperties>
</file>