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</p:sldMasterIdLst>
  <p:notesMasterIdLst>
    <p:notesMasterId r:id="rId18"/>
  </p:notesMasterIdLst>
  <p:sldIdLst>
    <p:sldId id="257" r:id="rId4"/>
    <p:sldId id="271" r:id="rId5"/>
    <p:sldId id="280" r:id="rId6"/>
    <p:sldId id="279" r:id="rId7"/>
    <p:sldId id="281" r:id="rId8"/>
    <p:sldId id="288" r:id="rId9"/>
    <p:sldId id="284" r:id="rId10"/>
    <p:sldId id="283" r:id="rId11"/>
    <p:sldId id="285" r:id="rId12"/>
    <p:sldId id="260" r:id="rId13"/>
    <p:sldId id="286" r:id="rId14"/>
    <p:sldId id="287" r:id="rId15"/>
    <p:sldId id="270" r:id="rId16"/>
    <p:sldId id="265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AEE"/>
    <a:srgbClr val="A4B4DC"/>
    <a:srgbClr val="8FA3D5"/>
    <a:srgbClr val="C5CFE9"/>
    <a:srgbClr val="98AAD8"/>
    <a:srgbClr val="8298D0"/>
    <a:srgbClr val="738CCB"/>
    <a:srgbClr val="5F7CC3"/>
    <a:srgbClr val="3D5AA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17" autoAdjust="0"/>
  </p:normalViewPr>
  <p:slideViewPr>
    <p:cSldViewPr>
      <p:cViewPr>
        <p:scale>
          <a:sx n="80" d="100"/>
          <a:sy n="80" d="100"/>
        </p:scale>
        <p:origin x="-100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84D7-4379-4526-81F1-40DB86E08FEF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989B-999D-48C6-BFF1-0B775337C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67" y="-7894"/>
            <a:ext cx="7920000" cy="722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900000"/>
            <a:ext cx="8100000" cy="5400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_Russ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2786050" y="5072063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Краснодар </a:t>
            </a:r>
            <a:endParaRPr lang="en-US" sz="900" cap="all" dirty="0">
              <a:latin typeface="+mn-lt"/>
              <a:ea typeface="+mj-ea"/>
              <a:cs typeface="Tahoma" pitchFamily="34" charset="0"/>
            </a:endParaRPr>
          </a:p>
          <a:p>
            <a:pPr algn="r"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Тел.: +7 (861) 274 74 08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Факс: +7 (861) 274 74 0</a:t>
            </a: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9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err="1">
                <a:latin typeface="+mn-lt"/>
                <a:ea typeface="+mj-ea"/>
                <a:cs typeface="Tahoma" pitchFamily="34" charset="0"/>
              </a:rPr>
              <a:t>krasnodar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@</a:t>
            </a: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500562" y="5068904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Волгоград </a:t>
            </a:r>
          </a:p>
          <a:p>
            <a:pPr algn="r">
              <a:defRPr/>
            </a:pP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Тел.: +7 (8442) 26 63 12/13/14/15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Факс: +7 (8442) 26 63 16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 smtClean="0">
                <a:latin typeface="+mn-lt"/>
                <a:ea typeface="+mj-ea"/>
                <a:cs typeface="Tahoma" pitchFamily="34" charset="0"/>
              </a:rPr>
              <a:t>volgograd@vegaslex.ru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28256" y="5072074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Москва 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Тел.: +7 (495) 933 08 00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Факс: +7 (495) 933 08 02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 smtClean="0">
                <a:latin typeface="+mn-lt"/>
                <a:ea typeface="+mj-ea"/>
                <a:cs typeface="Tahoma" pitchFamily="34" charset="0"/>
              </a:rPr>
              <a:t>vegaslex@vegaslex.ru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11"/>
          </p:nvPr>
        </p:nvSpPr>
        <p:spPr>
          <a:xfrm>
            <a:off x="4349769" y="3571877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/>
          </p:nvPr>
        </p:nvSpPr>
        <p:spPr>
          <a:xfrm>
            <a:off x="4349769" y="3929066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786050" y="5072063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KRASNODAR</a:t>
            </a:r>
            <a:endParaRPr lang="en-US" sz="900" cap="all" dirty="0">
              <a:latin typeface="+mn-lt"/>
              <a:ea typeface="+mj-ea"/>
              <a:cs typeface="Tahoma" pitchFamily="34" charset="0"/>
            </a:endParaRPr>
          </a:p>
          <a:p>
            <a:pPr algn="r">
              <a:defRPr/>
            </a:pP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: 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+7 (861) 274 74 08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FAX: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 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+7 (861) 274 74 0</a:t>
            </a: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9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err="1">
                <a:latin typeface="+mn-lt"/>
                <a:ea typeface="+mj-ea"/>
                <a:cs typeface="Tahoma" pitchFamily="34" charset="0"/>
              </a:rPr>
              <a:t>krasnodar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@</a:t>
            </a: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00562" y="5068904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VOLGOGRAD</a:t>
            </a:r>
            <a:endParaRPr lang="ru-RU" sz="900" cap="all" dirty="0" smtClean="0">
              <a:latin typeface="+mn-lt"/>
              <a:ea typeface="+mj-ea"/>
              <a:cs typeface="Tahoma" pitchFamily="34" charset="0"/>
            </a:endParaRPr>
          </a:p>
          <a:p>
            <a:pPr algn="r">
              <a:defRPr/>
            </a:pP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: +7 (8442) 26 63 12/13/14/15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FAX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: +7 (8442) 26 63 16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 smtClean="0">
                <a:latin typeface="+mn-lt"/>
                <a:ea typeface="+mj-ea"/>
                <a:cs typeface="Tahoma" pitchFamily="34" charset="0"/>
              </a:rPr>
              <a:t>volgograd@vegaslex.ru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028256" y="5072074"/>
            <a:ext cx="2901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MOSCOW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/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: +7 (495) 933 08 00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smtClean="0">
                <a:latin typeface="+mn-lt"/>
                <a:ea typeface="+mj-ea"/>
                <a:cs typeface="Tahoma" pitchFamily="34" charset="0"/>
              </a:rPr>
              <a:t>FAX</a:t>
            </a:r>
            <a:r>
              <a:rPr lang="ru-RU" sz="900" cap="all" dirty="0" smtClean="0">
                <a:latin typeface="+mn-lt"/>
                <a:ea typeface="+mj-ea"/>
                <a:cs typeface="Tahoma" pitchFamily="34" charset="0"/>
              </a:rPr>
              <a:t>: +7 (495) 933 08 02</a:t>
            </a:r>
            <a:br>
              <a:rPr lang="ru-RU" sz="900" cap="all" dirty="0" smtClean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 smtClean="0">
                <a:latin typeface="+mn-lt"/>
                <a:ea typeface="+mj-ea"/>
                <a:cs typeface="Tahoma" pitchFamily="34" charset="0"/>
              </a:rPr>
              <a:t>vegaslex@vegaslex.ru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/>
          </p:nvPr>
        </p:nvSpPr>
        <p:spPr>
          <a:xfrm>
            <a:off x="4349769" y="3571877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/>
          </p:nvPr>
        </p:nvSpPr>
        <p:spPr>
          <a:xfrm>
            <a:off x="4349769" y="3929066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6266" y="3143248"/>
            <a:ext cx="4872014" cy="571504"/>
          </a:xfrm>
          <a:prstGeom prst="rect">
            <a:avLst/>
          </a:prstGeom>
        </p:spPr>
        <p:txBody>
          <a:bodyPr/>
          <a:lstStyle>
            <a:lvl1pPr algn="r">
              <a:defRPr sz="2800" cap="all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00496" y="3643314"/>
            <a:ext cx="4857784" cy="10001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5000"/>
              </a:lnSpc>
              <a:buFont typeface="Arial" charset="0"/>
              <a:buNone/>
              <a:defRPr sz="2400" cap="all" baseline="0"/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4000496" y="5286388"/>
            <a:ext cx="4857784" cy="428627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/>
          </p:nvPr>
        </p:nvSpPr>
        <p:spPr>
          <a:xfrm>
            <a:off x="4000496" y="5572140"/>
            <a:ext cx="4857784" cy="64294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258446" y="3071813"/>
            <a:ext cx="5357812" cy="785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cap="all" baseline="0">
                <a:solidFill>
                  <a:srgbClr val="5F7CC3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Clr>
                <a:srgbClr val="5F7CC3"/>
              </a:buClr>
              <a:buSzPct val="80000"/>
              <a:defRPr sz="2000"/>
            </a:lvl2pPr>
            <a:lvl3pPr>
              <a:buClr>
                <a:srgbClr val="5F7CC3"/>
              </a:buCl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5F7CC3"/>
              </a:buClr>
              <a:buSzPct val="80000"/>
              <a:defRPr sz="2000"/>
            </a:lvl2pPr>
            <a:lvl3pPr>
              <a:buClr>
                <a:srgbClr val="5F7CC3"/>
              </a:buCl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00" y="900000"/>
            <a:ext cx="3960000" cy="64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00" y="1548000"/>
            <a:ext cx="3960000" cy="475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80000" y="900000"/>
            <a:ext cx="3960000" cy="64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0000" y="1548000"/>
            <a:ext cx="3960000" cy="475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/>
          </p:nvPr>
        </p:nvSpPr>
        <p:spPr>
          <a:xfrm>
            <a:off x="542953" y="904855"/>
            <a:ext cx="8100000" cy="5400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900000"/>
            <a:ext cx="4896000" cy="54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 baseline="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8"/>
            <a:ext cx="3600000" cy="614364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3600000"/>
            <a:ext cx="8100000" cy="27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20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8100000" cy="2700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9ADF-BDD8-4151-960E-EC7EB9CF6B3B}" type="datetime1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3643314"/>
            <a:ext cx="3960000" cy="266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20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4"/>
          </p:nvPr>
        </p:nvSpPr>
        <p:spPr>
          <a:xfrm>
            <a:off x="4683966" y="903412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5"/>
          </p:nvPr>
        </p:nvSpPr>
        <p:spPr>
          <a:xfrm>
            <a:off x="4683966" y="3643314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9ADF-BDD8-4151-960E-EC7EB9CF6B3B}" type="datetime1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idx="15"/>
          </p:nvPr>
        </p:nvSpPr>
        <p:spPr>
          <a:xfrm>
            <a:off x="6516216" y="2780928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6"/>
          </p:nvPr>
        </p:nvSpPr>
        <p:spPr>
          <a:xfrm>
            <a:off x="6516216" y="4679795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4"/>
          </p:nvPr>
        </p:nvSpPr>
        <p:spPr>
          <a:xfrm>
            <a:off x="6516456" y="899195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9ADF-BDD8-4151-960E-EC7EB9CF6B3B}" type="datetime1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2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5904208" cy="540932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9ADF-BDD8-4151-960E-EC7EB9CF6B3B}" type="datetime1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8100000" cy="3672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4"/>
          </p:nvPr>
        </p:nvSpPr>
        <p:spPr>
          <a:xfrm>
            <a:off x="539792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5"/>
          </p:nvPr>
        </p:nvSpPr>
        <p:spPr>
          <a:xfrm>
            <a:off x="6300192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6"/>
          </p:nvPr>
        </p:nvSpPr>
        <p:spPr>
          <a:xfrm>
            <a:off x="3384128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5F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9ADF-BDD8-4151-960E-EC7EB9CF6B3B}" type="datetime1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76" y="6500834"/>
            <a:ext cx="400024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Лого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66943" y="2"/>
            <a:ext cx="94224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45000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ru-RU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94" r:id="rId6"/>
    <p:sldLayoutId id="2147483697" r:id="rId7"/>
    <p:sldLayoutId id="2147483698" r:id="rId8"/>
    <p:sldLayoutId id="2147483699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rgbClr val="5F7CC3"/>
        </a:buClr>
        <a:buSzPct val="65000"/>
        <a:buFont typeface="Wingdings 3" pitchFamily="18" charset="2"/>
        <a:buChar char="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rgbClr val="28467D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rgbClr val="6E6E6E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3961" y="0"/>
            <a:ext cx="27036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4429124" y="4643446"/>
            <a:ext cx="4714876" cy="324000"/>
            <a:chOff x="4429124" y="4643446"/>
            <a:chExt cx="4714876" cy="324000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4429124" y="4643446"/>
              <a:ext cx="990000" cy="324000"/>
            </a:xfrm>
            <a:prstGeom prst="rect">
              <a:avLst/>
            </a:prstGeom>
            <a:solidFill>
              <a:srgbClr val="D2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5367950" y="4643446"/>
              <a:ext cx="990000" cy="324000"/>
            </a:xfrm>
            <a:prstGeom prst="rect">
              <a:avLst/>
            </a:prstGeom>
            <a:solidFill>
              <a:srgbClr val="A4B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296644" y="4643446"/>
              <a:ext cx="990000" cy="324000"/>
            </a:xfrm>
            <a:prstGeom prst="rect">
              <a:avLst/>
            </a:prstGeom>
            <a:solidFill>
              <a:srgbClr val="829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7215206" y="4643446"/>
              <a:ext cx="990000" cy="324000"/>
            </a:xfrm>
            <a:prstGeom prst="rect">
              <a:avLst/>
            </a:prstGeom>
            <a:solidFill>
              <a:srgbClr val="5F7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8154000" y="4643446"/>
              <a:ext cx="990000" cy="324000"/>
            </a:xfrm>
            <a:prstGeom prst="rect">
              <a:avLst/>
            </a:prstGeom>
            <a:solidFill>
              <a:srgbClr val="3D5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412" y="285735"/>
            <a:ext cx="2412000" cy="14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8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сслайд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9063" y="0"/>
            <a:ext cx="364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3357591" y="3857625"/>
            <a:ext cx="5357813" cy="357188"/>
            <a:chOff x="3309926" y="2071678"/>
            <a:chExt cx="5357850" cy="357190"/>
          </a:xfrm>
        </p:grpSpPr>
        <p:pic>
          <p:nvPicPr>
            <p:cNvPr id="9" name="Рисунок 6" descr="Лого_инверсия_big.jpg"/>
            <p:cNvPicPr>
              <a:picLocks noChangeAspect="1"/>
            </p:cNvPicPr>
            <p:nvPr/>
          </p:nvPicPr>
          <p:blipFill>
            <a:blip r:embed="rId4" cstate="email">
              <a:lum bright="-10000"/>
            </a:blip>
            <a:srcRect r="59550" b="58704"/>
            <a:stretch>
              <a:fillRect/>
            </a:stretch>
          </p:blipFill>
          <p:spPr bwMode="auto">
            <a:xfrm>
              <a:off x="330992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7" descr="Лого_инверсия_big.jpg"/>
            <p:cNvPicPr>
              <a:picLocks noChangeAspect="1"/>
            </p:cNvPicPr>
            <p:nvPr/>
          </p:nvPicPr>
          <p:blipFill>
            <a:blip r:embed="rId4" cstate="email"/>
            <a:srcRect r="59550" b="58704"/>
            <a:stretch>
              <a:fillRect/>
            </a:stretch>
          </p:blipFill>
          <p:spPr bwMode="auto">
            <a:xfrm>
              <a:off x="438149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9" descr="Лого_инверсия_big.jpg"/>
            <p:cNvPicPr>
              <a:picLocks noChangeAspect="1"/>
            </p:cNvPicPr>
            <p:nvPr/>
          </p:nvPicPr>
          <p:blipFill>
            <a:blip r:embed="rId4" cstate="email">
              <a:lum bright="10000"/>
            </a:blip>
            <a:srcRect r="59550" b="58704"/>
            <a:stretch>
              <a:fillRect/>
            </a:stretch>
          </p:blipFill>
          <p:spPr bwMode="auto">
            <a:xfrm>
              <a:off x="545306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0" descr="Лого_инверсия_big.jpg"/>
            <p:cNvPicPr>
              <a:picLocks noChangeAspect="1"/>
            </p:cNvPicPr>
            <p:nvPr/>
          </p:nvPicPr>
          <p:blipFill>
            <a:blip r:embed="rId4" cstate="email">
              <a:lum bright="20000"/>
            </a:blip>
            <a:srcRect r="59550" b="58704"/>
            <a:stretch>
              <a:fillRect/>
            </a:stretch>
          </p:blipFill>
          <p:spPr bwMode="auto">
            <a:xfrm>
              <a:off x="652463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1" descr="Лого_инверсия_big.jpg"/>
            <p:cNvPicPr>
              <a:picLocks noChangeAspect="1"/>
            </p:cNvPicPr>
            <p:nvPr/>
          </p:nvPicPr>
          <p:blipFill>
            <a:blip r:embed="rId4" cstate="email">
              <a:lum bright="30000"/>
            </a:blip>
            <a:srcRect r="59550" b="58704"/>
            <a:stretch>
              <a:fillRect/>
            </a:stretch>
          </p:blipFill>
          <p:spPr bwMode="auto">
            <a:xfrm>
              <a:off x="759620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95936" y="2708920"/>
            <a:ext cx="4872014" cy="571504"/>
          </a:xfrm>
        </p:spPr>
        <p:txBody>
          <a:bodyPr/>
          <a:lstStyle/>
          <a:p>
            <a:r>
              <a:rPr lang="ru-RU" dirty="0" smtClean="0"/>
              <a:t>Гарантии обеспечения надежности энергоснабжения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Отдельные правовые аспекты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Родин Евгений 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</a:p>
          <a:p>
            <a:fld id="{18808461-F26D-4AA0-81AE-7CC850188409}" type="datetime4">
              <a:rPr lang="ru-RU" smtClean="0"/>
              <a:pPr/>
              <a:t>17 марта 2014 г.</a:t>
            </a:fld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ГП обязан возместить вред, причиненный отключением электроэнергии потребителю</a:t>
            </a:r>
          </a:p>
          <a:p>
            <a:pPr lvl="1"/>
            <a:r>
              <a:rPr lang="ru-RU" dirty="0" smtClean="0"/>
              <a:t>Для этого потребитель должен доказать только 2 обстоятельства:</a:t>
            </a:r>
          </a:p>
          <a:p>
            <a:pPr lvl="2"/>
            <a:r>
              <a:rPr lang="ru-RU" dirty="0" smtClean="0"/>
              <a:t>Факт отсутствия энергоснабжения;</a:t>
            </a:r>
          </a:p>
          <a:p>
            <a:pPr lvl="2"/>
            <a:r>
              <a:rPr lang="ru-RU" dirty="0" smtClean="0"/>
              <a:t>Размер убытков</a:t>
            </a:r>
          </a:p>
          <a:p>
            <a:r>
              <a:rPr lang="ru-RU" dirty="0" smtClean="0"/>
              <a:t>ГП может отказать потребителю в возмещении причиненного вреда только в том случае, если докажет, что сбой произошел по вине потребителя</a:t>
            </a:r>
          </a:p>
          <a:p>
            <a:pPr lvl="1"/>
            <a:r>
              <a:rPr lang="ru-RU" dirty="0" smtClean="0"/>
              <a:t>ГП должен осуществить все мероприятия, необходимые для надлежащего оформления факта ограничения энергоснабжения</a:t>
            </a:r>
          </a:p>
          <a:p>
            <a:pPr lvl="2"/>
            <a:r>
              <a:rPr lang="ru-RU" dirty="0" smtClean="0"/>
              <a:t>Организовать расследование аварии;</a:t>
            </a:r>
          </a:p>
          <a:p>
            <a:pPr lvl="2"/>
            <a:r>
              <a:rPr lang="ru-RU" dirty="0" smtClean="0"/>
              <a:t>Убедиться в надлежащем оформлении соответствующего акта расследования аварии</a:t>
            </a:r>
          </a:p>
          <a:p>
            <a:pPr lvl="2"/>
            <a:r>
              <a:rPr lang="ru-RU" dirty="0" smtClean="0"/>
              <a:t>В случае наличия каких-либо пороков в акте или ином документе, необходимым для установления причин аварии, ГП должен нести за это ответственность </a:t>
            </a:r>
          </a:p>
          <a:p>
            <a:pPr lvl="2"/>
            <a:endParaRPr lang="ru-RU" dirty="0" smtClean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1B784C-99C6-432A-8867-35D0EC6FEA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Гарантии, которые должен предоставлять ГП</a:t>
            </a:r>
            <a:endParaRPr lang="en-US" dirty="0"/>
          </a:p>
        </p:txBody>
      </p:sp>
      <p:pic>
        <p:nvPicPr>
          <p:cNvPr id="15" name="Рисунок 14" descr="iStock_000033615600_Medium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9003" r="29003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Гарантии, которые должны предоставлять котлодержатель и ТСО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Котложержатель</a:t>
            </a:r>
            <a:r>
              <a:rPr lang="ru-RU" dirty="0" smtClean="0"/>
              <a:t> должен нести ответственность не только в границах собственных сетей, но и в границах всех ТСО, с которыми заключен соответствующий межсетевой договор. </a:t>
            </a:r>
          </a:p>
          <a:p>
            <a:pPr lvl="1"/>
            <a:r>
              <a:rPr lang="ru-RU" dirty="0" smtClean="0"/>
              <a:t>Для этого </a:t>
            </a:r>
            <a:r>
              <a:rPr lang="ru-RU" dirty="0" err="1" smtClean="0"/>
              <a:t>котлодержатель</a:t>
            </a:r>
            <a:r>
              <a:rPr lang="ru-RU" dirty="0" smtClean="0"/>
              <a:t> должен принимать самое активное участие в расследовании аварийного отключения:</a:t>
            </a:r>
          </a:p>
          <a:p>
            <a:pPr lvl="2"/>
            <a:r>
              <a:rPr lang="ru-RU" dirty="0" smtClean="0"/>
              <a:t>Результаты расследования аварии могут быть оспорены </a:t>
            </a:r>
            <a:r>
              <a:rPr lang="ru-RU" dirty="0" err="1" smtClean="0"/>
              <a:t>котлодержателем</a:t>
            </a:r>
            <a:r>
              <a:rPr lang="ru-RU" dirty="0" smtClean="0"/>
              <a:t> (или иным заинтересованным лицом) только в рамках соответствующего искового производства;</a:t>
            </a:r>
          </a:p>
          <a:p>
            <a:pPr lvl="2"/>
            <a:r>
              <a:rPr lang="ru-RU" dirty="0" smtClean="0"/>
              <a:t>Подвергать сомнению результаты проведенного расследования аварии в рамках спора о возмещении ущерба недопустимо.</a:t>
            </a:r>
          </a:p>
          <a:p>
            <a:r>
              <a:rPr lang="ru-RU" dirty="0" smtClean="0"/>
              <a:t>Если аварийное отключение произошло по вине ТСО, </a:t>
            </a:r>
            <a:r>
              <a:rPr lang="ru-RU" dirty="0" err="1" smtClean="0"/>
              <a:t>котлодержатель</a:t>
            </a:r>
            <a:r>
              <a:rPr lang="ru-RU" dirty="0" smtClean="0"/>
              <a:t>, возместивший, ущерб ГП или потребителю имеет регрессное право требования к </a:t>
            </a:r>
            <a:r>
              <a:rPr lang="ru-RU" dirty="0" err="1" smtClean="0"/>
              <a:t>соответсвующей</a:t>
            </a:r>
            <a:r>
              <a:rPr lang="ru-RU" dirty="0" smtClean="0"/>
              <a:t> ТСО 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1B784C-99C6-432A-8867-35D0EC6FEA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Потребитель должен гарантировать своевременную оплату электроэнергии и сопутствующих услуг.</a:t>
            </a:r>
          </a:p>
          <a:p>
            <a:pPr lvl="1"/>
            <a:r>
              <a:rPr lang="ru-RU" dirty="0" smtClean="0"/>
              <a:t>Для ГП или сетевой компании не должно быть искусственных препятствий для реализации права на односторонний отказ от договора или введение ограничения электропотребления (в том числе и в отношении «</a:t>
            </a:r>
            <a:r>
              <a:rPr lang="ru-RU" dirty="0" err="1" smtClean="0"/>
              <a:t>неотключаемых</a:t>
            </a:r>
            <a:r>
              <a:rPr lang="ru-RU" dirty="0" smtClean="0"/>
              <a:t>» потребителей);</a:t>
            </a:r>
          </a:p>
          <a:p>
            <a:pPr lvl="2"/>
            <a:r>
              <a:rPr lang="ru-RU" dirty="0" smtClean="0"/>
              <a:t>Потребитель обязан представить акт аварийной и технологической брони по первому требованию ГП или сетевой организации;</a:t>
            </a:r>
          </a:p>
          <a:p>
            <a:pPr lvl="2"/>
            <a:r>
              <a:rPr lang="ru-RU" dirty="0" smtClean="0"/>
              <a:t>Уклонение от составления актов аварийной или технологической брони, ровно как сообщение недостоверной информации для формирования данных актов должно рассматриваться как нарушение ПНД и влечь ответственность, предусмотренную </a:t>
            </a:r>
            <a:r>
              <a:rPr lang="ru-RU" dirty="0" err="1" smtClean="0"/>
              <a:t>КоАП</a:t>
            </a:r>
            <a:r>
              <a:rPr lang="ru-RU" dirty="0" smtClean="0"/>
              <a:t> РФ;</a:t>
            </a:r>
          </a:p>
          <a:p>
            <a:pPr lvl="2"/>
            <a:r>
              <a:rPr lang="ru-RU" dirty="0" smtClean="0"/>
              <a:t>Потребитель обязан самостоятельно ограничить энергопотребление полностью или до уровня аварийной/технологической брони по требованию ГП или сетевой компании;</a:t>
            </a:r>
          </a:p>
          <a:p>
            <a:pPr lvl="2"/>
            <a:r>
              <a:rPr lang="ru-RU" dirty="0" smtClean="0"/>
              <a:t>Потребление электроэнергии после получения требования о введении ограничения должно рассматриваться как хищение и влечь соответствующую ответственность (в том числе и уголовную).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1B784C-99C6-432A-8867-35D0EC6FEA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Гарантии, которые должен предоставлять Потребитель</a:t>
            </a:r>
            <a:endParaRPr lang="en-US" dirty="0"/>
          </a:p>
        </p:txBody>
      </p:sp>
      <p:pic>
        <p:nvPicPr>
          <p:cNvPr id="13" name="Рисунок 12" descr="iStock_000008414277_Small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30500" r="3050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sp>
        <p:nvSpPr>
          <p:cNvPr id="46" name="Содержимое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Неединообразное правоприменение оказывает прямое влияние на надежность энергоснабжения:</a:t>
            </a:r>
            <a:endParaRPr lang="en-US" smtClean="0"/>
          </a:p>
          <a:p>
            <a:pPr lvl="1"/>
            <a:r>
              <a:rPr lang="ru-RU" smtClean="0"/>
              <a:t>Отраслевые регуляторы (ФАС, ФСТ, МинЭнерго) должны самостоятельно или по инициативе профессиональных сообществ выявлять случаи разного применения отраслевого законодательства и своевременно инициировать подготовку и публикацию соответствующих разъяснений;</a:t>
            </a:r>
          </a:p>
          <a:p>
            <a:pPr lvl="1"/>
            <a:r>
              <a:rPr lang="ru-RU" smtClean="0"/>
              <a:t>Необходимо привести судебную практику к единообразию путем издания соответствующих постановлений Пленумов ВАС РФ/ВС РФ. </a:t>
            </a:r>
            <a:endParaRPr lang="en-US" dirty="0" smtClean="0"/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ru-RU" dirty="0" smtClean="0"/>
              <a:t>Евгений родин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Руководитель практики по проектам в энергетике </a:t>
            </a:r>
          </a:p>
          <a:p>
            <a:r>
              <a:rPr lang="en-US" dirty="0" smtClean="0"/>
              <a:t>rodin@vegaslex.ru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Закон</a:t>
            </a:r>
          </a:p>
          <a:p>
            <a:pPr lvl="1"/>
            <a:r>
              <a:rPr lang="ru-RU" dirty="0" smtClean="0"/>
              <a:t>ст. 38 ФЗ «Об Электроэнергетике» </a:t>
            </a:r>
          </a:p>
          <a:p>
            <a:pPr lvl="2"/>
            <a:r>
              <a:rPr lang="ru-RU" dirty="0" smtClean="0"/>
              <a:t>Запрещается ограничение режима потребления электрической энергии, в том числе его уровня, в отношении потребителей электрической энергии, не имеющих задолженности по оплате электрической энергии и исполняющих иные предусмотренные законодательством Российской Федерации и соглашением сторон обязательства.</a:t>
            </a:r>
            <a:endParaRPr lang="en-US" dirty="0" smtClean="0"/>
          </a:p>
          <a:p>
            <a:r>
              <a:rPr lang="ru-RU" dirty="0" smtClean="0"/>
              <a:t>Договор</a:t>
            </a:r>
          </a:p>
          <a:p>
            <a:pPr lvl="1"/>
            <a:r>
              <a:rPr lang="ru-RU" dirty="0" smtClean="0"/>
              <a:t>Ст. 547 ГК РФ</a:t>
            </a:r>
          </a:p>
          <a:p>
            <a:pPr lvl="2"/>
            <a:r>
              <a:rPr lang="ru-RU" dirty="0" smtClean="0"/>
              <a:t>В случаях неисполнения или ненадлежащего исполнения обязательств по договору энергоснабжения сторона, нарушившая обязательство, обязана возместить причиненный этим реальный ущерб</a:t>
            </a:r>
          </a:p>
          <a:p>
            <a:pPr lvl="3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 descr="iStock_000004459029_Large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30662" r="30662"/>
          <a:stretch>
            <a:fillRect/>
          </a:stretch>
        </p:blipFill>
        <p:spPr/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Юридические гарантии обеспечения надежности энергоснабжения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Технологические гарантии обеспечения надежности энергоснабжения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соблюдения правил обслуживания и эксплуатации электроустановок</a:t>
            </a:r>
          </a:p>
          <a:p>
            <a:pPr lvl="1"/>
            <a:r>
              <a:rPr lang="ru-RU" dirty="0" smtClean="0"/>
              <a:t>«Основой системы надежного обеспечения потребителей электрической энергией являются надежная схема энергоснабжения и выполнение всех требований правил технической эксплуатации электростанций и сетей» (ч. 2, ст. 38 ФЗ «Об электроэнергетике» </a:t>
            </a:r>
          </a:p>
          <a:p>
            <a:pPr lvl="2"/>
            <a:r>
              <a:rPr lang="ru-RU" dirty="0" smtClean="0"/>
              <a:t>правила устройства электроустановок</a:t>
            </a:r>
          </a:p>
          <a:p>
            <a:pPr lvl="3"/>
            <a:r>
              <a:rPr lang="ru-RU" dirty="0" smtClean="0"/>
              <a:t>утв. </a:t>
            </a:r>
            <a:r>
              <a:rPr lang="ru-RU" dirty="0" err="1" smtClean="0"/>
              <a:t>Главтехуправлением</a:t>
            </a:r>
            <a:r>
              <a:rPr lang="ru-RU" dirty="0" smtClean="0"/>
              <a:t>, </a:t>
            </a:r>
            <a:r>
              <a:rPr lang="ru-RU" dirty="0" err="1" smtClean="0"/>
              <a:t>Госэнергонадзором</a:t>
            </a:r>
            <a:r>
              <a:rPr lang="ru-RU" dirty="0" smtClean="0"/>
              <a:t> Минэнерго СССР 05.10.1979</a:t>
            </a:r>
          </a:p>
          <a:p>
            <a:pPr lvl="2"/>
            <a:r>
              <a:rPr lang="ru-RU" dirty="0" smtClean="0"/>
              <a:t>Правила технической эксплуатации электроустановок потребителей </a:t>
            </a:r>
          </a:p>
          <a:p>
            <a:pPr lvl="3"/>
            <a:r>
              <a:rPr lang="ru-RU" dirty="0" smtClean="0"/>
              <a:t>Приказ Минэнерго РФ от 13.01.2003 N 6</a:t>
            </a:r>
          </a:p>
          <a:p>
            <a:pPr lvl="2"/>
            <a:r>
              <a:rPr lang="ru-RU" dirty="0" smtClean="0"/>
              <a:t>Правила технической эксплуатации электрических станций и сетей Российской Федерации</a:t>
            </a:r>
          </a:p>
          <a:p>
            <a:pPr lvl="3"/>
            <a:r>
              <a:rPr lang="ru-RU" dirty="0" smtClean="0"/>
              <a:t>Приказ Минэнерго РФ от 19.06.2003 N 229</a:t>
            </a:r>
          </a:p>
          <a:p>
            <a:pPr lvl="2"/>
            <a:r>
              <a:rPr lang="ru-RU" dirty="0" smtClean="0"/>
              <a:t>Иные нормативные документы</a:t>
            </a:r>
          </a:p>
          <a:p>
            <a:pPr lvl="3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Баланс интересов субъектов рынка как основа надежного энергоснабжения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40000" y="900000"/>
            <a:ext cx="4248024" cy="5400000"/>
          </a:xfrm>
        </p:spPr>
        <p:txBody>
          <a:bodyPr/>
          <a:lstStyle/>
          <a:p>
            <a:pPr fontAlgn="t"/>
            <a:r>
              <a:rPr lang="ru-RU" dirty="0" smtClean="0"/>
              <a:t>ПОТРЕБИТЕЛИ</a:t>
            </a:r>
          </a:p>
          <a:p>
            <a:pPr lvl="1"/>
            <a:r>
              <a:rPr lang="ru-RU" dirty="0" smtClean="0"/>
              <a:t>Особый порядок оперативно-диспетчерского управления при возникновении аварийных электроэнергетических </a:t>
            </a:r>
            <a:r>
              <a:rPr lang="ru-RU" dirty="0" smtClean="0"/>
              <a:t>режимов</a:t>
            </a:r>
            <a:endParaRPr lang="ru-RU" dirty="0" smtClean="0"/>
          </a:p>
          <a:p>
            <a:pPr lvl="1" fontAlgn="t"/>
            <a:r>
              <a:rPr lang="ru-RU" dirty="0" smtClean="0"/>
              <a:t>Право ГП отказаться от исполнения договора  в случае существенного нарушения обязательств потребителем</a:t>
            </a:r>
          </a:p>
          <a:p>
            <a:pPr lvl="1" fontAlgn="t"/>
            <a:r>
              <a:rPr lang="ru-RU" dirty="0" smtClean="0"/>
              <a:t>Обязанность потребителя по содержанию и эксплуатации собственного </a:t>
            </a:r>
            <a:r>
              <a:rPr lang="ru-RU" dirty="0" err="1" smtClean="0"/>
              <a:t>энергопринимающего</a:t>
            </a:r>
            <a:r>
              <a:rPr lang="ru-RU" dirty="0" smtClean="0"/>
              <a:t> оборудования </a:t>
            </a:r>
          </a:p>
          <a:p>
            <a:pPr lvl="1" fontAlgn="t"/>
            <a:r>
              <a:rPr lang="ru-RU" dirty="0" smtClean="0"/>
              <a:t>Ответственность, ограниченная только реальным ущербом</a:t>
            </a:r>
          </a:p>
          <a:p>
            <a:pPr lvl="1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r>
              <a:rPr lang="ru-RU" dirty="0" smtClean="0"/>
              <a:t>ПОСТАВЩИКИ</a:t>
            </a:r>
          </a:p>
          <a:p>
            <a:pPr lvl="1" fontAlgn="t"/>
            <a:r>
              <a:rPr lang="ru-RU" dirty="0" smtClean="0"/>
              <a:t>Запрет на ограничение электропотребления</a:t>
            </a:r>
          </a:p>
          <a:p>
            <a:pPr lvl="1" fontAlgn="t"/>
            <a:r>
              <a:rPr lang="ru-RU" dirty="0" smtClean="0"/>
              <a:t>Запрет </a:t>
            </a:r>
            <a:r>
              <a:rPr lang="ru-RU" dirty="0" smtClean="0"/>
              <a:t>на отказ от заключение договора</a:t>
            </a:r>
          </a:p>
          <a:p>
            <a:pPr lvl="1" fontAlgn="t"/>
            <a:r>
              <a:rPr lang="ru-RU" dirty="0" smtClean="0"/>
              <a:t>Принцип </a:t>
            </a:r>
            <a:r>
              <a:rPr lang="ru-RU" dirty="0" smtClean="0"/>
              <a:t>соблюдения правил технической эксплуатации энергоустановок</a:t>
            </a:r>
          </a:p>
          <a:p>
            <a:pPr lvl="1" fontAlgn="t"/>
            <a:r>
              <a:rPr lang="ru-RU" dirty="0" smtClean="0"/>
              <a:t>Ответственность за надежное энергоснабжение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419872" y="980728"/>
            <a:ext cx="5400600" cy="4536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980728"/>
            <a:ext cx="316835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Карта обязательств субъектов рынка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149080"/>
            <a:ext cx="108012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ТСО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08920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Котлодержатель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708920"/>
            <a:ext cx="1656184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ГП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708920"/>
            <a:ext cx="1944216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Потребитель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40768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Генератор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stCxn id="13" idx="3"/>
            <a:endCxn id="9" idx="0"/>
          </p:cNvCxnSpPr>
          <p:nvPr/>
        </p:nvCxnSpPr>
        <p:spPr>
          <a:xfrm>
            <a:off x="3203848" y="1844824"/>
            <a:ext cx="1764196" cy="864096"/>
          </a:xfrm>
          <a:prstGeom prst="straightConnector1">
            <a:avLst/>
          </a:prstGeom>
          <a:ln w="190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3"/>
            <a:endCxn id="10" idx="1"/>
          </p:cNvCxnSpPr>
          <p:nvPr/>
        </p:nvCxnSpPr>
        <p:spPr>
          <a:xfrm>
            <a:off x="5796136" y="3212976"/>
            <a:ext cx="936104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3203848" y="3212976"/>
            <a:ext cx="936104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907704" y="3717032"/>
            <a:ext cx="792088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55576" y="4149080"/>
            <a:ext cx="1152128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ФСК</a:t>
            </a:r>
            <a:endParaRPr lang="ru-RU" sz="2400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1259632" y="3717032"/>
            <a:ext cx="648072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Левая фигурная скобка 82"/>
          <p:cNvSpPr/>
          <p:nvPr/>
        </p:nvSpPr>
        <p:spPr>
          <a:xfrm rot="16200000">
            <a:off x="1763688" y="4293096"/>
            <a:ext cx="576064" cy="3168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Левая фигурная скобка 83"/>
          <p:cNvSpPr/>
          <p:nvPr/>
        </p:nvSpPr>
        <p:spPr>
          <a:xfrm rot="16200000">
            <a:off x="5940152" y="3284984"/>
            <a:ext cx="576064" cy="5184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683568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Технологические гарантии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486003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Юридические гарантии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491880" y="980728"/>
            <a:ext cx="5400600" cy="4536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980728"/>
            <a:ext cx="3168352" cy="4536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Нормальная схема исполнения обязательств в случае аварийного отключения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149080"/>
            <a:ext cx="108012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ТСО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08920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Котлодержатель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708920"/>
            <a:ext cx="1656184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ГП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708920"/>
            <a:ext cx="1944216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Потребитель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40768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Генератор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stCxn id="9" idx="0"/>
            <a:endCxn id="13" idx="3"/>
          </p:cNvCxnSpPr>
          <p:nvPr/>
        </p:nvCxnSpPr>
        <p:spPr>
          <a:xfrm flipH="1" flipV="1">
            <a:off x="3203848" y="1844824"/>
            <a:ext cx="1764196" cy="864096"/>
          </a:xfrm>
          <a:prstGeom prst="straightConnector1">
            <a:avLst/>
          </a:prstGeom>
          <a:ln w="190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  <a:endCxn id="9" idx="3"/>
          </p:cNvCxnSpPr>
          <p:nvPr/>
        </p:nvCxnSpPr>
        <p:spPr>
          <a:xfrm flipH="1">
            <a:off x="5796136" y="3212976"/>
            <a:ext cx="936104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1"/>
            <a:endCxn id="8" idx="3"/>
          </p:cNvCxnSpPr>
          <p:nvPr/>
        </p:nvCxnSpPr>
        <p:spPr>
          <a:xfrm flipH="1">
            <a:off x="3203848" y="3212976"/>
            <a:ext cx="936104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7" idx="0"/>
          </p:cNvCxnSpPr>
          <p:nvPr/>
        </p:nvCxnSpPr>
        <p:spPr>
          <a:xfrm>
            <a:off x="1979712" y="3717032"/>
            <a:ext cx="684076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755576" y="4149080"/>
            <a:ext cx="1152128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ФСК</a:t>
            </a:r>
            <a:endParaRPr lang="ru-RU" sz="2400" dirty="0"/>
          </a:p>
        </p:txBody>
      </p:sp>
      <p:cxnSp>
        <p:nvCxnSpPr>
          <p:cNvPr id="74" name="Прямая со стрелкой 73"/>
          <p:cNvCxnSpPr>
            <a:stCxn id="8" idx="2"/>
          </p:cNvCxnSpPr>
          <p:nvPr/>
        </p:nvCxnSpPr>
        <p:spPr>
          <a:xfrm flipH="1">
            <a:off x="1187624" y="3717032"/>
            <a:ext cx="792088" cy="43204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Левая фигурная скобка 82"/>
          <p:cNvSpPr/>
          <p:nvPr/>
        </p:nvSpPr>
        <p:spPr>
          <a:xfrm rot="16200000">
            <a:off x="1763688" y="4293096"/>
            <a:ext cx="576064" cy="3168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Левая фигурная скобка 83"/>
          <p:cNvSpPr/>
          <p:nvPr/>
        </p:nvSpPr>
        <p:spPr>
          <a:xfrm rot="16200000">
            <a:off x="5940152" y="3284984"/>
            <a:ext cx="576064" cy="5184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683568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Технологические гарантии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486003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Юридические гарантии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поведения потребителя при возникновении аварийного отключения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8794" y="836712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Потребовать восстановления нарушенного права от ГП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11122" y="836712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Потребовать восстановления нарушенного права от непосредственного виновника отключения (сеть или генератор)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3450" y="836712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Отказаться от предъявления каких-либо требований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2636912"/>
            <a:ext cx="28803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Наименее распространенный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Как правило применяется в случае обслуживания независимой сбытовой компанией, </a:t>
            </a:r>
            <a:r>
              <a:rPr lang="ru-RU" sz="2000" dirty="0" err="1" smtClean="0"/>
              <a:t>аффилированной</a:t>
            </a:r>
            <a:r>
              <a:rPr lang="ru-RU" sz="2000" dirty="0" smtClean="0"/>
              <a:t> с потребителем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2636912"/>
            <a:ext cx="28083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Наиболее распространенный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Упрощает процедуру доказывания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Не требует поиска виновника отключения и обоснования его вины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4168" y="2636912"/>
            <a:ext cx="28803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Часто встречающийся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Как правило объясняется незначительностью причиненного ущерба и нежеланием нести судебные издержки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805264"/>
            <a:ext cx="273630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>
              <a:lnSpc>
                <a:spcPct val="90000"/>
              </a:lnSpc>
              <a:spcBef>
                <a:spcPct val="20000"/>
              </a:spcBef>
              <a:buClr>
                <a:srgbClr val="5F7CC3"/>
              </a:buClr>
              <a:buSzPct val="8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Дело №А70-3435/2011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1840" y="576888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Дело № А43-16096/2009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поведения ГП при возникновении аварийного отключения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6294" y="825595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Восстановить права потребителя в добровольном порядке и регрессировать требования виновнику отключения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58622" y="838228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Восстановить права потребителя в судебном порядке и регрессировать требования виновнику отключения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0950" y="848587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Отказаться от восстановления прав потребителя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2636912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Наиболее </a:t>
            </a:r>
            <a:r>
              <a:rPr lang="ru-RU" sz="2000" dirty="0" smtClean="0"/>
              <a:t>распространенный вариант </a:t>
            </a:r>
            <a:r>
              <a:rPr lang="ru-RU" sz="2000" dirty="0" smtClean="0"/>
              <a:t>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ГП намеренно доводит конфликт до суда с целью формирования судебной </a:t>
            </a:r>
            <a:r>
              <a:rPr lang="ru-RU" sz="2000" dirty="0" err="1" smtClean="0"/>
              <a:t>преюдиции</a:t>
            </a:r>
            <a:r>
              <a:rPr lang="ru-RU" sz="2000" dirty="0" smtClean="0"/>
              <a:t>.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520" y="2636912"/>
            <a:ext cx="280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Наименее распространенный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Создает риск в виде невозможности регрессной защиты прав ГП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6176" y="2636912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Часто встречающийся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ГП отказывается восстанавливать права потребителя ссылаясь на недоказанность своей вины.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Дело №А70-3435/2011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1840" y="58045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Дело №А75-5987/2012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58037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Дело №А26-1828/2013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поведения </a:t>
            </a:r>
            <a:r>
              <a:rPr lang="ru-RU" dirty="0" err="1" smtClean="0"/>
              <a:t>котлодержателя</a:t>
            </a:r>
            <a:r>
              <a:rPr lang="ru-RU" dirty="0" smtClean="0"/>
              <a:t> при возникновении аварийного отключения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2544" y="850103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Возместить причиненный ущерб в адрес ГП в добровольном порядке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4872" y="850103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Возместить причиненный ущерб в адрес ГП в судебном порядке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7200" y="850103"/>
            <a:ext cx="288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Отказаться от возмещения ущерба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2636912"/>
            <a:ext cx="28803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Наиболее распространенный распространенный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Как правило, объясняется желанием получить обоснование понесенных затрат перед акционерами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2636912"/>
            <a:ext cx="28803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Наименее распространенный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Как правило имеет место быть в случае, если сетевая компания </a:t>
            </a:r>
            <a:r>
              <a:rPr lang="ru-RU" sz="2000" dirty="0" err="1" smtClean="0"/>
              <a:t>аффилирована</a:t>
            </a:r>
            <a:r>
              <a:rPr lang="ru-RU" sz="2000" dirty="0" smtClean="0"/>
              <a:t> с потребителем или поставщиком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4168" y="2636912"/>
            <a:ext cx="28803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smtClean="0"/>
              <a:t>Часто встречающийся вариант поведения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</a:pPr>
            <a:r>
              <a:rPr lang="ru-RU" sz="2000" dirty="0" err="1" smtClean="0"/>
              <a:t>Котлодержатель</a:t>
            </a:r>
            <a:r>
              <a:rPr lang="ru-RU" sz="2000" dirty="0" smtClean="0"/>
              <a:t> отказывается возмещать ущерб со ссылкой на то, что авария произошла за границами эксплуатационной ответственности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1840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Дело №А75-5987/2012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6176" y="57443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Дело №А26-1828/2013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GAS LEX_ШАБЛОН_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VEGAS LEX_ШАБЛОН_Презентация</Template>
  <TotalTime>544</TotalTime>
  <Words>961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VEGAS LEX_ШАБЛОН_Презентация</vt:lpstr>
      <vt:lpstr>Специальное оформление</vt:lpstr>
      <vt:lpstr>Divider</vt:lpstr>
      <vt:lpstr>Гарантии обеспечения надежности энергоснабжения</vt:lpstr>
      <vt:lpstr>Юридические гарантии обеспечения надежности энергоснабжения</vt:lpstr>
      <vt:lpstr>Технологические гарантии обеспечения надежности энергоснабжения</vt:lpstr>
      <vt:lpstr>Баланс интересов субъектов рынка как основа надежного энергоснабжения</vt:lpstr>
      <vt:lpstr>Карта обязательств субъектов рынка</vt:lpstr>
      <vt:lpstr>Нормальная схема исполнения обязательств в случае аварийного отключения</vt:lpstr>
      <vt:lpstr>Варианты поведения потребителя при возникновении аварийного отключения</vt:lpstr>
      <vt:lpstr>Варианты поведения ГП при возникновении аварийного отключения</vt:lpstr>
      <vt:lpstr>Варианты поведения котлодержателя при возникновении аварийного отключения</vt:lpstr>
      <vt:lpstr>Гарантии, которые должен предоставлять ГП</vt:lpstr>
      <vt:lpstr>Гарантии, которые должны предоставлять котлодержатель и ТСО</vt:lpstr>
      <vt:lpstr>Гарантии, которые должен предоставлять Потребитель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vegas lex</dc:title>
  <dc:creator>Rodin</dc:creator>
  <cp:lastModifiedBy>Rodin</cp:lastModifiedBy>
  <cp:revision>56</cp:revision>
  <dcterms:created xsi:type="dcterms:W3CDTF">2014-03-14T06:04:30Z</dcterms:created>
  <dcterms:modified xsi:type="dcterms:W3CDTF">2014-03-17T07:57:03Z</dcterms:modified>
</cp:coreProperties>
</file>