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60" r:id="rId6"/>
    <p:sldId id="261" r:id="rId7"/>
    <p:sldId id="263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40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96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49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63A66-FD7B-4466-BD13-1354ADB6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AFE582-F472-4EF7-9C0D-0F8BFF6F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BBFEF-E80C-451F-ACCC-58B00502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20D-48BA-4C07-8F48-40AF1511A0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D5D0E4-63B7-4B5A-A17E-6D917924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CBD21A-C3FA-4566-9549-60650672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84678-4DF9-4305-BDA8-597EB1F9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7681CB-7028-4D82-A88D-EEFD6A18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F04A77-FD0E-450A-91B1-3A2C15C9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421-9736-43F7-8498-E1C3A8376E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A9270-10F4-4AC4-96A5-61761137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1E75C-1169-4B51-AA15-F6BE6B06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5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DA30D2-95C2-4C3A-B52B-576B2913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CEF3C7-B732-4178-8037-844114D2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8592E0-5687-42A8-8044-FE1ACEDF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BF1-4297-4160-99A7-61C8C04000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C01836-A3AA-474D-B5DC-806776F4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0A1082-204E-4992-B984-0C43E372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0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D77F7B-5CAC-4017-AB7D-C14C769B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59896F-78D1-4B3E-8C0A-B26613EF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7AAE0A-6733-43A7-8947-F134B3D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3985F6-C6F8-49AD-A6F6-E7F8615A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9153-38D7-4FB3-B3D5-D9A05529F5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94353B-1C80-4CDD-B71F-7EAB4945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56A6DB-2A61-4E58-AE5F-ADB702B6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619E9-241C-4F90-A09A-8D741440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C4AD8E-CDFE-46BA-8420-5A1BA410B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113D5B-2D45-4570-9F81-AA8F351DF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9BEEDF1-2F14-40D6-B84D-D87A9C186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6E643E-2B6F-431C-8F48-1A8C57909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41E350C-7EF7-4658-8EE5-C14E9FC2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C944-B678-4106-BE12-C06CEE7BEE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B9B7D31-12D3-49E0-B4CC-1AF1D2A0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1B2C717-9A51-4836-B183-BB8E6A92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83D567-ACD5-44C6-B5F7-150FAF4D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BC7791B-3631-45E1-9508-0E65DB1C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7910-D0A6-40B2-9E5C-ACA770A17C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2C4C819-CF43-4F16-9BF4-FC946E02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7E00C9-898D-42F2-A90C-727ED295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40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7CBCFFE-6CCC-4F22-AFD3-33BA1466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1F89-5E61-4321-96C1-A22DC62A34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FE2AD5-E377-4A74-A5F7-56A215DD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DADA97-85EB-4909-87AC-12AD8C22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0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507EF2-4414-4AE3-A350-E5074099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40434-0DF5-48B0-8236-F508E8461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770E92-98F7-487F-9403-0A6E55A0A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A64B40-1835-41A6-8AC8-99189A25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FC03-B777-4F21-AD72-A883B2FE1C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58697C-6A32-45B6-9DF5-EAEDE37B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56B417-93AB-4D53-AC09-0B86D839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03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450E5-118A-425F-B01E-EDFFE030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CDA8C0-22A2-4EB4-8346-F121AB02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3BFC20-A4BC-4146-8CF3-249C4BFB3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72EDE5-037D-433F-B056-736C13A1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C8F-A499-4C69-BAFF-A5BCCB6B8E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ABDDDC-0CC1-480B-9F56-D39F81FA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0AA7E8-2B59-4898-9521-52201406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2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42E1A-1571-45AC-B862-49DB1B17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A6032D-032A-4E79-95B2-F72EA9DD0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7E08DF-1B57-49E8-BBA2-5F9189E0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59EC-145F-443F-A7A4-628079716F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A3E324-3BAC-485B-9922-FDAD081D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019F76-978E-42A3-BF1F-AC6F03B6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1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EB8399-328D-4D8F-8C65-4D1DAE8F4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A708FF-33DA-4DE4-8DD3-AB807897C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BBE630-D595-437C-8EC6-4859860D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5C93-07C2-4F66-A321-A1FBD6A457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5F3DFC-017B-418A-BB6D-D2F9D92C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1D7E66-62C0-4E57-BEE4-9FCDDF0A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19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5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06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45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82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0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1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9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2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21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0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35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5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87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22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56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20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2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41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F7B3-CD03-4121-A739-52EEDF00EBB2}" type="datetimeFigureOut">
              <a:rPr lang="ru-RU" smtClean="0"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5BE7-CB83-46AD-B83E-2B38D7427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1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D9A70-1FB4-4B8C-8867-5D228E3F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E878C0-8CEF-4E1C-A873-461B2FF2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A9E1F4-B424-407F-A267-3305F5F89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BACE-356A-41A3-A28A-69D8B0E01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D5F4FE-A355-447B-AA55-CE657A415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BD0C3C-1A8E-48CF-A637-8512FDC68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A838-FA7F-4410-BD38-70905F686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F7B3-CD03-4121-A739-52EEDF00E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5BE7-CB83-46AD-B83E-2B38D74279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eportingexchange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062"/>
            <a:ext cx="1951413" cy="6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5328593" cy="36724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ru-RU" sz="4400" b="1" dirty="0" smtClean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endParaRPr lang="ru-RU" sz="44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endParaRPr lang="ru-RU" sz="4400" b="1" dirty="0" smtClean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ОТРАЖЕНИЕ ОТВЕТСТВЕННОЙ ДЕЛОВОЙ ПРАКТИКИ  В ИНДЕКСАХ РОССИЙСКОГО СОЮЗА ПРОМЫШЛЕННИКОВ И ПРЕДПИНИМАТЕЛЕЙ (РСПП) И МОСКОВСКОЙ БИРЖИ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s://news-factor.ru/img/news/news/news_238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84" y="562468"/>
            <a:ext cx="1944216" cy="55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41315"/>
            <a:ext cx="2650296" cy="9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Kopylovaga\AppData\Local\Microsoft\Windows\Temporary Internet Files\Content.Outlook\Y7DGGYIF\брошюра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572">
            <a:off x="6026199" y="2095006"/>
            <a:ext cx="2465457" cy="354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Kopylovaga\AppData\Local\Microsoft\Windows\Temporary Internet Files\Content.Outlook\Y7DGGYIF\брошюра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572">
            <a:off x="6026198" y="2095007"/>
            <a:ext cx="2465457" cy="354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958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170" y="3645024"/>
            <a:ext cx="8162397" cy="711592"/>
          </a:xfrm>
        </p:spPr>
        <p:txBody>
          <a:bodyPr>
            <a:normAutofit fontScale="90000"/>
          </a:bodyPr>
          <a:lstStyle/>
          <a:p>
            <a:r>
              <a:rPr lang="ru-RU" sz="22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Постоянный партнер проекта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«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Металлоинвест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none" dirty="0" smtClean="0"/>
              <a:t>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166" y="1174881"/>
            <a:ext cx="7794749" cy="22479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ИНДЕКСЫ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УСТОЙЧИВОГО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РСПП 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проект реализуется  с 2014 г. в рамках деятельности Комитета РСПП по корпоративной социальной ответственности и демографической политике при участии Совета РСПП по нефинансовой отчетности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551"/>
            <a:ext cx="864096" cy="8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24" y="384594"/>
            <a:ext cx="1951413" cy="6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jobfilter.ru/uploaded_files/images/2017/01/19/153552/2ZZPiiDk9pRmC8U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9227" r="7072" b="16031"/>
          <a:stretch/>
        </p:blipFill>
        <p:spPr bwMode="auto">
          <a:xfrm>
            <a:off x="5055468" y="3645024"/>
            <a:ext cx="3302074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9552" y="4356616"/>
            <a:ext cx="782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Работу над выпуском Индексов -2018 поддержали: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0" y="145136"/>
            <a:ext cx="2979560" cy="112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8BE58D-FB66-4D3D-929B-2EA14A943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5" y="5877243"/>
            <a:ext cx="1771617" cy="422869"/>
          </a:xfrm>
          <a:prstGeom prst="rect">
            <a:avLst/>
          </a:prstGeom>
        </p:spPr>
      </p:pic>
      <p:pic>
        <p:nvPicPr>
          <p:cNvPr id="10" name="Picture 3" descr="C:\Users\OZERYA~1\AppData\Local\Temp\Rar$DI00.904\MTS_Logo_Brush_RU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04" y="4887299"/>
            <a:ext cx="2317174" cy="7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OzeryanskayaMN\AppData\Local\Microsoft\Windows\Temporary Internet Files\Content.Outlook\5XXR255U\Лого ФБ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53" y="5801189"/>
            <a:ext cx="1844976" cy="4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11B712-40AB-458F-A920-D6A2D661B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5" y="4887930"/>
            <a:ext cx="1537855" cy="679053"/>
          </a:xfrm>
          <a:prstGeom prst="rect">
            <a:avLst/>
          </a:prstGeom>
        </p:spPr>
      </p:pic>
      <p:pic>
        <p:nvPicPr>
          <p:cNvPr id="16" name="Рисунок 15" descr="http://www.pngpix.com/wp-content/uploads/2016/07/PNGPIX-COM-Philip-Morris-International-Logo-PNG-Transparent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9" y="5811881"/>
            <a:ext cx="2592287" cy="55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confspb.ru/uploads/images/Eco_2015/lukoil_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93" y="4799974"/>
            <a:ext cx="1522095" cy="9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57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44621"/>
            <a:ext cx="8461809" cy="2716427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algn="just"/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endParaRPr lang="ru-RU" sz="2400" b="1" dirty="0">
              <a:solidFill>
                <a:schemeClr val="tx2"/>
              </a:solidFill>
            </a:endParaRPr>
          </a:p>
          <a:p>
            <a:pPr algn="just"/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Индексы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устойчивого развития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РСПП</a:t>
            </a:r>
            <a:r>
              <a:rPr lang="ru-RU" sz="2400" b="1" dirty="0" smtClean="0">
                <a:solidFill>
                  <a:schemeClr val="tx2"/>
                </a:solidFill>
              </a:rPr>
              <a:t> – </a:t>
            </a:r>
            <a:r>
              <a:rPr lang="ru-RU" sz="2400" b="1" dirty="0">
                <a:solidFill>
                  <a:schemeClr val="tx2"/>
                </a:solidFill>
              </a:rPr>
              <a:t>первый </a:t>
            </a:r>
            <a:r>
              <a:rPr lang="ru-RU" sz="2400" b="1" dirty="0" smtClean="0">
                <a:solidFill>
                  <a:schemeClr val="tx2"/>
                </a:solidFill>
              </a:rPr>
              <a:t>и </a:t>
            </a:r>
            <a:r>
              <a:rPr lang="ru-RU" sz="2400" b="1" dirty="0">
                <a:solidFill>
                  <a:schemeClr val="tx2"/>
                </a:solidFill>
              </a:rPr>
              <a:t>пока единственный российский инструмент независимой оценки деятельности компаний в </a:t>
            </a:r>
            <a:r>
              <a:rPr lang="ru-RU" sz="2400" b="1" dirty="0" smtClean="0">
                <a:solidFill>
                  <a:schemeClr val="tx2"/>
                </a:solidFill>
              </a:rPr>
              <a:t>области устойчивого развития, корпоративной ответственности и отчетности, </a:t>
            </a:r>
            <a:r>
              <a:rPr lang="ru-RU" sz="2400" b="1" dirty="0">
                <a:solidFill>
                  <a:schemeClr val="tx2"/>
                </a:solidFill>
              </a:rPr>
              <a:t>внесенный в международную базу по </a:t>
            </a:r>
            <a:r>
              <a:rPr lang="ru-RU" sz="2400" b="1" dirty="0" smtClean="0">
                <a:solidFill>
                  <a:schemeClr val="tx2"/>
                </a:solidFill>
              </a:rPr>
              <a:t>рейтингам и </a:t>
            </a:r>
            <a:r>
              <a:rPr lang="ru-RU" sz="2400" b="1" dirty="0">
                <a:solidFill>
                  <a:schemeClr val="tx2"/>
                </a:solidFill>
              </a:rPr>
              <a:t>индексам в сфере устойчивого </a:t>
            </a:r>
            <a:r>
              <a:rPr lang="ru-RU" sz="2400" b="1" dirty="0" smtClean="0">
                <a:solidFill>
                  <a:schemeClr val="tx2"/>
                </a:solidFill>
              </a:rPr>
              <a:t>развития:   </a:t>
            </a:r>
            <a:r>
              <a:rPr lang="en-US" sz="2400" u="sng" dirty="0" err="1" smtClean="0">
                <a:hlinkClick r:id="rId2"/>
              </a:rPr>
              <a:t>reportingexchange</a:t>
            </a:r>
            <a:r>
              <a:rPr lang="ru-RU" sz="2400" u="sng" dirty="0">
                <a:hlinkClick r:id="rId2"/>
              </a:rPr>
              <a:t>.</a:t>
            </a:r>
            <a:r>
              <a:rPr lang="en-US" sz="2400" u="sng" dirty="0" smtClean="0">
                <a:hlinkClick r:id="rId2"/>
              </a:rPr>
              <a:t>com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551"/>
            <a:ext cx="864096" cy="8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24" y="384594"/>
            <a:ext cx="1951413" cy="6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0" y="145136"/>
            <a:ext cx="2650296" cy="9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4941168"/>
            <a:ext cx="8928992" cy="1656184"/>
          </a:xfrm>
        </p:spPr>
        <p:txBody>
          <a:bodyPr>
            <a:normAutofit fontScale="90000"/>
          </a:bodyPr>
          <a:lstStyle/>
          <a:p>
            <a:pPr marL="9207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 базируется на понимании КСО как ответственности организации за воздействие ее решений и деятельности на общество и окружающую среду, включая экономические, экологические и социальные аспекты этого воздействия.</a:t>
            </a:r>
            <a:b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sz="2700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350100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Индексы РСПП составляются ежегодно </a:t>
            </a:r>
            <a:r>
              <a:rPr lang="ru-RU" sz="2400" b="1" dirty="0" smtClean="0">
                <a:solidFill>
                  <a:schemeClr val="tx2"/>
                </a:solidFill>
              </a:rPr>
              <a:t>на </a:t>
            </a:r>
            <a:r>
              <a:rPr lang="ru-RU" sz="2400" b="1" dirty="0">
                <a:solidFill>
                  <a:schemeClr val="tx2"/>
                </a:solidFill>
              </a:rPr>
              <a:t>основе анализа публичной отчетности крупнейших российских </a:t>
            </a:r>
            <a:r>
              <a:rPr lang="ru-RU" sz="2400" b="1" dirty="0" smtClean="0">
                <a:solidFill>
                  <a:schemeClr val="tx2"/>
                </a:solidFill>
              </a:rPr>
              <a:t>компаний (по </a:t>
            </a:r>
            <a:r>
              <a:rPr lang="ru-RU" sz="2400" b="1" dirty="0">
                <a:solidFill>
                  <a:schemeClr val="tx2"/>
                </a:solidFill>
              </a:rPr>
              <a:t>объему реализации).</a:t>
            </a:r>
          </a:p>
        </p:txBody>
      </p:sp>
    </p:spTree>
    <p:extLst>
      <p:ext uri="{BB962C8B-B14F-4D97-AF65-F5344CB8AC3E}">
        <p14:creationId xmlns:p14="http://schemas.microsoft.com/office/powerpoint/2010/main" val="348306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59774" cy="36004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Индексы устойчивого развития РСПП</a:t>
            </a:r>
            <a:br>
              <a:rPr lang="ru-RU" sz="3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8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8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13085" y="1494583"/>
            <a:ext cx="4014899" cy="1819294"/>
          </a:xfrm>
          <a:solidFill>
            <a:schemeClr val="accent1"/>
          </a:solidFill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11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«</a:t>
            </a:r>
            <a:r>
              <a:rPr lang="ru-RU" sz="2600" b="1" dirty="0">
                <a:solidFill>
                  <a:schemeClr val="bg1"/>
                </a:solidFill>
              </a:rPr>
              <a:t>Ответственность и открытость» - </a:t>
            </a:r>
            <a:r>
              <a:rPr lang="ru-RU" sz="2600" b="1" dirty="0" smtClean="0">
                <a:solidFill>
                  <a:schemeClr val="bg1"/>
                </a:solidFill>
              </a:rPr>
              <a:t>индекс </a:t>
            </a:r>
            <a:r>
              <a:rPr lang="ru-RU" sz="2600" b="1" dirty="0">
                <a:solidFill>
                  <a:schemeClr val="bg1"/>
                </a:solidFill>
              </a:rPr>
              <a:t>раскрытия </a:t>
            </a:r>
            <a:r>
              <a:rPr lang="ru-RU" sz="2600" b="1" dirty="0" smtClean="0">
                <a:solidFill>
                  <a:schemeClr val="bg1"/>
                </a:solidFill>
              </a:rPr>
              <a:t>информации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bg1"/>
                </a:solidFill>
              </a:rPr>
              <a:t>41 </a:t>
            </a:r>
            <a:r>
              <a:rPr lang="ru-RU" sz="2200" b="1" i="1" dirty="0">
                <a:solidFill>
                  <a:schemeClr val="bg1"/>
                </a:solidFill>
              </a:rPr>
              <a:t>показатель, 70 индикаторов </a:t>
            </a:r>
            <a:endParaRPr lang="ru-RU" sz="2200" b="1" i="1" u="sng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11601" y="1492347"/>
            <a:ext cx="4119313" cy="182153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«</a:t>
            </a:r>
            <a:r>
              <a:rPr lang="ru-RU" sz="2600" b="1" dirty="0">
                <a:solidFill>
                  <a:schemeClr val="bg1"/>
                </a:solidFill>
              </a:rPr>
              <a:t>Вектор устойчивого развития» - индекс динамики результативности </a:t>
            </a:r>
            <a:r>
              <a:rPr lang="ru-RU" sz="2600" b="1" dirty="0" smtClean="0">
                <a:solidFill>
                  <a:schemeClr val="bg1"/>
                </a:solidFill>
              </a:rPr>
              <a:t>в </a:t>
            </a:r>
            <a:r>
              <a:rPr lang="ru-RU" sz="2600" b="1" dirty="0">
                <a:solidFill>
                  <a:schemeClr val="bg1"/>
                </a:solidFill>
              </a:rPr>
              <a:t>сфере УР</a:t>
            </a:r>
            <a:r>
              <a:rPr lang="en-US" sz="2600" b="1" dirty="0">
                <a:solidFill>
                  <a:schemeClr val="bg1"/>
                </a:solidFill>
              </a:rPr>
              <a:t>/</a:t>
            </a:r>
            <a:r>
              <a:rPr lang="ru-RU" sz="2600" b="1" dirty="0" smtClean="0">
                <a:solidFill>
                  <a:schemeClr val="bg1"/>
                </a:solidFill>
              </a:rPr>
              <a:t>КСО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</a:rPr>
              <a:t>10 ключевых показателей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3" y="3573016"/>
            <a:ext cx="879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Индексы взаимосвязаны: результаты оценки в рамках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Индекса </a:t>
            </a:r>
            <a:r>
              <a:rPr lang="ru-RU" sz="2400" b="1" dirty="0">
                <a:solidFill>
                  <a:srgbClr val="0070C0"/>
                </a:solidFill>
              </a:rPr>
              <a:t>«Ответственность и открытость» определяют выборку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для </a:t>
            </a:r>
            <a:r>
              <a:rPr lang="ru-RU" sz="2400" b="1" dirty="0">
                <a:solidFill>
                  <a:srgbClr val="0070C0"/>
                </a:solidFill>
              </a:rPr>
              <a:t>расчета  </a:t>
            </a:r>
            <a:r>
              <a:rPr lang="ru-RU" sz="2400" b="1" dirty="0" smtClean="0">
                <a:solidFill>
                  <a:srgbClr val="0070C0"/>
                </a:solidFill>
              </a:rPr>
              <a:t>Индекса </a:t>
            </a:r>
            <a:r>
              <a:rPr lang="ru-RU" sz="2400" b="1" dirty="0">
                <a:solidFill>
                  <a:srgbClr val="0070C0"/>
                </a:solidFill>
              </a:rPr>
              <a:t>«Вектор устойчивого развития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C75323-97E3-40A8-BEE6-7741FF1B5033}"/>
              </a:ext>
            </a:extLst>
          </p:cNvPr>
          <p:cNvSpPr txBox="1"/>
          <p:nvPr/>
        </p:nvSpPr>
        <p:spPr>
          <a:xfrm>
            <a:off x="413084" y="4882777"/>
            <a:ext cx="8558599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Индексы не предназначены для ранжирования компаний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. </a:t>
            </a:r>
          </a:p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Их задача 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– </a:t>
            </a: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оценка ситуации и динамики ее 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</a:t>
            </a:r>
            <a:endParaRPr lang="ru-RU" sz="24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05FD9B-F7D9-48AF-8104-0B5D680B52DE}"/>
              </a:ext>
            </a:extLst>
          </p:cNvPr>
          <p:cNvSpPr txBox="1"/>
          <p:nvPr/>
        </p:nvSpPr>
        <p:spPr>
          <a:xfrm>
            <a:off x="3563888" y="5873115"/>
            <a:ext cx="5407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Методика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составления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индексов </a:t>
            </a:r>
            <a:endParaRPr lang="en-US" sz="2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размещена на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сайте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РСПП </a:t>
            </a:r>
            <a:r>
              <a:rPr lang="en-US" sz="2400" b="1" dirty="0" smtClean="0">
                <a:solidFill>
                  <a:srgbClr val="0070C0"/>
                </a:solidFill>
              </a:rPr>
              <a:t>www.rspp.ru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" y="0"/>
            <a:ext cx="2650296" cy="9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9750"/>
            <a:ext cx="1951413" cy="6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34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4866" r="7022" b="7102"/>
          <a:stretch/>
        </p:blipFill>
        <p:spPr bwMode="auto">
          <a:xfrm>
            <a:off x="107504" y="1700809"/>
            <a:ext cx="88011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ЛИДЕРЫ ИНДЕКСОВ РСПП - 2018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8" y="-23056"/>
            <a:ext cx="2650296" cy="9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08" y="247337"/>
            <a:ext cx="1951413" cy="6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31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317793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solidFill>
                  <a:srgbClr val="002060"/>
                </a:solidFill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002060"/>
                </a:solidFill>
              </a:rPr>
              <a:t>Московская </a:t>
            </a:r>
            <a:r>
              <a:rPr lang="ru-RU" sz="3200" cap="none" dirty="0">
                <a:solidFill>
                  <a:srgbClr val="002060"/>
                </a:solidFill>
              </a:rPr>
              <a:t>биржа моделирует фондовые индексы устойчивого развития на основе    индексов </a:t>
            </a:r>
            <a:r>
              <a:rPr lang="ru-RU" sz="3200" cap="none" dirty="0" smtClean="0">
                <a:solidFill>
                  <a:srgbClr val="002060"/>
                </a:solidFill>
              </a:rPr>
              <a:t>РСПП</a:t>
            </a:r>
            <a:r>
              <a:rPr lang="en-US" sz="3200" cap="none" dirty="0" smtClean="0">
                <a:solidFill>
                  <a:srgbClr val="002060"/>
                </a:solidFill>
              </a:rPr>
              <a:t>.</a:t>
            </a:r>
            <a:r>
              <a:rPr lang="ru-RU" sz="3200" cap="none" dirty="0" smtClean="0">
                <a:solidFill>
                  <a:srgbClr val="002060"/>
                </a:solidFill>
              </a:rPr>
              <a:t> </a:t>
            </a:r>
            <a:br>
              <a:rPr lang="ru-RU" sz="32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002060"/>
                </a:solidFill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002060"/>
                </a:solidFill>
              </a:rPr>
              <a:t>Выпуск </a:t>
            </a:r>
            <a:r>
              <a:rPr lang="ru-RU" sz="3200" cap="none" dirty="0">
                <a:solidFill>
                  <a:srgbClr val="002060"/>
                </a:solidFill>
              </a:rPr>
              <a:t>фондовых индексов-2018 составлен на основании данных эмитентов, опубликованных </a:t>
            </a:r>
            <a:r>
              <a:rPr lang="ru-RU" sz="3200" cap="none" dirty="0" smtClean="0">
                <a:solidFill>
                  <a:srgbClr val="002060"/>
                </a:solidFill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002060"/>
                </a:solidFill>
              </a:rPr>
              <a:t>в </a:t>
            </a:r>
            <a:r>
              <a:rPr lang="ru-RU" sz="3200" cap="none" dirty="0">
                <a:solidFill>
                  <a:srgbClr val="002060"/>
                </a:solidFill>
              </a:rPr>
              <a:t>2018 г.</a:t>
            </a:r>
            <a:br>
              <a:rPr lang="ru-RU" sz="3200" cap="none" dirty="0">
                <a:solidFill>
                  <a:srgbClr val="002060"/>
                </a:solidFill>
              </a:rPr>
            </a:br>
            <a:endParaRPr lang="ru-RU" sz="3200" cap="none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7"/>
            <a:ext cx="8568952" cy="72007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ФОНДОВЫЕ ИНДЕКСЫ УСТОЙЧИВОГО РАЗВИТИЯ 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https://news-factor.ru/img/news/news/news_238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16024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24" y="476672"/>
            <a:ext cx="1951413" cy="6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1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56626"/>
            <a:ext cx="8928992" cy="4360606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Динамика фондовых индексов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https://news-factor.ru/img/news/news/news_238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16024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24" y="476672"/>
            <a:ext cx="1951413" cy="6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98797"/>
              </p:ext>
            </p:extLst>
          </p:nvPr>
        </p:nvGraphicFramePr>
        <p:xfrm>
          <a:off x="179512" y="1988840"/>
          <a:ext cx="8856984" cy="321155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40360"/>
                <a:gridCol w="1224136"/>
                <a:gridCol w="790079"/>
                <a:gridCol w="794097"/>
                <a:gridCol w="936104"/>
                <a:gridCol w="870739"/>
                <a:gridCol w="1001469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Фондовые индексы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Доходность, %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Закрытие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Макс.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Мин.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1год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3года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 лет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F5F"/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Индекс «Ответственность и открытость»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1 914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2 027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1 591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21,2%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50,9%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100,4%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Индекс «Вектор устойчивого развития»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1 934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2 033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1 746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7,0%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52,7%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101,8%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Индекс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МосБиржи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2 369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2 494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2 091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12,3%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34,5%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57,5%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537321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Динамика фондового индекса устойчивого развития демонстрирует более высокую доходность по сравнению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бенчмарком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Индекса Московской биржи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9036496" cy="5040560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Доходность индексов 2012 г. – 2мес.2019 г.</a:t>
            </a:r>
            <a:endParaRPr lang="ru-RU" sz="3600" cap="non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s://news-factor.ru/img/news/news/news_238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16024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24" y="476672"/>
            <a:ext cx="1951413" cy="6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/>
          <a:stretch/>
        </p:blipFill>
        <p:spPr bwMode="auto">
          <a:xfrm>
            <a:off x="467544" y="2204864"/>
            <a:ext cx="8424936" cy="447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2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329</Words>
  <Application>Microsoft Office PowerPoint</Application>
  <PresentationFormat>Экран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2_Тема Office</vt:lpstr>
      <vt:lpstr>Презентация PowerPoint</vt:lpstr>
      <vt:lpstr>Постоянный партнер проекта компания «Металлоинвест»   </vt:lpstr>
      <vt:lpstr>Проект базируется на понимании КСО как ответственности организации за воздействие ее решений и деятельности на общество и окружающую среду, включая экономические, экологические и социальные аспекты этого воздействия. </vt:lpstr>
      <vt:lpstr>  Индексы устойчивого развития РСПП  </vt:lpstr>
      <vt:lpstr>Презентация PowerPoint</vt:lpstr>
      <vt:lpstr> Московская биржа моделирует фондовые индексы устойчивого развития на основе    индексов РСПП.   Выпуск фондовых индексов-2018 составлен на основании данных эмитентов, опубликованных  в 2018 г. </vt:lpstr>
      <vt:lpstr>Динамика фондовых индексов</vt:lpstr>
      <vt:lpstr>Доходность индексов 2012 г. – 2мес.2019 г.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Пуртова Дарья Рустамовна</dc:creator>
  <cp:lastModifiedBy>Копылова Галина Альфредовна</cp:lastModifiedBy>
  <cp:revision>25</cp:revision>
  <dcterms:created xsi:type="dcterms:W3CDTF">2019-03-11T12:58:35Z</dcterms:created>
  <dcterms:modified xsi:type="dcterms:W3CDTF">2019-03-15T14:30:03Z</dcterms:modified>
</cp:coreProperties>
</file>