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4" r:id="rId3"/>
    <p:sldId id="268" r:id="rId4"/>
    <p:sldId id="262" r:id="rId5"/>
    <p:sldId id="265" r:id="rId6"/>
    <p:sldId id="267" r:id="rId7"/>
  </p:sldIdLst>
  <p:sldSz cx="9144000" cy="6858000" type="screen4x3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00CC"/>
    <a:srgbClr val="000000"/>
    <a:srgbClr val="558ED5"/>
    <a:srgbClr val="00D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01"/>
    <p:restoredTop sz="94650"/>
  </p:normalViewPr>
  <p:slideViewPr>
    <p:cSldViewPr>
      <p:cViewPr varScale="1">
        <p:scale>
          <a:sx n="80" d="100"/>
          <a:sy n="80" d="100"/>
        </p:scale>
        <p:origin x="60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F9BB9-FF86-404E-8F03-2A2195801DF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0F028-D202-43DA-A8D9-DEFFC87C4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68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08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7600-BAC5-4691-BE1A-FD20A6953108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E84A-DC55-476D-9F1D-845460A01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87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7600-BAC5-4691-BE1A-FD20A6953108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E84A-DC55-476D-9F1D-845460A01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2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7600-BAC5-4691-BE1A-FD20A6953108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E84A-DC55-476D-9F1D-845460A01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625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62291B9-C156-4568-B586-562C0E2E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A6ED97-8599-454B-93E8-36B108E141DF}"/>
              </a:ext>
            </a:extLst>
          </p:cNvPr>
          <p:cNvSpPr/>
          <p:nvPr userDrawn="1"/>
        </p:nvSpPr>
        <p:spPr>
          <a:xfrm>
            <a:off x="218344" y="800100"/>
            <a:ext cx="8707315" cy="5747989"/>
          </a:xfrm>
          <a:prstGeom prst="rect">
            <a:avLst/>
          </a:prstGeom>
          <a:gradFill flip="none" rotWithShape="1">
            <a:gsLst>
              <a:gs pos="2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8900000" scaled="1"/>
            <a:tileRect/>
          </a:gra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28" tIns="33228" rIns="33228" bIns="33228" rtlCol="0" anchor="ctr"/>
          <a:lstStyle/>
          <a:p>
            <a:pPr marL="0" marR="0" lvl="0" indent="0" algn="l" defTabSz="843957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9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358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FF9829E-C9D6-4C7A-9A1D-369619A668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3681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60463"/>
            <a:ext cx="7705725" cy="5697537"/>
          </a:xfrm>
          <a:prstGeom prst="rect">
            <a:avLst/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 rot="5400000">
            <a:off x="-794" y="1161257"/>
            <a:ext cx="1044575" cy="1042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6200000">
            <a:off x="6301582" y="5453856"/>
            <a:ext cx="1403350" cy="1404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3852340"/>
            <a:ext cx="5257800" cy="1592785"/>
          </a:xfrm>
        </p:spPr>
        <p:txBody>
          <a:bodyPr anchor="b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DE3007-23A1-4240-B066-7B8690E16E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602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7600-BAC5-4691-BE1A-FD20A6953108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E84A-DC55-476D-9F1D-845460A01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35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7600-BAC5-4691-BE1A-FD20A6953108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E84A-DC55-476D-9F1D-845460A01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85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7600-BAC5-4691-BE1A-FD20A6953108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E84A-DC55-476D-9F1D-845460A01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63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7600-BAC5-4691-BE1A-FD20A6953108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E84A-DC55-476D-9F1D-845460A01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50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7600-BAC5-4691-BE1A-FD20A6953108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E84A-DC55-476D-9F1D-845460A01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01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7600-BAC5-4691-BE1A-FD20A6953108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E84A-DC55-476D-9F1D-845460A01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40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7600-BAC5-4691-BE1A-FD20A6953108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E84A-DC55-476D-9F1D-845460A01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27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7600-BAC5-4691-BE1A-FD20A6953108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E84A-DC55-476D-9F1D-845460A01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38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C7600-BAC5-4691-BE1A-FD20A6953108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0E84A-DC55-476D-9F1D-845460A01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9" r:id="rId13"/>
    <p:sldLayoutId id="214748368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34122-F73C-EA4E-BE14-38D701CC3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выглядит как аксессуар&#10;&#10;&#10;&#10;Описание создано автоматически">
            <a:extLst>
              <a:ext uri="{FF2B5EF4-FFF2-40B4-BE49-F238E27FC236}">
                <a16:creationId xmlns:a16="http://schemas.microsoft.com/office/drawing/2014/main" id="{B366FEDD-4827-CC43-B5BC-B8591BB38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1162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7FE356C-8248-3349-96F0-99DD050A8F92}"/>
              </a:ext>
            </a:extLst>
          </p:cNvPr>
          <p:cNvSpPr txBox="1">
            <a:spLocks/>
          </p:cNvSpPr>
          <p:nvPr/>
        </p:nvSpPr>
        <p:spPr>
          <a:xfrm>
            <a:off x="-269111" y="1789525"/>
            <a:ext cx="4158555" cy="1276286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дорожной </a:t>
            </a:r>
            <a:r>
              <a:rPr lang="ru-RU" alt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инфраструктуры ЦФО </a:t>
            </a:r>
            <a:r>
              <a:rPr lang="ru-RU" altLang="ru-RU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механизмы ГЧП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4FE6BA22-F2EF-E440-8D85-43DCED894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3559871"/>
            <a:ext cx="2430456" cy="1133474"/>
          </a:xfrm>
        </p:spPr>
        <p:txBody>
          <a:bodyPr>
            <a:normAutofit/>
          </a:bodyPr>
          <a:lstStyle/>
          <a:p>
            <a:pPr algn="r"/>
            <a:r>
              <a:rPr lang="ru-RU" sz="1275" b="1" dirty="0" smtClean="0">
                <a:solidFill>
                  <a:schemeClr val="bg1"/>
                </a:solidFill>
              </a:rPr>
              <a:t>Роман Голованов,</a:t>
            </a:r>
          </a:p>
          <a:p>
            <a:pPr algn="r"/>
            <a:r>
              <a:rPr lang="ru-RU" sz="1275" b="1" dirty="0" smtClean="0">
                <a:solidFill>
                  <a:schemeClr val="bg1"/>
                </a:solidFill>
              </a:rPr>
              <a:t>Директор</a:t>
            </a:r>
            <a:endParaRPr lang="ru-RU" sz="1275" b="1" dirty="0">
              <a:solidFill>
                <a:schemeClr val="bg1"/>
              </a:solidFill>
            </a:endParaRPr>
          </a:p>
          <a:p>
            <a:pPr algn="r"/>
            <a:r>
              <a:rPr lang="ru-RU" sz="1275" b="1" dirty="0">
                <a:solidFill>
                  <a:schemeClr val="bg1"/>
                </a:solidFill>
              </a:rPr>
              <a:t>АО «ВЭБ Инфраструктура»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853DBB-74BF-974E-A837-CD3687557B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6" y="6021288"/>
            <a:ext cx="2312090" cy="67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41" y="43980"/>
            <a:ext cx="8951118" cy="594122"/>
          </a:xfrm>
        </p:spPr>
        <p:txBody>
          <a:bodyPr>
            <a:normAutofit/>
          </a:bodyPr>
          <a:lstStyle/>
          <a:p>
            <a:r>
              <a:rPr lang="ru-RU" sz="16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ГЧП – эффективный механизм реализации дорожных инфраструктурных проектов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FF9829E-C9D6-4C7A-9A1D-369619A6682C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13" name="TextBox 12"/>
          <p:cNvSpPr txBox="1"/>
          <p:nvPr/>
        </p:nvSpPr>
        <p:spPr>
          <a:xfrm>
            <a:off x="6824307" y="2037727"/>
            <a:ext cx="2113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Распределение рисков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01120" y="479762"/>
            <a:ext cx="2429354" cy="807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Повышение эффективности использования </a:t>
            </a:r>
          </a:p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государственных средств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01119" y="1183631"/>
            <a:ext cx="1897503" cy="810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Повышение качества товаров, работ и услуг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549866"/>
            <a:ext cx="9143999" cy="342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67" tIns="33986" rIns="67967" bIns="33986" rtlCol="0" anchor="ctr"/>
          <a:lstStyle/>
          <a:p>
            <a:pPr algn="ctr" defTabSz="679792"/>
            <a:endParaRPr lang="ru-RU" sz="1224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1B111-D2DA-8347-BF7A-92576D783C97}"/>
              </a:ext>
            </a:extLst>
          </p:cNvPr>
          <p:cNvSpPr txBox="1"/>
          <p:nvPr/>
        </p:nvSpPr>
        <p:spPr>
          <a:xfrm>
            <a:off x="1955127" y="5621305"/>
            <a:ext cx="485682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350" dirty="0"/>
          </a:p>
        </p:txBody>
      </p:sp>
      <p:sp>
        <p:nvSpPr>
          <p:cNvPr id="32" name="Freeform 45">
            <a:extLst>
              <a:ext uri="{FF2B5EF4-FFF2-40B4-BE49-F238E27FC236}">
                <a16:creationId xmlns:a16="http://schemas.microsoft.com/office/drawing/2014/main" id="{4A4E6BCB-C028-8948-8F71-7D2C5DDDF51E}"/>
              </a:ext>
            </a:extLst>
          </p:cNvPr>
          <p:cNvSpPr>
            <a:spLocks noEditPoints="1"/>
          </p:cNvSpPr>
          <p:nvPr/>
        </p:nvSpPr>
        <p:spPr bwMode="auto">
          <a:xfrm>
            <a:off x="6654401" y="673085"/>
            <a:ext cx="339815" cy="30104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4" name="Freeform 45">
            <a:extLst>
              <a:ext uri="{FF2B5EF4-FFF2-40B4-BE49-F238E27FC236}">
                <a16:creationId xmlns:a16="http://schemas.microsoft.com/office/drawing/2014/main" id="{9ED03E13-1C9F-154E-96EF-297821A94137}"/>
              </a:ext>
            </a:extLst>
          </p:cNvPr>
          <p:cNvSpPr>
            <a:spLocks noEditPoints="1"/>
          </p:cNvSpPr>
          <p:nvPr/>
        </p:nvSpPr>
        <p:spPr bwMode="auto">
          <a:xfrm>
            <a:off x="6654400" y="1414457"/>
            <a:ext cx="339815" cy="30104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grpSp>
        <p:nvGrpSpPr>
          <p:cNvPr id="50" name="Group 76">
            <a:extLst>
              <a:ext uri="{FF2B5EF4-FFF2-40B4-BE49-F238E27FC236}">
                <a16:creationId xmlns:a16="http://schemas.microsoft.com/office/drawing/2014/main" id="{1E9D22E8-48B2-FA48-9A4C-ABC011CF4B09}"/>
              </a:ext>
            </a:extLst>
          </p:cNvPr>
          <p:cNvGrpSpPr/>
          <p:nvPr/>
        </p:nvGrpSpPr>
        <p:grpSpPr>
          <a:xfrm>
            <a:off x="1907706" y="2080343"/>
            <a:ext cx="744698" cy="1356075"/>
            <a:chOff x="2432406" y="1560591"/>
            <a:chExt cx="814633" cy="1068766"/>
          </a:xfrm>
        </p:grpSpPr>
        <p:cxnSp>
          <p:nvCxnSpPr>
            <p:cNvPr id="51" name="Straight Connector 172">
              <a:extLst>
                <a:ext uri="{FF2B5EF4-FFF2-40B4-BE49-F238E27FC236}">
                  <a16:creationId xmlns:a16="http://schemas.microsoft.com/office/drawing/2014/main" id="{B6B52FBB-7DEC-C44D-B739-C14506294AB8}"/>
                </a:ext>
              </a:extLst>
            </p:cNvPr>
            <p:cNvCxnSpPr/>
            <p:nvPr/>
          </p:nvCxnSpPr>
          <p:spPr>
            <a:xfrm rot="16200000">
              <a:off x="2943929" y="1257480"/>
              <a:ext cx="0" cy="606221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173">
              <a:extLst>
                <a:ext uri="{FF2B5EF4-FFF2-40B4-BE49-F238E27FC236}">
                  <a16:creationId xmlns:a16="http://schemas.microsoft.com/office/drawing/2014/main" id="{DC6EDC6B-563C-054B-847E-9A0447ABB59C}"/>
                </a:ext>
              </a:extLst>
            </p:cNvPr>
            <p:cNvCxnSpPr/>
            <p:nvPr/>
          </p:nvCxnSpPr>
          <p:spPr>
            <a:xfrm>
              <a:off x="2640818" y="1562971"/>
              <a:ext cx="0" cy="106638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174">
              <a:extLst>
                <a:ext uri="{FF2B5EF4-FFF2-40B4-BE49-F238E27FC236}">
                  <a16:creationId xmlns:a16="http://schemas.microsoft.com/office/drawing/2014/main" id="{37909D01-334B-BD49-9CF9-C64171CFB713}"/>
                </a:ext>
              </a:extLst>
            </p:cNvPr>
            <p:cNvCxnSpPr/>
            <p:nvPr/>
          </p:nvCxnSpPr>
          <p:spPr>
            <a:xfrm rot="16200000" flipV="1">
              <a:off x="2536612" y="2525151"/>
              <a:ext cx="0" cy="20841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ounded Rectangle 94">
            <a:extLst>
              <a:ext uri="{FF2B5EF4-FFF2-40B4-BE49-F238E27FC236}">
                <a16:creationId xmlns:a16="http://schemas.microsoft.com/office/drawing/2014/main" id="{8821918D-9908-7745-B8CF-BAA72A899B9D}"/>
              </a:ext>
            </a:extLst>
          </p:cNvPr>
          <p:cNvSpPr/>
          <p:nvPr/>
        </p:nvSpPr>
        <p:spPr>
          <a:xfrm>
            <a:off x="2681715" y="2564113"/>
            <a:ext cx="3574568" cy="438581"/>
          </a:xfrm>
          <a:prstGeom prst="roundRect">
            <a:avLst>
              <a:gd name="adj" fmla="val 10654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/>
              <a:t>Соглашение о ГЧП (МЧП)</a:t>
            </a:r>
          </a:p>
          <a:p>
            <a:r>
              <a:rPr lang="ru-RU" sz="1050" dirty="0"/>
              <a:t>№224 ФЗ «О ГЧП, МЧП в РФ»</a:t>
            </a:r>
            <a:endParaRPr lang="en-US" sz="1050" dirty="0"/>
          </a:p>
        </p:txBody>
      </p:sp>
      <p:sp>
        <p:nvSpPr>
          <p:cNvPr id="62" name="Rounded Rectangle 104">
            <a:extLst>
              <a:ext uri="{FF2B5EF4-FFF2-40B4-BE49-F238E27FC236}">
                <a16:creationId xmlns:a16="http://schemas.microsoft.com/office/drawing/2014/main" id="{F9D5366D-0D07-C54C-9413-32D1DA15E4DE}"/>
              </a:ext>
            </a:extLst>
          </p:cNvPr>
          <p:cNvSpPr/>
          <p:nvPr/>
        </p:nvSpPr>
        <p:spPr>
          <a:xfrm>
            <a:off x="2696040" y="1945654"/>
            <a:ext cx="3560243" cy="392413"/>
          </a:xfrm>
          <a:prstGeom prst="roundRect">
            <a:avLst>
              <a:gd name="adj" fmla="val 106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/>
              <a:t>Концессионное соглашение</a:t>
            </a:r>
          </a:p>
          <a:p>
            <a:r>
              <a:rPr lang="ru-RU" sz="1050" dirty="0"/>
              <a:t>№115 ФЗ «О концессионных соглашениях»</a:t>
            </a:r>
            <a:endParaRPr lang="en-US" sz="1050" dirty="0"/>
          </a:p>
        </p:txBody>
      </p:sp>
      <p:sp>
        <p:nvSpPr>
          <p:cNvPr id="65" name="Rounded Rectangle 68">
            <a:extLst>
              <a:ext uri="{FF2B5EF4-FFF2-40B4-BE49-F238E27FC236}">
                <a16:creationId xmlns:a16="http://schemas.microsoft.com/office/drawing/2014/main" id="{2BEE0D96-D35A-384F-B43F-AFE3FF44E731}"/>
              </a:ext>
            </a:extLst>
          </p:cNvPr>
          <p:cNvSpPr/>
          <p:nvPr/>
        </p:nvSpPr>
        <p:spPr>
          <a:xfrm>
            <a:off x="2681715" y="3159079"/>
            <a:ext cx="3560243" cy="507043"/>
          </a:xfrm>
          <a:prstGeom prst="roundRect">
            <a:avLst>
              <a:gd name="adj" fmla="val 106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/>
              <a:t>Долгосрочное инвестиционное соглашение</a:t>
            </a:r>
          </a:p>
          <a:p>
            <a:r>
              <a:rPr lang="ru-RU" sz="1050" dirty="0"/>
              <a:t>№223 ФЗ, ГК «</a:t>
            </a:r>
            <a:r>
              <a:rPr lang="ru-RU" sz="1050" dirty="0" err="1"/>
              <a:t>Автодор</a:t>
            </a:r>
            <a:r>
              <a:rPr lang="ru-RU" sz="1050" dirty="0"/>
              <a:t>» (специальное регулирование)</a:t>
            </a:r>
            <a:endParaRPr lang="en-US" sz="105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865407" y="3126216"/>
            <a:ext cx="1469174" cy="668671"/>
            <a:chOff x="742278" y="4488090"/>
            <a:chExt cx="1958898" cy="891561"/>
          </a:xfrm>
        </p:grpSpPr>
        <p:grpSp>
          <p:nvGrpSpPr>
            <p:cNvPr id="57" name="Group 100">
              <a:extLst>
                <a:ext uri="{FF2B5EF4-FFF2-40B4-BE49-F238E27FC236}">
                  <a16:creationId xmlns:a16="http://schemas.microsoft.com/office/drawing/2014/main" id="{2128DA99-1EAC-CA4A-B51B-A47BCDCB4970}"/>
                </a:ext>
              </a:extLst>
            </p:cNvPr>
            <p:cNvGrpSpPr/>
            <p:nvPr/>
          </p:nvGrpSpPr>
          <p:grpSpPr>
            <a:xfrm>
              <a:off x="742278" y="4488090"/>
              <a:ext cx="1750486" cy="891561"/>
              <a:chOff x="2786183" y="1419610"/>
              <a:chExt cx="3571634" cy="681302"/>
            </a:xfrm>
          </p:grpSpPr>
          <p:sp>
            <p:nvSpPr>
              <p:cNvPr id="58" name="Rounded Rectangle 98">
                <a:extLst>
                  <a:ext uri="{FF2B5EF4-FFF2-40B4-BE49-F238E27FC236}">
                    <a16:creationId xmlns:a16="http://schemas.microsoft.com/office/drawing/2014/main" id="{0C7FB0CA-4D98-9247-9090-FB8A11B83C0F}"/>
                  </a:ext>
                </a:extLst>
              </p:cNvPr>
              <p:cNvSpPr/>
              <p:nvPr/>
            </p:nvSpPr>
            <p:spPr>
              <a:xfrm>
                <a:off x="2786183" y="1467235"/>
                <a:ext cx="3571634" cy="633677"/>
              </a:xfrm>
              <a:prstGeom prst="roundRect">
                <a:avLst>
                  <a:gd name="adj" fmla="val 1065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9" name="Rounded Rectangle 99">
                <a:extLst>
                  <a:ext uri="{FF2B5EF4-FFF2-40B4-BE49-F238E27FC236}">
                    <a16:creationId xmlns:a16="http://schemas.microsoft.com/office/drawing/2014/main" id="{A52038C8-CB64-8A4C-9EC9-A20D6F4C3E37}"/>
                  </a:ext>
                </a:extLst>
              </p:cNvPr>
              <p:cNvSpPr/>
              <p:nvPr/>
            </p:nvSpPr>
            <p:spPr>
              <a:xfrm>
                <a:off x="2786183" y="1419610"/>
                <a:ext cx="3571634" cy="633677"/>
              </a:xfrm>
              <a:prstGeom prst="roundRect">
                <a:avLst>
                  <a:gd name="adj" fmla="val 1065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D82F3D-A132-1E4A-8515-12529A83D36B}"/>
                </a:ext>
              </a:extLst>
            </p:cNvPr>
            <p:cNvSpPr txBox="1"/>
            <p:nvPr/>
          </p:nvSpPr>
          <p:spPr>
            <a:xfrm>
              <a:off x="828969" y="4672437"/>
              <a:ext cx="187220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</a:rPr>
                <a:t>Юридические формы ГЧП</a:t>
              </a: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202168" y="5653045"/>
            <a:ext cx="1998408" cy="161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5" name="Freeform 45">
            <a:extLst>
              <a:ext uri="{FF2B5EF4-FFF2-40B4-BE49-F238E27FC236}">
                <a16:creationId xmlns:a16="http://schemas.microsoft.com/office/drawing/2014/main" id="{9ED03E13-1C9F-154E-96EF-297821A94137}"/>
              </a:ext>
            </a:extLst>
          </p:cNvPr>
          <p:cNvSpPr>
            <a:spLocks noEditPoints="1"/>
          </p:cNvSpPr>
          <p:nvPr/>
        </p:nvSpPr>
        <p:spPr bwMode="auto">
          <a:xfrm>
            <a:off x="6661304" y="2080343"/>
            <a:ext cx="339815" cy="30104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grpSp>
        <p:nvGrpSpPr>
          <p:cNvPr id="36" name="Group 76">
            <a:extLst>
              <a:ext uri="{FF2B5EF4-FFF2-40B4-BE49-F238E27FC236}">
                <a16:creationId xmlns:a16="http://schemas.microsoft.com/office/drawing/2014/main" id="{1E9D22E8-48B2-FA48-9A4C-ABC011CF4B09}"/>
              </a:ext>
            </a:extLst>
          </p:cNvPr>
          <p:cNvGrpSpPr/>
          <p:nvPr/>
        </p:nvGrpSpPr>
        <p:grpSpPr>
          <a:xfrm>
            <a:off x="1907705" y="2822184"/>
            <a:ext cx="744152" cy="608319"/>
            <a:chOff x="2432406" y="1560591"/>
            <a:chExt cx="814633" cy="1068766"/>
          </a:xfrm>
        </p:grpSpPr>
        <p:cxnSp>
          <p:nvCxnSpPr>
            <p:cNvPr id="37" name="Straight Connector 172">
              <a:extLst>
                <a:ext uri="{FF2B5EF4-FFF2-40B4-BE49-F238E27FC236}">
                  <a16:creationId xmlns:a16="http://schemas.microsoft.com/office/drawing/2014/main" id="{B6B52FBB-7DEC-C44D-B739-C14506294AB8}"/>
                </a:ext>
              </a:extLst>
            </p:cNvPr>
            <p:cNvCxnSpPr/>
            <p:nvPr/>
          </p:nvCxnSpPr>
          <p:spPr>
            <a:xfrm rot="16200000">
              <a:off x="2943929" y="1257480"/>
              <a:ext cx="0" cy="606221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73">
              <a:extLst>
                <a:ext uri="{FF2B5EF4-FFF2-40B4-BE49-F238E27FC236}">
                  <a16:creationId xmlns:a16="http://schemas.microsoft.com/office/drawing/2014/main" id="{DC6EDC6B-563C-054B-847E-9A0447ABB59C}"/>
                </a:ext>
              </a:extLst>
            </p:cNvPr>
            <p:cNvCxnSpPr/>
            <p:nvPr/>
          </p:nvCxnSpPr>
          <p:spPr>
            <a:xfrm>
              <a:off x="2640818" y="1562971"/>
              <a:ext cx="0" cy="106638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174">
              <a:extLst>
                <a:ext uri="{FF2B5EF4-FFF2-40B4-BE49-F238E27FC236}">
                  <a16:creationId xmlns:a16="http://schemas.microsoft.com/office/drawing/2014/main" id="{37909D01-334B-BD49-9CF9-C64171CFB713}"/>
                </a:ext>
              </a:extLst>
            </p:cNvPr>
            <p:cNvCxnSpPr/>
            <p:nvPr/>
          </p:nvCxnSpPr>
          <p:spPr>
            <a:xfrm rot="16200000" flipV="1">
              <a:off x="2536612" y="2525151"/>
              <a:ext cx="0" cy="20841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 стрелкой 9"/>
          <p:cNvCxnSpPr/>
          <p:nvPr/>
        </p:nvCxnSpPr>
        <p:spPr>
          <a:xfrm>
            <a:off x="2053959" y="3438741"/>
            <a:ext cx="60688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94">
            <a:extLst>
              <a:ext uri="{FF2B5EF4-FFF2-40B4-BE49-F238E27FC236}">
                <a16:creationId xmlns:a16="http://schemas.microsoft.com/office/drawing/2014/main" id="{8821918D-9908-7745-B8CF-BAA72A899B9D}"/>
              </a:ext>
            </a:extLst>
          </p:cNvPr>
          <p:cNvSpPr/>
          <p:nvPr/>
        </p:nvSpPr>
        <p:spPr>
          <a:xfrm>
            <a:off x="2688877" y="3875558"/>
            <a:ext cx="3574568" cy="438581"/>
          </a:xfrm>
          <a:prstGeom prst="roundRect">
            <a:avLst>
              <a:gd name="adj" fmla="val 106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/>
              <a:t>Операторское соглашение</a:t>
            </a:r>
          </a:p>
        </p:txBody>
      </p:sp>
      <p:sp>
        <p:nvSpPr>
          <p:cNvPr id="45" name="Rounded Rectangle 104">
            <a:extLst>
              <a:ext uri="{FF2B5EF4-FFF2-40B4-BE49-F238E27FC236}">
                <a16:creationId xmlns:a16="http://schemas.microsoft.com/office/drawing/2014/main" id="{F9D5366D-0D07-C54C-9413-32D1DA15E4DE}"/>
              </a:ext>
            </a:extLst>
          </p:cNvPr>
          <p:cNvSpPr/>
          <p:nvPr/>
        </p:nvSpPr>
        <p:spPr>
          <a:xfrm>
            <a:off x="2701954" y="4523575"/>
            <a:ext cx="3560243" cy="573332"/>
          </a:xfrm>
          <a:prstGeom prst="roundRect">
            <a:avLst>
              <a:gd name="adj" fmla="val 106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/>
              <a:t>Государственный контракт</a:t>
            </a:r>
          </a:p>
          <a:p>
            <a:r>
              <a:rPr lang="ru-RU" sz="1050" dirty="0"/>
              <a:t>№44 ФЗ «О контрактной системе в сфере закупок товаров, работ , услуг»</a:t>
            </a:r>
            <a:endParaRPr lang="en-US" sz="1050" dirty="0"/>
          </a:p>
        </p:txBody>
      </p:sp>
      <p:cxnSp>
        <p:nvCxnSpPr>
          <p:cNvPr id="18" name="Соединительная линия уступом 17"/>
          <p:cNvCxnSpPr>
            <a:endCxn id="45" idx="1"/>
          </p:cNvCxnSpPr>
          <p:nvPr/>
        </p:nvCxnSpPr>
        <p:spPr>
          <a:xfrm rot="16200000" flipH="1">
            <a:off x="1701568" y="3809854"/>
            <a:ext cx="1386099" cy="61467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104">
            <a:extLst>
              <a:ext uri="{FF2B5EF4-FFF2-40B4-BE49-F238E27FC236}">
                <a16:creationId xmlns:a16="http://schemas.microsoft.com/office/drawing/2014/main" id="{F9D5366D-0D07-C54C-9413-32D1DA15E4DE}"/>
              </a:ext>
            </a:extLst>
          </p:cNvPr>
          <p:cNvSpPr/>
          <p:nvPr/>
        </p:nvSpPr>
        <p:spPr>
          <a:xfrm>
            <a:off x="2681715" y="5352821"/>
            <a:ext cx="3560243" cy="559037"/>
          </a:xfrm>
          <a:prstGeom prst="roundRect">
            <a:avLst>
              <a:gd name="adj" fmla="val 106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Договор аренды (безвозмездного пользования) с инвестиционными обязательствами</a:t>
            </a:r>
          </a:p>
        </p:txBody>
      </p:sp>
      <p:cxnSp>
        <p:nvCxnSpPr>
          <p:cNvPr id="42" name="Соединительная линия уступом 41"/>
          <p:cNvCxnSpPr/>
          <p:nvPr/>
        </p:nvCxnSpPr>
        <p:spPr>
          <a:xfrm rot="16200000" flipH="1">
            <a:off x="1343204" y="4204924"/>
            <a:ext cx="2086422" cy="60884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>
            <a:endCxn id="44" idx="1"/>
          </p:cNvCxnSpPr>
          <p:nvPr/>
        </p:nvCxnSpPr>
        <p:spPr>
          <a:xfrm rot="16200000" flipH="1">
            <a:off x="2063919" y="3469891"/>
            <a:ext cx="656108" cy="5938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5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Соединительная линия уступом 20"/>
          <p:cNvCxnSpPr/>
          <p:nvPr/>
        </p:nvCxnSpPr>
        <p:spPr>
          <a:xfrm>
            <a:off x="6612657" y="5060039"/>
            <a:ext cx="2531343" cy="537391"/>
          </a:xfrm>
          <a:prstGeom prst="bentConnector3">
            <a:avLst>
              <a:gd name="adj1" fmla="val -1406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>
            <a:off x="6588620" y="3763963"/>
            <a:ext cx="2531343" cy="537391"/>
          </a:xfrm>
          <a:prstGeom prst="bentConnector3">
            <a:avLst>
              <a:gd name="adj1" fmla="val -1406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>
            <a:off x="6550722" y="2316629"/>
            <a:ext cx="2531343" cy="537391"/>
          </a:xfrm>
          <a:prstGeom prst="bentConnector3">
            <a:avLst>
              <a:gd name="adj1" fmla="val -1406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>
            <a:off x="6550723" y="1145356"/>
            <a:ext cx="2531343" cy="537391"/>
          </a:xfrm>
          <a:prstGeom prst="bentConnector3">
            <a:avLst>
              <a:gd name="adj1" fmla="val -1406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96441" y="43980"/>
            <a:ext cx="8951118" cy="5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5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 планируемые к реализации проекты дорожной инфраструктуры по ГЧП</a:t>
            </a:r>
            <a:endParaRPr lang="en-US" sz="165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5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ЦФО</a:t>
            </a:r>
            <a:endParaRPr lang="ru-RU" sz="165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49866"/>
            <a:ext cx="9143999" cy="342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67" tIns="33986" rIns="67967" bIns="33986" rtlCol="0" anchor="ctr"/>
          <a:lstStyle/>
          <a:p>
            <a:pPr algn="ctr" defTabSz="679792"/>
            <a:endParaRPr lang="ru-RU" sz="1224">
              <a:solidFill>
                <a:schemeClr val="accent6"/>
              </a:solidFill>
              <a:latin typeface="Arial"/>
            </a:endParaRPr>
          </a:p>
        </p:txBody>
      </p:sp>
      <p:pic>
        <p:nvPicPr>
          <p:cNvPr id="2050" name="Picture 2" descr="http://www.okastroy.ru/bitrix/templates/okastroy/images/cf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10445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635896" y="711940"/>
            <a:ext cx="2914827" cy="86409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Структурирование/Инициирование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61435" y="992629"/>
            <a:ext cx="290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11</a:t>
            </a:r>
            <a:r>
              <a:rPr lang="ru-RU" sz="1400" dirty="0" smtClean="0">
                <a:solidFill>
                  <a:schemeClr val="tx2"/>
                </a:solidFill>
              </a:rPr>
              <a:t> проектов,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общая стоимость </a:t>
            </a:r>
            <a:r>
              <a:rPr lang="ru-RU" sz="1600" b="1" dirty="0" smtClean="0">
                <a:solidFill>
                  <a:schemeClr val="tx2"/>
                </a:solidFill>
              </a:rPr>
              <a:t>122,1 </a:t>
            </a:r>
            <a:r>
              <a:rPr lang="ru-RU" sz="1400" dirty="0" err="1" smtClean="0">
                <a:solidFill>
                  <a:schemeClr val="tx2"/>
                </a:solidFill>
              </a:rPr>
              <a:t>млрд.руб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639571" y="1930563"/>
            <a:ext cx="2914827" cy="86409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Конкурс и подписание соглашения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90521" y="2238879"/>
            <a:ext cx="305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8</a:t>
            </a:r>
            <a:r>
              <a:rPr lang="ru-RU" sz="1400" dirty="0" smtClean="0">
                <a:solidFill>
                  <a:schemeClr val="tx2"/>
                </a:solidFill>
              </a:rPr>
              <a:t> проектов,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общая стоимость </a:t>
            </a:r>
            <a:r>
              <a:rPr lang="ru-RU" sz="1600" b="1" dirty="0" smtClean="0">
                <a:solidFill>
                  <a:schemeClr val="tx2"/>
                </a:solidFill>
              </a:rPr>
              <a:t>208,7 </a:t>
            </a:r>
            <a:r>
              <a:rPr lang="ru-RU" sz="1400" dirty="0" err="1" smtClean="0">
                <a:solidFill>
                  <a:schemeClr val="tx2"/>
                </a:solidFill>
              </a:rPr>
              <a:t>млрд.руб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707904" y="3331915"/>
            <a:ext cx="2914827" cy="86409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Инвестиционный этап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28419" y="3687682"/>
            <a:ext cx="305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6</a:t>
            </a:r>
            <a:r>
              <a:rPr lang="ru-RU" sz="1400" dirty="0" smtClean="0">
                <a:solidFill>
                  <a:schemeClr val="tx2"/>
                </a:solidFill>
              </a:rPr>
              <a:t> проектов,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общая стоимость </a:t>
            </a:r>
            <a:r>
              <a:rPr lang="ru-RU" sz="1600" b="1" dirty="0" smtClean="0">
                <a:solidFill>
                  <a:schemeClr val="tx2"/>
                </a:solidFill>
              </a:rPr>
              <a:t>80,2 </a:t>
            </a:r>
            <a:r>
              <a:rPr lang="ru-RU" sz="1400" dirty="0" err="1" smtClean="0">
                <a:solidFill>
                  <a:schemeClr val="tx2"/>
                </a:solidFill>
              </a:rPr>
              <a:t>млрд.руб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707905" y="4650904"/>
            <a:ext cx="3014052" cy="86409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Эксплуатационный этап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352456" y="4964713"/>
            <a:ext cx="305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5</a:t>
            </a:r>
            <a:r>
              <a:rPr lang="ru-RU" sz="1400" dirty="0" smtClean="0">
                <a:solidFill>
                  <a:schemeClr val="tx2"/>
                </a:solidFill>
              </a:rPr>
              <a:t> проектов,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общая стоимость </a:t>
            </a:r>
            <a:r>
              <a:rPr lang="ru-RU" sz="1600" b="1" dirty="0" smtClean="0">
                <a:solidFill>
                  <a:schemeClr val="tx2"/>
                </a:solidFill>
              </a:rPr>
              <a:t>6,6 </a:t>
            </a:r>
            <a:r>
              <a:rPr lang="ru-RU" sz="1400" dirty="0" err="1" smtClean="0">
                <a:solidFill>
                  <a:schemeClr val="tx2"/>
                </a:solidFill>
              </a:rPr>
              <a:t>млрд.руб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2986" y="6427113"/>
            <a:ext cx="418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2"/>
                </a:solidFill>
              </a:rPr>
              <a:t>Расчеты </a:t>
            </a:r>
            <a:r>
              <a:rPr lang="ru-RU" sz="1000" dirty="0" err="1" smtClean="0">
                <a:solidFill>
                  <a:schemeClr val="tx2"/>
                </a:solidFill>
              </a:rPr>
              <a:t>ИнфраВЭБ</a:t>
            </a:r>
            <a:endParaRPr lang="ru-RU" sz="1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2"/>
                </a:solidFill>
              </a:rPr>
              <a:t>Источник информации: инвестиционные порталы</a:t>
            </a:r>
            <a:r>
              <a:rPr lang="en-US" sz="1000" dirty="0">
                <a:solidFill>
                  <a:schemeClr val="tx2"/>
                </a:solidFill>
              </a:rPr>
              <a:t>,</a:t>
            </a:r>
            <a:r>
              <a:rPr lang="ru-RU" sz="1000" dirty="0" smtClean="0">
                <a:solidFill>
                  <a:schemeClr val="tx2"/>
                </a:solidFill>
              </a:rPr>
              <a:t> </a:t>
            </a:r>
            <a:r>
              <a:rPr lang="en-US" sz="1000" dirty="0" smtClean="0">
                <a:solidFill>
                  <a:schemeClr val="tx2"/>
                </a:solidFill>
              </a:rPr>
              <a:t>pppi.ru</a:t>
            </a:r>
            <a:r>
              <a:rPr lang="ru-RU" sz="1000" dirty="0" smtClean="0">
                <a:solidFill>
                  <a:schemeClr val="tx2"/>
                </a:solidFill>
              </a:rPr>
              <a:t> </a:t>
            </a:r>
            <a:endParaRPr lang="ru-RU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1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32460" y="6606606"/>
            <a:ext cx="677868" cy="19963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32962"/>
            <a:r>
              <a:rPr lang="ru-RU" sz="1632" dirty="0">
                <a:solidFill>
                  <a:srgbClr val="FFFFFF">
                    <a:lumMod val="50000"/>
                  </a:srgbClr>
                </a:solidFill>
                <a:latin typeface="Arial"/>
              </a:rPr>
              <a:t>4</a:t>
            </a:r>
          </a:p>
        </p:txBody>
      </p:sp>
      <p:sp>
        <p:nvSpPr>
          <p:cNvPr id="280" name="Заголовок 1">
            <a:extLst>
              <a:ext uri="{FF2B5EF4-FFF2-40B4-BE49-F238E27FC236}">
                <a16:creationId xmlns:a16="http://schemas.microsoft.com/office/drawing/2014/main" id="{95ED6B8C-AC7C-480C-98A0-ABBC7F990F7C}"/>
              </a:ext>
            </a:extLst>
          </p:cNvPr>
          <p:cNvSpPr txBox="1">
            <a:spLocks/>
          </p:cNvSpPr>
          <p:nvPr/>
        </p:nvSpPr>
        <p:spPr bwMode="gray">
          <a:xfrm>
            <a:off x="186149" y="179568"/>
            <a:ext cx="8894032" cy="3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>
              <a:defRPr sz="2000" b="1" baseline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</a:defRPr>
            </a:lvl1pPr>
            <a:lvl2pPr>
              <a:defRPr sz="2000" b="1">
                <a:latin typeface="Arial" charset="0"/>
                <a:cs typeface="Arial" charset="0"/>
              </a:defRPr>
            </a:lvl2pPr>
            <a:lvl3pPr>
              <a:defRPr sz="2000" b="1">
                <a:latin typeface="Arial" charset="0"/>
                <a:cs typeface="Arial" charset="0"/>
              </a:defRPr>
            </a:lvl3pPr>
            <a:lvl4pPr>
              <a:defRPr sz="2000" b="1">
                <a:latin typeface="Arial" charset="0"/>
                <a:cs typeface="Arial" charset="0"/>
              </a:defRPr>
            </a:lvl4pPr>
            <a:lvl5pPr>
              <a:defRPr sz="2000" b="1"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latin typeface="Arial" charset="0"/>
                <a:cs typeface="Arial" charset="0"/>
              </a:defRPr>
            </a:lvl9pPr>
          </a:lstStyle>
          <a:p>
            <a:r>
              <a:rPr lang="ru-RU" dirty="0"/>
              <a:t>Структура и возможные формы финансирования проектов</a:t>
            </a:r>
          </a:p>
        </p:txBody>
      </p:sp>
      <p:sp>
        <p:nvSpPr>
          <p:cNvPr id="483" name="Прямоугольник 482"/>
          <p:cNvSpPr/>
          <p:nvPr/>
        </p:nvSpPr>
        <p:spPr>
          <a:xfrm>
            <a:off x="270" y="650256"/>
            <a:ext cx="9143461" cy="47575"/>
          </a:xfrm>
          <a:prstGeom prst="rect">
            <a:avLst/>
          </a:prstGeom>
          <a:solidFill>
            <a:srgbClr val="008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22" tIns="45315" rIns="90622" bIns="45315" rtlCol="0" anchor="ctr"/>
          <a:lstStyle/>
          <a:p>
            <a:pPr algn="ctr" defTabSz="906389"/>
            <a:endParaRPr lang="ru-RU" sz="1632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6" name="Text Placeholder 24"/>
          <p:cNvSpPr txBox="1">
            <a:spLocks/>
          </p:cNvSpPr>
          <p:nvPr/>
        </p:nvSpPr>
        <p:spPr>
          <a:xfrm>
            <a:off x="2241502" y="16897348"/>
            <a:ext cx="245006" cy="45719"/>
          </a:xfrm>
          <a:prstGeom prst="rect">
            <a:avLst/>
          </a:prstGeom>
        </p:spPr>
        <p:txBody>
          <a:bodyPr/>
          <a:lstStyle>
            <a:lvl1pPr marL="0" indent="0" algn="l" defTabSz="90552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428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5876" indent="-194273" algn="l" defTabSz="90552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428" baseline="0">
                <a:solidFill>
                  <a:schemeClr val="tx1"/>
                </a:solidFill>
                <a:latin typeface="+mn-lt"/>
              </a:defRPr>
            </a:lvl2pPr>
            <a:lvl3pPr marL="462350" indent="-264915" algn="l" defTabSz="90552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428" baseline="0">
                <a:solidFill>
                  <a:schemeClr val="tx1"/>
                </a:solidFill>
                <a:latin typeface="+mn-lt"/>
              </a:defRPr>
            </a:lvl3pPr>
            <a:lvl4pPr marL="621345" indent="-157350" algn="l" defTabSz="90552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428" baseline="0">
                <a:solidFill>
                  <a:schemeClr val="tx1"/>
                </a:solidFill>
                <a:latin typeface="+mn-lt"/>
              </a:defRPr>
            </a:lvl4pPr>
            <a:lvl5pPr marL="758329" indent="-131655" algn="l" defTabSz="90552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428" baseline="0">
                <a:solidFill>
                  <a:schemeClr val="tx1"/>
                </a:solidFill>
                <a:latin typeface="+mn-lt"/>
              </a:defRPr>
            </a:lvl5pPr>
            <a:lvl6pPr marL="758329" indent="-131655" algn="l" defTabSz="90552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58329" indent="-131655" algn="l" defTabSz="90552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58329" indent="-131655" algn="l" defTabSz="90552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58329" indent="-131655" algn="l" defTabSz="905521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ВЭБ Инфраструктура </a:t>
            </a:r>
            <a:r>
              <a:rPr lang="en-US" sz="1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0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2018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132593"/>
              </p:ext>
            </p:extLst>
          </p:nvPr>
        </p:nvGraphicFramePr>
        <p:xfrm>
          <a:off x="2590828" y="4036478"/>
          <a:ext cx="6379199" cy="2416857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677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9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/>
                        <a:t>Финансирование проектной</a:t>
                      </a:r>
                      <a:r>
                        <a:rPr lang="ru-RU" sz="1200" baseline="0" dirty="0"/>
                        <a:t> документации</a:t>
                      </a:r>
                      <a:endParaRPr lang="ru-RU" sz="12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Финансирование капитальных затрат, операционных расходов, процентов по займу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Финансирование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кассовых разрывов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886"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Финансирование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ФЭО, ТЭО, ПСД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Финансирование капитальных затрат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036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Рефинансирование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банковских кредитов (сокращение затрат по обслуживанию кредита)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0953205"/>
                  </a:ext>
                </a:extLst>
              </a:tr>
            </a:tbl>
          </a:graphicData>
        </a:graphic>
      </p:graphicFrame>
      <p:sp>
        <p:nvSpPr>
          <p:cNvPr id="16" name="Шеврон 84"/>
          <p:cNvSpPr/>
          <p:nvPr/>
        </p:nvSpPr>
        <p:spPr>
          <a:xfrm>
            <a:off x="4283968" y="1021701"/>
            <a:ext cx="2448272" cy="719318"/>
          </a:xfrm>
          <a:prstGeom prst="chevron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wrap="none" lIns="0" tIns="36000" rIns="0" bIns="36000" rtlCol="0" anchor="ctr"/>
          <a:lstStyle/>
          <a:p>
            <a:pPr marL="180975" marR="0" lvl="0" indent="0" algn="ctr" defTabSz="12734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7575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Инвестиционная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57575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57575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7575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стадия</a:t>
            </a:r>
          </a:p>
        </p:txBody>
      </p:sp>
      <p:sp>
        <p:nvSpPr>
          <p:cNvPr id="17" name="Шеврон 100"/>
          <p:cNvSpPr/>
          <p:nvPr/>
        </p:nvSpPr>
        <p:spPr>
          <a:xfrm>
            <a:off x="6444208" y="1018631"/>
            <a:ext cx="2628464" cy="720000"/>
          </a:xfrm>
          <a:prstGeom prst="chevron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wrap="none" lIns="0" tIns="36000" rIns="0" bIns="36000" rtlCol="0" anchor="ctr"/>
          <a:lstStyle/>
          <a:p>
            <a:pPr marL="180975" marR="0" lvl="0" indent="0" algn="ctr" defTabSz="12734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7575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Операционная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57575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57575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7575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стадия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1768985"/>
            <a:ext cx="2483324" cy="16573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Бюджетное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3489377"/>
            <a:ext cx="2483324" cy="5156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Внебюджетное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677095"/>
              </p:ext>
            </p:extLst>
          </p:nvPr>
        </p:nvGraphicFramePr>
        <p:xfrm>
          <a:off x="2605541" y="1768986"/>
          <a:ext cx="6380389" cy="1657325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678427">
                  <a:extLst>
                    <a:ext uri="{9D8B030D-6E8A-4147-A177-3AD203B41FA5}">
                      <a16:colId xmlns:a16="http://schemas.microsoft.com/office/drawing/2014/main" val="2101890096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1722">
                  <a:extLst>
                    <a:ext uri="{9D8B030D-6E8A-4147-A177-3AD203B41FA5}">
                      <a16:colId xmlns:a16="http://schemas.microsoft.com/office/drawing/2014/main" val="893533482"/>
                    </a:ext>
                  </a:extLst>
                </a:gridCol>
              </a:tblGrid>
              <a:tr h="1657325"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200" dirty="0"/>
                        <a:t>Финансирование проектной</a:t>
                      </a:r>
                      <a:r>
                        <a:rPr lang="ru-RU" sz="1200" baseline="0" dirty="0"/>
                        <a:t> документации</a:t>
                      </a:r>
                      <a:endParaRPr lang="ru-RU" sz="1200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/>
                        <a:t>Капитальный грант (бюджетная</a:t>
                      </a:r>
                      <a:r>
                        <a:rPr lang="ru-RU" sz="1200" baseline="0" dirty="0"/>
                        <a:t> инвестиция на с</a:t>
                      </a:r>
                      <a:r>
                        <a:rPr lang="ru-RU" sz="1200" dirty="0"/>
                        <a:t>офинансирование капитальных затрат)</a:t>
                      </a:r>
                    </a:p>
                    <a:p>
                      <a:pPr marL="0" indent="0" algn="ctr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endParaRPr lang="ru-RU" sz="1200" dirty="0"/>
                    </a:p>
                  </a:txBody>
                  <a:tcPr anchor="ctr">
                    <a:lnL w="952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000" dirty="0"/>
                        <a:t>Плата концедента (бюджетная субсидия на покрытие инвестиционных</a:t>
                      </a:r>
                      <a:r>
                        <a:rPr lang="ru-RU" sz="1000" baseline="0" dirty="0"/>
                        <a:t> и операционных затрат инвестора). </a:t>
                      </a:r>
                    </a:p>
                    <a:p>
                      <a:pPr marL="0" indent="0" algn="ctr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000" baseline="0" dirty="0"/>
                        <a:t>Предоставляется в форме:</a:t>
                      </a:r>
                    </a:p>
                    <a:p>
                      <a:pPr marL="0" indent="-285750" algn="ctr">
                        <a:spcBef>
                          <a:spcPts val="600"/>
                        </a:spcBef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000" baseline="0" dirty="0"/>
                        <a:t>Обеспечения минимального гарантированного дохода</a:t>
                      </a:r>
                    </a:p>
                    <a:p>
                      <a:pPr marL="0" indent="-285750" algn="ctr">
                        <a:spcBef>
                          <a:spcPts val="600"/>
                        </a:spcBef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000" baseline="0" dirty="0"/>
                        <a:t>Выплаты инвестиционного и эксплуатационного платежа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5313179"/>
                  </a:ext>
                </a:extLst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07504" y="4036477"/>
            <a:ext cx="2461742" cy="772359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Частные инвесторы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7504" y="4835126"/>
            <a:ext cx="2461742" cy="790689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Банки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7504" y="5652104"/>
            <a:ext cx="2461742" cy="773461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Иные инвесторы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(пенсионные </a:t>
            </a:r>
            <a:r>
              <a:rPr lang="ru-RU" sz="1000" dirty="0">
                <a:solidFill>
                  <a:schemeClr val="tx1"/>
                </a:solidFill>
              </a:rPr>
              <a:t>фонды, страховые </a:t>
            </a:r>
            <a:r>
              <a:rPr lang="ru-RU" sz="1000" dirty="0" smtClean="0">
                <a:solidFill>
                  <a:schemeClr val="tx1"/>
                </a:solidFill>
              </a:rPr>
              <a:t>компании и </a:t>
            </a:r>
            <a:r>
              <a:rPr lang="ru-RU" sz="1000" dirty="0" err="1" smtClean="0">
                <a:solidFill>
                  <a:schemeClr val="tx1"/>
                </a:solidFill>
              </a:rPr>
              <a:t>др</a:t>
            </a:r>
            <a:r>
              <a:rPr lang="ru-RU" sz="1000" dirty="0" smtClean="0">
                <a:solidFill>
                  <a:schemeClr val="tx1"/>
                </a:solidFill>
              </a:rPr>
              <a:t>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69246" y="3489377"/>
            <a:ext cx="6416683" cy="515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/>
          </a:p>
        </p:txBody>
      </p:sp>
      <p:sp>
        <p:nvSpPr>
          <p:cNvPr id="20" name="Шеврон 84"/>
          <p:cNvSpPr/>
          <p:nvPr/>
        </p:nvSpPr>
        <p:spPr>
          <a:xfrm>
            <a:off x="2051720" y="1022635"/>
            <a:ext cx="2520280" cy="719318"/>
          </a:xfrm>
          <a:prstGeom prst="chevron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wrap="none" lIns="0" tIns="36000" rIns="0" bIns="36000" rtlCol="0" anchor="ctr"/>
          <a:lstStyle/>
          <a:p>
            <a:pPr marL="180975" marR="0" lvl="0" indent="0" algn="ctr" defTabSz="12734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7575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Предпроектная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57575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57575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7575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стадия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21701"/>
            <a:ext cx="2483324" cy="719318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Формы финансирования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255BA6-A072-40D6-ABC1-82C05F2A4A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97"/>
          <a:stretch/>
        </p:blipFill>
        <p:spPr>
          <a:xfrm>
            <a:off x="4378750" y="4879026"/>
            <a:ext cx="386499" cy="219915"/>
          </a:xfrm>
          <a:prstGeom prst="rect">
            <a:avLst/>
          </a:prstGeom>
        </p:spPr>
      </p:pic>
      <p:pic>
        <p:nvPicPr>
          <p:cNvPr id="1026" name="Picture 2" descr="http://xn--80accwzs1a9e.xn--p1ai/f/img/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28" y="4931603"/>
            <a:ext cx="1368152" cy="22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s2-ssl.mzstatic.com/image/thumb/Purple128/v4/cf/9f/2b/cf9f2b83-c297-b67e-b626-838f931a609c/AppIcon-1x_U007emarketing-85-220-0-6.png/1200x630w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24035" r="35427" b="24313"/>
          <a:stretch/>
        </p:blipFill>
        <p:spPr bwMode="auto">
          <a:xfrm>
            <a:off x="4882519" y="4851712"/>
            <a:ext cx="302500" cy="2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gn12.ru/wp-content/uploads/2017/07/vt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58" y="4861474"/>
            <a:ext cx="322313" cy="2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reevector.co/wp-content/uploads/2013/07/gazprombank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49" y="4851712"/>
            <a:ext cx="318041" cy="31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0635" y="5841878"/>
            <a:ext cx="833828" cy="393911"/>
          </a:xfrm>
          <a:prstGeom prst="rect">
            <a:avLst/>
          </a:prstGeom>
        </p:spPr>
      </p:pic>
      <p:pic>
        <p:nvPicPr>
          <p:cNvPr id="6" name="Picture 2" descr="http://magistral-logistika.ru/userfiles/news/preview/12_sistema-vzimaniya-platy-pl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68" y="2933020"/>
            <a:ext cx="458585" cy="45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82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3.vectorstock.com/i/1000x1000/17/82/highway-icon-vector-11231782.jpg">
            <a:extLst>
              <a:ext uri="{FF2B5EF4-FFF2-40B4-BE49-F238E27FC236}">
                <a16:creationId xmlns:a16="http://schemas.microsoft.com/office/drawing/2014/main" id="{BD368F2D-B547-9D47-B386-5FA521D57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5"/>
          <a:stretch/>
        </p:blipFill>
        <p:spPr bwMode="auto">
          <a:xfrm>
            <a:off x="67801" y="1341718"/>
            <a:ext cx="549842" cy="54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CD7340-BAF6-CA45-8F08-A23BB50EA03C}"/>
              </a:ext>
            </a:extLst>
          </p:cNvPr>
          <p:cNvSpPr txBox="1"/>
          <p:nvPr/>
        </p:nvSpPr>
        <p:spPr>
          <a:xfrm>
            <a:off x="651459" y="1256512"/>
            <a:ext cx="344114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Связывающие центры экономического роста автомобильные дороги, внутригородские дороги, обходы городов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31C029-3069-5E4C-B084-C8E48C11DDBC}"/>
              </a:ext>
            </a:extLst>
          </p:cNvPr>
          <p:cNvSpPr txBox="1"/>
          <p:nvPr/>
        </p:nvSpPr>
        <p:spPr>
          <a:xfrm>
            <a:off x="5318075" y="4376333"/>
            <a:ext cx="3685499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Объекты фото- и </a:t>
            </a:r>
            <a:r>
              <a:rPr lang="ru-RU" sz="13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видеофиксации</a:t>
            </a:r>
            <a:r>
              <a:rPr lang="ru-RU" sz="13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нарушений ПДД, пункты весового и габаритного контроля транспортных </a:t>
            </a:r>
            <a:r>
              <a:rPr lang="ru-RU" sz="13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средств</a:t>
            </a:r>
          </a:p>
          <a:p>
            <a:pPr>
              <a:lnSpc>
                <a:spcPct val="80000"/>
              </a:lnSpc>
            </a:pPr>
            <a:endParaRPr lang="ru-RU" sz="1200" dirty="0">
              <a:solidFill>
                <a:schemeClr val="accent1"/>
              </a:solidFill>
            </a:endParaRPr>
          </a:p>
          <a:p>
            <a:r>
              <a:rPr lang="ru-RU" sz="1200" dirty="0" smtClean="0">
                <a:solidFill>
                  <a:schemeClr val="accent1"/>
                </a:solidFill>
              </a:rPr>
              <a:t>Создание </a:t>
            </a:r>
            <a:r>
              <a:rPr lang="ru-RU" sz="1200" dirty="0">
                <a:solidFill>
                  <a:schemeClr val="accent1"/>
                </a:solidFill>
              </a:rPr>
              <a:t>и эксплуатация элементов обустройства автомобильных дорог - системы комплексной безопасности дорожного движения – автоматизированного скоростного, весового и габаритного контроля транспортных средств в рамках развития АПК «Безопасный регион</a:t>
            </a:r>
            <a:r>
              <a:rPr lang="ru-RU" sz="1200" dirty="0" smtClean="0">
                <a:solidFill>
                  <a:schemeClr val="accent1"/>
                </a:solidFill>
              </a:rPr>
              <a:t>» (Костромская область)</a:t>
            </a:r>
            <a:endParaRPr lang="ru-RU" sz="1200" dirty="0">
              <a:solidFill>
                <a:schemeClr val="accent1"/>
              </a:solidFill>
            </a:endParaRPr>
          </a:p>
          <a:p>
            <a:endParaRPr lang="ru-RU" sz="13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050" dirty="0">
              <a:solidFill>
                <a:schemeClr val="tx2"/>
              </a:solidFill>
            </a:endParaRPr>
          </a:p>
          <a:p>
            <a:endParaRPr lang="ru-RU" sz="1050" dirty="0">
              <a:solidFill>
                <a:schemeClr val="tx2"/>
              </a:solidFill>
            </a:endParaRPr>
          </a:p>
        </p:txBody>
      </p:sp>
      <p:pic>
        <p:nvPicPr>
          <p:cNvPr id="12" name="Picture 2" descr="http://www.sweden4.com/wp-content/uploads/2016/04/automatisk_trafikkontroll.jpg">
            <a:extLst>
              <a:ext uri="{FF2B5EF4-FFF2-40B4-BE49-F238E27FC236}">
                <a16:creationId xmlns:a16="http://schemas.microsoft.com/office/drawing/2014/main" id="{F3D72546-EA66-A345-93CF-493C5A948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435" y="4511494"/>
            <a:ext cx="551851" cy="55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7B06036-AD36-3747-A2F9-3BCFF61FF313}"/>
              </a:ext>
            </a:extLst>
          </p:cNvPr>
          <p:cNvSpPr txBox="1">
            <a:spLocks/>
          </p:cNvSpPr>
          <p:nvPr/>
        </p:nvSpPr>
        <p:spPr>
          <a:xfrm>
            <a:off x="45551" y="81620"/>
            <a:ext cx="8951118" cy="5941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 проекты дорожной инфраструктуры с привлечением </a:t>
            </a:r>
          </a:p>
          <a:p>
            <a:r>
              <a:rPr lang="ru-RU" sz="16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внебюджетных источников финансирования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CF15B11-ACFF-D244-A6B8-8106D14D3FFB}"/>
              </a:ext>
            </a:extLst>
          </p:cNvPr>
          <p:cNvSpPr/>
          <p:nvPr/>
        </p:nvSpPr>
        <p:spPr>
          <a:xfrm>
            <a:off x="4604" y="675742"/>
            <a:ext cx="9143999" cy="342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67" tIns="33986" rIns="67967" bIns="33986" rtlCol="0" anchor="ctr"/>
          <a:lstStyle/>
          <a:p>
            <a:pPr algn="ctr" defTabSz="679792"/>
            <a:endParaRPr lang="ru-RU" sz="1224">
              <a:solidFill>
                <a:schemeClr val="accent6"/>
              </a:solidFill>
              <a:latin typeface="Arial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48827BC-4820-9B4D-B93D-11A14CA249B9}"/>
              </a:ext>
            </a:extLst>
          </p:cNvPr>
          <p:cNvCxnSpPr/>
          <p:nvPr/>
        </p:nvCxnSpPr>
        <p:spPr>
          <a:xfrm>
            <a:off x="4362352" y="1196752"/>
            <a:ext cx="65632" cy="4607562"/>
          </a:xfrm>
          <a:prstGeom prst="line">
            <a:avLst/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1202116-1F86-7142-9225-B913B346F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139" y="1261255"/>
            <a:ext cx="706091" cy="7060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4D25968-94C4-6849-BD6D-E1E5A49759D3}"/>
              </a:ext>
            </a:extLst>
          </p:cNvPr>
          <p:cNvSpPr txBox="1"/>
          <p:nvPr/>
        </p:nvSpPr>
        <p:spPr>
          <a:xfrm>
            <a:off x="5342924" y="1446773"/>
            <a:ext cx="28876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Мостовые сооружения и тоннели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679CE2-16A1-9D47-9358-918B21EDA389}"/>
              </a:ext>
            </a:extLst>
          </p:cNvPr>
          <p:cNvSpPr txBox="1"/>
          <p:nvPr/>
        </p:nvSpPr>
        <p:spPr>
          <a:xfrm>
            <a:off x="5379643" y="3238259"/>
            <a:ext cx="25613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Платные путепроводы через </a:t>
            </a:r>
          </a:p>
          <a:p>
            <a:r>
              <a:rPr lang="ru-RU" sz="13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железнодорожные пути</a:t>
            </a:r>
          </a:p>
        </p:txBody>
      </p:sp>
      <p:pic>
        <p:nvPicPr>
          <p:cNvPr id="24" name="Picture 18" descr="http://agl-world.ru/images/Train.png">
            <a:extLst>
              <a:ext uri="{FF2B5EF4-FFF2-40B4-BE49-F238E27FC236}">
                <a16:creationId xmlns:a16="http://schemas.microsoft.com/office/drawing/2014/main" id="{0F965979-56CF-0E48-B533-F10F91672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5" r="15362"/>
          <a:stretch/>
        </p:blipFill>
        <p:spPr bwMode="auto">
          <a:xfrm>
            <a:off x="4521110" y="3310447"/>
            <a:ext cx="765407" cy="43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F94C6FB-2486-2E4E-892B-81E0EA27421C}"/>
              </a:ext>
            </a:extLst>
          </p:cNvPr>
          <p:cNvSpPr txBox="1"/>
          <p:nvPr/>
        </p:nvSpPr>
        <p:spPr>
          <a:xfrm>
            <a:off x="665757" y="3197407"/>
            <a:ext cx="320603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Пешеходные переходы над (под)</a:t>
            </a:r>
          </a:p>
          <a:p>
            <a:r>
              <a:rPr lang="ru-RU" sz="13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железнодорожными путями </a:t>
            </a:r>
          </a:p>
          <a:p>
            <a:r>
              <a:rPr lang="ru-RU" sz="13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автомобильными дорогами*</a:t>
            </a:r>
          </a:p>
        </p:txBody>
      </p:sp>
      <p:pic>
        <p:nvPicPr>
          <p:cNvPr id="26" name="Picture 16" descr="https://ino-tomsk.ru/storage/91210/370-370!m/01.jpg">
            <a:extLst>
              <a:ext uri="{FF2B5EF4-FFF2-40B4-BE49-F238E27FC236}">
                <a16:creationId xmlns:a16="http://schemas.microsoft.com/office/drawing/2014/main" id="{D6D48B39-0E92-C84E-9DC6-95038B48DD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r="2805"/>
          <a:stretch/>
        </p:blipFill>
        <p:spPr bwMode="auto">
          <a:xfrm>
            <a:off x="109702" y="3197407"/>
            <a:ext cx="540060" cy="58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3C5513B-C847-F541-AEF7-07713F5D910F}"/>
              </a:ext>
            </a:extLst>
          </p:cNvPr>
          <p:cNvSpPr/>
          <p:nvPr/>
        </p:nvSpPr>
        <p:spPr>
          <a:xfrm>
            <a:off x="6985073" y="6603866"/>
            <a:ext cx="201850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chemeClr val="tx2"/>
                </a:solidFill>
              </a:rPr>
              <a:t>* с коммерческими площадями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78B5B59-E019-B542-B67E-F6BD45EE9854}"/>
              </a:ext>
            </a:extLst>
          </p:cNvPr>
          <p:cNvSpPr/>
          <p:nvPr/>
        </p:nvSpPr>
        <p:spPr>
          <a:xfrm>
            <a:off x="202168" y="5653045"/>
            <a:ext cx="1998408" cy="161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9" name="Picture 20" descr="https://www.securitylab.ru/upload/iblock/3a0/3a064861481472ccb4e7cca7df3af8f7.jpg">
            <a:extLst>
              <a:ext uri="{FF2B5EF4-FFF2-40B4-BE49-F238E27FC236}">
                <a16:creationId xmlns:a16="http://schemas.microsoft.com/office/drawing/2014/main" id="{1E943F20-C62C-CF4C-A980-1F7E908F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" y="4511494"/>
            <a:ext cx="610121" cy="61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AD656A4-03F3-DB48-BB37-DB1CE4ABE001}"/>
              </a:ext>
            </a:extLst>
          </p:cNvPr>
          <p:cNvSpPr txBox="1"/>
          <p:nvPr/>
        </p:nvSpPr>
        <p:spPr>
          <a:xfrm>
            <a:off x="688266" y="4562638"/>
            <a:ext cx="28832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Автоматизированные системы управления дорожным движением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2354" y="2005903"/>
            <a:ext cx="3739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accent1"/>
                </a:solidFill>
              </a:rPr>
              <a:t>Строительство Обхода </a:t>
            </a:r>
            <a:r>
              <a:rPr lang="ru-RU" sz="1100" dirty="0" err="1" smtClean="0">
                <a:solidFill>
                  <a:schemeClr val="accent1"/>
                </a:solidFill>
              </a:rPr>
              <a:t>г.Киржач</a:t>
            </a:r>
            <a:endParaRPr lang="ru-RU" sz="1100" dirty="0" smtClean="0">
              <a:solidFill>
                <a:schemeClr val="accent1"/>
              </a:solidFill>
            </a:endParaRPr>
          </a:p>
          <a:p>
            <a:r>
              <a:rPr lang="ru-RU" sz="1100" dirty="0">
                <a:solidFill>
                  <a:schemeClr val="accent1"/>
                </a:solidFill>
              </a:rPr>
              <a:t>Строительство Обхода </a:t>
            </a:r>
            <a:r>
              <a:rPr lang="ru-RU" sz="1100" dirty="0" err="1">
                <a:solidFill>
                  <a:schemeClr val="accent1"/>
                </a:solidFill>
              </a:rPr>
              <a:t>г.Александров</a:t>
            </a:r>
            <a:r>
              <a:rPr lang="ru-RU" sz="1100" dirty="0">
                <a:solidFill>
                  <a:schemeClr val="accent1"/>
                </a:solidFill>
              </a:rPr>
              <a:t> </a:t>
            </a:r>
            <a:endParaRPr lang="ru-RU" sz="1100" dirty="0" smtClean="0">
              <a:solidFill>
                <a:schemeClr val="accent1"/>
              </a:solidFill>
            </a:endParaRPr>
          </a:p>
          <a:p>
            <a:r>
              <a:rPr lang="ru-RU" sz="1100" dirty="0" smtClean="0">
                <a:solidFill>
                  <a:schemeClr val="accent1"/>
                </a:solidFill>
              </a:rPr>
              <a:t>Строительство </a:t>
            </a:r>
            <a:r>
              <a:rPr lang="ru-RU" sz="1100" dirty="0">
                <a:solidFill>
                  <a:schemeClr val="accent1"/>
                </a:solidFill>
              </a:rPr>
              <a:t>Северного дублера Кутузовского </a:t>
            </a:r>
            <a:r>
              <a:rPr lang="ru-RU" sz="1100" dirty="0" smtClean="0">
                <a:solidFill>
                  <a:schemeClr val="accent1"/>
                </a:solidFill>
              </a:rPr>
              <a:t>проспекта</a:t>
            </a:r>
          </a:p>
          <a:p>
            <a:r>
              <a:rPr lang="ru-RU" sz="1100" dirty="0">
                <a:solidFill>
                  <a:schemeClr val="accent1"/>
                </a:solidFill>
              </a:rPr>
              <a:t>Создание платной автомобильной дороги «Виноградово-</a:t>
            </a:r>
            <a:r>
              <a:rPr lang="ru-RU" sz="1100" dirty="0" err="1">
                <a:solidFill>
                  <a:schemeClr val="accent1"/>
                </a:solidFill>
              </a:rPr>
              <a:t>Болтино</a:t>
            </a:r>
            <a:r>
              <a:rPr lang="ru-RU" sz="1100" dirty="0">
                <a:solidFill>
                  <a:schemeClr val="accent1"/>
                </a:solidFill>
              </a:rPr>
              <a:t>-</a:t>
            </a:r>
            <a:r>
              <a:rPr lang="ru-RU" sz="1100" dirty="0" err="1">
                <a:solidFill>
                  <a:schemeClr val="accent1"/>
                </a:solidFill>
              </a:rPr>
              <a:t>Тарасовка</a:t>
            </a:r>
            <a:r>
              <a:rPr lang="ru-RU" sz="1100" dirty="0">
                <a:solidFill>
                  <a:schemeClr val="accent1"/>
                </a:solidFill>
              </a:rPr>
              <a:t>»</a:t>
            </a:r>
          </a:p>
          <a:p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8287" y="3720722"/>
            <a:ext cx="3317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</a:rPr>
              <a:t>Создание и эксплуатация двух путепроводов (Правдинский, </a:t>
            </a:r>
            <a:r>
              <a:rPr lang="ru-RU" sz="1200" dirty="0" err="1">
                <a:solidFill>
                  <a:schemeClr val="accent1"/>
                </a:solidFill>
              </a:rPr>
              <a:t>Востряковский</a:t>
            </a:r>
            <a:r>
              <a:rPr lang="ru-RU" sz="12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9762" y="3852844"/>
            <a:ext cx="3317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</a:rPr>
              <a:t>Опыт Воронежской области: реконструкция </a:t>
            </a:r>
            <a:r>
              <a:rPr lang="ru-RU" sz="1200" dirty="0">
                <a:solidFill>
                  <a:schemeClr val="accent1"/>
                </a:solidFill>
              </a:rPr>
              <a:t>подземного перехода на пересечении улиц 20-летия Октября и </a:t>
            </a:r>
            <a:r>
              <a:rPr lang="ru-RU" sz="1200" dirty="0" smtClean="0">
                <a:solidFill>
                  <a:schemeClr val="accent1"/>
                </a:solidFill>
              </a:rPr>
              <a:t>Кирова и другие</a:t>
            </a:r>
            <a:endParaRPr lang="ru-RU" sz="1200" dirty="0">
              <a:solidFill>
                <a:schemeClr val="accent1"/>
              </a:solidFill>
            </a:endParaRPr>
          </a:p>
          <a:p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51267" y="1834994"/>
            <a:ext cx="32842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accent1"/>
                </a:solidFill>
              </a:rPr>
              <a:t>Платный автодорожный мостовый переход через реку </a:t>
            </a:r>
            <a:r>
              <a:rPr lang="ru-RU" sz="1100" dirty="0" err="1">
                <a:solidFill>
                  <a:schemeClr val="accent1"/>
                </a:solidFill>
              </a:rPr>
              <a:t>Упу</a:t>
            </a:r>
            <a:r>
              <a:rPr lang="ru-RU" sz="1100" dirty="0">
                <a:solidFill>
                  <a:schemeClr val="accent1"/>
                </a:solidFill>
              </a:rPr>
              <a:t> с мостовыми подходами и примыкающими участками автомобильных дорог общего пользования, соединяющий улицы Мосина и Набережная </a:t>
            </a:r>
            <a:r>
              <a:rPr lang="ru-RU" sz="1100" dirty="0" err="1">
                <a:solidFill>
                  <a:schemeClr val="accent1"/>
                </a:solidFill>
              </a:rPr>
              <a:t>Дрейера</a:t>
            </a:r>
            <a:r>
              <a:rPr lang="ru-RU" sz="1100" dirty="0">
                <a:solidFill>
                  <a:schemeClr val="accent1"/>
                </a:solidFill>
              </a:rPr>
              <a:t> в городе Туле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1062" y="5059422"/>
            <a:ext cx="347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</a:rPr>
              <a:t>Создание Системы обеспечения управления и контроля дорожного движения на территории Тульской области </a:t>
            </a:r>
            <a:r>
              <a:rPr lang="ru-RU" sz="1200" dirty="0" smtClean="0">
                <a:solidFill>
                  <a:schemeClr val="accent1"/>
                </a:solidFill>
              </a:rPr>
              <a:t> </a:t>
            </a:r>
            <a:endParaRPr lang="ru-RU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75656" y="3645024"/>
            <a:ext cx="5257800" cy="1592785"/>
          </a:xfrm>
        </p:spPr>
        <p:txBody>
          <a:bodyPr>
            <a:normAutofit/>
          </a:bodyPr>
          <a:lstStyle/>
          <a:p>
            <a:r>
              <a:rPr lang="ru-RU" sz="1200" dirty="0">
                <a:solidFill>
                  <a:prstClr val="white"/>
                </a:solidFill>
                <a:latin typeface="+mn-lt"/>
              </a:rPr>
              <a:t/>
            </a:r>
            <a:br>
              <a:rPr lang="ru-RU" sz="1200" dirty="0">
                <a:solidFill>
                  <a:prstClr val="white"/>
                </a:solidFill>
                <a:latin typeface="+mn-lt"/>
              </a:rPr>
            </a:br>
            <a:r>
              <a:rPr lang="en-US" sz="1200" dirty="0" smtClean="0">
                <a:solidFill>
                  <a:prstClr val="white"/>
                </a:solidFill>
                <a:latin typeface="+mn-lt"/>
              </a:rPr>
              <a:t>www.vebinfra.ru</a:t>
            </a:r>
            <a:r>
              <a:rPr lang="ru-RU" sz="1200" dirty="0">
                <a:solidFill>
                  <a:prstClr val="white"/>
                </a:solidFill>
                <a:latin typeface="+mn-lt"/>
              </a:rPr>
              <a:t/>
            </a:r>
            <a:br>
              <a:rPr lang="ru-RU" sz="1200" dirty="0">
                <a:solidFill>
                  <a:prstClr val="white"/>
                </a:solidFill>
                <a:latin typeface="+mn-lt"/>
              </a:rPr>
            </a:br>
            <a:r>
              <a:rPr lang="ru-RU" sz="1200" dirty="0">
                <a:solidFill>
                  <a:prstClr val="white"/>
                </a:solidFill>
                <a:latin typeface="+mn-lt"/>
              </a:rPr>
              <a:t>тел.: +7 (495) 777 39 93 </a:t>
            </a:r>
            <a:br>
              <a:rPr lang="ru-RU" sz="1200" dirty="0">
                <a:solidFill>
                  <a:prstClr val="white"/>
                </a:solidFill>
                <a:latin typeface="+mn-lt"/>
              </a:rPr>
            </a:br>
            <a:r>
              <a:rPr lang="en-US" sz="1200" dirty="0" smtClean="0">
                <a:solidFill>
                  <a:prstClr val="white"/>
                </a:solidFill>
                <a:latin typeface="+mn-lt"/>
              </a:rPr>
              <a:t>mail@vebinfra.ru</a:t>
            </a:r>
            <a:r>
              <a:rPr lang="en-US" sz="1200" dirty="0">
                <a:solidFill>
                  <a:prstClr val="white"/>
                </a:solidFill>
                <a:latin typeface="+mn-lt"/>
              </a:rPr>
              <a:t/>
            </a:r>
            <a:br>
              <a:rPr lang="en-US" sz="1200" dirty="0">
                <a:solidFill>
                  <a:prstClr val="white"/>
                </a:solidFill>
                <a:latin typeface="+mn-lt"/>
              </a:rPr>
            </a:br>
            <a:r>
              <a:rPr lang="en-US" sz="1200" dirty="0">
                <a:solidFill>
                  <a:prstClr val="white"/>
                </a:solidFill>
                <a:latin typeface="+mn-lt"/>
              </a:rPr>
              <a:t/>
            </a:r>
            <a:br>
              <a:rPr lang="en-US" sz="1200" dirty="0">
                <a:solidFill>
                  <a:prstClr val="white"/>
                </a:solidFill>
                <a:latin typeface="+mn-lt"/>
              </a:rPr>
            </a:br>
            <a:r>
              <a:rPr lang="ru-RU" sz="1200" dirty="0">
                <a:solidFill>
                  <a:prstClr val="white"/>
                </a:solidFill>
                <a:latin typeface="+mn-lt"/>
              </a:rPr>
              <a:t/>
            </a:r>
            <a:br>
              <a:rPr lang="ru-RU" sz="1200" dirty="0">
                <a:solidFill>
                  <a:prstClr val="white"/>
                </a:solidFill>
                <a:latin typeface="+mn-lt"/>
              </a:rPr>
            </a:br>
            <a:r>
              <a:rPr lang="ru-RU" sz="1200" dirty="0">
                <a:solidFill>
                  <a:prstClr val="white"/>
                </a:solidFill>
                <a:latin typeface="+mn-lt"/>
              </a:rPr>
              <a:t>ул. Маши Порываевой, </a:t>
            </a:r>
            <a:r>
              <a:rPr lang="ru-RU" sz="1200" dirty="0" smtClean="0">
                <a:solidFill>
                  <a:prstClr val="white"/>
                </a:solidFill>
                <a:latin typeface="+mn-lt"/>
              </a:rPr>
              <a:t>7сВ, </a:t>
            </a:r>
            <a:r>
              <a:rPr lang="ru-RU" sz="1200" dirty="0">
                <a:solidFill>
                  <a:prstClr val="white"/>
                </a:solidFill>
                <a:latin typeface="+mn-lt"/>
              </a:rPr>
              <a:t/>
            </a:r>
            <a:br>
              <a:rPr lang="ru-RU" sz="1200" dirty="0">
                <a:solidFill>
                  <a:prstClr val="white"/>
                </a:solidFill>
                <a:latin typeface="+mn-lt"/>
              </a:rPr>
            </a:br>
            <a:r>
              <a:rPr lang="ru-RU" sz="1200" dirty="0">
                <a:solidFill>
                  <a:prstClr val="white"/>
                </a:solidFill>
                <a:latin typeface="+mn-lt"/>
              </a:rPr>
              <a:t>Москва, 107078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5656" y="1484784"/>
            <a:ext cx="5263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FF"/>
                </a:solidFill>
              </a:rPr>
              <a:t>Благодарю за внимание!</a:t>
            </a:r>
            <a:endParaRPr lang="ru-RU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1861</TotalTime>
  <Words>465</Words>
  <Application>Microsoft Office PowerPoint</Application>
  <PresentationFormat>Экран (4:3)</PresentationFormat>
  <Paragraphs>88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Open Sans</vt:lpstr>
      <vt:lpstr>Тема Office</vt:lpstr>
      <vt:lpstr>Презентация PowerPoint</vt:lpstr>
      <vt:lpstr>ГЧП – эффективный механизм реализации дорожных инфраструктурных проектов</vt:lpstr>
      <vt:lpstr>Презентация PowerPoint</vt:lpstr>
      <vt:lpstr>Презентация PowerPoint</vt:lpstr>
      <vt:lpstr>Презентация PowerPoint</vt:lpstr>
      <vt:lpstr> www.vebinfra.ru тел.: +7 (495) 777 39 93  mail@vebinfra.ru   ул. Маши Порываевой, 7сВ,  Москва, 107078</vt:lpstr>
    </vt:vector>
  </TitlesOfParts>
  <Company>FCPF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БАЛАБУРКИНА Ярослава Витальевна</dc:creator>
  <cp:lastModifiedBy>СПЕХИНА Валерия Вячеславовна</cp:lastModifiedBy>
  <cp:revision>78</cp:revision>
  <cp:lastPrinted>2018-10-30T15:13:10Z</cp:lastPrinted>
  <dcterms:created xsi:type="dcterms:W3CDTF">2018-10-15T07:37:00Z</dcterms:created>
  <dcterms:modified xsi:type="dcterms:W3CDTF">2018-10-31T15:15:59Z</dcterms:modified>
</cp:coreProperties>
</file>