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60" r:id="rId5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6" autoAdjust="0"/>
    <p:restoredTop sz="94660"/>
  </p:normalViewPr>
  <p:slideViewPr>
    <p:cSldViewPr>
      <p:cViewPr>
        <p:scale>
          <a:sx n="90" d="100"/>
          <a:sy n="90" d="100"/>
        </p:scale>
        <p:origin x="-135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Индекс деловой среды РСПП</c:v>
                </c:pt>
              </c:strCache>
            </c:strRef>
          </c:tx>
          <c:spPr>
            <a:ln w="69850"/>
          </c:spPr>
          <c:marker>
            <c:symbol val="none"/>
          </c:marker>
          <c:cat>
            <c:numRef>
              <c:f>Лист1!$A$2:$A$9</c:f>
              <c:numCache>
                <c:formatCode>mmm\-yy</c:formatCode>
                <c:ptCount val="8"/>
                <c:pt idx="0">
                  <c:v>42736</c:v>
                </c:pt>
                <c:pt idx="1">
                  <c:v>42767</c:v>
                </c:pt>
                <c:pt idx="2">
                  <c:v>42795</c:v>
                </c:pt>
                <c:pt idx="3">
                  <c:v>42826</c:v>
                </c:pt>
                <c:pt idx="4">
                  <c:v>42856</c:v>
                </c:pt>
                <c:pt idx="5">
                  <c:v>42887</c:v>
                </c:pt>
                <c:pt idx="6">
                  <c:v>42917</c:v>
                </c:pt>
                <c:pt idx="7">
                  <c:v>42948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44.6</c:v>
                </c:pt>
                <c:pt idx="1">
                  <c:v>49.2</c:v>
                </c:pt>
                <c:pt idx="2">
                  <c:v>47.1</c:v>
                </c:pt>
                <c:pt idx="3">
                  <c:v>44.3</c:v>
                </c:pt>
                <c:pt idx="4">
                  <c:v>47.8</c:v>
                </c:pt>
                <c:pt idx="5">
                  <c:v>45.9</c:v>
                </c:pt>
                <c:pt idx="6">
                  <c:v>43.1</c:v>
                </c:pt>
                <c:pt idx="7">
                  <c:v>48.8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622272"/>
        <c:axId val="32862976"/>
      </c:lineChart>
      <c:dateAx>
        <c:axId val="35622272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crossAx val="32862976"/>
        <c:crosses val="autoZero"/>
        <c:auto val="1"/>
        <c:lblOffset val="100"/>
        <c:baseTimeUnit val="months"/>
      </c:dateAx>
      <c:valAx>
        <c:axId val="32862976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56222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5209459157909332"/>
          <c:y val="5.1201624236817352E-2"/>
          <c:w val="0.51750814486899366"/>
          <c:h val="0.9318240929032736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авг.17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Лист1!$A$2:$A$13</c:f>
              <c:strCache>
                <c:ptCount val="12"/>
                <c:pt idx="0">
                  <c:v>Неплатежи со стороны контрагентов</c:v>
                </c:pt>
                <c:pt idx="1">
                  <c:v>Недостаток оборотных средств</c:v>
                </c:pt>
                <c:pt idx="2">
                  <c:v>Снижение спроса на продукцию</c:v>
                </c:pt>
                <c:pt idx="3">
                  <c:v>Валютная нестабильность</c:v>
                </c:pt>
                <c:pt idx="4">
                  <c:v>Сокращение инвестиционных программ </c:v>
                </c:pt>
                <c:pt idx="5">
                  <c:v>Рост фискальной нагрузки</c:v>
                </c:pt>
                <c:pt idx="6">
                  <c:v>Ухудшение условий поставки сырья и комплектующих</c:v>
                </c:pt>
                <c:pt idx="7">
                  <c:v>Недоступность заёмных финансовых ресурсов</c:v>
                </c:pt>
                <c:pt idx="8">
                  <c:v>Компания не сталкивалась с последствиями экономического кризиса</c:v>
                </c:pt>
                <c:pt idx="9">
                  <c:v>Рост административной нагрузки</c:v>
                </c:pt>
                <c:pt idx="10">
                  <c:v>Сокращение объемов производства компании</c:v>
                </c:pt>
                <c:pt idx="11">
                  <c:v>Невозможность оснастить организацию новым оборудованием из-за санкций</c:v>
                </c:pt>
              </c:strCache>
            </c:strRef>
          </c:cat>
          <c:val>
            <c:numRef>
              <c:f>Лист1!$B$2:$B$13</c:f>
              <c:numCache>
                <c:formatCode>###0.0%</c:formatCode>
                <c:ptCount val="12"/>
                <c:pt idx="0">
                  <c:v>0.5</c:v>
                </c:pt>
                <c:pt idx="1">
                  <c:v>0.34699999999999998</c:v>
                </c:pt>
                <c:pt idx="2">
                  <c:v>0.19400000000000001</c:v>
                </c:pt>
                <c:pt idx="3">
                  <c:v>0.184</c:v>
                </c:pt>
                <c:pt idx="4">
                  <c:v>0.17299999999999999</c:v>
                </c:pt>
                <c:pt idx="5">
                  <c:v>0.153</c:v>
                </c:pt>
                <c:pt idx="6">
                  <c:v>0.153</c:v>
                </c:pt>
                <c:pt idx="7">
                  <c:v>0.18</c:v>
                </c:pt>
                <c:pt idx="8">
                  <c:v>0.13300000000000001</c:v>
                </c:pt>
                <c:pt idx="9">
                  <c:v>8.2000000000000003E-2</c:v>
                </c:pt>
                <c:pt idx="10">
                  <c:v>6.0999999999999999E-2</c:v>
                </c:pt>
                <c:pt idx="11">
                  <c:v>5.0999999999999997E-2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авг.16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</c:spPr>
          <c:invertIfNegative val="0"/>
          <c:dLbls>
            <c:numFmt formatCode="0.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Лист1!$A$2:$A$13</c:f>
              <c:strCache>
                <c:ptCount val="12"/>
                <c:pt idx="0">
                  <c:v>Неплатежи со стороны контрагентов</c:v>
                </c:pt>
                <c:pt idx="1">
                  <c:v>Недостаток оборотных средств</c:v>
                </c:pt>
                <c:pt idx="2">
                  <c:v>Снижение спроса на продукцию</c:v>
                </c:pt>
                <c:pt idx="3">
                  <c:v>Валютная нестабильность</c:v>
                </c:pt>
                <c:pt idx="4">
                  <c:v>Сокращение инвестиционных программ </c:v>
                </c:pt>
                <c:pt idx="5">
                  <c:v>Рост фискальной нагрузки</c:v>
                </c:pt>
                <c:pt idx="6">
                  <c:v>Ухудшение условий поставки сырья и комплектующих</c:v>
                </c:pt>
                <c:pt idx="7">
                  <c:v>Недоступность заёмных финансовых ресурсов</c:v>
                </c:pt>
                <c:pt idx="8">
                  <c:v>Компания не сталкивалась с последствиями экономического кризиса</c:v>
                </c:pt>
                <c:pt idx="9">
                  <c:v>Рост административной нагрузки</c:v>
                </c:pt>
                <c:pt idx="10">
                  <c:v>Сокращение объемов производства компании</c:v>
                </c:pt>
                <c:pt idx="11">
                  <c:v>Невозможность оснастить организацию новым оборудованием из-за санкций</c:v>
                </c:pt>
              </c:strCache>
            </c:strRef>
          </c:cat>
          <c:val>
            <c:numRef>
              <c:f>Лист1!$C$2:$C$13</c:f>
              <c:numCache>
                <c:formatCode>###0.0%</c:formatCode>
                <c:ptCount val="12"/>
                <c:pt idx="0">
                  <c:v>0.47499999999999998</c:v>
                </c:pt>
                <c:pt idx="1">
                  <c:v>0.54100000000000004</c:v>
                </c:pt>
                <c:pt idx="2">
                  <c:v>0.39300000000000002</c:v>
                </c:pt>
                <c:pt idx="3">
                  <c:v>0.29499999999999998</c:v>
                </c:pt>
                <c:pt idx="4">
                  <c:v>0.18</c:v>
                </c:pt>
                <c:pt idx="5">
                  <c:v>9.8000000000000004E-2</c:v>
                </c:pt>
                <c:pt idx="6">
                  <c:v>0.19700000000000001</c:v>
                </c:pt>
                <c:pt idx="7">
                  <c:v>0.23100000000000001</c:v>
                </c:pt>
                <c:pt idx="8">
                  <c:v>0.03</c:v>
                </c:pt>
                <c:pt idx="9">
                  <c:v>4.9000000000000002E-2</c:v>
                </c:pt>
                <c:pt idx="10">
                  <c:v>0.16400000000000001</c:v>
                </c:pt>
                <c:pt idx="11">
                  <c:v>8.2000000000000003E-2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32785152"/>
        <c:axId val="32786688"/>
      </c:barChart>
      <c:catAx>
        <c:axId val="3278515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2786688"/>
        <c:crosses val="autoZero"/>
        <c:auto val="1"/>
        <c:lblAlgn val="ctr"/>
        <c:lblOffset val="100"/>
        <c:noMultiLvlLbl val="0"/>
      </c:catAx>
      <c:valAx>
        <c:axId val="32786688"/>
        <c:scaling>
          <c:orientation val="minMax"/>
        </c:scaling>
        <c:delete val="0"/>
        <c:axPos val="t"/>
        <c:majorGridlines>
          <c:spPr>
            <a:ln w="3175">
              <a:solidFill>
                <a:schemeClr val="tx1">
                  <a:tint val="75000"/>
                  <a:shade val="95000"/>
                  <a:satMod val="105000"/>
                  <a:alpha val="10000"/>
                </a:schemeClr>
              </a:solidFill>
            </a:ln>
          </c:spPr>
        </c:majorGridlines>
        <c:numFmt formatCode="0%" sourceLinked="0"/>
        <c:majorTickMark val="none"/>
        <c:minorTickMark val="none"/>
        <c:tickLblPos val="nextTo"/>
        <c:spPr>
          <a:ln w="9525">
            <a:noFill/>
          </a:ln>
        </c:spPr>
        <c:crossAx val="327851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81184592974949599"/>
          <c:y val="0.48319450842816297"/>
          <c:w val="0.17524596032539594"/>
          <c:h val="4.6487298134106181E-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421660-9571-48B8-BA23-D60ED0905DB9}" type="datetimeFigureOut">
              <a:rPr lang="ru-RU" smtClean="0"/>
              <a:t>04.09.2017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0715A-CC52-4C45-8434-12DFC407D9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957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30715A-CC52-4C45-8434-12DFC407D98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919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663C4-CC6A-48CD-8C73-8BC6F5A7DF60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EBCD1-2551-4859-808B-E52088635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114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24A16-731E-47A4-8DA0-7DD3757CEBEC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EBCD1-2551-4859-808B-E52088635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850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08F8B-118E-436C-BEF7-1A1496EFB856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EBCD1-2551-4859-808B-E52088635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968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9485D-9AE9-4674-B6F3-0F27CCB7001D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EBCD1-2551-4859-808B-E52088635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999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12211-A7C7-43BD-B1D3-44646E045FAD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EBCD1-2551-4859-808B-E52088635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206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BDCED-6555-4532-BB8E-4821522ADCDD}" type="datetime1">
              <a:rPr lang="ru-RU" smtClean="0"/>
              <a:t>04.09.2017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EBCD1-2551-4859-808B-E52088635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259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D9421-AF98-43CC-A6BB-B7F9E651A8CB}" type="datetime1">
              <a:rPr lang="ru-RU" smtClean="0"/>
              <a:t>04.09.2017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EBCD1-2551-4859-808B-E52088635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803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39C9B-3C79-466C-A77E-3EC024CF055D}" type="datetime1">
              <a:rPr lang="ru-RU" smtClean="0"/>
              <a:t>04.09.2017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EBCD1-2551-4859-808B-E52088635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293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FACB4-E3EE-433C-8CB7-38FAB64FD540}" type="datetime1">
              <a:rPr lang="ru-RU" smtClean="0"/>
              <a:t>04.09.2017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EBCD1-2551-4859-808B-E52088635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32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A315-B88D-4AE6-AC68-EDF6142ABE22}" type="datetime1">
              <a:rPr lang="ru-RU" smtClean="0"/>
              <a:t>04.09.2017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EBCD1-2551-4859-808B-E52088635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238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292D-76EF-41BA-B6A8-A41382EAB26D}" type="datetime1">
              <a:rPr lang="ru-RU" smtClean="0"/>
              <a:t>04.09.2017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EBCD1-2551-4859-808B-E52088635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92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F9265-4DBD-43BC-8616-90AFB4B95E67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EBCD1-2551-4859-808B-E52088635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406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96752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Точки устойчивого роста экономики России: вклад бизнеса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789040"/>
            <a:ext cx="6400800" cy="1752600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Президент РСПП</a:t>
            </a:r>
          </a:p>
          <a:p>
            <a:pPr algn="l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Александр Шохин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295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339769649"/>
              </p:ext>
            </p:extLst>
          </p:nvPr>
        </p:nvGraphicFramePr>
        <p:xfrm>
          <a:off x="251520" y="1478397"/>
          <a:ext cx="482453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151579" y="2636912"/>
            <a:ext cx="3675923" cy="923330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Прогноз роста ВВП РФ в 2017 году в базовом сценарии повышен до 2,1</a:t>
            </a:r>
            <a:r>
              <a:rPr lang="ru-RU" dirty="0" smtClean="0"/>
              <a:t>%, </a:t>
            </a:r>
            <a:r>
              <a:rPr lang="ru-RU" dirty="0"/>
              <a:t>в 2018-2020 </a:t>
            </a:r>
            <a:r>
              <a:rPr lang="ru-RU" dirty="0" smtClean="0"/>
              <a:t>гг. </a:t>
            </a:r>
            <a:r>
              <a:rPr lang="ru-RU" dirty="0"/>
              <a:t>- до 2,1-2,3</a:t>
            </a:r>
            <a:r>
              <a:rPr lang="ru-RU" dirty="0" smtClean="0"/>
              <a:t>%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151579" y="1124744"/>
            <a:ext cx="3672408" cy="1200329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Прогноз по росту инвестиций в основной капитал в 2017 году повышен до 4,1</a:t>
            </a:r>
            <a:r>
              <a:rPr lang="ru-RU" dirty="0" smtClean="0"/>
              <a:t>%, </a:t>
            </a:r>
            <a:r>
              <a:rPr lang="ru-RU" dirty="0"/>
              <a:t>в 2018-2020 </a:t>
            </a:r>
            <a:r>
              <a:rPr lang="ru-RU" dirty="0" smtClean="0"/>
              <a:t>гг. </a:t>
            </a:r>
            <a:r>
              <a:rPr lang="ru-RU" dirty="0"/>
              <a:t>- до 4,7-5,7%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301298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Статистика и прогнозы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51520" y="836712"/>
            <a:ext cx="8712968" cy="0"/>
          </a:xfrm>
          <a:prstGeom prst="line">
            <a:avLst/>
          </a:prstGeom>
          <a:ln w="10795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EBCD1-2551-4859-808B-E520886359D5}" type="slidenum">
              <a:rPr lang="ru-RU" smtClean="0"/>
              <a:t>2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151579" y="3865505"/>
            <a:ext cx="3675923" cy="1200329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70% компаний, участвовавших в опросе РСПП, нанимали в августе новых сотрудников, </a:t>
            </a:r>
            <a:r>
              <a:rPr lang="ru-RU" dirty="0" smtClean="0"/>
              <a:t>год </a:t>
            </a:r>
            <a:r>
              <a:rPr lang="ru-RU" dirty="0"/>
              <a:t>назад их было на 10% меньше</a:t>
            </a:r>
          </a:p>
        </p:txBody>
      </p:sp>
    </p:spTree>
    <p:extLst>
      <p:ext uri="{BB962C8B-B14F-4D97-AF65-F5344CB8AC3E}">
        <p14:creationId xmlns:p14="http://schemas.microsoft.com/office/powerpoint/2010/main" val="2395182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214245198"/>
              </p:ext>
            </p:extLst>
          </p:nvPr>
        </p:nvGraphicFramePr>
        <p:xfrm>
          <a:off x="359532" y="1052736"/>
          <a:ext cx="8424936" cy="5544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EBCD1-2551-4859-808B-E520886359D5}" type="slidenum">
              <a:rPr lang="ru-RU" smtClean="0"/>
              <a:t>3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116632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Ограничения</a:t>
            </a:r>
            <a:r>
              <a:rPr lang="ru-RU" dirty="0"/>
              <a:t>, </a:t>
            </a:r>
            <a:r>
              <a:rPr lang="ru-RU" dirty="0" smtClean="0"/>
              <a:t>оказавшие негативное </a:t>
            </a:r>
            <a:r>
              <a:rPr lang="ru-RU" dirty="0"/>
              <a:t>воздействие на деятельность </a:t>
            </a:r>
            <a:r>
              <a:rPr lang="ru-RU" dirty="0" smtClean="0"/>
              <a:t>компании, август </a:t>
            </a:r>
            <a:r>
              <a:rPr lang="ru-RU" dirty="0"/>
              <a:t>2016 – август 2017 г.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5516" y="947629"/>
            <a:ext cx="8712968" cy="0"/>
          </a:xfrm>
          <a:prstGeom prst="line">
            <a:avLst/>
          </a:prstGeom>
          <a:ln w="10795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6991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EBCD1-2551-4859-808B-E520886359D5}" type="slidenum">
              <a:rPr lang="ru-RU" smtClean="0"/>
              <a:t>4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301298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Условия для роста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51520" y="836712"/>
            <a:ext cx="8712968" cy="0"/>
          </a:xfrm>
          <a:prstGeom prst="line">
            <a:avLst/>
          </a:prstGeom>
          <a:ln w="10795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51520" y="1484784"/>
            <a:ext cx="3710880" cy="369332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Стимулирование экспорта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980728"/>
            <a:ext cx="3710880" cy="369332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err="1" smtClean="0"/>
              <a:t>Цифровизация</a:t>
            </a:r>
            <a:r>
              <a:rPr lang="ru-RU" dirty="0" smtClean="0"/>
              <a:t> экономики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1988840"/>
            <a:ext cx="3710880" cy="369332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Повышение уровня компетенций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2492896"/>
            <a:ext cx="3710880" cy="646331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Повышение производительности труда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3225750"/>
            <a:ext cx="3710880" cy="923330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Снижение фискальной нагрузки на инвестиционно-активный бизнес, включая неналоговые платежи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724265" y="980728"/>
            <a:ext cx="3724335" cy="646331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Повышение эффективности институтов развития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724264" y="4653136"/>
            <a:ext cx="3724335" cy="646331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Снижение административного давления на бизнес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26368" y="6021288"/>
            <a:ext cx="8186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Повышение предсказуемости деловой среды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24265" y="1772816"/>
            <a:ext cx="3724335" cy="646331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Повышение доступности заемных средств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724265" y="2555612"/>
            <a:ext cx="3724335" cy="369332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Универсализация мер поддержки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724265" y="3068960"/>
            <a:ext cx="3724335" cy="369332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Предсказуемость  уровня тарифов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724265" y="3573016"/>
            <a:ext cx="3724335" cy="923330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Снижение избыточных расходов бизнеса, особенно  при начале работы  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724263" y="5445224"/>
            <a:ext cx="3724335" cy="369332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Стимулирование МСП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38064" y="4293096"/>
            <a:ext cx="3724335" cy="1477328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Использование интеграционных объединений, многосторонних и двусторонних площадок для решения задач экономического развития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52793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176</Words>
  <Application>Microsoft Office PowerPoint</Application>
  <PresentationFormat>Экран (4:3)</PresentationFormat>
  <Paragraphs>28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Точки устойчивого роста экономики России: вклад бизнеса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Точки устойчивого роста экономики России: вклад бизнеса</dc:title>
  <dc:creator>Глухова Мария Николаевна</dc:creator>
  <cp:lastModifiedBy>Сафонкина Елизавета Андреевна</cp:lastModifiedBy>
  <cp:revision>34</cp:revision>
  <cp:lastPrinted>2017-09-04T08:13:43Z</cp:lastPrinted>
  <dcterms:created xsi:type="dcterms:W3CDTF">2017-08-31T14:16:19Z</dcterms:created>
  <dcterms:modified xsi:type="dcterms:W3CDTF">2017-09-04T08:13:48Z</dcterms:modified>
</cp:coreProperties>
</file>