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9" r:id="rId2"/>
    <p:sldId id="363" r:id="rId3"/>
    <p:sldId id="302" r:id="rId4"/>
    <p:sldId id="351" r:id="rId5"/>
    <p:sldId id="352" r:id="rId6"/>
    <p:sldId id="353" r:id="rId7"/>
    <p:sldId id="264" r:id="rId8"/>
    <p:sldId id="270" r:id="rId9"/>
    <p:sldId id="305" r:id="rId10"/>
    <p:sldId id="273" r:id="rId11"/>
    <p:sldId id="311" r:id="rId12"/>
    <p:sldId id="357" r:id="rId13"/>
    <p:sldId id="308" r:id="rId14"/>
    <p:sldId id="330" r:id="rId15"/>
    <p:sldId id="355" r:id="rId16"/>
    <p:sldId id="271" r:id="rId17"/>
    <p:sldId id="337" r:id="rId18"/>
    <p:sldId id="339" r:id="rId19"/>
    <p:sldId id="345" r:id="rId20"/>
    <p:sldId id="358" r:id="rId21"/>
    <p:sldId id="361" r:id="rId22"/>
    <p:sldId id="346" r:id="rId23"/>
    <p:sldId id="356" r:id="rId24"/>
    <p:sldId id="359" r:id="rId25"/>
    <p:sldId id="360" r:id="rId26"/>
    <p:sldId id="362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25" autoAdjust="0"/>
  </p:normalViewPr>
  <p:slideViewPr>
    <p:cSldViewPr snapToGrid="0">
      <p:cViewPr varScale="1">
        <p:scale>
          <a:sx n="71" d="100"/>
          <a:sy n="71" d="100"/>
        </p:scale>
        <p:origin x="-96" y="-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89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8928"/>
    </p:cViewPr>
  </p:sorterViewPr>
  <p:notesViewPr>
    <p:cSldViewPr snapToGrid="0">
      <p:cViewPr varScale="1">
        <p:scale>
          <a:sx n="53" d="100"/>
          <a:sy n="53" d="100"/>
        </p:scale>
        <p:origin x="284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Natalia\Documents\2018\&#1048;&#1085;&#1076;&#1077;&#1082;&#1089;%202018\Fin\&#1057;&#1090;&#1072;&#1090;&#1091;&#1089;%20&#1080;&#1089;&#1089;&#1083;&#1077;&#1076;&#1086;&#1074;&#1072;&#1085;&#1080;&#1103;%20(&#1087;&#1086;%20&#1089;&#1086;&#1089;&#1090;.%20&#1085;&#1072;%2022.11.2018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Natalia\Documents\2018\&#1048;&#1085;&#1076;&#1077;&#1082;&#1089;%202018\Fin\&#1055;&#1086;&#1076;&#1089;&#1095;&#1077;&#1090;&#1099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Natalia\Documents\2018\&#1048;&#1085;&#1076;&#1077;&#1082;&#1089;%202018\Fin\&#1055;&#1086;&#1076;&#1089;&#1095;&#1077;&#1090;&#1099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Natalia\Documents\2018\&#1048;&#1085;&#1076;&#1077;&#1082;&#1089;%202018\Fin\&#1050;&#1086;&#1087;&#1080;&#1103;%20&#1055;&#1086;&#1076;&#1089;&#1095;&#1077;&#1090;&#1099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Natalia\Documents\2018\&#1048;&#1085;&#1076;&#1077;&#1082;&#1089;%202018\Fin\&#1057;&#1090;&#1072;&#1090;&#1091;&#1089;%20&#1080;&#1089;&#1089;&#1083;&#1077;&#1076;&#1086;&#1074;&#1072;&#1085;&#1080;&#1103;%20(&#1087;&#1086;%20&#1089;&#1086;&#1089;&#1090;.%20&#1085;&#1072;%2022.11.2018).xlsx" TargetMode="External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Natalia\Documents\2018\&#1048;&#1085;&#1076;&#1077;&#1082;&#1089;%202018\Fin\&#1057;&#1090;&#1072;&#1090;&#1091;&#1089;%20&#1080;&#1089;&#1089;&#1083;&#1077;&#1076;&#1086;&#1074;&#1072;&#1085;&#1080;&#1103;%20(&#1087;&#1086;%20&#1089;&#1086;&#1089;&#1090;.%20&#1085;&#1072;%2022.11.2018)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Natalia\Documents\2018\&#1048;&#1085;&#1076;&#1077;&#1082;&#1089;%202018\Fin\&#1055;&#1086;&#1076;&#1089;&#1095;&#1077;&#1090;&#1099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Natalia\Documents\2018\&#1048;&#1085;&#1076;&#1077;&#1082;&#1089;%202018\Fin\&#1055;&#1077;&#1088;&#1089;&#1087;&#1077;&#1082;&#1090;&#1080;&#1074;&#1072;_2018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Natalia\Documents\2018\&#1048;&#1085;&#1076;&#1077;&#1082;&#1089;%202018\Fin\&#1055;&#1088;&#1077;&#1076;&#1074;&#1072;&#1088;&#1080;&#1090;&#1077;&#1083;&#1100;&#1085;&#1099;&#1077;%20&#1088;&#1077;&#1079;&#1091;&#1083;&#1100;&#1090;&#1072;&#1090;&#1099;_&#1089;&#1086;&#1075;&#1083;&#1072;&#1089;&#1086;&#1074;&#1072;&#1085;&#1080;&#1077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Natalia\Documents\2018\&#1048;&#1085;&#1076;&#1077;&#1082;&#1089;%202018\&#1040;&#1091;&#1076;&#1080;&#1090;_2018\&#1040;&#1091;&#1076;&#1080;&#1090;_&#1082;&#1086;&#1088;&#1088;&#1077;&#1082;&#1090;\&#1042;&#1077;&#1082;&#1090;&#1086;&#1088;_2018_&#1072;&#1091;&#1076;&#1080;&#1090;_&#1082;&#1086;&#1088;&#1088;&#1077;&#1082;&#1090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Natalia\Documents\2018\&#1048;&#1085;&#1076;&#1077;&#1082;&#1089;%202018\&#1040;&#1091;&#1076;&#1080;&#1090;_2018\&#1040;&#1091;&#1076;&#1080;&#1090;_&#1082;&#1086;&#1088;&#1088;&#1077;&#1082;&#1090;\&#1042;&#1077;&#1082;&#1090;&#1086;&#1088;_2018_&#1072;&#1091;&#1076;&#1080;&#1090;_&#1082;&#1086;&#1088;&#1088;&#1077;&#1082;&#109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Natalia\Documents\2018\&#1048;&#1085;&#1076;&#1077;&#1082;&#1089;%202018\Fin\&#1055;&#1086;&#1076;&#1089;&#1095;&#1077;&#1090;&#1099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Natalia\Documents\2018\&#1048;&#1085;&#1076;&#1077;&#1082;&#1089;%202018\&#1040;&#1091;&#1076;&#1080;&#1090;_2018\&#1040;&#1091;&#1076;&#1080;&#1090;_&#1082;&#1086;&#1088;&#1088;&#1077;&#1082;&#1090;\&#1042;&#1077;&#1082;&#1090;&#1086;&#1088;_2018_&#1072;&#1091;&#1076;&#1080;&#1090;_&#1082;&#1086;&#1088;&#1088;&#1077;&#1082;&#109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atalia\Documents\2018\&#1048;&#1085;&#1076;&#1077;&#1082;&#1089;%202018\Fin\&#1055;&#1086;&#1076;&#1089;&#1095;&#1077;&#1090;&#1099;.xlsx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Natalia\Documents\2018\&#1048;&#1085;&#1076;&#1077;&#1082;&#1089;%202018\Fin\&#1057;&#1090;&#1072;&#1090;&#1091;&#1089;%20&#1080;&#1089;&#1089;&#1083;&#1077;&#1076;&#1086;&#1074;&#1072;&#1085;&#1080;&#1103;%20(&#1087;&#1086;%20&#1089;&#1086;&#1089;&#1090;.%20&#1085;&#1072;%2022.11.2018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Natalia\Documents\2018\&#1048;&#1085;&#1076;&#1077;&#1082;&#1089;%202018\Fin\&#1055;&#1086;&#1076;&#1089;&#1095;&#1077;&#1090;&#1099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Natalia\Documents\2018\&#1048;&#1085;&#1076;&#1077;&#1082;&#1089;%202018\Fin\&#1055;&#1086;&#1076;&#1089;&#1095;&#1077;&#1090;&#1099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Natalia\Documents\2018\&#1048;&#1085;&#1076;&#1077;&#1082;&#1089;%202018\Fin\&#1055;&#1086;&#1076;&#1089;&#1095;&#1077;&#1090;&#1099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Natalia\Documents\2018\&#1048;&#1085;&#1076;&#1077;&#1082;&#1089;%202018\Fin\&#1055;&#1086;&#1076;&#1089;&#1095;&#1077;&#1090;&#1099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Natalia\Documents\2018\&#1048;&#1085;&#1076;&#1077;&#1082;&#1089;%202018\Fin\&#1055;&#1086;&#1076;&#1089;&#1095;&#1077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baseline="0">
                <a:effectLst/>
              </a:rPr>
              <a:t>Динамика индекса</a:t>
            </a:r>
          </a:p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baseline="0">
                <a:effectLst/>
              </a:rPr>
              <a:t> "Ответственность и открытость", </a:t>
            </a:r>
          </a:p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baseline="0">
                <a:effectLst/>
              </a:rPr>
              <a:t>выпуски 2016-2018 гг.</a:t>
            </a:r>
            <a:endParaRPr lang="ru-RU" sz="2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'Динамика индекса ОО'!$A$2</c:f>
              <c:strCache>
                <c:ptCount val="1"/>
                <c:pt idx="0">
                  <c:v>Наивысшие значения индекса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'Динамика индекса ОО'!$B$1:$D$1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'Динамика индекса ОО'!$B$2:$D$2</c:f>
              <c:numCache>
                <c:formatCode>General</c:formatCode>
                <c:ptCount val="3"/>
                <c:pt idx="0">
                  <c:v>0.75</c:v>
                </c:pt>
                <c:pt idx="1">
                  <c:v>0.88</c:v>
                </c:pt>
                <c:pt idx="2" formatCode="0.00">
                  <c:v>0.89756097560975601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4E1-438B-AE86-3FE75828D621}"/>
            </c:ext>
          </c:extLst>
        </c:ser>
        <c:ser>
          <c:idx val="1"/>
          <c:order val="1"/>
          <c:tx>
            <c:strRef>
              <c:f>'Динамика индекса ОО'!$A$3</c:f>
              <c:strCache>
                <c:ptCount val="1"/>
                <c:pt idx="0">
                  <c:v>Средние значения индекса 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'Динамика индекса ОО'!$B$1:$D$1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'Динамика индекса ОО'!$B$3:$D$3</c:f>
              <c:numCache>
                <c:formatCode>General</c:formatCode>
                <c:ptCount val="3"/>
                <c:pt idx="0">
                  <c:v>0.16</c:v>
                </c:pt>
                <c:pt idx="1">
                  <c:v>0.24</c:v>
                </c:pt>
                <c:pt idx="2">
                  <c:v>0.31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E1-438B-AE86-3FE75828D621}"/>
            </c:ext>
          </c:extLst>
        </c:ser>
        <c:ser>
          <c:idx val="2"/>
          <c:order val="2"/>
          <c:tx>
            <c:strRef>
              <c:f>'Динамика индекса ОО'!$A$4</c:f>
              <c:strCache>
                <c:ptCount val="1"/>
                <c:pt idx="0">
                  <c:v>Значения индекса для лидирующей группы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'Динамика индекса ОО'!$B$1:$D$1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'Динамика индекса ОО'!$B$4:$D$4</c:f>
              <c:numCache>
                <c:formatCode>General</c:formatCode>
                <c:ptCount val="3"/>
                <c:pt idx="0">
                  <c:v>0.6</c:v>
                </c:pt>
                <c:pt idx="1">
                  <c:v>0.64</c:v>
                </c:pt>
                <c:pt idx="2" formatCode="0.00">
                  <c:v>0.68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4E1-438B-AE86-3FE75828D6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913920"/>
        <c:axId val="39721728"/>
      </c:lineChart>
      <c:catAx>
        <c:axId val="891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721728"/>
        <c:crosses val="autoZero"/>
        <c:auto val="1"/>
        <c:lblAlgn val="ctr"/>
        <c:lblOffset val="100"/>
        <c:noMultiLvlLbl val="0"/>
      </c:catAx>
      <c:valAx>
        <c:axId val="39721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1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648104976997222E-2"/>
          <c:y val="0.79603122733181553"/>
          <c:w val="0.90239598613508887"/>
          <c:h val="0.2039687726681844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>
                <a:solidFill>
                  <a:schemeClr val="tx1"/>
                </a:solidFill>
              </a:rPr>
              <a:t>Розничная торговля - 2016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 и розница'!$U$2:$U$14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' и розница'!$V$2:$V$14</c:f>
              <c:numCache>
                <c:formatCode>General</c:formatCode>
                <c:ptCount val="13"/>
                <c:pt idx="0">
                  <c:v>74</c:v>
                </c:pt>
                <c:pt idx="1">
                  <c:v>20</c:v>
                </c:pt>
                <c:pt idx="2">
                  <c:v>20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45-4A80-9A80-3FA8C5FFA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71648"/>
        <c:axId val="41728192"/>
      </c:barChart>
      <c:catAx>
        <c:axId val="3177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28192"/>
        <c:crosses val="autoZero"/>
        <c:auto val="1"/>
        <c:lblAlgn val="ctr"/>
        <c:lblOffset val="100"/>
        <c:noMultiLvlLbl val="0"/>
      </c:catAx>
      <c:valAx>
        <c:axId val="4172819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71648"/>
        <c:crosses val="autoZero"/>
        <c:crossBetween val="between"/>
        <c:min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Темы!$J$12</c:f>
              <c:strCache>
                <c:ptCount val="1"/>
                <c:pt idx="0">
                  <c:v>2016г.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Темы!$I$13:$I$17</c:f>
              <c:strCache>
                <c:ptCount val="5"/>
                <c:pt idx="0">
                  <c:v>Экономические аспекты</c:v>
                </c:pt>
                <c:pt idx="1">
                  <c:v>Социальные аспекты - персонал</c:v>
                </c:pt>
                <c:pt idx="2">
                  <c:v>Социальные аспекты - сообщества</c:v>
                </c:pt>
                <c:pt idx="3">
                  <c:v>Экологические аспекты</c:v>
                </c:pt>
                <c:pt idx="4">
                  <c:v>Управление в сфере КСО и устойчивого развития</c:v>
                </c:pt>
              </c:strCache>
            </c:strRef>
          </c:cat>
          <c:val>
            <c:numRef>
              <c:f>Темы!$J$13:$J$17</c:f>
              <c:numCache>
                <c:formatCode>General</c:formatCode>
                <c:ptCount val="5"/>
                <c:pt idx="0">
                  <c:v>0.14000000000000001</c:v>
                </c:pt>
                <c:pt idx="1">
                  <c:v>0.17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5E-4E7C-B6D1-F9AB81E51655}"/>
            </c:ext>
          </c:extLst>
        </c:ser>
        <c:ser>
          <c:idx val="1"/>
          <c:order val="1"/>
          <c:tx>
            <c:strRef>
              <c:f>Темы!$K$12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Темы!$I$13:$I$17</c:f>
              <c:strCache>
                <c:ptCount val="5"/>
                <c:pt idx="0">
                  <c:v>Экономические аспекты</c:v>
                </c:pt>
                <c:pt idx="1">
                  <c:v>Социальные аспекты - персонал</c:v>
                </c:pt>
                <c:pt idx="2">
                  <c:v>Социальные аспекты - сообщества</c:v>
                </c:pt>
                <c:pt idx="3">
                  <c:v>Экологические аспекты</c:v>
                </c:pt>
                <c:pt idx="4">
                  <c:v>Управление в сфере КСО и устойчивого развития</c:v>
                </c:pt>
              </c:strCache>
            </c:strRef>
          </c:cat>
          <c:val>
            <c:numRef>
              <c:f>Темы!$K$13:$K$17</c:f>
              <c:numCache>
                <c:formatCode>General</c:formatCode>
                <c:ptCount val="5"/>
                <c:pt idx="0">
                  <c:v>0.22</c:v>
                </c:pt>
                <c:pt idx="1">
                  <c:v>0.21</c:v>
                </c:pt>
                <c:pt idx="2">
                  <c:v>0.23</c:v>
                </c:pt>
                <c:pt idx="3">
                  <c:v>0.19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5E-4E7C-B6D1-F9AB81E51655}"/>
            </c:ext>
          </c:extLst>
        </c:ser>
        <c:ser>
          <c:idx val="2"/>
          <c:order val="2"/>
          <c:tx>
            <c:strRef>
              <c:f>Темы!$L$12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Темы!$I$13:$I$17</c:f>
              <c:strCache>
                <c:ptCount val="5"/>
                <c:pt idx="0">
                  <c:v>Экономические аспекты</c:v>
                </c:pt>
                <c:pt idx="1">
                  <c:v>Социальные аспекты - персонал</c:v>
                </c:pt>
                <c:pt idx="2">
                  <c:v>Социальные аспекты - сообщества</c:v>
                </c:pt>
                <c:pt idx="3">
                  <c:v>Экологические аспекты</c:v>
                </c:pt>
                <c:pt idx="4">
                  <c:v>Управление в сфере КСО и устойчивого развития</c:v>
                </c:pt>
              </c:strCache>
            </c:strRef>
          </c:cat>
          <c:val>
            <c:numRef>
              <c:f>Темы!$L$13:$L$17</c:f>
              <c:numCache>
                <c:formatCode>0.00</c:formatCode>
                <c:ptCount val="5"/>
                <c:pt idx="0">
                  <c:v>0.31</c:v>
                </c:pt>
                <c:pt idx="1">
                  <c:v>0.28000000000000003</c:v>
                </c:pt>
                <c:pt idx="2">
                  <c:v>0.35</c:v>
                </c:pt>
                <c:pt idx="3">
                  <c:v>0.23</c:v>
                </c:pt>
                <c:pt idx="4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5E-4E7C-B6D1-F9AB81E516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3419264"/>
        <c:axId val="73868416"/>
      </c:barChart>
      <c:catAx>
        <c:axId val="33419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868416"/>
        <c:crosses val="autoZero"/>
        <c:auto val="1"/>
        <c:lblAlgn val="ctr"/>
        <c:lblOffset val="100"/>
        <c:noMultiLvlLbl val="0"/>
      </c:catAx>
      <c:valAx>
        <c:axId val="73868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1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Доля компаний, раскрывающих показатель,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Показатели!$P$1</c:f>
              <c:strCache>
                <c:ptCount val="1"/>
                <c:pt idx="0">
                  <c:v>Российские компании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strRef>
              <c:f>Показатели!$O$2:$O$7</c:f>
              <c:strCache>
                <c:ptCount val="6"/>
                <c:pt idx="0">
                  <c:v>Энергоэффективность и энергосбережение</c:v>
                </c:pt>
                <c:pt idx="1">
                  <c:v>Производственная безопасность/охрана труда</c:v>
                </c:pt>
                <c:pt idx="2">
                  <c:v>Обращение с отходами</c:v>
                </c:pt>
                <c:pt idx="3">
                  <c:v>Коэффициент текучести кадров</c:v>
                </c:pt>
                <c:pt idx="4">
                  <c:v>Водопользование</c:v>
                </c:pt>
                <c:pt idx="5">
                  <c:v>Выбросы парниковых газов </c:v>
                </c:pt>
              </c:strCache>
            </c:strRef>
          </c:cat>
          <c:val>
            <c:numRef>
              <c:f>Показатели!$P$2:$P$7</c:f>
              <c:numCache>
                <c:formatCode>General</c:formatCode>
                <c:ptCount val="6"/>
                <c:pt idx="0">
                  <c:v>60</c:v>
                </c:pt>
                <c:pt idx="1">
                  <c:v>44</c:v>
                </c:pt>
                <c:pt idx="2">
                  <c:v>41</c:v>
                </c:pt>
                <c:pt idx="3">
                  <c:v>34</c:v>
                </c:pt>
                <c:pt idx="4">
                  <c:v>28</c:v>
                </c:pt>
                <c:pt idx="5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71-4D04-829A-DE22C69644A9}"/>
            </c:ext>
          </c:extLst>
        </c:ser>
        <c:ser>
          <c:idx val="1"/>
          <c:order val="1"/>
          <c:tx>
            <c:strRef>
              <c:f>Показатели!$Q$1</c:f>
              <c:strCache>
                <c:ptCount val="1"/>
                <c:pt idx="0">
                  <c:v>Зарубежные компании</c:v>
                </c:pt>
              </c:strCache>
            </c:strRef>
          </c:tx>
          <c:spPr>
            <a:noFill/>
            <a:ln w="73025">
              <a:solidFill>
                <a:schemeClr val="accent2"/>
              </a:solidFill>
            </a:ln>
            <a:effectLst>
              <a:innerShdw dist="12700" dir="16200000">
                <a:schemeClr val="lt1"/>
              </a:innerShdw>
            </a:effectLst>
          </c:spPr>
          <c:cat>
            <c:strRef>
              <c:f>Показатели!$O$2:$O$7</c:f>
              <c:strCache>
                <c:ptCount val="6"/>
                <c:pt idx="0">
                  <c:v>Энергоэффективность и энергосбережение</c:v>
                </c:pt>
                <c:pt idx="1">
                  <c:v>Производственная безопасность/охрана труда</c:v>
                </c:pt>
                <c:pt idx="2">
                  <c:v>Обращение с отходами</c:v>
                </c:pt>
                <c:pt idx="3">
                  <c:v>Коэффициент текучести кадров</c:v>
                </c:pt>
                <c:pt idx="4">
                  <c:v>Водопользование</c:v>
                </c:pt>
                <c:pt idx="5">
                  <c:v>Выбросы парниковых газов </c:v>
                </c:pt>
              </c:strCache>
            </c:strRef>
          </c:cat>
          <c:val>
            <c:numRef>
              <c:f>Показатели!$Q$2:$Q$7</c:f>
              <c:numCache>
                <c:formatCode>General</c:formatCode>
                <c:ptCount val="6"/>
                <c:pt idx="0">
                  <c:v>41</c:v>
                </c:pt>
                <c:pt idx="1">
                  <c:v>40</c:v>
                </c:pt>
                <c:pt idx="2">
                  <c:v>32</c:v>
                </c:pt>
                <c:pt idx="3">
                  <c:v>23</c:v>
                </c:pt>
                <c:pt idx="4">
                  <c:v>47</c:v>
                </c:pt>
                <c:pt idx="5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71-4D04-829A-DE22C6964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5264"/>
        <c:axId val="73870144"/>
      </c:areaChart>
      <c:catAx>
        <c:axId val="199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870144"/>
        <c:crosses val="autoZero"/>
        <c:auto val="1"/>
        <c:lblAlgn val="ctr"/>
        <c:lblOffset val="100"/>
        <c:noMultiLvlLbl val="0"/>
      </c:catAx>
      <c:valAx>
        <c:axId val="738701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5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65721040189124E-2"/>
          <c:y val="0.1253912715555057"/>
          <c:w val="0.89598108747044913"/>
          <c:h val="0.5747352990537478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'По уровням'!$C$2</c:f>
              <c:strCache>
                <c:ptCount val="1"/>
                <c:pt idx="0">
                  <c:v>2016г.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уровням'!$A$3:$A$5</c:f>
              <c:strCache>
                <c:ptCount val="3"/>
                <c:pt idx="0">
                  <c:v>Доля показателей, раскрываемых на уровне "Отчетность", %</c:v>
                </c:pt>
                <c:pt idx="1">
                  <c:v> Доля показателей, раскрываемых на уровне "Иллюстрация",  %</c:v>
                </c:pt>
                <c:pt idx="2">
                  <c:v>Доля показателей, раскрываемых на уровне "Декларация",  %</c:v>
                </c:pt>
              </c:strCache>
            </c:strRef>
          </c:cat>
          <c:val>
            <c:numRef>
              <c:f>'По уровням'!$C$3:$C$5</c:f>
              <c:numCache>
                <c:formatCode>General</c:formatCode>
                <c:ptCount val="3"/>
                <c:pt idx="0">
                  <c:v>67</c:v>
                </c:pt>
                <c:pt idx="1">
                  <c:v>26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76-4C1D-BFE9-7C294D3781DD}"/>
            </c:ext>
          </c:extLst>
        </c:ser>
        <c:ser>
          <c:idx val="2"/>
          <c:order val="1"/>
          <c:tx>
            <c:strRef>
              <c:f>'По уровням'!$D$2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уровням'!$A$3:$A$5</c:f>
              <c:strCache>
                <c:ptCount val="3"/>
                <c:pt idx="0">
                  <c:v>Доля показателей, раскрываемых на уровне "Отчетность", %</c:v>
                </c:pt>
                <c:pt idx="1">
                  <c:v> Доля показателей, раскрываемых на уровне "Иллюстрация",  %</c:v>
                </c:pt>
                <c:pt idx="2">
                  <c:v>Доля показателей, раскрываемых на уровне "Декларация",  %</c:v>
                </c:pt>
              </c:strCache>
            </c:strRef>
          </c:cat>
          <c:val>
            <c:numRef>
              <c:f>'По уровням'!$D$3:$D$5</c:f>
              <c:numCache>
                <c:formatCode>General</c:formatCode>
                <c:ptCount val="3"/>
                <c:pt idx="0">
                  <c:v>69</c:v>
                </c:pt>
                <c:pt idx="1">
                  <c:v>24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76-4C1D-BFE9-7C294D3781DD}"/>
            </c:ext>
          </c:extLst>
        </c:ser>
        <c:ser>
          <c:idx val="3"/>
          <c:order val="2"/>
          <c:tx>
            <c:strRef>
              <c:f>'По уровням'!$E$2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уровням'!$A$3:$A$5</c:f>
              <c:strCache>
                <c:ptCount val="3"/>
                <c:pt idx="0">
                  <c:v>Доля показателей, раскрываемых на уровне "Отчетность", %</c:v>
                </c:pt>
                <c:pt idx="1">
                  <c:v> Доля показателей, раскрываемых на уровне "Иллюстрация",  %</c:v>
                </c:pt>
                <c:pt idx="2">
                  <c:v>Доля показателей, раскрываемых на уровне "Декларация",  %</c:v>
                </c:pt>
              </c:strCache>
            </c:strRef>
          </c:cat>
          <c:val>
            <c:numRef>
              <c:f>'По уровням'!$E$3:$E$5</c:f>
              <c:numCache>
                <c:formatCode>0</c:formatCode>
                <c:ptCount val="3"/>
                <c:pt idx="0">
                  <c:v>64.331843020367614</c:v>
                </c:pt>
                <c:pt idx="1">
                  <c:v>31.743666169895679</c:v>
                </c:pt>
                <c:pt idx="2">
                  <c:v>3.9244908097367115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776-4C1D-BFE9-7C294D3781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3504768"/>
        <c:axId val="73874752"/>
      </c:barChart>
      <c:catAx>
        <c:axId val="335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874752"/>
        <c:crosses val="autoZero"/>
        <c:auto val="1"/>
        <c:lblAlgn val="ctr"/>
        <c:lblOffset val="100"/>
        <c:noMultiLvlLbl val="0"/>
      </c:catAx>
      <c:valAx>
        <c:axId val="738747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50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 рамках уровня "Отчетность"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Отчетность!$F$2</c:f>
              <c:strCache>
                <c:ptCount val="1"/>
                <c:pt idx="0">
                  <c:v>Доля показателей, раскрываемых за три года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Отчетность!$G$1:$I$1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Отчетность!$G$2:$I$2</c:f>
              <c:numCache>
                <c:formatCode>General</c:formatCode>
                <c:ptCount val="3"/>
                <c:pt idx="0">
                  <c:v>49</c:v>
                </c:pt>
                <c:pt idx="1">
                  <c:v>50</c:v>
                </c:pt>
                <c:pt idx="2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6C-4ED0-B356-CC21410DEB7C}"/>
            </c:ext>
          </c:extLst>
        </c:ser>
        <c:ser>
          <c:idx val="1"/>
          <c:order val="1"/>
          <c:tx>
            <c:strRef>
              <c:f>Отчетность!$F$3</c:f>
              <c:strCache>
                <c:ptCount val="1"/>
                <c:pt idx="0">
                  <c:v>Доля показателей, раскрываемых за два года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Отчетность!$G$1:$I$1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Отчетность!$G$3:$I$3</c:f>
              <c:numCache>
                <c:formatCode>General</c:formatCode>
                <c:ptCount val="3"/>
                <c:pt idx="0">
                  <c:v>17</c:v>
                </c:pt>
                <c:pt idx="1">
                  <c:v>18</c:v>
                </c:pt>
                <c:pt idx="2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6C-4ED0-B356-CC21410DEB7C}"/>
            </c:ext>
          </c:extLst>
        </c:ser>
        <c:ser>
          <c:idx val="2"/>
          <c:order val="2"/>
          <c:tx>
            <c:strRef>
              <c:f>Отчетность!$F$4</c:f>
              <c:strCache>
                <c:ptCount val="1"/>
                <c:pt idx="0">
                  <c:v>Доля показателей, раскрываемых за один год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Отчетность!$G$1:$I$1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Отчетность!$G$4:$I$4</c:f>
              <c:numCache>
                <c:formatCode>General</c:formatCode>
                <c:ptCount val="3"/>
                <c:pt idx="0">
                  <c:v>34</c:v>
                </c:pt>
                <c:pt idx="1">
                  <c:v>32</c:v>
                </c:pt>
                <c:pt idx="2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C6C-4ED0-B356-CC21410DEB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545728"/>
        <c:axId val="84649088"/>
      </c:lineChart>
      <c:catAx>
        <c:axId val="3354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649088"/>
        <c:crosses val="autoZero"/>
        <c:auto val="1"/>
        <c:lblAlgn val="ctr"/>
        <c:lblOffset val="100"/>
        <c:noMultiLvlLbl val="0"/>
      </c:catAx>
      <c:valAx>
        <c:axId val="846490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5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all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u="none" strike="noStrike" baseline="0" dirty="0">
                <a:solidFill>
                  <a:schemeClr val="tx1"/>
                </a:solidFill>
                <a:effectLst/>
              </a:rPr>
              <a:t>Доля компаний, включающих КПЭ в сфере УР в круг стратегических КПЭ компании, %</a:t>
            </a:r>
            <a:r>
              <a:rPr lang="ru-RU" sz="2400" b="1" i="0" u="none" strike="noStrike" baseline="0" dirty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100508530183727"/>
          <c:y val="2.4498136491271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КПЭ!$J$5</c:f>
              <c:strCache>
                <c:ptCount val="1"/>
                <c:pt idx="0">
                  <c:v>По всей выборке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КПЭ!$K$4:$L$4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КПЭ!$K$5:$L$5</c:f>
              <c:numCache>
                <c:formatCode>General</c:formatCode>
                <c:ptCount val="2"/>
                <c:pt idx="0">
                  <c:v>14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60-4037-B670-2AEC504963EF}"/>
            </c:ext>
          </c:extLst>
        </c:ser>
        <c:ser>
          <c:idx val="1"/>
          <c:order val="1"/>
          <c:tx>
            <c:strRef>
              <c:f>КПЭ!$J$6</c:f>
              <c:strCache>
                <c:ptCount val="1"/>
                <c:pt idx="0">
                  <c:v>По лидирующей группе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КПЭ!$K$4:$L$4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КПЭ!$K$6:$L$6</c:f>
              <c:numCache>
                <c:formatCode>General</c:formatCode>
                <c:ptCount val="2"/>
                <c:pt idx="0">
                  <c:v>52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60-4037-B670-2AEC504963E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392064"/>
        <c:axId val="84654848"/>
      </c:barChart>
      <c:catAx>
        <c:axId val="3439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654848"/>
        <c:crosses val="autoZero"/>
        <c:auto val="1"/>
        <c:lblAlgn val="ctr"/>
        <c:lblOffset val="100"/>
        <c:noMultiLvlLbl val="0"/>
      </c:catAx>
      <c:valAx>
        <c:axId val="846548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3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Индекс "Перспектива", 2016-2018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Динамика!$A$3:$A$5</c:f>
              <c:strCache>
                <c:ptCount val="3"/>
                <c:pt idx="0">
                  <c:v>2016 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Динамика!$B$3:$B$5</c:f>
              <c:numCache>
                <c:formatCode>General</c:formatCode>
                <c:ptCount val="3"/>
                <c:pt idx="0">
                  <c:v>0.27</c:v>
                </c:pt>
                <c:pt idx="1">
                  <c:v>0.3</c:v>
                </c:pt>
                <c:pt idx="2">
                  <c:v>0.41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FF2-4FBA-A0F2-05463B475B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656256"/>
        <c:axId val="97226112"/>
      </c:lineChart>
      <c:catAx>
        <c:axId val="346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26112"/>
        <c:crosses val="autoZero"/>
        <c:auto val="1"/>
        <c:lblAlgn val="ctr"/>
        <c:lblOffset val="100"/>
        <c:noMultiLvlLbl val="0"/>
      </c:catAx>
      <c:valAx>
        <c:axId val="97226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6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Среднее значение индекса, выпуски 2016-2018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'Динамика Вектора'!$A$4</c:f>
              <c:strCache>
                <c:ptCount val="1"/>
                <c:pt idx="0">
                  <c:v>Среднее значение индекса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'Динамика Вектора'!$B$3:$D$3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'Динамика Вектора'!$B$4:$D$4</c:f>
              <c:numCache>
                <c:formatCode>General</c:formatCode>
                <c:ptCount val="3"/>
                <c:pt idx="0">
                  <c:v>0.28000000000000003</c:v>
                </c:pt>
                <c:pt idx="1">
                  <c:v>0.25</c:v>
                </c:pt>
                <c:pt idx="2">
                  <c:v>0.28999999999999998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867-4680-88BE-74CC01346C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750976"/>
        <c:axId val="97239616"/>
      </c:lineChart>
      <c:catAx>
        <c:axId val="347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39616"/>
        <c:crosses val="autoZero"/>
        <c:auto val="1"/>
        <c:lblAlgn val="ctr"/>
        <c:lblOffset val="100"/>
        <c:noMultiLvlLbl val="0"/>
      </c:catAx>
      <c:valAx>
        <c:axId val="972396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75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'Индекс по отраслям'!$F$1</c:f>
              <c:strCache>
                <c:ptCount val="1"/>
                <c:pt idx="0">
                  <c:v>Среднее значение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8"/>
              <c:layout>
                <c:manualLayout>
                  <c:x val="-4.8501662292213477E-2"/>
                  <c:y val="2.52445591514806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03-4D3E-BF42-9F1341F4FE65}"/>
                </c:ext>
              </c:extLst>
            </c:dLbl>
            <c:dLbl>
              <c:idx val="9"/>
              <c:layout>
                <c:manualLayout>
                  <c:x val="-5.072388451443569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03-4D3E-BF42-9F1341F4FE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'Индекс по отраслям'!$E$2:$E$11</c:f>
              <c:strCache>
                <c:ptCount val="10"/>
                <c:pt idx="0">
                  <c:v>Угольная промышленность</c:v>
                </c:pt>
                <c:pt idx="1">
                  <c:v>телекоммуникации и связь</c:v>
                </c:pt>
                <c:pt idx="2">
                  <c:v>Электроэнергетика</c:v>
                </c:pt>
                <c:pt idx="3">
                  <c:v>Цветная металлургия</c:v>
                </c:pt>
                <c:pt idx="4">
                  <c:v>Промышленность драгоценных металлов и алмазов</c:v>
                </c:pt>
                <c:pt idx="5">
                  <c:v>химическая и нефтехимическая промышленность</c:v>
                </c:pt>
                <c:pt idx="6">
                  <c:v>Черная металлургия</c:v>
                </c:pt>
                <c:pt idx="7">
                  <c:v>Транспорт и логистика</c:v>
                </c:pt>
                <c:pt idx="8">
                  <c:v>Банки</c:v>
                </c:pt>
                <c:pt idx="9">
                  <c:v>Нефтяная и нефтегазовая промышленность</c:v>
                </c:pt>
              </c:strCache>
            </c:strRef>
          </c:cat>
          <c:val>
            <c:numRef>
              <c:f>'Индекс по отраслям'!$F$2:$F$11</c:f>
              <c:numCache>
                <c:formatCode>General</c:formatCode>
                <c:ptCount val="10"/>
                <c:pt idx="0">
                  <c:v>0.6</c:v>
                </c:pt>
                <c:pt idx="1">
                  <c:v>0.47</c:v>
                </c:pt>
                <c:pt idx="2">
                  <c:v>0.45</c:v>
                </c:pt>
                <c:pt idx="3">
                  <c:v>0.37</c:v>
                </c:pt>
                <c:pt idx="4">
                  <c:v>0.3</c:v>
                </c:pt>
                <c:pt idx="5">
                  <c:v>0.27</c:v>
                </c:pt>
                <c:pt idx="6">
                  <c:v>0.15</c:v>
                </c:pt>
                <c:pt idx="7">
                  <c:v>0.15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69-43DC-955F-B3E3956726E7}"/>
            </c:ext>
          </c:extLst>
        </c:ser>
        <c:ser>
          <c:idx val="1"/>
          <c:order val="1"/>
          <c:tx>
            <c:strRef>
              <c:f>'Индекс по отраслям'!$G$1</c:f>
              <c:strCache>
                <c:ptCount val="1"/>
                <c:pt idx="0">
                  <c:v>Высшее значение по отрасли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8"/>
              <c:layout>
                <c:manualLayout>
                  <c:x val="-5.0723884514435692E-2"/>
                  <c:y val="-2.314057856691901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03-4D3E-BF42-9F1341F4FE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'Индекс по отраслям'!$E$2:$E$11</c:f>
              <c:strCache>
                <c:ptCount val="10"/>
                <c:pt idx="0">
                  <c:v>Угольная промышленность</c:v>
                </c:pt>
                <c:pt idx="1">
                  <c:v>телекоммуникации и связь</c:v>
                </c:pt>
                <c:pt idx="2">
                  <c:v>Электроэнергетика</c:v>
                </c:pt>
                <c:pt idx="3">
                  <c:v>Цветная металлургия</c:v>
                </c:pt>
                <c:pt idx="4">
                  <c:v>Промышленность драгоценных металлов и алмазов</c:v>
                </c:pt>
                <c:pt idx="5">
                  <c:v>химическая и нефтехимическая промышленность</c:v>
                </c:pt>
                <c:pt idx="6">
                  <c:v>Черная металлургия</c:v>
                </c:pt>
                <c:pt idx="7">
                  <c:v>Транспорт и логистика</c:v>
                </c:pt>
                <c:pt idx="8">
                  <c:v>Банки</c:v>
                </c:pt>
                <c:pt idx="9">
                  <c:v>Нефтяная и нефтегазовая промышленность</c:v>
                </c:pt>
              </c:strCache>
            </c:strRef>
          </c:cat>
          <c:val>
            <c:numRef>
              <c:f>'Индекс по отраслям'!$G$2:$G$11</c:f>
              <c:numCache>
                <c:formatCode>General</c:formatCode>
                <c:ptCount val="10"/>
                <c:pt idx="0">
                  <c:v>0.6</c:v>
                </c:pt>
                <c:pt idx="1">
                  <c:v>0.8</c:v>
                </c:pt>
                <c:pt idx="2">
                  <c:v>1.05</c:v>
                </c:pt>
                <c:pt idx="3">
                  <c:v>0.8</c:v>
                </c:pt>
                <c:pt idx="4">
                  <c:v>0.8</c:v>
                </c:pt>
                <c:pt idx="5">
                  <c:v>0.55000000000000004</c:v>
                </c:pt>
                <c:pt idx="6">
                  <c:v>0.9</c:v>
                </c:pt>
                <c:pt idx="7">
                  <c:v>0.5</c:v>
                </c:pt>
                <c:pt idx="8">
                  <c:v>0.1</c:v>
                </c:pt>
                <c:pt idx="9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69-43DC-955F-B3E3956726E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791936"/>
        <c:axId val="97241344"/>
      </c:barChart>
      <c:catAx>
        <c:axId val="3479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41344"/>
        <c:crosses val="autoZero"/>
        <c:auto val="1"/>
        <c:lblAlgn val="ctr"/>
        <c:lblOffset val="100"/>
        <c:noMultiLvlLbl val="0"/>
      </c:catAx>
      <c:valAx>
        <c:axId val="972413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9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Среднее значение индекса по отраслям, 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2017-2018</a:t>
            </a:r>
          </a:p>
        </c:rich>
      </c:tx>
      <c:layout>
        <c:manualLayout>
          <c:xMode val="edge"/>
          <c:yMode val="edge"/>
          <c:x val="0.1891547340239580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'Индекс по отраслям'!$N$1</c:f>
              <c:strCache>
                <c:ptCount val="1"/>
                <c:pt idx="0">
                  <c:v>Среднее значение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'Индекс по отраслям'!$M$2:$M$11</c:f>
              <c:strCache>
                <c:ptCount val="10"/>
                <c:pt idx="0">
                  <c:v>Угольная промышленность</c:v>
                </c:pt>
                <c:pt idx="1">
                  <c:v>Телекоммуникации и связь</c:v>
                </c:pt>
                <c:pt idx="2">
                  <c:v>Электроэнергетика</c:v>
                </c:pt>
                <c:pt idx="3">
                  <c:v>Цветная металлургия</c:v>
                </c:pt>
                <c:pt idx="4">
                  <c:v>Промышленность драгоценных металлов и алмазов</c:v>
                </c:pt>
                <c:pt idx="5">
                  <c:v>Химическая и нефтехимическая промышленность</c:v>
                </c:pt>
                <c:pt idx="6">
                  <c:v>Черная металлургия</c:v>
                </c:pt>
                <c:pt idx="7">
                  <c:v>Транспорт и логистика</c:v>
                </c:pt>
                <c:pt idx="8">
                  <c:v>Банки</c:v>
                </c:pt>
                <c:pt idx="9">
                  <c:v>Нефтяная и нефтегазовая промышленность</c:v>
                </c:pt>
              </c:strCache>
            </c:strRef>
          </c:cat>
          <c:val>
            <c:numRef>
              <c:f>'Индекс по отраслям'!$N$2:$N$11</c:f>
              <c:numCache>
                <c:formatCode>General</c:formatCode>
                <c:ptCount val="10"/>
                <c:pt idx="0">
                  <c:v>0.6</c:v>
                </c:pt>
                <c:pt idx="1">
                  <c:v>0.47</c:v>
                </c:pt>
                <c:pt idx="2">
                  <c:v>0.45</c:v>
                </c:pt>
                <c:pt idx="3">
                  <c:v>0.37</c:v>
                </c:pt>
                <c:pt idx="4">
                  <c:v>0.3</c:v>
                </c:pt>
                <c:pt idx="5">
                  <c:v>0.27</c:v>
                </c:pt>
                <c:pt idx="6">
                  <c:v>0.15</c:v>
                </c:pt>
                <c:pt idx="7">
                  <c:v>0.15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FF-4B86-8E28-5408D0E6E9F0}"/>
            </c:ext>
          </c:extLst>
        </c:ser>
        <c:ser>
          <c:idx val="1"/>
          <c:order val="1"/>
          <c:tx>
            <c:strRef>
              <c:f>'Индекс по отраслям'!$O$1</c:f>
              <c:strCache>
                <c:ptCount val="1"/>
                <c:pt idx="0">
                  <c:v>Среднее значение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'Индекс по отраслям'!$M$2:$M$11</c:f>
              <c:strCache>
                <c:ptCount val="10"/>
                <c:pt idx="0">
                  <c:v>Угольная промышленность</c:v>
                </c:pt>
                <c:pt idx="1">
                  <c:v>Телекоммуникации и связь</c:v>
                </c:pt>
                <c:pt idx="2">
                  <c:v>Электроэнергетика</c:v>
                </c:pt>
                <c:pt idx="3">
                  <c:v>Цветная металлургия</c:v>
                </c:pt>
                <c:pt idx="4">
                  <c:v>Промышленность драгоценных металлов и алмазов</c:v>
                </c:pt>
                <c:pt idx="5">
                  <c:v>Химическая и нефтехимическая промышленность</c:v>
                </c:pt>
                <c:pt idx="6">
                  <c:v>Черная металлургия</c:v>
                </c:pt>
                <c:pt idx="7">
                  <c:v>Транспорт и логистика</c:v>
                </c:pt>
                <c:pt idx="8">
                  <c:v>Банки</c:v>
                </c:pt>
                <c:pt idx="9">
                  <c:v>Нефтяная и нефтегазовая промышленность</c:v>
                </c:pt>
              </c:strCache>
            </c:strRef>
          </c:cat>
          <c:val>
            <c:numRef>
              <c:f>'Индекс по отраслям'!$O$2:$O$11</c:f>
              <c:numCache>
                <c:formatCode>General</c:formatCode>
                <c:ptCount val="10"/>
                <c:pt idx="0">
                  <c:v>0.6</c:v>
                </c:pt>
                <c:pt idx="1">
                  <c:v>0.12</c:v>
                </c:pt>
                <c:pt idx="2">
                  <c:v>0.06</c:v>
                </c:pt>
                <c:pt idx="3">
                  <c:v>0.42</c:v>
                </c:pt>
                <c:pt idx="4">
                  <c:v>0.8</c:v>
                </c:pt>
                <c:pt idx="5">
                  <c:v>0.09</c:v>
                </c:pt>
                <c:pt idx="6">
                  <c:v>0.43</c:v>
                </c:pt>
                <c:pt idx="7">
                  <c:v>0.23</c:v>
                </c:pt>
                <c:pt idx="8">
                  <c:v>0.15</c:v>
                </c:pt>
                <c:pt idx="9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FF-4B86-8E28-5408D0E6E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92960"/>
        <c:axId val="97243648"/>
      </c:barChart>
      <c:catAx>
        <c:axId val="347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43648"/>
        <c:crosses val="autoZero"/>
        <c:auto val="1"/>
        <c:lblAlgn val="ctr"/>
        <c:lblOffset val="100"/>
        <c:noMultiLvlLbl val="0"/>
      </c:catAx>
      <c:valAx>
        <c:axId val="9724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9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Показатели устойчивого развития: количество «упоминаний», 2016-2018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'Количество показателей'!$A$6</c:f>
              <c:strCache>
                <c:ptCount val="1"/>
                <c:pt idx="0">
                  <c:v>Количество "упоминаний"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'Количество показателей'!$B$5:$D$5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'Количество показателей'!$B$6:$D$6</c:f>
              <c:numCache>
                <c:formatCode>General</c:formatCode>
                <c:ptCount val="3"/>
                <c:pt idx="0">
                  <c:v>1520</c:v>
                </c:pt>
                <c:pt idx="1">
                  <c:v>1541</c:v>
                </c:pt>
                <c:pt idx="2">
                  <c:v>2012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5D-4366-BCA2-0047CFD59A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970752"/>
        <c:axId val="41508864"/>
      </c:lineChart>
      <c:catAx>
        <c:axId val="897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08864"/>
        <c:crosses val="autoZero"/>
        <c:auto val="1"/>
        <c:lblAlgn val="ctr"/>
        <c:lblOffset val="100"/>
        <c:noMultiLvlLbl val="0"/>
      </c:catAx>
      <c:valAx>
        <c:axId val="415088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7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Динамика индекса </a:t>
            </a:r>
          </a:p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«Вектор</a:t>
            </a:r>
            <a:r>
              <a:rPr lang="ru-RU" sz="2000" baseline="0" dirty="0"/>
              <a:t> устойчивого развития» по темам, </a:t>
            </a:r>
          </a:p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aseline="0" dirty="0"/>
              <a:t>2016-2018</a:t>
            </a:r>
            <a:endParaRPr lang="ru-RU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темам_диаграммы'!$C$8</c:f>
              <c:strCache>
                <c:ptCount val="1"/>
                <c:pt idx="0">
                  <c:v>2016г.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6.0988428301892178E-17"/>
                  <c:y val="4.7734284967871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6-4FCA-AA78-EC19DA0AFA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темам_диаграммы'!$A$9:$B$12</c:f>
              <c:strCache>
                <c:ptCount val="4"/>
                <c:pt idx="0">
                  <c:v>Производительность труда</c:v>
                </c:pt>
                <c:pt idx="1">
                  <c:v>Социальные аспекты - персонал</c:v>
                </c:pt>
                <c:pt idx="2">
                  <c:v>Социальные аспекты - сообщества</c:v>
                </c:pt>
                <c:pt idx="3">
                  <c:v>Экологические аспекты</c:v>
                </c:pt>
              </c:strCache>
            </c:strRef>
          </c:cat>
          <c:val>
            <c:numRef>
              <c:f>'По темам_диаграммы'!$C$9:$C$12</c:f>
              <c:numCache>
                <c:formatCode>General</c:formatCode>
                <c:ptCount val="4"/>
                <c:pt idx="0">
                  <c:v>0.16</c:v>
                </c:pt>
                <c:pt idx="1">
                  <c:v>0.34</c:v>
                </c:pt>
                <c:pt idx="2">
                  <c:v>0.04</c:v>
                </c:pt>
                <c:pt idx="3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C3-4154-B066-C45DA71084C5}"/>
            </c:ext>
          </c:extLst>
        </c:ser>
        <c:ser>
          <c:idx val="1"/>
          <c:order val="1"/>
          <c:tx>
            <c:strRef>
              <c:f>'По темам_диаграммы'!$D$8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темам_диаграммы'!$A$9:$B$12</c:f>
              <c:strCache>
                <c:ptCount val="4"/>
                <c:pt idx="0">
                  <c:v>Производительность труда</c:v>
                </c:pt>
                <c:pt idx="1">
                  <c:v>Социальные аспекты - персонал</c:v>
                </c:pt>
                <c:pt idx="2">
                  <c:v>Социальные аспекты - сообщества</c:v>
                </c:pt>
                <c:pt idx="3">
                  <c:v>Экологические аспекты</c:v>
                </c:pt>
              </c:strCache>
            </c:strRef>
          </c:cat>
          <c:val>
            <c:numRef>
              <c:f>'По темам_диаграммы'!$D$9:$D$12</c:f>
              <c:numCache>
                <c:formatCode>General</c:formatCode>
                <c:ptCount val="4"/>
                <c:pt idx="0">
                  <c:v>-0.15</c:v>
                </c:pt>
                <c:pt idx="1">
                  <c:v>0.31</c:v>
                </c:pt>
                <c:pt idx="2">
                  <c:v>0.28000000000000003</c:v>
                </c:pt>
                <c:pt idx="3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C3-4154-B066-C45DA71084C5}"/>
            </c:ext>
          </c:extLst>
        </c:ser>
        <c:ser>
          <c:idx val="2"/>
          <c:order val="2"/>
          <c:tx>
            <c:strRef>
              <c:f>'По темам_диаграммы'!$E$8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темам_диаграммы'!$A$9:$B$12</c:f>
              <c:strCache>
                <c:ptCount val="4"/>
                <c:pt idx="0">
                  <c:v>Производительность труда</c:v>
                </c:pt>
                <c:pt idx="1">
                  <c:v>Социальные аспекты - персонал</c:v>
                </c:pt>
                <c:pt idx="2">
                  <c:v>Социальные аспекты - сообщества</c:v>
                </c:pt>
                <c:pt idx="3">
                  <c:v>Экологические аспекты</c:v>
                </c:pt>
              </c:strCache>
            </c:strRef>
          </c:cat>
          <c:val>
            <c:numRef>
              <c:f>'По темам_диаграммы'!$E$9:$E$12</c:f>
              <c:numCache>
                <c:formatCode>General</c:formatCode>
                <c:ptCount val="4"/>
                <c:pt idx="0">
                  <c:v>-0.12</c:v>
                </c:pt>
                <c:pt idx="1">
                  <c:v>0.28999999999999998</c:v>
                </c:pt>
                <c:pt idx="2">
                  <c:v>0.53</c:v>
                </c:pt>
                <c:pt idx="3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C3-4154-B066-C45DA71084C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916352"/>
        <c:axId val="97245376"/>
      </c:barChart>
      <c:catAx>
        <c:axId val="3491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2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45376"/>
        <c:crosses val="autoZero"/>
        <c:auto val="1"/>
        <c:lblAlgn val="ctr"/>
        <c:lblOffset val="150"/>
        <c:noMultiLvlLbl val="0"/>
      </c:catAx>
      <c:valAx>
        <c:axId val="97245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91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Планка_повышение!$A$2</c:f>
              <c:strCache>
                <c:ptCount val="1"/>
                <c:pt idx="0">
                  <c:v>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Планка_повышение!$B$1:$D$1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Планка_повышение!$B$2:$D$2</c:f>
              <c:numCache>
                <c:formatCode>General</c:formatCode>
                <c:ptCount val="3"/>
                <c:pt idx="0">
                  <c:v>0.5</c:v>
                </c:pt>
                <c:pt idx="1">
                  <c:v>0.65</c:v>
                </c:pt>
                <c:pt idx="2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49-486C-A247-C04EC9345AC7}"/>
            </c:ext>
          </c:extLst>
        </c:ser>
        <c:ser>
          <c:idx val="1"/>
          <c:order val="1"/>
          <c:tx>
            <c:strRef>
              <c:f>Планка_повышение!$A$3</c:f>
              <c:strCache>
                <c:ptCount val="1"/>
                <c:pt idx="0">
                  <c:v>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Планка_повышение!$B$1:$D$1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Планка_повышение!$B$3:$D$3</c:f>
              <c:numCache>
                <c:formatCode>General</c:formatCode>
                <c:ptCount val="3"/>
                <c:pt idx="0">
                  <c:v>0.4</c:v>
                </c:pt>
                <c:pt idx="1">
                  <c:v>0.45</c:v>
                </c:pt>
                <c:pt idx="2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49-486C-A247-C04EC9345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69760"/>
        <c:axId val="41512320"/>
      </c:barChart>
      <c:catAx>
        <c:axId val="3166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12320"/>
        <c:crosses val="autoZero"/>
        <c:auto val="1"/>
        <c:lblAlgn val="ctr"/>
        <c:lblOffset val="100"/>
        <c:noMultiLvlLbl val="0"/>
      </c:catAx>
      <c:valAx>
        <c:axId val="4151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6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v> </c:v>
          </c:tx>
          <c:spPr>
            <a:noFill/>
            <a:ln w="9525" cap="flat" cmpd="sng" algn="ctr">
              <a:noFill/>
              <a:round/>
            </a:ln>
            <a:effectLst/>
          </c:spPr>
          <c:invertIfNegative val="0"/>
          <c:trendline>
            <c:name>Среднее значение индекса "Ответственность и открытость" </c:name>
            <c:spPr>
              <a:ln w="19050" cap="rnd">
                <a:solidFill>
                  <a:schemeClr val="accent2">
                    <a:lumMod val="75000"/>
                  </a:schemeClr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val>
            <c:numRef>
              <c:f>'Индекс по отраслям'!$B$2:$B$24</c:f>
              <c:numCache>
                <c:formatCode>General</c:formatCode>
                <c:ptCount val="23"/>
                <c:pt idx="0">
                  <c:v>0.31</c:v>
                </c:pt>
                <c:pt idx="1">
                  <c:v>0.31</c:v>
                </c:pt>
                <c:pt idx="2">
                  <c:v>0.31</c:v>
                </c:pt>
                <c:pt idx="3">
                  <c:v>0.31</c:v>
                </c:pt>
                <c:pt idx="4">
                  <c:v>0.31</c:v>
                </c:pt>
                <c:pt idx="5">
                  <c:v>0.31</c:v>
                </c:pt>
                <c:pt idx="6">
                  <c:v>0.31</c:v>
                </c:pt>
                <c:pt idx="7">
                  <c:v>0.31</c:v>
                </c:pt>
                <c:pt idx="8">
                  <c:v>0.31</c:v>
                </c:pt>
                <c:pt idx="9">
                  <c:v>0.31</c:v>
                </c:pt>
                <c:pt idx="10">
                  <c:v>0.31</c:v>
                </c:pt>
                <c:pt idx="11">
                  <c:v>0.31</c:v>
                </c:pt>
                <c:pt idx="12">
                  <c:v>0.31</c:v>
                </c:pt>
                <c:pt idx="13">
                  <c:v>0.31</c:v>
                </c:pt>
                <c:pt idx="14">
                  <c:v>0.31</c:v>
                </c:pt>
                <c:pt idx="15">
                  <c:v>0.31</c:v>
                </c:pt>
                <c:pt idx="16">
                  <c:v>0.31</c:v>
                </c:pt>
                <c:pt idx="17">
                  <c:v>0.31</c:v>
                </c:pt>
                <c:pt idx="18">
                  <c:v>0.31</c:v>
                </c:pt>
                <c:pt idx="19">
                  <c:v>0.31</c:v>
                </c:pt>
                <c:pt idx="20">
                  <c:v>0.31</c:v>
                </c:pt>
                <c:pt idx="21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33-4455-9A31-9B9064271F23}"/>
            </c:ext>
          </c:extLst>
        </c:ser>
        <c:ser>
          <c:idx val="0"/>
          <c:order val="1"/>
          <c:tx>
            <c:v>Среднее значение отраслевого индекса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6.4751011118479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E-4F15-ADC4-5898468B7457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1E-4F15-ADC4-5898468B74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'Индекс по отраслям'!$A$2:$A$24</c:f>
              <c:strCache>
                <c:ptCount val="22"/>
                <c:pt idx="0">
                  <c:v>Агропромышленный комплекс</c:v>
                </c:pt>
                <c:pt idx="1">
                  <c:v>Информационные технологии</c:v>
                </c:pt>
                <c:pt idx="2">
                  <c:v>Пищевая промышленность</c:v>
                </c:pt>
                <c:pt idx="3">
                  <c:v>ОПК и машиностроение</c:v>
                </c:pt>
                <c:pt idx="4">
                  <c:v>Оптовая торговля</c:v>
                </c:pt>
                <c:pt idx="5">
                  <c:v>Страхование</c:v>
                </c:pt>
                <c:pt idx="6">
                  <c:v>Инжиниринг, промышленно-инфраструктурное строительство</c:v>
                </c:pt>
                <c:pt idx="7">
                  <c:v>Энергосбытовая деятельность</c:v>
                </c:pt>
                <c:pt idx="8">
                  <c:v>Табачная промышленность</c:v>
                </c:pt>
                <c:pt idx="9">
                  <c:v>Розничная торговля</c:v>
                </c:pt>
                <c:pt idx="10">
                  <c:v>Машиностроение</c:v>
                </c:pt>
                <c:pt idx="11">
                  <c:v>Банки</c:v>
                </c:pt>
                <c:pt idx="12">
                  <c:v>Девелопмент и строительство</c:v>
                </c:pt>
                <c:pt idx="13">
                  <c:v>Нефтяная и нефтегазовая промышленность</c:v>
                </c:pt>
                <c:pt idx="14">
                  <c:v>Цветная металлургия</c:v>
                </c:pt>
                <c:pt idx="15">
                  <c:v>Электроэнергетика</c:v>
                </c:pt>
                <c:pt idx="16">
                  <c:v>Телекоммуникации и связь</c:v>
                </c:pt>
                <c:pt idx="17">
                  <c:v>Химическая и нефтехимическая промышленность</c:v>
                </c:pt>
                <c:pt idx="18">
                  <c:v>Черная металлургия</c:v>
                </c:pt>
                <c:pt idx="19">
                  <c:v>Транспорт и логистика</c:v>
                </c:pt>
                <c:pt idx="20">
                  <c:v>Промышленность драгоценных металлов и алмазов</c:v>
                </c:pt>
                <c:pt idx="21">
                  <c:v>Угольная промышленность</c:v>
                </c:pt>
              </c:strCache>
            </c:strRef>
          </c:cat>
          <c:val>
            <c:numRef>
              <c:f>'Индекс по отраслям'!$C$2:$C$24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">
                  <c:v>3.5121951219512199E-2</c:v>
                </c:pt>
                <c:pt idx="4" formatCode="0.00">
                  <c:v>3.8617886178861791E-2</c:v>
                </c:pt>
                <c:pt idx="5" formatCode="0.00">
                  <c:v>4.3902439024390241E-2</c:v>
                </c:pt>
                <c:pt idx="6" formatCode="0.00">
                  <c:v>0.10341463414634146</c:v>
                </c:pt>
                <c:pt idx="7" formatCode="0.00">
                  <c:v>0.11951219512195121</c:v>
                </c:pt>
                <c:pt idx="8" formatCode="0.00">
                  <c:v>0.14390243902439023</c:v>
                </c:pt>
                <c:pt idx="9" formatCode="0.00">
                  <c:v>0.17951219512195121</c:v>
                </c:pt>
                <c:pt idx="10" formatCode="0.00">
                  <c:v>0.27262872628726287</c:v>
                </c:pt>
                <c:pt idx="11" formatCode="0.00">
                  <c:v>0.30426829268292682</c:v>
                </c:pt>
                <c:pt idx="12" formatCode="0.00">
                  <c:v>0.3073170731707317</c:v>
                </c:pt>
                <c:pt idx="13" formatCode="0.00">
                  <c:v>0.36097560975609755</c:v>
                </c:pt>
                <c:pt idx="14" formatCode="0.00">
                  <c:v>0.49105691056910566</c:v>
                </c:pt>
                <c:pt idx="15" formatCode="0.00">
                  <c:v>0.5024390243902439</c:v>
                </c:pt>
                <c:pt idx="16" formatCode="0.00">
                  <c:v>0.52276422764227637</c:v>
                </c:pt>
                <c:pt idx="17" formatCode="0.00">
                  <c:v>0.54829268292682931</c:v>
                </c:pt>
                <c:pt idx="18" formatCode="0.00">
                  <c:v>0.57181571815718157</c:v>
                </c:pt>
                <c:pt idx="19" formatCode="0.00">
                  <c:v>0.61788617886178865</c:v>
                </c:pt>
                <c:pt idx="20" formatCode="0.00">
                  <c:v>0.8</c:v>
                </c:pt>
                <c:pt idx="21" formatCode="0.00">
                  <c:v>0.84390243902439022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33-4455-9A31-9B9064271F23}"/>
            </c:ext>
          </c:extLst>
        </c:ser>
        <c:ser>
          <c:idx val="1"/>
          <c:order val="2"/>
          <c:tx>
            <c:v>Наивысший результат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E-4F15-ADC4-5898468B74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'Индекс по отраслям'!$D$2:$D$24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">
                  <c:v>9.7560975609756101E-2</c:v>
                </c:pt>
                <c:pt idx="4" formatCode="0.00">
                  <c:v>0.24390243902439024</c:v>
                </c:pt>
                <c:pt idx="5" formatCode="0.00">
                  <c:v>4.3902439024390241E-2</c:v>
                </c:pt>
                <c:pt idx="6" formatCode="0.00">
                  <c:v>0.51707317073170733</c:v>
                </c:pt>
                <c:pt idx="7" formatCode="0.00">
                  <c:v>0.23902439024390243</c:v>
                </c:pt>
                <c:pt idx="8" formatCode="0.00">
                  <c:v>0.28780487804878047</c:v>
                </c:pt>
                <c:pt idx="9" formatCode="0.00">
                  <c:v>0.46341463414634149</c:v>
                </c:pt>
                <c:pt idx="10" formatCode="0.00">
                  <c:v>0.51219512195121952</c:v>
                </c:pt>
                <c:pt idx="11" formatCode="0.00">
                  <c:v>0.61463414634146341</c:v>
                </c:pt>
                <c:pt idx="12" formatCode="0.00">
                  <c:v>0.43414634146341463</c:v>
                </c:pt>
                <c:pt idx="13" formatCode="0.00">
                  <c:v>0.89268292682926831</c:v>
                </c:pt>
                <c:pt idx="14" formatCode="0.00">
                  <c:v>0.78536585365853662</c:v>
                </c:pt>
                <c:pt idx="15" formatCode="0.00">
                  <c:v>0.70243902439024386</c:v>
                </c:pt>
                <c:pt idx="16" formatCode="0.00">
                  <c:v>0.79512195121951224</c:v>
                </c:pt>
                <c:pt idx="17" formatCode="0.00">
                  <c:v>0.76097560975609757</c:v>
                </c:pt>
                <c:pt idx="18" formatCode="0.00">
                  <c:v>0.80975609756097566</c:v>
                </c:pt>
                <c:pt idx="19" formatCode="0.00">
                  <c:v>0.65853658536585369</c:v>
                </c:pt>
                <c:pt idx="20" formatCode="0.00">
                  <c:v>0.89756097560975612</c:v>
                </c:pt>
                <c:pt idx="21" formatCode="0.00">
                  <c:v>0.84390243902439022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33-4455-9A31-9B9064271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90240"/>
        <c:axId val="41526400"/>
      </c:barChart>
      <c:catAx>
        <c:axId val="3169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6400"/>
        <c:crosses val="autoZero"/>
        <c:auto val="1"/>
        <c:lblAlgn val="ctr"/>
        <c:lblOffset val="100"/>
        <c:noMultiLvlLbl val="0"/>
      </c:catAx>
      <c:valAx>
        <c:axId val="415264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9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24456237374077"/>
          <c:y val="0.7988751905713718"/>
          <c:w val="0.78529094481864947"/>
          <c:h val="0.1632534442949260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Отрасли_динамика!$B$1</c:f>
              <c:strCache>
                <c:ptCount val="1"/>
                <c:pt idx="0">
                  <c:v>Среднее значение отраслевого индекса_2018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Отрасли_динамика!$A$2:$A$13</c:f>
              <c:strCache>
                <c:ptCount val="12"/>
                <c:pt idx="0">
                  <c:v>ОПК и машиностроение</c:v>
                </c:pt>
                <c:pt idx="1">
                  <c:v>Оптовая торговля</c:v>
                </c:pt>
                <c:pt idx="2">
                  <c:v>Инжиниринг, промышленно-инфраструктурное строительство</c:v>
                </c:pt>
                <c:pt idx="3">
                  <c:v>Табачная промышленность</c:v>
                </c:pt>
                <c:pt idx="4">
                  <c:v>Розничная торговля</c:v>
                </c:pt>
                <c:pt idx="5">
                  <c:v>Банки</c:v>
                </c:pt>
                <c:pt idx="6">
                  <c:v>Девелопмент и строительство</c:v>
                </c:pt>
                <c:pt idx="7">
                  <c:v>Электроэнергетика</c:v>
                </c:pt>
                <c:pt idx="8">
                  <c:v>Телекоммуникации и связь</c:v>
                </c:pt>
                <c:pt idx="9">
                  <c:v>Транспорт и логистика</c:v>
                </c:pt>
                <c:pt idx="10">
                  <c:v>Промышленность драгоценных металлов и алмазов</c:v>
                </c:pt>
                <c:pt idx="11">
                  <c:v>Угольная промышленность</c:v>
                </c:pt>
              </c:strCache>
            </c:strRef>
          </c:cat>
          <c:val>
            <c:numRef>
              <c:f>Отрасли_динамика!$B$2:$B$13</c:f>
              <c:numCache>
                <c:formatCode>0.00</c:formatCode>
                <c:ptCount val="12"/>
                <c:pt idx="0">
                  <c:v>3.5121951219512199E-2</c:v>
                </c:pt>
                <c:pt idx="1">
                  <c:v>3.8617886178861791E-2</c:v>
                </c:pt>
                <c:pt idx="2">
                  <c:v>0.10341463414634146</c:v>
                </c:pt>
                <c:pt idx="3">
                  <c:v>0.14390243902439023</c:v>
                </c:pt>
                <c:pt idx="4">
                  <c:v>0.17951219512195121</c:v>
                </c:pt>
                <c:pt idx="5">
                  <c:v>0.30426829268292682</c:v>
                </c:pt>
                <c:pt idx="6">
                  <c:v>0.3073170731707317</c:v>
                </c:pt>
                <c:pt idx="7">
                  <c:v>0.5024390243902439</c:v>
                </c:pt>
                <c:pt idx="8">
                  <c:v>0.52276422764227637</c:v>
                </c:pt>
                <c:pt idx="9">
                  <c:v>0.61788617886178865</c:v>
                </c:pt>
                <c:pt idx="10">
                  <c:v>0.8</c:v>
                </c:pt>
                <c:pt idx="11">
                  <c:v>0.84390243902439022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8C-4146-952C-400B246C8DCC}"/>
            </c:ext>
          </c:extLst>
        </c:ser>
        <c:ser>
          <c:idx val="1"/>
          <c:order val="1"/>
          <c:tx>
            <c:strRef>
              <c:f>Отрасли_динамика!$C$1</c:f>
              <c:strCache>
                <c:ptCount val="1"/>
                <c:pt idx="0">
                  <c:v>Среднее значение отраслевого индекса_2017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674882530195082E-3"/>
                  <c:y val="-4.45302928043448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A4-4016-9E4E-C517EE1AC02C}"/>
                </c:ext>
              </c:extLst>
            </c:dLbl>
            <c:dLbl>
              <c:idx val="1"/>
              <c:layout>
                <c:manualLayout>
                  <c:x val="6.4409859036234293E-3"/>
                  <c:y val="7.2868593636142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A4-4016-9E4E-C517EE1AC02C}"/>
                </c:ext>
              </c:extLst>
            </c:dLbl>
            <c:dLbl>
              <c:idx val="2"/>
              <c:layout>
                <c:manualLayout>
                  <c:x val="6.4409859036234094E-3"/>
                  <c:y val="7.2868593636142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A4-4016-9E4E-C517EE1AC02C}"/>
                </c:ext>
              </c:extLst>
            </c:dLbl>
            <c:dLbl>
              <c:idx val="3"/>
              <c:layout>
                <c:manualLayout>
                  <c:x val="3.2204929518117047E-3"/>
                  <c:y val="-4.45302928043448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A4-4016-9E4E-C517EE1AC02C}"/>
                </c:ext>
              </c:extLst>
            </c:dLbl>
            <c:dLbl>
              <c:idx val="4"/>
              <c:layout>
                <c:manualLayout>
                  <c:x val="6.4409859036233304E-3"/>
                  <c:y val="-4.45302928043448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A4-4016-9E4E-C517EE1AC02C}"/>
                </c:ext>
              </c:extLst>
            </c:dLbl>
            <c:dLbl>
              <c:idx val="5"/>
              <c:layout>
                <c:manualLayout>
                  <c:x val="5.3674882530195082E-3"/>
                  <c:y val="9.7158124848190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A4-4016-9E4E-C517EE1AC02C}"/>
                </c:ext>
              </c:extLst>
            </c:dLbl>
            <c:dLbl>
              <c:idx val="6"/>
              <c:layout>
                <c:manualLayout>
                  <c:x val="3.2204929518116262E-3"/>
                  <c:y val="-4.45302928043448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A4-4016-9E4E-C517EE1AC02C}"/>
                </c:ext>
              </c:extLst>
            </c:dLbl>
            <c:dLbl>
              <c:idx val="7"/>
              <c:layout>
                <c:manualLayout>
                  <c:x val="4.29399060241560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A4-4016-9E4E-C517EE1AC02C}"/>
                </c:ext>
              </c:extLst>
            </c:dLbl>
            <c:dLbl>
              <c:idx val="8"/>
              <c:layout>
                <c:manualLayout>
                  <c:x val="3.22049295181170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A4-4016-9E4E-C517EE1AC02C}"/>
                </c:ext>
              </c:extLst>
            </c:dLbl>
            <c:dLbl>
              <c:idx val="9"/>
              <c:layout>
                <c:manualLayout>
                  <c:x val="3.2204929518117047E-3"/>
                  <c:y val="2.22651464021724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A4-4016-9E4E-C517EE1AC02C}"/>
                </c:ext>
              </c:extLst>
            </c:dLbl>
            <c:dLbl>
              <c:idx val="10"/>
              <c:layout>
                <c:manualLayout>
                  <c:x val="5.36748825301935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A4-4016-9E4E-C517EE1AC02C}"/>
                </c:ext>
              </c:extLst>
            </c:dLbl>
            <c:dLbl>
              <c:idx val="11"/>
              <c:layout>
                <c:manualLayout>
                  <c:x val="4.29399060241560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A4-4016-9E4E-C517EE1AC0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Отрасли_динамика!$A$2:$A$13</c:f>
              <c:strCache>
                <c:ptCount val="12"/>
                <c:pt idx="0">
                  <c:v>ОПК и машиностроение</c:v>
                </c:pt>
                <c:pt idx="1">
                  <c:v>Оптовая торговля</c:v>
                </c:pt>
                <c:pt idx="2">
                  <c:v>Инжиниринг, промышленно-инфраструктурное строительство</c:v>
                </c:pt>
                <c:pt idx="3">
                  <c:v>Табачная промышленность</c:v>
                </c:pt>
                <c:pt idx="4">
                  <c:v>Розничная торговля</c:v>
                </c:pt>
                <c:pt idx="5">
                  <c:v>Банки</c:v>
                </c:pt>
                <c:pt idx="6">
                  <c:v>Девелопмент и строительство</c:v>
                </c:pt>
                <c:pt idx="7">
                  <c:v>Электроэнергетика</c:v>
                </c:pt>
                <c:pt idx="8">
                  <c:v>Телекоммуникации и связь</c:v>
                </c:pt>
                <c:pt idx="9">
                  <c:v>Транспорт и логистика</c:v>
                </c:pt>
                <c:pt idx="10">
                  <c:v>Промышленность драгоценных металлов и алмазов</c:v>
                </c:pt>
                <c:pt idx="11">
                  <c:v>Угольная промышленность</c:v>
                </c:pt>
              </c:strCache>
            </c:strRef>
          </c:cat>
          <c:val>
            <c:numRef>
              <c:f>Отрасли_динамика!$C$2:$C$13</c:f>
              <c:numCache>
                <c:formatCode>0.00</c:formatCode>
                <c:ptCount val="12"/>
                <c:pt idx="0">
                  <c:v>0</c:v>
                </c:pt>
                <c:pt idx="1">
                  <c:v>0.02</c:v>
                </c:pt>
                <c:pt idx="2">
                  <c:v>0.02</c:v>
                </c:pt>
                <c:pt idx="3">
                  <c:v>0</c:v>
                </c:pt>
                <c:pt idx="4">
                  <c:v>0.03</c:v>
                </c:pt>
                <c:pt idx="5">
                  <c:v>0.23</c:v>
                </c:pt>
                <c:pt idx="6">
                  <c:v>0</c:v>
                </c:pt>
                <c:pt idx="7">
                  <c:v>0.35</c:v>
                </c:pt>
                <c:pt idx="8">
                  <c:v>0.36</c:v>
                </c:pt>
                <c:pt idx="9">
                  <c:v>0.43</c:v>
                </c:pt>
                <c:pt idx="10">
                  <c:v>0.5</c:v>
                </c:pt>
                <c:pt idx="11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8C-4146-952C-400B246C8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710720"/>
        <c:axId val="41525248"/>
      </c:barChart>
      <c:lineChart>
        <c:grouping val="standard"/>
        <c:varyColors val="0"/>
        <c:ser>
          <c:idx val="2"/>
          <c:order val="2"/>
          <c:tx>
            <c:strRef>
              <c:f>Отрасли_динамика!$D$1</c:f>
              <c:strCache>
                <c:ptCount val="1"/>
                <c:pt idx="0">
                  <c:v>Среднее значение индекса по всей выборке_2018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Отрасли_динамика!$A$2:$A$13</c:f>
              <c:strCache>
                <c:ptCount val="12"/>
                <c:pt idx="0">
                  <c:v>ОПК и машиностроение</c:v>
                </c:pt>
                <c:pt idx="1">
                  <c:v>Оптовая торговля</c:v>
                </c:pt>
                <c:pt idx="2">
                  <c:v>Инжиниринг, промышленно-инфраструктурное строительство</c:v>
                </c:pt>
                <c:pt idx="3">
                  <c:v>Табачная промышленность</c:v>
                </c:pt>
                <c:pt idx="4">
                  <c:v>Розничная торговля</c:v>
                </c:pt>
                <c:pt idx="5">
                  <c:v>Банки</c:v>
                </c:pt>
                <c:pt idx="6">
                  <c:v>Девелопмент и строительство</c:v>
                </c:pt>
                <c:pt idx="7">
                  <c:v>Электроэнергетика</c:v>
                </c:pt>
                <c:pt idx="8">
                  <c:v>Телекоммуникации и связь</c:v>
                </c:pt>
                <c:pt idx="9">
                  <c:v>Транспорт и логистика</c:v>
                </c:pt>
                <c:pt idx="10">
                  <c:v>Промышленность драгоценных металлов и алмазов</c:v>
                </c:pt>
                <c:pt idx="11">
                  <c:v>Угольная промышленность</c:v>
                </c:pt>
              </c:strCache>
            </c:strRef>
          </c:cat>
          <c:val>
            <c:numRef>
              <c:f>Отрасли_динамика!$D$2:$D$13</c:f>
              <c:numCache>
                <c:formatCode>General</c:formatCode>
                <c:ptCount val="12"/>
                <c:pt idx="0">
                  <c:v>0.31</c:v>
                </c:pt>
                <c:pt idx="1">
                  <c:v>0.31</c:v>
                </c:pt>
                <c:pt idx="2">
                  <c:v>0.31</c:v>
                </c:pt>
                <c:pt idx="3">
                  <c:v>0.31</c:v>
                </c:pt>
                <c:pt idx="4">
                  <c:v>0.31</c:v>
                </c:pt>
                <c:pt idx="5">
                  <c:v>0.31</c:v>
                </c:pt>
                <c:pt idx="6">
                  <c:v>0.31</c:v>
                </c:pt>
                <c:pt idx="7">
                  <c:v>0.31</c:v>
                </c:pt>
                <c:pt idx="8">
                  <c:v>0.31</c:v>
                </c:pt>
                <c:pt idx="9">
                  <c:v>0.31</c:v>
                </c:pt>
                <c:pt idx="10">
                  <c:v>0.31</c:v>
                </c:pt>
                <c:pt idx="11">
                  <c:v>0.31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A8C-4146-952C-400B246C8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10720"/>
        <c:axId val="41525248"/>
      </c:lineChart>
      <c:catAx>
        <c:axId val="3171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5248"/>
        <c:crosses val="autoZero"/>
        <c:auto val="1"/>
        <c:lblAlgn val="ctr"/>
        <c:lblOffset val="100"/>
        <c:noMultiLvlLbl val="0"/>
      </c:catAx>
      <c:valAx>
        <c:axId val="4152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1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</a:rPr>
              <a:t>Розничная торговля -</a:t>
            </a:r>
            <a:r>
              <a:rPr lang="ru-RU" sz="2000" baseline="0" dirty="0">
                <a:solidFill>
                  <a:schemeClr val="tx1"/>
                </a:solidFill>
              </a:rPr>
              <a:t> 2018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2361598078542069"/>
          <c:y val="4.484221347869861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и розница'!$B$1</c:f>
              <c:strCache>
                <c:ptCount val="1"/>
                <c:pt idx="0">
                  <c:v>баллы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 и розница'!$A$2:$A$11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 и розница'!$B$2:$B$11</c:f>
              <c:numCache>
                <c:formatCode>General</c:formatCode>
                <c:ptCount val="10"/>
                <c:pt idx="0">
                  <c:v>95</c:v>
                </c:pt>
                <c:pt idx="1">
                  <c:v>78</c:v>
                </c:pt>
                <c:pt idx="2">
                  <c:v>64</c:v>
                </c:pt>
                <c:pt idx="3">
                  <c:v>42</c:v>
                </c:pt>
                <c:pt idx="4">
                  <c:v>39</c:v>
                </c:pt>
                <c:pt idx="5">
                  <c:v>31</c:v>
                </c:pt>
                <c:pt idx="6">
                  <c:v>19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58-4D36-8A9A-5EFE2E5AA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54240"/>
        <c:axId val="41529856"/>
      </c:barChart>
      <c:catAx>
        <c:axId val="3175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9856"/>
        <c:crosses val="autoZero"/>
        <c:auto val="1"/>
        <c:lblAlgn val="ctr"/>
        <c:lblOffset val="100"/>
        <c:noMultiLvlLbl val="0"/>
      </c:catAx>
      <c:valAx>
        <c:axId val="41529856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5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</a:rPr>
              <a:t>Черная металлургия </a:t>
            </a:r>
          </a:p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</a:rPr>
              <a:t>- 2018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 и розница'!$F$2:$F$10</c:f>
              <c:numCache>
                <c:formatCode>General</c:formatCode>
                <c:ptCount val="9"/>
                <c:pt idx="0">
                  <c:v>166</c:v>
                </c:pt>
                <c:pt idx="1">
                  <c:v>161</c:v>
                </c:pt>
                <c:pt idx="2">
                  <c:v>151</c:v>
                </c:pt>
                <c:pt idx="3">
                  <c:v>126</c:v>
                </c:pt>
                <c:pt idx="4">
                  <c:v>125</c:v>
                </c:pt>
                <c:pt idx="5">
                  <c:v>115</c:v>
                </c:pt>
                <c:pt idx="6">
                  <c:v>114</c:v>
                </c:pt>
                <c:pt idx="7">
                  <c:v>49</c:v>
                </c:pt>
                <c:pt idx="8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74-45C1-8E4E-DA2820D77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55776"/>
        <c:axId val="41532160"/>
      </c:barChart>
      <c:catAx>
        <c:axId val="317557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32160"/>
        <c:crosses val="autoZero"/>
        <c:auto val="1"/>
        <c:lblAlgn val="ctr"/>
        <c:lblOffset val="100"/>
        <c:noMultiLvlLbl val="0"/>
      </c:catAx>
      <c:valAx>
        <c:axId val="41532160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5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>
                <a:solidFill>
                  <a:schemeClr val="tx1"/>
                </a:solidFill>
              </a:rPr>
              <a:t>Черная металлургия</a:t>
            </a:r>
            <a:r>
              <a:rPr lang="en-US" sz="2000" baseline="0">
                <a:solidFill>
                  <a:schemeClr val="tx1"/>
                </a:solidFill>
              </a:rPr>
              <a:t> - </a:t>
            </a:r>
            <a:r>
              <a:rPr lang="ru-RU" sz="2000">
                <a:solidFill>
                  <a:schemeClr val="tx1"/>
                </a:solidFill>
              </a:rPr>
              <a:t>2016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 и розница'!$Q$2:$Q$10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 и розница'!$R$2:$R$10</c:f>
              <c:numCache>
                <c:formatCode>General</c:formatCode>
                <c:ptCount val="9"/>
                <c:pt idx="0">
                  <c:v>146</c:v>
                </c:pt>
                <c:pt idx="1">
                  <c:v>140</c:v>
                </c:pt>
                <c:pt idx="2">
                  <c:v>105</c:v>
                </c:pt>
                <c:pt idx="3">
                  <c:v>86</c:v>
                </c:pt>
                <c:pt idx="4">
                  <c:v>78</c:v>
                </c:pt>
                <c:pt idx="5">
                  <c:v>68</c:v>
                </c:pt>
                <c:pt idx="6">
                  <c:v>35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2A-4460-88CA-6E126D54D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69088"/>
        <c:axId val="41721856"/>
      </c:barChart>
      <c:catAx>
        <c:axId val="3176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21856"/>
        <c:crosses val="autoZero"/>
        <c:auto val="1"/>
        <c:lblAlgn val="ctr"/>
        <c:lblOffset val="100"/>
        <c:noMultiLvlLbl val="0"/>
      </c:catAx>
      <c:valAx>
        <c:axId val="41721856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6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</a:rPr>
              <a:t>Розничная торговля -</a:t>
            </a:r>
            <a:r>
              <a:rPr lang="ru-RU" sz="2000" baseline="0" dirty="0">
                <a:solidFill>
                  <a:schemeClr val="tx1"/>
                </a:solidFill>
              </a:rPr>
              <a:t> 2020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2361598078542069"/>
          <c:y val="4.484221347869861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и розница'!$B$1</c:f>
              <c:strCache>
                <c:ptCount val="1"/>
                <c:pt idx="0">
                  <c:v>баллы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' и розница'!$A$2:$A$11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 и розница'!$B$2:$B$11</c:f>
              <c:numCache>
                <c:formatCode>General</c:formatCode>
                <c:ptCount val="10"/>
                <c:pt idx="0">
                  <c:v>95</c:v>
                </c:pt>
                <c:pt idx="1">
                  <c:v>78</c:v>
                </c:pt>
                <c:pt idx="2">
                  <c:v>64</c:v>
                </c:pt>
                <c:pt idx="3">
                  <c:v>42</c:v>
                </c:pt>
                <c:pt idx="4">
                  <c:v>39</c:v>
                </c:pt>
                <c:pt idx="5">
                  <c:v>31</c:v>
                </c:pt>
                <c:pt idx="6">
                  <c:v>19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34-43BE-9EF9-C9C03EFFF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70112"/>
        <c:axId val="41725888"/>
      </c:barChart>
      <c:catAx>
        <c:axId val="3177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25888"/>
        <c:crosses val="autoZero"/>
        <c:auto val="1"/>
        <c:lblAlgn val="ctr"/>
        <c:lblOffset val="100"/>
        <c:noMultiLvlLbl val="0"/>
      </c:catAx>
      <c:valAx>
        <c:axId val="41725888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7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65D62-75BF-478C-98CC-2C6A136F8004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</dgm:pt>
    <dgm:pt modelId="{42F32EBF-CF52-466E-8AE0-C1C91D3635E7}">
      <dgm:prSet phldrT="[Текст]" custT="1"/>
      <dgm:spPr/>
      <dgm:t>
        <a:bodyPr/>
        <a:lstStyle/>
        <a:p>
          <a:r>
            <a:rPr lang="ru-RU" sz="1600" dirty="0"/>
            <a:t>Экономические аспекты</a:t>
          </a:r>
        </a:p>
      </dgm:t>
    </dgm:pt>
    <dgm:pt modelId="{3E03E1CD-9BF9-4DBC-8464-76EE01288DDC}" type="parTrans" cxnId="{5DA95358-5BA1-45EB-902B-4B1A19E863CC}">
      <dgm:prSet/>
      <dgm:spPr/>
      <dgm:t>
        <a:bodyPr/>
        <a:lstStyle/>
        <a:p>
          <a:endParaRPr lang="ru-RU"/>
        </a:p>
      </dgm:t>
    </dgm:pt>
    <dgm:pt modelId="{D62728D5-33F9-4085-BBE0-2CBB453F2B87}" type="sibTrans" cxnId="{5DA95358-5BA1-45EB-902B-4B1A19E863CC}">
      <dgm:prSet/>
      <dgm:spPr/>
      <dgm:t>
        <a:bodyPr/>
        <a:lstStyle/>
        <a:p>
          <a:endParaRPr lang="ru-RU"/>
        </a:p>
      </dgm:t>
    </dgm:pt>
    <dgm:pt modelId="{BA300906-2F08-46B0-B36A-F20947ECE15D}">
      <dgm:prSet phldrT="[Текст]" custT="1"/>
      <dgm:spPr/>
      <dgm:t>
        <a:bodyPr/>
        <a:lstStyle/>
        <a:p>
          <a:r>
            <a:rPr lang="ru-RU" sz="1600" dirty="0"/>
            <a:t>Социальные аспекты – персонал</a:t>
          </a:r>
        </a:p>
      </dgm:t>
    </dgm:pt>
    <dgm:pt modelId="{E6203650-85AB-4B01-B444-D3DADDD18A07}" type="parTrans" cxnId="{559DFE50-B06D-499A-9A62-778B71E1ED90}">
      <dgm:prSet/>
      <dgm:spPr/>
      <dgm:t>
        <a:bodyPr/>
        <a:lstStyle/>
        <a:p>
          <a:endParaRPr lang="ru-RU"/>
        </a:p>
      </dgm:t>
    </dgm:pt>
    <dgm:pt modelId="{C75C96F8-8129-4924-AEFB-170ECABED001}" type="sibTrans" cxnId="{559DFE50-B06D-499A-9A62-778B71E1ED90}">
      <dgm:prSet/>
      <dgm:spPr/>
      <dgm:t>
        <a:bodyPr/>
        <a:lstStyle/>
        <a:p>
          <a:endParaRPr lang="ru-RU"/>
        </a:p>
      </dgm:t>
    </dgm:pt>
    <dgm:pt modelId="{55324C7D-BCBC-4F7A-B25C-FDF1DB856A6F}">
      <dgm:prSet phldrT="[Текст]" custT="1"/>
      <dgm:spPr/>
      <dgm:t>
        <a:bodyPr/>
        <a:lstStyle/>
        <a:p>
          <a:r>
            <a:rPr lang="ru-RU" sz="1600" dirty="0"/>
            <a:t>Социальные аспекты –  сообщества</a:t>
          </a:r>
        </a:p>
      </dgm:t>
    </dgm:pt>
    <dgm:pt modelId="{37436A7B-0C9F-4EC6-87DB-408F905716F5}" type="parTrans" cxnId="{B1A3CBDB-1AAB-44E8-AFFE-9E9946F4B9D6}">
      <dgm:prSet/>
      <dgm:spPr/>
      <dgm:t>
        <a:bodyPr/>
        <a:lstStyle/>
        <a:p>
          <a:endParaRPr lang="ru-RU"/>
        </a:p>
      </dgm:t>
    </dgm:pt>
    <dgm:pt modelId="{DC2A75DF-9118-4116-822C-73D2AA7E7246}" type="sibTrans" cxnId="{B1A3CBDB-1AAB-44E8-AFFE-9E9946F4B9D6}">
      <dgm:prSet/>
      <dgm:spPr/>
      <dgm:t>
        <a:bodyPr/>
        <a:lstStyle/>
        <a:p>
          <a:endParaRPr lang="ru-RU"/>
        </a:p>
      </dgm:t>
    </dgm:pt>
    <dgm:pt modelId="{05BFBDF2-3745-4E1F-8BD7-CB967CEE00C6}">
      <dgm:prSet custT="1"/>
      <dgm:spPr/>
      <dgm:t>
        <a:bodyPr/>
        <a:lstStyle/>
        <a:p>
          <a:r>
            <a:rPr lang="ru-RU" sz="1600" dirty="0"/>
            <a:t>Экологические аспекты</a:t>
          </a:r>
        </a:p>
      </dgm:t>
    </dgm:pt>
    <dgm:pt modelId="{F8B5B1A9-45F2-4147-A93D-70A6BFA9A50E}" type="parTrans" cxnId="{7ADCB899-8276-4E1F-AF13-31CBF17961D2}">
      <dgm:prSet/>
      <dgm:spPr/>
      <dgm:t>
        <a:bodyPr/>
        <a:lstStyle/>
        <a:p>
          <a:endParaRPr lang="ru-RU"/>
        </a:p>
      </dgm:t>
    </dgm:pt>
    <dgm:pt modelId="{3BB747AE-D8BC-4318-9429-ADFE800EC14C}" type="sibTrans" cxnId="{7ADCB899-8276-4E1F-AF13-31CBF17961D2}">
      <dgm:prSet/>
      <dgm:spPr/>
      <dgm:t>
        <a:bodyPr/>
        <a:lstStyle/>
        <a:p>
          <a:endParaRPr lang="ru-RU"/>
        </a:p>
      </dgm:t>
    </dgm:pt>
    <dgm:pt modelId="{D849BEF0-76A8-4A1D-9454-DD82E3C6431D}">
      <dgm:prSet custT="1"/>
      <dgm:spPr/>
      <dgm:t>
        <a:bodyPr/>
        <a:lstStyle/>
        <a:p>
          <a:pPr algn="l"/>
          <a:r>
            <a:rPr lang="ru-RU" sz="1600" dirty="0"/>
            <a:t>Управление</a:t>
          </a:r>
        </a:p>
      </dgm:t>
    </dgm:pt>
    <dgm:pt modelId="{93B9B0B1-4CB7-43D3-B5C8-5B5882BC9CFC}" type="parTrans" cxnId="{54F36F7B-92A7-4EF8-84EE-288E9E4D38C7}">
      <dgm:prSet/>
      <dgm:spPr/>
      <dgm:t>
        <a:bodyPr/>
        <a:lstStyle/>
        <a:p>
          <a:endParaRPr lang="ru-RU"/>
        </a:p>
      </dgm:t>
    </dgm:pt>
    <dgm:pt modelId="{05D361DF-BA79-4FF4-B768-B7DECA5549EF}" type="sibTrans" cxnId="{54F36F7B-92A7-4EF8-84EE-288E9E4D38C7}">
      <dgm:prSet/>
      <dgm:spPr/>
      <dgm:t>
        <a:bodyPr/>
        <a:lstStyle/>
        <a:p>
          <a:endParaRPr lang="ru-RU"/>
        </a:p>
      </dgm:t>
    </dgm:pt>
    <dgm:pt modelId="{4927C750-C6BE-4912-AF7A-42E4FB86519B}" type="pres">
      <dgm:prSet presAssocID="{69E65D62-75BF-478C-98CC-2C6A136F8004}" presName="compositeShape" presStyleCnt="0">
        <dgm:presLayoutVars>
          <dgm:chMax val="7"/>
          <dgm:dir/>
          <dgm:resizeHandles val="exact"/>
        </dgm:presLayoutVars>
      </dgm:prSet>
      <dgm:spPr/>
    </dgm:pt>
    <dgm:pt modelId="{92308048-B91D-430A-8469-5196D823D91E}" type="pres">
      <dgm:prSet presAssocID="{69E65D62-75BF-478C-98CC-2C6A136F8004}" presName="wedge1" presStyleLbl="node1" presStyleIdx="0" presStyleCnt="5"/>
      <dgm:spPr/>
      <dgm:t>
        <a:bodyPr/>
        <a:lstStyle/>
        <a:p>
          <a:endParaRPr lang="ru-RU"/>
        </a:p>
      </dgm:t>
    </dgm:pt>
    <dgm:pt modelId="{87812CAE-1681-4554-9CD7-C0FB741055A1}" type="pres">
      <dgm:prSet presAssocID="{69E65D62-75BF-478C-98CC-2C6A136F8004}" presName="dummy1a" presStyleCnt="0"/>
      <dgm:spPr/>
    </dgm:pt>
    <dgm:pt modelId="{E8F1F269-F9F8-4AB6-A7AB-0B36CB75C301}" type="pres">
      <dgm:prSet presAssocID="{69E65D62-75BF-478C-98CC-2C6A136F8004}" presName="dummy1b" presStyleCnt="0"/>
      <dgm:spPr/>
    </dgm:pt>
    <dgm:pt modelId="{06D74275-0DC1-49F7-98FC-8136BB654A5E}" type="pres">
      <dgm:prSet presAssocID="{69E65D62-75BF-478C-98CC-2C6A136F800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B5BCC-2B49-469B-9E91-C73C4CACC7DC}" type="pres">
      <dgm:prSet presAssocID="{69E65D62-75BF-478C-98CC-2C6A136F8004}" presName="wedge2" presStyleLbl="node1" presStyleIdx="1" presStyleCnt="5" custScaleX="102676"/>
      <dgm:spPr/>
      <dgm:t>
        <a:bodyPr/>
        <a:lstStyle/>
        <a:p>
          <a:endParaRPr lang="ru-RU"/>
        </a:p>
      </dgm:t>
    </dgm:pt>
    <dgm:pt modelId="{EDBBF39C-4366-40CF-B0CF-5F8521AFB525}" type="pres">
      <dgm:prSet presAssocID="{69E65D62-75BF-478C-98CC-2C6A136F8004}" presName="dummy2a" presStyleCnt="0"/>
      <dgm:spPr/>
    </dgm:pt>
    <dgm:pt modelId="{6E44923C-21C1-43D1-B373-83972851A3EC}" type="pres">
      <dgm:prSet presAssocID="{69E65D62-75BF-478C-98CC-2C6A136F8004}" presName="dummy2b" presStyleCnt="0"/>
      <dgm:spPr/>
    </dgm:pt>
    <dgm:pt modelId="{AFA1ACAE-F6B6-40BE-A59D-D359827EE3E2}" type="pres">
      <dgm:prSet presAssocID="{69E65D62-75BF-478C-98CC-2C6A136F800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82216-FD45-4328-984E-E0CB068B96A1}" type="pres">
      <dgm:prSet presAssocID="{69E65D62-75BF-478C-98CC-2C6A136F8004}" presName="wedge3" presStyleLbl="node1" presStyleIdx="2" presStyleCnt="5"/>
      <dgm:spPr/>
      <dgm:t>
        <a:bodyPr/>
        <a:lstStyle/>
        <a:p>
          <a:endParaRPr lang="ru-RU"/>
        </a:p>
      </dgm:t>
    </dgm:pt>
    <dgm:pt modelId="{F6BCCC76-EBF5-4DD6-BB32-B785BF7FB3E6}" type="pres">
      <dgm:prSet presAssocID="{69E65D62-75BF-478C-98CC-2C6A136F8004}" presName="dummy3a" presStyleCnt="0"/>
      <dgm:spPr/>
    </dgm:pt>
    <dgm:pt modelId="{40CE5920-1F58-4E9A-BF30-B7CC64EEF5B1}" type="pres">
      <dgm:prSet presAssocID="{69E65D62-75BF-478C-98CC-2C6A136F8004}" presName="dummy3b" presStyleCnt="0"/>
      <dgm:spPr/>
    </dgm:pt>
    <dgm:pt modelId="{D3BE7F13-EEB0-42AF-AF64-AA7EBEFBB73A}" type="pres">
      <dgm:prSet presAssocID="{69E65D62-75BF-478C-98CC-2C6A136F800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B85FA-A8F3-4929-AD81-DA30C9E62BE3}" type="pres">
      <dgm:prSet presAssocID="{69E65D62-75BF-478C-98CC-2C6A136F8004}" presName="wedge4" presStyleLbl="node1" presStyleIdx="3" presStyleCnt="5"/>
      <dgm:spPr/>
      <dgm:t>
        <a:bodyPr/>
        <a:lstStyle/>
        <a:p>
          <a:endParaRPr lang="ru-RU"/>
        </a:p>
      </dgm:t>
    </dgm:pt>
    <dgm:pt modelId="{EFB6284D-FCCE-4237-A441-EE7B2C2EA94B}" type="pres">
      <dgm:prSet presAssocID="{69E65D62-75BF-478C-98CC-2C6A136F8004}" presName="dummy4a" presStyleCnt="0"/>
      <dgm:spPr/>
    </dgm:pt>
    <dgm:pt modelId="{7D635CFD-9545-422E-B86F-7E7365259959}" type="pres">
      <dgm:prSet presAssocID="{69E65D62-75BF-478C-98CC-2C6A136F8004}" presName="dummy4b" presStyleCnt="0"/>
      <dgm:spPr/>
    </dgm:pt>
    <dgm:pt modelId="{ADE34C0F-DD0E-4D71-A385-DF74D41F14B9}" type="pres">
      <dgm:prSet presAssocID="{69E65D62-75BF-478C-98CC-2C6A136F800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8A04A-B7D0-460C-B817-0AC4E32DE213}" type="pres">
      <dgm:prSet presAssocID="{69E65D62-75BF-478C-98CC-2C6A136F8004}" presName="wedge5" presStyleLbl="node1" presStyleIdx="4" presStyleCnt="5"/>
      <dgm:spPr/>
      <dgm:t>
        <a:bodyPr/>
        <a:lstStyle/>
        <a:p>
          <a:endParaRPr lang="ru-RU"/>
        </a:p>
      </dgm:t>
    </dgm:pt>
    <dgm:pt modelId="{1C140B13-BF70-4BFE-BB25-0033826E0DFB}" type="pres">
      <dgm:prSet presAssocID="{69E65D62-75BF-478C-98CC-2C6A136F8004}" presName="dummy5a" presStyleCnt="0"/>
      <dgm:spPr/>
    </dgm:pt>
    <dgm:pt modelId="{24E03422-314D-43DC-A873-5C6D8495BCB3}" type="pres">
      <dgm:prSet presAssocID="{69E65D62-75BF-478C-98CC-2C6A136F8004}" presName="dummy5b" presStyleCnt="0"/>
      <dgm:spPr/>
    </dgm:pt>
    <dgm:pt modelId="{3829022E-8BD2-4D5C-B841-7CD523232860}" type="pres">
      <dgm:prSet presAssocID="{69E65D62-75BF-478C-98CC-2C6A136F800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D3326-5FCD-4A06-8CB8-42F2C9A10FE2}" type="pres">
      <dgm:prSet presAssocID="{D62728D5-33F9-4085-BBE0-2CBB453F2B87}" presName="arrowWedge1" presStyleLbl="fgSibTrans2D1" presStyleIdx="0" presStyleCnt="5"/>
      <dgm:spPr/>
    </dgm:pt>
    <dgm:pt modelId="{2124BAEE-AA71-49F0-866A-6F749A5E0F3C}" type="pres">
      <dgm:prSet presAssocID="{3BB747AE-D8BC-4318-9429-ADFE800EC14C}" presName="arrowWedge2" presStyleLbl="fgSibTrans2D1" presStyleIdx="1" presStyleCnt="5"/>
      <dgm:spPr/>
    </dgm:pt>
    <dgm:pt modelId="{1C14A99B-E307-40A0-AA87-F7573F38E24C}" type="pres">
      <dgm:prSet presAssocID="{05D361DF-BA79-4FF4-B768-B7DECA5549EF}" presName="arrowWedge3" presStyleLbl="fgSibTrans2D1" presStyleIdx="2" presStyleCnt="5"/>
      <dgm:spPr/>
    </dgm:pt>
    <dgm:pt modelId="{EE22F8EA-DEB3-4B17-9ED2-3C9E0AACAFD7}" type="pres">
      <dgm:prSet presAssocID="{C75C96F8-8129-4924-AEFB-170ECABED001}" presName="arrowWedge4" presStyleLbl="fgSibTrans2D1" presStyleIdx="3" presStyleCnt="5"/>
      <dgm:spPr/>
    </dgm:pt>
    <dgm:pt modelId="{8103E50E-6BA3-4A57-A10E-272BE8CE5BC8}" type="pres">
      <dgm:prSet presAssocID="{DC2A75DF-9118-4116-822C-73D2AA7E7246}" presName="arrowWedge5" presStyleLbl="fgSibTrans2D1" presStyleIdx="4" presStyleCnt="5"/>
      <dgm:spPr/>
    </dgm:pt>
  </dgm:ptLst>
  <dgm:cxnLst>
    <dgm:cxn modelId="{307D8FAA-94DC-4AEE-9EDE-AC3731033781}" type="presOf" srcId="{69E65D62-75BF-478C-98CC-2C6A136F8004}" destId="{4927C750-C6BE-4912-AF7A-42E4FB86519B}" srcOrd="0" destOrd="0" presId="urn:microsoft.com/office/officeart/2005/8/layout/cycle8"/>
    <dgm:cxn modelId="{C13A1645-E1C3-48C8-991D-018B34A5941A}" type="presOf" srcId="{05BFBDF2-3745-4E1F-8BD7-CB967CEE00C6}" destId="{AFA1ACAE-F6B6-40BE-A59D-D359827EE3E2}" srcOrd="1" destOrd="0" presId="urn:microsoft.com/office/officeart/2005/8/layout/cycle8"/>
    <dgm:cxn modelId="{103328B8-52F9-44ED-87A1-7E8CD5FCB00D}" type="presOf" srcId="{42F32EBF-CF52-466E-8AE0-C1C91D3635E7}" destId="{92308048-B91D-430A-8469-5196D823D91E}" srcOrd="0" destOrd="0" presId="urn:microsoft.com/office/officeart/2005/8/layout/cycle8"/>
    <dgm:cxn modelId="{0D4963EC-4A50-40AA-ABF6-2E631D238713}" type="presOf" srcId="{55324C7D-BCBC-4F7A-B25C-FDF1DB856A6F}" destId="{7D78A04A-B7D0-460C-B817-0AC4E32DE213}" srcOrd="0" destOrd="0" presId="urn:microsoft.com/office/officeart/2005/8/layout/cycle8"/>
    <dgm:cxn modelId="{E379F347-DE3A-4034-AA45-D7CF11C22956}" type="presOf" srcId="{BA300906-2F08-46B0-B36A-F20947ECE15D}" destId="{ADE34C0F-DD0E-4D71-A385-DF74D41F14B9}" srcOrd="1" destOrd="0" presId="urn:microsoft.com/office/officeart/2005/8/layout/cycle8"/>
    <dgm:cxn modelId="{B19A493D-DD9F-4687-9181-8AA5AAFCF695}" type="presOf" srcId="{42F32EBF-CF52-466E-8AE0-C1C91D3635E7}" destId="{06D74275-0DC1-49F7-98FC-8136BB654A5E}" srcOrd="1" destOrd="0" presId="urn:microsoft.com/office/officeart/2005/8/layout/cycle8"/>
    <dgm:cxn modelId="{6111C5DD-6C97-4A25-B0D6-8357710E2C82}" type="presOf" srcId="{BA300906-2F08-46B0-B36A-F20947ECE15D}" destId="{90FB85FA-A8F3-4929-AD81-DA30C9E62BE3}" srcOrd="0" destOrd="0" presId="urn:microsoft.com/office/officeart/2005/8/layout/cycle8"/>
    <dgm:cxn modelId="{00B2F816-6356-4158-8C7D-0EF83021D1C6}" type="presOf" srcId="{55324C7D-BCBC-4F7A-B25C-FDF1DB856A6F}" destId="{3829022E-8BD2-4D5C-B841-7CD523232860}" srcOrd="1" destOrd="0" presId="urn:microsoft.com/office/officeart/2005/8/layout/cycle8"/>
    <dgm:cxn modelId="{13FA00D1-B15B-473C-94BE-148C7728C78C}" type="presOf" srcId="{D849BEF0-76A8-4A1D-9454-DD82E3C6431D}" destId="{54282216-FD45-4328-984E-E0CB068B96A1}" srcOrd="0" destOrd="0" presId="urn:microsoft.com/office/officeart/2005/8/layout/cycle8"/>
    <dgm:cxn modelId="{5DA95358-5BA1-45EB-902B-4B1A19E863CC}" srcId="{69E65D62-75BF-478C-98CC-2C6A136F8004}" destId="{42F32EBF-CF52-466E-8AE0-C1C91D3635E7}" srcOrd="0" destOrd="0" parTransId="{3E03E1CD-9BF9-4DBC-8464-76EE01288DDC}" sibTransId="{D62728D5-33F9-4085-BBE0-2CBB453F2B87}"/>
    <dgm:cxn modelId="{54F36F7B-92A7-4EF8-84EE-288E9E4D38C7}" srcId="{69E65D62-75BF-478C-98CC-2C6A136F8004}" destId="{D849BEF0-76A8-4A1D-9454-DD82E3C6431D}" srcOrd="2" destOrd="0" parTransId="{93B9B0B1-4CB7-43D3-B5C8-5B5882BC9CFC}" sibTransId="{05D361DF-BA79-4FF4-B768-B7DECA5549EF}"/>
    <dgm:cxn modelId="{964B04FA-0EE0-44AF-A9A7-9903BD68D8A3}" type="presOf" srcId="{D849BEF0-76A8-4A1D-9454-DD82E3C6431D}" destId="{D3BE7F13-EEB0-42AF-AF64-AA7EBEFBB73A}" srcOrd="1" destOrd="0" presId="urn:microsoft.com/office/officeart/2005/8/layout/cycle8"/>
    <dgm:cxn modelId="{7ADCB899-8276-4E1F-AF13-31CBF17961D2}" srcId="{69E65D62-75BF-478C-98CC-2C6A136F8004}" destId="{05BFBDF2-3745-4E1F-8BD7-CB967CEE00C6}" srcOrd="1" destOrd="0" parTransId="{F8B5B1A9-45F2-4147-A93D-70A6BFA9A50E}" sibTransId="{3BB747AE-D8BC-4318-9429-ADFE800EC14C}"/>
    <dgm:cxn modelId="{65D63E43-800C-4EB5-8FB5-F75AE8ED9745}" type="presOf" srcId="{05BFBDF2-3745-4E1F-8BD7-CB967CEE00C6}" destId="{93EB5BCC-2B49-469B-9E91-C73C4CACC7DC}" srcOrd="0" destOrd="0" presId="urn:microsoft.com/office/officeart/2005/8/layout/cycle8"/>
    <dgm:cxn modelId="{559DFE50-B06D-499A-9A62-778B71E1ED90}" srcId="{69E65D62-75BF-478C-98CC-2C6A136F8004}" destId="{BA300906-2F08-46B0-B36A-F20947ECE15D}" srcOrd="3" destOrd="0" parTransId="{E6203650-85AB-4B01-B444-D3DADDD18A07}" sibTransId="{C75C96F8-8129-4924-AEFB-170ECABED001}"/>
    <dgm:cxn modelId="{B1A3CBDB-1AAB-44E8-AFFE-9E9946F4B9D6}" srcId="{69E65D62-75BF-478C-98CC-2C6A136F8004}" destId="{55324C7D-BCBC-4F7A-B25C-FDF1DB856A6F}" srcOrd="4" destOrd="0" parTransId="{37436A7B-0C9F-4EC6-87DB-408F905716F5}" sibTransId="{DC2A75DF-9118-4116-822C-73D2AA7E7246}"/>
    <dgm:cxn modelId="{DAD735F2-6BD2-48AB-BC1D-A6A2D7B13CBF}" type="presParOf" srcId="{4927C750-C6BE-4912-AF7A-42E4FB86519B}" destId="{92308048-B91D-430A-8469-5196D823D91E}" srcOrd="0" destOrd="0" presId="urn:microsoft.com/office/officeart/2005/8/layout/cycle8"/>
    <dgm:cxn modelId="{386C8E89-68F0-46F8-95AA-44E386141723}" type="presParOf" srcId="{4927C750-C6BE-4912-AF7A-42E4FB86519B}" destId="{87812CAE-1681-4554-9CD7-C0FB741055A1}" srcOrd="1" destOrd="0" presId="urn:microsoft.com/office/officeart/2005/8/layout/cycle8"/>
    <dgm:cxn modelId="{5D7A5E32-C734-47CD-AECD-D3859E00EB48}" type="presParOf" srcId="{4927C750-C6BE-4912-AF7A-42E4FB86519B}" destId="{E8F1F269-F9F8-4AB6-A7AB-0B36CB75C301}" srcOrd="2" destOrd="0" presId="urn:microsoft.com/office/officeart/2005/8/layout/cycle8"/>
    <dgm:cxn modelId="{47C52095-2B81-44EF-B52E-4D692876CA50}" type="presParOf" srcId="{4927C750-C6BE-4912-AF7A-42E4FB86519B}" destId="{06D74275-0DC1-49F7-98FC-8136BB654A5E}" srcOrd="3" destOrd="0" presId="urn:microsoft.com/office/officeart/2005/8/layout/cycle8"/>
    <dgm:cxn modelId="{D0A23DEE-4FFD-4B0F-88E5-CAA46D0AFE03}" type="presParOf" srcId="{4927C750-C6BE-4912-AF7A-42E4FB86519B}" destId="{93EB5BCC-2B49-469B-9E91-C73C4CACC7DC}" srcOrd="4" destOrd="0" presId="urn:microsoft.com/office/officeart/2005/8/layout/cycle8"/>
    <dgm:cxn modelId="{C9DC4B72-EE75-496B-877F-3A902960A933}" type="presParOf" srcId="{4927C750-C6BE-4912-AF7A-42E4FB86519B}" destId="{EDBBF39C-4366-40CF-B0CF-5F8521AFB525}" srcOrd="5" destOrd="0" presId="urn:microsoft.com/office/officeart/2005/8/layout/cycle8"/>
    <dgm:cxn modelId="{C369FE14-AC24-44C3-970F-F11094F22693}" type="presParOf" srcId="{4927C750-C6BE-4912-AF7A-42E4FB86519B}" destId="{6E44923C-21C1-43D1-B373-83972851A3EC}" srcOrd="6" destOrd="0" presId="urn:microsoft.com/office/officeart/2005/8/layout/cycle8"/>
    <dgm:cxn modelId="{98D39E46-C4E4-4C70-97D2-065E3503A173}" type="presParOf" srcId="{4927C750-C6BE-4912-AF7A-42E4FB86519B}" destId="{AFA1ACAE-F6B6-40BE-A59D-D359827EE3E2}" srcOrd="7" destOrd="0" presId="urn:microsoft.com/office/officeart/2005/8/layout/cycle8"/>
    <dgm:cxn modelId="{6736486E-505C-4753-8EF0-FCC8DF7392AE}" type="presParOf" srcId="{4927C750-C6BE-4912-AF7A-42E4FB86519B}" destId="{54282216-FD45-4328-984E-E0CB068B96A1}" srcOrd="8" destOrd="0" presId="urn:microsoft.com/office/officeart/2005/8/layout/cycle8"/>
    <dgm:cxn modelId="{331118AC-47D1-4362-BE5D-7B0DE1F261E8}" type="presParOf" srcId="{4927C750-C6BE-4912-AF7A-42E4FB86519B}" destId="{F6BCCC76-EBF5-4DD6-BB32-B785BF7FB3E6}" srcOrd="9" destOrd="0" presId="urn:microsoft.com/office/officeart/2005/8/layout/cycle8"/>
    <dgm:cxn modelId="{3F1243D2-56D7-435B-9566-A6E6057EC881}" type="presParOf" srcId="{4927C750-C6BE-4912-AF7A-42E4FB86519B}" destId="{40CE5920-1F58-4E9A-BF30-B7CC64EEF5B1}" srcOrd="10" destOrd="0" presId="urn:microsoft.com/office/officeart/2005/8/layout/cycle8"/>
    <dgm:cxn modelId="{DFFC6A4E-AB59-4EDF-B63B-6BA9DF82B59A}" type="presParOf" srcId="{4927C750-C6BE-4912-AF7A-42E4FB86519B}" destId="{D3BE7F13-EEB0-42AF-AF64-AA7EBEFBB73A}" srcOrd="11" destOrd="0" presId="urn:microsoft.com/office/officeart/2005/8/layout/cycle8"/>
    <dgm:cxn modelId="{7E8E0C18-0DAA-4523-94A7-3C7D8A512661}" type="presParOf" srcId="{4927C750-C6BE-4912-AF7A-42E4FB86519B}" destId="{90FB85FA-A8F3-4929-AD81-DA30C9E62BE3}" srcOrd="12" destOrd="0" presId="urn:microsoft.com/office/officeart/2005/8/layout/cycle8"/>
    <dgm:cxn modelId="{4481AC01-523D-4300-9091-E1884AEF2168}" type="presParOf" srcId="{4927C750-C6BE-4912-AF7A-42E4FB86519B}" destId="{EFB6284D-FCCE-4237-A441-EE7B2C2EA94B}" srcOrd="13" destOrd="0" presId="urn:microsoft.com/office/officeart/2005/8/layout/cycle8"/>
    <dgm:cxn modelId="{45E92F44-E9C8-4C20-A77C-5734414053AE}" type="presParOf" srcId="{4927C750-C6BE-4912-AF7A-42E4FB86519B}" destId="{7D635CFD-9545-422E-B86F-7E7365259959}" srcOrd="14" destOrd="0" presId="urn:microsoft.com/office/officeart/2005/8/layout/cycle8"/>
    <dgm:cxn modelId="{365F4FC9-D548-4DDA-9C0B-07756520DD37}" type="presParOf" srcId="{4927C750-C6BE-4912-AF7A-42E4FB86519B}" destId="{ADE34C0F-DD0E-4D71-A385-DF74D41F14B9}" srcOrd="15" destOrd="0" presId="urn:microsoft.com/office/officeart/2005/8/layout/cycle8"/>
    <dgm:cxn modelId="{9F03B286-DE37-4C1F-BA71-E2607874DA67}" type="presParOf" srcId="{4927C750-C6BE-4912-AF7A-42E4FB86519B}" destId="{7D78A04A-B7D0-460C-B817-0AC4E32DE213}" srcOrd="16" destOrd="0" presId="urn:microsoft.com/office/officeart/2005/8/layout/cycle8"/>
    <dgm:cxn modelId="{C583E8CC-6B04-472E-BEA7-E30733CA90C7}" type="presParOf" srcId="{4927C750-C6BE-4912-AF7A-42E4FB86519B}" destId="{1C140B13-BF70-4BFE-BB25-0033826E0DFB}" srcOrd="17" destOrd="0" presId="urn:microsoft.com/office/officeart/2005/8/layout/cycle8"/>
    <dgm:cxn modelId="{0BF7EA05-F5F5-45DA-BD26-45D519981878}" type="presParOf" srcId="{4927C750-C6BE-4912-AF7A-42E4FB86519B}" destId="{24E03422-314D-43DC-A873-5C6D8495BCB3}" srcOrd="18" destOrd="0" presId="urn:microsoft.com/office/officeart/2005/8/layout/cycle8"/>
    <dgm:cxn modelId="{DDD2D664-CD55-440C-8C6F-D71213AA45DD}" type="presParOf" srcId="{4927C750-C6BE-4912-AF7A-42E4FB86519B}" destId="{3829022E-8BD2-4D5C-B841-7CD523232860}" srcOrd="19" destOrd="0" presId="urn:microsoft.com/office/officeart/2005/8/layout/cycle8"/>
    <dgm:cxn modelId="{21023E89-77CA-4501-AE0D-AAF40F3254CE}" type="presParOf" srcId="{4927C750-C6BE-4912-AF7A-42E4FB86519B}" destId="{66AD3326-5FCD-4A06-8CB8-42F2C9A10FE2}" srcOrd="20" destOrd="0" presId="urn:microsoft.com/office/officeart/2005/8/layout/cycle8"/>
    <dgm:cxn modelId="{EB8A2AB1-CE6E-424A-A655-9E69AF4C1F96}" type="presParOf" srcId="{4927C750-C6BE-4912-AF7A-42E4FB86519B}" destId="{2124BAEE-AA71-49F0-866A-6F749A5E0F3C}" srcOrd="21" destOrd="0" presId="urn:microsoft.com/office/officeart/2005/8/layout/cycle8"/>
    <dgm:cxn modelId="{568FB3EE-18F2-4FC4-B771-1A170109A56D}" type="presParOf" srcId="{4927C750-C6BE-4912-AF7A-42E4FB86519B}" destId="{1C14A99B-E307-40A0-AA87-F7573F38E24C}" srcOrd="22" destOrd="0" presId="urn:microsoft.com/office/officeart/2005/8/layout/cycle8"/>
    <dgm:cxn modelId="{A404A82D-EEB5-444D-AB57-EC056FC12FD6}" type="presParOf" srcId="{4927C750-C6BE-4912-AF7A-42E4FB86519B}" destId="{EE22F8EA-DEB3-4B17-9ED2-3C9E0AACAFD7}" srcOrd="23" destOrd="0" presId="urn:microsoft.com/office/officeart/2005/8/layout/cycle8"/>
    <dgm:cxn modelId="{24F77E09-2697-43DA-8BAB-00A94BD9636B}" type="presParOf" srcId="{4927C750-C6BE-4912-AF7A-42E4FB86519B}" destId="{8103E50E-6BA3-4A57-A10E-272BE8CE5BC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DA39E-2314-4293-B5D1-1CFA1E1D6CA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618819-32CD-4E51-BD79-B9C05E3B9FB3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accent1">
                  <a:lumMod val="75000"/>
                </a:schemeClr>
              </a:solidFill>
            </a:rPr>
            <a:t>Декларация: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800" b="0" dirty="0">
              <a:solidFill>
                <a:schemeClr val="tx1"/>
              </a:solidFill>
            </a:rPr>
            <a:t>внимание компании к теме заявлено в общем виде</a:t>
          </a:r>
          <a:endParaRPr lang="ru-RU" b="0" dirty="0">
            <a:solidFill>
              <a:schemeClr val="tx1"/>
            </a:solidFill>
          </a:endParaRPr>
        </a:p>
      </dgm:t>
    </dgm:pt>
    <dgm:pt modelId="{B952C22D-DE43-40BE-8AAA-98B20EC52E6A}" type="parTrans" cxnId="{E84D6849-36A3-44DD-88A9-A62637D06308}">
      <dgm:prSet/>
      <dgm:spPr/>
      <dgm:t>
        <a:bodyPr/>
        <a:lstStyle/>
        <a:p>
          <a:endParaRPr lang="ru-RU"/>
        </a:p>
      </dgm:t>
    </dgm:pt>
    <dgm:pt modelId="{0C6BDC33-00FE-49A5-87B9-6B65CED71538}" type="sibTrans" cxnId="{E84D6849-36A3-44DD-88A9-A62637D06308}">
      <dgm:prSet/>
      <dgm:spPr/>
      <dgm:t>
        <a:bodyPr/>
        <a:lstStyle/>
        <a:p>
          <a:endParaRPr lang="ru-RU"/>
        </a:p>
      </dgm:t>
    </dgm:pt>
    <dgm:pt modelId="{2F84A28D-9E91-433A-A9E0-E5DA5E7CCA1F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75000"/>
                </a:schemeClr>
              </a:solidFill>
            </a:rPr>
            <a:t>Иллюстрация: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800" dirty="0"/>
            <a:t>конкретное направление работы в области КСО/УР иллюстрируется конкретными примерами.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</a:rPr>
            <a:t> </a:t>
          </a:r>
        </a:p>
      </dgm:t>
    </dgm:pt>
    <dgm:pt modelId="{85B1F9F5-C1BE-41B1-8526-0CD107CAB440}" type="parTrans" cxnId="{EE460D4D-D7E7-4A60-A710-2CBA49B8BD4D}">
      <dgm:prSet/>
      <dgm:spPr/>
      <dgm:t>
        <a:bodyPr/>
        <a:lstStyle/>
        <a:p>
          <a:endParaRPr lang="ru-RU"/>
        </a:p>
      </dgm:t>
    </dgm:pt>
    <dgm:pt modelId="{7202B97A-5BA2-45FE-947B-E6E1ACD59B42}" type="sibTrans" cxnId="{EE460D4D-D7E7-4A60-A710-2CBA49B8BD4D}">
      <dgm:prSet/>
      <dgm:spPr/>
      <dgm:t>
        <a:bodyPr/>
        <a:lstStyle/>
        <a:p>
          <a:endParaRPr lang="ru-RU"/>
        </a:p>
      </dgm:t>
    </dgm:pt>
    <dgm:pt modelId="{0FE8160D-CFC7-436B-9E54-0304AAB0D47C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75000"/>
                </a:schemeClr>
              </a:solidFill>
            </a:rPr>
            <a:t>Отчетность: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800" dirty="0" err="1"/>
            <a:t>консолидиро</a:t>
          </a:r>
          <a:r>
            <a:rPr lang="ru-RU" sz="1800" dirty="0"/>
            <a:t>-ванные данные, отражающие ситуацию в масштабе всей компании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3EE49FFB-BC55-41FB-875D-7E90091FDE51}" type="parTrans" cxnId="{0B0219CB-1A73-48B9-BB21-B4230F24D3F1}">
      <dgm:prSet/>
      <dgm:spPr/>
      <dgm:t>
        <a:bodyPr/>
        <a:lstStyle/>
        <a:p>
          <a:endParaRPr lang="ru-RU"/>
        </a:p>
      </dgm:t>
    </dgm:pt>
    <dgm:pt modelId="{14A51E53-586D-4E45-AE99-3F4C72DDA38F}" type="sibTrans" cxnId="{0B0219CB-1A73-48B9-BB21-B4230F24D3F1}">
      <dgm:prSet/>
      <dgm:spPr/>
      <dgm:t>
        <a:bodyPr/>
        <a:lstStyle/>
        <a:p>
          <a:endParaRPr lang="ru-RU"/>
        </a:p>
      </dgm:t>
    </dgm:pt>
    <dgm:pt modelId="{151DCC1E-EA7C-4DD8-9316-271F82CC9C5F}" type="pres">
      <dgm:prSet presAssocID="{0C3DA39E-2314-4293-B5D1-1CFA1E1D6CA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96804E-CC72-4D18-A718-17ABDB12A182}" type="pres">
      <dgm:prSet presAssocID="{1C618819-32CD-4E51-BD79-B9C05E3B9FB3}" presName="composite" presStyleCnt="0"/>
      <dgm:spPr/>
    </dgm:pt>
    <dgm:pt modelId="{D8431126-C86B-43C5-8D9A-3F4B6C0569BE}" type="pres">
      <dgm:prSet presAssocID="{1C618819-32CD-4E51-BD79-B9C05E3B9FB3}" presName="LShape" presStyleLbl="alignNode1" presStyleIdx="0" presStyleCnt="5"/>
      <dgm:spPr/>
    </dgm:pt>
    <dgm:pt modelId="{C0C2DF3B-45A3-4F4A-A161-24BA48BDC482}" type="pres">
      <dgm:prSet presAssocID="{1C618819-32CD-4E51-BD79-B9C05E3B9FB3}" presName="ParentText" presStyleLbl="revTx" presStyleIdx="0" presStyleCnt="3" custScaleX="107921" custLinFactNeighborX="3850" custLinFactNeighborY="1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72495-1F63-4ABB-A3C2-925A05261225}" type="pres">
      <dgm:prSet presAssocID="{1C618819-32CD-4E51-BD79-B9C05E3B9FB3}" presName="Triangle" presStyleLbl="alignNode1" presStyleIdx="1" presStyleCnt="5"/>
      <dgm:spPr/>
    </dgm:pt>
    <dgm:pt modelId="{19FFF662-3ADE-4833-8664-8667A052631F}" type="pres">
      <dgm:prSet presAssocID="{0C6BDC33-00FE-49A5-87B9-6B65CED71538}" presName="sibTrans" presStyleCnt="0"/>
      <dgm:spPr/>
    </dgm:pt>
    <dgm:pt modelId="{B13D31C3-6484-4531-93E0-5327CFCF1FF0}" type="pres">
      <dgm:prSet presAssocID="{0C6BDC33-00FE-49A5-87B9-6B65CED71538}" presName="space" presStyleCnt="0"/>
      <dgm:spPr/>
    </dgm:pt>
    <dgm:pt modelId="{9766179D-583E-4051-B19E-5FEB747B596B}" type="pres">
      <dgm:prSet presAssocID="{2F84A28D-9E91-433A-A9E0-E5DA5E7CCA1F}" presName="composite" presStyleCnt="0"/>
      <dgm:spPr/>
    </dgm:pt>
    <dgm:pt modelId="{D42EF3F1-1F94-4CB6-9C5E-7FE5B624928B}" type="pres">
      <dgm:prSet presAssocID="{2F84A28D-9E91-433A-A9E0-E5DA5E7CCA1F}" presName="LShape" presStyleLbl="alignNode1" presStyleIdx="2" presStyleCnt="5"/>
      <dgm:spPr/>
    </dgm:pt>
    <dgm:pt modelId="{DAA7513B-2F4A-40E3-92CD-18FFD592D88C}" type="pres">
      <dgm:prSet presAssocID="{2F84A28D-9E91-433A-A9E0-E5DA5E7CCA1F}" presName="ParentText" presStyleLbl="revTx" presStyleIdx="1" presStyleCnt="3" custScaleX="111288" custLinFactNeighborX="3266" custLinFactNeighborY="-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C7922-0A80-452E-A6C5-FD5BFB6D94A3}" type="pres">
      <dgm:prSet presAssocID="{2F84A28D-9E91-433A-A9E0-E5DA5E7CCA1F}" presName="Triangle" presStyleLbl="alignNode1" presStyleIdx="3" presStyleCnt="5"/>
      <dgm:spPr/>
    </dgm:pt>
    <dgm:pt modelId="{80081B2E-834C-41C2-81ED-B35B20BD517C}" type="pres">
      <dgm:prSet presAssocID="{7202B97A-5BA2-45FE-947B-E6E1ACD59B42}" presName="sibTrans" presStyleCnt="0"/>
      <dgm:spPr/>
    </dgm:pt>
    <dgm:pt modelId="{F03491D2-19A5-4266-9B11-AA0691568345}" type="pres">
      <dgm:prSet presAssocID="{7202B97A-5BA2-45FE-947B-E6E1ACD59B42}" presName="space" presStyleCnt="0"/>
      <dgm:spPr/>
    </dgm:pt>
    <dgm:pt modelId="{7B74E191-1AF9-4845-AAA4-8D980793F0F0}" type="pres">
      <dgm:prSet presAssocID="{0FE8160D-CFC7-436B-9E54-0304AAB0D47C}" presName="composite" presStyleCnt="0"/>
      <dgm:spPr/>
    </dgm:pt>
    <dgm:pt modelId="{CC5FC090-D613-44B0-BA5D-1C7BBC3A9369}" type="pres">
      <dgm:prSet presAssocID="{0FE8160D-CFC7-436B-9E54-0304AAB0D47C}" presName="LShape" presStyleLbl="alignNode1" presStyleIdx="4" presStyleCnt="5"/>
      <dgm:spPr/>
    </dgm:pt>
    <dgm:pt modelId="{C534A4CF-0741-4EC6-8D6B-11414919E716}" type="pres">
      <dgm:prSet presAssocID="{0FE8160D-CFC7-436B-9E54-0304AAB0D47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177B0-6CA6-4CCE-A97B-006046105951}" type="presOf" srcId="{0FE8160D-CFC7-436B-9E54-0304AAB0D47C}" destId="{C534A4CF-0741-4EC6-8D6B-11414919E716}" srcOrd="0" destOrd="0" presId="urn:microsoft.com/office/officeart/2009/3/layout/StepUpProcess"/>
    <dgm:cxn modelId="{EE460D4D-D7E7-4A60-A710-2CBA49B8BD4D}" srcId="{0C3DA39E-2314-4293-B5D1-1CFA1E1D6CA8}" destId="{2F84A28D-9E91-433A-A9E0-E5DA5E7CCA1F}" srcOrd="1" destOrd="0" parTransId="{85B1F9F5-C1BE-41B1-8526-0CD107CAB440}" sibTransId="{7202B97A-5BA2-45FE-947B-E6E1ACD59B42}"/>
    <dgm:cxn modelId="{0B0219CB-1A73-48B9-BB21-B4230F24D3F1}" srcId="{0C3DA39E-2314-4293-B5D1-1CFA1E1D6CA8}" destId="{0FE8160D-CFC7-436B-9E54-0304AAB0D47C}" srcOrd="2" destOrd="0" parTransId="{3EE49FFB-BC55-41FB-875D-7E90091FDE51}" sibTransId="{14A51E53-586D-4E45-AE99-3F4C72DDA38F}"/>
    <dgm:cxn modelId="{8BE32AC0-4FF2-4BD9-83FC-FB75EA21DE60}" type="presOf" srcId="{0C3DA39E-2314-4293-B5D1-1CFA1E1D6CA8}" destId="{151DCC1E-EA7C-4DD8-9316-271F82CC9C5F}" srcOrd="0" destOrd="0" presId="urn:microsoft.com/office/officeart/2009/3/layout/StepUpProcess"/>
    <dgm:cxn modelId="{D3F9763D-7A3C-47C7-B593-A70770577603}" type="presOf" srcId="{1C618819-32CD-4E51-BD79-B9C05E3B9FB3}" destId="{C0C2DF3B-45A3-4F4A-A161-24BA48BDC482}" srcOrd="0" destOrd="0" presId="urn:microsoft.com/office/officeart/2009/3/layout/StepUpProcess"/>
    <dgm:cxn modelId="{058FB8AE-5F6D-455F-8C5F-E4AAE2C180D4}" type="presOf" srcId="{2F84A28D-9E91-433A-A9E0-E5DA5E7CCA1F}" destId="{DAA7513B-2F4A-40E3-92CD-18FFD592D88C}" srcOrd="0" destOrd="0" presId="urn:microsoft.com/office/officeart/2009/3/layout/StepUpProcess"/>
    <dgm:cxn modelId="{E84D6849-36A3-44DD-88A9-A62637D06308}" srcId="{0C3DA39E-2314-4293-B5D1-1CFA1E1D6CA8}" destId="{1C618819-32CD-4E51-BD79-B9C05E3B9FB3}" srcOrd="0" destOrd="0" parTransId="{B952C22D-DE43-40BE-8AAA-98B20EC52E6A}" sibTransId="{0C6BDC33-00FE-49A5-87B9-6B65CED71538}"/>
    <dgm:cxn modelId="{7C9222E1-A345-4B95-9470-0CE08F74322B}" type="presParOf" srcId="{151DCC1E-EA7C-4DD8-9316-271F82CC9C5F}" destId="{C296804E-CC72-4D18-A718-17ABDB12A182}" srcOrd="0" destOrd="0" presId="urn:microsoft.com/office/officeart/2009/3/layout/StepUpProcess"/>
    <dgm:cxn modelId="{93A3724C-061B-43A0-B2EC-7E2D70DF476A}" type="presParOf" srcId="{C296804E-CC72-4D18-A718-17ABDB12A182}" destId="{D8431126-C86B-43C5-8D9A-3F4B6C0569BE}" srcOrd="0" destOrd="0" presId="urn:microsoft.com/office/officeart/2009/3/layout/StepUpProcess"/>
    <dgm:cxn modelId="{CE94B004-590D-40B7-A4EC-41318ED647BC}" type="presParOf" srcId="{C296804E-CC72-4D18-A718-17ABDB12A182}" destId="{C0C2DF3B-45A3-4F4A-A161-24BA48BDC482}" srcOrd="1" destOrd="0" presId="urn:microsoft.com/office/officeart/2009/3/layout/StepUpProcess"/>
    <dgm:cxn modelId="{0FDCB99B-235C-4F83-B59C-67097A6671E7}" type="presParOf" srcId="{C296804E-CC72-4D18-A718-17ABDB12A182}" destId="{31972495-1F63-4ABB-A3C2-925A05261225}" srcOrd="2" destOrd="0" presId="urn:microsoft.com/office/officeart/2009/3/layout/StepUpProcess"/>
    <dgm:cxn modelId="{64E3284C-FADA-4870-86B9-3E8BF577383D}" type="presParOf" srcId="{151DCC1E-EA7C-4DD8-9316-271F82CC9C5F}" destId="{19FFF662-3ADE-4833-8664-8667A052631F}" srcOrd="1" destOrd="0" presId="urn:microsoft.com/office/officeart/2009/3/layout/StepUpProcess"/>
    <dgm:cxn modelId="{290E5C68-B155-4F4F-B27E-45C349CAC342}" type="presParOf" srcId="{19FFF662-3ADE-4833-8664-8667A052631F}" destId="{B13D31C3-6484-4531-93E0-5327CFCF1FF0}" srcOrd="0" destOrd="0" presId="urn:microsoft.com/office/officeart/2009/3/layout/StepUpProcess"/>
    <dgm:cxn modelId="{F3540E61-120C-4F60-A143-410E4084E4A3}" type="presParOf" srcId="{151DCC1E-EA7C-4DD8-9316-271F82CC9C5F}" destId="{9766179D-583E-4051-B19E-5FEB747B596B}" srcOrd="2" destOrd="0" presId="urn:microsoft.com/office/officeart/2009/3/layout/StepUpProcess"/>
    <dgm:cxn modelId="{BA9F8F9F-EE83-47F9-8C26-1E069C286D00}" type="presParOf" srcId="{9766179D-583E-4051-B19E-5FEB747B596B}" destId="{D42EF3F1-1F94-4CB6-9C5E-7FE5B624928B}" srcOrd="0" destOrd="0" presId="urn:microsoft.com/office/officeart/2009/3/layout/StepUpProcess"/>
    <dgm:cxn modelId="{BEF5CACA-75DD-4367-BE96-7AEDDAE06BC8}" type="presParOf" srcId="{9766179D-583E-4051-B19E-5FEB747B596B}" destId="{DAA7513B-2F4A-40E3-92CD-18FFD592D88C}" srcOrd="1" destOrd="0" presId="urn:microsoft.com/office/officeart/2009/3/layout/StepUpProcess"/>
    <dgm:cxn modelId="{3B73F1D4-4C76-449A-8573-43516588BB51}" type="presParOf" srcId="{9766179D-583E-4051-B19E-5FEB747B596B}" destId="{F2DC7922-0A80-452E-A6C5-FD5BFB6D94A3}" srcOrd="2" destOrd="0" presId="urn:microsoft.com/office/officeart/2009/3/layout/StepUpProcess"/>
    <dgm:cxn modelId="{82B9E7E3-60E3-4EF1-8120-22AAEA26052A}" type="presParOf" srcId="{151DCC1E-EA7C-4DD8-9316-271F82CC9C5F}" destId="{80081B2E-834C-41C2-81ED-B35B20BD517C}" srcOrd="3" destOrd="0" presId="urn:microsoft.com/office/officeart/2009/3/layout/StepUpProcess"/>
    <dgm:cxn modelId="{4F5D9E2C-761F-449F-8CB8-61739B48F9B4}" type="presParOf" srcId="{80081B2E-834C-41C2-81ED-B35B20BD517C}" destId="{F03491D2-19A5-4266-9B11-AA0691568345}" srcOrd="0" destOrd="0" presId="urn:microsoft.com/office/officeart/2009/3/layout/StepUpProcess"/>
    <dgm:cxn modelId="{ED3E22FF-E7AB-4BC2-B436-337310E8D181}" type="presParOf" srcId="{151DCC1E-EA7C-4DD8-9316-271F82CC9C5F}" destId="{7B74E191-1AF9-4845-AAA4-8D980793F0F0}" srcOrd="4" destOrd="0" presId="urn:microsoft.com/office/officeart/2009/3/layout/StepUpProcess"/>
    <dgm:cxn modelId="{FD776ADB-C0D7-42B0-8F06-4D53DD29B937}" type="presParOf" srcId="{7B74E191-1AF9-4845-AAA4-8D980793F0F0}" destId="{CC5FC090-D613-44B0-BA5D-1C7BBC3A9369}" srcOrd="0" destOrd="0" presId="urn:microsoft.com/office/officeart/2009/3/layout/StepUpProcess"/>
    <dgm:cxn modelId="{6CBC63AD-5316-4FD4-986A-5E5ABE0E13DA}" type="presParOf" srcId="{7B74E191-1AF9-4845-AAA4-8D980793F0F0}" destId="{C534A4CF-0741-4EC6-8D6B-11414919E71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001CE-14C7-4DED-B911-1F94A2079C2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1A1A2FA-68E2-4F7B-9EC5-40B847CD392F}">
      <dgm:prSet phldrT="[Текст]" custT="1"/>
      <dgm:spPr/>
      <dgm:t>
        <a:bodyPr/>
        <a:lstStyle/>
        <a:p>
          <a:r>
            <a:rPr lang="ru-RU" sz="2400" b="1" dirty="0"/>
            <a:t>Упоминание</a:t>
          </a:r>
          <a:r>
            <a:rPr lang="ru-RU" sz="1500" b="1" dirty="0"/>
            <a:t> </a:t>
          </a:r>
          <a:r>
            <a:rPr lang="ru-RU" sz="2400" dirty="0"/>
            <a:t>ЦУР</a:t>
          </a:r>
        </a:p>
      </dgm:t>
    </dgm:pt>
    <dgm:pt modelId="{1743FB3E-1647-41D3-B8A5-6E827E09BF61}" type="parTrans" cxnId="{C1BA4B10-A329-404D-B3EA-25CB675136E6}">
      <dgm:prSet/>
      <dgm:spPr/>
      <dgm:t>
        <a:bodyPr/>
        <a:lstStyle/>
        <a:p>
          <a:endParaRPr lang="ru-RU"/>
        </a:p>
      </dgm:t>
    </dgm:pt>
    <dgm:pt modelId="{0617DB38-6D91-4424-AB46-7F4BF6AB42BD}" type="sibTrans" cxnId="{C1BA4B10-A329-404D-B3EA-25CB675136E6}">
      <dgm:prSet/>
      <dgm:spPr/>
      <dgm:t>
        <a:bodyPr/>
        <a:lstStyle/>
        <a:p>
          <a:endParaRPr lang="ru-RU"/>
        </a:p>
      </dgm:t>
    </dgm:pt>
    <dgm:pt modelId="{3735110B-B683-4294-85A7-7CF9BAF5F60D}">
      <dgm:prSet phldrT="[Текст]" custT="1"/>
      <dgm:spPr/>
      <dgm:t>
        <a:bodyPr/>
        <a:lstStyle/>
        <a:p>
          <a:endParaRPr lang="ru-RU" sz="2400" dirty="0"/>
        </a:p>
        <a:p>
          <a:r>
            <a:rPr lang="ru-RU" sz="2400" b="1" dirty="0"/>
            <a:t>Задачи</a:t>
          </a:r>
          <a:r>
            <a:rPr lang="en-US" sz="2400" b="1" dirty="0"/>
            <a:t>/</a:t>
          </a:r>
          <a:r>
            <a:rPr lang="ru-RU" sz="2400" b="1" dirty="0"/>
            <a:t>направления деятельности</a:t>
          </a:r>
          <a:r>
            <a:rPr lang="ru-RU" sz="2400" dirty="0"/>
            <a:t>, соответствующие ЦУР</a:t>
          </a:r>
        </a:p>
      </dgm:t>
    </dgm:pt>
    <dgm:pt modelId="{644EA320-CC73-45EC-88D1-C6F468BBD0FE}" type="parTrans" cxnId="{DC6C8E37-51F4-4DA4-BAE1-F500F50C00DE}">
      <dgm:prSet/>
      <dgm:spPr/>
      <dgm:t>
        <a:bodyPr/>
        <a:lstStyle/>
        <a:p>
          <a:endParaRPr lang="ru-RU"/>
        </a:p>
      </dgm:t>
    </dgm:pt>
    <dgm:pt modelId="{981F54A2-4CF7-44F9-A3D7-D80325CC3DAA}" type="sibTrans" cxnId="{DC6C8E37-51F4-4DA4-BAE1-F500F50C00DE}">
      <dgm:prSet/>
      <dgm:spPr/>
      <dgm:t>
        <a:bodyPr/>
        <a:lstStyle/>
        <a:p>
          <a:endParaRPr lang="ru-RU"/>
        </a:p>
      </dgm:t>
    </dgm:pt>
    <dgm:pt modelId="{3FC30484-C0FD-42FD-89BA-E86F96B97815}">
      <dgm:prSet phldrT="[Текст]" custT="1"/>
      <dgm:spPr/>
      <dgm:t>
        <a:bodyPr/>
        <a:lstStyle/>
        <a:p>
          <a:r>
            <a:rPr lang="ru-RU" sz="2400" b="1" dirty="0"/>
            <a:t>Индикаторы результативности</a:t>
          </a:r>
          <a:r>
            <a:rPr lang="ru-RU" sz="2400" dirty="0"/>
            <a:t>, деятельности, ориентированной на ЦУР</a:t>
          </a:r>
        </a:p>
      </dgm:t>
    </dgm:pt>
    <dgm:pt modelId="{A78F138A-E6AD-4280-AAE8-353B487B50EB}" type="parTrans" cxnId="{FB235212-9EF9-416F-8C4F-0CE22867B308}">
      <dgm:prSet/>
      <dgm:spPr/>
      <dgm:t>
        <a:bodyPr/>
        <a:lstStyle/>
        <a:p>
          <a:endParaRPr lang="ru-RU"/>
        </a:p>
      </dgm:t>
    </dgm:pt>
    <dgm:pt modelId="{2E3DEDAC-5F07-4BB6-9AA2-E4A77A0A809B}" type="sibTrans" cxnId="{FB235212-9EF9-416F-8C4F-0CE22867B308}">
      <dgm:prSet/>
      <dgm:spPr/>
      <dgm:t>
        <a:bodyPr/>
        <a:lstStyle/>
        <a:p>
          <a:endParaRPr lang="ru-RU"/>
        </a:p>
      </dgm:t>
    </dgm:pt>
    <dgm:pt modelId="{691645E2-BC5B-456D-A3DC-52E4A0B7282A}" type="pres">
      <dgm:prSet presAssocID="{AEC001CE-14C7-4DED-B911-1F94A2079C2E}" presName="arrowDiagram" presStyleCnt="0">
        <dgm:presLayoutVars>
          <dgm:chMax val="5"/>
          <dgm:dir/>
          <dgm:resizeHandles val="exact"/>
        </dgm:presLayoutVars>
      </dgm:prSet>
      <dgm:spPr/>
    </dgm:pt>
    <dgm:pt modelId="{C6688575-833C-4521-846C-0C810BD019F2}" type="pres">
      <dgm:prSet presAssocID="{AEC001CE-14C7-4DED-B911-1F94A2079C2E}" presName="arrow" presStyleLbl="bgShp" presStyleIdx="0" presStyleCnt="1"/>
      <dgm:spPr/>
    </dgm:pt>
    <dgm:pt modelId="{BEFE4945-E5C4-4298-8405-8623CA4D0985}" type="pres">
      <dgm:prSet presAssocID="{AEC001CE-14C7-4DED-B911-1F94A2079C2E}" presName="arrowDiagram3" presStyleCnt="0"/>
      <dgm:spPr/>
    </dgm:pt>
    <dgm:pt modelId="{3E5E456C-ABD1-43D0-A4C7-F9B009974BC3}" type="pres">
      <dgm:prSet presAssocID="{91A1A2FA-68E2-4F7B-9EC5-40B847CD392F}" presName="bullet3a" presStyleLbl="node1" presStyleIdx="0" presStyleCnt="3"/>
      <dgm:spPr/>
    </dgm:pt>
    <dgm:pt modelId="{6F9CEE34-8C25-4B9C-8253-87B0310BD037}" type="pres">
      <dgm:prSet presAssocID="{91A1A2FA-68E2-4F7B-9EC5-40B847CD392F}" presName="textBox3a" presStyleLbl="revTx" presStyleIdx="0" presStyleCnt="3" custLinFactNeighborX="-64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98861-405A-45D5-95E7-A88AF5BA93C7}" type="pres">
      <dgm:prSet presAssocID="{3735110B-B683-4294-85A7-7CF9BAF5F60D}" presName="bullet3b" presStyleLbl="node1" presStyleIdx="1" presStyleCnt="3"/>
      <dgm:spPr/>
    </dgm:pt>
    <dgm:pt modelId="{9C633B12-CFB4-43A8-A2A9-1B9FD2503207}" type="pres">
      <dgm:prSet presAssocID="{3735110B-B683-4294-85A7-7CF9BAF5F60D}" presName="textBox3b" presStyleLbl="revTx" presStyleIdx="1" presStyleCnt="3" custScaleX="158271" custLinFactNeighborX="3662" custLinFactNeighborY="1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0B710-67A4-48A9-B95D-B2842B3C6307}" type="pres">
      <dgm:prSet presAssocID="{3FC30484-C0FD-42FD-89BA-E86F96B97815}" presName="bullet3c" presStyleLbl="node1" presStyleIdx="2" presStyleCnt="3"/>
      <dgm:spPr/>
    </dgm:pt>
    <dgm:pt modelId="{28911A82-BED7-4F45-B721-D097F669300C}" type="pres">
      <dgm:prSet presAssocID="{3FC30484-C0FD-42FD-89BA-E86F96B97815}" presName="textBox3c" presStyleLbl="revTx" presStyleIdx="2" presStyleCnt="3" custScaleX="184564" custScaleY="69758" custLinFactNeighborX="40128" custLinFactNeighborY="-1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D3D477-6C11-4698-A36E-33B1B3D0FCEF}" type="presOf" srcId="{3FC30484-C0FD-42FD-89BA-E86F96B97815}" destId="{28911A82-BED7-4F45-B721-D097F669300C}" srcOrd="0" destOrd="0" presId="urn:microsoft.com/office/officeart/2005/8/layout/arrow2"/>
    <dgm:cxn modelId="{C1BA4B10-A329-404D-B3EA-25CB675136E6}" srcId="{AEC001CE-14C7-4DED-B911-1F94A2079C2E}" destId="{91A1A2FA-68E2-4F7B-9EC5-40B847CD392F}" srcOrd="0" destOrd="0" parTransId="{1743FB3E-1647-41D3-B8A5-6E827E09BF61}" sibTransId="{0617DB38-6D91-4424-AB46-7F4BF6AB42BD}"/>
    <dgm:cxn modelId="{6926494B-7B57-4E55-B3A5-EBF5DE4CE6D0}" type="presOf" srcId="{91A1A2FA-68E2-4F7B-9EC5-40B847CD392F}" destId="{6F9CEE34-8C25-4B9C-8253-87B0310BD037}" srcOrd="0" destOrd="0" presId="urn:microsoft.com/office/officeart/2005/8/layout/arrow2"/>
    <dgm:cxn modelId="{DC6C8E37-51F4-4DA4-BAE1-F500F50C00DE}" srcId="{AEC001CE-14C7-4DED-B911-1F94A2079C2E}" destId="{3735110B-B683-4294-85A7-7CF9BAF5F60D}" srcOrd="1" destOrd="0" parTransId="{644EA320-CC73-45EC-88D1-C6F468BBD0FE}" sibTransId="{981F54A2-4CF7-44F9-A3D7-D80325CC3DAA}"/>
    <dgm:cxn modelId="{5DD4CA7E-E85A-4E77-AA13-5EB9BFEB4835}" type="presOf" srcId="{3735110B-B683-4294-85A7-7CF9BAF5F60D}" destId="{9C633B12-CFB4-43A8-A2A9-1B9FD2503207}" srcOrd="0" destOrd="0" presId="urn:microsoft.com/office/officeart/2005/8/layout/arrow2"/>
    <dgm:cxn modelId="{FB235212-9EF9-416F-8C4F-0CE22867B308}" srcId="{AEC001CE-14C7-4DED-B911-1F94A2079C2E}" destId="{3FC30484-C0FD-42FD-89BA-E86F96B97815}" srcOrd="2" destOrd="0" parTransId="{A78F138A-E6AD-4280-AAE8-353B487B50EB}" sibTransId="{2E3DEDAC-5F07-4BB6-9AA2-E4A77A0A809B}"/>
    <dgm:cxn modelId="{0AE22548-3724-4AE4-8FEF-15BF6A1581C9}" type="presOf" srcId="{AEC001CE-14C7-4DED-B911-1F94A2079C2E}" destId="{691645E2-BC5B-456D-A3DC-52E4A0B7282A}" srcOrd="0" destOrd="0" presId="urn:microsoft.com/office/officeart/2005/8/layout/arrow2"/>
    <dgm:cxn modelId="{FA83345B-09B9-4934-BAD8-7CF497CB58B9}" type="presParOf" srcId="{691645E2-BC5B-456D-A3DC-52E4A0B7282A}" destId="{C6688575-833C-4521-846C-0C810BD019F2}" srcOrd="0" destOrd="0" presId="urn:microsoft.com/office/officeart/2005/8/layout/arrow2"/>
    <dgm:cxn modelId="{7BF71313-06C5-4415-9608-FDA96A48577F}" type="presParOf" srcId="{691645E2-BC5B-456D-A3DC-52E4A0B7282A}" destId="{BEFE4945-E5C4-4298-8405-8623CA4D0985}" srcOrd="1" destOrd="0" presId="urn:microsoft.com/office/officeart/2005/8/layout/arrow2"/>
    <dgm:cxn modelId="{5589150E-B37E-459D-AFEA-93B3FE5964A8}" type="presParOf" srcId="{BEFE4945-E5C4-4298-8405-8623CA4D0985}" destId="{3E5E456C-ABD1-43D0-A4C7-F9B009974BC3}" srcOrd="0" destOrd="0" presId="urn:microsoft.com/office/officeart/2005/8/layout/arrow2"/>
    <dgm:cxn modelId="{F289BF8A-61D8-4ED8-9519-C87C33A2A6AB}" type="presParOf" srcId="{BEFE4945-E5C4-4298-8405-8623CA4D0985}" destId="{6F9CEE34-8C25-4B9C-8253-87B0310BD037}" srcOrd="1" destOrd="0" presId="urn:microsoft.com/office/officeart/2005/8/layout/arrow2"/>
    <dgm:cxn modelId="{D13FD187-4618-48AD-AB01-4366301E5078}" type="presParOf" srcId="{BEFE4945-E5C4-4298-8405-8623CA4D0985}" destId="{80698861-405A-45D5-95E7-A88AF5BA93C7}" srcOrd="2" destOrd="0" presId="urn:microsoft.com/office/officeart/2005/8/layout/arrow2"/>
    <dgm:cxn modelId="{C7868C53-9628-4740-9E02-372484C0D0C4}" type="presParOf" srcId="{BEFE4945-E5C4-4298-8405-8623CA4D0985}" destId="{9C633B12-CFB4-43A8-A2A9-1B9FD2503207}" srcOrd="3" destOrd="0" presId="urn:microsoft.com/office/officeart/2005/8/layout/arrow2"/>
    <dgm:cxn modelId="{4BC67223-310F-49F3-BEA5-85B4E69789A6}" type="presParOf" srcId="{BEFE4945-E5C4-4298-8405-8623CA4D0985}" destId="{B130B710-67A4-48A9-B95D-B2842B3C6307}" srcOrd="4" destOrd="0" presId="urn:microsoft.com/office/officeart/2005/8/layout/arrow2"/>
    <dgm:cxn modelId="{680218CF-C55D-4731-8067-9C78806A04A9}" type="presParOf" srcId="{BEFE4945-E5C4-4298-8405-8623CA4D0985}" destId="{28911A82-BED7-4F45-B721-D097F669300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08048-B91D-430A-8469-5196D823D91E}">
      <dsp:nvSpPr>
        <dsp:cNvPr id="0" name=""/>
        <dsp:cNvSpPr/>
      </dsp:nvSpPr>
      <dsp:spPr>
        <a:xfrm>
          <a:off x="1393729" y="325865"/>
          <a:ext cx="4422080" cy="442208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Экономические аспекты</a:t>
          </a:r>
        </a:p>
      </dsp:txBody>
      <dsp:txXfrm>
        <a:off x="3700581" y="1069195"/>
        <a:ext cx="1421382" cy="947588"/>
      </dsp:txXfrm>
    </dsp:sp>
    <dsp:sp modelId="{93EB5BCC-2B49-469B-9E91-C73C4CACC7DC}">
      <dsp:nvSpPr>
        <dsp:cNvPr id="0" name=""/>
        <dsp:cNvSpPr/>
      </dsp:nvSpPr>
      <dsp:spPr>
        <a:xfrm>
          <a:off x="1372466" y="443787"/>
          <a:ext cx="4540414" cy="442208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Экологические аспекты</a:t>
          </a:r>
        </a:p>
      </dsp:txBody>
      <dsp:txXfrm>
        <a:off x="4296709" y="2464256"/>
        <a:ext cx="1351313" cy="1052876"/>
      </dsp:txXfrm>
    </dsp:sp>
    <dsp:sp modelId="{54282216-FD45-4328-984E-E0CB068B96A1}">
      <dsp:nvSpPr>
        <dsp:cNvPr id="0" name=""/>
        <dsp:cNvSpPr/>
      </dsp:nvSpPr>
      <dsp:spPr>
        <a:xfrm>
          <a:off x="1331610" y="516435"/>
          <a:ext cx="4422080" cy="442208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Управление</a:t>
          </a:r>
        </a:p>
      </dsp:txBody>
      <dsp:txXfrm>
        <a:off x="2910924" y="3622420"/>
        <a:ext cx="1263451" cy="1158163"/>
      </dsp:txXfrm>
    </dsp:sp>
    <dsp:sp modelId="{90FB85FA-A8F3-4929-AD81-DA30C9E62BE3}">
      <dsp:nvSpPr>
        <dsp:cNvPr id="0" name=""/>
        <dsp:cNvSpPr/>
      </dsp:nvSpPr>
      <dsp:spPr>
        <a:xfrm>
          <a:off x="1231587" y="443787"/>
          <a:ext cx="4422080" cy="4422080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Социальные аспекты – персонал</a:t>
          </a:r>
        </a:p>
      </dsp:txBody>
      <dsp:txXfrm>
        <a:off x="1489541" y="2464256"/>
        <a:ext cx="1316095" cy="1052876"/>
      </dsp:txXfrm>
    </dsp:sp>
    <dsp:sp modelId="{7D78A04A-B7D0-460C-B817-0AC4E32DE213}">
      <dsp:nvSpPr>
        <dsp:cNvPr id="0" name=""/>
        <dsp:cNvSpPr/>
      </dsp:nvSpPr>
      <dsp:spPr>
        <a:xfrm>
          <a:off x="1269490" y="325865"/>
          <a:ext cx="4422080" cy="4422080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Социальные аспекты –  сообщества</a:t>
          </a:r>
        </a:p>
      </dsp:txBody>
      <dsp:txXfrm>
        <a:off x="1963335" y="1069195"/>
        <a:ext cx="1421382" cy="947588"/>
      </dsp:txXfrm>
    </dsp:sp>
    <dsp:sp modelId="{66AD3326-5FCD-4A06-8CB8-42F2C9A10FE2}">
      <dsp:nvSpPr>
        <dsp:cNvPr id="0" name=""/>
        <dsp:cNvSpPr/>
      </dsp:nvSpPr>
      <dsp:spPr>
        <a:xfrm>
          <a:off x="1119773" y="52117"/>
          <a:ext cx="4969575" cy="496957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4BAEE-AA71-49F0-866A-6F749A5E0F3C}">
      <dsp:nvSpPr>
        <dsp:cNvPr id="0" name=""/>
        <dsp:cNvSpPr/>
      </dsp:nvSpPr>
      <dsp:spPr>
        <a:xfrm>
          <a:off x="1157696" y="170000"/>
          <a:ext cx="4969575" cy="496957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4A99B-E307-40A0-AA87-F7573F38E24C}">
      <dsp:nvSpPr>
        <dsp:cNvPr id="0" name=""/>
        <dsp:cNvSpPr/>
      </dsp:nvSpPr>
      <dsp:spPr>
        <a:xfrm>
          <a:off x="1057862" y="242871"/>
          <a:ext cx="4969575" cy="496957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2F8EA-DEB3-4B17-9ED2-3C9E0AACAFD7}">
      <dsp:nvSpPr>
        <dsp:cNvPr id="0" name=""/>
        <dsp:cNvSpPr/>
      </dsp:nvSpPr>
      <dsp:spPr>
        <a:xfrm>
          <a:off x="957533" y="170000"/>
          <a:ext cx="4969575" cy="496957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3E50E-6BA3-4A57-A10E-272BE8CE5BC8}">
      <dsp:nvSpPr>
        <dsp:cNvPr id="0" name=""/>
        <dsp:cNvSpPr/>
      </dsp:nvSpPr>
      <dsp:spPr>
        <a:xfrm>
          <a:off x="995951" y="52117"/>
          <a:ext cx="4969575" cy="496957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31126-C86B-43C5-8D9A-3F4B6C0569BE}">
      <dsp:nvSpPr>
        <dsp:cNvPr id="0" name=""/>
        <dsp:cNvSpPr/>
      </dsp:nvSpPr>
      <dsp:spPr>
        <a:xfrm rot="5400000">
          <a:off x="375429" y="871338"/>
          <a:ext cx="1122026" cy="18670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2DF3B-45A3-4F4A-A161-24BA48BDC482}">
      <dsp:nvSpPr>
        <dsp:cNvPr id="0" name=""/>
        <dsp:cNvSpPr/>
      </dsp:nvSpPr>
      <dsp:spPr>
        <a:xfrm>
          <a:off x="186272" y="1451753"/>
          <a:ext cx="1819076" cy="1477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</a:rPr>
            <a:t>Декларация: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800" b="0" kern="1200" dirty="0">
              <a:solidFill>
                <a:schemeClr val="tx1"/>
              </a:solidFill>
            </a:rPr>
            <a:t>внимание компании к теме заявлено в общем виде</a:t>
          </a:r>
          <a:endParaRPr lang="ru-RU" b="0" kern="1200" dirty="0">
            <a:solidFill>
              <a:schemeClr val="tx1"/>
            </a:solidFill>
          </a:endParaRPr>
        </a:p>
      </dsp:txBody>
      <dsp:txXfrm>
        <a:off x="186272" y="1451753"/>
        <a:ext cx="1819076" cy="1477494"/>
      </dsp:txXfrm>
    </dsp:sp>
    <dsp:sp modelId="{31972495-1F63-4ABB-A3C2-925A05261225}">
      <dsp:nvSpPr>
        <dsp:cNvPr id="0" name=""/>
        <dsp:cNvSpPr/>
      </dsp:nvSpPr>
      <dsp:spPr>
        <a:xfrm>
          <a:off x="1555666" y="733885"/>
          <a:ext cx="318030" cy="3180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EF3F1-1F94-4CB6-9C5E-7FE5B624928B}">
      <dsp:nvSpPr>
        <dsp:cNvPr id="0" name=""/>
        <dsp:cNvSpPr/>
      </dsp:nvSpPr>
      <dsp:spPr>
        <a:xfrm rot="5400000">
          <a:off x="2505643" y="360733"/>
          <a:ext cx="1122026" cy="18670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7513B-2F4A-40E3-92CD-18FFD592D88C}">
      <dsp:nvSpPr>
        <dsp:cNvPr id="0" name=""/>
        <dsp:cNvSpPr/>
      </dsp:nvSpPr>
      <dsp:spPr>
        <a:xfrm>
          <a:off x="2278267" y="917612"/>
          <a:ext cx="1875829" cy="1477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</a:rPr>
            <a:t>Иллюстрация: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800" kern="1200" dirty="0"/>
            <a:t>конкретное направление работы в области КСО/УР иллюстрируется конкретными примерами.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</a:p>
      </dsp:txBody>
      <dsp:txXfrm>
        <a:off x="2278267" y="917612"/>
        <a:ext cx="1875829" cy="1477494"/>
      </dsp:txXfrm>
    </dsp:sp>
    <dsp:sp modelId="{F2DC7922-0A80-452E-A6C5-FD5BFB6D94A3}">
      <dsp:nvSpPr>
        <dsp:cNvPr id="0" name=""/>
        <dsp:cNvSpPr/>
      </dsp:nvSpPr>
      <dsp:spPr>
        <a:xfrm>
          <a:off x="3685881" y="223280"/>
          <a:ext cx="318030" cy="3180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FC090-D613-44B0-BA5D-1C7BBC3A9369}">
      <dsp:nvSpPr>
        <dsp:cNvPr id="0" name=""/>
        <dsp:cNvSpPr/>
      </dsp:nvSpPr>
      <dsp:spPr>
        <a:xfrm rot="5400000">
          <a:off x="4635858" y="-149871"/>
          <a:ext cx="1122026" cy="18670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4A4CF-0741-4EC6-8D6B-11414919E716}">
      <dsp:nvSpPr>
        <dsp:cNvPr id="0" name=""/>
        <dsp:cNvSpPr/>
      </dsp:nvSpPr>
      <dsp:spPr>
        <a:xfrm>
          <a:off x="4448564" y="407967"/>
          <a:ext cx="1685562" cy="1477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</a:rPr>
            <a:t>Отчетность: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800" kern="1200" dirty="0" err="1"/>
            <a:t>консолидиро</a:t>
          </a:r>
          <a:r>
            <a:rPr lang="ru-RU" sz="1800" kern="1200" dirty="0"/>
            <a:t>-ванные данные, отражающие ситуацию в масштабе всей компании</a:t>
          </a:r>
          <a:endParaRPr lang="ru-RU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448564" y="407967"/>
        <a:ext cx="1685562" cy="1477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88575-833C-4521-846C-0C810BD019F2}">
      <dsp:nvSpPr>
        <dsp:cNvPr id="0" name=""/>
        <dsp:cNvSpPr/>
      </dsp:nvSpPr>
      <dsp:spPr>
        <a:xfrm>
          <a:off x="1596491" y="0"/>
          <a:ext cx="8297576" cy="518598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E456C-ABD1-43D0-A4C7-F9B009974BC3}">
      <dsp:nvSpPr>
        <dsp:cNvPr id="0" name=""/>
        <dsp:cNvSpPr/>
      </dsp:nvSpPr>
      <dsp:spPr>
        <a:xfrm>
          <a:off x="2650283" y="3579366"/>
          <a:ext cx="215736" cy="215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CEE34-8C25-4B9C-8253-87B0310BD037}">
      <dsp:nvSpPr>
        <dsp:cNvPr id="0" name=""/>
        <dsp:cNvSpPr/>
      </dsp:nvSpPr>
      <dsp:spPr>
        <a:xfrm>
          <a:off x="2745701" y="3687235"/>
          <a:ext cx="1933335" cy="1498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1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Упоминание</a:t>
          </a:r>
          <a:r>
            <a:rPr lang="ru-RU" sz="1500" b="1" kern="1200" dirty="0"/>
            <a:t> </a:t>
          </a:r>
          <a:r>
            <a:rPr lang="ru-RU" sz="2400" kern="1200" dirty="0"/>
            <a:t>ЦУР</a:t>
          </a:r>
        </a:p>
      </dsp:txBody>
      <dsp:txXfrm>
        <a:off x="2745701" y="3687235"/>
        <a:ext cx="1933335" cy="1498749"/>
      </dsp:txXfrm>
    </dsp:sp>
    <dsp:sp modelId="{80698861-405A-45D5-95E7-A88AF5BA93C7}">
      <dsp:nvSpPr>
        <dsp:cNvPr id="0" name=""/>
        <dsp:cNvSpPr/>
      </dsp:nvSpPr>
      <dsp:spPr>
        <a:xfrm>
          <a:off x="4554576" y="2169816"/>
          <a:ext cx="389986" cy="389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33B12-CFB4-43A8-A2A9-1B9FD2503207}">
      <dsp:nvSpPr>
        <dsp:cNvPr id="0" name=""/>
        <dsp:cNvSpPr/>
      </dsp:nvSpPr>
      <dsp:spPr>
        <a:xfrm>
          <a:off x="4242286" y="2364809"/>
          <a:ext cx="3151837" cy="282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6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Задачи</a:t>
          </a:r>
          <a:r>
            <a:rPr lang="en-US" sz="2400" b="1" kern="1200" dirty="0"/>
            <a:t>/</a:t>
          </a:r>
          <a:r>
            <a:rPr lang="ru-RU" sz="2400" b="1" kern="1200" dirty="0"/>
            <a:t>направления деятельности</a:t>
          </a:r>
          <a:r>
            <a:rPr lang="ru-RU" sz="2400" kern="1200" dirty="0"/>
            <a:t>, соответствующие ЦУР</a:t>
          </a:r>
        </a:p>
      </dsp:txBody>
      <dsp:txXfrm>
        <a:off x="4242286" y="2364809"/>
        <a:ext cx="3151837" cy="2821175"/>
      </dsp:txXfrm>
    </dsp:sp>
    <dsp:sp modelId="{B130B710-67A4-48A9-B95D-B2842B3C6307}">
      <dsp:nvSpPr>
        <dsp:cNvPr id="0" name=""/>
        <dsp:cNvSpPr/>
      </dsp:nvSpPr>
      <dsp:spPr>
        <a:xfrm>
          <a:off x="6844707" y="1312054"/>
          <a:ext cx="539342" cy="539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11A82-BED7-4F45-B721-D097F669300C}">
      <dsp:nvSpPr>
        <dsp:cNvPr id="0" name=""/>
        <dsp:cNvSpPr/>
      </dsp:nvSpPr>
      <dsp:spPr>
        <a:xfrm>
          <a:off x="7071484" y="2056874"/>
          <a:ext cx="3675441" cy="2514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Индикаторы результативности</a:t>
          </a:r>
          <a:r>
            <a:rPr lang="ru-RU" sz="2400" kern="1200" dirty="0"/>
            <a:t>, деятельности, ориентированной на ЦУР</a:t>
          </a:r>
        </a:p>
      </dsp:txBody>
      <dsp:txXfrm>
        <a:off x="7071484" y="2056874"/>
        <a:ext cx="3675441" cy="2514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0.08794</cdr:x>
      <cdr:y>0.21542</cdr:y>
    </cdr:from>
    <cdr:to>
      <cdr:x>0.22892</cdr:x>
      <cdr:y>0.36412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6E91327-953E-4EA5-8355-0E02DA0923CB}"/>
            </a:ext>
          </a:extLst>
        </cdr:cNvPr>
        <cdr:cNvSpPr txBox="1"/>
      </cdr:nvSpPr>
      <cdr:spPr>
        <a:xfrm xmlns:a="http://schemas.openxmlformats.org/drawingml/2006/main">
          <a:off x="402044" y="590927"/>
          <a:ext cx="644577" cy="407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0.15138</cdr:x>
      <cdr:y>0.05277</cdr:y>
    </cdr:from>
    <cdr:to>
      <cdr:x>0.95346</cdr:x>
      <cdr:y>0.21903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8D7E650-50C4-4C73-BE1A-170A17CA1B25}"/>
            </a:ext>
          </a:extLst>
        </cdr:cNvPr>
        <cdr:cNvSpPr txBox="1"/>
      </cdr:nvSpPr>
      <cdr:spPr>
        <a:xfrm xmlns:a="http://schemas.openxmlformats.org/drawingml/2006/main">
          <a:off x="842759" y="290223"/>
          <a:ext cx="44653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/>
            <a:t>В рамках всего массива показателей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F0179-3DCA-411B-87BE-ADBC0AEEBAB5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0BD83-7F83-4D12-B871-D9E0DF7FA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7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2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86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40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89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43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4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9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4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1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01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7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7930F5-3C0F-4514-9B67-78620F18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4914901"/>
            <a:ext cx="63627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94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2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63A66-FD7B-4466-BD13-1354ADB60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6AFE582-F472-4EF7-9C0D-0F8BFF6F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BBFEF-E80C-451F-ACCC-58B00502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20D-48BA-4C07-8F48-40AF1511A06A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D5D0E4-63B7-4B5A-A17E-6D917924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CBD21A-C3FA-4566-9549-60650672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56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C42E1A-1571-45AC-B862-49DB1B17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1A6032D-032A-4E79-95B2-F72EA9DD0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7E08DF-1B57-49E8-BBA2-5F9189E0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59EC-145F-443F-A7A4-628079716F80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A3E324-3BAC-485B-9922-FDAD081D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019F76-978E-42A3-BF1F-AC6F03B6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8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EB8399-328D-4D8F-8C65-4D1DAE8F4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5A708FF-33DA-4DE4-8DD3-AB807897C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BBE630-D595-437C-8EC6-4859860D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5C93-07C2-4F66-A321-A1FBD6A4577C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5F3DFC-017B-418A-BB6D-D2F9D92C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1D7E66-62C0-4E57-BEE4-9FCDDF0A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33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784678-4DF9-4305-BDA8-597EB1F9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7681CB-7028-4D82-A88D-EEFD6A18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F04A77-FD0E-450A-91B1-3A2C15C9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421-9736-43F7-8498-E1C3A8376EE7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2A9270-10F4-4AC4-96A5-61761137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51E75C-1169-4B51-AA15-F6BE6B06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72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DA30D2-95C2-4C3A-B52B-576B2913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CEF3C7-B732-4178-8037-844114D28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8592E0-5687-42A8-8044-FE1ACEDF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BF1-4297-4160-99A7-61C8C040002B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C01836-A3AA-474D-B5DC-806776F4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0A1082-204E-4992-B984-0C43E372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29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D77F7B-5CAC-4017-AB7D-C14C769B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59896F-78D1-4B3E-8C0A-B26613EF6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7AAE0A-6733-43A7-8947-F134B3D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3985F6-C6F8-49AD-A6F6-E7F8615A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9153-38D7-4FB3-B3D5-D9A05529F59F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94353B-1C80-4CDD-B71F-7EAB4945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56A6DB-2A61-4E58-AE5F-ADB702B6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1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C619E9-241C-4F90-A09A-8D741440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C4AD8E-CDFE-46BA-8420-5A1BA410B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B113D5B-2D45-4570-9F81-AA8F351DF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9BEEDF1-2F14-40D6-B84D-D87A9C186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26E643E-2B6F-431C-8F48-1A8C57909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41E350C-7EF7-4658-8EE5-C14E9FC2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C944-B678-4106-BE12-C06CEE7BEE7C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B9B7D31-12D3-49E0-B4CC-1AF1D2A0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1B2C717-9A51-4836-B183-BB8E6A92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49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83D567-ACD5-44C6-B5F7-150FAF4D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BC7791B-3631-45E1-9508-0E65DB1C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7910-D0A6-40B2-9E5C-ACA770A17CF7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2C4C819-CF43-4F16-9BF4-FC946E02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37E00C9-898D-42F2-A90C-727ED295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82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7CBCFFE-6CCC-4F22-AFD3-33BA1466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1F89-5E61-4321-96C1-A22DC62A347C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FE2AD5-E377-4A74-A5F7-56A215DD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DADA97-85EB-4909-87AC-12AD8C22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13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507EF2-4414-4AE3-A350-E5074099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40434-0DF5-48B0-8236-F508E8461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770E92-98F7-487F-9403-0A6E55A0A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A64B40-1835-41A6-8AC8-99189A25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FC03-B777-4F21-AD72-A883B2FE1C1C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58697C-6A32-45B6-9DF5-EAEDE37B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56B417-93AB-4D53-AC09-0B86D839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3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450E5-118A-425F-B01E-EDFFE030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ACDA8C0-22A2-4EB4-8346-F121AB02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3BFC20-A4BC-4146-8CF3-249C4BFB3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72EDE5-037D-433F-B056-736C13A1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C8F-A499-4C69-BAFF-A5BCCB6B8E63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0ABDDDC-0CC1-480B-9F56-D39F81FA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0AA7E8-2B59-4898-9521-52201406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81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D9A70-1FB4-4B8C-8867-5D228E3F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E878C0-8CEF-4E1C-A873-461B2FF29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A9E1F4-B424-407F-A267-3305F5F89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BACE-356A-41A3-A28A-69D8B0E01D39}" type="datetime1">
              <a:rPr lang="ru-RU" smtClean="0"/>
              <a:t>11.12.2018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D5F4FE-A355-447B-AA55-CE657A415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BD0C3C-1A8E-48CF-A637-8512FDC68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7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hyperlink" Target="http://www.sseinitiative.org/wp-content/uploads/2018/10/SSE_On_Progress_Report_FINAL.pd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://www.reportingexchange.com/" TargetMode="Externa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8466" y="4589135"/>
            <a:ext cx="10845317" cy="178300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4200" b="1" dirty="0">
                <a:solidFill>
                  <a:schemeClr val="accent1">
                    <a:lumMod val="75000"/>
                  </a:schemeClr>
                </a:solidFill>
              </a:rPr>
              <a:t>Елена Феоктистова </a:t>
            </a:r>
            <a:r>
              <a:rPr lang="ru-RU" sz="4200" b="1" dirty="0"/>
              <a:t>– </a:t>
            </a:r>
            <a:r>
              <a:rPr lang="ru-RU" sz="4200" i="1" dirty="0"/>
              <a:t>Управляющий Директор по корпоративной ответственности, устойчивому развитию и социальному предпринимательству, заместитель председателя Комитета РСПП по КСО и демографической политике</a:t>
            </a:r>
          </a:p>
          <a:p>
            <a:pPr algn="l"/>
            <a:r>
              <a:rPr lang="ru-RU" sz="4200" b="1" dirty="0">
                <a:solidFill>
                  <a:schemeClr val="accent1">
                    <a:lumMod val="75000"/>
                  </a:schemeClr>
                </a:solidFill>
              </a:rPr>
              <a:t>Наталья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</a:rPr>
              <a:t>Хонякова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200" b="1" dirty="0"/>
              <a:t>–</a:t>
            </a:r>
            <a:r>
              <a:rPr lang="ru-RU" sz="4200" dirty="0"/>
              <a:t> </a:t>
            </a:r>
            <a:r>
              <a:rPr lang="ru-RU" sz="4200" i="1" dirty="0"/>
              <a:t>Руководитель группы по разработке Индексов корпоративной устойчивости, ответственности и открытости </a:t>
            </a:r>
            <a:r>
              <a:rPr lang="ru-RU" sz="4200" b="1" dirty="0"/>
              <a:t> </a:t>
            </a:r>
            <a:r>
              <a:rPr lang="ru-RU" sz="4200" i="1" dirty="0"/>
              <a:t>Комитета РСПП по КСО</a:t>
            </a:r>
          </a:p>
          <a:p>
            <a:pPr algn="l"/>
            <a:endParaRPr lang="ru-RU" sz="4200" i="1" dirty="0"/>
          </a:p>
          <a:p>
            <a:pPr algn="l"/>
            <a:endParaRPr lang="ru-RU" sz="2000" b="1" cap="all" dirty="0">
              <a:solidFill>
                <a:srgbClr val="FFC000"/>
              </a:solidFill>
            </a:endParaRPr>
          </a:p>
          <a:p>
            <a:pPr algn="l"/>
            <a:endParaRPr lang="ru-RU" sz="2000" b="1" cap="all" dirty="0">
              <a:solidFill>
                <a:srgbClr val="FFC000"/>
              </a:solidFill>
            </a:endParaRPr>
          </a:p>
          <a:p>
            <a:pPr algn="l"/>
            <a:endParaRPr lang="ru-RU" sz="2000" b="1" cap="all" dirty="0">
              <a:solidFill>
                <a:srgbClr val="FFC000"/>
              </a:solidFill>
            </a:endParaRPr>
          </a:p>
          <a:p>
            <a:pPr algn="l"/>
            <a:endParaRPr lang="ru-RU" sz="2000" b="1" cap="all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8" y="57944"/>
            <a:ext cx="3202688" cy="120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40056" y="6002808"/>
            <a:ext cx="49626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/>
          </a:p>
          <a:p>
            <a:pPr algn="ctr"/>
            <a:r>
              <a:rPr lang="en-US" b="1" cap="all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b="1" cap="all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en-US" b="1" cap="all" dirty="0">
                <a:solidFill>
                  <a:schemeClr val="bg1">
                    <a:lumMod val="65000"/>
                  </a:schemeClr>
                </a:solidFill>
              </a:rPr>
              <a:t>12</a:t>
            </a:r>
            <a:r>
              <a:rPr lang="ru-RU" b="1" cap="all" dirty="0">
                <a:solidFill>
                  <a:schemeClr val="bg1">
                    <a:lumMod val="65000"/>
                  </a:schemeClr>
                </a:solidFill>
              </a:rPr>
              <a:t>.2018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9B5D82B6-66CB-4D5B-81F3-992695346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90763"/>
              </p:ext>
            </p:extLst>
          </p:nvPr>
        </p:nvGraphicFramePr>
        <p:xfrm>
          <a:off x="868466" y="1417825"/>
          <a:ext cx="10845316" cy="1822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5316">
                  <a:extLst>
                    <a:ext uri="{9D8B030D-6E8A-4147-A177-3AD203B41FA5}">
                      <a16:colId xmlns:a16="http://schemas.microsoft.com/office/drawing/2014/main" xmlns="" val="2314436881"/>
                    </a:ext>
                  </a:extLst>
                </a:gridCol>
              </a:tblGrid>
              <a:tr h="1822556">
                <a:tc>
                  <a:txBody>
                    <a:bodyPr/>
                    <a:lstStyle/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spc="25" dirty="0">
                          <a:effectLst/>
                        </a:rPr>
                        <a:t> </a:t>
                      </a:r>
                      <a:endParaRPr lang="ru-RU" sz="2600" kern="1400" spc="25" dirty="0">
                        <a:effectLst/>
                      </a:endParaRPr>
                    </a:p>
                    <a:p>
                      <a:pPr marL="269875" marR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400" cap="all" spc="25" baseline="0" dirty="0">
                          <a:effectLst/>
                        </a:rPr>
                        <a:t>Индексы РСПП в области устойчивого развития, корпоративной ответственности и отчетности</a:t>
                      </a:r>
                      <a:r>
                        <a:rPr lang="en-US" sz="2800" kern="1400" cap="all" spc="25" baseline="0" dirty="0">
                          <a:effectLst/>
                        </a:rPr>
                        <a:t> </a:t>
                      </a:r>
                      <a:r>
                        <a:rPr lang="ru-RU" sz="2800" kern="1400" cap="all" spc="25" baseline="0" dirty="0">
                          <a:effectLst/>
                        </a:rPr>
                        <a:t>– 2018</a:t>
                      </a:r>
                      <a:endParaRPr lang="ru-RU" sz="2800" b="1" kern="0" cap="all" baseline="0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3802931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0520E84-3157-4944-97DA-FD68B3C963B3}"/>
              </a:ext>
            </a:extLst>
          </p:cNvPr>
          <p:cNvSpPr/>
          <p:nvPr/>
        </p:nvSpPr>
        <p:spPr>
          <a:xfrm>
            <a:off x="868466" y="3240381"/>
            <a:ext cx="1080537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90488" algn="l"/>
              </a:tabLs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Проект ведется в рамках деятельности Комитета РСПП  по корпоративной социальной ответственности  и демографической политике и при содействии </a:t>
            </a:r>
            <a:r>
              <a:rPr lang="ru-RU" sz="2400" b="1" dirty="0">
                <a:solidFill>
                  <a:schemeClr val="accent1"/>
                </a:solidFill>
              </a:rPr>
              <a:t>Совета РСПП по нефинансовой отчетности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1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75D862-9155-48E4-90F1-FD9B6882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71" y="-18550"/>
            <a:ext cx="11610535" cy="1325563"/>
          </a:xfrm>
        </p:spPr>
        <p:txBody>
          <a:bodyPr>
            <a:normAutofit/>
          </a:bodyPr>
          <a:lstStyle/>
          <a:p>
            <a:r>
              <a:rPr lang="ru-RU" sz="2800" cap="all" dirty="0"/>
              <a:t>Отраслевые Значения индекса «Ответственность и открытость»</a:t>
            </a:r>
            <a:endParaRPr lang="ru-RU" sz="28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AC1B0B0-89AA-4B2B-83D4-0F5844694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18865"/>
              </p:ext>
            </p:extLst>
          </p:nvPr>
        </p:nvGraphicFramePr>
        <p:xfrm>
          <a:off x="8802477" y="869430"/>
          <a:ext cx="3028452" cy="598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8452">
                  <a:extLst>
                    <a:ext uri="{9D8B030D-6E8A-4147-A177-3AD203B41FA5}">
                      <a16:colId xmlns:a16="http://schemas.microsoft.com/office/drawing/2014/main" xmlns="" val="1816255434"/>
                    </a:ext>
                  </a:extLst>
                </a:gridCol>
              </a:tblGrid>
              <a:tr h="480499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62053949"/>
                  </a:ext>
                </a:extLst>
              </a:tr>
              <a:tr h="394524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87338692"/>
                  </a:ext>
                </a:extLst>
              </a:tr>
              <a:tr h="789049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31502290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A76926E6-8146-4C5D-9E8F-C5C1B09E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CFF80E3-C430-45B6-AD4F-6ABD63393C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219050"/>
              </p:ext>
            </p:extLst>
          </p:nvPr>
        </p:nvGraphicFramePr>
        <p:xfrm>
          <a:off x="361071" y="837397"/>
          <a:ext cx="11610535" cy="588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404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180D97-63C6-4A2E-9C5E-265A26CA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08355"/>
          </a:xfrm>
        </p:spPr>
        <p:txBody>
          <a:bodyPr/>
          <a:lstStyle/>
          <a:p>
            <a:pPr algn="ctr"/>
            <a:r>
              <a:rPr lang="ru-RU" dirty="0"/>
              <a:t> отраслевой срез: что нового?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A8DBC61-F601-4C6B-AA37-CCFC98BA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1173BDF2-F6CC-4859-8BFF-386733D1B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023697"/>
              </p:ext>
            </p:extLst>
          </p:nvPr>
        </p:nvGraphicFramePr>
        <p:xfrm>
          <a:off x="254833" y="1127761"/>
          <a:ext cx="11830487" cy="522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207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A3AA9E-FB54-4C2A-A5A9-AF2FFB4A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4919"/>
          </a:xfrm>
        </p:spPr>
        <p:txBody>
          <a:bodyPr/>
          <a:lstStyle/>
          <a:p>
            <a:pPr algn="ctr"/>
            <a:r>
              <a:rPr lang="ru-RU" dirty="0"/>
              <a:t>Внутриотраслевая динамика: </a:t>
            </a:r>
            <a:br>
              <a:rPr lang="ru-RU" dirty="0"/>
            </a:br>
            <a:r>
              <a:rPr lang="ru-RU" dirty="0"/>
              <a:t>профиль «экспансии» публичной отчетности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B671C7D-CD9C-429F-B9F2-9C9360E9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E131134C-056B-42DC-9EF2-5BF915CDBF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34809"/>
              </p:ext>
            </p:extLst>
          </p:nvPr>
        </p:nvGraphicFramePr>
        <p:xfrm>
          <a:off x="4389118" y="1117286"/>
          <a:ext cx="3200400" cy="271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962F3FCE-D78E-4EB9-B0DD-5E19B439D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994137"/>
              </p:ext>
            </p:extLst>
          </p:nvPr>
        </p:nvGraphicFramePr>
        <p:xfrm>
          <a:off x="8122920" y="3885735"/>
          <a:ext cx="2987040" cy="283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4F998673-8EDE-4C97-846C-0767A09C0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866466"/>
              </p:ext>
            </p:extLst>
          </p:nvPr>
        </p:nvGraphicFramePr>
        <p:xfrm>
          <a:off x="4488179" y="3893498"/>
          <a:ext cx="3528061" cy="282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0E3692EC-37DC-446D-B3B8-FD419798A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401541"/>
              </p:ext>
            </p:extLst>
          </p:nvPr>
        </p:nvGraphicFramePr>
        <p:xfrm>
          <a:off x="8016240" y="1057758"/>
          <a:ext cx="3200400" cy="282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5FD6BF-A327-4D1B-BD03-71DDE568ECA0}"/>
              </a:ext>
            </a:extLst>
          </p:cNvPr>
          <p:cNvSpPr txBox="1"/>
          <p:nvPr/>
        </p:nvSpPr>
        <p:spPr>
          <a:xfrm>
            <a:off x="9753600" y="2322677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?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FAFA4180-3FB0-4B9A-BFF9-3319F3149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8083"/>
              </p:ext>
            </p:extLst>
          </p:nvPr>
        </p:nvGraphicFramePr>
        <p:xfrm>
          <a:off x="457200" y="1174922"/>
          <a:ext cx="3200399" cy="271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585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971FE0-4377-45F1-A398-C2F587CA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Значения индекса «Ответственность и открытость» </a:t>
            </a:r>
            <a:br>
              <a:rPr lang="ru-RU" dirty="0"/>
            </a:br>
            <a:r>
              <a:rPr lang="ru-RU" dirty="0"/>
              <a:t>по темам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52D3D7B-5D0B-4501-A380-CA0F4B2924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40F0ABF7-686A-4298-8B1C-060FF73F1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5261" y="1462088"/>
            <a:ext cx="4731270" cy="5236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Наиболее значительный рост отмечается в рамках тем:</a:t>
            </a:r>
          </a:p>
          <a:p>
            <a:pPr lvl="1"/>
            <a:r>
              <a:rPr lang="ru-RU" sz="2000" dirty="0"/>
              <a:t>Управление в сфере КСО</a:t>
            </a:r>
            <a:r>
              <a:rPr lang="en-US" sz="2000" dirty="0"/>
              <a:t>/</a:t>
            </a:r>
            <a:r>
              <a:rPr lang="ru-RU" sz="2000" dirty="0"/>
              <a:t>УР (расширено раскрытие показателей «управление вопросами КСО</a:t>
            </a:r>
            <a:r>
              <a:rPr lang="en-US" sz="2000" dirty="0"/>
              <a:t>/</a:t>
            </a:r>
            <a:r>
              <a:rPr lang="ru-RU" sz="2000" dirty="0"/>
              <a:t>УР в цепочке поставок», «включение КПЭ в сфере КСО</a:t>
            </a:r>
            <a:r>
              <a:rPr lang="en-US" sz="2000" dirty="0"/>
              <a:t>/</a:t>
            </a:r>
            <a:r>
              <a:rPr lang="ru-RU" sz="2000" dirty="0"/>
              <a:t>УР в число стратегических КПЭ». </a:t>
            </a:r>
          </a:p>
          <a:p>
            <a:pPr lvl="1"/>
            <a:r>
              <a:rPr lang="ru-RU" sz="2000" dirty="0"/>
              <a:t>Социальные аспекты – сообщества (больше информации по результативности социальных инвестиций</a:t>
            </a:r>
            <a:r>
              <a:rPr lang="en-US" sz="2000" dirty="0"/>
              <a:t>/</a:t>
            </a:r>
            <a:r>
              <a:rPr lang="ru-RU" sz="2000" dirty="0"/>
              <a:t> благотворительных проектов).</a:t>
            </a:r>
          </a:p>
          <a:p>
            <a:pPr lvl="1"/>
            <a:r>
              <a:rPr lang="ru-RU" sz="2000" dirty="0"/>
              <a:t>Экономические аспекты (больше информации по производительности труда, доле закупок у местных поставщиков).</a:t>
            </a:r>
          </a:p>
          <a:p>
            <a:pPr marL="457200" lvl="1" indent="0">
              <a:buNone/>
            </a:pP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D666926-767E-4DC8-9873-79968235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2E2BD6BD-C681-4011-9126-3B9FCEEF6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973544"/>
              </p:ext>
            </p:extLst>
          </p:nvPr>
        </p:nvGraphicFramePr>
        <p:xfrm>
          <a:off x="379752" y="1485120"/>
          <a:ext cx="6845508" cy="487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9831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0FF75BA-6EC1-4B0C-BA1B-D01D1A52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15" y="0"/>
            <a:ext cx="11115207" cy="1325563"/>
          </a:xfrm>
        </p:spPr>
        <p:txBody>
          <a:bodyPr/>
          <a:lstStyle/>
          <a:p>
            <a:pPr algn="ctr"/>
            <a:r>
              <a:rPr lang="ru-RU" dirty="0"/>
              <a:t>Приоритеты раскрытия информации</a:t>
            </a:r>
            <a:r>
              <a:rPr lang="en-US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международном контексте*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4774526-9892-47C9-B60D-4C5CA385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14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FD3E96-3535-4E41-A1D4-1452DF53280B}"/>
              </a:ext>
            </a:extLst>
          </p:cNvPr>
          <p:cNvSpPr txBox="1"/>
          <p:nvPr/>
        </p:nvSpPr>
        <p:spPr>
          <a:xfrm>
            <a:off x="238593" y="5302573"/>
            <a:ext cx="11461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Условность сопоставлений – относительная сопоставимость выборок. Рейтинги раскрытия показателей «первого поколения», составленные по выборке Индекса «Ответственность и открытость» и по выборке</a:t>
            </a:r>
            <a:r>
              <a:rPr lang="en-US" sz="2000" dirty="0"/>
              <a:t> </a:t>
            </a:r>
            <a:r>
              <a:rPr lang="ru-RU" sz="2000" dirty="0">
                <a:hlinkClick r:id="rId2"/>
              </a:rPr>
              <a:t>международного исследования</a:t>
            </a:r>
            <a:r>
              <a:rPr lang="en-US" sz="2000" dirty="0"/>
              <a:t> </a:t>
            </a:r>
            <a:r>
              <a:rPr lang="ru-RU" sz="2000" i="1" dirty="0"/>
              <a:t>(</a:t>
            </a:r>
            <a:r>
              <a:rPr lang="en-US" sz="2000" i="1" dirty="0"/>
              <a:t>SSE Initiative, 2018</a:t>
            </a:r>
            <a:r>
              <a:rPr lang="en-US" sz="2000" dirty="0"/>
              <a:t>)</a:t>
            </a:r>
            <a:r>
              <a:rPr lang="ru-RU" sz="2000" dirty="0"/>
              <a:t>, охватившего </a:t>
            </a:r>
            <a:r>
              <a:rPr lang="en-US" sz="2000" dirty="0"/>
              <a:t>4300 </a:t>
            </a:r>
            <a:r>
              <a:rPr lang="ru-RU" sz="2000" dirty="0"/>
              <a:t>компаний, котирующихся на биржах </a:t>
            </a:r>
            <a:r>
              <a:rPr lang="en-US" sz="2000" dirty="0"/>
              <a:t>35 </a:t>
            </a:r>
            <a:r>
              <a:rPr lang="ru-RU" sz="2000" dirty="0"/>
              <a:t>стран</a:t>
            </a:r>
            <a:r>
              <a:rPr lang="en-US" sz="2000" dirty="0"/>
              <a:t>,</a:t>
            </a:r>
            <a:r>
              <a:rPr lang="ru-RU" sz="2000" dirty="0"/>
              <a:t> с оборотом выше </a:t>
            </a:r>
            <a:r>
              <a:rPr lang="en-US" sz="2000" dirty="0"/>
              <a:t>$</a:t>
            </a:r>
            <a:r>
              <a:rPr lang="ru-RU" sz="2000" dirty="0"/>
              <a:t>1 млрд</a:t>
            </a:r>
            <a:r>
              <a:rPr lang="en-US" sz="2000" dirty="0"/>
              <a:t>.</a:t>
            </a:r>
            <a:endParaRPr lang="ru-RU" sz="2000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704E0573-4168-49B4-9A16-EC69682090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712604"/>
              </p:ext>
            </p:extLst>
          </p:nvPr>
        </p:nvGraphicFramePr>
        <p:xfrm>
          <a:off x="584615" y="1208313"/>
          <a:ext cx="10535141" cy="400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9366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F4B9CEB-FDE2-4847-AD6C-24A24B06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55416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30" cap="all" dirty="0"/>
              <a:t/>
            </a:r>
            <a:br>
              <a:rPr lang="ru-RU" sz="3230" cap="all" dirty="0"/>
            </a:br>
            <a:r>
              <a:rPr lang="ru-RU" sz="3230" cap="all" dirty="0"/>
              <a:t/>
            </a:r>
            <a:br>
              <a:rPr lang="ru-RU" sz="3230" cap="all" dirty="0"/>
            </a:br>
            <a:r>
              <a:rPr lang="ru-RU" sz="3200" dirty="0">
                <a:latin typeface="+mn-lt"/>
              </a:rPr>
              <a:t>задачи на завтра</a:t>
            </a:r>
            <a:r>
              <a:rPr lang="ru-RU" sz="3230" dirty="0"/>
              <a:t/>
            </a:r>
            <a:br>
              <a:rPr lang="ru-RU" sz="3230" dirty="0"/>
            </a:br>
            <a:r>
              <a:rPr lang="ru-RU" sz="3230" cap="all" dirty="0"/>
              <a:t/>
            </a:r>
            <a:br>
              <a:rPr lang="ru-RU" sz="3230" cap="all" dirty="0"/>
            </a:br>
            <a:r>
              <a:rPr lang="ru-RU" sz="3230" cap="all" dirty="0"/>
              <a:t/>
            </a:r>
            <a:br>
              <a:rPr lang="ru-RU" sz="3230" cap="all" dirty="0"/>
            </a:br>
            <a:r>
              <a:rPr lang="ru-RU" sz="3230" cap="all" dirty="0"/>
              <a:t/>
            </a:r>
            <a:br>
              <a:rPr lang="ru-RU" sz="3230" cap="all" dirty="0"/>
            </a:br>
            <a:endParaRPr lang="ru-RU" sz="3230" cap="all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EC9650-32CC-421D-9343-9C933317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15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8AB9ED6-1A5C-4242-AE50-1F7F2AE69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7039"/>
            <a:ext cx="7711440" cy="49647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5F3CC2-08DC-4D4B-A3A0-32ADBE1E65FE}"/>
              </a:ext>
            </a:extLst>
          </p:cNvPr>
          <p:cNvSpPr txBox="1"/>
          <p:nvPr/>
        </p:nvSpPr>
        <p:spPr>
          <a:xfrm>
            <a:off x="7711440" y="520511"/>
            <a:ext cx="4343400" cy="295465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Часто говорят, что цифры управляют миром; нет сомнения в том, по крайней мере, что цифры показывают, как он управляется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И. В. Гете</a:t>
            </a:r>
          </a:p>
        </p:txBody>
      </p:sp>
    </p:spTree>
    <p:extLst>
      <p:ext uri="{BB962C8B-B14F-4D97-AF65-F5344CB8AC3E}">
        <p14:creationId xmlns:p14="http://schemas.microsoft.com/office/powerpoint/2010/main" val="18939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911"/>
            <a:ext cx="10696508" cy="809990"/>
          </a:xfrm>
        </p:spPr>
        <p:txBody>
          <a:bodyPr>
            <a:no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prstClr val="black"/>
                </a:solidFill>
              </a:rPr>
              <a:t>Уровни раскрытия информации, 2016-2018, %</a:t>
            </a:r>
            <a:endParaRPr lang="ru-RU" cap="all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E45C7E0B-80CB-4CE4-9364-1336133542D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6921" y="987331"/>
          <a:ext cx="5567159" cy="5230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A6E6A6F0-7F8A-4D95-B549-CAB3DF0AFE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68393" y="987331"/>
          <a:ext cx="5316685" cy="5230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369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7E91EA-51EE-4DEF-8475-095C23BD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162493"/>
            <a:ext cx="10515600" cy="61673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Всегда ли цифры </a:t>
            </a:r>
            <a:r>
              <a:rPr lang="ru-RU" b="1" dirty="0"/>
              <a:t>=</a:t>
            </a:r>
            <a:r>
              <a:rPr lang="ru-RU" dirty="0"/>
              <a:t> показатели?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E557937-DC6F-4601-AEE6-18D8BE0F3C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F5423FD5-E72B-49D7-87E9-2EF8248F3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1" y="1711315"/>
            <a:ext cx="6272757" cy="482759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Технические ошибки (н</a:t>
            </a:r>
            <a:r>
              <a:rPr lang="ru-RU" dirty="0"/>
              <a:t>а разных страницах представлены разные значения показателя). </a:t>
            </a:r>
          </a:p>
          <a:p>
            <a:pPr>
              <a:lnSpc>
                <a:spcPct val="120000"/>
              </a:lnSpc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Недостаточен периметр раскрытия информации. </a:t>
            </a:r>
          </a:p>
          <a:p>
            <a:pPr>
              <a:lnSpc>
                <a:spcPct val="120000"/>
              </a:lnSpc>
            </a:pPr>
            <a:r>
              <a:rPr lang="ru-RU" dirty="0"/>
              <a:t>Недостаточен период раскрытия информации.</a:t>
            </a:r>
          </a:p>
          <a:p>
            <a:pPr>
              <a:lnSpc>
                <a:spcPct val="120000"/>
              </a:lnSpc>
            </a:pPr>
            <a:r>
              <a:rPr lang="ru-RU" dirty="0"/>
              <a:t>Показатели раскрываются за различные периоды времени, и выбор периодов времени ничем не обоснован. </a:t>
            </a:r>
          </a:p>
          <a:p>
            <a:pPr>
              <a:lnSpc>
                <a:spcPct val="120000"/>
              </a:lnSpc>
            </a:pPr>
            <a:r>
              <a:rPr lang="ru-RU" dirty="0"/>
              <a:t>Недостаточность данных для анализа (затраты на охрану труда есть, а данных о травматизме и профзаболеваниях нет; указывается целевое значение, а значение за отчетный период – нет, раскрываются валовые показатели, удельные – нет). </a:t>
            </a: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4C9035B-F6AC-484F-97D6-2B216F3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17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CDF95F-2C85-447C-99B7-5F4D030F8374}"/>
              </a:ext>
            </a:extLst>
          </p:cNvPr>
          <p:cNvSpPr txBox="1"/>
          <p:nvPr/>
        </p:nvSpPr>
        <p:spPr>
          <a:xfrm>
            <a:off x="5873127" y="1160938"/>
            <a:ext cx="603094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Устойчивые проблемы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3F054AC-F0E3-4900-BCCB-2C8E722E1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5" y="1160938"/>
            <a:ext cx="5585196" cy="48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76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C248D-77B5-47A8-8598-052F17A8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Система показателей: </a:t>
            </a:r>
            <a:br>
              <a:rPr lang="ru-RU" dirty="0"/>
            </a:br>
            <a:r>
              <a:rPr lang="ru-RU" dirty="0"/>
              <a:t>инструмент стратегического управления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7243C7-0271-4CC3-9724-8E3EA27D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3A66ADF-DDC5-4812-B106-EA3F70FC3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1690688"/>
            <a:ext cx="5012871" cy="4621211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6EA1A4A7-3BD2-46F6-9CEE-13490E4FE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576090"/>
              </p:ext>
            </p:extLst>
          </p:nvPr>
        </p:nvGraphicFramePr>
        <p:xfrm>
          <a:off x="5671457" y="1690688"/>
          <a:ext cx="6096000" cy="466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7576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FBCD90-C85D-42C7-AA20-7FC617D2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6512"/>
          </a:xfrm>
        </p:spPr>
        <p:txBody>
          <a:bodyPr/>
          <a:lstStyle/>
          <a:p>
            <a:pPr algn="ctr"/>
            <a:r>
              <a:rPr lang="ru-RU" dirty="0"/>
              <a:t>Широкий стратегический контекст: </a:t>
            </a:r>
            <a:br>
              <a:rPr lang="ru-RU" dirty="0"/>
            </a:br>
            <a:r>
              <a:rPr lang="ru-RU" dirty="0"/>
              <a:t>что нам делать с ЦУР?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D2AB16B-FC4B-4691-A747-5AD47C62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C5D099B9-654D-4A90-9808-66E52C33462F}"/>
              </a:ext>
            </a:extLst>
          </p:cNvPr>
          <p:cNvGraphicFramePr/>
          <p:nvPr>
            <p:extLst/>
          </p:nvPr>
        </p:nvGraphicFramePr>
        <p:xfrm>
          <a:off x="195943" y="899160"/>
          <a:ext cx="11544300" cy="518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B9772A-8619-4BE8-8AB7-639EA78BB65A}"/>
              </a:ext>
            </a:extLst>
          </p:cNvPr>
          <p:cNvSpPr txBox="1"/>
          <p:nvPr/>
        </p:nvSpPr>
        <p:spPr>
          <a:xfrm>
            <a:off x="177117" y="1423649"/>
            <a:ext cx="4916731" cy="110799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15% компаний выборки так или иначе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 соотносят  свою деятельность 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с Целями устойчивого развития ООН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D36E56-818E-47ED-B927-0B0EB076B768}"/>
              </a:ext>
            </a:extLst>
          </p:cNvPr>
          <p:cNvSpPr txBox="1"/>
          <p:nvPr/>
        </p:nvSpPr>
        <p:spPr>
          <a:xfrm>
            <a:off x="2894813" y="3651112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15%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4972DF-F4AC-4D38-B310-81AA4FEC5194}"/>
              </a:ext>
            </a:extLst>
          </p:cNvPr>
          <p:cNvSpPr txBox="1"/>
          <p:nvPr/>
        </p:nvSpPr>
        <p:spPr>
          <a:xfrm>
            <a:off x="7529580" y="1599589"/>
            <a:ext cx="39675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18</a:t>
            </a:r>
            <a:r>
              <a:rPr lang="ru-RU" sz="4800" dirty="0"/>
              <a:t>%</a:t>
            </a:r>
            <a:r>
              <a:rPr lang="ru-RU" sz="4800" b="1" dirty="0"/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из представивших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свои задачи в соотнесении с ЦУР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36F110-7079-4A15-95F0-744291ED5E3D}"/>
              </a:ext>
            </a:extLst>
          </p:cNvPr>
          <p:cNvSpPr txBox="1"/>
          <p:nvPr/>
        </p:nvSpPr>
        <p:spPr>
          <a:xfrm>
            <a:off x="5112674" y="2357598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15%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BE494D-5B5F-44C7-82C6-CEC9E2597736}"/>
              </a:ext>
            </a:extLst>
          </p:cNvPr>
          <p:cNvSpPr txBox="1"/>
          <p:nvPr/>
        </p:nvSpPr>
        <p:spPr>
          <a:xfrm>
            <a:off x="5334728" y="5940922"/>
            <a:ext cx="363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PWC, </a:t>
            </a:r>
            <a:r>
              <a:rPr lang="en-US" i="1" dirty="0"/>
              <a:t>2018 SDG Reporting Challenge</a:t>
            </a:r>
            <a:endParaRPr lang="ru-RU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DECA28C-B19C-4F45-8E48-E0BD43BE4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4813" y="5347187"/>
            <a:ext cx="1560710" cy="14269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A1E3872-7531-45E1-B70D-8F8BEC7CC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025" y="4789875"/>
            <a:ext cx="1560710" cy="11192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EDE9CD8-066F-4CB4-BB30-79207514FC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5770" y="4360213"/>
            <a:ext cx="1560710" cy="16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8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OzeryanskayaMN\AppData\Local\Microsoft\Windows\Temporary Internet Files\Content.Outlook\5XXR255U\MTI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07" y="4408195"/>
            <a:ext cx="4024580" cy="13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4434"/>
            <a:ext cx="10515600" cy="489206"/>
          </a:xfrm>
        </p:spPr>
        <p:txBody>
          <a:bodyPr>
            <a:normAutofit/>
          </a:bodyPr>
          <a:lstStyle/>
          <a:p>
            <a:pPr algn="r"/>
            <a:r>
              <a:rPr lang="ru-RU" sz="2800" cap="all" dirty="0"/>
              <a:t>О проекте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01" y="884670"/>
            <a:ext cx="7695506" cy="5973330"/>
          </a:xfrm>
        </p:spPr>
        <p:txBody>
          <a:bodyPr>
            <a:normAutofit/>
          </a:bodyPr>
          <a:lstStyle/>
          <a:p>
            <a:pPr lvl="1"/>
            <a:r>
              <a:rPr lang="ru-RU" sz="2000" dirty="0"/>
              <a:t>Проект начат в 2014 году и ведется при финансовой поддержке компаний-членов  Комитета РСПП  по корпоративной социальной ответственности  и демографической политике. Постоянный партнер проекта – компания «</a:t>
            </a:r>
            <a:r>
              <a:rPr lang="ru-RU" sz="2000" dirty="0" err="1"/>
              <a:t>Металлоинвест</a:t>
            </a:r>
            <a:r>
              <a:rPr lang="ru-RU" sz="2000" dirty="0"/>
              <a:t>».</a:t>
            </a:r>
          </a:p>
          <a:p>
            <a:pPr lvl="1"/>
            <a:r>
              <a:rPr lang="ru-RU" sz="2000" dirty="0"/>
              <a:t>Проект признан как инструмент бенчмаркинга российскими компаниями и включен в международную базу индексов и рейтингов в сфере устойчивого </a:t>
            </a:r>
            <a:r>
              <a:rPr lang="ru-RU" sz="2000" dirty="0" smtClean="0"/>
              <a:t>развития – </a:t>
            </a:r>
            <a:r>
              <a:rPr lang="en-US" sz="2000" dirty="0" smtClean="0"/>
              <a:t>The </a:t>
            </a:r>
            <a:r>
              <a:rPr lang="en-US" sz="2000" dirty="0"/>
              <a:t>Reporting Exchange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4"/>
              </a:rPr>
              <a:t>www.reportingexchange.com</a:t>
            </a:r>
            <a:r>
              <a:rPr lang="en-US" sz="2000" dirty="0" smtClean="0"/>
              <a:t>)</a:t>
            </a:r>
            <a:r>
              <a:rPr lang="ru-RU" sz="2000" dirty="0" smtClean="0"/>
              <a:t>.</a:t>
            </a:r>
            <a:endParaRPr lang="ru-RU" sz="2000" dirty="0"/>
          </a:p>
          <a:p>
            <a:pPr lvl="1"/>
            <a:r>
              <a:rPr lang="ru-RU" sz="2000" dirty="0"/>
              <a:t>В 2018 публикуется пятый выпуск индексов. Результаты выпуска прошли независимый аудит компании ФБК </a:t>
            </a:r>
            <a:r>
              <a:rPr lang="ru-RU" sz="2000" dirty="0" err="1"/>
              <a:t>Grant</a:t>
            </a:r>
            <a:r>
              <a:rPr lang="ru-RU" sz="2000" dirty="0"/>
              <a:t> </a:t>
            </a:r>
            <a:r>
              <a:rPr lang="ru-RU" sz="2000" dirty="0" err="1"/>
              <a:t>Thornton</a:t>
            </a:r>
            <a:r>
              <a:rPr lang="ru-RU" sz="2000" dirty="0"/>
              <a:t>.</a:t>
            </a:r>
          </a:p>
          <a:p>
            <a:pPr marL="457200" lvl="1" indent="0">
              <a:buNone/>
            </a:pPr>
            <a:r>
              <a:rPr lang="ru-RU" sz="2000" dirty="0" smtClean="0"/>
              <a:t>Мы </a:t>
            </a:r>
            <a:r>
              <a:rPr lang="ru-RU" sz="2000" dirty="0"/>
              <a:t>благодарим компании, оказавшие содействие проекту в 2018 году: </a:t>
            </a:r>
          </a:p>
          <a:p>
            <a:pPr marL="457200" lvl="1" indent="0">
              <a:buNone/>
            </a:pPr>
            <a:endParaRPr lang="ru-RU" sz="2000" dirty="0"/>
          </a:p>
          <a:p>
            <a:pPr marL="457200" lvl="1" indent="0">
              <a:buNone/>
            </a:pPr>
            <a:r>
              <a:rPr lang="ru-RU" sz="2000" dirty="0"/>
              <a:t> </a:t>
            </a:r>
            <a:endParaRPr lang="ru-RU" dirty="0"/>
          </a:p>
          <a:p>
            <a:pPr marL="0" lvl="1" indent="0">
              <a:buNone/>
            </a:pPr>
            <a:endParaRPr lang="ru-RU" dirty="0"/>
          </a:p>
          <a:p>
            <a:pPr marL="0" lvl="1" indent="0">
              <a:buNone/>
            </a:pPr>
            <a:endParaRPr lang="ru-RU" dirty="0" smtClean="0"/>
          </a:p>
          <a:p>
            <a:pPr marL="0" lvl="1" indent="0">
              <a:buNone/>
            </a:pPr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7863840" y="1001616"/>
            <a:ext cx="4160519" cy="5354734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92075" lvl="1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Цель проекта - создание комплекса инструментов независимой оценки деятельности компаний в сфере устойчивого развития и социальной ответственности </a:t>
            </a:r>
          </a:p>
          <a:p>
            <a:pPr marL="92075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Проект базируется на понимании корпоративной социальной ответственности как ответственности организации за воздействие ее решений и деятельности на общество и окружающую среду, включая экономические, экологические и социальные аспекты этого воздействия.</a:t>
            </a:r>
          </a:p>
          <a:p>
            <a:endParaRPr lang="ru-RU" b="1" dirty="0">
              <a:solidFill>
                <a:schemeClr val="accent5"/>
              </a:solidFill>
            </a:endParaRP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111B712-40AB-458F-A920-D6A2D661B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862" y="4764594"/>
            <a:ext cx="1504166" cy="6641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18BE58D-FB66-4D3D-929B-2EA14A943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007" y="6188144"/>
            <a:ext cx="1995705" cy="476357"/>
          </a:xfrm>
          <a:prstGeom prst="rect">
            <a:avLst/>
          </a:prstGeom>
        </p:spPr>
      </p:pic>
      <p:pic>
        <p:nvPicPr>
          <p:cNvPr id="1027" name="Picture 3" descr="C:\Users\OZERYA~1\AppData\Local\Temp\Rar$DI00.904\MTS_Logo_Brush_RU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55" y="5457480"/>
            <a:ext cx="2287636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zeryanskayaMN\AppData\Local\Microsoft\Windows\Temporary Internet Files\Content.Outlook\5XXR255U\Лого ФБК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40" y="6154382"/>
            <a:ext cx="2011231" cy="54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zeryanskayaMN\AppData\Local\Microsoft\Windows\Temporary Internet Files\Content.Outlook\5XXR255U\LUKOIL_logo copy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34" y="5760888"/>
            <a:ext cx="1146244" cy="2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zeryanskayaMN\AppData\Local\Microsoft\Windows\Temporary Internet Files\Content.Outlook\5XXR255U\PM01_1-copy-0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72" y="4728692"/>
            <a:ext cx="2112960" cy="21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6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B1DE3F-5B8E-4472-A706-66847FAB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5240"/>
            <a:ext cx="10515600" cy="929639"/>
          </a:xfrm>
        </p:spPr>
        <p:txBody>
          <a:bodyPr/>
          <a:lstStyle/>
          <a:p>
            <a:r>
              <a:rPr lang="ru-RU" dirty="0"/>
              <a:t>Цели и результаты в контексте ЦУР:</a:t>
            </a:r>
            <a:br>
              <a:rPr lang="ru-RU" dirty="0"/>
            </a:br>
            <a:r>
              <a:rPr lang="ru-RU" dirty="0"/>
              <a:t>освоение инструментов стратегического управления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BD16BBC-3837-43BA-854B-55D833AF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20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668768-E72D-42E0-AB4D-AC452369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60" y="1044575"/>
            <a:ext cx="8991600" cy="5676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9D042E-48EC-4F40-BA6E-AF9EF92AB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" y="5395913"/>
            <a:ext cx="2400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27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93E7BF-A81E-4E4B-8FA9-1799422D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515600" cy="1021080"/>
          </a:xfrm>
        </p:spPr>
        <p:txBody>
          <a:bodyPr/>
          <a:lstStyle/>
          <a:p>
            <a:pPr algn="ctr"/>
            <a:r>
              <a:rPr lang="ru-RU" dirty="0"/>
              <a:t>Что будет дальше?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C48D2FC-9FDE-4855-BC80-A256088CD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0" y="972497"/>
            <a:ext cx="6278880" cy="334042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>
                <a:solidFill>
                  <a:schemeClr val="accent1"/>
                </a:solidFill>
              </a:rPr>
              <a:t>Индекс «Перспектива» </a:t>
            </a:r>
            <a:r>
              <a:rPr lang="ru-RU" sz="2000" dirty="0"/>
              <a:t>отражает частоту и качество  раскрытия целей по основным темам УР</a:t>
            </a:r>
            <a:r>
              <a:rPr lang="en-US" sz="2000" dirty="0"/>
              <a:t>/</a:t>
            </a:r>
            <a:r>
              <a:rPr lang="ru-RU" sz="2000" dirty="0"/>
              <a:t> КСО.  Контекстный, вспомогательный индекс. Не учитывается при расчете основных индексов.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Дает дополнительную информацию для понимания: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подходов компании к публичному представлению результатов деятельности в этой сфере;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«управленческого контекста» интеграции целей устойчивого развития: конкретные, измеримые целевые ориентиры можно рассматривать как одно из свидетельств высокого качества управления.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08ED5E9-35FC-46DF-998F-D92E95B1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008ED268-BE41-4C07-8057-034DF5BC2CF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7176183"/>
              </p:ext>
            </p:extLst>
          </p:nvPr>
        </p:nvGraphicFramePr>
        <p:xfrm>
          <a:off x="288925" y="1021082"/>
          <a:ext cx="5105400" cy="445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F63E5D-C9C0-4783-8529-F50FAE14CDF5}"/>
              </a:ext>
            </a:extLst>
          </p:cNvPr>
          <p:cNvSpPr txBox="1"/>
          <p:nvPr/>
        </p:nvSpPr>
        <p:spPr>
          <a:xfrm>
            <a:off x="606942" y="5615582"/>
            <a:ext cx="49448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Наиболее заметный рост – по показателям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«Производительность труда» и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«Социальные инвестиции»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0F6F6B-3F9B-4312-A805-8393A224EC53}"/>
              </a:ext>
            </a:extLst>
          </p:cNvPr>
          <p:cNvSpPr txBox="1"/>
          <p:nvPr/>
        </p:nvSpPr>
        <p:spPr>
          <a:xfrm>
            <a:off x="5760720" y="4182318"/>
            <a:ext cx="6278880" cy="253915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Критерии: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наличие  измеримых целевых значений основных индикаторов, включенных в таблицу,  и конкретных сроков;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наличие сформулированных целей по показателю и информации по отдельным задачам или/и запланированным мероприятиям с указанием сроков.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511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F4B9CEB-FDE2-4847-AD6C-24A24B06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74" y="0"/>
            <a:ext cx="10740452" cy="1026075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30" cap="all" dirty="0"/>
              <a:t/>
            </a:r>
            <a:br>
              <a:rPr lang="ru-RU" sz="3230" cap="all" dirty="0"/>
            </a:br>
            <a:r>
              <a:rPr lang="ru-RU" cap="all" dirty="0"/>
              <a:t>индекс  «вектор устойчивого развития»: </a:t>
            </a:r>
            <a:br>
              <a:rPr lang="ru-RU" cap="all" dirty="0"/>
            </a:br>
            <a:r>
              <a:rPr lang="ru-RU" cap="all" dirty="0"/>
              <a:t>индекс результативности</a:t>
            </a:r>
            <a:r>
              <a:rPr lang="ru-RU" sz="3230" cap="all" dirty="0"/>
              <a:t/>
            </a:r>
            <a:br>
              <a:rPr lang="ru-RU" sz="3230" cap="all" dirty="0"/>
            </a:br>
            <a:endParaRPr lang="ru-RU" sz="3230" cap="all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EC9650-32CC-421D-9343-9C933317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22</a:t>
            </a:fld>
            <a:endParaRPr lang="ru-RU" dirty="0"/>
          </a:p>
        </p:txBody>
      </p:sp>
      <p:sp>
        <p:nvSpPr>
          <p:cNvPr id="6" name="Объект 8">
            <a:extLst>
              <a:ext uri="{FF2B5EF4-FFF2-40B4-BE49-F238E27FC236}">
                <a16:creationId xmlns:a16="http://schemas.microsoft.com/office/drawing/2014/main" xmlns="" id="{F9D48C19-60DD-4DDD-AE9F-49C4E9DF3480}"/>
              </a:ext>
            </a:extLst>
          </p:cNvPr>
          <p:cNvSpPr txBox="1">
            <a:spLocks/>
          </p:cNvSpPr>
          <p:nvPr/>
        </p:nvSpPr>
        <p:spPr>
          <a:xfrm>
            <a:off x="227666" y="3239081"/>
            <a:ext cx="5181600" cy="13944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Предлагается ли больше социальных благ? Снижается ли экологическая «цена» производства?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455E3F-9EA4-43AF-B675-F831CE29FEBF}"/>
              </a:ext>
            </a:extLst>
          </p:cNvPr>
          <p:cNvSpPr txBox="1"/>
          <p:nvPr/>
        </p:nvSpPr>
        <p:spPr>
          <a:xfrm>
            <a:off x="227666" y="950008"/>
            <a:ext cx="5537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Индекс отражает направленность изменений в результативности деятельности компаний в сфере УР</a:t>
            </a:r>
            <a:r>
              <a:rPr lang="en-US" sz="2200" b="1" dirty="0"/>
              <a:t>/</a:t>
            </a:r>
            <a:r>
              <a:rPr lang="ru-RU" sz="2200" b="1" dirty="0"/>
              <a:t>КСО.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9CF8CD-70CE-43CF-8514-71D76FBB7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37" y="4882381"/>
            <a:ext cx="4633893" cy="14859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9C7E801-3C94-4DB9-9E97-D3A9DF8DDE28}"/>
              </a:ext>
            </a:extLst>
          </p:cNvPr>
          <p:cNvSpPr/>
          <p:nvPr/>
        </p:nvSpPr>
        <p:spPr>
          <a:xfrm>
            <a:off x="227666" y="2050588"/>
            <a:ext cx="52120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Какие реальные результаты и тенденции отражают раскрываемые в публичной отчетности показатели? </a:t>
            </a:r>
          </a:p>
        </p:txBody>
      </p:sp>
      <p:sp>
        <p:nvSpPr>
          <p:cNvPr id="12" name="Объект 7">
            <a:extLst>
              <a:ext uri="{FF2B5EF4-FFF2-40B4-BE49-F238E27FC236}">
                <a16:creationId xmlns:a16="http://schemas.microsoft.com/office/drawing/2014/main" xmlns="" id="{0AB7B77E-97A0-46D3-9708-2FAFECE2B85D}"/>
              </a:ext>
            </a:extLst>
          </p:cNvPr>
          <p:cNvSpPr txBox="1">
            <a:spLocks/>
          </p:cNvSpPr>
          <p:nvPr/>
        </p:nvSpPr>
        <p:spPr>
          <a:xfrm>
            <a:off x="5545331" y="1026075"/>
            <a:ext cx="6209211" cy="253740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8800" dirty="0">
                <a:solidFill>
                  <a:schemeClr val="accent1">
                    <a:lumMod val="75000"/>
                  </a:schemeClr>
                </a:solidFill>
              </a:rPr>
              <a:t>Материал для анализа</a:t>
            </a:r>
            <a:r>
              <a:rPr lang="ru-RU" sz="8800" dirty="0"/>
              <a:t>: представленные в динамике 10 базовых показателей, которые отражают экономическое, социальное и экологическое измерения КСО  и УР.</a:t>
            </a:r>
          </a:p>
          <a:p>
            <a:pPr>
              <a:lnSpc>
                <a:spcPct val="120000"/>
              </a:lnSpc>
            </a:pPr>
            <a:r>
              <a:rPr lang="ru-RU" sz="8800" dirty="0">
                <a:solidFill>
                  <a:schemeClr val="accent1">
                    <a:lumMod val="75000"/>
                  </a:schemeClr>
                </a:solidFill>
              </a:rPr>
              <a:t>Выборка:</a:t>
            </a:r>
            <a:r>
              <a:rPr lang="ru-RU" sz="8800" dirty="0"/>
              <a:t> 32 компании, лидирующие по результатам проекта «Ответственность и открытость»</a:t>
            </a:r>
          </a:p>
          <a:p>
            <a:pPr>
              <a:lnSpc>
                <a:spcPct val="120000"/>
              </a:lnSpc>
            </a:pPr>
            <a:endParaRPr lang="ru-RU" sz="5500" dirty="0"/>
          </a:p>
          <a:p>
            <a:pPr>
              <a:lnSpc>
                <a:spcPct val="120000"/>
              </a:lnSpc>
            </a:pPr>
            <a:endParaRPr lang="ru-RU" sz="5500" dirty="0"/>
          </a:p>
          <a:p>
            <a:endParaRPr lang="ru-RU" sz="2400" dirty="0"/>
          </a:p>
          <a:p>
            <a:pPr>
              <a:lnSpc>
                <a:spcPct val="120000"/>
              </a:lnSpc>
            </a:pPr>
            <a:endParaRPr lang="ru-RU" sz="5500" dirty="0"/>
          </a:p>
          <a:p>
            <a:pPr marL="0" indent="0">
              <a:buNone/>
            </a:pPr>
            <a:endParaRPr lang="ru-RU" sz="6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F3E9D1-4B71-4E61-9E68-1566AEAD70E9}"/>
              </a:ext>
            </a:extLst>
          </p:cNvPr>
          <p:cNvSpPr/>
          <p:nvPr/>
        </p:nvSpPr>
        <p:spPr>
          <a:xfrm>
            <a:off x="6096000" y="2612191"/>
            <a:ext cx="5803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E84C0FA-7E2C-41BA-B9EE-B29F8EFA1F1A}"/>
              </a:ext>
            </a:extLst>
          </p:cNvPr>
          <p:cNvSpPr/>
          <p:nvPr/>
        </p:nvSpPr>
        <p:spPr>
          <a:xfrm>
            <a:off x="5690741" y="3563481"/>
            <a:ext cx="6209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Фиксируются не собственно значения показателей, а количество «сигналов», которые указывают на направление изменений за три года. Отсутствие данных рассматривается как негативный сигнал. 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9A572D-0619-4D60-803A-C7EA325BAB5E}"/>
              </a:ext>
            </a:extLst>
          </p:cNvPr>
          <p:cNvSpPr txBox="1"/>
          <p:nvPr/>
        </p:nvSpPr>
        <p:spPr>
          <a:xfrm>
            <a:off x="5690741" y="5184717"/>
            <a:ext cx="6330132" cy="14465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</a:rPr>
              <a:t>Индекс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базируется на соотношении позитивных и</a:t>
            </a: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негативных «сигналов», которые указывают на</a:t>
            </a: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направление изменений в массиве отчётных </a:t>
            </a: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данных за 3 года</a:t>
            </a:r>
          </a:p>
        </p:txBody>
      </p:sp>
    </p:spTree>
    <p:extLst>
      <p:ext uri="{BB962C8B-B14F-4D97-AF65-F5344CB8AC3E}">
        <p14:creationId xmlns:p14="http://schemas.microsoft.com/office/powerpoint/2010/main" val="3688593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F4B9CEB-FDE2-4847-AD6C-24A24B06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8" y="136525"/>
            <a:ext cx="12042843" cy="83883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30" cap="all" dirty="0"/>
              <a:t/>
            </a:r>
            <a:br>
              <a:rPr lang="ru-RU" sz="3230" cap="all" dirty="0"/>
            </a:br>
            <a:r>
              <a:rPr lang="ru-RU" sz="3230" cap="all" dirty="0"/>
              <a:t/>
            </a:r>
            <a:br>
              <a:rPr lang="ru-RU" sz="3230" cap="all" dirty="0"/>
            </a:br>
            <a:r>
              <a:rPr lang="ru-RU" cap="all" dirty="0"/>
              <a:t>индекс</a:t>
            </a:r>
            <a:r>
              <a:rPr lang="en-US" cap="all" dirty="0"/>
              <a:t> </a:t>
            </a:r>
            <a:r>
              <a:rPr lang="ru-RU" cap="all" dirty="0"/>
              <a:t> «вектор устойчивого развития» </a:t>
            </a:r>
            <a:r>
              <a:rPr lang="ru-RU" cap="all" dirty="0"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ru-RU" cap="all" dirty="0"/>
              <a:t>2018 </a:t>
            </a:r>
            <a:r>
              <a:rPr lang="ru-RU" sz="3230" cap="all" dirty="0"/>
              <a:t/>
            </a:r>
            <a:br>
              <a:rPr lang="ru-RU" sz="3230" cap="all" dirty="0"/>
            </a:br>
            <a:r>
              <a:rPr lang="ru-RU" sz="3230" cap="all" dirty="0"/>
              <a:t/>
            </a:r>
            <a:br>
              <a:rPr lang="ru-RU" sz="3230" cap="all" dirty="0"/>
            </a:br>
            <a:endParaRPr lang="ru-RU" sz="3230" cap="all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EC9650-32CC-421D-9343-9C933317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23</a:t>
            </a:fld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45494FED-6BB5-4689-856A-D898A26C70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249224"/>
              </p:ext>
            </p:extLst>
          </p:nvPr>
        </p:nvGraphicFramePr>
        <p:xfrm>
          <a:off x="594360" y="1082676"/>
          <a:ext cx="6343105" cy="527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бъект 7">
            <a:extLst>
              <a:ext uri="{FF2B5EF4-FFF2-40B4-BE49-F238E27FC236}">
                <a16:creationId xmlns:a16="http://schemas.microsoft.com/office/drawing/2014/main" xmlns="" id="{C7795831-BABE-480E-9103-A84E98DBB63A}"/>
              </a:ext>
            </a:extLst>
          </p:cNvPr>
          <p:cNvSpPr txBox="1">
            <a:spLocks/>
          </p:cNvSpPr>
          <p:nvPr/>
        </p:nvSpPr>
        <p:spPr>
          <a:xfrm>
            <a:off x="7112261" y="838836"/>
            <a:ext cx="5079739" cy="56838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8000" dirty="0">
                <a:solidFill>
                  <a:schemeClr val="accent1">
                    <a:lumMod val="75000"/>
                  </a:schemeClr>
                </a:solidFill>
              </a:rPr>
              <a:t>Показатели: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6200" dirty="0"/>
              <a:t>производительность труда,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6200" dirty="0"/>
              <a:t>производственная безопасность, охрана труда,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6200" dirty="0"/>
              <a:t>оплата труда и расходы на социальные программы для персонала,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6200" dirty="0"/>
              <a:t>обучение персонала,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6200" dirty="0"/>
              <a:t>текучесть кадров,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6200" dirty="0"/>
              <a:t>выбросы в атмосферу, в том числе выбросы парниковых газов,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6200" dirty="0"/>
              <a:t>водопотребление и сбросы (кроме организаций финансового сектора*) 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6200" dirty="0"/>
              <a:t>энергоэффективность и энергопотребление, 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6200" dirty="0"/>
              <a:t>обращение с отходами,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6200" dirty="0"/>
              <a:t>социальные инвестиции. 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endParaRPr lang="ru-RU" sz="6200" dirty="0"/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ru-RU" sz="6200" dirty="0"/>
              <a:t>*</a:t>
            </a:r>
            <a:r>
              <a:rPr lang="ru-RU" sz="5500" i="1" dirty="0"/>
              <a:t>для организаций финансового сектора этот показатель заменен на показатель «Ответственное финансирование»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857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48FE4C-116A-4387-99B1-9FF7220A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Индекс «Вектор устойчивого развития»: </a:t>
            </a:r>
            <a:br>
              <a:rPr lang="ru-RU" dirty="0"/>
            </a:br>
            <a:r>
              <a:rPr lang="ru-RU" dirty="0"/>
              <a:t>отраслевой срез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C6DE4F5-3CD8-4207-A4F1-21CA512D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24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3123F2-6C75-4205-9FD6-DBC6505E3090}"/>
              </a:ext>
            </a:extLst>
          </p:cNvPr>
          <p:cNvSpPr txBox="1"/>
          <p:nvPr/>
        </p:nvSpPr>
        <p:spPr>
          <a:xfrm>
            <a:off x="6370322" y="1310322"/>
            <a:ext cx="571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Очевидны различия в ситуации: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в различных отраслях,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в рамках одной отрасли.</a:t>
            </a:r>
          </a:p>
          <a:p>
            <a:r>
              <a:rPr lang="ru-RU" sz="2200" dirty="0"/>
              <a:t>Можно предположить, что </a:t>
            </a:r>
          </a:p>
          <a:p>
            <a:r>
              <a:rPr lang="ru-RU" sz="2200" dirty="0"/>
              <a:t>это отражает как внешние обстоятельства, так и установки менеджмента.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F85DCC84-C928-46E3-B55F-528AAA9DAA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1000" y="1127442"/>
          <a:ext cx="5715000" cy="503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22E22E25-5AC3-48BC-9D19-C257AF4B695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70322" y="3545205"/>
          <a:ext cx="54406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3565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A5FA79-C6A6-4B93-B633-90F9826E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3480"/>
          </a:xfrm>
        </p:spPr>
        <p:txBody>
          <a:bodyPr/>
          <a:lstStyle/>
          <a:p>
            <a:pPr algn="ctr"/>
            <a:r>
              <a:rPr lang="ru-RU" dirty="0"/>
              <a:t>индекс «Вектор </a:t>
            </a:r>
            <a:r>
              <a:rPr lang="ru-RU"/>
              <a:t>устойчивого развития»: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тематический срез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D22294C-EBBF-4BDE-B674-96A44E3D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25</a:t>
            </a:fld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9E4F4E99-0522-4C31-A589-8766D39E08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123993"/>
              </p:ext>
            </p:extLst>
          </p:nvPr>
        </p:nvGraphicFramePr>
        <p:xfrm>
          <a:off x="182880" y="1173481"/>
          <a:ext cx="7635240" cy="504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94CBDC-FAAF-43B9-9C8B-8CDEB64B4922}"/>
              </a:ext>
            </a:extLst>
          </p:cNvPr>
          <p:cNvSpPr txBox="1"/>
          <p:nvPr/>
        </p:nvSpPr>
        <p:spPr>
          <a:xfrm>
            <a:off x="8001000" y="1508760"/>
            <a:ext cx="40081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Позитивная динамика: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Производительность труда,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Социальные аспекты – сообщества.</a:t>
            </a:r>
          </a:p>
          <a:p>
            <a:r>
              <a:rPr lang="ru-RU" sz="2000" dirty="0"/>
              <a:t>В рамках темы «Социальные аспекты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ru-RU" sz="2000" dirty="0"/>
              <a:t> персонал» фиксируются разнонаправленные тенденции: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 показателям «Охрана труда и здоровья работников» и «Обучение персонала»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ru-RU" sz="2000" dirty="0"/>
              <a:t> рост,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 показателям «Оплата труда и </a:t>
            </a:r>
            <a:r>
              <a:rPr lang="ru-RU" sz="2000" dirty="0" err="1"/>
              <a:t>соц.поддержка</a:t>
            </a:r>
            <a:r>
              <a:rPr lang="ru-RU" sz="2000" dirty="0"/>
              <a:t>» и «Текучесть кадров» – снижение.</a:t>
            </a:r>
          </a:p>
        </p:txBody>
      </p:sp>
    </p:spTree>
    <p:extLst>
      <p:ext uri="{BB962C8B-B14F-4D97-AF65-F5344CB8AC3E}">
        <p14:creationId xmlns:p14="http://schemas.microsoft.com/office/powerpoint/2010/main" val="1810626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85AD29-D271-4361-B102-3D0EA3CC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Лидеры индекса «Вектор устойчивого развития»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969957-439C-4172-AD17-9CBD01E5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26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2C9D29-9079-46D0-A05E-88D731A67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3270250"/>
            <a:ext cx="11789092" cy="3086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37D06B-10A8-460A-AEBD-02E96CF2AEC2}"/>
              </a:ext>
            </a:extLst>
          </p:cNvPr>
          <p:cNvSpPr txBox="1"/>
          <p:nvPr/>
        </p:nvSpPr>
        <p:spPr>
          <a:xfrm>
            <a:off x="586376" y="1540291"/>
            <a:ext cx="11253527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АЛРОСА, Газпром, ЕВРАЗ, ЕвроХим,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ИнтерРАО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Лукойл, Металлоинвест, ММК, МТС, НЛМК, Норникель, ОМК, РЖД, Росатом, Роснефть, Ростелеком, РусГидро, Сахалин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Энерджи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Сбербанк РФ, СИБУР, АФК «Система», Северсталь, СУЭК, Транснефть.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CC714F-4549-45C7-9DDC-8A5C4386D3F9}"/>
              </a:ext>
            </a:extLst>
          </p:cNvPr>
          <p:cNvSpPr txBox="1"/>
          <p:nvPr/>
        </p:nvSpPr>
        <p:spPr>
          <a:xfrm>
            <a:off x="586376" y="3994486"/>
            <a:ext cx="6639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Индекс вошли компании, показавшие положительные значения индивидуального индекса. Перечень компаний дан по алфавиту.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528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27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00" y="442480"/>
            <a:ext cx="9010651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43235" y="257814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792258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423864"/>
            <a:ext cx="91154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386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29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1" y="423864"/>
            <a:ext cx="90297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44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400583"/>
            <a:ext cx="10515600" cy="280219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/>
              <a:t>Индексы РСПП в сфере устойчивого развития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550781" y="1494583"/>
            <a:ext cx="5476436" cy="1645920"/>
          </a:xfrm>
          <a:solidFill>
            <a:schemeClr val="accent1"/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11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solidFill>
                  <a:schemeClr val="bg1"/>
                </a:solidFill>
              </a:rPr>
              <a:t>Индекс «Ответственность и открытость» - индекс раскрытия информации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459619" y="1492347"/>
            <a:ext cx="5181600" cy="164815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solidFill>
                  <a:schemeClr val="bg1"/>
                </a:solidFill>
              </a:rPr>
              <a:t>Индекс «Вектор устойчивого развития» - индекс динамики результативности деятельности компаний в сфере УР</a:t>
            </a:r>
            <a:r>
              <a:rPr lang="en-US" sz="2600" dirty="0">
                <a:solidFill>
                  <a:schemeClr val="bg1"/>
                </a:solidFill>
              </a:rPr>
              <a:t>/</a:t>
            </a:r>
            <a:r>
              <a:rPr lang="ru-RU" sz="2600" dirty="0">
                <a:solidFill>
                  <a:schemeClr val="bg1"/>
                </a:solidFill>
              </a:rPr>
              <a:t>КСО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44606" y="3313877"/>
            <a:ext cx="7633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Индексы взаимосвязаны: результаты оценки в рамках индекса «Ответственность и открытость» определяют выборку для для расчета  индекса «Вектор устойчивого развития».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C75323-97E3-40A8-BEE6-7741FF1B5033}"/>
              </a:ext>
            </a:extLst>
          </p:cNvPr>
          <p:cNvSpPr txBox="1"/>
          <p:nvPr/>
        </p:nvSpPr>
        <p:spPr>
          <a:xfrm>
            <a:off x="550781" y="4882774"/>
            <a:ext cx="10952874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Индексы не предназначены для ранжирования компаний. 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Их задача –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общая оценка ситуации и динамики ее развития.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05FD9B-F7D9-48AF-8104-0B5D680B52DE}"/>
              </a:ext>
            </a:extLst>
          </p:cNvPr>
          <p:cNvSpPr txBox="1"/>
          <p:nvPr/>
        </p:nvSpPr>
        <p:spPr>
          <a:xfrm>
            <a:off x="7784779" y="5596116"/>
            <a:ext cx="385644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ru-RU" sz="2000" b="1" dirty="0"/>
              <a:t>Методика составления индексов</a:t>
            </a:r>
            <a:endParaRPr lang="en-US" sz="2000" b="1" dirty="0"/>
          </a:p>
          <a:p>
            <a:r>
              <a:rPr lang="ru-RU" sz="2000" b="1" dirty="0"/>
              <a:t> представлена на сайте РСПП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173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30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14745"/>
            <a:ext cx="901065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97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31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1124816"/>
            <a:ext cx="8963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093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981" y="443634"/>
            <a:ext cx="10515600" cy="5738957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ru-RU" sz="4800" b="1" cap="all" dirty="0" smtClean="0"/>
              <a:t>Приложение </a:t>
            </a:r>
            <a:endParaRPr lang="ru-RU" sz="4800" b="1" cap="all" dirty="0"/>
          </a:p>
          <a:p>
            <a:pPr marL="0" indent="0">
              <a:buNone/>
            </a:pPr>
            <a:r>
              <a:rPr lang="ru-RU" sz="5600" b="1" cap="all" dirty="0"/>
              <a:t>Показатели проекта «Ответственность и открытость» </a:t>
            </a:r>
          </a:p>
          <a:p>
            <a:pPr marL="0" indent="0">
              <a:buNone/>
            </a:pPr>
            <a:r>
              <a:rPr lang="ru-RU" sz="5600" b="1" cap="all" dirty="0"/>
              <a:t> </a:t>
            </a:r>
          </a:p>
          <a:p>
            <a:pPr marL="0" indent="0">
              <a:buNone/>
            </a:pPr>
            <a:r>
              <a:rPr lang="ru-RU" sz="5600" b="1" dirty="0"/>
              <a:t>Показатели экономического, социального и экологического воздействия</a:t>
            </a:r>
            <a:endParaRPr lang="ru-RU" sz="5600" dirty="0"/>
          </a:p>
          <a:p>
            <a:pPr marL="0" indent="0">
              <a:buNone/>
            </a:pPr>
            <a:r>
              <a:rPr lang="ru-RU" sz="5600" dirty="0"/>
              <a:t>  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Производительность труда 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Капитальные вложения. Вложения в модернизацию производственных мощностей, создание новых предприятий и развитие производства.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Уплаченные налоги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Качество продукции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Доля закупок у местных поставщиков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Инновационная деятельность 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Численность персонала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Характеристики персонала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Производственная безопасность, охрана труда (результативность)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Затраты на производственную безопасность, охрану труда 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Системы управления производственной безопасностью, охраной труда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Оплата труда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Расходы на социальные программы для персонала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Количество бенефициаров социальных программ для персонала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Вознаграждение руководства 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Текучесть кадров</a:t>
            </a:r>
          </a:p>
          <a:p>
            <a:pPr lvl="0">
              <a:lnSpc>
                <a:spcPct val="120000"/>
              </a:lnSpc>
            </a:pPr>
            <a:r>
              <a:rPr lang="ru-RU" sz="5600" dirty="0"/>
              <a:t>Обучение </a:t>
            </a:r>
            <a:r>
              <a:rPr lang="ru-RU" sz="5600" dirty="0" smtClean="0"/>
              <a:t>персонала</a:t>
            </a:r>
            <a:endParaRPr lang="ru-RU" sz="5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279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81" y="620688"/>
            <a:ext cx="10899643" cy="5976664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Затраты на обучение персонала</a:t>
            </a:r>
          </a:p>
          <a:p>
            <a:pPr lvl="0"/>
            <a:r>
              <a:rPr lang="ru-RU" sz="1400" dirty="0"/>
              <a:t>Трудовые отношения </a:t>
            </a:r>
          </a:p>
          <a:p>
            <a:pPr lvl="0"/>
            <a:r>
              <a:rPr lang="ru-RU" sz="1400" dirty="0"/>
              <a:t>Соблюдение прав человека</a:t>
            </a:r>
          </a:p>
          <a:p>
            <a:pPr lvl="0"/>
            <a:r>
              <a:rPr lang="ru-RU" sz="1400" dirty="0"/>
              <a:t>Выбросы в атмосферу</a:t>
            </a:r>
          </a:p>
          <a:p>
            <a:pPr lvl="0"/>
            <a:r>
              <a:rPr lang="ru-RU" sz="1400" dirty="0"/>
              <a:t>Выбросы парниковых газов</a:t>
            </a:r>
          </a:p>
          <a:p>
            <a:pPr lvl="0"/>
            <a:r>
              <a:rPr lang="ru-RU" sz="1400" dirty="0" err="1"/>
              <a:t>Энергоэффективность</a:t>
            </a:r>
            <a:r>
              <a:rPr lang="ru-RU" sz="1400" dirty="0"/>
              <a:t> и энергопотребление</a:t>
            </a:r>
          </a:p>
          <a:p>
            <a:pPr lvl="0"/>
            <a:r>
              <a:rPr lang="ru-RU" sz="1400" dirty="0"/>
              <a:t>Водопотребление</a:t>
            </a:r>
          </a:p>
          <a:p>
            <a:pPr lvl="0"/>
            <a:r>
              <a:rPr lang="ru-RU" sz="1400" dirty="0"/>
              <a:t>Сбросы в водные источники</a:t>
            </a:r>
          </a:p>
          <a:p>
            <a:pPr lvl="0"/>
            <a:r>
              <a:rPr lang="ru-RU" sz="1400" dirty="0"/>
              <a:t>Обращение с отходами</a:t>
            </a:r>
          </a:p>
          <a:p>
            <a:pPr lvl="0"/>
            <a:r>
              <a:rPr lang="ru-RU" sz="1400" dirty="0"/>
              <a:t>Расходы на охрану окружающей среды</a:t>
            </a:r>
          </a:p>
          <a:p>
            <a:pPr lvl="0"/>
            <a:r>
              <a:rPr lang="ru-RU" sz="1400" dirty="0"/>
              <a:t>Системы экологического менеджмента  </a:t>
            </a:r>
          </a:p>
          <a:p>
            <a:pPr lvl="0"/>
            <a:r>
              <a:rPr lang="ru-RU" sz="1400" dirty="0"/>
              <a:t>Учет и оценка экологических рисков проектов, получающих финансирование </a:t>
            </a:r>
            <a:r>
              <a:rPr lang="ru-RU" sz="1400" i="1" dirty="0"/>
              <a:t>(показатель </a:t>
            </a:r>
            <a:r>
              <a:rPr lang="ru-RU" sz="1400" i="1" dirty="0" err="1"/>
              <a:t>релевантен</a:t>
            </a:r>
            <a:r>
              <a:rPr lang="ru-RU" sz="1400" i="1" dirty="0"/>
              <a:t> для организаций, работающих на финансовых рынках. Учитывается вместо нерелевантного для этих организаций показателя№24. Для организаций других отраслей не учитывается)</a:t>
            </a:r>
            <a:r>
              <a:rPr lang="ru-RU" sz="1400" u="sng" dirty="0"/>
              <a:t> </a:t>
            </a:r>
            <a:endParaRPr lang="ru-RU" sz="1400" dirty="0"/>
          </a:p>
          <a:p>
            <a:pPr lvl="0"/>
            <a:r>
              <a:rPr lang="ru-RU" sz="1400" dirty="0"/>
              <a:t>Финансирование природоохранных проектов и программ (</a:t>
            </a:r>
            <a:r>
              <a:rPr lang="ru-RU" sz="1400" i="1" dirty="0"/>
              <a:t>показатель </a:t>
            </a:r>
            <a:r>
              <a:rPr lang="ru-RU" sz="1400" i="1" dirty="0" err="1"/>
              <a:t>релевантен</a:t>
            </a:r>
            <a:r>
              <a:rPr lang="ru-RU" sz="1400" i="1" dirty="0"/>
              <a:t> для организаций, работающих на финансовых рынках. Учитывается вместо нерелевантного для этих организаций показателя№25. Для организаций других отраслей не учитывается)</a:t>
            </a:r>
            <a:r>
              <a:rPr lang="ru-RU" sz="1400" dirty="0"/>
              <a:t>) </a:t>
            </a:r>
          </a:p>
          <a:p>
            <a:pPr lvl="0"/>
            <a:r>
              <a:rPr lang="ru-RU" sz="1400" dirty="0"/>
              <a:t>Социальные </a:t>
            </a:r>
            <a:r>
              <a:rPr lang="ru-RU" sz="1400" dirty="0" smtClean="0"/>
              <a:t>инвестиции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100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82" y="540328"/>
            <a:ext cx="10816029" cy="62010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1200" dirty="0"/>
              <a:t> </a:t>
            </a:r>
          </a:p>
          <a:p>
            <a:pPr marL="0" lvl="0" indent="0">
              <a:buNone/>
            </a:pPr>
            <a:r>
              <a:rPr lang="ru-RU" sz="2600" b="1" dirty="0"/>
              <a:t>Показатели управления и взаимодействия:</a:t>
            </a:r>
            <a:endParaRPr lang="ru-RU" sz="26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500" dirty="0"/>
              <a:t>Сведения, позволяющие оценить независимость и компетентность Совета директоров – образование, профессиональный опыт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500" dirty="0" err="1"/>
              <a:t>Вовлечённость</a:t>
            </a:r>
            <a:r>
              <a:rPr lang="ru-RU" sz="2500" dirty="0"/>
              <a:t> высшего руководства компании в управление вопросами КСО и устойчивого развития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500" dirty="0"/>
              <a:t>Включение рисков, связанных с социальными и экологическими аспектами деятельности организации, в систему управления ключевыми рисками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500" dirty="0"/>
              <a:t>Наличие этического кодекса, его основные принципы, механизмы внедрения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500" dirty="0"/>
              <a:t>Противодействие коррупции: политика, механизмы, мероприятия, результаты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500" dirty="0"/>
              <a:t>Корпоративная политика по КСО (УР): содержание, конкретизация в форме корпоративных политик по направлениям, прежде всего по охране труда, окружающей среды, отношениям с персоналом /кадровой политике, участию в развитии местных сообществ.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500" dirty="0"/>
              <a:t>Управление вопросами КСО/УР в цепочке поставок: политики, механизмы, показатели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500" dirty="0"/>
              <a:t>Включение КПЭ в сфере КСО и УР в систему стратегических КПЭ компании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500" dirty="0"/>
              <a:t>Мотивация менеджмента к внедрению принципа КСО/УР в деятельность организации: связь вознаграждения с результатами в сфере КСО и УР через систему КПЭ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500" dirty="0"/>
              <a:t>Структура управления деятельностью в сфере КСО и УР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500" dirty="0"/>
              <a:t> Направления и форматы взаимодействия с государством, основные программы/проекты.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500" dirty="0"/>
              <a:t>Направления и форматы взаимодействия с обществом, основные проекты</a:t>
            </a:r>
          </a:p>
          <a:p>
            <a:pPr>
              <a:lnSpc>
                <a:spcPct val="120000"/>
              </a:lnSpc>
            </a:pPr>
            <a:endParaRPr lang="ru-RU" sz="2100" dirty="0"/>
          </a:p>
          <a:p>
            <a:endParaRPr lang="ru-RU" sz="2100" dirty="0"/>
          </a:p>
          <a:p>
            <a:endParaRPr lang="ru-RU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6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2368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/>
              <a:t>Индекс «Ответственность и открытость» – </a:t>
            </a:r>
            <a:br>
              <a:rPr lang="ru-RU" sz="2800" cap="all" dirty="0"/>
            </a:br>
            <a:r>
              <a:rPr lang="ru-RU" sz="2800" cap="all" dirty="0"/>
              <a:t>индекс раскрытия информации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6731209" y="1186396"/>
            <a:ext cx="5039932" cy="5535079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Материал для анализа</a:t>
            </a:r>
            <a:r>
              <a:rPr lang="ru-RU" sz="2200" dirty="0"/>
              <a:t>: годовые и нефинансовые отчеты компаний, опубликованные на сайтах компаний на русском языке до 1 ноября 2018 года.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Выборка: 111 компаний</a:t>
            </a:r>
          </a:p>
          <a:p>
            <a:pPr marL="342900" indent="-342900">
              <a:lnSpc>
                <a:spcPct val="110000"/>
              </a:lnSpc>
            </a:pPr>
            <a:r>
              <a:rPr lang="ru-RU" sz="2200" dirty="0"/>
              <a:t>100 крупнейших российских компаний по рейтингу </a:t>
            </a:r>
            <a:r>
              <a:rPr lang="en-US" sz="2200" dirty="0"/>
              <a:t>RAEX 600</a:t>
            </a:r>
            <a:endParaRPr lang="ru-RU" sz="2200" dirty="0"/>
          </a:p>
          <a:p>
            <a:pPr marL="0" indent="0" algn="ctr">
              <a:lnSpc>
                <a:spcPct val="70000"/>
              </a:lnSpc>
              <a:buNone/>
            </a:pPr>
            <a:r>
              <a:rPr lang="ru-RU" sz="3600" dirty="0"/>
              <a:t>+</a:t>
            </a:r>
            <a:r>
              <a:rPr lang="ru-RU" sz="2000" dirty="0"/>
              <a:t>  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компании из списка первой сотни крупнейших российских компаний по рейтингу РБК 500, которые также  включены в рейтинг RAEX и находятся в нем на позиции не ниже 200-й или лидируют в отрасли по выручке.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 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28753" y="1060209"/>
            <a:ext cx="6270017" cy="25810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>Индекс </a:t>
            </a:r>
            <a:r>
              <a:rPr lang="ru-RU" sz="2400" b="1" dirty="0">
                <a:solidFill>
                  <a:schemeClr val="tx1"/>
                </a:solidFill>
              </a:rPr>
              <a:t>отражает объем и качество информации о результатах воздействия крупных компаний на общество и природу</a:t>
            </a:r>
            <a:r>
              <a:rPr lang="ru-RU" sz="22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/>
              <a:t>Насколько серьезно подходят компании к представлению информации о КСО/УР? Насколько высоки частота и качество ее раскрытия?</a:t>
            </a:r>
            <a:endParaRPr lang="en-US" sz="2200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4</a:t>
            </a:fld>
            <a:endParaRPr lang="ru-RU"/>
          </a:p>
        </p:txBody>
      </p:sp>
      <p:sp>
        <p:nvSpPr>
          <p:cNvPr id="6" name="Объект 7">
            <a:extLst>
              <a:ext uri="{FF2B5EF4-FFF2-40B4-BE49-F238E27FC236}">
                <a16:creationId xmlns:a16="http://schemas.microsoft.com/office/drawing/2014/main" xmlns="" id="{95FCF33F-4D90-4EB5-87AA-B131AE9EE273}"/>
              </a:ext>
            </a:extLst>
          </p:cNvPr>
          <p:cNvSpPr txBox="1">
            <a:spLocks/>
          </p:cNvSpPr>
          <p:nvPr/>
        </p:nvSpPr>
        <p:spPr>
          <a:xfrm>
            <a:off x="6731209" y="5086220"/>
            <a:ext cx="6501981" cy="3543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ru-RU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CF118444-C3EA-4699-B821-4376955F208E}"/>
              </a:ext>
            </a:extLst>
          </p:cNvPr>
          <p:cNvSpPr txBox="1">
            <a:spLocks/>
          </p:cNvSpPr>
          <p:nvPr/>
        </p:nvSpPr>
        <p:spPr>
          <a:xfrm>
            <a:off x="371794" y="3429000"/>
            <a:ext cx="6126976" cy="92022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Насколько прозрачен вклад крупных компаний в устойчивое развитие общества?</a:t>
            </a:r>
          </a:p>
          <a:p>
            <a:pPr>
              <a:lnSpc>
                <a:spcPct val="100000"/>
              </a:lnSpc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304D00E-3E35-4E71-85AF-E3F9BA80F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53" y="4366079"/>
            <a:ext cx="612501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0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459"/>
            <a:ext cx="10515600" cy="575187"/>
          </a:xfrm>
        </p:spPr>
        <p:txBody>
          <a:bodyPr>
            <a:normAutofit/>
          </a:bodyPr>
          <a:lstStyle/>
          <a:p>
            <a:pPr algn="ctr"/>
            <a:r>
              <a:rPr lang="ru-RU" sz="2800" cap="all" dirty="0"/>
              <a:t>Тематическая структура, показатели, критерии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93798809"/>
              </p:ext>
            </p:extLst>
          </p:nvPr>
        </p:nvGraphicFramePr>
        <p:xfrm>
          <a:off x="-695211" y="1577768"/>
          <a:ext cx="7144468" cy="526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931219" y="4009904"/>
            <a:ext cx="5914336" cy="400110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0080" y="4775772"/>
            <a:ext cx="4358629" cy="10464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</a:rPr>
              <a:t>41 показатель, 70 индикаторов </a:t>
            </a:r>
            <a:endParaRPr lang="ru-RU" sz="2200" b="1" u="sng" dirty="0">
              <a:solidFill>
                <a:schemeClr val="accent1"/>
              </a:solidFill>
            </a:endParaRPr>
          </a:p>
          <a:p>
            <a:r>
              <a:rPr lang="ru-RU" sz="2000" i="1" dirty="0"/>
              <a:t>* Перечень показателей приведен                                                 в Приложении 1</a:t>
            </a:r>
            <a:endParaRPr lang="ru-RU" sz="2200" i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027001F7-C9AD-4EC0-8395-549476D0E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108775"/>
              </p:ext>
            </p:extLst>
          </p:nvPr>
        </p:nvGraphicFramePr>
        <p:xfrm>
          <a:off x="5931219" y="1080658"/>
          <a:ext cx="6137056" cy="312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0961EF-AA74-477D-959D-3554BC1CE69F}"/>
              </a:ext>
            </a:extLst>
          </p:cNvPr>
          <p:cNvSpPr txBox="1"/>
          <p:nvPr/>
        </p:nvSpPr>
        <p:spPr>
          <a:xfrm>
            <a:off x="5653634" y="968750"/>
            <a:ext cx="40509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Уровни раскрытия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376666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F4B9CEB-FDE2-4847-AD6C-24A24B06B60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ru-RU" sz="3230" cap="all" dirty="0"/>
              <a:t/>
            </a:r>
            <a:br>
              <a:rPr lang="ru-RU" sz="3230" cap="all" dirty="0"/>
            </a:br>
            <a:r>
              <a:rPr lang="ru-RU" sz="3230" cap="all" dirty="0"/>
              <a:t>Что показывает индекс</a:t>
            </a:r>
            <a:br>
              <a:rPr lang="ru-RU" sz="3230" cap="all" dirty="0"/>
            </a:br>
            <a:r>
              <a:rPr lang="ru-RU" sz="3230" cap="all" dirty="0"/>
              <a:t> «Ответственность и открытость»–2018 </a:t>
            </a:r>
            <a:br>
              <a:rPr lang="ru-RU" sz="3230" cap="all" dirty="0"/>
            </a:br>
            <a:r>
              <a:rPr lang="ru-RU" sz="3230" cap="all" dirty="0"/>
              <a:t/>
            </a:r>
            <a:br>
              <a:rPr lang="ru-RU" sz="3230" cap="all" dirty="0"/>
            </a:br>
            <a:endParaRPr lang="ru-RU" sz="3230" cap="all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EC9650-32CC-421D-9343-9C933317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6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1BCC7C3-F228-498D-AC04-E3A8C4012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0398"/>
            <a:ext cx="12017829" cy="37972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89A9AE-FB65-463F-BB2F-7C552B35BE0C}"/>
              </a:ext>
            </a:extLst>
          </p:cNvPr>
          <p:cNvSpPr txBox="1"/>
          <p:nvPr/>
        </p:nvSpPr>
        <p:spPr>
          <a:xfrm>
            <a:off x="4608060" y="2855961"/>
            <a:ext cx="29758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cap="all" dirty="0"/>
              <a:t>расширение </a:t>
            </a:r>
            <a:endParaRPr lang="en-US" sz="3600" cap="all" dirty="0"/>
          </a:p>
          <a:p>
            <a:pPr algn="ctr"/>
            <a:r>
              <a:rPr lang="ru-RU" sz="3600" cap="all" dirty="0"/>
              <a:t>территории</a:t>
            </a:r>
            <a:endParaRPr lang="ru-RU" sz="3600" cap="all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99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2CE5B14-8448-4045-BA07-A369761F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8" y="18255"/>
            <a:ext cx="10515600" cy="1106007"/>
          </a:xfrm>
        </p:spPr>
        <p:txBody>
          <a:bodyPr>
            <a:normAutofit/>
          </a:bodyPr>
          <a:lstStyle/>
          <a:p>
            <a:pPr algn="ctr"/>
            <a:r>
              <a:rPr lang="ru-RU" sz="2800" cap="all" dirty="0"/>
              <a:t>Рост</a:t>
            </a:r>
            <a:r>
              <a:rPr lang="ru-RU" dirty="0"/>
              <a:t>,</a:t>
            </a:r>
            <a:r>
              <a:rPr lang="ru-RU" sz="2500" cap="all" dirty="0"/>
              <a:t> </a:t>
            </a:r>
            <a:r>
              <a:rPr lang="ru-RU" sz="2800" cap="all" dirty="0"/>
              <a:t>факторы и качество роста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26D5D1B-9D0C-4602-AE2D-3F41E8934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643" y="864069"/>
            <a:ext cx="6225468" cy="2876237"/>
          </a:xfrm>
        </p:spPr>
        <p:txBody>
          <a:bodyPr>
            <a:noAutofit/>
          </a:bodyPr>
          <a:lstStyle/>
          <a:p>
            <a:r>
              <a:rPr lang="ru-RU" sz="2000" dirty="0"/>
              <a:t>Все значения индекса показывают рост третий год подряд.</a:t>
            </a:r>
          </a:p>
          <a:p>
            <a:r>
              <a:rPr lang="ru-RU" sz="2000" dirty="0"/>
              <a:t>Наивысшее </a:t>
            </a:r>
            <a:r>
              <a:rPr lang="ru-RU" sz="1800" dirty="0"/>
              <a:t>зна</a:t>
            </a:r>
            <a:r>
              <a:rPr lang="ru-RU" sz="2000" dirty="0"/>
              <a:t>чение индекса, очевидно, достигло максимума в прошлом году и держится примерно на той же отметке. </a:t>
            </a:r>
          </a:p>
          <a:p>
            <a:r>
              <a:rPr lang="ru-RU" sz="2000" dirty="0"/>
              <a:t>Темпы роста индекса для лидирующей группы росли более низкими темпами, чем среднее значение индекса: состав группы расширился, ряд ее новых участников – в начале пути освоения лучшего опыта.</a:t>
            </a:r>
            <a:endParaRPr lang="en-US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BA284D8A-C16A-4CBB-A692-95290B9A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E8A877AB-C490-47DD-B021-FE981546E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999797"/>
              </p:ext>
            </p:extLst>
          </p:nvPr>
        </p:nvGraphicFramePr>
        <p:xfrm>
          <a:off x="393493" y="864068"/>
          <a:ext cx="5321508" cy="549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08D363-05AE-4934-83B7-AFA51CF949F9}"/>
              </a:ext>
            </a:extLst>
          </p:cNvPr>
          <p:cNvSpPr txBox="1"/>
          <p:nvPr/>
        </p:nvSpPr>
        <p:spPr>
          <a:xfrm>
            <a:off x="5796643" y="3740306"/>
            <a:ext cx="6225469" cy="25545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При этом наиболее выражен рост среднего значения за счет: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роста количества раскрываемых показателей в отчетности ряда компаний;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расширения круга компаний, раскрывающих показатели УР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КСО: при сохранении общего числа компаний в выборке количество тех, кто не публикует отчетность на русском языке, снизилось. </a:t>
            </a:r>
          </a:p>
        </p:txBody>
      </p:sp>
    </p:spTree>
    <p:extLst>
      <p:ext uri="{BB962C8B-B14F-4D97-AF65-F5344CB8AC3E}">
        <p14:creationId xmlns:p14="http://schemas.microsoft.com/office/powerpoint/2010/main" val="362669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C8523A-4D65-4243-8C75-774F355E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79" y="0"/>
            <a:ext cx="11579421" cy="10375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all" dirty="0"/>
              <a:t/>
            </a:r>
            <a:br>
              <a:rPr lang="ru-RU" sz="2800" cap="all" dirty="0"/>
            </a:br>
            <a:r>
              <a:rPr lang="ru-RU" sz="3100" cap="all" dirty="0"/>
              <a:t>расширение круга компаний, раскрывающих показатели</a:t>
            </a:r>
            <a:br>
              <a:rPr lang="ru-RU" sz="3100" cap="all" dirty="0"/>
            </a:br>
            <a:r>
              <a:rPr lang="ru-RU" sz="3100" cap="all" dirty="0"/>
              <a:t>в области устойчивого развития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7A7C09-C11C-4F34-BC33-A07DE094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B9DDF0BE-4799-4B17-A0E3-C5044DA4C3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74177"/>
              </p:ext>
            </p:extLst>
          </p:nvPr>
        </p:nvGraphicFramePr>
        <p:xfrm>
          <a:off x="355156" y="1561558"/>
          <a:ext cx="3184929" cy="459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F1947B3-A08A-48D8-A91F-239B468ABE01}"/>
              </a:ext>
            </a:extLst>
          </p:cNvPr>
          <p:cNvGrpSpPr/>
          <p:nvPr/>
        </p:nvGrpSpPr>
        <p:grpSpPr>
          <a:xfrm>
            <a:off x="3584167" y="1133674"/>
            <a:ext cx="8614086" cy="5405238"/>
            <a:chOff x="3608427" y="1333729"/>
            <a:chExt cx="8614086" cy="54052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F7E6F50-EC53-4432-B629-CE23E98474EA}"/>
                </a:ext>
              </a:extLst>
            </p:cNvPr>
            <p:cNvSpPr txBox="1"/>
            <p:nvPr/>
          </p:nvSpPr>
          <p:spPr>
            <a:xfrm>
              <a:off x="4306703" y="6338857"/>
              <a:ext cx="6741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/>
                <a:t>Место в рейтинге по объему реализации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3A4C84F8-64A9-4C8B-8C06-345F806D3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425" y="1558977"/>
              <a:ext cx="8060088" cy="479426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5577598-101B-4F05-9861-4E03E10296DD}"/>
                </a:ext>
              </a:extLst>
            </p:cNvPr>
            <p:cNvSpPr txBox="1"/>
            <p:nvPr/>
          </p:nvSpPr>
          <p:spPr>
            <a:xfrm rot="16200000">
              <a:off x="1468552" y="3473604"/>
              <a:ext cx="49876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/>
                <a:t>Кол-во баллов за раскрытие информации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212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6CF15-BA4E-4B83-8924-B55534BE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5" y="0"/>
            <a:ext cx="11396464" cy="708361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/>
              <a:t/>
            </a:r>
            <a:br>
              <a:rPr lang="ru-RU" sz="2800" cap="all" dirty="0"/>
            </a:br>
            <a:r>
              <a:rPr lang="ru-RU" sz="2800" cap="all" dirty="0"/>
              <a:t/>
            </a:r>
            <a:br>
              <a:rPr lang="ru-RU" sz="2800" cap="all" dirty="0"/>
            </a:br>
            <a:r>
              <a:rPr lang="ru-RU" sz="2800" cap="all" dirty="0"/>
              <a:t>повышение планки Лидерства </a:t>
            </a:r>
            <a:br>
              <a:rPr lang="ru-RU" sz="2800" cap="all" dirty="0"/>
            </a:br>
            <a:endParaRPr lang="ru-RU" sz="2800" cap="all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D48CE3E5-E77C-4D78-8FC9-8D14D59E3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46216"/>
              </p:ext>
            </p:extLst>
          </p:nvPr>
        </p:nvGraphicFramePr>
        <p:xfrm>
          <a:off x="662258" y="929198"/>
          <a:ext cx="11183911" cy="33833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80155">
                  <a:extLst>
                    <a:ext uri="{9D8B030D-6E8A-4147-A177-3AD203B41FA5}">
                      <a16:colId xmlns:a16="http://schemas.microsoft.com/office/drawing/2014/main" xmlns="" val="3504187708"/>
                    </a:ext>
                  </a:extLst>
                </a:gridCol>
                <a:gridCol w="7903756">
                  <a:extLst>
                    <a:ext uri="{9D8B030D-6E8A-4147-A177-3AD203B41FA5}">
                      <a16:colId xmlns:a16="http://schemas.microsoft.com/office/drawing/2014/main" xmlns="" val="1868641356"/>
                    </a:ext>
                  </a:extLst>
                </a:gridCol>
              </a:tblGrid>
              <a:tr h="623941">
                <a:tc>
                  <a:txBody>
                    <a:bodyPr/>
                    <a:lstStyle/>
                    <a:p>
                      <a:r>
                        <a:rPr lang="ru-RU" cap="all" baseline="0" dirty="0"/>
                        <a:t>Значения</a:t>
                      </a:r>
                    </a:p>
                    <a:p>
                      <a:r>
                        <a:rPr lang="ru-RU" cap="all" baseline="0" dirty="0"/>
                        <a:t>индивидуального индекса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cap="all" baseline="0" dirty="0">
                          <a:solidFill>
                            <a:schemeClr val="bg1"/>
                          </a:solidFill>
                        </a:rPr>
                        <a:t>Компании – лидеры индекса «Ответственность и открытость»–2018 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(названия компаний даны в алфавитном порядке)</a:t>
                      </a:r>
                      <a:endParaRPr lang="ru-RU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225963"/>
                  </a:ext>
                </a:extLst>
              </a:tr>
              <a:tr h="761875">
                <a:tc>
                  <a:txBody>
                    <a:bodyPr/>
                    <a:lstStyle/>
                    <a:p>
                      <a:r>
                        <a:rPr lang="ru-RU" sz="2000" b="1" dirty="0"/>
                        <a:t>Группа А: </a:t>
                      </a:r>
                      <a:r>
                        <a:rPr lang="ru-RU" sz="2000" dirty="0"/>
                        <a:t>значения индивидуального индекса 0,75 и выше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АЛРОСА, Газпром,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Зарубежнефть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ЛУКОЙЛ,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Металлоинвест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Норникель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Роснефть, Ростелеком, Северсталь, СИБУР, АФК Система, СУЭК </a:t>
                      </a:r>
                    </a:p>
                    <a:p>
                      <a:pPr algn="r"/>
                      <a:r>
                        <a:rPr lang="ru-RU" sz="20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(12 компаний)</a:t>
                      </a:r>
                      <a:endParaRPr lang="ru-RU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8577968"/>
                  </a:ext>
                </a:extLst>
              </a:tr>
              <a:tr h="1371719">
                <a:tc>
                  <a:txBody>
                    <a:bodyPr/>
                    <a:lstStyle/>
                    <a:p>
                      <a:r>
                        <a:rPr lang="ru-RU" sz="2000" b="1" dirty="0"/>
                        <a:t>Группа В: </a:t>
                      </a:r>
                      <a:r>
                        <a:rPr lang="ru-RU" sz="2000" dirty="0"/>
                        <a:t>значения индивидуального индекса - 0,55 и выше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Аэрофлот, ЕВРАЗ,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ЕвроХим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Интер РАО, ММК, МТС, НОВАТЭК,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ОМК, НЛМК, Полюс, РУСАЛ, РЖД, Росатом, Российские сети, РусГидро, Сахалин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Энерджи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Сбербанк, ТМК, Транснефть, ФосАгро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noProof="0" dirty="0">
                          <a:effectLst/>
                        </a:rPr>
                        <a:t>(20 компаний)</a:t>
                      </a:r>
                      <a:endParaRPr lang="ru-RU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3216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7051405-9D74-409C-88B6-76B665171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608325"/>
              </p:ext>
            </p:extLst>
          </p:nvPr>
        </p:nvGraphicFramePr>
        <p:xfrm>
          <a:off x="6957745" y="4393895"/>
          <a:ext cx="488842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255">
                  <a:extLst>
                    <a:ext uri="{9D8B030D-6E8A-4147-A177-3AD203B41FA5}">
                      <a16:colId xmlns:a16="http://schemas.microsoft.com/office/drawing/2014/main" xmlns="" val="2714189458"/>
                    </a:ext>
                  </a:extLst>
                </a:gridCol>
                <a:gridCol w="2702169">
                  <a:extLst>
                    <a:ext uri="{9D8B030D-6E8A-4147-A177-3AD203B41FA5}">
                      <a16:colId xmlns:a16="http://schemas.microsoft.com/office/drawing/2014/main" xmlns="" val="1824463378"/>
                    </a:ext>
                  </a:extLst>
                </a:gridCol>
              </a:tblGrid>
              <a:tr h="98571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Группа «Резерва»: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значения индивидуального индекса в диапазоне </a:t>
                      </a:r>
                    </a:p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0,45-0,54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ВТБ, КАМАЗ,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МегаФон,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Мостотрест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ОСК, Татнефть, УРАЛКАЛИЙ,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X5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Retail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 компаний)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256305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40394188-1E69-45CB-ABE5-8BFD88387C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785076"/>
              </p:ext>
            </p:extLst>
          </p:nvPr>
        </p:nvGraphicFramePr>
        <p:xfrm>
          <a:off x="531751" y="4956838"/>
          <a:ext cx="5809087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0FCE97-93AF-4114-9330-169E71672DC4}"/>
              </a:ext>
            </a:extLst>
          </p:cNvPr>
          <p:cNvSpPr txBox="1"/>
          <p:nvPr/>
        </p:nvSpPr>
        <p:spPr>
          <a:xfrm>
            <a:off x="714195" y="4228634"/>
            <a:ext cx="543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Повышение начальных значений индекса</a:t>
            </a:r>
          </a:p>
          <a:p>
            <a:r>
              <a:rPr lang="ru-RU" sz="2000" b="1" dirty="0"/>
              <a:t>для лидирующих групп, 2016-2018</a:t>
            </a:r>
          </a:p>
        </p:txBody>
      </p:sp>
    </p:spTree>
    <p:extLst>
      <p:ext uri="{BB962C8B-B14F-4D97-AF65-F5344CB8AC3E}">
        <p14:creationId xmlns:p14="http://schemas.microsoft.com/office/powerpoint/2010/main" val="2976408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4891</TotalTime>
  <Words>1879</Words>
  <Application>Microsoft Office PowerPoint</Application>
  <PresentationFormat>Произвольный</PresentationFormat>
  <Paragraphs>319</Paragraphs>
  <Slides>34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О проекте</vt:lpstr>
      <vt:lpstr>Индексы РСПП в сфере устойчивого развития</vt:lpstr>
      <vt:lpstr>Индекс «Ответственность и открытость» –  индекс раскрытия информации</vt:lpstr>
      <vt:lpstr>Тематическая структура, показатели, критерии</vt:lpstr>
      <vt:lpstr> Что показывает индекс  «Ответственность и открытость»–2018   </vt:lpstr>
      <vt:lpstr>Рост, факторы и качество роста </vt:lpstr>
      <vt:lpstr> расширение круга компаний, раскрывающих показатели в области устойчивого развития </vt:lpstr>
      <vt:lpstr>  повышение планки Лидерства  </vt:lpstr>
      <vt:lpstr>Отраслевые Значения индекса «Ответственность и открытость»</vt:lpstr>
      <vt:lpstr> отраслевой срез: что нового?</vt:lpstr>
      <vt:lpstr>Внутриотраслевая динамика:  профиль «экспансии» публичной отчетности</vt:lpstr>
      <vt:lpstr>Значения индекса «Ответственность и открытость»  по темам</vt:lpstr>
      <vt:lpstr>Приоритеты раскрытия информации  в международном контексте*</vt:lpstr>
      <vt:lpstr>  задачи на завтра    </vt:lpstr>
      <vt:lpstr>Уровни раскрытия информации, 2016-2018, %</vt:lpstr>
      <vt:lpstr>Всегда ли цифры = показатели? </vt:lpstr>
      <vt:lpstr>Система показателей:  инструмент стратегического управления</vt:lpstr>
      <vt:lpstr>Широкий стратегический контекст:  что нам делать с ЦУР?</vt:lpstr>
      <vt:lpstr>Цели и результаты в контексте ЦУР: освоение инструментов стратегического управления</vt:lpstr>
      <vt:lpstr>Что будет дальше?</vt:lpstr>
      <vt:lpstr> индекс  «вектор устойчивого развития»:  индекс результативности </vt:lpstr>
      <vt:lpstr>  индекс  «вектор устойчивого развития» − 2018   </vt:lpstr>
      <vt:lpstr>Индекс «Вектор устойчивого развития»:  отраслевой срез</vt:lpstr>
      <vt:lpstr>индекс «Вектор устойчивого развития»:  тематический срез</vt:lpstr>
      <vt:lpstr>Лидеры индекса «Вектор устойчивого развития»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Индекс 2017</dc:title>
  <dc:creator>Наталья Хонякова</dc:creator>
  <cp:lastModifiedBy>Пуртова Дарья Рустамовна</cp:lastModifiedBy>
  <cp:revision>394</cp:revision>
  <dcterms:created xsi:type="dcterms:W3CDTF">2017-12-04T14:08:28Z</dcterms:created>
  <dcterms:modified xsi:type="dcterms:W3CDTF">2018-12-11T14:55:22Z</dcterms:modified>
</cp:coreProperties>
</file>