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73" r:id="rId3"/>
    <p:sldId id="316" r:id="rId4"/>
    <p:sldId id="305" r:id="rId5"/>
    <p:sldId id="317" r:id="rId6"/>
    <p:sldId id="277" r:id="rId7"/>
    <p:sldId id="278" r:id="rId8"/>
    <p:sldId id="333" r:id="rId9"/>
    <p:sldId id="327" r:id="rId10"/>
    <p:sldId id="307" r:id="rId11"/>
    <p:sldId id="308" r:id="rId12"/>
    <p:sldId id="309" r:id="rId13"/>
    <p:sldId id="282" r:id="rId14"/>
    <p:sldId id="281" r:id="rId15"/>
    <p:sldId id="286" r:id="rId16"/>
    <p:sldId id="319" r:id="rId17"/>
    <p:sldId id="335" r:id="rId18"/>
    <p:sldId id="334" r:id="rId19"/>
    <p:sldId id="312" r:id="rId20"/>
    <p:sldId id="323" r:id="rId21"/>
    <p:sldId id="274" r:id="rId22"/>
    <p:sldId id="321" r:id="rId23"/>
    <p:sldId id="326" r:id="rId24"/>
    <p:sldId id="32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70326" autoAdjust="0"/>
  </p:normalViewPr>
  <p:slideViewPr>
    <p:cSldViewPr>
      <p:cViewPr varScale="1">
        <p:scale>
          <a:sx n="61" d="100"/>
          <a:sy n="61" d="100"/>
        </p:scale>
        <p:origin x="21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8;&#1088;&#1080;&#1085;&#1072;\Desktop\&#1050;&#1085;&#1080;&#1075;&#1072;1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ladi\Desktop\&#1044;&#1083;&#1103;%20&#1057;&#1072;&#1096;&#1080;\&#1064;&#1072;&#1075;&#1072;&#1081;&#1076;&#1072;\&#1084;&#1080;&#1082;&#1089;%20&#1076;&#1072;&#1085;&#1085;&#1099;&#109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8;&#1088;&#1080;&#1085;&#1072;\Desktop\&#1050;&#1085;&#1080;&#1075;&#1072;1.xlsx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06116348393879"/>
          <c:y val="4.3052837573385516E-2"/>
          <c:w val="0.57672430924925477"/>
          <c:h val="0.9352087383393239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Лист1!$G$4:$G$16</c:f>
              <c:strCache>
                <c:ptCount val="13"/>
                <c:pt idx="0">
                  <c:v>Плохие дороги</c:v>
                </c:pt>
                <c:pt idx="1">
                  <c:v>Безработица</c:v>
                </c:pt>
                <c:pt idx="2">
                  <c:v>Плохое водо- газо- и электроснабжение</c:v>
                </c:pt>
                <c:pt idx="3">
                  <c:v>Плохое здравоохранение</c:v>
                </c:pt>
                <c:pt idx="4">
                  <c:v>Отсутствие благоустройства</c:v>
                </c:pt>
                <c:pt idx="5">
                  <c:v>Проблема с жильем (ветхое жилье, не строится новое жилье)</c:v>
                </c:pt>
                <c:pt idx="6">
                  <c:v>Отсутствие общественного транспорта</c:v>
                </c:pt>
                <c:pt idx="7">
                  <c:v>Мусор, свалки</c:v>
                </c:pt>
                <c:pt idx="8">
                  <c:v>Коррупция</c:v>
                </c:pt>
                <c:pt idx="9">
                  <c:v>Нет мест для досуга взрослых и детей</c:v>
                </c:pt>
                <c:pt idx="10">
                  <c:v>Нет школ, дет. садов</c:v>
                </c:pt>
                <c:pt idx="11">
                  <c:v>Плохая экология</c:v>
                </c:pt>
                <c:pt idx="12">
                  <c:v>Недостаточное снабжение продуктами и товарами</c:v>
                </c:pt>
              </c:strCache>
            </c:strRef>
          </c:cat>
          <c:val>
            <c:numRef>
              <c:f>Лист1!$H$4:$H$16</c:f>
              <c:numCache>
                <c:formatCode>0%</c:formatCode>
                <c:ptCount val="13"/>
                <c:pt idx="0">
                  <c:v>0.33</c:v>
                </c:pt>
                <c:pt idx="1">
                  <c:v>0.2</c:v>
                </c:pt>
                <c:pt idx="2">
                  <c:v>0.2</c:v>
                </c:pt>
                <c:pt idx="3">
                  <c:v>0.16</c:v>
                </c:pt>
                <c:pt idx="4">
                  <c:v>0.1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0.03</c:v>
                </c:pt>
                <c:pt idx="11">
                  <c:v>0.03</c:v>
                </c:pt>
                <c:pt idx="1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E8-4D33-9BB2-9CB81E6A3E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1"/>
        <c:axId val="211177752"/>
        <c:axId val="211177360"/>
      </c:barChart>
      <c:catAx>
        <c:axId val="211177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211177360"/>
        <c:crosses val="autoZero"/>
        <c:auto val="1"/>
        <c:lblAlgn val="ctr"/>
        <c:lblOffset val="100"/>
        <c:noMultiLvlLbl val="0"/>
      </c:catAx>
      <c:valAx>
        <c:axId val="2111773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111777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753357412618933"/>
          <c:y val="0"/>
        </c:manualLayout>
      </c:layout>
      <c:overlay val="0"/>
      <c:txPr>
        <a:bodyPr/>
        <a:lstStyle/>
        <a:p>
          <a:pPr>
            <a:defRPr sz="1800">
              <a:effectLst/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5199187472929847"/>
          <c:y val="0.14710144401514974"/>
          <c:w val="0.47335321235591654"/>
          <c:h val="0.682335723381162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Регионы с низким уровнем дотаций сельским поселениям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34,9</a:t>
                    </a:r>
                    <a:endParaRPr lang="en-US" dirty="0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8EF-A3CB-E7F4D96F5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34,1</a:t>
                    </a:r>
                    <a:endParaRPr lang="en-US" dirty="0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2E-48EF-A3CB-E7F4D96F5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32,6</a:t>
                    </a:r>
                    <a:endParaRPr lang="en-US" dirty="0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2E-48EF-A3CB-E7F4D96F5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32,0%</a:t>
                    </a:r>
                    <a:endParaRPr lang="en-US" dirty="0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2E-48EF-A3CB-E7F4D96F5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21,4</a:t>
                    </a:r>
                    <a:endParaRPr lang="en-US" dirty="0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2E-48EF-A3CB-E7F4D96F5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Орловская область</c:v>
                </c:pt>
                <c:pt idx="1">
                  <c:v>Краснодарский край</c:v>
                </c:pt>
                <c:pt idx="2">
                  <c:v>Республика Адыгея</c:v>
                </c:pt>
                <c:pt idx="3">
                  <c:v>Тамбовская область</c:v>
                </c:pt>
                <c:pt idx="4">
                  <c:v>Псковская область</c:v>
                </c:pt>
                <c:pt idx="5">
                  <c:v>Московская область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34.9</c:v>
                </c:pt>
                <c:pt idx="1">
                  <c:v>34.1</c:v>
                </c:pt>
                <c:pt idx="2">
                  <c:v>32.6</c:v>
                </c:pt>
                <c:pt idx="3">
                  <c:v>32</c:v>
                </c:pt>
                <c:pt idx="4">
                  <c:v>21.4</c:v>
                </c:pt>
                <c:pt idx="5">
                  <c:v>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2E-48EF-A3CB-E7F4D96F5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210210288"/>
        <c:axId val="210209896"/>
      </c:barChart>
      <c:catAx>
        <c:axId val="210210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0209896"/>
        <c:crosses val="autoZero"/>
        <c:auto val="1"/>
        <c:lblAlgn val="ctr"/>
        <c:lblOffset val="100"/>
        <c:noMultiLvlLbl val="0"/>
      </c:catAx>
      <c:valAx>
        <c:axId val="210209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 smtClean="0">
                    <a:latin typeface="Times New Roman" pitchFamily="18" charset="0"/>
                    <a:cs typeface="Times New Roman" pitchFamily="18" charset="0"/>
                  </a:rPr>
                  <a:t>Доля дотаций в бюджете,%</a:t>
                </a:r>
                <a:endParaRPr lang="ru-RU" sz="14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42779988365938149"/>
              <c:y val="0.9067048105766025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10210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79728489551582"/>
          <c:y val="6.3721366853910485E-2"/>
          <c:w val="0.89720271510448424"/>
          <c:h val="0.50755971593713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Фактический уровень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Российская Федерация</c:v>
                </c:pt>
                <c:pt idx="1">
                  <c:v>Центральный ФО</c:v>
                </c:pt>
                <c:pt idx="2">
                  <c:v>Северо-Западный ФО</c:v>
                </c:pt>
                <c:pt idx="3">
                  <c:v>Южный ФО</c:v>
                </c:pt>
                <c:pt idx="4">
                  <c:v>Северо-Кавказский ФО</c:v>
                </c:pt>
                <c:pt idx="5">
                  <c:v>Приволжский ФО</c:v>
                </c:pt>
                <c:pt idx="6">
                  <c:v>Уральский ФО</c:v>
                </c:pt>
                <c:pt idx="7">
                  <c:v>Сибирский ФО</c:v>
                </c:pt>
                <c:pt idx="8">
                  <c:v>Дальневосточный ФО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58.7</c:v>
                </c:pt>
                <c:pt idx="1">
                  <c:v>39.799999999999997</c:v>
                </c:pt>
                <c:pt idx="2">
                  <c:v>59</c:v>
                </c:pt>
                <c:pt idx="3">
                  <c:v>45.4</c:v>
                </c:pt>
                <c:pt idx="4">
                  <c:v>69.3</c:v>
                </c:pt>
                <c:pt idx="5">
                  <c:v>58.3</c:v>
                </c:pt>
                <c:pt idx="6">
                  <c:v>78.900000000000006</c:v>
                </c:pt>
                <c:pt idx="7">
                  <c:v>70.599999999999994</c:v>
                </c:pt>
                <c:pt idx="8">
                  <c:v>81.7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A4-4BB4-9675-77CB2E511D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Расчетный уровень (при увеличенииотчислений от единого сельхозналога (с30 до 100%, и НДФЛ (с 2 до 4-20%)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Российская Федерация</c:v>
                </c:pt>
                <c:pt idx="1">
                  <c:v>Центральный ФО</c:v>
                </c:pt>
                <c:pt idx="2">
                  <c:v>Северо-Западный ФО</c:v>
                </c:pt>
                <c:pt idx="3">
                  <c:v>Южный ФО</c:v>
                </c:pt>
                <c:pt idx="4">
                  <c:v>Северо-Кавказский ФО</c:v>
                </c:pt>
                <c:pt idx="5">
                  <c:v>Приволжский ФО</c:v>
                </c:pt>
                <c:pt idx="6">
                  <c:v>Уральский ФО</c:v>
                </c:pt>
                <c:pt idx="7">
                  <c:v>Сибирский ФО</c:v>
                </c:pt>
                <c:pt idx="8">
                  <c:v>Дальневосточный ФО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13.3</c:v>
                </c:pt>
                <c:pt idx="1">
                  <c:v>13.2</c:v>
                </c:pt>
                <c:pt idx="2">
                  <c:v>4.5</c:v>
                </c:pt>
                <c:pt idx="3">
                  <c:v>0</c:v>
                </c:pt>
                <c:pt idx="4">
                  <c:v>21.6</c:v>
                </c:pt>
                <c:pt idx="5">
                  <c:v>11.8</c:v>
                </c:pt>
                <c:pt idx="6">
                  <c:v>22.8</c:v>
                </c:pt>
                <c:pt idx="7">
                  <c:v>8.6</c:v>
                </c:pt>
                <c:pt idx="8">
                  <c:v>35.5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A4-4BB4-9675-77CB2E511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33"/>
        <c:axId val="286372264"/>
        <c:axId val="286372656"/>
      </c:barChart>
      <c:catAx>
        <c:axId val="286372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86372656"/>
        <c:crosses val="autoZero"/>
        <c:auto val="1"/>
        <c:lblAlgn val="ctr"/>
        <c:lblOffset val="100"/>
        <c:noMultiLvlLbl val="0"/>
      </c:catAx>
      <c:valAx>
        <c:axId val="286372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6372264"/>
        <c:crosses val="autoZero"/>
        <c:crossBetween val="between"/>
        <c:majorUnit val="30"/>
      </c:valAx>
    </c:plotArea>
    <c:legend>
      <c:legendPos val="b"/>
      <c:layout>
        <c:manualLayout>
          <c:xMode val="edge"/>
          <c:yMode val="edge"/>
          <c:x val="5.844133564991378E-2"/>
          <c:y val="0.83313456525590057"/>
          <c:w val="0.91720551124571592"/>
          <c:h val="0.16267672622042861"/>
        </c:manualLayout>
      </c:layout>
      <c:overlay val="0"/>
      <c:txPr>
        <a:bodyPr/>
        <a:lstStyle/>
        <a:p>
          <a:pPr algn="l">
            <a:defRPr sz="18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%</a:t>
            </a:r>
            <a:r>
              <a:rPr lang="ru-RU" sz="1800"/>
              <a:t> в собственности юридических лиц</a:t>
            </a:r>
            <a:endParaRPr lang="en-US" sz="1800"/>
          </a:p>
        </c:rich>
      </c:tx>
      <c:layout>
        <c:manualLayout>
          <c:xMode val="edge"/>
          <c:yMode val="edge"/>
          <c:x val="5.7933455554831724E-2"/>
          <c:y val="1.55438131543904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Лист1!$A$17</c:f>
              <c:strCache>
                <c:ptCount val="1"/>
                <c:pt idx="0">
                  <c:v>земли сельхозназначения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555555555555558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3888888888888888E-2"/>
                  <c:y val="-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Лист1!$B$16:$F$16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Лист1!$B$17:$F$17</c:f>
              <c:numCache>
                <c:formatCode>General</c:formatCode>
                <c:ptCount val="5"/>
                <c:pt idx="0">
                  <c:v>3.6</c:v>
                </c:pt>
                <c:pt idx="1">
                  <c:v>3.9</c:v>
                </c:pt>
                <c:pt idx="2">
                  <c:v>4.3</c:v>
                </c:pt>
                <c:pt idx="3">
                  <c:v>4.5</c:v>
                </c:pt>
                <c:pt idx="4">
                  <c:v>4.8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Лист1!$A$18</c:f>
              <c:strCache>
                <c:ptCount val="1"/>
                <c:pt idx="0">
                  <c:v>сельхозугодья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88888888888889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Лист1!$B$16:$F$16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Лист1!$B$18:$F$18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8.6999999999999993</c:v>
                </c:pt>
                <c:pt idx="3">
                  <c:v>9.1999999999999993</c:v>
                </c:pt>
                <c:pt idx="4">
                  <c:v>9.1999999999999993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176576"/>
        <c:axId val="211176184"/>
      </c:lineChart>
      <c:catAx>
        <c:axId val="21117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176184"/>
        <c:crosses val="autoZero"/>
        <c:auto val="1"/>
        <c:lblAlgn val="ctr"/>
        <c:lblOffset val="100"/>
        <c:noMultiLvlLbl val="0"/>
      </c:catAx>
      <c:valAx>
        <c:axId val="211176184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17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[str_posev_kat.xls]Лист1!$A$40</c:f>
              <c:strCache>
                <c:ptCount val="1"/>
                <c:pt idx="0">
                  <c:v>Сельскохозяйственные организации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3134877308362539E-2"/>
                  <c:y val="1.71401093947226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5AF-46A7-A05F-6946A7C577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AF-46A7-A05F-6946A7C5772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AF-46A7-A05F-6946A7C5772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/>
                      <a:t>67,5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5AF-46A7-A05F-6946A7C577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[str_posev_kat.xls]Лист1!$B$39:$F$39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 formatCode="General">
                  <c:v>2016</c:v>
                </c:pt>
                <c:pt idx="4" formatCode="General">
                  <c:v>2017</c:v>
                </c:pt>
              </c:numCache>
            </c:numRef>
          </c:cat>
          <c:val>
            <c:numRef>
              <c:f>[str_posev_kat.xls]Лист1!$B$40:$F$40</c:f>
              <c:numCache>
                <c:formatCode>General</c:formatCode>
                <c:ptCount val="5"/>
                <c:pt idx="0">
                  <c:v>71.900000000000006</c:v>
                </c:pt>
                <c:pt idx="1">
                  <c:v>70.400000000000006</c:v>
                </c:pt>
                <c:pt idx="2">
                  <c:v>69.465000000000003</c:v>
                </c:pt>
                <c:pt idx="3">
                  <c:v>68.409000000000006</c:v>
                </c:pt>
                <c:pt idx="4">
                  <c:v>67.525999999999996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5AF-46A7-A05F-6946A7C57727}"/>
            </c:ext>
          </c:extLst>
        </c:ser>
        <c:ser>
          <c:idx val="1"/>
          <c:order val="1"/>
          <c:tx>
            <c:strRef>
              <c:f>[str_posev_kat.xls]Лист1!$A$41</c:f>
              <c:strCache>
                <c:ptCount val="1"/>
                <c:pt idx="0">
                  <c:v>Крестьянские (фермерские) хозяйства и индивидуальные предприниматели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6101141924959218E-2"/>
                  <c:y val="-2.5445292620865138E-2"/>
                </c:manualLayout>
              </c:layout>
              <c:tx>
                <c:rich>
                  <a:bodyPr/>
                  <a:lstStyle/>
                  <a:p>
                    <a:endParaRPr lang="en-US"/>
                  </a:p>
                  <a:p>
                    <a:r>
                      <a:rPr lang="en-US"/>
                      <a:t>28,6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5AF-46A7-A05F-6946A7C577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[str_posev_kat.xls]Лист1!$B$39:$F$39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 formatCode="General">
                  <c:v>2016</c:v>
                </c:pt>
                <c:pt idx="4" formatCode="General">
                  <c:v>2017</c:v>
                </c:pt>
              </c:numCache>
            </c:numRef>
          </c:cat>
          <c:val>
            <c:numRef>
              <c:f>[str_posev_kat.xls]Лист1!$B$41:$F$41</c:f>
              <c:numCache>
                <c:formatCode>0.0</c:formatCode>
                <c:ptCount val="5"/>
                <c:pt idx="0">
                  <c:v>23.8</c:v>
                </c:pt>
                <c:pt idx="1">
                  <c:v>25.1</c:v>
                </c:pt>
                <c:pt idx="2">
                  <c:v>26.222999999999999</c:v>
                </c:pt>
                <c:pt idx="3" formatCode="General">
                  <c:v>27.4</c:v>
                </c:pt>
                <c:pt idx="4" formatCode="General">
                  <c:v>28.620999999999999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5AF-46A7-A05F-6946A7C57727}"/>
            </c:ext>
          </c:extLst>
        </c:ser>
        <c:ser>
          <c:idx val="2"/>
          <c:order val="2"/>
          <c:tx>
            <c:strRef>
              <c:f>[str_posev_kat.xls]Лист1!$A$42</c:f>
              <c:strCache>
                <c:ptCount val="1"/>
                <c:pt idx="0">
                  <c:v>Хозяйства населения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[str_posev_kat.xls]Лист1!$B$39:$F$39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 formatCode="General">
                  <c:v>2016</c:v>
                </c:pt>
                <c:pt idx="4" formatCode="General">
                  <c:v>2017</c:v>
                </c:pt>
              </c:numCache>
            </c:numRef>
          </c:cat>
          <c:val>
            <c:numRef>
              <c:f>[str_posev_kat.xls]Лист1!$B$42:$F$42</c:f>
              <c:numCache>
                <c:formatCode>0.0</c:formatCode>
                <c:ptCount val="5"/>
                <c:pt idx="0">
                  <c:v>4.3</c:v>
                </c:pt>
                <c:pt idx="1">
                  <c:v>4.5</c:v>
                </c:pt>
                <c:pt idx="2">
                  <c:v>4.3120000000000003</c:v>
                </c:pt>
                <c:pt idx="3" formatCode="General">
                  <c:v>4.2</c:v>
                </c:pt>
                <c:pt idx="4">
                  <c:v>3.8530000000000002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5AF-46A7-A05F-6946A7C57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175400"/>
        <c:axId val="211175008"/>
      </c:barChart>
      <c:catAx>
        <c:axId val="21117540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175008"/>
        <c:crosses val="autoZero"/>
        <c:auto val="1"/>
        <c:lblAlgn val="ctr"/>
        <c:lblOffset val="100"/>
        <c:noMultiLvlLbl val="0"/>
      </c:catAx>
      <c:valAx>
        <c:axId val="21117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175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'разграничение государственной с'!$B$16</c:f>
              <c:strCache>
                <c:ptCount val="1"/>
                <c:pt idx="0">
                  <c:v>Земли сельскохозяйственного назначения, в том числе: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333333333333333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4BB-4769-90CA-828405979F7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4BB-4769-90CA-828405979F7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'разграничение государственной с'!$C$15:$G$15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'разграничение государственной с'!$C$16:$G$16</c:f>
              <c:numCache>
                <c:formatCode>General</c:formatCode>
                <c:ptCount val="5"/>
                <c:pt idx="0">
                  <c:v>91.9</c:v>
                </c:pt>
                <c:pt idx="1">
                  <c:v>90.1</c:v>
                </c:pt>
                <c:pt idx="2">
                  <c:v>89.4</c:v>
                </c:pt>
                <c:pt idx="3">
                  <c:v>89.8</c:v>
                </c:pt>
                <c:pt idx="4">
                  <c:v>89.1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4BB-4769-90CA-828405979F72}"/>
            </c:ext>
          </c:extLst>
        </c:ser>
        <c:ser>
          <c:idx val="1"/>
          <c:order val="1"/>
          <c:tx>
            <c:strRef>
              <c:f>'разграничение государственной с'!$B$17</c:f>
              <c:strCache>
                <c:ptCount val="1"/>
                <c:pt idx="0">
                  <c:v>Земли сельских населенных пунктов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5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4BB-4769-90CA-828405979F7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4BB-4769-90CA-828405979F7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'разграничение государственной с'!$C$15:$G$15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'разграничение государственной с'!$C$17:$G$17</c:f>
              <c:numCache>
                <c:formatCode>General</c:formatCode>
                <c:ptCount val="5"/>
                <c:pt idx="0">
                  <c:v>97.2</c:v>
                </c:pt>
                <c:pt idx="1">
                  <c:v>96.8</c:v>
                </c:pt>
                <c:pt idx="2">
                  <c:v>96.2</c:v>
                </c:pt>
                <c:pt idx="3">
                  <c:v>95.6</c:v>
                </c:pt>
                <c:pt idx="4">
                  <c:v>94.8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4BB-4769-90CA-828405979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174224"/>
        <c:axId val="211173832"/>
      </c:lineChart>
      <c:catAx>
        <c:axId val="21117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11173832"/>
        <c:crosses val="autoZero"/>
        <c:auto val="1"/>
        <c:lblAlgn val="ctr"/>
        <c:lblOffset val="100"/>
        <c:noMultiLvlLbl val="0"/>
      </c:catAx>
      <c:valAx>
        <c:axId val="211173832"/>
        <c:scaling>
          <c:orientation val="minMax"/>
          <c:min val="8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1117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39363381521417"/>
          <c:y val="1.6563146997929608E-2"/>
          <c:w val="0.75774609887008348"/>
          <c:h val="0.888347108785314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Лист1!$H$178</c:f>
              <c:strCache>
                <c:ptCount val="1"/>
                <c:pt idx="0">
                  <c:v>Скорее согласен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Лист1!$G$179:$G$186</c:f>
              <c:strCache>
                <c:ptCount val="8"/>
                <c:pt idx="0">
                  <c:v>Северо-Западный</c:v>
                </c:pt>
                <c:pt idx="1">
                  <c:v>Центральный</c:v>
                </c:pt>
                <c:pt idx="2">
                  <c:v>Приволжский</c:v>
                </c:pt>
                <c:pt idx="3">
                  <c:v>Южный</c:v>
                </c:pt>
                <c:pt idx="4">
                  <c:v>Северо-Кавказский</c:v>
                </c:pt>
                <c:pt idx="5">
                  <c:v>Уральский</c:v>
                </c:pt>
                <c:pt idx="6">
                  <c:v>Сибирский</c:v>
                </c:pt>
                <c:pt idx="7">
                  <c:v>Дальневосточный</c:v>
                </c:pt>
              </c:strCache>
            </c:strRef>
          </c:cat>
          <c:val>
            <c:numRef>
              <c:f>Лист1!$H$179:$H$186</c:f>
              <c:numCache>
                <c:formatCode>0%</c:formatCode>
                <c:ptCount val="8"/>
                <c:pt idx="0">
                  <c:v>0.65300000000000002</c:v>
                </c:pt>
                <c:pt idx="1">
                  <c:v>0.64800000000000002</c:v>
                </c:pt>
                <c:pt idx="2">
                  <c:v>0.60199999999999998</c:v>
                </c:pt>
                <c:pt idx="3">
                  <c:v>0.62</c:v>
                </c:pt>
                <c:pt idx="4">
                  <c:v>0.64500000000000002</c:v>
                </c:pt>
                <c:pt idx="5">
                  <c:v>0.53500000000000003</c:v>
                </c:pt>
                <c:pt idx="6">
                  <c:v>0.627</c:v>
                </c:pt>
                <c:pt idx="7">
                  <c:v>0.70599999999999996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FE-4118-BFDD-E069F8787984}"/>
            </c:ext>
          </c:extLst>
        </c:ser>
        <c:ser>
          <c:idx val="1"/>
          <c:order val="1"/>
          <c:tx>
            <c:strRef>
              <c:f>Лист1!$I$178</c:f>
              <c:strCache>
                <c:ptCount val="1"/>
                <c:pt idx="0">
                  <c:v>Скорее не согласен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Лист1!$G$179:$G$186</c:f>
              <c:strCache>
                <c:ptCount val="8"/>
                <c:pt idx="0">
                  <c:v>Северо-Западный</c:v>
                </c:pt>
                <c:pt idx="1">
                  <c:v>Центральный</c:v>
                </c:pt>
                <c:pt idx="2">
                  <c:v>Приволжский</c:v>
                </c:pt>
                <c:pt idx="3">
                  <c:v>Южный</c:v>
                </c:pt>
                <c:pt idx="4">
                  <c:v>Северо-Кавказский</c:v>
                </c:pt>
                <c:pt idx="5">
                  <c:v>Уральский</c:v>
                </c:pt>
                <c:pt idx="6">
                  <c:v>Сибирский</c:v>
                </c:pt>
                <c:pt idx="7">
                  <c:v>Дальневосточный</c:v>
                </c:pt>
              </c:strCache>
            </c:strRef>
          </c:cat>
          <c:val>
            <c:numRef>
              <c:f>Лист1!$I$179:$I$186</c:f>
              <c:numCache>
                <c:formatCode>0%</c:formatCode>
                <c:ptCount val="8"/>
                <c:pt idx="0">
                  <c:v>0.27100000000000002</c:v>
                </c:pt>
                <c:pt idx="1">
                  <c:v>0.27400000000000002</c:v>
                </c:pt>
                <c:pt idx="2">
                  <c:v>0.32900000000000001</c:v>
                </c:pt>
                <c:pt idx="3">
                  <c:v>0.29099999999999998</c:v>
                </c:pt>
                <c:pt idx="4">
                  <c:v>0.252</c:v>
                </c:pt>
                <c:pt idx="5">
                  <c:v>0.375</c:v>
                </c:pt>
                <c:pt idx="6">
                  <c:v>0.29299999999999998</c:v>
                </c:pt>
                <c:pt idx="7">
                  <c:v>0.247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FE-4118-BFDD-E069F8787984}"/>
            </c:ext>
          </c:extLst>
        </c:ser>
        <c:ser>
          <c:idx val="2"/>
          <c:order val="2"/>
          <c:tx>
            <c:strRef>
              <c:f>Лист1!$J$178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Лист1!$G$179:$G$186</c:f>
              <c:strCache>
                <c:ptCount val="8"/>
                <c:pt idx="0">
                  <c:v>Северо-Западный</c:v>
                </c:pt>
                <c:pt idx="1">
                  <c:v>Центральный</c:v>
                </c:pt>
                <c:pt idx="2">
                  <c:v>Приволжский</c:v>
                </c:pt>
                <c:pt idx="3">
                  <c:v>Южный</c:v>
                </c:pt>
                <c:pt idx="4">
                  <c:v>Северо-Кавказский</c:v>
                </c:pt>
                <c:pt idx="5">
                  <c:v>Уральский</c:v>
                </c:pt>
                <c:pt idx="6">
                  <c:v>Сибирский</c:v>
                </c:pt>
                <c:pt idx="7">
                  <c:v>Дальневосточный</c:v>
                </c:pt>
              </c:strCache>
            </c:strRef>
          </c:cat>
          <c:val>
            <c:numRef>
              <c:f>Лист1!$J$179:$J$186</c:f>
              <c:numCache>
                <c:formatCode>0%</c:formatCode>
                <c:ptCount val="8"/>
                <c:pt idx="0">
                  <c:v>7.5999999999999998E-2</c:v>
                </c:pt>
                <c:pt idx="1">
                  <c:v>7.8E-2</c:v>
                </c:pt>
                <c:pt idx="2">
                  <c:v>6.9000000000000006E-2</c:v>
                </c:pt>
                <c:pt idx="3">
                  <c:v>8.8999999999999996E-2</c:v>
                </c:pt>
                <c:pt idx="4">
                  <c:v>0.10299999999999999</c:v>
                </c:pt>
                <c:pt idx="5">
                  <c:v>0.09</c:v>
                </c:pt>
                <c:pt idx="6">
                  <c:v>0.08</c:v>
                </c:pt>
                <c:pt idx="7">
                  <c:v>4.7E-2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FE-4118-BFDD-E069F87879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shape val="box"/>
        <c:axId val="210899976"/>
        <c:axId val="210899584"/>
        <c:axId val="0"/>
      </c:bar3DChart>
      <c:catAx>
        <c:axId val="210899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ru-RU"/>
          </a:p>
        </c:txPr>
        <c:crossAx val="210899584"/>
        <c:crosses val="autoZero"/>
        <c:auto val="1"/>
        <c:lblAlgn val="ctr"/>
        <c:lblOffset val="100"/>
        <c:noMultiLvlLbl val="0"/>
      </c:catAx>
      <c:valAx>
        <c:axId val="2108995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10899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В целом по экономике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Лист1!$G$993:$G$1004</c:f>
              <c:strCache>
                <c:ptCount val="12"/>
                <c:pt idx="0">
                  <c:v>до 7500,0 включительно</c:v>
                </c:pt>
                <c:pt idx="1">
                  <c:v>7500,1-10600,0</c:v>
                </c:pt>
                <c:pt idx="2">
                  <c:v>10600,1-13800,0</c:v>
                </c:pt>
                <c:pt idx="3">
                  <c:v>13800,1-17000,0</c:v>
                </c:pt>
                <c:pt idx="4">
                  <c:v>17000,1-21800,0</c:v>
                </c:pt>
                <c:pt idx="5">
                  <c:v>21800,1-25000,0</c:v>
                </c:pt>
                <c:pt idx="6">
                  <c:v>25000,1-35000,0</c:v>
                </c:pt>
                <c:pt idx="7">
                  <c:v>35000,1-50000,0</c:v>
                </c:pt>
                <c:pt idx="8">
                  <c:v>50000,1-75000,0</c:v>
                </c:pt>
                <c:pt idx="9">
                  <c:v>75000,1-100000,0</c:v>
                </c:pt>
                <c:pt idx="10">
                  <c:v>100000,1-250000,0</c:v>
                </c:pt>
                <c:pt idx="11">
                  <c:v>свыше 250000,0</c:v>
                </c:pt>
              </c:strCache>
            </c:strRef>
          </c:cat>
          <c:val>
            <c:numRef>
              <c:f>Лист1!$J$993:$J$1004</c:f>
              <c:numCache>
                <c:formatCode>General</c:formatCode>
                <c:ptCount val="12"/>
                <c:pt idx="0">
                  <c:v>-2.7</c:v>
                </c:pt>
                <c:pt idx="1">
                  <c:v>-6.1</c:v>
                </c:pt>
                <c:pt idx="2">
                  <c:v>-7.3</c:v>
                </c:pt>
                <c:pt idx="3">
                  <c:v>-7.9</c:v>
                </c:pt>
                <c:pt idx="4">
                  <c:v>-12.1</c:v>
                </c:pt>
                <c:pt idx="5">
                  <c:v>-7.8</c:v>
                </c:pt>
                <c:pt idx="6">
                  <c:v>-19.100000000000001</c:v>
                </c:pt>
                <c:pt idx="7">
                  <c:v>-17</c:v>
                </c:pt>
                <c:pt idx="8">
                  <c:v>-12.1</c:v>
                </c:pt>
                <c:pt idx="9">
                  <c:v>-4.3</c:v>
                </c:pt>
                <c:pt idx="10">
                  <c:v>-4</c:v>
                </c:pt>
                <c:pt idx="11">
                  <c:v>-0.5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78-45AC-B967-8C90BD3200FE}"/>
            </c:ext>
          </c:extLst>
        </c:ser>
        <c:ser>
          <c:idx val="1"/>
          <c:order val="1"/>
          <c:tx>
            <c:v>Сельское хозяйство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Лист1!$G$993:$G$1004</c:f>
              <c:strCache>
                <c:ptCount val="12"/>
                <c:pt idx="0">
                  <c:v>до 7500,0 включительно</c:v>
                </c:pt>
                <c:pt idx="1">
                  <c:v>7500,1-10600,0</c:v>
                </c:pt>
                <c:pt idx="2">
                  <c:v>10600,1-13800,0</c:v>
                </c:pt>
                <c:pt idx="3">
                  <c:v>13800,1-17000,0</c:v>
                </c:pt>
                <c:pt idx="4">
                  <c:v>17000,1-21800,0</c:v>
                </c:pt>
                <c:pt idx="5">
                  <c:v>21800,1-25000,0</c:v>
                </c:pt>
                <c:pt idx="6">
                  <c:v>25000,1-35000,0</c:v>
                </c:pt>
                <c:pt idx="7">
                  <c:v>35000,1-50000,0</c:v>
                </c:pt>
                <c:pt idx="8">
                  <c:v>50000,1-75000,0</c:v>
                </c:pt>
                <c:pt idx="9">
                  <c:v>75000,1-100000,0</c:v>
                </c:pt>
                <c:pt idx="10">
                  <c:v>100000,1-250000,0</c:v>
                </c:pt>
                <c:pt idx="11">
                  <c:v>свыше 250000,0</c:v>
                </c:pt>
              </c:strCache>
            </c:strRef>
          </c:cat>
          <c:val>
            <c:numRef>
              <c:f>Лист1!$K$993:$K$1004</c:f>
              <c:numCache>
                <c:formatCode>General</c:formatCode>
                <c:ptCount val="12"/>
                <c:pt idx="0">
                  <c:v>3.2</c:v>
                </c:pt>
                <c:pt idx="1">
                  <c:v>11</c:v>
                </c:pt>
                <c:pt idx="2">
                  <c:v>12.3</c:v>
                </c:pt>
                <c:pt idx="3">
                  <c:v>12.4</c:v>
                </c:pt>
                <c:pt idx="4">
                  <c:v>16.8</c:v>
                </c:pt>
                <c:pt idx="5">
                  <c:v>9.8000000000000007</c:v>
                </c:pt>
                <c:pt idx="6">
                  <c:v>18.7</c:v>
                </c:pt>
                <c:pt idx="7">
                  <c:v>10.1</c:v>
                </c:pt>
                <c:pt idx="8">
                  <c:v>4.2</c:v>
                </c:pt>
                <c:pt idx="9">
                  <c:v>1.2</c:v>
                </c:pt>
                <c:pt idx="10">
                  <c:v>1.1000000000000001</c:v>
                </c:pt>
                <c:pt idx="11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78-45AC-B967-8C90BD320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10903504"/>
        <c:axId val="210899192"/>
      </c:barChart>
      <c:catAx>
        <c:axId val="210903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899192"/>
        <c:crosses val="autoZero"/>
        <c:auto val="1"/>
        <c:lblAlgn val="ctr"/>
        <c:lblOffset val="100"/>
        <c:noMultiLvlLbl val="0"/>
      </c:catAx>
      <c:valAx>
        <c:axId val="210899192"/>
        <c:scaling>
          <c:orientation val="minMax"/>
          <c:max val="20"/>
          <c:min val="-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90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Лист1!$A$7</c:f>
              <c:strCache>
                <c:ptCount val="1"/>
                <c:pt idx="0">
                  <c:v>по экономике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Лист1!$B$5:$H$6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Лист1!$B$7:$H$7</c:f>
              <c:numCache>
                <c:formatCode>0</c:formatCode>
                <c:ptCount val="7"/>
                <c:pt idx="0">
                  <c:v>111.5</c:v>
                </c:pt>
                <c:pt idx="1">
                  <c:v>113.9</c:v>
                </c:pt>
                <c:pt idx="2">
                  <c:v>111.9</c:v>
                </c:pt>
                <c:pt idx="3">
                  <c:v>109.1</c:v>
                </c:pt>
                <c:pt idx="4">
                  <c:v>104.7</c:v>
                </c:pt>
                <c:pt idx="5">
                  <c:v>108</c:v>
                </c:pt>
                <c:pt idx="6">
                  <c:v>106.6</c:v>
                </c:pt>
              </c:numCache>
            </c:numRef>
          </c:val>
        </c:ser>
        <c:ser>
          <c:idx val="1"/>
          <c:order val="1"/>
          <c:tx>
            <c:strRef>
              <c:f>Лист1!$A$8</c:f>
              <c:strCache>
                <c:ptCount val="1"/>
                <c:pt idx="0">
                  <c:v>в сельхозорганизациях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55555555555553E-2"/>
                  <c:y val="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111111111111108E-2"/>
                  <c:y val="5.092592592592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Лист1!$B$5:$H$6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Лист1!$B$8:$H$8</c:f>
              <c:numCache>
                <c:formatCode>0</c:formatCode>
                <c:ptCount val="7"/>
                <c:pt idx="0">
                  <c:v>116.8</c:v>
                </c:pt>
                <c:pt idx="1">
                  <c:v>113.4</c:v>
                </c:pt>
                <c:pt idx="2">
                  <c:v>111.3</c:v>
                </c:pt>
                <c:pt idx="3">
                  <c:v>112.7</c:v>
                </c:pt>
                <c:pt idx="4">
                  <c:v>111.3</c:v>
                </c:pt>
                <c:pt idx="5">
                  <c:v>108.7</c:v>
                </c:pt>
                <c:pt idx="6">
                  <c:v>119.7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600712"/>
        <c:axId val="211601104"/>
      </c:barChart>
      <c:lineChart>
        <c:grouping val="standard"/>
        <c:varyColors val="0"/>
        <c:ser>
          <c:idx val="2"/>
          <c:order val="2"/>
          <c:tx>
            <c:strRef>
              <c:f>Лист1!$A$9</c:f>
              <c:strCache>
                <c:ptCount val="1"/>
                <c:pt idx="0">
                  <c:v>Сельское хозяйство к экономике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7776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222222222222223E-2"/>
                  <c:y val="-5.555555555555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888888888888888E-2"/>
                  <c:y val="-5.555555555555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444444444444445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666666666666666E-2"/>
                  <c:y val="-5.555555555555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333333333333437E-2"/>
                  <c:y val="-5.0925925925925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666666666666656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Лист1!$B$5:$H$6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Лист1!$B$9:$H$9</c:f>
              <c:numCache>
                <c:formatCode>0</c:formatCode>
                <c:ptCount val="7"/>
                <c:pt idx="0">
                  <c:v>53.3</c:v>
                </c:pt>
                <c:pt idx="1">
                  <c:v>53.1</c:v>
                </c:pt>
                <c:pt idx="2">
                  <c:v>52.8</c:v>
                </c:pt>
                <c:pt idx="3">
                  <c:v>54.5</c:v>
                </c:pt>
                <c:pt idx="4">
                  <c:v>58</c:v>
                </c:pt>
                <c:pt idx="5">
                  <c:v>58.4</c:v>
                </c:pt>
                <c:pt idx="6">
                  <c:v>65.5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601888"/>
        <c:axId val="211601496"/>
      </c:lineChart>
      <c:catAx>
        <c:axId val="21160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601104"/>
        <c:crosses val="autoZero"/>
        <c:auto val="1"/>
        <c:lblAlgn val="ctr"/>
        <c:lblOffset val="100"/>
        <c:noMultiLvlLbl val="0"/>
      </c:catAx>
      <c:valAx>
        <c:axId val="21160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600712"/>
        <c:crosses val="autoZero"/>
        <c:crossBetween val="between"/>
      </c:valAx>
      <c:valAx>
        <c:axId val="211601496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601888"/>
        <c:crosses val="max"/>
        <c:crossBetween val="between"/>
      </c:valAx>
      <c:catAx>
        <c:axId val="211601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16014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Лист1!$G$104</c:f>
              <c:strCache>
                <c:ptCount val="1"/>
                <c:pt idx="0">
                  <c:v>Улучшилось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Лист1!$H$103:$J$103</c:f>
              <c:strCache>
                <c:ptCount val="3"/>
                <c:pt idx="0">
                  <c:v>18-39 лет</c:v>
                </c:pt>
                <c:pt idx="1">
                  <c:v>40-59 лет</c:v>
                </c:pt>
                <c:pt idx="2">
                  <c:v>60 лет и старше</c:v>
                </c:pt>
              </c:strCache>
            </c:strRef>
          </c:cat>
          <c:val>
            <c:numRef>
              <c:f>Лист1!$H$104:$J$104</c:f>
              <c:numCache>
                <c:formatCode>0%</c:formatCode>
                <c:ptCount val="3"/>
                <c:pt idx="0">
                  <c:v>0.31</c:v>
                </c:pt>
                <c:pt idx="1">
                  <c:v>0.17</c:v>
                </c:pt>
                <c:pt idx="2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CB-4EBC-9C47-99C40005FC6C}"/>
            </c:ext>
          </c:extLst>
        </c:ser>
        <c:ser>
          <c:idx val="1"/>
          <c:order val="1"/>
          <c:tx>
            <c:strRef>
              <c:f>Лист1!$G$105</c:f>
              <c:strCache>
                <c:ptCount val="1"/>
                <c:pt idx="0">
                  <c:v>Ухудшилось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Лист1!$H$103:$J$103</c:f>
              <c:strCache>
                <c:ptCount val="3"/>
                <c:pt idx="0">
                  <c:v>18-39 лет</c:v>
                </c:pt>
                <c:pt idx="1">
                  <c:v>40-59 лет</c:v>
                </c:pt>
                <c:pt idx="2">
                  <c:v>60 лет и старше</c:v>
                </c:pt>
              </c:strCache>
            </c:strRef>
          </c:cat>
          <c:val>
            <c:numRef>
              <c:f>Лист1!$H$105:$J$105</c:f>
              <c:numCache>
                <c:formatCode>0%</c:formatCode>
                <c:ptCount val="3"/>
                <c:pt idx="0">
                  <c:v>0.17</c:v>
                </c:pt>
                <c:pt idx="1">
                  <c:v>0.31</c:v>
                </c:pt>
                <c:pt idx="2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CB-4EBC-9C47-99C40005FC6C}"/>
            </c:ext>
          </c:extLst>
        </c:ser>
        <c:ser>
          <c:idx val="2"/>
          <c:order val="2"/>
          <c:tx>
            <c:strRef>
              <c:f>Лист1!$G$106</c:f>
              <c:strCache>
                <c:ptCount val="1"/>
                <c:pt idx="0">
                  <c:v>Не изменилось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Лист1!$H$103:$J$103</c:f>
              <c:strCache>
                <c:ptCount val="3"/>
                <c:pt idx="0">
                  <c:v>18-39 лет</c:v>
                </c:pt>
                <c:pt idx="1">
                  <c:v>40-59 лет</c:v>
                </c:pt>
                <c:pt idx="2">
                  <c:v>60 лет и старше</c:v>
                </c:pt>
              </c:strCache>
            </c:strRef>
          </c:cat>
          <c:val>
            <c:numRef>
              <c:f>Лист1!$H$106:$J$106</c:f>
              <c:numCache>
                <c:formatCode>0%</c:formatCode>
                <c:ptCount val="3"/>
                <c:pt idx="0">
                  <c:v>0.51</c:v>
                </c:pt>
                <c:pt idx="1">
                  <c:v>0.51</c:v>
                </c:pt>
                <c:pt idx="2">
                  <c:v>0.61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CB-4EBC-9C47-99C40005F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603456"/>
        <c:axId val="211603848"/>
        <c:axId val="0"/>
      </c:bar3DChart>
      <c:catAx>
        <c:axId val="21160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11603848"/>
        <c:crosses val="autoZero"/>
        <c:auto val="1"/>
        <c:lblAlgn val="ctr"/>
        <c:lblOffset val="100"/>
        <c:noMultiLvlLbl val="0"/>
      </c:catAx>
      <c:valAx>
        <c:axId val="2116038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160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 b="0">
          <a:solidFill>
            <a:sysClr val="windowText" lastClr="000000"/>
          </a:solidFill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753357412618933"/>
          <c:y val="0"/>
        </c:manualLayout>
      </c:layout>
      <c:overlay val="0"/>
      <c:txPr>
        <a:bodyPr/>
        <a:lstStyle/>
        <a:p>
          <a:pPr>
            <a:defRPr sz="1800">
              <a:effectLst/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5199187472929847"/>
          <c:y val="0.14710144401514974"/>
          <c:w val="0.47335321235591654"/>
          <c:h val="0.682335723381162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Регионы с высоким уровнем дотаций сельским поселениям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bg1"/>
                        </a:solidFill>
                      </a:rPr>
                      <a:t>71,4%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307-46AF-9EFD-D6C81A9AC4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bg1"/>
                        </a:solidFill>
                      </a:rPr>
                      <a:t>84,2%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307-46AF-9EFD-D6C81A9AC4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bg1"/>
                        </a:solidFill>
                      </a:rPr>
                      <a:t>86,9%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307-46AF-9EFD-D6C81A9AC4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bg1"/>
                        </a:solidFill>
                      </a:rPr>
                      <a:t>91,3%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07-46AF-9EFD-D6C81A9AC4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bg1"/>
                        </a:solidFill>
                      </a:rPr>
                      <a:t>94,7%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307-46AF-9EFD-D6C81A9AC4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Воронежская области</c:v>
                </c:pt>
                <c:pt idx="1">
                  <c:v>Свердловская область</c:v>
                </c:pt>
                <c:pt idx="2">
                  <c:v>Чеченская республика</c:v>
                </c:pt>
                <c:pt idx="3">
                  <c:v>Ресупблика Саха</c:v>
                </c:pt>
                <c:pt idx="4">
                  <c:v>Ресупблика Ингушетия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71.400000000000006</c:v>
                </c:pt>
                <c:pt idx="1">
                  <c:v>84.2</c:v>
                </c:pt>
                <c:pt idx="2">
                  <c:v>86.9</c:v>
                </c:pt>
                <c:pt idx="3">
                  <c:v>91.3</c:v>
                </c:pt>
                <c:pt idx="4">
                  <c:v>94.7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307-46AF-9EFD-D6C81A9AC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210207936"/>
        <c:axId val="210211072"/>
      </c:barChart>
      <c:catAx>
        <c:axId val="2102079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0211072"/>
        <c:crosses val="autoZero"/>
        <c:auto val="1"/>
        <c:lblAlgn val="ctr"/>
        <c:lblOffset val="100"/>
        <c:noMultiLvlLbl val="0"/>
      </c:catAx>
      <c:valAx>
        <c:axId val="21021107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 smtClean="0">
                    <a:latin typeface="Times New Roman" pitchFamily="18" charset="0"/>
                    <a:cs typeface="Times New Roman" pitchFamily="18" charset="0"/>
                  </a:rPr>
                  <a:t>Доля дотаций в бюджете,%</a:t>
                </a:r>
                <a:endParaRPr lang="ru-RU" sz="14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42779988365938149"/>
              <c:y val="0.9067048105766025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10207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0.21565</cdr:x>
      <cdr:y>0</cdr:y>
    </cdr:from>
    <cdr:to>
      <cdr:x>0.78295</cdr:x>
      <cdr:y>0.13661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9124" y="0"/>
          <a:ext cx="3312368" cy="340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chemeClr val="accent3">
                  <a:lumMod val="75000"/>
                </a:schemeClr>
              </a:solidFill>
            </a:rPr>
            <a:t>Структура посевов,%</a:t>
          </a:r>
          <a:endParaRPr lang="ru-RU" sz="1800" dirty="0">
            <a:solidFill>
              <a:schemeClr val="accent3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092DE-9F2C-43A0-B5FE-3CCD7AF37D2B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2400E-CF7D-4A1E-AC53-041CEC6AF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585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685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400E-CF7D-4A1E-AC53-041CEC6AF84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18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400E-CF7D-4A1E-AC53-041CEC6AF84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424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 в 8 регионах России субсидии меньше 50% доходов сельских бюджетов.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1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210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400E-CF7D-4A1E-AC53-041CEC6AF84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6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Сельские леса: нерешенные</a:t>
            </a:r>
            <a:r>
              <a:rPr lang="ru-RU" baseline="0" dirty="0" smtClean="0"/>
              <a:t> вопросы. Лес – потенциально муниципальный ресурс. Отсутствие прав даже на сбор валежника. Было бы полезно ставить вопрос в рамках сельского муниципального развития на передачу «колхозных лесов» в муниципальную собственность и разработку правил пользования и распоряжения ими с выделением прав сельских жителей и сельских администраций.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43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Продолжается </a:t>
            </a:r>
            <a:r>
              <a:rPr lang="ru-RU" sz="1200" b="1" dirty="0" smtClean="0"/>
              <a:t>сокращение</a:t>
            </a:r>
            <a:r>
              <a:rPr lang="ru-RU" sz="1200" dirty="0" smtClean="0"/>
              <a:t> числа сельских поселений (самое сильное – в 2017 г., на 1,9%).</a:t>
            </a:r>
            <a:br>
              <a:rPr lang="ru-RU" sz="1200" dirty="0" smtClean="0"/>
            </a:br>
            <a:r>
              <a:rPr lang="ru-RU" sz="1200" dirty="0" smtClean="0"/>
              <a:t>В Магаданской и Сахалинской областях к 2018 г. сельских населенных пунктов </a:t>
            </a:r>
            <a:r>
              <a:rPr lang="ru-RU" sz="1200" b="1" dirty="0" smtClean="0"/>
              <a:t>не осталось вообще</a:t>
            </a:r>
            <a:endParaRPr lang="ru-RU" sz="1200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Средний размер - </a:t>
            </a:r>
            <a:r>
              <a:rPr lang="ru-RU" dirty="0" smtClean="0"/>
              <a:t> </a:t>
            </a:r>
            <a:r>
              <a:rPr lang="ru-RU" b="1" dirty="0" smtClean="0"/>
              <a:t>1850</a:t>
            </a:r>
            <a:r>
              <a:rPr lang="ru-RU" dirty="0" smtClean="0"/>
              <a:t> человек, что на </a:t>
            </a:r>
            <a:r>
              <a:rPr lang="ru-RU" b="1" dirty="0" smtClean="0"/>
              <a:t>2%</a:t>
            </a:r>
            <a:r>
              <a:rPr lang="ru-RU" dirty="0" smtClean="0"/>
              <a:t> больше, чем в 2013 году (1814 человек), однако на 0,9% меньше, чем в 2017 году.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400E-CF7D-4A1E-AC53-041CEC6AF84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336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400E-CF7D-4A1E-AC53-041CEC6AF84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020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Рекомендации: нужна статистика сельской занятости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176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402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75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9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75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97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94AE-E8B6-4F23-BA7C-5256130D501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24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934D-916D-44C0-BF49-E858DA01C2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08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36E9-2262-47A9-BAD8-70B85247F10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27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5D38B-5241-4D28-8283-0E78D0910F6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90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55BD3-AA89-4491-8E1B-AF81295A52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26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BAC6A-713D-4DD7-9C00-FB18A0EFFBF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88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E878C-C053-4877-81E0-1D97BBEEE72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513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0BAB5-750D-44A3-849C-2B6B71935D1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9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451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9A55F-A4D2-4E05-A2BF-9DF33E292D5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91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6BC31-34C5-4225-8B3D-655CA971ECB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415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3E9D-E27B-451E-A0A0-F203A064A0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1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81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6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05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15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11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54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72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510E-E31A-4035-91B5-584984774FA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E7C5-BB52-410B-BB65-AD019DB1B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1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92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6C8AF-83BA-458C-84D0-30731AB0C8E5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7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sz="2585">
          <a:solidFill>
            <a:schemeClr val="tx1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sz="2215">
          <a:solidFill>
            <a:schemeClr val="tx1"/>
          </a:solidFill>
          <a:latin typeface="+mn-lt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sz="1846">
          <a:solidFill>
            <a:schemeClr val="tx1"/>
          </a:solidFill>
          <a:latin typeface="+mn-lt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52" y="854095"/>
            <a:ext cx="2344620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1988840"/>
            <a:ext cx="9144002" cy="218946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36943" y="2544961"/>
            <a:ext cx="854247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состоянии сельских территорий 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Российской Федерации в 2017 году 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952" y="5229200"/>
            <a:ext cx="4790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Научно-исследовательская работа выполнена в соответствии с Государственным контрактом от 11.04.2018 № 16/10-ГК</a:t>
            </a:r>
            <a:r>
              <a:rPr lang="en-US" sz="1200" dirty="0" smtClean="0"/>
              <a:t> </a:t>
            </a:r>
            <a:r>
              <a:rPr lang="ru-RU" sz="1200" dirty="0"/>
              <a:t>на выполнение прикладных научных исследований и экспериментальных разработок по теме «Мониторинг развития сельских территорий и осуществление научных исследований социальной сферы и демографической ситуации на селе»</a:t>
            </a:r>
          </a:p>
          <a:p>
            <a:pPr algn="r"/>
            <a:r>
              <a:rPr lang="en-US" sz="1200" dirty="0" smtClean="0"/>
              <a:t> 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931891" y="1049503"/>
            <a:ext cx="2579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 агропродовольственной политики 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61248"/>
            <a:ext cx="4283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Шагайда Наталья Ивановна</a:t>
            </a:r>
          </a:p>
          <a:p>
            <a:r>
              <a:rPr lang="ru-RU" dirty="0" smtClean="0"/>
              <a:t>06.03.2019</a:t>
            </a: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Комиссия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РСПП по агропромышленному комплексу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256434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3033" y="1025146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r>
              <a:rPr lang="ru-RU" sz="1662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Состояние сельского рынка труда и диверсификации занятости</a:t>
            </a:r>
            <a:endParaRPr lang="ru-RU" sz="1939" dirty="0"/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xmlns="" id="{F4509961-C7FF-429C-9D39-431679284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100" y="5279579"/>
            <a:ext cx="40541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/>
              <a:t>Среднегодовой прирост заработной платы (левая шкала) и соотношение заработной платы по экономике и в с-х организациях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BB43D9-4626-4AB8-9F4B-4D37BF931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17" y="2199024"/>
            <a:ext cx="170525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62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8B0EBA4-A057-4A37-BEEF-A8020B361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17" y="4951017"/>
            <a:ext cx="170525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62"/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xmlns="" id="{2031C432-C2BB-41C9-91E0-8D651264AB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7962411"/>
              </p:ext>
            </p:extLst>
          </p:nvPr>
        </p:nvGraphicFramePr>
        <p:xfrm>
          <a:off x="4533753" y="1975588"/>
          <a:ext cx="4513626" cy="3748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 Box 23">
            <a:extLst>
              <a:ext uri="{FF2B5EF4-FFF2-40B4-BE49-F238E27FC236}">
                <a16:creationId xmlns:a16="http://schemas.microsoft.com/office/drawing/2014/main" xmlns="" id="{8516FB45-C625-4F4E-A2B7-2F29AD52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61" y="5879744"/>
            <a:ext cx="44118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/>
              <a:t>Распределение численности работников организаций по размерам начисленной заработной платы </a:t>
            </a:r>
            <a:r>
              <a:rPr lang="ru-RU" dirty="0" smtClean="0"/>
              <a:t>2017, %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044726"/>
              </p:ext>
            </p:extLst>
          </p:nvPr>
        </p:nvGraphicFramePr>
        <p:xfrm>
          <a:off x="63561" y="1733827"/>
          <a:ext cx="4572000" cy="339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6262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5" grpId="0"/>
      <p:bldGraphic spid="1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3A8C7F01-9694-4EEB-9600-5F75572A1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70510"/>
            <a:ext cx="7808977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62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BB43D9-4626-4AB8-9F4B-4D37BF931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17" y="2199024"/>
            <a:ext cx="170525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62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8B0EBA4-A057-4A37-BEEF-A8020B361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17" y="4951017"/>
            <a:ext cx="170525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62"/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FDD5A89E-5E51-4911-9BAB-5EB51FC4D0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2508213"/>
              </p:ext>
            </p:extLst>
          </p:nvPr>
        </p:nvGraphicFramePr>
        <p:xfrm>
          <a:off x="2203" y="482802"/>
          <a:ext cx="5220072" cy="3141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Box 23">
            <a:extLst>
              <a:ext uri="{FF2B5EF4-FFF2-40B4-BE49-F238E27FC236}">
                <a16:creationId xmlns:a16="http://schemas.microsoft.com/office/drawing/2014/main" xmlns="" id="{CEF1DF5A-847E-4F17-A286-CBA92576A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280" y="1431846"/>
            <a:ext cx="295710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Распределение ответов на вопрос «Как изменилось материальное положение вашей семьи за последние пять лет?»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1373" y="55363"/>
            <a:ext cx="8913008" cy="44419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Материальное положение сельского населения</a:t>
            </a:r>
            <a:endParaRPr lang="ru-RU" sz="2100" b="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485415"/>
              </p:ext>
            </p:extLst>
          </p:nvPr>
        </p:nvGraphicFramePr>
        <p:xfrm>
          <a:off x="1115616" y="3475600"/>
          <a:ext cx="7543800" cy="3291840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17780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сельского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населения в численности,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безработных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2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0" y="1"/>
            <a:ext cx="1748720" cy="33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6110" y="616290"/>
            <a:ext cx="8913008" cy="69900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6594251" y="0"/>
            <a:ext cx="2579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 агропродовольственной политики 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955" y="616290"/>
            <a:ext cx="8297287" cy="69900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«Жилищные условия сельского населения»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981624"/>
              </p:ext>
            </p:extLst>
          </p:nvPr>
        </p:nvGraphicFramePr>
        <p:xfrm>
          <a:off x="395536" y="1598932"/>
          <a:ext cx="8352928" cy="5024120"/>
        </p:xfrm>
        <a:graphic>
          <a:graphicData uri="http://schemas.openxmlformats.org/drawingml/2006/table">
            <a:tbl>
              <a:tblPr firstRow="1" firstCol="1" bandRow="1"/>
              <a:tblGrid>
                <a:gridCol w="4176003"/>
                <a:gridCol w="4176925"/>
              </a:tblGrid>
              <a:tr h="36787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753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Выше обеспеченность по площади (26,6 м</a:t>
                      </a:r>
                      <a:r>
                        <a:rPr lang="ru-RU" sz="2400" kern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/чел.)</a:t>
                      </a:r>
                      <a:r>
                        <a:rPr lang="ru-RU" sz="2400" kern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Благоустроено только менее 32%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63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Повышена доля износа более 70% (3,1 против 0,7 в городе)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63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Ввод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жилья в 2015-2017 г. на 1 тыс. жителей выше города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Замедление темпов ввода нового жилья после 2015 г.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63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Строительство  в рамках ФЦКП в 2017 г. = 43% от уровня 2014 г.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77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0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-5134" y="20718"/>
            <a:ext cx="8913008" cy="1176034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98864"/>
            <a:ext cx="9324528" cy="10978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РАЗДЕЛЫ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«Развитие социальной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инженерной инфраструктуры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села»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639618"/>
              </p:ext>
            </p:extLst>
          </p:nvPr>
        </p:nvGraphicFramePr>
        <p:xfrm>
          <a:off x="477108" y="1036320"/>
          <a:ext cx="8009255" cy="5821680"/>
        </p:xfrm>
        <a:graphic>
          <a:graphicData uri="http://schemas.openxmlformats.org/drawingml/2006/table">
            <a:tbl>
              <a:tblPr firstRow="1" firstCol="1" bandRow="1"/>
              <a:tblGrid>
                <a:gridCol w="2669457"/>
                <a:gridCol w="2669457"/>
                <a:gridCol w="2670341"/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Охват детей дошкольным образованием, 2017 г., 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48,2% (в городе – более 70%)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Среднее число учащихся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Укрупнение школ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Обеспеченность больничными койками (на 10 тыс. чел.)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41,5% (в городе почти 94%)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сельского населения, занимающегося спортом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19,8 (2012 г.) до 29,9 (2017 г.)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газификации жилого фонда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55,8 (2012) до 59,4 (2017)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Обеспеченность питьевой водой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59 до 65%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дорог, отвечающих нормативам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58,3(2012) до 53,3 (2017 г.)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сельского населения с интернетом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3,8%(2012) до 30,6 (2017)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0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60648"/>
            <a:ext cx="8913008" cy="52102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6222"/>
            <a:ext cx="8297287" cy="48298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малых форм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хозяйствования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8805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Усиливается дифференциация регионов по доле производства в малых формах хозяйствования;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Снижаются межрегиональные различия по государственной поддержке малых форм хозяйствования;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Доля производства сельхозпродукции в хозяйствах населения стабильно снижается: 42,6 (2013) и 32,4% (2017)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Темпы снижения доли производства в малых формах максимальный за весь постсоветский период: с 2013-2017 г. на 7,5%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3772" y="3861048"/>
            <a:ext cx="84454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Тем не менее: </a:t>
            </a:r>
          </a:p>
          <a:p>
            <a:r>
              <a:rPr lang="ru-RU" dirty="0"/>
              <a:t>                      малые формы хозяйствования дают от 29 до 85% внутреннего производства для обеспечения хлебом, картофелем, растительным маслом, овощами, фруктами, молоком</a:t>
            </a:r>
          </a:p>
          <a:p>
            <a:r>
              <a:rPr lang="ru-RU" dirty="0"/>
              <a:t>                      растет группа товарных ЛПХ: поголовье в ЛПХ от 4 голов КРС выросло на 776 тыс. голов (23%), а число хозяйств – на 27% 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4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196563"/>
            <a:ext cx="8607669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293314"/>
            <a:ext cx="8607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Уровень дотационности бюджетов сельских  поселений, 2017 г.</a:t>
            </a:r>
            <a:endParaRPr lang="ru-RU" sz="18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28592" y="431426"/>
            <a:ext cx="2579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 агропродовольственной политики 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/>
          </p:nvPr>
        </p:nvGraphicFramePr>
        <p:xfrm>
          <a:off x="228246" y="1988840"/>
          <a:ext cx="419973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/>
          </p:nvPr>
        </p:nvGraphicFramePr>
        <p:xfrm>
          <a:off x="4375453" y="2060848"/>
          <a:ext cx="419973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4232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2"/>
          <p:cNvSpPr>
            <a:spLocks noChangeArrowheads="1"/>
          </p:cNvSpPr>
          <p:nvPr/>
        </p:nvSpPr>
        <p:spPr bwMode="auto">
          <a:xfrm>
            <a:off x="0" y="691662"/>
            <a:ext cx="537797" cy="77812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939">
              <a:solidFill>
                <a:srgbClr val="000000"/>
              </a:solidFill>
            </a:endParaRPr>
          </a:p>
        </p:txBody>
      </p:sp>
      <p:sp>
        <p:nvSpPr>
          <p:cNvPr id="13315" name="Text Box 23"/>
          <p:cNvSpPr txBox="1">
            <a:spLocks noChangeArrowheads="1"/>
          </p:cNvSpPr>
          <p:nvPr/>
        </p:nvSpPr>
        <p:spPr bwMode="auto">
          <a:xfrm>
            <a:off x="781050" y="748812"/>
            <a:ext cx="8362950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sz="2215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Бедность муниципалитетов при изобилии ресурсов</a:t>
            </a:r>
          </a:p>
        </p:txBody>
      </p:sp>
      <p:sp>
        <p:nvSpPr>
          <p:cNvPr id="13316" name="Номер слайда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E3B145-0BB6-4A78-B711-D7F5BD5779C7}" type="slidenum">
              <a:rPr lang="ru-RU" altLang="ru-RU" sz="1292">
                <a:solidFill>
                  <a:srgbClr val="606060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292">
              <a:solidFill>
                <a:srgbClr val="606060"/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669682" y="1522536"/>
            <a:ext cx="7833946" cy="8792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215">
              <a:solidFill>
                <a:srgbClr val="000000"/>
              </a:solidFill>
            </a:endParaRPr>
          </a:p>
        </p:txBody>
      </p:sp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97" y="257908"/>
            <a:ext cx="1075592" cy="33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0" y="258187"/>
            <a:ext cx="184731" cy="43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215">
              <a:solidFill>
                <a:srgbClr val="000000"/>
              </a:solidFill>
            </a:endParaRPr>
          </a:p>
        </p:txBody>
      </p:sp>
      <p:sp>
        <p:nvSpPr>
          <p:cNvPr id="13320" name="TextBox 3"/>
          <p:cNvSpPr txBox="1">
            <a:spLocks noChangeArrowheads="1"/>
          </p:cNvSpPr>
          <p:nvPr/>
        </p:nvSpPr>
        <p:spPr bwMode="auto">
          <a:xfrm>
            <a:off x="291612" y="1730620"/>
            <a:ext cx="8420100" cy="316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 dirty="0">
                <a:solidFill>
                  <a:srgbClr val="3333CC"/>
                </a:solidFill>
              </a:rPr>
              <a:t>Люди</a:t>
            </a:r>
            <a:r>
              <a:rPr lang="ru-RU" altLang="ru-RU" sz="2215" dirty="0">
                <a:solidFill>
                  <a:srgbClr val="000000"/>
                </a:solidFill>
              </a:rPr>
              <a:t> платят налоги в другие бюджеты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 dirty="0">
                <a:solidFill>
                  <a:srgbClr val="3333CC"/>
                </a:solidFill>
              </a:rPr>
              <a:t>Земля</a:t>
            </a:r>
            <a:r>
              <a:rPr lang="ru-RU" altLang="ru-RU" sz="2215" dirty="0">
                <a:solidFill>
                  <a:srgbClr val="000000"/>
                </a:solidFill>
              </a:rPr>
              <a:t>:  не </a:t>
            </a:r>
            <a:r>
              <a:rPr lang="ru-RU" altLang="ru-RU" sz="2215" dirty="0" smtClean="0">
                <a:solidFill>
                  <a:srgbClr val="000000"/>
                </a:solidFill>
              </a:rPr>
              <a:t>разграничено </a:t>
            </a:r>
            <a:r>
              <a:rPr lang="ru-RU" altLang="ru-RU" sz="2215" dirty="0">
                <a:solidFill>
                  <a:srgbClr val="000000"/>
                </a:solidFill>
              </a:rPr>
              <a:t>90% </a:t>
            </a:r>
            <a:r>
              <a:rPr lang="ru-RU" altLang="ru-RU" sz="2215" dirty="0" smtClean="0">
                <a:solidFill>
                  <a:srgbClr val="000000"/>
                </a:solidFill>
              </a:rPr>
              <a:t>земель </a:t>
            </a:r>
            <a:r>
              <a:rPr lang="ru-RU" altLang="ru-RU" sz="2215" dirty="0">
                <a:solidFill>
                  <a:srgbClr val="000000"/>
                </a:solidFill>
              </a:rPr>
              <a:t>поселений и сельхозназначения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215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 dirty="0">
                <a:solidFill>
                  <a:srgbClr val="3333CC"/>
                </a:solidFill>
              </a:rPr>
              <a:t>Недра</a:t>
            </a:r>
            <a:r>
              <a:rPr lang="ru-RU" altLang="ru-RU" sz="2215" dirty="0">
                <a:solidFill>
                  <a:srgbClr val="000000"/>
                </a:solidFill>
              </a:rPr>
              <a:t> с общераспространенными ископаемыми: доходы не попадают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215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 dirty="0">
                <a:solidFill>
                  <a:srgbClr val="3333CC"/>
                </a:solidFill>
              </a:rPr>
              <a:t>«Колхозные» леса </a:t>
            </a:r>
            <a:r>
              <a:rPr lang="ru-RU" altLang="ru-RU" sz="2215" dirty="0">
                <a:solidFill>
                  <a:srgbClr val="000000"/>
                </a:solidFill>
              </a:rPr>
              <a:t>– ушли…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21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2"/>
          <p:cNvSpPr>
            <a:spLocks noChangeArrowheads="1"/>
          </p:cNvSpPr>
          <p:nvPr/>
        </p:nvSpPr>
        <p:spPr bwMode="auto">
          <a:xfrm>
            <a:off x="0" y="691662"/>
            <a:ext cx="537797" cy="77812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939">
              <a:solidFill>
                <a:srgbClr val="000000"/>
              </a:solidFill>
            </a:endParaRPr>
          </a:p>
        </p:txBody>
      </p:sp>
      <p:sp>
        <p:nvSpPr>
          <p:cNvPr id="12291" name="Text Box 23"/>
          <p:cNvSpPr txBox="1">
            <a:spLocks noChangeArrowheads="1"/>
          </p:cNvSpPr>
          <p:nvPr/>
        </p:nvSpPr>
        <p:spPr bwMode="auto">
          <a:xfrm>
            <a:off x="781050" y="748812"/>
            <a:ext cx="8362950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sz="2215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селе нет для денег развития: </a:t>
            </a:r>
          </a:p>
        </p:txBody>
      </p:sp>
      <p:sp>
        <p:nvSpPr>
          <p:cNvPr id="12292" name="Номер слайда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2B3D89-2CA4-4A6B-B9A6-AF2C4D7C0592}" type="slidenum">
              <a:rPr lang="ru-RU" altLang="ru-RU" sz="1292">
                <a:solidFill>
                  <a:srgbClr val="606060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292">
              <a:solidFill>
                <a:srgbClr val="606060"/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669682" y="1522536"/>
            <a:ext cx="7833946" cy="8792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215">
              <a:solidFill>
                <a:srgbClr val="000000"/>
              </a:solidFill>
            </a:endParaRPr>
          </a:p>
        </p:txBody>
      </p: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97" y="257908"/>
            <a:ext cx="1075592" cy="33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0" y="258187"/>
            <a:ext cx="184731" cy="43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215">
              <a:solidFill>
                <a:srgbClr val="000000"/>
              </a:solidFill>
            </a:endParaRPr>
          </a:p>
        </p:txBody>
      </p:sp>
      <p:sp>
        <p:nvSpPr>
          <p:cNvPr id="12296" name="TextBox 3"/>
          <p:cNvSpPr txBox="1">
            <a:spLocks noChangeArrowheads="1"/>
          </p:cNvSpPr>
          <p:nvPr/>
        </p:nvSpPr>
        <p:spPr bwMode="auto">
          <a:xfrm>
            <a:off x="291612" y="1730620"/>
            <a:ext cx="8420100" cy="77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>
                <a:solidFill>
                  <a:srgbClr val="000000"/>
                </a:solidFill>
              </a:rPr>
              <a:t>2016 г. : бюджеты сельских поселений сформированы за счет трансфертов      (от 30 до 97%) </a:t>
            </a:r>
          </a:p>
        </p:txBody>
      </p:sp>
      <p:sp>
        <p:nvSpPr>
          <p:cNvPr id="12297" name="TextBox 4"/>
          <p:cNvSpPr txBox="1">
            <a:spLocks noChangeArrowheads="1"/>
          </p:cNvSpPr>
          <p:nvPr/>
        </p:nvSpPr>
        <p:spPr bwMode="auto">
          <a:xfrm>
            <a:off x="372208" y="2765181"/>
            <a:ext cx="7817827" cy="213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>
                <a:solidFill>
                  <a:srgbClr val="000000"/>
                </a:solidFill>
              </a:rPr>
              <a:t>НДФЛ работающих на территории: в бюджет -2%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>
                <a:solidFill>
                  <a:srgbClr val="000000"/>
                </a:solidFill>
              </a:rPr>
              <a:t>НДФЛ работающих в другом месте: в бюджет -0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>
                <a:solidFill>
                  <a:srgbClr val="000000"/>
                </a:solidFill>
              </a:rPr>
              <a:t>Налог на прибыль «Пятерочки»: в бюджет -0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>
                <a:solidFill>
                  <a:srgbClr val="000000"/>
                </a:solidFill>
              </a:rPr>
              <a:t>ЕСХН  - в бюджет 30%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215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>
                <a:solidFill>
                  <a:srgbClr val="000000"/>
                </a:solidFill>
              </a:rPr>
              <a:t>Земельный налог с межселенной территории - 0</a:t>
            </a:r>
          </a:p>
        </p:txBody>
      </p:sp>
    </p:spTree>
    <p:extLst>
      <p:ext uri="{BB962C8B-B14F-4D97-AF65-F5344CB8AC3E}">
        <p14:creationId xmlns:p14="http://schemas.microsoft.com/office/powerpoint/2010/main" val="224784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 и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Нужно менять парадигму сельского развития: от опоры на бюджетные дотации для социального развития к поддержке сельской экономики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Развитие сельской экономики – приоритет в политике страны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Предложение: разработка Федеральной – национальной - программы межведомственного характера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Минсельхоз – администратор проекта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Содержание проекта – вся совокупность мероприятий социально-экономического характера, которые могут/должны быть реализованы в сельской местности + меры по стимулированию экономического развития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Финансирование различных ведомств с выделением строки для сельских территорий и отражении общих затрат в бюджете проекта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0" y="691662"/>
            <a:ext cx="537797" cy="77812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939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07" y="-50302"/>
            <a:ext cx="1075592" cy="33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52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6429400" cy="562074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rgbClr val="FF0000"/>
                </a:solidFill>
              </a:rPr>
              <a:t>Ключевые показатели: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62074"/>
            <a:ext cx="8579296" cy="61792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Валовая добавленная стоимость сельской экономики</a:t>
            </a:r>
          </a:p>
          <a:p>
            <a:endParaRPr lang="ru-RU" sz="2400" dirty="0"/>
          </a:p>
          <a:p>
            <a:r>
              <a:rPr lang="ru-RU" sz="2400" dirty="0" smtClean="0"/>
              <a:t>Доля сельской экономики в ВВП страны</a:t>
            </a:r>
          </a:p>
          <a:p>
            <a:endParaRPr lang="ru-RU" sz="2400" dirty="0"/>
          </a:p>
          <a:p>
            <a:r>
              <a:rPr lang="ru-RU" sz="2400" dirty="0" smtClean="0"/>
              <a:t>Доля  </a:t>
            </a:r>
            <a:r>
              <a:rPr lang="ru-RU" sz="2400" dirty="0" smtClean="0"/>
              <a:t>занятых в сельской </a:t>
            </a:r>
            <a:r>
              <a:rPr lang="ru-RU" sz="2400" dirty="0" smtClean="0"/>
              <a:t>экономике из проживающих в сельской местности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Доля сельского населения, работающего в своих сельских поселениях</a:t>
            </a:r>
          </a:p>
          <a:p>
            <a:endParaRPr lang="ru-RU" sz="2400" dirty="0"/>
          </a:p>
          <a:p>
            <a:r>
              <a:rPr lang="ru-RU" sz="2400" dirty="0" smtClean="0"/>
              <a:t>Соотношение располагаемых ресурсов сельских и городских жителей</a:t>
            </a:r>
          </a:p>
          <a:p>
            <a:endParaRPr lang="ru-RU" sz="2400" dirty="0"/>
          </a:p>
          <a:p>
            <a:r>
              <a:rPr lang="ru-RU" sz="2400" dirty="0" smtClean="0"/>
              <a:t>Доля дотаций в бюджетах сельских поселений</a:t>
            </a:r>
            <a:endParaRPr lang="ru-RU" sz="2400" dirty="0"/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0" y="691662"/>
            <a:ext cx="537797" cy="77812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939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96" y="163172"/>
            <a:ext cx="1075592" cy="33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2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2" y="11465"/>
            <a:ext cx="873127" cy="27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384971"/>
            <a:ext cx="9052559" cy="4780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782241"/>
            <a:endParaRPr lang="ru-RU" sz="1575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69949" y="487863"/>
            <a:ext cx="7639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Информационная база</a:t>
            </a: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19181" y="900098"/>
            <a:ext cx="8622377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Росстат,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Росреестр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Рослесхоз</a:t>
            </a:r>
          </a:p>
          <a:p>
            <a:pPr algn="just">
              <a:spcBef>
                <a:spcPct val="50000"/>
              </a:spcBef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Данные социологических опросов сельских жителей: всего 2002 респондента, в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т.ч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500 экспертов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="http://schemas.openxmlformats.org/wordprocessingml/2006/main" xmlns:w10="urn:schemas-microsoft-com:office:word" xmlns:v="urn:schemas-microsoft-com:vml" xmlns:o="urn:schemas-microsoft-com:office:office" xmlns:cx1="http://schemas.microsoft.com/office/drawing/2015/9/8/chartex" xmlns:cx="http://schemas.microsoft.com/office/drawing/2014/chartex" xmlns="" xmlns:lc="http://schemas.openxmlformats.org/drawingml/2006/lockedCanvas" id="{F9A4B39B-D0E2-4170-B7F1-6BBC8904E1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0645627"/>
              </p:ext>
            </p:extLst>
          </p:nvPr>
        </p:nvGraphicFramePr>
        <p:xfrm>
          <a:off x="0" y="2450362"/>
          <a:ext cx="9052558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552" y="2132856"/>
            <a:ext cx="7269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Основные проблемы развития сельских территорий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4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9" y="2988747"/>
            <a:ext cx="2610169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318965" y="0"/>
            <a:ext cx="4825035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318964" y="3165800"/>
            <a:ext cx="48250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161" y="129588"/>
            <a:ext cx="7610333" cy="56207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Предложени</a:t>
            </a:r>
            <a:r>
              <a:rPr lang="ru-RU" sz="2400" dirty="0"/>
              <a:t>е</a:t>
            </a:r>
            <a:r>
              <a:rPr lang="ru-RU" sz="2400" dirty="0" smtClean="0"/>
              <a:t>: изменение </a:t>
            </a:r>
            <a:r>
              <a:rPr lang="ru-RU" sz="2400" dirty="0" err="1" smtClean="0"/>
              <a:t>дотационности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796" y="562074"/>
            <a:ext cx="8498699" cy="1930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Искать резервы развития в селе</a:t>
            </a:r>
            <a:r>
              <a:rPr lang="ru-RU" sz="1800" dirty="0" smtClean="0"/>
              <a:t>:</a:t>
            </a:r>
          </a:p>
          <a:p>
            <a:pPr marL="1452563" indent="-285750"/>
            <a:r>
              <a:rPr lang="ru-RU" sz="1800" dirty="0" smtClean="0"/>
              <a:t>формирование собственности на землю сельских поселений</a:t>
            </a:r>
          </a:p>
          <a:p>
            <a:pPr marL="1452563" indent="-285750"/>
            <a:r>
              <a:rPr lang="ru-RU" sz="1800" dirty="0" smtClean="0"/>
              <a:t>передача в собственность муниципалитетов «колхозных лесов»</a:t>
            </a:r>
          </a:p>
          <a:p>
            <a:pPr marL="1452563" indent="-285750"/>
            <a:r>
              <a:rPr lang="ru-RU" sz="1800" dirty="0" smtClean="0"/>
              <a:t>изменение системы распределения налогов живущих на территории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0" y="691662"/>
            <a:ext cx="537797" cy="77812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939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07" y="-50302"/>
            <a:ext cx="1075592" cy="33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22009838"/>
              </p:ext>
            </p:extLst>
          </p:nvPr>
        </p:nvGraphicFramePr>
        <p:xfrm>
          <a:off x="151519" y="562074"/>
          <a:ext cx="8568952" cy="6155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85797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077472" cy="56207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Предложения:</a:t>
            </a:r>
            <a:endParaRPr lang="ru-RU" sz="2400" dirty="0"/>
          </a:p>
        </p:txBody>
      </p:sp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0" y="691662"/>
            <a:ext cx="537797" cy="77812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939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07" y="-50302"/>
            <a:ext cx="1075592" cy="33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2089" y="752703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Повышение значимости сельских администраций – </a:t>
            </a:r>
            <a:r>
              <a:rPr lang="ru-RU" sz="2200" b="1" dirty="0" smtClean="0"/>
              <a:t>СА </a:t>
            </a:r>
            <a:r>
              <a:rPr lang="ru-RU" sz="2200" b="1" dirty="0"/>
              <a:t>должны стать центральным звеном реализации стратегии УРСТ</a:t>
            </a:r>
            <a:r>
              <a:rPr lang="ru-RU" sz="2200" dirty="0"/>
              <a:t>: </a:t>
            </a:r>
          </a:p>
          <a:p>
            <a:pPr marL="1260475" indent="-361950">
              <a:buFont typeface="Arial" panose="020B0604020202020204" pitchFamily="34" charset="0"/>
              <a:buChar char="•"/>
            </a:pPr>
            <a:r>
              <a:rPr lang="ru-RU" sz="2200" dirty="0"/>
              <a:t>обязательность разработки долгосрочных и среднесрочных планов социально-экономического развития сельских </a:t>
            </a:r>
            <a:r>
              <a:rPr lang="ru-RU" sz="2200" dirty="0" smtClean="0"/>
              <a:t>муниципалитетов</a:t>
            </a:r>
          </a:p>
          <a:p>
            <a:pPr marL="1260475" indent="-361950">
              <a:buFont typeface="Arial" panose="020B0604020202020204" pitchFamily="34" charset="0"/>
              <a:buChar char="•"/>
            </a:pPr>
            <a:endParaRPr lang="ru-RU" sz="2200" dirty="0"/>
          </a:p>
          <a:p>
            <a:pPr marL="1260475" indent="-361950">
              <a:buFont typeface="Arial" panose="020B0604020202020204" pitchFamily="34" charset="0"/>
              <a:buChar char="•"/>
            </a:pPr>
            <a:r>
              <a:rPr lang="ru-RU" sz="2200" dirty="0"/>
              <a:t>администрирование средств на поддержку малого бизнеса на их </a:t>
            </a:r>
            <a:r>
              <a:rPr lang="ru-RU" sz="2200" dirty="0" smtClean="0"/>
              <a:t>территории</a:t>
            </a:r>
          </a:p>
          <a:p>
            <a:pPr marL="1260475" indent="-361950">
              <a:buFont typeface="Arial" panose="020B0604020202020204" pitchFamily="34" charset="0"/>
              <a:buChar char="•"/>
            </a:pPr>
            <a:endParaRPr lang="ru-RU" sz="2200" dirty="0"/>
          </a:p>
          <a:p>
            <a:pPr marL="1260475" indent="-361950">
              <a:buFont typeface="Arial" panose="020B0604020202020204" pitchFamily="34" charset="0"/>
              <a:buChar char="•"/>
            </a:pPr>
            <a:r>
              <a:rPr lang="ru-RU" sz="2200" dirty="0" smtClean="0"/>
              <a:t> </a:t>
            </a:r>
            <a:r>
              <a:rPr lang="ru-RU" sz="2200" dirty="0"/>
              <a:t>передача им функций государственных услуг через удаленный </a:t>
            </a:r>
            <a:r>
              <a:rPr lang="ru-RU" sz="2200" dirty="0" smtClean="0"/>
              <a:t>доступ</a:t>
            </a:r>
          </a:p>
          <a:p>
            <a:pPr marL="1260475" indent="-361950">
              <a:buFont typeface="Arial" panose="020B0604020202020204" pitchFamily="34" charset="0"/>
              <a:buChar char="•"/>
            </a:pPr>
            <a:endParaRPr lang="ru-RU" sz="2200" dirty="0"/>
          </a:p>
          <a:p>
            <a:pPr marL="1260475" indent="-361950">
              <a:buFont typeface="Arial" panose="020B0604020202020204" pitchFamily="34" charset="0"/>
              <a:buChar char="•"/>
            </a:pPr>
            <a:r>
              <a:rPr lang="ru-RU" sz="2200" dirty="0"/>
              <a:t>возрождение института сельских статистиков</a:t>
            </a:r>
          </a:p>
          <a:p>
            <a:pPr marL="1260475" indent="-361950">
              <a:buFont typeface="Arial" panose="020B0604020202020204" pitchFamily="34" charset="0"/>
              <a:buChar char="•"/>
            </a:pPr>
            <a:r>
              <a:rPr lang="ru-RU" sz="2200" dirty="0"/>
              <a:t>права на регулирование доступа к земле (при «латифундиях, к пастбищам,…)</a:t>
            </a:r>
          </a:p>
          <a:p>
            <a:pPr marL="1260475" indent="-361950">
              <a:buFont typeface="Arial" panose="020B0604020202020204" pitchFamily="34" charset="0"/>
              <a:buChar char="•"/>
            </a:pPr>
            <a:r>
              <a:rPr lang="ru-RU" sz="2200" dirty="0"/>
              <a:t>создание сельских муниципальных структур (аналог </a:t>
            </a:r>
            <a:r>
              <a:rPr lang="ru-RU" sz="2200" dirty="0" err="1"/>
              <a:t>шпаркассы</a:t>
            </a:r>
            <a:r>
              <a:rPr lang="ru-RU" sz="2200" dirty="0"/>
              <a:t>, сельский муниципальный фонд поддержки сельского развития)</a:t>
            </a:r>
          </a:p>
        </p:txBody>
      </p:sp>
    </p:spTree>
    <p:extLst>
      <p:ext uri="{BB962C8B-B14F-4D97-AF65-F5344CB8AC3E}">
        <p14:creationId xmlns:p14="http://schemas.microsoft.com/office/powerpoint/2010/main" val="959509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35739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Предложения (2):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089" y="1489542"/>
            <a:ext cx="8424936" cy="47391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повышение </a:t>
            </a:r>
            <a:r>
              <a:rPr lang="ru-RU" sz="1800" b="1" dirty="0"/>
              <a:t>роли местного населения в принятии решений</a:t>
            </a:r>
          </a:p>
          <a:p>
            <a:pPr marL="1528763" indent="0"/>
            <a:r>
              <a:rPr lang="ru-RU" sz="1800" dirty="0" smtClean="0"/>
              <a:t>   </a:t>
            </a:r>
            <a:r>
              <a:rPr lang="ru-RU" sz="1800" dirty="0"/>
              <a:t>гарантии социальных стандартов населенных пунктов </a:t>
            </a:r>
          </a:p>
          <a:p>
            <a:pPr marL="1528763" indent="0"/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dirty="0"/>
              <a:t>финансирование местных проектов, гарантии подушного финансирования и возможность накапливания средств </a:t>
            </a:r>
          </a:p>
          <a:p>
            <a:pPr marL="1528763" indent="0"/>
            <a:r>
              <a:rPr lang="ru-RU" sz="1800" dirty="0"/>
              <a:t>  </a:t>
            </a:r>
            <a:r>
              <a:rPr lang="ru-RU" sz="1800" dirty="0" smtClean="0"/>
              <a:t>контроль </a:t>
            </a:r>
            <a:r>
              <a:rPr lang="ru-RU" sz="1800" dirty="0"/>
              <a:t>за сделками с землей и лесом</a:t>
            </a:r>
          </a:p>
          <a:p>
            <a:pPr marL="1528763" indent="0"/>
            <a:r>
              <a:rPr lang="ru-RU" sz="1800" dirty="0"/>
              <a:t>гарантии доступа к </a:t>
            </a:r>
            <a:r>
              <a:rPr lang="ru-RU" sz="1800" dirty="0" smtClean="0"/>
              <a:t>охоте и рыболовству</a:t>
            </a:r>
          </a:p>
          <a:p>
            <a:pPr marL="0" indent="0">
              <a:buNone/>
            </a:pPr>
            <a:r>
              <a:rPr lang="ru-RU" sz="1800" dirty="0" smtClean="0"/>
              <a:t>                      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 smtClean="0"/>
              <a:t>Подготовка кадров для сельских муниципалитетов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r>
              <a:rPr lang="ru-RU" sz="1800" dirty="0" smtClean="0"/>
              <a:t>                        введение курса для подготовки муниципальных служащих в СП 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Изменение подходов в обеспечении доступа к культурному наследию</a:t>
            </a:r>
          </a:p>
          <a:p>
            <a:pPr marL="0" indent="0">
              <a:buNone/>
            </a:pPr>
            <a:r>
              <a:rPr lang="ru-RU" sz="1800" dirty="0" smtClean="0"/>
              <a:t>                        интернет как общественное благо в малонаселенных пунктах</a:t>
            </a:r>
          </a:p>
          <a:p>
            <a:pPr marL="0" indent="0">
              <a:buNone/>
            </a:pPr>
            <a:r>
              <a:rPr lang="ru-RU" sz="1800" dirty="0" smtClean="0"/>
              <a:t>                        от «Домов культуры» к месту доступа к культурному наследию</a:t>
            </a:r>
          </a:p>
          <a:p>
            <a:pPr marL="0" indent="0">
              <a:buNone/>
            </a:pPr>
            <a:r>
              <a:rPr lang="ru-RU" sz="1800" b="1" dirty="0" smtClean="0"/>
              <a:t>Изменение подходов к медицинскому обслуживанию…..</a:t>
            </a:r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0" y="691662"/>
            <a:ext cx="537797" cy="77812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939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07" y="-50302"/>
            <a:ext cx="1075592" cy="33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368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64" y="10526"/>
            <a:ext cx="1748720" cy="58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440264"/>
            <a:ext cx="8913008" cy="860324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6732240" y="-60250"/>
            <a:ext cx="2579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 агропродовольственной политики 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00433"/>
            <a:ext cx="8297287" cy="76724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Природные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ресурсы сельских территорий, их экологическое состояние и охрана окружающей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среды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8428" y="1556849"/>
            <a:ext cx="3620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 статистики, чтобы говорить о землях именно сельских территорий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62989" y="1611423"/>
            <a:ext cx="370790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Нужно определиться: что наблюдаем?  Нужно: 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6224445"/>
              </p:ext>
            </p:extLst>
          </p:nvPr>
        </p:nvGraphicFramePr>
        <p:xfrm>
          <a:off x="64191" y="1389004"/>
          <a:ext cx="4728028" cy="2451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198188902"/>
              </p:ext>
            </p:extLst>
          </p:nvPr>
        </p:nvGraphicFramePr>
        <p:xfrm>
          <a:off x="3681509" y="3818815"/>
          <a:ext cx="5656318" cy="2746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44842" y="2256089"/>
            <a:ext cx="428396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Концентрацию собственности </a:t>
            </a:r>
          </a:p>
          <a:p>
            <a:r>
              <a:rPr lang="ru-RU" dirty="0" smtClean="0"/>
              <a:t>Перераспределение посевных площадей</a:t>
            </a:r>
          </a:p>
          <a:p>
            <a:r>
              <a:rPr lang="ru-RU" dirty="0" smtClean="0"/>
              <a:t>Разграничение государственной собственности</a:t>
            </a:r>
            <a:endParaRPr lang="ru-RU" dirty="0"/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449964917"/>
              </p:ext>
            </p:extLst>
          </p:nvPr>
        </p:nvGraphicFramePr>
        <p:xfrm>
          <a:off x="334328" y="3700162"/>
          <a:ext cx="8915781" cy="2908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131840" y="4289938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Разграничение государственной собственности, 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75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 animBg="1"/>
      <p:bldGraphic spid="10" grpId="0">
        <p:bldAsOne/>
      </p:bldGraphic>
      <p:bldGraphic spid="12" grpId="0">
        <p:bldAsOne/>
      </p:bldGraphic>
      <p:bldP spid="14" grpId="0" animBg="1"/>
      <p:bldGraphic spid="18" grpId="0">
        <p:bldAsOne/>
      </p:bldGraphic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2" y="11465"/>
            <a:ext cx="873127" cy="27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384971"/>
            <a:ext cx="9052559" cy="4780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782241"/>
            <a:endParaRPr lang="ru-RU" sz="1575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69949" y="487863"/>
            <a:ext cx="7639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Земли лесного фонда, </a:t>
            </a:r>
            <a:r>
              <a:rPr lang="ru-RU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лесовосстановление</a:t>
            </a: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97689" y="30496"/>
            <a:ext cx="234631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агропродовольственной политики ИПЭИ </a:t>
            </a:r>
            <a:r>
              <a:rPr lang="ru-RU" sz="75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75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557979"/>
              </p:ext>
            </p:extLst>
          </p:nvPr>
        </p:nvGraphicFramePr>
        <p:xfrm>
          <a:off x="139299" y="1412776"/>
          <a:ext cx="8568952" cy="4655820"/>
        </p:xfrm>
        <a:graphic>
          <a:graphicData uri="http://schemas.openxmlformats.org/drawingml/2006/table">
            <a:tbl>
              <a:tblPr firstRow="1" firstCol="1" bandRow="1"/>
              <a:tblGrid>
                <a:gridCol w="4284003"/>
                <a:gridCol w="4284949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на лесовосстановление снизились на 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Площадь пожаров в 3 раза больше площади лесовосстановления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планируемого выбытия из-за пожаров не достигнут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ликвидированных очагов вредителей и болезней к площади с вредителями превышен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Недостижение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показателей Госпрограммы «Развитие лесного хозяйства до 2020 г. по: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Доле крупных лесных пожаров 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Оздоровление/гибель леса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Сокращение вырубок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9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28" y="0"/>
            <a:ext cx="1748720" cy="58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62887" y="691791"/>
            <a:ext cx="8913008" cy="100901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6732240" y="69645"/>
            <a:ext cx="2579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 агропродовольственной политики 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0747" y="475767"/>
            <a:ext cx="8297287" cy="14700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«Сельская поселенческая сеть и характеристика сельских поселений»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3" t="4032" r="12468" b="13068"/>
          <a:stretch/>
        </p:blipFill>
        <p:spPr>
          <a:xfrm>
            <a:off x="179511" y="1916832"/>
            <a:ext cx="8768545" cy="31683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64088" y="1916832"/>
            <a:ext cx="350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Численность сельских поселений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2887" y="502490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62%</a:t>
            </a:r>
            <a:r>
              <a:rPr lang="ru-RU" sz="2400" dirty="0">
                <a:solidFill>
                  <a:prstClr val="black"/>
                </a:solidFill>
              </a:rPr>
              <a:t> сельского населения проживает в населенных пунктах с численностью от 1000 до 7000 </a:t>
            </a:r>
            <a:r>
              <a:rPr lang="ru-RU" sz="2400" dirty="0" smtClean="0">
                <a:solidFill>
                  <a:prstClr val="black"/>
                </a:solidFill>
              </a:rPr>
              <a:t>человек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5085183"/>
            <a:ext cx="372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Средний размер - 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prstClr val="black"/>
                </a:solidFill>
              </a:rPr>
              <a:t>1850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человек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9" y="83297"/>
            <a:ext cx="1748720" cy="58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634" y="749771"/>
            <a:ext cx="8913008" cy="73501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6578486" y="104065"/>
            <a:ext cx="2579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 агропродовольственной политики 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84955"/>
            <a:ext cx="8297287" cy="45581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«Демографическая ситуация»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79512" y="1526159"/>
            <a:ext cx="8964488" cy="5215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тренд – продолжение сокращения сельского населения (исключение – присоединение  дополнительных территорий-2015 г.): все компоненты динамики населения в 2016-2017 гг. - отрицательны.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Понижен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удельный вес населения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трудоспособного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</a:t>
            </a:r>
          </a:p>
          <a:p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г. впервые за много лет рождаемость на селе стала ниже, чем рождаемость в городах (сокращение с 2013 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Сокращается разрыв в средней ожидаемой продолжительности жизни (город-село и мужчины-женщины);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2"/>
          <p:cNvSpPr>
            <a:spLocks noChangeArrowheads="1"/>
          </p:cNvSpPr>
          <p:nvPr/>
        </p:nvSpPr>
        <p:spPr bwMode="auto">
          <a:xfrm>
            <a:off x="0" y="691662"/>
            <a:ext cx="537797" cy="77812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939">
              <a:solidFill>
                <a:prstClr val="black"/>
              </a:solidFill>
            </a:endParaRPr>
          </a:p>
        </p:txBody>
      </p:sp>
      <p:sp>
        <p:nvSpPr>
          <p:cNvPr id="9220" name="Номер слайда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E368B1-3F2E-48ED-9C95-DAA9CA8B766B}" type="slidenum">
              <a:rPr lang="ru-RU" altLang="ru-RU" sz="1292">
                <a:solidFill>
                  <a:srgbClr val="606060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92">
              <a:solidFill>
                <a:srgbClr val="606060"/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669682" y="1522536"/>
            <a:ext cx="7833946" cy="8792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sz="1662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07" y="-50302"/>
            <a:ext cx="1075592" cy="33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2"/>
          <p:cNvSpPr>
            <a:spLocks noChangeArrowheads="1"/>
          </p:cNvSpPr>
          <p:nvPr/>
        </p:nvSpPr>
        <p:spPr bwMode="auto">
          <a:xfrm>
            <a:off x="0" y="258187"/>
            <a:ext cx="184731" cy="43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215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21274" y="2193681"/>
          <a:ext cx="8282354" cy="3991708"/>
        </p:xfrm>
        <a:graphic>
          <a:graphicData uri="http://schemas.openxmlformats.org/drawingml/2006/table">
            <a:tbl>
              <a:tblPr/>
              <a:tblGrid>
                <a:gridCol w="5168363"/>
                <a:gridCol w="1037997"/>
                <a:gridCol w="1037997"/>
                <a:gridCol w="1037997"/>
              </a:tblGrid>
              <a:tr h="290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Годы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2016-2000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8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Госуправление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соцуслуги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здравоохранение, образование </a:t>
                      </a:r>
                    </a:p>
                    <a:p>
                      <a:pPr algn="l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-1,4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8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и лесное хозяйство, охота, рыболовство 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рыбоводство</a:t>
                      </a:r>
                    </a:p>
                    <a:p>
                      <a:pPr algn="l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-27,2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8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Смешанные (производство и распределение энергии, транспорт, связь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8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Частные (добыча, обработка, строительство, торговля, гостиницы, рестораны, финансовая деятельность и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61" name="TextBox 3"/>
          <p:cNvSpPr txBox="1">
            <a:spLocks noChangeArrowheads="1"/>
          </p:cNvSpPr>
          <p:nvPr/>
        </p:nvSpPr>
        <p:spPr bwMode="auto">
          <a:xfrm>
            <a:off x="899592" y="864124"/>
            <a:ext cx="6122377" cy="77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215" dirty="0">
                <a:solidFill>
                  <a:prstClr val="black"/>
                </a:solidFill>
              </a:rPr>
              <a:t>Распределение </a:t>
            </a:r>
            <a:r>
              <a:rPr lang="ru-RU" altLang="ru-RU" sz="2215" dirty="0" smtClean="0">
                <a:solidFill>
                  <a:prstClr val="black"/>
                </a:solidFill>
              </a:rPr>
              <a:t>занятых, проживающих  в селе , </a:t>
            </a:r>
            <a:r>
              <a:rPr lang="ru-RU" altLang="ru-RU" sz="2215" dirty="0" smtClean="0">
                <a:solidFill>
                  <a:prstClr val="black"/>
                </a:solidFill>
              </a:rPr>
              <a:t>%</a:t>
            </a:r>
            <a:endParaRPr lang="ru-RU" altLang="ru-RU" sz="2215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4048" y="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информации </a:t>
            </a:r>
            <a:r>
              <a:rPr lang="ru-RU" sz="2000" b="1" dirty="0">
                <a:solidFill>
                  <a:srgbClr val="FF0000"/>
                </a:solidFill>
              </a:rPr>
              <a:t>именно о сельской занятости </a:t>
            </a:r>
            <a:r>
              <a:rPr lang="ru-RU" sz="2000" b="1" dirty="0" smtClean="0">
                <a:solidFill>
                  <a:srgbClr val="FF0000"/>
                </a:solidFill>
              </a:rPr>
              <a:t>нет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9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2"/>
          <p:cNvSpPr>
            <a:spLocks noChangeArrowheads="1"/>
          </p:cNvSpPr>
          <p:nvPr/>
        </p:nvSpPr>
        <p:spPr bwMode="auto">
          <a:xfrm>
            <a:off x="0" y="691662"/>
            <a:ext cx="537797" cy="77812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939">
              <a:solidFill>
                <a:srgbClr val="000000"/>
              </a:solidFill>
            </a:endParaRPr>
          </a:p>
        </p:txBody>
      </p:sp>
      <p:sp>
        <p:nvSpPr>
          <p:cNvPr id="10243" name="Номер слайда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9C9D2-B3B8-44F9-AE74-52EEBDD5BD3B}" type="slidenum">
              <a:rPr lang="ru-RU" altLang="ru-RU" sz="1292">
                <a:solidFill>
                  <a:srgbClr val="606060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92">
              <a:solidFill>
                <a:srgbClr val="606060"/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669682" y="1522536"/>
            <a:ext cx="7833946" cy="8792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215">
              <a:solidFill>
                <a:srgbClr val="000000"/>
              </a:solidFill>
            </a:endParaRPr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1" y="662354"/>
            <a:ext cx="1075592" cy="33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258187"/>
            <a:ext cx="184731" cy="43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215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320" y="2435469"/>
          <a:ext cx="7288823" cy="3938955"/>
        </p:xfrm>
        <a:graphic>
          <a:graphicData uri="http://schemas.openxmlformats.org/drawingml/2006/table">
            <a:tbl>
              <a:tblPr firstRow="1" firstCol="1" bandRow="1"/>
              <a:tblGrid>
                <a:gridCol w="2710395"/>
                <a:gridCol w="1102860"/>
                <a:gridCol w="2133730"/>
                <a:gridCol w="1341838"/>
              </a:tblGrid>
              <a:tr h="14067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% 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вне своего населенного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пункта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вне своего субъекта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РФ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Калининградская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65,8</a:t>
                      </a: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Ленинградская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Московская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63,7</a:t>
                      </a: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Московская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Тульская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61,2</a:t>
                      </a: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Тульская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Ленинградская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Чувашия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Марий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Эл</a:t>
                      </a:r>
                    </a:p>
                  </a:txBody>
                  <a:tcPr marL="63298" marR="63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58,3</a:t>
                      </a: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Мордовия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Ивановская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56,1</a:t>
                      </a: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Адыгея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Чувашия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53,9</a:t>
                      </a: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Марий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Эл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Брянская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Брянская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Орловская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Калужская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98" marR="632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63298" marR="63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04" name="Прямоугольник 3"/>
          <p:cNvSpPr>
            <a:spLocks noChangeArrowheads="1"/>
          </p:cNvSpPr>
          <p:nvPr/>
        </p:nvSpPr>
        <p:spPr bwMode="auto">
          <a:xfrm>
            <a:off x="268166" y="1664677"/>
            <a:ext cx="7650773" cy="77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сельских жителей, работающих вне своих населенных пунктов и субъектов РФ</a:t>
            </a:r>
            <a:r>
              <a:rPr lang="ru-RU" altLang="ru-RU" sz="2215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215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(фрагмент, ВПН-2010г.)</a:t>
            </a:r>
            <a:endParaRPr lang="ru-RU" altLang="ru-RU" sz="2215" i="1" dirty="0">
              <a:solidFill>
                <a:srgbClr val="3333CC"/>
              </a:solidFill>
            </a:endParaRPr>
          </a:p>
        </p:txBody>
      </p:sp>
      <p:sp>
        <p:nvSpPr>
          <p:cNvPr id="10305" name="TextBox 4"/>
          <p:cNvSpPr txBox="1">
            <a:spLocks noChangeArrowheads="1"/>
          </p:cNvSpPr>
          <p:nvPr/>
        </p:nvSpPr>
        <p:spPr bwMode="auto">
          <a:xfrm>
            <a:off x="3846635" y="200757"/>
            <a:ext cx="4671646" cy="433196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 dirty="0">
                <a:solidFill>
                  <a:srgbClr val="000000"/>
                </a:solidFill>
              </a:rPr>
              <a:t>В селе нет работы</a:t>
            </a:r>
          </a:p>
        </p:txBody>
      </p:sp>
      <p:sp>
        <p:nvSpPr>
          <p:cNvPr id="10306" name="TextBox 5"/>
          <p:cNvSpPr txBox="1">
            <a:spLocks noChangeArrowheads="1"/>
          </p:cNvSpPr>
          <p:nvPr/>
        </p:nvSpPr>
        <p:spPr bwMode="auto">
          <a:xfrm>
            <a:off x="1395046" y="1046285"/>
            <a:ext cx="3637085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>
                <a:solidFill>
                  <a:srgbClr val="000000"/>
                </a:solidFill>
              </a:rPr>
              <a:t>Кто работает в селе? </a:t>
            </a:r>
          </a:p>
        </p:txBody>
      </p:sp>
      <p:sp>
        <p:nvSpPr>
          <p:cNvPr id="10307" name="TextBox 6"/>
          <p:cNvSpPr txBox="1">
            <a:spLocks noChangeArrowheads="1"/>
          </p:cNvSpPr>
          <p:nvPr/>
        </p:nvSpPr>
        <p:spPr bwMode="auto">
          <a:xfrm>
            <a:off x="5779477" y="937846"/>
            <a:ext cx="320333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215" i="1" dirty="0">
                <a:solidFill>
                  <a:srgbClr val="C00000"/>
                </a:solidFill>
              </a:rPr>
              <a:t>А кто это знает? </a:t>
            </a:r>
          </a:p>
        </p:txBody>
      </p:sp>
    </p:spTree>
    <p:extLst>
      <p:ext uri="{BB962C8B-B14F-4D97-AF65-F5344CB8AC3E}">
        <p14:creationId xmlns:p14="http://schemas.microsoft.com/office/powerpoint/2010/main" val="387981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4" grpId="0"/>
      <p:bldP spid="10305" grpId="0" animBg="1"/>
      <p:bldP spid="103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6282" y="47813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r>
              <a:rPr lang="ru-RU" sz="184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 сельского рынка труда и диверсификации занятости</a:t>
            </a:r>
            <a:endParaRPr lang="ru-RU" sz="1939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3A8C7F01-9694-4EEB-9600-5F75572A1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70510"/>
            <a:ext cx="7808977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62"/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D23008D8-7EAB-48F2-9502-FA56EC1EE5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2887412"/>
              </p:ext>
            </p:extLst>
          </p:nvPr>
        </p:nvGraphicFramePr>
        <p:xfrm>
          <a:off x="395535" y="326724"/>
          <a:ext cx="8748465" cy="557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 Box 23">
            <a:extLst>
              <a:ext uri="{FF2B5EF4-FFF2-40B4-BE49-F238E27FC236}">
                <a16:creationId xmlns:a16="http://schemas.microsoft.com/office/drawing/2014/main" xmlns="" id="{56D925A7-9D71-4EE1-9829-C8820F9DC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2" y="5946316"/>
            <a:ext cx="9127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ответов респондентов на вопрос «Согласны ли вы с утверждением о том, что в месте вашего проживания нет работы по вашей специальности/квалификации?»</a:t>
            </a:r>
          </a:p>
        </p:txBody>
      </p:sp>
    </p:spTree>
    <p:extLst>
      <p:ext uri="{BB962C8B-B14F-4D97-AF65-F5344CB8AC3E}">
        <p14:creationId xmlns:p14="http://schemas.microsoft.com/office/powerpoint/2010/main" val="17586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1528</Words>
  <Application>Microsoft Office PowerPoint</Application>
  <PresentationFormat>Экран (4:3)</PresentationFormat>
  <Paragraphs>342</Paragraphs>
  <Slides>23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Тема Office</vt:lpstr>
      <vt:lpstr>Оформление по умолчанию</vt:lpstr>
      <vt:lpstr>Презентация PowerPoint</vt:lpstr>
      <vt:lpstr>Презентация PowerPoint</vt:lpstr>
      <vt:lpstr>Природные ресурсы сельских территорий, их экологическое состояние и охрана окружающей среды</vt:lpstr>
      <vt:lpstr>Презентация PowerPoint</vt:lpstr>
      <vt:lpstr>РАЗДЕЛ «Сельская поселенческая сеть и характеристика сельских поселений»</vt:lpstr>
      <vt:lpstr>РАЗДЕЛ «Демографическая ситуация»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 «Жилищные условия сельского населения»</vt:lpstr>
      <vt:lpstr>РАЗДЕЛЫ «Развитие социальной и инженерной инфраструктуры села»</vt:lpstr>
      <vt:lpstr>Развитие малых форм хозяйствования</vt:lpstr>
      <vt:lpstr>Презентация PowerPoint</vt:lpstr>
      <vt:lpstr>Презентация PowerPoint</vt:lpstr>
      <vt:lpstr>Презентация PowerPoint</vt:lpstr>
      <vt:lpstr>Вывод и предложения</vt:lpstr>
      <vt:lpstr>Ключевые показатели:</vt:lpstr>
      <vt:lpstr>Презентация PowerPoint</vt:lpstr>
      <vt:lpstr>Предложение: изменение дотационности</vt:lpstr>
      <vt:lpstr>Предложения:</vt:lpstr>
      <vt:lpstr>Предложения (2):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Шагайда Наталья Ивановна</cp:lastModifiedBy>
  <cp:revision>92</cp:revision>
  <dcterms:created xsi:type="dcterms:W3CDTF">2018-11-06T07:54:57Z</dcterms:created>
  <dcterms:modified xsi:type="dcterms:W3CDTF">2019-03-06T06:48:03Z</dcterms:modified>
</cp:coreProperties>
</file>