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3" r:id="rId2"/>
    <p:sldId id="439" r:id="rId3"/>
    <p:sldId id="474" r:id="rId4"/>
    <p:sldId id="501" r:id="rId5"/>
    <p:sldId id="502" r:id="rId6"/>
    <p:sldId id="389" r:id="rId7"/>
    <p:sldId id="480" r:id="rId8"/>
    <p:sldId id="483" r:id="rId9"/>
    <p:sldId id="422" r:id="rId10"/>
    <p:sldId id="482" r:id="rId11"/>
    <p:sldId id="484" r:id="rId12"/>
    <p:sldId id="486" r:id="rId13"/>
    <p:sldId id="485" r:id="rId14"/>
    <p:sldId id="487" r:id="rId15"/>
    <p:sldId id="489" r:id="rId16"/>
    <p:sldId id="500" r:id="rId17"/>
    <p:sldId id="492" r:id="rId18"/>
    <p:sldId id="494" r:id="rId19"/>
    <p:sldId id="496" r:id="rId20"/>
    <p:sldId id="495" r:id="rId21"/>
    <p:sldId id="312" r:id="rId2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0055C9"/>
    <a:srgbClr val="0000CC"/>
    <a:srgbClr val="3366FF"/>
    <a:srgbClr val="5907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view3D>
      <c:depthPercent val="100"/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ВВП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Tabelle1!$A$2:$A$6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 formatCode="mmm/yy">
                  <c:v>42309</c:v>
                </c:pt>
                <c:pt idx="4" formatCode="mmm/yy">
                  <c:v>42401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3.4</c:v>
                </c:pt>
                <c:pt idx="1">
                  <c:v>1.3</c:v>
                </c:pt>
                <c:pt idx="2">
                  <c:v>0.60000000000000064</c:v>
                </c:pt>
                <c:pt idx="3">
                  <c:v>-3.8</c:v>
                </c:pt>
                <c:pt idx="4">
                  <c:v>-3.7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Пром. пр-во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Tabelle1!$A$2:$A$6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 formatCode="mmm/yy">
                  <c:v>42309</c:v>
                </c:pt>
                <c:pt idx="4" formatCode="mmm/yy">
                  <c:v>42401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2.6</c:v>
                </c:pt>
                <c:pt idx="1">
                  <c:v>0.30000000000000032</c:v>
                </c:pt>
                <c:pt idx="2">
                  <c:v>1.7000000000000011</c:v>
                </c:pt>
                <c:pt idx="3">
                  <c:v>-3.3</c:v>
                </c:pt>
                <c:pt idx="4">
                  <c:v>-0.70000000000000062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Розн. торговля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Tabelle1!$A$2:$A$6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 formatCode="mmm/yy">
                  <c:v>42309</c:v>
                </c:pt>
                <c:pt idx="4" formatCode="mmm/yy">
                  <c:v>42401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5.9</c:v>
                </c:pt>
                <c:pt idx="1">
                  <c:v>3.9</c:v>
                </c:pt>
                <c:pt idx="2">
                  <c:v>2.5</c:v>
                </c:pt>
                <c:pt idx="3">
                  <c:v>-9.3000000000000007</c:v>
                </c:pt>
                <c:pt idx="4">
                  <c:v>-6.6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Грузоперевозки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Tabelle1!$A$2:$A$6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 formatCode="mmm/yy">
                  <c:v>42309</c:v>
                </c:pt>
                <c:pt idx="4" formatCode="mmm/yy">
                  <c:v>42401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1.7000000000000011</c:v>
                </c:pt>
                <c:pt idx="1">
                  <c:v>0.5</c:v>
                </c:pt>
                <c:pt idx="2">
                  <c:v>-0.1</c:v>
                </c:pt>
                <c:pt idx="3">
                  <c:v>-0.1</c:v>
                </c:pt>
                <c:pt idx="4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bg1"/>
            </a:solidFill>
          </c:spPr>
          <c:cat>
            <c:numRef>
              <c:f>Tabelle1!$A$2:$A$6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 formatCode="mmm/yy">
                  <c:v>42309</c:v>
                </c:pt>
                <c:pt idx="4" formatCode="mmm/yy">
                  <c:v>42401</c:v>
                </c:pt>
              </c:numCache>
            </c:numRef>
          </c:cat>
          <c:val>
            <c:numRef>
              <c:f>Tabelle1!$F$2:$F$6</c:f>
              <c:numCache>
                <c:formatCode>General</c:formatCode>
                <c:ptCount val="5"/>
                <c:pt idx="0">
                  <c:v>2.4</c:v>
                </c:pt>
                <c:pt idx="1">
                  <c:v>-1.5</c:v>
                </c:pt>
                <c:pt idx="2">
                  <c:v>-4.5</c:v>
                </c:pt>
                <c:pt idx="3">
                  <c:v>-9.9</c:v>
                </c:pt>
                <c:pt idx="4">
                  <c:v>-1.7000000000000011</c:v>
                </c:pt>
              </c:numCache>
            </c:numRef>
          </c:val>
        </c:ser>
        <c:shape val="box"/>
        <c:axId val="50675072"/>
        <c:axId val="50689152"/>
        <c:axId val="0"/>
      </c:bar3DChart>
      <c:catAx>
        <c:axId val="50675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99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50689152"/>
        <c:crosses val="autoZero"/>
        <c:auto val="1"/>
        <c:lblAlgn val="ctr"/>
        <c:lblOffset val="100"/>
      </c:catAx>
      <c:valAx>
        <c:axId val="50689152"/>
        <c:scaling>
          <c:orientation val="minMax"/>
          <c:max val="7"/>
          <c:min val="-10"/>
        </c:scaling>
        <c:axPos val="l"/>
        <c:numFmt formatCode="General" sourceLinked="1"/>
        <c:tickLblPos val="nextTo"/>
        <c:txPr>
          <a:bodyPr/>
          <a:lstStyle/>
          <a:p>
            <a:pPr>
              <a:defRPr sz="1199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50675072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34180343898018606"/>
          <c:y val="3.6670029527559218E-2"/>
          <c:w val="0.56999881204404912"/>
          <c:h val="0.12353494094488229"/>
        </c:manualLayout>
      </c:layout>
      <c:txPr>
        <a:bodyPr/>
        <a:lstStyle/>
        <a:p>
          <a:pPr>
            <a:defRPr sz="1100" baseline="0">
              <a:solidFill>
                <a:srgbClr val="0070C0"/>
              </a:solidFill>
            </a:defRPr>
          </a:pPr>
          <a:endParaRPr lang="de-DE"/>
        </a:p>
      </c:txPr>
    </c:legend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solidFill>
        <a:srgbClr val="4F81BD"/>
      </a:solidFill>
    </a:ln>
  </c:spPr>
  <c:txPr>
    <a:bodyPr/>
    <a:lstStyle/>
    <a:p>
      <a:pPr>
        <a:defRPr sz="1799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view3D>
      <c:rotX val="10"/>
      <c:rotY val="50"/>
      <c:depthPercent val="100"/>
      <c:perspective val="20"/>
    </c:view3D>
    <c:floor>
      <c:spPr>
        <a:noFill/>
        <a:ln w="9525">
          <a:noFill/>
        </a:ln>
      </c:spPr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540107629366719E-2"/>
          <c:y val="3.6193775404266187E-2"/>
          <c:w val="0.93100596035138383"/>
          <c:h val="0.92761244919146857"/>
        </c:manualLayout>
      </c:layout>
      <c:line3DChart>
        <c:grouping val="standard"/>
        <c:ser>
          <c:idx val="0"/>
          <c:order val="0"/>
          <c:tx>
            <c:strRef>
              <c:f>Tabelle1!$C$1</c:f>
              <c:strCache>
                <c:ptCount val="1"/>
                <c:pt idx="0">
                  <c:v>Всемирный банк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2.4753584884330587E-2"/>
                  <c:y val="7.9062096548659533E-2"/>
                </c:manualLayout>
              </c:layout>
              <c:showVal val="1"/>
            </c:dLbl>
            <c:dLbl>
              <c:idx val="4"/>
              <c:layout>
                <c:manualLayout>
                  <c:x val="-9.2825943316241777E-3"/>
                  <c:y val="-3.6490198407074251E-2"/>
                </c:manualLayout>
              </c:layout>
              <c:showVal val="1"/>
            </c:dLbl>
            <c:spPr>
              <a:noFill/>
              <a:ln w="25380">
                <a:noFill/>
              </a:ln>
            </c:spPr>
            <c:txPr>
              <a:bodyPr/>
              <a:lstStyle/>
              <a:p>
                <a:pPr>
                  <a:defRPr sz="1199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Val val="1"/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3.4</c:v>
                </c:pt>
                <c:pt idx="1">
                  <c:v>1.3</c:v>
                </c:pt>
                <c:pt idx="2">
                  <c:v>0.60000000000000064</c:v>
                </c:pt>
                <c:pt idx="3">
                  <c:v>-3.3</c:v>
                </c:pt>
                <c:pt idx="4">
                  <c:v>-0.70000000000000062</c:v>
                </c:pt>
              </c:numCache>
            </c:numRef>
          </c:val>
        </c:ser>
        <c:ser>
          <c:idx val="1"/>
          <c:order val="1"/>
          <c:tx>
            <c:strRef>
              <c:f>Tabelle1!$B$1</c:f>
              <c:strCache>
                <c:ptCount val="1"/>
                <c:pt idx="0">
                  <c:v>Минэк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6.1883962210827004E-3"/>
                  <c:y val="3.9531048274330002E-2"/>
                </c:manualLayout>
              </c:layout>
              <c:showVal val="1"/>
            </c:dLbl>
            <c:dLbl>
              <c:idx val="4"/>
              <c:layout>
                <c:manualLayout>
                  <c:x val="-1.7018089607977283E-2"/>
                  <c:y val="-3.6490198407074091E-2"/>
                </c:manualLayout>
              </c:layout>
              <c:showVal val="1"/>
            </c:dLbl>
            <c:spPr>
              <a:noFill/>
              <a:ln w="25380">
                <a:noFill/>
              </a:ln>
            </c:spPr>
            <c:txPr>
              <a:bodyPr/>
              <a:lstStyle/>
              <a:p>
                <a:pPr>
                  <a:defRPr sz="1199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Val val="1"/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3.4</c:v>
                </c:pt>
                <c:pt idx="1">
                  <c:v>1.3</c:v>
                </c:pt>
                <c:pt idx="2">
                  <c:v>0.60000000000000064</c:v>
                </c:pt>
                <c:pt idx="3">
                  <c:v>-3.3</c:v>
                </c:pt>
                <c:pt idx="4">
                  <c:v>0.70000000000000062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МВФ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2.9394882050142578E-2"/>
                  <c:y val="5.7776147477866462E-2"/>
                </c:manualLayout>
              </c:layout>
              <c:showVal val="1"/>
            </c:dLbl>
            <c:dLbl>
              <c:idx val="4"/>
              <c:layout>
                <c:manualLayout>
                  <c:x val="-1.5470990552706619E-3"/>
                  <c:y val="-3.9531048274330002E-2"/>
                </c:manualLayout>
              </c:layout>
              <c:showVal val="1"/>
            </c:dLbl>
            <c:spPr>
              <a:noFill/>
              <a:ln w="25380">
                <a:noFill/>
              </a:ln>
            </c:spPr>
            <c:txPr>
              <a:bodyPr/>
              <a:lstStyle/>
              <a:p>
                <a:pPr>
                  <a:defRPr sz="1199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Val val="1"/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3.4</c:v>
                </c:pt>
                <c:pt idx="1">
                  <c:v>1.3</c:v>
                </c:pt>
                <c:pt idx="2">
                  <c:v>0.60000000000000064</c:v>
                </c:pt>
                <c:pt idx="3">
                  <c:v>-3.4</c:v>
                </c:pt>
                <c:pt idx="4">
                  <c:v>-1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ЕБРР</c:v>
                </c:pt>
              </c:strCache>
            </c:strRef>
          </c:tx>
          <c:spPr>
            <a:solidFill>
              <a:srgbClr val="0000CC"/>
            </a:solidFill>
            <a:ln w="25380"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2376792442165295E-2"/>
                  <c:y val="3.6490198407074209E-2"/>
                </c:manualLayout>
              </c:layout>
              <c:showVal val="1"/>
            </c:dLbl>
            <c:dLbl>
              <c:idx val="4"/>
              <c:layout>
                <c:manualLayout>
                  <c:x val="1.7018089607977283E-2"/>
                  <c:y val="-1.8245099203537028E-2"/>
                </c:manualLayout>
              </c:layout>
              <c:showVal val="1"/>
            </c:dLbl>
            <c:spPr>
              <a:noFill/>
              <a:ln w="25380">
                <a:noFill/>
              </a:ln>
            </c:spPr>
            <c:txPr>
              <a:bodyPr/>
              <a:lstStyle/>
              <a:p>
                <a:pPr>
                  <a:defRPr sz="1199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Val val="1"/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3.4</c:v>
                </c:pt>
                <c:pt idx="1">
                  <c:v>1.3</c:v>
                </c:pt>
                <c:pt idx="2">
                  <c:v>0.60000000000000064</c:v>
                </c:pt>
                <c:pt idx="3">
                  <c:v>-4.5</c:v>
                </c:pt>
                <c:pt idx="4">
                  <c:v>-1.2</c:v>
                </c:pt>
              </c:numCache>
            </c:numRef>
          </c:val>
        </c:ser>
        <c:axId val="93136000"/>
        <c:axId val="93137536"/>
        <c:axId val="50695232"/>
      </c:line3DChart>
      <c:catAx>
        <c:axId val="93136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99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93137536"/>
        <c:crosses val="autoZero"/>
        <c:auto val="1"/>
        <c:lblAlgn val="ctr"/>
        <c:lblOffset val="100"/>
      </c:catAx>
      <c:valAx>
        <c:axId val="93137536"/>
        <c:scaling>
          <c:orientation val="minMax"/>
          <c:max val="5"/>
          <c:min val="-5"/>
        </c:scaling>
        <c:axPos val="r"/>
        <c:numFmt formatCode="General" sourceLinked="1"/>
        <c:tickLblPos val="nextTo"/>
        <c:txPr>
          <a:bodyPr/>
          <a:lstStyle/>
          <a:p>
            <a:pPr>
              <a:defRPr sz="1199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93136000"/>
        <c:crosses val="max"/>
        <c:crossBetween val="between"/>
      </c:valAx>
      <c:serAx>
        <c:axId val="50695232"/>
        <c:scaling>
          <c:orientation val="minMax"/>
        </c:scaling>
        <c:delete val="1"/>
        <c:axPos val="b"/>
        <c:tickLblPos val="none"/>
        <c:crossAx val="93137536"/>
        <c:crosses val="autoZero"/>
      </c:ser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1.7542880640887114E-2"/>
          <c:y val="1.4622742812350284E-2"/>
          <c:w val="0.57847070470156359"/>
          <c:h val="0.13425389774207624"/>
        </c:manualLayout>
      </c:layout>
      <c:txPr>
        <a:bodyPr/>
        <a:lstStyle/>
        <a:p>
          <a:pPr>
            <a:defRPr sz="1199"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solidFill>
        <a:srgbClr val="4F81BD"/>
      </a:solidFill>
    </a:ln>
  </c:spPr>
  <c:txPr>
    <a:bodyPr/>
    <a:lstStyle/>
    <a:p>
      <a:pPr>
        <a:defRPr sz="1799"/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view3D>
      <c:rotX val="5"/>
      <c:rotY val="50"/>
      <c:depthPercent val="100"/>
      <c:perspective val="1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line3DChart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Preis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3.5589941972921056E-2"/>
                  <c:y val="-4.4843313226423584E-2"/>
                </c:manualLayout>
              </c:layout>
              <c:showVal val="1"/>
            </c:dLbl>
            <c:dLbl>
              <c:idx val="1"/>
              <c:layout>
                <c:manualLayout>
                  <c:x val="-2.1663442940038677E-2"/>
                  <c:y val="4.1853759011328526E-2"/>
                </c:manualLayout>
              </c:layout>
              <c:showVal val="1"/>
            </c:dLbl>
            <c:dLbl>
              <c:idx val="2"/>
              <c:layout>
                <c:manualLayout>
                  <c:x val="-1.7021276595744709E-2"/>
                  <c:y val="-4.1853759011328512E-2"/>
                </c:manualLayout>
              </c:layout>
              <c:showVal val="1"/>
            </c:dLbl>
            <c:dLbl>
              <c:idx val="3"/>
              <c:layout>
                <c:manualLayout>
                  <c:x val="4.6421663442940114E-3"/>
                  <c:y val="7.772818756399846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8864204796233634E-2"/>
                </c:manualLayout>
              </c:layout>
              <c:showVal val="1"/>
            </c:dLbl>
            <c:dLbl>
              <c:idx val="5"/>
              <c:layout>
                <c:manualLayout>
                  <c:x val="3.0947775628627585E-3"/>
                  <c:y val="6.2780504454880523E-2"/>
                </c:manualLayout>
              </c:layout>
              <c:showVal val="1"/>
            </c:dLbl>
            <c:dLbl>
              <c:idx val="6"/>
              <c:layout>
                <c:manualLayout>
                  <c:x val="1.547388781431379E-3"/>
                  <c:y val="-3.8864204796233634E-2"/>
                </c:manualLayout>
              </c:layout>
              <c:showVal val="1"/>
            </c:dLbl>
            <c:dLbl>
              <c:idx val="7"/>
              <c:layout>
                <c:manualLayout>
                  <c:x val="1.2379110251450677E-2"/>
                  <c:y val="6.2780269058297297E-2"/>
                </c:manualLayout>
              </c:layout>
              <c:showVal val="1"/>
            </c:dLbl>
            <c:dLbl>
              <c:idx val="8"/>
              <c:layout>
                <c:manualLayout>
                  <c:x val="-7.7369439071567807E-3"/>
                  <c:y val="-6.5770041076703978E-2"/>
                </c:manualLayout>
              </c:layout>
              <c:showVal val="1"/>
            </c:dLbl>
            <c:dLbl>
              <c:idx val="9"/>
              <c:layout>
                <c:manualLayout>
                  <c:x val="-3.0947775628627585E-3"/>
                  <c:y val="9.5665407294940247E-2"/>
                </c:manualLayout>
              </c:layout>
              <c:showVal val="1"/>
            </c:dLbl>
            <c:dLbl>
              <c:idx val="10"/>
              <c:layout>
                <c:manualLayout>
                  <c:x val="9.2843326885880227E-3"/>
                  <c:y val="-8.6697032826053747E-2"/>
                </c:manualLayout>
              </c:layout>
              <c:showVal val="1"/>
            </c:dLbl>
            <c:dLbl>
              <c:idx val="11"/>
              <c:layout>
                <c:manualLayout>
                  <c:x val="2.3210831721470041E-2"/>
                  <c:y val="-3.2884667443476207E-2"/>
                </c:manualLayout>
              </c:layout>
              <c:showVal val="1"/>
            </c:dLbl>
            <c:dLbl>
              <c:idx val="12"/>
              <c:layout>
                <c:manualLayout>
                  <c:x val="-2.3210831721470041E-2"/>
                  <c:y val="5.0821651777832703E-2"/>
                </c:manualLayout>
              </c:layout>
              <c:showVal val="1"/>
            </c:dLbl>
            <c:dLbl>
              <c:idx val="13"/>
              <c:layout>
                <c:manualLayout>
                  <c:x val="6.1895551257253514E-3"/>
                  <c:y val="-2.3916057578004551E-2"/>
                </c:manualLayout>
              </c:layout>
              <c:showVal val="1"/>
            </c:dLbl>
            <c:dLbl>
              <c:idx val="14"/>
              <c:layout>
                <c:manualLayout>
                  <c:x val="-2.3210831721470041E-2"/>
                  <c:y val="5.3811423796240834E-2"/>
                </c:manualLayout>
              </c:layout>
              <c:showVal val="1"/>
            </c:dLbl>
            <c:dLbl>
              <c:idx val="15"/>
              <c:layout>
                <c:manualLayout>
                  <c:x val="0"/>
                  <c:y val="-3.5874439461883491E-2"/>
                </c:manualLayout>
              </c:layout>
              <c:showVal val="1"/>
            </c:dLbl>
            <c:dLbl>
              <c:idx val="16"/>
              <c:layout>
                <c:manualLayout>
                  <c:x val="0"/>
                  <c:y val="-2.3916433720759158E-2"/>
                </c:manualLayout>
              </c:layout>
              <c:showVal val="1"/>
            </c:dLbl>
            <c:dLbl>
              <c:idx val="17"/>
              <c:layout>
                <c:manualLayout>
                  <c:x val="7.7368220655207676E-3"/>
                  <c:y val="-2.3916057578004551E-2"/>
                </c:manualLayout>
              </c:layout>
              <c:showVal val="1"/>
            </c:dLbl>
            <c:dLbl>
              <c:idx val="18"/>
              <c:layout>
                <c:manualLayout>
                  <c:x val="4.6421663442940114E-3"/>
                  <c:y val="-2.6905829596412592E-2"/>
                </c:manualLayout>
              </c:layout>
              <c:showVal val="1"/>
            </c:dLbl>
            <c:dLbl>
              <c:idx val="19"/>
              <c:layout>
                <c:manualLayout>
                  <c:x val="-2.3210831721470041E-2"/>
                  <c:y val="3.8863976083707091E-2"/>
                </c:manualLayout>
              </c:layout>
              <c:showVal val="1"/>
            </c:dLbl>
            <c:dLbl>
              <c:idx val="20"/>
              <c:layout>
                <c:manualLayout>
                  <c:x val="1.5473887814313693E-3"/>
                  <c:y val="-2.6905829596412592E-2"/>
                </c:manualLayout>
              </c:layout>
              <c:showVal val="1"/>
            </c:dLbl>
            <c:dLbl>
              <c:idx val="21"/>
              <c:layout>
                <c:manualLayout>
                  <c:x val="-1.5473887814313522E-2"/>
                  <c:y val="3.1703682779562876E-2"/>
                </c:manualLayout>
              </c:layout>
              <c:showVal val="1"/>
            </c:dLbl>
            <c:dLbl>
              <c:idx val="22"/>
              <c:layout>
                <c:manualLayout>
                  <c:x val="-2.0116054158607323E-2"/>
                  <c:y val="-3.8864211480291441E-2"/>
                </c:manualLayout>
              </c:layout>
              <c:showVal val="1"/>
            </c:dLbl>
            <c:dLbl>
              <c:idx val="23"/>
              <c:layout>
                <c:manualLayout>
                  <c:x val="-1.1347386644518437E-16"/>
                  <c:y val="-2.9895366218236206E-2"/>
                </c:manualLayout>
              </c:layout>
              <c:showVal val="1"/>
            </c:dLbl>
            <c:dLbl>
              <c:idx val="24"/>
              <c:layout>
                <c:manualLayout>
                  <c:x val="4.6421663442941796E-3"/>
                  <c:y val="-2.391629297458894E-2"/>
                </c:manualLayout>
              </c:layout>
              <c:showVal val="1"/>
            </c:dLbl>
            <c:dLbl>
              <c:idx val="25"/>
              <c:layout>
                <c:manualLayout>
                  <c:x val="-4.6421663442940114E-3"/>
                  <c:y val="-3.5874439461883414E-2"/>
                </c:manualLayout>
              </c:layout>
              <c:showVal val="1"/>
            </c:dLbl>
            <c:dLbl>
              <c:idx val="26"/>
              <c:layout>
                <c:manualLayout>
                  <c:x val="-7.7369439071567443E-3"/>
                  <c:y val="-5.9790732436472989E-2"/>
                </c:manualLayout>
              </c:layout>
              <c:showVal val="1"/>
            </c:dLbl>
            <c:dLbl>
              <c:idx val="27"/>
              <c:delete val="1"/>
            </c:dLbl>
            <c:dLbl>
              <c:idx val="28"/>
              <c:layout>
                <c:manualLayout>
                  <c:x val="-3.0947775628626119E-3"/>
                  <c:y val="-5.3811659192825122E-2"/>
                </c:manualLayout>
              </c:layout>
              <c:showVal val="1"/>
            </c:dLbl>
            <c:dLbl>
              <c:idx val="29"/>
              <c:layout>
                <c:manualLayout>
                  <c:x val="-3.0947775628626119E-3"/>
                  <c:y val="-2.6905829596412592E-2"/>
                </c:manualLayout>
              </c:layout>
              <c:showVal val="1"/>
            </c:dLbl>
            <c:dLbl>
              <c:idx val="30"/>
              <c:layout>
                <c:manualLayout>
                  <c:x val="0"/>
                  <c:y val="-3.2884902840060098E-2"/>
                </c:manualLayout>
              </c:layout>
              <c:showVal val="1"/>
            </c:dLbl>
            <c:dLbl>
              <c:idx val="31"/>
              <c:layout>
                <c:manualLayout>
                  <c:x val="-1.3926499032882116E-2"/>
                  <c:y val="2.9895366218236206E-2"/>
                </c:manualLayout>
              </c:layout>
              <c:showVal val="1"/>
            </c:dLbl>
            <c:dLbl>
              <c:idx val="32"/>
              <c:layout>
                <c:manualLayout>
                  <c:x val="-1.0831721470019463E-2"/>
                  <c:y val="-4.1853512705530664E-2"/>
                </c:manualLayout>
              </c:layout>
              <c:showVal val="1"/>
            </c:dLbl>
            <c:dLbl>
              <c:idx val="33"/>
              <c:layout>
                <c:manualLayout>
                  <c:x val="-3.0947775628626761E-3"/>
                  <c:y val="-2.98953662182362E-2"/>
                </c:manualLayout>
              </c:layout>
              <c:showVal val="1"/>
            </c:dLbl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Val val="1"/>
          </c:dLbls>
          <c:cat>
            <c:strRef>
              <c:f>Tabelle1!$A$2:$A$36</c:f>
              <c:strCache>
                <c:ptCount val="35"/>
                <c:pt idx="0">
                  <c:v>09.01.</c:v>
                </c:pt>
                <c:pt idx="1">
                  <c:v>30.01.</c:v>
                </c:pt>
                <c:pt idx="2">
                  <c:v>06.02.</c:v>
                </c:pt>
                <c:pt idx="3">
                  <c:v>04.03.</c:v>
                </c:pt>
                <c:pt idx="4">
                  <c:v>08.04.</c:v>
                </c:pt>
                <c:pt idx="5">
                  <c:v>21.04.</c:v>
                </c:pt>
                <c:pt idx="6">
                  <c:v>12.05.</c:v>
                </c:pt>
                <c:pt idx="7">
                  <c:v>23.05.</c:v>
                </c:pt>
                <c:pt idx="8">
                  <c:v>09.06.</c:v>
                </c:pt>
                <c:pt idx="9">
                  <c:v>20.06.</c:v>
                </c:pt>
                <c:pt idx="10">
                  <c:v>16.07.</c:v>
                </c:pt>
                <c:pt idx="11">
                  <c:v>30.07.</c:v>
                </c:pt>
                <c:pt idx="12">
                  <c:v>22.08.</c:v>
                </c:pt>
                <c:pt idx="13">
                  <c:v>03.09.</c:v>
                </c:pt>
                <c:pt idx="14">
                  <c:v>16.09.</c:v>
                </c:pt>
                <c:pt idx="15">
                  <c:v>31.10.</c:v>
                </c:pt>
                <c:pt idx="16">
                  <c:v>17.11.</c:v>
                </c:pt>
                <c:pt idx="17">
                  <c:v>08.12.</c:v>
                </c:pt>
                <c:pt idx="18">
                  <c:v>31.12.</c:v>
                </c:pt>
                <c:pt idx="19">
                  <c:v>23.01.</c:v>
                </c:pt>
                <c:pt idx="20">
                  <c:v>01.03.</c:v>
                </c:pt>
                <c:pt idx="21">
                  <c:v>18.03.</c:v>
                </c:pt>
                <c:pt idx="22">
                  <c:v>30.04.</c:v>
                </c:pt>
                <c:pt idx="23">
                  <c:v>26.05.</c:v>
                </c:pt>
                <c:pt idx="24">
                  <c:v>20.07.</c:v>
                </c:pt>
                <c:pt idx="25">
                  <c:v>20.08.</c:v>
                </c:pt>
                <c:pt idx="26">
                  <c:v>31.08.</c:v>
                </c:pt>
                <c:pt idx="27">
                  <c:v>21.09.</c:v>
                </c:pt>
                <c:pt idx="28">
                  <c:v>26.10.</c:v>
                </c:pt>
                <c:pt idx="29">
                  <c:v>30.11.</c:v>
                </c:pt>
                <c:pt idx="30">
                  <c:v>30.12.</c:v>
                </c:pt>
                <c:pt idx="31">
                  <c:v>31.01.</c:v>
                </c:pt>
                <c:pt idx="32">
                  <c:v>12.03.</c:v>
                </c:pt>
                <c:pt idx="33">
                  <c:v>22.03.</c:v>
                </c:pt>
                <c:pt idx="34">
                  <c:v>04.04.</c:v>
                </c:pt>
              </c:strCache>
            </c:strRef>
          </c:cat>
          <c:val>
            <c:numRef>
              <c:f>Tabelle1!$B$2:$B$36</c:f>
              <c:numCache>
                <c:formatCode>General</c:formatCode>
                <c:ptCount val="35"/>
                <c:pt idx="0">
                  <c:v>105</c:v>
                </c:pt>
                <c:pt idx="1">
                  <c:v>107</c:v>
                </c:pt>
                <c:pt idx="2">
                  <c:v>106</c:v>
                </c:pt>
                <c:pt idx="3">
                  <c:v>108</c:v>
                </c:pt>
                <c:pt idx="4">
                  <c:v>104</c:v>
                </c:pt>
                <c:pt idx="5">
                  <c:v>108</c:v>
                </c:pt>
                <c:pt idx="6">
                  <c:v>106</c:v>
                </c:pt>
                <c:pt idx="7">
                  <c:v>108</c:v>
                </c:pt>
                <c:pt idx="8">
                  <c:v>105</c:v>
                </c:pt>
                <c:pt idx="9">
                  <c:v>110</c:v>
                </c:pt>
                <c:pt idx="10">
                  <c:v>102</c:v>
                </c:pt>
                <c:pt idx="11">
                  <c:v>108</c:v>
                </c:pt>
                <c:pt idx="12">
                  <c:v>98</c:v>
                </c:pt>
                <c:pt idx="13">
                  <c:v>100</c:v>
                </c:pt>
                <c:pt idx="14">
                  <c:v>94</c:v>
                </c:pt>
                <c:pt idx="15">
                  <c:v>85</c:v>
                </c:pt>
                <c:pt idx="16">
                  <c:v>77</c:v>
                </c:pt>
                <c:pt idx="17">
                  <c:v>67</c:v>
                </c:pt>
                <c:pt idx="18">
                  <c:v>55</c:v>
                </c:pt>
                <c:pt idx="19">
                  <c:v>45</c:v>
                </c:pt>
                <c:pt idx="20">
                  <c:v>59</c:v>
                </c:pt>
                <c:pt idx="21">
                  <c:v>52</c:v>
                </c:pt>
                <c:pt idx="22">
                  <c:v>64</c:v>
                </c:pt>
                <c:pt idx="23">
                  <c:v>62</c:v>
                </c:pt>
                <c:pt idx="24">
                  <c:v>56</c:v>
                </c:pt>
                <c:pt idx="25">
                  <c:v>46</c:v>
                </c:pt>
                <c:pt idx="26">
                  <c:v>42</c:v>
                </c:pt>
                <c:pt idx="27">
                  <c:v>46</c:v>
                </c:pt>
                <c:pt idx="28">
                  <c:v>43</c:v>
                </c:pt>
                <c:pt idx="29">
                  <c:v>41</c:v>
                </c:pt>
                <c:pt idx="30">
                  <c:v>34</c:v>
                </c:pt>
                <c:pt idx="31">
                  <c:v>30</c:v>
                </c:pt>
                <c:pt idx="32">
                  <c:v>37</c:v>
                </c:pt>
                <c:pt idx="33">
                  <c:v>38</c:v>
                </c:pt>
                <c:pt idx="34">
                  <c:v>34</c:v>
                </c:pt>
              </c:numCache>
            </c:numRef>
          </c:val>
        </c:ser>
        <c:axId val="92021504"/>
        <c:axId val="92023040"/>
        <c:axId val="93161664"/>
      </c:line3DChart>
      <c:catAx>
        <c:axId val="92021504"/>
        <c:scaling>
          <c:orientation val="minMax"/>
        </c:scaling>
        <c:axPos val="b"/>
        <c:numFmt formatCode="General" sourceLinked="1"/>
        <c:tickLblPos val="nextTo"/>
        <c:txPr>
          <a:bodyPr rot="4200000"/>
          <a:lstStyle/>
          <a:p>
            <a:pPr>
              <a:defRPr sz="992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92023040"/>
        <c:crosses val="autoZero"/>
        <c:auto val="1"/>
        <c:lblAlgn val="ctr"/>
        <c:lblOffset val="100"/>
      </c:catAx>
      <c:valAx>
        <c:axId val="92023040"/>
        <c:scaling>
          <c:orientation val="minMax"/>
          <c:max val="120"/>
          <c:min val="20"/>
        </c:scaling>
        <c:axPos val="r"/>
        <c:numFmt formatCode="General" sourceLinked="0"/>
        <c:tickLblPos val="nextTo"/>
        <c:txPr>
          <a:bodyPr/>
          <a:lstStyle/>
          <a:p>
            <a:pPr>
              <a:defRPr sz="992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92021504"/>
        <c:crosses val="max"/>
        <c:crossBetween val="between"/>
      </c:valAx>
      <c:serAx>
        <c:axId val="93161664"/>
        <c:scaling>
          <c:orientation val="minMax"/>
        </c:scaling>
        <c:delete val="1"/>
        <c:axPos val="b"/>
        <c:tickLblPos val="none"/>
        <c:crossAx val="92023040"/>
        <c:crosses val="autoZero"/>
      </c:serAx>
      <c:spPr>
        <a:noFill/>
        <a:ln w="25398">
          <a:noFill/>
        </a:ln>
      </c:spPr>
    </c:plotArea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solidFill>
        <a:srgbClr val="4F81BD"/>
      </a:solidFill>
    </a:ln>
  </c:spPr>
  <c:txPr>
    <a:bodyPr/>
    <a:lstStyle/>
    <a:p>
      <a:pPr>
        <a:defRPr sz="1792"/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view3D>
      <c:rotX val="0"/>
      <c:rotY val="10"/>
      <c:depthPercent val="100"/>
      <c:perspective val="0"/>
    </c:view3D>
    <c:plotArea>
      <c:layout>
        <c:manualLayout>
          <c:layoutTarget val="inner"/>
          <c:xMode val="edge"/>
          <c:yMode val="edge"/>
          <c:x val="6.4140483406692164E-2"/>
          <c:y val="4.8612640756652732E-2"/>
          <c:w val="0.90375729146042461"/>
          <c:h val="0.82576839330061325"/>
        </c:manualLayout>
      </c:layout>
      <c:bar3D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евро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3.0947775628627086E-3"/>
                  <c:y val="-7.6692207196074104E-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6421663442940114E-3"/>
                  <c:y val="5.685298306321591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75" b="1"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Tabelle1!$A$2:$A$22</c:f>
              <c:strCache>
                <c:ptCount val="21"/>
                <c:pt idx="0">
                  <c:v>01.06.</c:v>
                </c:pt>
                <c:pt idx="1">
                  <c:v>01.09.</c:v>
                </c:pt>
                <c:pt idx="2">
                  <c:v>01.12.</c:v>
                </c:pt>
                <c:pt idx="3">
                  <c:v>01.03.</c:v>
                </c:pt>
                <c:pt idx="4">
                  <c:v>15.03.</c:v>
                </c:pt>
                <c:pt idx="5">
                  <c:v>01.07.</c:v>
                </c:pt>
                <c:pt idx="6">
                  <c:v>01.09.</c:v>
                </c:pt>
                <c:pt idx="7">
                  <c:v>31.10.</c:v>
                </c:pt>
                <c:pt idx="8">
                  <c:v>15.11.</c:v>
                </c:pt>
                <c:pt idx="9">
                  <c:v>10.12.</c:v>
                </c:pt>
                <c:pt idx="10">
                  <c:v>16.12.</c:v>
                </c:pt>
                <c:pt idx="11">
                  <c:v>30.12.</c:v>
                </c:pt>
                <c:pt idx="12">
                  <c:v>31.01.</c:v>
                </c:pt>
                <c:pt idx="13">
                  <c:v>28.02.</c:v>
                </c:pt>
                <c:pt idx="14">
                  <c:v>26.05.</c:v>
                </c:pt>
                <c:pt idx="15">
                  <c:v>20.07.</c:v>
                </c:pt>
                <c:pt idx="16">
                  <c:v>01.09.</c:v>
                </c:pt>
                <c:pt idx="17">
                  <c:v>25.09.</c:v>
                </c:pt>
                <c:pt idx="18">
                  <c:v>26.10.</c:v>
                </c:pt>
                <c:pt idx="19">
                  <c:v>30.11.</c:v>
                </c:pt>
                <c:pt idx="20">
                  <c:v>30.12.</c:v>
                </c:pt>
              </c:strCache>
            </c:strRef>
          </c:cat>
          <c:val>
            <c:numRef>
              <c:f>Tabelle1!$B$2:$B$22</c:f>
              <c:numCache>
                <c:formatCode>General</c:formatCode>
                <c:ptCount val="21"/>
                <c:pt idx="0">
                  <c:v>41</c:v>
                </c:pt>
                <c:pt idx="1">
                  <c:v>44</c:v>
                </c:pt>
                <c:pt idx="2">
                  <c:v>45</c:v>
                </c:pt>
                <c:pt idx="3">
                  <c:v>50</c:v>
                </c:pt>
                <c:pt idx="4">
                  <c:v>51</c:v>
                </c:pt>
                <c:pt idx="5">
                  <c:v>47</c:v>
                </c:pt>
                <c:pt idx="6">
                  <c:v>49</c:v>
                </c:pt>
                <c:pt idx="7">
                  <c:v>53</c:v>
                </c:pt>
                <c:pt idx="8">
                  <c:v>59</c:v>
                </c:pt>
                <c:pt idx="9">
                  <c:v>67</c:v>
                </c:pt>
                <c:pt idx="10">
                  <c:v>88</c:v>
                </c:pt>
                <c:pt idx="11">
                  <c:v>69</c:v>
                </c:pt>
                <c:pt idx="12">
                  <c:v>78</c:v>
                </c:pt>
                <c:pt idx="13">
                  <c:v>69</c:v>
                </c:pt>
                <c:pt idx="14">
                  <c:v>55</c:v>
                </c:pt>
                <c:pt idx="15">
                  <c:v>62</c:v>
                </c:pt>
                <c:pt idx="16">
                  <c:v>75</c:v>
                </c:pt>
                <c:pt idx="17">
                  <c:v>74</c:v>
                </c:pt>
                <c:pt idx="18">
                  <c:v>69</c:v>
                </c:pt>
                <c:pt idx="19">
                  <c:v>70</c:v>
                </c:pt>
                <c:pt idx="20">
                  <c:v>80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доллар США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9.2843326885880227E-3"/>
                  <c:y val="8.406247425349866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6.1894332840890997E-3"/>
                  <c:y val="-6.643833197980401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7.7369439071567105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9.2842108469516731E-3"/>
                  <c:y val="-2.9895366218236252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75" b="1"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Tabelle1!$A$2:$A$22</c:f>
              <c:strCache>
                <c:ptCount val="21"/>
                <c:pt idx="0">
                  <c:v>01.06.</c:v>
                </c:pt>
                <c:pt idx="1">
                  <c:v>01.09.</c:v>
                </c:pt>
                <c:pt idx="2">
                  <c:v>01.12.</c:v>
                </c:pt>
                <c:pt idx="3">
                  <c:v>01.03.</c:v>
                </c:pt>
                <c:pt idx="4">
                  <c:v>15.03.</c:v>
                </c:pt>
                <c:pt idx="5">
                  <c:v>01.07.</c:v>
                </c:pt>
                <c:pt idx="6">
                  <c:v>01.09.</c:v>
                </c:pt>
                <c:pt idx="7">
                  <c:v>31.10.</c:v>
                </c:pt>
                <c:pt idx="8">
                  <c:v>15.11.</c:v>
                </c:pt>
                <c:pt idx="9">
                  <c:v>10.12.</c:v>
                </c:pt>
                <c:pt idx="10">
                  <c:v>16.12.</c:v>
                </c:pt>
                <c:pt idx="11">
                  <c:v>30.12.</c:v>
                </c:pt>
                <c:pt idx="12">
                  <c:v>31.01.</c:v>
                </c:pt>
                <c:pt idx="13">
                  <c:v>28.02.</c:v>
                </c:pt>
                <c:pt idx="14">
                  <c:v>26.05.</c:v>
                </c:pt>
                <c:pt idx="15">
                  <c:v>20.07.</c:v>
                </c:pt>
                <c:pt idx="16">
                  <c:v>01.09.</c:v>
                </c:pt>
                <c:pt idx="17">
                  <c:v>25.09.</c:v>
                </c:pt>
                <c:pt idx="18">
                  <c:v>26.10.</c:v>
                </c:pt>
                <c:pt idx="19">
                  <c:v>30.11.</c:v>
                </c:pt>
                <c:pt idx="20">
                  <c:v>30.12.</c:v>
                </c:pt>
              </c:strCache>
            </c:strRef>
          </c:cat>
          <c:val>
            <c:numRef>
              <c:f>Tabelle1!$C$2:$C$22</c:f>
              <c:numCache>
                <c:formatCode>General</c:formatCode>
                <c:ptCount val="21"/>
                <c:pt idx="0">
                  <c:v>32</c:v>
                </c:pt>
                <c:pt idx="1">
                  <c:v>33</c:v>
                </c:pt>
                <c:pt idx="2">
                  <c:v>33</c:v>
                </c:pt>
                <c:pt idx="3">
                  <c:v>36</c:v>
                </c:pt>
                <c:pt idx="4">
                  <c:v>37</c:v>
                </c:pt>
                <c:pt idx="5">
                  <c:v>34</c:v>
                </c:pt>
                <c:pt idx="6">
                  <c:v>37</c:v>
                </c:pt>
                <c:pt idx="7">
                  <c:v>42</c:v>
                </c:pt>
                <c:pt idx="8">
                  <c:v>47</c:v>
                </c:pt>
                <c:pt idx="9">
                  <c:v>54</c:v>
                </c:pt>
                <c:pt idx="10">
                  <c:v>68</c:v>
                </c:pt>
                <c:pt idx="11">
                  <c:v>57</c:v>
                </c:pt>
                <c:pt idx="12">
                  <c:v>69</c:v>
                </c:pt>
                <c:pt idx="13">
                  <c:v>61</c:v>
                </c:pt>
                <c:pt idx="14">
                  <c:v>50</c:v>
                </c:pt>
                <c:pt idx="15">
                  <c:v>57</c:v>
                </c:pt>
                <c:pt idx="16">
                  <c:v>67</c:v>
                </c:pt>
                <c:pt idx="17">
                  <c:v>66</c:v>
                </c:pt>
                <c:pt idx="18">
                  <c:v>63</c:v>
                </c:pt>
                <c:pt idx="19">
                  <c:v>66</c:v>
                </c:pt>
                <c:pt idx="20">
                  <c:v>73</c:v>
                </c:pt>
              </c:numCache>
            </c:numRef>
          </c:val>
        </c:ser>
        <c:shape val="box"/>
        <c:axId val="91981696"/>
        <c:axId val="91983232"/>
        <c:axId val="0"/>
      </c:bar3DChart>
      <c:catAx>
        <c:axId val="91981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75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91983232"/>
        <c:crosses val="autoZero"/>
        <c:auto val="1"/>
        <c:lblAlgn val="ctr"/>
        <c:lblOffset val="100"/>
      </c:catAx>
      <c:valAx>
        <c:axId val="91983232"/>
        <c:scaling>
          <c:orientation val="minMax"/>
          <c:max val="90"/>
          <c:min val="30"/>
        </c:scaling>
        <c:axPos val="l"/>
        <c:numFmt formatCode="General" sourceLinked="1"/>
        <c:tickLblPos val="nextTo"/>
        <c:txPr>
          <a:bodyPr/>
          <a:lstStyle/>
          <a:p>
            <a:pPr>
              <a:defRPr sz="975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91981696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21925754060324826"/>
          <c:y val="0.13199105145414111"/>
          <c:w val="0.21003877610076321"/>
          <c:h val="0.20624036345233135"/>
        </c:manualLayout>
      </c:layout>
      <c:txPr>
        <a:bodyPr/>
        <a:lstStyle/>
        <a:p>
          <a:pPr>
            <a:defRPr sz="1175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</c:chart>
  <c:spPr>
    <a:gradFill>
      <a:gsLst>
        <a:gs pos="84000">
          <a:schemeClr val="accent1">
            <a:tint val="66000"/>
            <a:satMod val="160000"/>
            <a:alpha val="5000"/>
          </a:schemeClr>
        </a:gs>
        <a:gs pos="50000">
          <a:schemeClr val="accent1">
            <a:tint val="44500"/>
            <a:satMod val="160000"/>
          </a:schemeClr>
        </a:gs>
        <a:gs pos="90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  <a:ln>
      <a:solidFill>
        <a:schemeClr val="accent1"/>
      </a:solidFill>
    </a:ln>
  </c:spPr>
  <c:txPr>
    <a:bodyPr/>
    <a:lstStyle/>
    <a:p>
      <a:pPr>
        <a:defRPr sz="1775"/>
      </a:pPr>
      <a:endParaRPr lang="de-D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view3D>
      <c:rotX val="0"/>
      <c:rotY val="10"/>
      <c:depthPercent val="100"/>
      <c:perspective val="0"/>
    </c:view3D>
    <c:plotArea>
      <c:layout>
        <c:manualLayout>
          <c:layoutTarget val="inner"/>
          <c:xMode val="edge"/>
          <c:yMode val="edge"/>
          <c:x val="6.4140483406692164E-2"/>
          <c:y val="4.8612640756652732E-2"/>
          <c:w val="0.90375729146042461"/>
          <c:h val="0.82576839330061325"/>
        </c:manualLayout>
      </c:layout>
      <c:bar3D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евро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199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Val val="1"/>
          </c:dLbls>
          <c:cat>
            <c:strRef>
              <c:f>Tabelle1!$A$2:$A$12</c:f>
              <c:strCache>
                <c:ptCount val="11"/>
                <c:pt idx="0">
                  <c:v>01.01.</c:v>
                </c:pt>
                <c:pt idx="1">
                  <c:v>14.01.</c:v>
                </c:pt>
                <c:pt idx="2">
                  <c:v>21.01.</c:v>
                </c:pt>
                <c:pt idx="3">
                  <c:v>01.02.</c:v>
                </c:pt>
                <c:pt idx="4">
                  <c:v>08.02.</c:v>
                </c:pt>
                <c:pt idx="5">
                  <c:v>15.02.</c:v>
                </c:pt>
                <c:pt idx="6">
                  <c:v>22.02.</c:v>
                </c:pt>
                <c:pt idx="7">
                  <c:v>01.03.</c:v>
                </c:pt>
                <c:pt idx="8">
                  <c:v>07.03.</c:v>
                </c:pt>
                <c:pt idx="9">
                  <c:v>12.03.</c:v>
                </c:pt>
                <c:pt idx="10">
                  <c:v>05.04.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80</c:v>
                </c:pt>
                <c:pt idx="1">
                  <c:v>83</c:v>
                </c:pt>
                <c:pt idx="2">
                  <c:v>87</c:v>
                </c:pt>
                <c:pt idx="3">
                  <c:v>82</c:v>
                </c:pt>
                <c:pt idx="4">
                  <c:v>87</c:v>
                </c:pt>
                <c:pt idx="5">
                  <c:v>90</c:v>
                </c:pt>
                <c:pt idx="6">
                  <c:v>86</c:v>
                </c:pt>
                <c:pt idx="7">
                  <c:v>83</c:v>
                </c:pt>
                <c:pt idx="8">
                  <c:v>80</c:v>
                </c:pt>
                <c:pt idx="9">
                  <c:v>78</c:v>
                </c:pt>
                <c:pt idx="10">
                  <c:v>79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доллар США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199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Val val="1"/>
          </c:dLbls>
          <c:cat>
            <c:strRef>
              <c:f>Tabelle1!$A$2:$A$12</c:f>
              <c:strCache>
                <c:ptCount val="11"/>
                <c:pt idx="0">
                  <c:v>01.01.</c:v>
                </c:pt>
                <c:pt idx="1">
                  <c:v>14.01.</c:v>
                </c:pt>
                <c:pt idx="2">
                  <c:v>21.01.</c:v>
                </c:pt>
                <c:pt idx="3">
                  <c:v>01.02.</c:v>
                </c:pt>
                <c:pt idx="4">
                  <c:v>08.02.</c:v>
                </c:pt>
                <c:pt idx="5">
                  <c:v>15.02.</c:v>
                </c:pt>
                <c:pt idx="6">
                  <c:v>22.02.</c:v>
                </c:pt>
                <c:pt idx="7">
                  <c:v>01.03.</c:v>
                </c:pt>
                <c:pt idx="8">
                  <c:v>07.03.</c:v>
                </c:pt>
                <c:pt idx="9">
                  <c:v>12.03.</c:v>
                </c:pt>
                <c:pt idx="10">
                  <c:v>05.04.</c:v>
                </c:pt>
              </c:strCache>
            </c:str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73</c:v>
                </c:pt>
                <c:pt idx="1">
                  <c:v>76</c:v>
                </c:pt>
                <c:pt idx="2">
                  <c:v>79</c:v>
                </c:pt>
                <c:pt idx="3">
                  <c:v>75</c:v>
                </c:pt>
                <c:pt idx="4">
                  <c:v>77</c:v>
                </c:pt>
                <c:pt idx="5">
                  <c:v>79</c:v>
                </c:pt>
                <c:pt idx="6">
                  <c:v>77</c:v>
                </c:pt>
                <c:pt idx="7">
                  <c:v>76</c:v>
                </c:pt>
                <c:pt idx="8">
                  <c:v>73</c:v>
                </c:pt>
                <c:pt idx="9">
                  <c:v>70</c:v>
                </c:pt>
                <c:pt idx="10">
                  <c:v>67</c:v>
                </c:pt>
              </c:numCache>
            </c:numRef>
          </c:val>
        </c:ser>
        <c:shape val="box"/>
        <c:axId val="94187904"/>
        <c:axId val="94189440"/>
        <c:axId val="0"/>
      </c:bar3DChart>
      <c:catAx>
        <c:axId val="94187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74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94189440"/>
        <c:crosses val="autoZero"/>
        <c:auto val="1"/>
        <c:lblAlgn val="ctr"/>
        <c:lblOffset val="100"/>
      </c:catAx>
      <c:valAx>
        <c:axId val="94189440"/>
        <c:scaling>
          <c:orientation val="minMax"/>
          <c:max val="90"/>
          <c:min val="65"/>
        </c:scaling>
        <c:axPos val="l"/>
        <c:numFmt formatCode="General" sourceLinked="1"/>
        <c:tickLblPos val="nextTo"/>
        <c:txPr>
          <a:bodyPr/>
          <a:lstStyle/>
          <a:p>
            <a:pPr>
              <a:defRPr sz="974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94187904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68192680363697444"/>
          <c:y val="4.8284076598048557E-2"/>
          <c:w val="0.27038693857658508"/>
          <c:h val="8.3669361957558724E-2"/>
        </c:manualLayout>
      </c:layout>
      <c:txPr>
        <a:bodyPr/>
        <a:lstStyle/>
        <a:p>
          <a:pPr>
            <a:defRPr sz="1174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</c:chart>
  <c:spPr>
    <a:gradFill>
      <a:gsLst>
        <a:gs pos="84000">
          <a:schemeClr val="accent1">
            <a:tint val="66000"/>
            <a:satMod val="160000"/>
            <a:alpha val="5000"/>
          </a:schemeClr>
        </a:gs>
        <a:gs pos="50000">
          <a:schemeClr val="accent1">
            <a:tint val="44500"/>
            <a:satMod val="160000"/>
          </a:schemeClr>
        </a:gs>
        <a:gs pos="90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  <a:ln>
      <a:solidFill>
        <a:schemeClr val="accent1"/>
      </a:solidFill>
    </a:ln>
  </c:spPr>
  <c:txPr>
    <a:bodyPr/>
    <a:lstStyle/>
    <a:p>
      <a:pPr>
        <a:defRPr sz="1774"/>
      </a:pPr>
      <a:endParaRPr lang="de-D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5.2805455212686384E-2"/>
          <c:y val="3.259367367956495E-2"/>
          <c:w val="0.93019628428002799"/>
          <c:h val="0.90048174194497099"/>
        </c:manualLayout>
      </c:layout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0000CC"/>
            </a:solidFill>
          </c:spPr>
          <c:cat>
            <c:strRef>
              <c:f>Tabelle1!$A$2:$A$20</c:f>
              <c:strCache>
                <c:ptCount val="19"/>
                <c:pt idx="0">
                  <c:v>Китай</c:v>
                </c:pt>
                <c:pt idx="1">
                  <c:v>Бразилия</c:v>
                </c:pt>
                <c:pt idx="2">
                  <c:v>Индия</c:v>
                </c:pt>
                <c:pt idx="3">
                  <c:v>Германия</c:v>
                </c:pt>
                <c:pt idx="4">
                  <c:v>США</c:v>
                </c:pt>
                <c:pt idx="5">
                  <c:v>Азербайджан</c:v>
                </c:pt>
                <c:pt idx="6">
                  <c:v>Армения</c:v>
                </c:pt>
                <c:pt idx="7">
                  <c:v>Белоруссия</c:v>
                </c:pt>
                <c:pt idx="8">
                  <c:v>Казахстан</c:v>
                </c:pt>
                <c:pt idx="9">
                  <c:v>Киргизстан</c:v>
                </c:pt>
                <c:pt idx="10">
                  <c:v>Молдавия</c:v>
                </c:pt>
                <c:pt idx="11">
                  <c:v>Таджикистан</c:v>
                </c:pt>
                <c:pt idx="12">
                  <c:v>Туркменистан</c:v>
                </c:pt>
                <c:pt idx="13">
                  <c:v>Узбекистан</c:v>
                </c:pt>
                <c:pt idx="14">
                  <c:v>Украина</c:v>
                </c:pt>
                <c:pt idx="15">
                  <c:v>Грузия</c:v>
                </c:pt>
                <c:pt idx="16">
                  <c:v>Латвия</c:v>
                </c:pt>
                <c:pt idx="17">
                  <c:v>Литва</c:v>
                </c:pt>
                <c:pt idx="18">
                  <c:v>Эстония</c:v>
                </c:pt>
              </c:strCache>
            </c:strRef>
          </c:cat>
          <c:val>
            <c:numRef>
              <c:f>Tabelle1!$B$2:$B$20</c:f>
              <c:numCache>
                <c:formatCode>General</c:formatCode>
                <c:ptCount val="19"/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Tabelle1!$A$2:$A$20</c:f>
              <c:strCache>
                <c:ptCount val="19"/>
                <c:pt idx="0">
                  <c:v>Китай</c:v>
                </c:pt>
                <c:pt idx="1">
                  <c:v>Бразилия</c:v>
                </c:pt>
                <c:pt idx="2">
                  <c:v>Индия</c:v>
                </c:pt>
                <c:pt idx="3">
                  <c:v>Германия</c:v>
                </c:pt>
                <c:pt idx="4">
                  <c:v>США</c:v>
                </c:pt>
                <c:pt idx="5">
                  <c:v>Азербайджан</c:v>
                </c:pt>
                <c:pt idx="6">
                  <c:v>Армения</c:v>
                </c:pt>
                <c:pt idx="7">
                  <c:v>Белоруссия</c:v>
                </c:pt>
                <c:pt idx="8">
                  <c:v>Казахстан</c:v>
                </c:pt>
                <c:pt idx="9">
                  <c:v>Киргизстан</c:v>
                </c:pt>
                <c:pt idx="10">
                  <c:v>Молдавия</c:v>
                </c:pt>
                <c:pt idx="11">
                  <c:v>Таджикистан</c:v>
                </c:pt>
                <c:pt idx="12">
                  <c:v>Туркменистан</c:v>
                </c:pt>
                <c:pt idx="13">
                  <c:v>Узбекистан</c:v>
                </c:pt>
                <c:pt idx="14">
                  <c:v>Украина</c:v>
                </c:pt>
                <c:pt idx="15">
                  <c:v>Грузия</c:v>
                </c:pt>
                <c:pt idx="16">
                  <c:v>Латвия</c:v>
                </c:pt>
                <c:pt idx="17">
                  <c:v>Литва</c:v>
                </c:pt>
                <c:pt idx="18">
                  <c:v>Эстония</c:v>
                </c:pt>
              </c:strCache>
            </c:strRef>
          </c:cat>
          <c:val>
            <c:numRef>
              <c:f>Tabelle1!$C$2:$C$20</c:f>
              <c:numCache>
                <c:formatCode>General</c:formatCode>
                <c:ptCount val="19"/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Spalte3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Tabelle1!$A$2:$A$20</c:f>
              <c:strCache>
                <c:ptCount val="19"/>
                <c:pt idx="0">
                  <c:v>Китай</c:v>
                </c:pt>
                <c:pt idx="1">
                  <c:v>Бразилия</c:v>
                </c:pt>
                <c:pt idx="2">
                  <c:v>Индия</c:v>
                </c:pt>
                <c:pt idx="3">
                  <c:v>Германия</c:v>
                </c:pt>
                <c:pt idx="4">
                  <c:v>США</c:v>
                </c:pt>
                <c:pt idx="5">
                  <c:v>Азербайджан</c:v>
                </c:pt>
                <c:pt idx="6">
                  <c:v>Армения</c:v>
                </c:pt>
                <c:pt idx="7">
                  <c:v>Белоруссия</c:v>
                </c:pt>
                <c:pt idx="8">
                  <c:v>Казахстан</c:v>
                </c:pt>
                <c:pt idx="9">
                  <c:v>Киргизстан</c:v>
                </c:pt>
                <c:pt idx="10">
                  <c:v>Молдавия</c:v>
                </c:pt>
                <c:pt idx="11">
                  <c:v>Таджикистан</c:v>
                </c:pt>
                <c:pt idx="12">
                  <c:v>Туркменистан</c:v>
                </c:pt>
                <c:pt idx="13">
                  <c:v>Узбекистан</c:v>
                </c:pt>
                <c:pt idx="14">
                  <c:v>Украина</c:v>
                </c:pt>
                <c:pt idx="15">
                  <c:v>Грузия</c:v>
                </c:pt>
                <c:pt idx="16">
                  <c:v>Латвия</c:v>
                </c:pt>
                <c:pt idx="17">
                  <c:v>Литва</c:v>
                </c:pt>
                <c:pt idx="18">
                  <c:v>Эстония</c:v>
                </c:pt>
              </c:strCache>
            </c:strRef>
          </c:cat>
          <c:val>
            <c:numRef>
              <c:f>Tabelle1!$D$2:$D$20</c:f>
              <c:numCache>
                <c:formatCode>General</c:formatCode>
                <c:ptCount val="19"/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янв.16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Tabelle1!$A$2:$A$20</c:f>
              <c:strCache>
                <c:ptCount val="19"/>
                <c:pt idx="0">
                  <c:v>Китай</c:v>
                </c:pt>
                <c:pt idx="1">
                  <c:v>Бразилия</c:v>
                </c:pt>
                <c:pt idx="2">
                  <c:v>Индия</c:v>
                </c:pt>
                <c:pt idx="3">
                  <c:v>Германия</c:v>
                </c:pt>
                <c:pt idx="4">
                  <c:v>США</c:v>
                </c:pt>
                <c:pt idx="5">
                  <c:v>Азербайджан</c:v>
                </c:pt>
                <c:pt idx="6">
                  <c:v>Армения</c:v>
                </c:pt>
                <c:pt idx="7">
                  <c:v>Белоруссия</c:v>
                </c:pt>
                <c:pt idx="8">
                  <c:v>Казахстан</c:v>
                </c:pt>
                <c:pt idx="9">
                  <c:v>Киргизстан</c:v>
                </c:pt>
                <c:pt idx="10">
                  <c:v>Молдавия</c:v>
                </c:pt>
                <c:pt idx="11">
                  <c:v>Таджикистан</c:v>
                </c:pt>
                <c:pt idx="12">
                  <c:v>Туркменистан</c:v>
                </c:pt>
                <c:pt idx="13">
                  <c:v>Узбекистан</c:v>
                </c:pt>
                <c:pt idx="14">
                  <c:v>Украина</c:v>
                </c:pt>
                <c:pt idx="15">
                  <c:v>Грузия</c:v>
                </c:pt>
                <c:pt idx="16">
                  <c:v>Латвия</c:v>
                </c:pt>
                <c:pt idx="17">
                  <c:v>Литва</c:v>
                </c:pt>
                <c:pt idx="18">
                  <c:v>Эстония</c:v>
                </c:pt>
              </c:strCache>
            </c:strRef>
          </c:cat>
          <c:val>
            <c:numRef>
              <c:f>Tabelle1!$E$2:$E$20</c:f>
              <c:numCache>
                <c:formatCode>General</c:formatCode>
                <c:ptCount val="19"/>
                <c:pt idx="0">
                  <c:v>-16.7</c:v>
                </c:pt>
                <c:pt idx="1">
                  <c:v>-45.3</c:v>
                </c:pt>
                <c:pt idx="2">
                  <c:v>-9.8000000000000007</c:v>
                </c:pt>
                <c:pt idx="3">
                  <c:v>-19.899999999999999</c:v>
                </c:pt>
                <c:pt idx="4">
                  <c:v>-16</c:v>
                </c:pt>
                <c:pt idx="5">
                  <c:v>-65.900000000000006</c:v>
                </c:pt>
                <c:pt idx="6">
                  <c:v>12</c:v>
                </c:pt>
                <c:pt idx="7">
                  <c:v>-7.8</c:v>
                </c:pt>
                <c:pt idx="8">
                  <c:v>-33.800000000000004</c:v>
                </c:pt>
                <c:pt idx="9">
                  <c:v>-17.899999999999999</c:v>
                </c:pt>
                <c:pt idx="10">
                  <c:v>-25.6</c:v>
                </c:pt>
                <c:pt idx="11">
                  <c:v>-25.3</c:v>
                </c:pt>
                <c:pt idx="12">
                  <c:v>-21.2</c:v>
                </c:pt>
                <c:pt idx="13">
                  <c:v>-29.2</c:v>
                </c:pt>
                <c:pt idx="14">
                  <c:v>-61.5</c:v>
                </c:pt>
                <c:pt idx="15">
                  <c:v>-3.3</c:v>
                </c:pt>
                <c:pt idx="16">
                  <c:v>-51.4</c:v>
                </c:pt>
                <c:pt idx="17">
                  <c:v>-52.2</c:v>
                </c:pt>
                <c:pt idx="18">
                  <c:v>-78.8</c:v>
                </c:pt>
              </c:numCache>
            </c:numRef>
          </c:val>
        </c:ser>
        <c:gapWidth val="0"/>
        <c:overlap val="44"/>
        <c:axId val="94519296"/>
        <c:axId val="94520832"/>
      </c:barChart>
      <c:catAx>
        <c:axId val="94519296"/>
        <c:scaling>
          <c:orientation val="minMax"/>
        </c:scaling>
        <c:axPos val="b"/>
        <c:numFmt formatCode="General" sourceLinked="0"/>
        <c:tickLblPos val="nextTo"/>
        <c:spPr>
          <a:noFill/>
        </c:spPr>
        <c:txPr>
          <a:bodyPr rot="-5400000" vert="horz"/>
          <a:lstStyle/>
          <a:p>
            <a:pPr>
              <a:defRPr sz="12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94520832"/>
        <c:crosses val="autoZero"/>
        <c:lblAlgn val="ctr"/>
        <c:lblOffset val="1000"/>
      </c:catAx>
      <c:valAx>
        <c:axId val="94520832"/>
        <c:scaling>
          <c:orientation val="minMax"/>
          <c:max val="5"/>
          <c:min val="-8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94519296"/>
        <c:crosses val="autoZero"/>
        <c:crossBetween val="between"/>
      </c:valAx>
      <c:spPr>
        <a:noFill/>
        <a:ln w="25395">
          <a:noFill/>
        </a:ln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0551898857370741"/>
          <c:y val="2.9896598495657849E-3"/>
          <c:w val="0.4507738676350278"/>
          <c:h val="6.7216027526760744E-2"/>
        </c:manualLayout>
      </c:layout>
      <c:txPr>
        <a:bodyPr/>
        <a:lstStyle/>
        <a:p>
          <a:pPr>
            <a:defRPr sz="1400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</c:chart>
  <c:spPr>
    <a:gradFill>
      <a:gsLst>
        <a:gs pos="84000">
          <a:schemeClr val="accent1">
            <a:tint val="66000"/>
            <a:satMod val="160000"/>
            <a:alpha val="5000"/>
          </a:schemeClr>
        </a:gs>
        <a:gs pos="50000">
          <a:schemeClr val="accent1">
            <a:tint val="44500"/>
            <a:satMod val="160000"/>
          </a:schemeClr>
        </a:gs>
        <a:gs pos="90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  <a:ln>
      <a:solidFill>
        <a:srgbClr val="4F81BD"/>
      </a:solidFill>
    </a:ln>
  </c:spPr>
  <c:txPr>
    <a:bodyPr/>
    <a:lstStyle/>
    <a:p>
      <a:pPr>
        <a:defRPr sz="1800"/>
      </a:pPr>
      <a:endParaRPr lang="de-DE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 b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4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Какие санкции</a:t>
            </a:r>
            <a:r>
              <a:rPr lang="ru-RU" sz="1400" b="0" baseline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затронули Ваш бизнес </a:t>
            </a:r>
            <a:r>
              <a:rPr lang="de-DE" sz="14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возможно несколько вариантов ответа </a:t>
            </a:r>
            <a:r>
              <a:rPr lang="de-DE" sz="1400" b="0" baseline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sz="1400" b="0" baseline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% ответов</a:t>
            </a:r>
            <a:endParaRPr lang="en-US" sz="1400" b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view3D>
      <c:rotX val="0"/>
      <c:rotY val="30"/>
      <c:perspective val="10"/>
    </c:view3D>
    <c:plotArea>
      <c:layout>
        <c:manualLayout>
          <c:layoutTarget val="inner"/>
          <c:xMode val="edge"/>
          <c:yMode val="edge"/>
          <c:x val="1.8207894054656705E-2"/>
          <c:y val="0.15308821618690396"/>
          <c:w val="0.70993025628731365"/>
          <c:h val="0.779332192844862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00CC"/>
              </a:solidFill>
            </c:spPr>
          </c:dPt>
          <c:dPt>
            <c:idx val="4"/>
            <c:spPr>
              <a:solidFill>
                <a:schemeClr val="bg1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Финансовые ограничения</c:v>
                </c:pt>
                <c:pt idx="1">
                  <c:v>Товары двойного назначения</c:v>
                </c:pt>
                <c:pt idx="2">
                  <c:v>В отношении юр. лиц</c:v>
                </c:pt>
                <c:pt idx="3">
                  <c:v>Запрет импорта</c:v>
                </c:pt>
                <c:pt idx="4">
                  <c:v>Cанкции в отношении Крыма</c:v>
                </c:pt>
                <c:pt idx="5">
                  <c:v>Нефтедобыча</c:v>
                </c:pt>
                <c:pt idx="6">
                  <c:v>В отношении физ. лиц 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0.5</c:v>
                </c:pt>
                <c:pt idx="1">
                  <c:v>0.29000000000000031</c:v>
                </c:pt>
                <c:pt idx="2">
                  <c:v>0.26</c:v>
                </c:pt>
                <c:pt idx="3">
                  <c:v>0.17</c:v>
                </c:pt>
                <c:pt idx="4">
                  <c:v>0.16</c:v>
                </c:pt>
                <c:pt idx="5">
                  <c:v>0.14000000000000001</c:v>
                </c:pt>
                <c:pt idx="6">
                  <c:v>6.0000000000000032E-2</c:v>
                </c:pt>
              </c:numCache>
            </c:numRef>
          </c:val>
        </c:ser>
        <c:gapWidth val="100"/>
        <c:shape val="box"/>
        <c:axId val="102790656"/>
        <c:axId val="102792192"/>
        <c:axId val="0"/>
      </c:bar3DChart>
      <c:catAx>
        <c:axId val="102790656"/>
        <c:scaling>
          <c:orientation val="minMax"/>
        </c:scaling>
        <c:delete val="1"/>
        <c:axPos val="b"/>
        <c:numFmt formatCode="General" sourceLinked="1"/>
        <c:tickLblPos val="none"/>
        <c:crossAx val="102792192"/>
        <c:crosses val="autoZero"/>
        <c:auto val="1"/>
        <c:lblAlgn val="ctr"/>
        <c:lblOffset val="100"/>
      </c:catAx>
      <c:valAx>
        <c:axId val="102792192"/>
        <c:scaling>
          <c:orientation val="minMax"/>
        </c:scaling>
        <c:delete val="1"/>
        <c:axPos val="l"/>
        <c:numFmt formatCode="0%" sourceLinked="1"/>
        <c:tickLblPos val="none"/>
        <c:crossAx val="10279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79732758738365"/>
          <c:y val="0.20465189905736494"/>
          <c:w val="0.30971229804875638"/>
          <c:h val="0.72764137318076738"/>
        </c:manualLayout>
      </c:layout>
      <c:txPr>
        <a:bodyPr/>
        <a:lstStyle/>
        <a:p>
          <a:pPr>
            <a:defRPr sz="1200" baseline="0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solidFill>
        <a:srgbClr val="4F81BD"/>
      </a:solidFill>
    </a:ln>
  </c:spPr>
  <c:txPr>
    <a:bodyPr/>
    <a:lstStyle/>
    <a:p>
      <a:pPr>
        <a:defRPr sz="1800"/>
      </a:pPr>
      <a:endParaRPr lang="de-DE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6.4695982648928924E-2"/>
          <c:y val="0.12319635050296562"/>
          <c:w val="0.91745631999590838"/>
          <c:h val="0.75546869061332478"/>
        </c:manualLayout>
      </c:layout>
      <c:lineChart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CHN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(Май)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11.4</c:v>
                </c:pt>
                <c:pt idx="1">
                  <c:v>11</c:v>
                </c:pt>
                <c:pt idx="2">
                  <c:v>11.2</c:v>
                </c:pt>
                <c:pt idx="3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(Май)</c:v>
                </c:pt>
              </c:strCache>
            </c:strRef>
          </c:cat>
          <c:val>
            <c:numRef>
              <c:f>Tabelle1!$A$9:$A$12</c:f>
              <c:numCache>
                <c:formatCode>General</c:formatCode>
                <c:ptCount val="4"/>
                <c:pt idx="0">
                  <c:v>9.4</c:v>
                </c:pt>
                <c:pt idx="1">
                  <c:v>9.5</c:v>
                </c:pt>
                <c:pt idx="2">
                  <c:v>10</c:v>
                </c:pt>
                <c:pt idx="3">
                  <c:v>10.9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F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(Май)</c:v>
                </c:pt>
              </c:strCache>
            </c:strRef>
          </c:cat>
          <c:val>
            <c:numRef>
              <c:f>Tabelle1!$B$9:$B$12</c:f>
              <c:numCache>
                <c:formatCode>General</c:formatCode>
                <c:ptCount val="4"/>
                <c:pt idx="0">
                  <c:v>5.4</c:v>
                </c:pt>
                <c:pt idx="1">
                  <c:v>6.6</c:v>
                </c:pt>
                <c:pt idx="2">
                  <c:v>6.5</c:v>
                </c:pt>
                <c:pt idx="3">
                  <c:v>6.3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UK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(Май)</c:v>
                </c:pt>
              </c:strCache>
            </c:strRef>
          </c:cat>
          <c:val>
            <c:numRef>
              <c:f>Tabelle1!$C$9:$C$12</c:f>
              <c:numCache>
                <c:formatCode>General</c:formatCode>
                <c:ptCount val="4"/>
                <c:pt idx="0">
                  <c:v>3.9</c:v>
                </c:pt>
                <c:pt idx="1">
                  <c:v>4</c:v>
                </c:pt>
                <c:pt idx="2">
                  <c:v>4.5</c:v>
                </c:pt>
                <c:pt idx="3">
                  <c:v>4.8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</c:v>
                </c:pt>
              </c:strCache>
            </c:strRef>
          </c:tx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(Май)</c:v>
                </c:pt>
              </c:strCache>
            </c:strRef>
          </c:cat>
          <c:val>
            <c:numRef>
              <c:f>Tabelle1!$D$9:$D$12</c:f>
              <c:numCache>
                <c:formatCode>General</c:formatCode>
                <c:ptCount val="4"/>
                <c:pt idx="0">
                  <c:v>3.6</c:v>
                </c:pt>
                <c:pt idx="1">
                  <c:v>3.7</c:v>
                </c:pt>
                <c:pt idx="2">
                  <c:v>3.8</c:v>
                </c:pt>
                <c:pt idx="3">
                  <c:v>4.3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NL</c:v>
                </c:pt>
              </c:strCache>
            </c:strRef>
          </c:tx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(Май)</c:v>
                </c:pt>
              </c:strCache>
            </c:strRef>
          </c:cat>
          <c:val>
            <c:numRef>
              <c:f>Tabelle1!$E$9:$E$12</c:f>
              <c:numCache>
                <c:formatCode>General</c:formatCode>
                <c:ptCount val="4"/>
                <c:pt idx="0">
                  <c:v>3.4</c:v>
                </c:pt>
                <c:pt idx="1">
                  <c:v>3.5</c:v>
                </c:pt>
                <c:pt idx="2">
                  <c:v>3.7</c:v>
                </c:pt>
                <c:pt idx="3">
                  <c:v>3.9</c:v>
                </c:pt>
              </c:numCache>
            </c:numRef>
          </c:val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AUT</c:v>
                </c:pt>
              </c:strCache>
            </c:strRef>
          </c:tx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(Май)</c:v>
                </c:pt>
              </c:strCache>
            </c:strRef>
          </c:cat>
          <c:val>
            <c:numRef>
              <c:f>Tabelle1!$F$9:$F$12</c:f>
              <c:numCache>
                <c:formatCode>General</c:formatCode>
                <c:ptCount val="4"/>
                <c:pt idx="0">
                  <c:v>3.7</c:v>
                </c:pt>
                <c:pt idx="1">
                  <c:v>3.9</c:v>
                </c:pt>
                <c:pt idx="2">
                  <c:v>3.7</c:v>
                </c:pt>
                <c:pt idx="3">
                  <c:v>3.7</c:v>
                </c:pt>
              </c:numCache>
            </c:numRef>
          </c:val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PL</c:v>
                </c:pt>
              </c:strCache>
            </c:strRef>
          </c:tx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(Май)</c:v>
                </c:pt>
              </c:strCache>
            </c:strRef>
          </c:cat>
          <c:val>
            <c:numRef>
              <c:f>Tabelle1!$G$9:$G$12</c:f>
              <c:numCache>
                <c:formatCode>0.0</c:formatCode>
                <c:ptCount val="4"/>
                <c:pt idx="0" formatCode="General">
                  <c:v>2.9</c:v>
                </c:pt>
                <c:pt idx="1">
                  <c:v>2.9</c:v>
                </c:pt>
                <c:pt idx="2">
                  <c:v>3.3</c:v>
                </c:pt>
                <c:pt idx="3" formatCode="General">
                  <c:v>3.5</c:v>
                </c:pt>
              </c:numCache>
            </c:numRef>
          </c:val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CH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(Май)</c:v>
                </c:pt>
              </c:strCache>
            </c:strRef>
          </c:cat>
          <c:val>
            <c:numRef>
              <c:f>Tabelle1!$H$9:$H$12</c:f>
              <c:numCache>
                <c:formatCode>0.0</c:formatCode>
                <c:ptCount val="4"/>
                <c:pt idx="0" formatCode="General">
                  <c:v>3.1</c:v>
                </c:pt>
                <c:pt idx="1">
                  <c:v>3.2</c:v>
                </c:pt>
                <c:pt idx="2">
                  <c:v>3.2</c:v>
                </c:pt>
                <c:pt idx="3" formatCode="General">
                  <c:v>3.2</c:v>
                </c:pt>
              </c:numCache>
            </c:numRef>
          </c:val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RF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94198110541329E-3"/>
                  <c:y val="-4.3318773547578619E-2"/>
                </c:manualLayout>
              </c:layout>
              <c:showVal val="1"/>
            </c:dLbl>
            <c:dLbl>
              <c:idx val="1"/>
              <c:layout>
                <c:manualLayout>
                  <c:x val="3.0940762917180779E-3"/>
                  <c:y val="-4.0224575437037211E-2"/>
                </c:manualLayout>
              </c:layout>
              <c:showVal val="1"/>
            </c:dLbl>
            <c:dLbl>
              <c:idx val="2"/>
              <c:layout>
                <c:manualLayout>
                  <c:x val="1.5470990552706619E-3"/>
                  <c:y val="-4.641297165811997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Val val="1"/>
          </c:dLbls>
          <c:cat>
            <c:strRef>
              <c:f>Tabelle1!$A$2:$A$5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 (Май)</c:v>
                </c:pt>
              </c:strCache>
            </c:strRef>
          </c:cat>
          <c:val>
            <c:numRef>
              <c:f>Tabelle1!$I$9:$I$12</c:f>
              <c:numCache>
                <c:formatCode>General</c:formatCode>
                <c:ptCount val="4"/>
                <c:pt idx="0">
                  <c:v>5.4</c:v>
                </c:pt>
                <c:pt idx="1">
                  <c:v>5.2</c:v>
                </c:pt>
                <c:pt idx="2">
                  <c:v>4.3</c:v>
                </c:pt>
                <c:pt idx="3">
                  <c:v>3</c:v>
                </c:pt>
              </c:numCache>
            </c:numRef>
          </c:val>
        </c:ser>
        <c:marker val="1"/>
        <c:axId val="105118336"/>
        <c:axId val="105136512"/>
      </c:lineChart>
      <c:dateAx>
        <c:axId val="105118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105136512"/>
        <c:crosses val="autoZero"/>
        <c:lblOffset val="100"/>
        <c:baseTimeUnit val="days"/>
      </c:dateAx>
      <c:valAx>
        <c:axId val="105136512"/>
        <c:scaling>
          <c:orientation val="minMax"/>
          <c:max val="12"/>
          <c:min val="2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105118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243160789410832E-3"/>
          <c:y val="2.0226919231196537E-2"/>
          <c:w val="0.99178078050324758"/>
          <c:h val="0.11114904857314707"/>
        </c:manualLayout>
      </c:layout>
      <c:txPr>
        <a:bodyPr/>
        <a:lstStyle/>
        <a:p>
          <a:pPr>
            <a:defRPr sz="1200" b="1"/>
          </a:pPr>
          <a:endParaRPr lang="de-DE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solidFill>
        <a:srgbClr val="4F81BD"/>
      </a:solidFill>
    </a:ln>
  </c:spPr>
  <c:txPr>
    <a:bodyPr/>
    <a:lstStyle/>
    <a:p>
      <a:pPr>
        <a:defRPr sz="1800"/>
      </a:pPr>
      <a:endParaRPr lang="de-DE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layout/>
    </c:title>
    <c:plotArea>
      <c:layout>
        <c:manualLayout>
          <c:layoutTarget val="inner"/>
          <c:xMode val="edge"/>
          <c:yMode val="edge"/>
          <c:x val="7.653761741357884E-2"/>
          <c:y val="0.13820159828984518"/>
          <c:w val="0.88654955529050261"/>
          <c:h val="0.8101228694895973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1.8128296202382741E-2"/>
                  <c:y val="-0.2944663398982037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9</a:t>
                    </a:r>
                    <a:r>
                      <a:rPr lang="en-US" dirty="0" smtClean="0"/>
                      <a:t>9,6%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0200364447523272"/>
                  <c:y val="0.1117486475137414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0</a:t>
                    </a:r>
                    <a:r>
                      <a:rPr lang="en-US" dirty="0" smtClean="0"/>
                      <a:t>,4%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Val val="1"/>
            <c:showLeaderLines val="1"/>
          </c:dLbls>
          <c:cat>
            <c:strRef>
              <c:f>Tabelle1!$A$2:$A$5</c:f>
              <c:strCache>
                <c:ptCount val="2"/>
                <c:pt idx="0">
                  <c:v>МСБ</c:v>
                </c:pt>
                <c:pt idx="1">
                  <c:v>Концерны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4"/>
                <c:pt idx="0">
                  <c:v>0.996</c:v>
                </c:pt>
                <c:pt idx="1">
                  <c:v>4.0000000000000027E-3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3.4652596252407998E-2"/>
          <c:y val="3.803789370078739E-2"/>
          <c:w val="0.8688434513565586"/>
          <c:h val="0.15631496062992137"/>
        </c:manualLayout>
      </c:layout>
      <c:txPr>
        <a:bodyPr/>
        <a:lstStyle/>
        <a:p>
          <a:pPr>
            <a:defRPr sz="1200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ln>
      <a:solidFill>
        <a:schemeClr val="accent1"/>
      </a:solidFill>
    </a:ln>
  </c:spPr>
  <c:txPr>
    <a:bodyPr/>
    <a:lstStyle/>
    <a:p>
      <a:pPr>
        <a:defRPr sz="1800"/>
      </a:pPr>
      <a:endParaRPr lang="de-DE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F3C09-DFC2-4F59-A540-898EB3D18D1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55A5BA3-ECA9-46F5-9F00-36553A0CD244}">
      <dgm:prSet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pPr algn="ctr" rtl="0"/>
          <a:r>
            <a:rPr lang="de-DE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5.600 </a:t>
          </a: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компаний</a:t>
          </a:r>
          <a:endParaRPr lang="de-DE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D678CF8-143E-4850-BDE0-D14F78225D8E}" type="parTrans" cxnId="{26F19CA7-6787-4DEE-8EFC-DEEC5DA4EBC1}">
      <dgm:prSet/>
      <dgm:spPr/>
      <dgm:t>
        <a:bodyPr/>
        <a:lstStyle/>
        <a:p>
          <a:pPr algn="ctr"/>
          <a:endParaRPr lang="de-DE"/>
        </a:p>
      </dgm:t>
    </dgm:pt>
    <dgm:pt modelId="{76A1E15A-5883-4DA1-AB64-925C4ACC9710}" type="sibTrans" cxnId="{26F19CA7-6787-4DEE-8EFC-DEEC5DA4EBC1}">
      <dgm:prSet/>
      <dgm:spPr/>
      <dgm:t>
        <a:bodyPr/>
        <a:lstStyle/>
        <a:p>
          <a:pPr algn="ctr"/>
          <a:endParaRPr lang="de-DE"/>
        </a:p>
      </dgm:t>
    </dgm:pt>
    <dgm:pt modelId="{95E81C9B-7CFA-40C8-9040-477808D430A8}">
      <dgm:prSet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крупнейшее международное бизнес-сообщество</a:t>
          </a:r>
          <a:endParaRPr lang="de-DE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0AF83C7-65C2-4E03-99E1-59DD6059D1A3}" type="parTrans" cxnId="{40BDB493-01A7-4B50-9495-BB5C0469EB7B}">
      <dgm:prSet/>
      <dgm:spPr/>
      <dgm:t>
        <a:bodyPr/>
        <a:lstStyle/>
        <a:p>
          <a:pPr algn="ctr"/>
          <a:endParaRPr lang="de-DE"/>
        </a:p>
      </dgm:t>
    </dgm:pt>
    <dgm:pt modelId="{9EC19798-6687-4716-9241-805BB789DEFA}" type="sibTrans" cxnId="{40BDB493-01A7-4B50-9495-BB5C0469EB7B}">
      <dgm:prSet/>
      <dgm:spPr/>
      <dgm:t>
        <a:bodyPr/>
        <a:lstStyle/>
        <a:p>
          <a:pPr algn="ctr"/>
          <a:endParaRPr lang="de-DE"/>
        </a:p>
      </dgm:t>
    </dgm:pt>
    <dgm:pt modelId="{1A9C74EC-C3D0-4219-BDE2-C1752DA61F1E}">
      <dgm:prSet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один из важнейших иностранных инвесторов</a:t>
          </a:r>
          <a:endParaRPr lang="de-DE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F49C20E-C247-44E2-9312-93E9AB40E08A}" type="parTrans" cxnId="{E0ECA7BB-C8B4-46EC-936B-1A971185687D}">
      <dgm:prSet/>
      <dgm:spPr/>
      <dgm:t>
        <a:bodyPr/>
        <a:lstStyle/>
        <a:p>
          <a:pPr algn="ctr"/>
          <a:endParaRPr lang="de-DE"/>
        </a:p>
      </dgm:t>
    </dgm:pt>
    <dgm:pt modelId="{30763284-CCE1-4386-8250-AFA24859F44D}" type="sibTrans" cxnId="{E0ECA7BB-C8B4-46EC-936B-1A971185687D}">
      <dgm:prSet/>
      <dgm:spPr/>
      <dgm:t>
        <a:bodyPr/>
        <a:lstStyle/>
        <a:p>
          <a:pPr algn="ctr"/>
          <a:endParaRPr lang="de-DE"/>
        </a:p>
      </dgm:t>
    </dgm:pt>
    <dgm:pt modelId="{397994F2-E4A0-45BC-992D-BEAE81C30618}">
      <dgm:prSet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оборот 40 </a:t>
          </a:r>
          <a:r>
            <a:rPr lang="ru-RU" sz="12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млрд</a:t>
          </a: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евро</a:t>
          </a:r>
          <a:endParaRPr lang="de-DE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833ACDB-1AE9-4667-A0A7-4C80BFFADF51}" type="parTrans" cxnId="{FAFF07AB-0728-48E5-A12C-C2464A52A50E}">
      <dgm:prSet/>
      <dgm:spPr/>
      <dgm:t>
        <a:bodyPr/>
        <a:lstStyle/>
        <a:p>
          <a:pPr algn="ctr"/>
          <a:endParaRPr lang="de-DE"/>
        </a:p>
      </dgm:t>
    </dgm:pt>
    <dgm:pt modelId="{ABBDBE56-2FBD-40E1-9273-86D3FE637936}" type="sibTrans" cxnId="{FAFF07AB-0728-48E5-A12C-C2464A52A50E}">
      <dgm:prSet/>
      <dgm:spPr/>
      <dgm:t>
        <a:bodyPr/>
        <a:lstStyle/>
        <a:p>
          <a:pPr algn="ctr"/>
          <a:endParaRPr lang="de-DE"/>
        </a:p>
      </dgm:t>
    </dgm:pt>
    <dgm:pt modelId="{66CC00EA-73EC-4DFC-914C-B499A1D6883E}">
      <dgm:prSet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pPr algn="ctr" rtl="0"/>
          <a:r>
            <a:rPr lang="ru-RU" sz="12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ок</a:t>
          </a:r>
          <a:r>
            <a:rPr lang="de-DE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120.000 </a:t>
          </a: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рабочих мест</a:t>
          </a:r>
          <a:endParaRPr lang="ru-RU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6681D25-BB77-4B5F-B0EE-FC82ED4BF133}" type="parTrans" cxnId="{7F617D2C-A61F-43E3-9C4C-9CAB255BE986}">
      <dgm:prSet/>
      <dgm:spPr/>
      <dgm:t>
        <a:bodyPr/>
        <a:lstStyle/>
        <a:p>
          <a:pPr algn="ctr"/>
          <a:endParaRPr lang="de-DE"/>
        </a:p>
      </dgm:t>
    </dgm:pt>
    <dgm:pt modelId="{6134CAAC-D3B2-4578-B294-B584A414E0A4}" type="sibTrans" cxnId="{7F617D2C-A61F-43E3-9C4C-9CAB255BE986}">
      <dgm:prSet/>
      <dgm:spPr/>
      <dgm:t>
        <a:bodyPr/>
        <a:lstStyle/>
        <a:p>
          <a:pPr algn="ctr"/>
          <a:endParaRPr lang="de-DE"/>
        </a:p>
      </dgm:t>
    </dgm:pt>
    <dgm:pt modelId="{F0983B6C-881E-4A36-92DD-9D5539F0B003}">
      <dgm:prSet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активны в 80 регионах</a:t>
          </a:r>
          <a:endParaRPr lang="ru-RU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83204CC-4AED-4A0E-ACD8-EE2C04B808E8}" type="parTrans" cxnId="{1167EB1A-7BD0-41C9-9424-B38AB86EF2D8}">
      <dgm:prSet/>
      <dgm:spPr/>
      <dgm:t>
        <a:bodyPr/>
        <a:lstStyle/>
        <a:p>
          <a:endParaRPr lang="en-US"/>
        </a:p>
      </dgm:t>
    </dgm:pt>
    <dgm:pt modelId="{36EEE699-1031-4FF6-A30C-22EC962CB285}" type="sibTrans" cxnId="{1167EB1A-7BD0-41C9-9424-B38AB86EF2D8}">
      <dgm:prSet/>
      <dgm:spPr/>
      <dgm:t>
        <a:bodyPr/>
        <a:lstStyle/>
        <a:p>
          <a:endParaRPr lang="en-US"/>
        </a:p>
      </dgm:t>
    </dgm:pt>
    <dgm:pt modelId="{BEA37A83-EEE9-4B78-A183-972285A89D28}" type="pres">
      <dgm:prSet presAssocID="{730F3C09-DFC2-4F59-A540-898EB3D18D1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84E5912F-3B09-4FFE-8393-D8B991AAC90D}" type="pres">
      <dgm:prSet presAssocID="{255A5BA3-ECA9-46F5-9F00-36553A0CD244}" presName="horFlow" presStyleCnt="0"/>
      <dgm:spPr/>
    </dgm:pt>
    <dgm:pt modelId="{E185F41A-CF09-4E15-BEF1-AAF43CB4D526}" type="pres">
      <dgm:prSet presAssocID="{255A5BA3-ECA9-46F5-9F00-36553A0CD244}" presName="bigChev" presStyleLbl="node1" presStyleIdx="0" presStyleCnt="6" custScaleX="120553"/>
      <dgm:spPr/>
      <dgm:t>
        <a:bodyPr/>
        <a:lstStyle/>
        <a:p>
          <a:endParaRPr lang="de-DE"/>
        </a:p>
      </dgm:t>
    </dgm:pt>
    <dgm:pt modelId="{AEE0631C-BBCF-4A95-81D8-D22D627E34F4}" type="pres">
      <dgm:prSet presAssocID="{255A5BA3-ECA9-46F5-9F00-36553A0CD244}" presName="vSp" presStyleCnt="0"/>
      <dgm:spPr/>
    </dgm:pt>
    <dgm:pt modelId="{8149567D-44A7-4A46-A602-2D6E7E59A381}" type="pres">
      <dgm:prSet presAssocID="{95E81C9B-7CFA-40C8-9040-477808D430A8}" presName="horFlow" presStyleCnt="0"/>
      <dgm:spPr/>
    </dgm:pt>
    <dgm:pt modelId="{EBCF5B2F-9E2C-4615-8886-1A54199D6807}" type="pres">
      <dgm:prSet presAssocID="{95E81C9B-7CFA-40C8-9040-477808D430A8}" presName="bigChev" presStyleLbl="node1" presStyleIdx="1" presStyleCnt="6" custScaleX="120553"/>
      <dgm:spPr/>
      <dgm:t>
        <a:bodyPr/>
        <a:lstStyle/>
        <a:p>
          <a:endParaRPr lang="de-DE"/>
        </a:p>
      </dgm:t>
    </dgm:pt>
    <dgm:pt modelId="{042828A5-75C8-4F89-8BBD-857F5D51D237}" type="pres">
      <dgm:prSet presAssocID="{95E81C9B-7CFA-40C8-9040-477808D430A8}" presName="vSp" presStyleCnt="0"/>
      <dgm:spPr/>
    </dgm:pt>
    <dgm:pt modelId="{927DBAEC-0C4B-4402-8B87-7DE2C6363E76}" type="pres">
      <dgm:prSet presAssocID="{1A9C74EC-C3D0-4219-BDE2-C1752DA61F1E}" presName="horFlow" presStyleCnt="0"/>
      <dgm:spPr/>
    </dgm:pt>
    <dgm:pt modelId="{418AF55F-30D8-4A96-A2D9-14924A3F8853}" type="pres">
      <dgm:prSet presAssocID="{1A9C74EC-C3D0-4219-BDE2-C1752DA61F1E}" presName="bigChev" presStyleLbl="node1" presStyleIdx="2" presStyleCnt="6" custScaleX="123240"/>
      <dgm:spPr/>
      <dgm:t>
        <a:bodyPr/>
        <a:lstStyle/>
        <a:p>
          <a:endParaRPr lang="de-DE"/>
        </a:p>
      </dgm:t>
    </dgm:pt>
    <dgm:pt modelId="{684E8B98-E562-4734-8BC7-4F5D2FCF4915}" type="pres">
      <dgm:prSet presAssocID="{1A9C74EC-C3D0-4219-BDE2-C1752DA61F1E}" presName="vSp" presStyleCnt="0"/>
      <dgm:spPr/>
    </dgm:pt>
    <dgm:pt modelId="{83E3A8B5-695A-4BAC-AF67-056240D9AB1D}" type="pres">
      <dgm:prSet presAssocID="{397994F2-E4A0-45BC-992D-BEAE81C30618}" presName="horFlow" presStyleCnt="0"/>
      <dgm:spPr/>
    </dgm:pt>
    <dgm:pt modelId="{1B2F5016-21D6-4966-AE83-852836457428}" type="pres">
      <dgm:prSet presAssocID="{397994F2-E4A0-45BC-992D-BEAE81C30618}" presName="bigChev" presStyleLbl="node1" presStyleIdx="3" presStyleCnt="6" custScaleX="125927"/>
      <dgm:spPr/>
      <dgm:t>
        <a:bodyPr/>
        <a:lstStyle/>
        <a:p>
          <a:endParaRPr lang="de-DE"/>
        </a:p>
      </dgm:t>
    </dgm:pt>
    <dgm:pt modelId="{37893C37-6653-4DC7-A98F-ACFE843CBC7E}" type="pres">
      <dgm:prSet presAssocID="{397994F2-E4A0-45BC-992D-BEAE81C30618}" presName="vSp" presStyleCnt="0"/>
      <dgm:spPr/>
    </dgm:pt>
    <dgm:pt modelId="{114D513A-3C81-4165-B852-AC90CED6D5C5}" type="pres">
      <dgm:prSet presAssocID="{66CC00EA-73EC-4DFC-914C-B499A1D6883E}" presName="horFlow" presStyleCnt="0"/>
      <dgm:spPr/>
    </dgm:pt>
    <dgm:pt modelId="{8290D8D3-BFD1-4F6B-955A-ADC426B47848}" type="pres">
      <dgm:prSet presAssocID="{66CC00EA-73EC-4DFC-914C-B499A1D6883E}" presName="bigChev" presStyleLbl="node1" presStyleIdx="4" presStyleCnt="6" custScaleX="126798"/>
      <dgm:spPr/>
      <dgm:t>
        <a:bodyPr/>
        <a:lstStyle/>
        <a:p>
          <a:endParaRPr lang="de-DE"/>
        </a:p>
      </dgm:t>
    </dgm:pt>
    <dgm:pt modelId="{490BAB07-7E90-4EA7-99A6-F3B640DC76B1}" type="pres">
      <dgm:prSet presAssocID="{66CC00EA-73EC-4DFC-914C-B499A1D6883E}" presName="vSp" presStyleCnt="0"/>
      <dgm:spPr/>
    </dgm:pt>
    <dgm:pt modelId="{39C8EB6C-3B39-411F-8DA9-7DED26DCD304}" type="pres">
      <dgm:prSet presAssocID="{F0983B6C-881E-4A36-92DD-9D5539F0B003}" presName="horFlow" presStyleCnt="0"/>
      <dgm:spPr/>
    </dgm:pt>
    <dgm:pt modelId="{EABF475B-E155-470C-8453-89FD73E2CB2B}" type="pres">
      <dgm:prSet presAssocID="{F0983B6C-881E-4A36-92DD-9D5539F0B003}" presName="bigChev" presStyleLbl="node1" presStyleIdx="5" presStyleCnt="6" custScaleX="129486"/>
      <dgm:spPr/>
      <dgm:t>
        <a:bodyPr/>
        <a:lstStyle/>
        <a:p>
          <a:endParaRPr lang="de-DE"/>
        </a:p>
      </dgm:t>
    </dgm:pt>
  </dgm:ptLst>
  <dgm:cxnLst>
    <dgm:cxn modelId="{B62E96D6-3BDA-4F7E-8CDF-DB923E6AA9C0}" type="presOf" srcId="{95E81C9B-7CFA-40C8-9040-477808D430A8}" destId="{EBCF5B2F-9E2C-4615-8886-1A54199D6807}" srcOrd="0" destOrd="0" presId="urn:microsoft.com/office/officeart/2005/8/layout/lProcess3"/>
    <dgm:cxn modelId="{09F3FA51-2DED-4948-B021-21B54634BE74}" type="presOf" srcId="{66CC00EA-73EC-4DFC-914C-B499A1D6883E}" destId="{8290D8D3-BFD1-4F6B-955A-ADC426B47848}" srcOrd="0" destOrd="0" presId="urn:microsoft.com/office/officeart/2005/8/layout/lProcess3"/>
    <dgm:cxn modelId="{002420BD-A319-4C1F-B98E-64F2F821DC88}" type="presOf" srcId="{1A9C74EC-C3D0-4219-BDE2-C1752DA61F1E}" destId="{418AF55F-30D8-4A96-A2D9-14924A3F8853}" srcOrd="0" destOrd="0" presId="urn:microsoft.com/office/officeart/2005/8/layout/lProcess3"/>
    <dgm:cxn modelId="{ECBD43EF-9298-4CAA-ADC3-D4BF67EA009B}" type="presOf" srcId="{397994F2-E4A0-45BC-992D-BEAE81C30618}" destId="{1B2F5016-21D6-4966-AE83-852836457428}" srcOrd="0" destOrd="0" presId="urn:microsoft.com/office/officeart/2005/8/layout/lProcess3"/>
    <dgm:cxn modelId="{829B4E3E-9FB3-41F0-B4AC-32FF23A2ACE9}" type="presOf" srcId="{F0983B6C-881E-4A36-92DD-9D5539F0B003}" destId="{EABF475B-E155-470C-8453-89FD73E2CB2B}" srcOrd="0" destOrd="0" presId="urn:microsoft.com/office/officeart/2005/8/layout/lProcess3"/>
    <dgm:cxn modelId="{E0ECA7BB-C8B4-46EC-936B-1A971185687D}" srcId="{730F3C09-DFC2-4F59-A540-898EB3D18D14}" destId="{1A9C74EC-C3D0-4219-BDE2-C1752DA61F1E}" srcOrd="2" destOrd="0" parTransId="{9F49C20E-C247-44E2-9312-93E9AB40E08A}" sibTransId="{30763284-CCE1-4386-8250-AFA24859F44D}"/>
    <dgm:cxn modelId="{FAFF07AB-0728-48E5-A12C-C2464A52A50E}" srcId="{730F3C09-DFC2-4F59-A540-898EB3D18D14}" destId="{397994F2-E4A0-45BC-992D-BEAE81C30618}" srcOrd="3" destOrd="0" parTransId="{4833ACDB-1AE9-4667-A0A7-4C80BFFADF51}" sibTransId="{ABBDBE56-2FBD-40E1-9273-86D3FE637936}"/>
    <dgm:cxn modelId="{40BDB493-01A7-4B50-9495-BB5C0469EB7B}" srcId="{730F3C09-DFC2-4F59-A540-898EB3D18D14}" destId="{95E81C9B-7CFA-40C8-9040-477808D430A8}" srcOrd="1" destOrd="0" parTransId="{40AF83C7-65C2-4E03-99E1-59DD6059D1A3}" sibTransId="{9EC19798-6687-4716-9241-805BB789DEFA}"/>
    <dgm:cxn modelId="{8207A378-2B4A-422C-A7AA-E62C4ACE4F01}" type="presOf" srcId="{255A5BA3-ECA9-46F5-9F00-36553A0CD244}" destId="{E185F41A-CF09-4E15-BEF1-AAF43CB4D526}" srcOrd="0" destOrd="0" presId="urn:microsoft.com/office/officeart/2005/8/layout/lProcess3"/>
    <dgm:cxn modelId="{7F617D2C-A61F-43E3-9C4C-9CAB255BE986}" srcId="{730F3C09-DFC2-4F59-A540-898EB3D18D14}" destId="{66CC00EA-73EC-4DFC-914C-B499A1D6883E}" srcOrd="4" destOrd="0" parTransId="{F6681D25-BB77-4B5F-B0EE-FC82ED4BF133}" sibTransId="{6134CAAC-D3B2-4578-B294-B584A414E0A4}"/>
    <dgm:cxn modelId="{26F19CA7-6787-4DEE-8EFC-DEEC5DA4EBC1}" srcId="{730F3C09-DFC2-4F59-A540-898EB3D18D14}" destId="{255A5BA3-ECA9-46F5-9F00-36553A0CD244}" srcOrd="0" destOrd="0" parTransId="{6D678CF8-143E-4850-BDE0-D14F78225D8E}" sibTransId="{76A1E15A-5883-4DA1-AB64-925C4ACC9710}"/>
    <dgm:cxn modelId="{F67E3EDA-F153-4A0F-84B1-D2DB7923FE0D}" type="presOf" srcId="{730F3C09-DFC2-4F59-A540-898EB3D18D14}" destId="{BEA37A83-EEE9-4B78-A183-972285A89D28}" srcOrd="0" destOrd="0" presId="urn:microsoft.com/office/officeart/2005/8/layout/lProcess3"/>
    <dgm:cxn modelId="{1167EB1A-7BD0-41C9-9424-B38AB86EF2D8}" srcId="{730F3C09-DFC2-4F59-A540-898EB3D18D14}" destId="{F0983B6C-881E-4A36-92DD-9D5539F0B003}" srcOrd="5" destOrd="0" parTransId="{E83204CC-4AED-4A0E-ACD8-EE2C04B808E8}" sibTransId="{36EEE699-1031-4FF6-A30C-22EC962CB285}"/>
    <dgm:cxn modelId="{C1049269-6A69-4ED4-9092-1A62B7FA0B8C}" type="presParOf" srcId="{BEA37A83-EEE9-4B78-A183-972285A89D28}" destId="{84E5912F-3B09-4FFE-8393-D8B991AAC90D}" srcOrd="0" destOrd="0" presId="urn:microsoft.com/office/officeart/2005/8/layout/lProcess3"/>
    <dgm:cxn modelId="{598395EE-9B0D-4303-A8FA-98D7A7F8A129}" type="presParOf" srcId="{84E5912F-3B09-4FFE-8393-D8B991AAC90D}" destId="{E185F41A-CF09-4E15-BEF1-AAF43CB4D526}" srcOrd="0" destOrd="0" presId="urn:microsoft.com/office/officeart/2005/8/layout/lProcess3"/>
    <dgm:cxn modelId="{6FDAC35F-D7DF-4DA5-9CA5-C541772D6444}" type="presParOf" srcId="{BEA37A83-EEE9-4B78-A183-972285A89D28}" destId="{AEE0631C-BBCF-4A95-81D8-D22D627E34F4}" srcOrd="1" destOrd="0" presId="urn:microsoft.com/office/officeart/2005/8/layout/lProcess3"/>
    <dgm:cxn modelId="{01FEA69A-DA53-4CDB-AD4D-887F7C0C551D}" type="presParOf" srcId="{BEA37A83-EEE9-4B78-A183-972285A89D28}" destId="{8149567D-44A7-4A46-A602-2D6E7E59A381}" srcOrd="2" destOrd="0" presId="urn:microsoft.com/office/officeart/2005/8/layout/lProcess3"/>
    <dgm:cxn modelId="{2ADBEBEC-B6EF-4E1E-9531-579B37641EE3}" type="presParOf" srcId="{8149567D-44A7-4A46-A602-2D6E7E59A381}" destId="{EBCF5B2F-9E2C-4615-8886-1A54199D6807}" srcOrd="0" destOrd="0" presId="urn:microsoft.com/office/officeart/2005/8/layout/lProcess3"/>
    <dgm:cxn modelId="{88D2C63B-B85B-4932-939F-F4463C28273A}" type="presParOf" srcId="{BEA37A83-EEE9-4B78-A183-972285A89D28}" destId="{042828A5-75C8-4F89-8BBD-857F5D51D237}" srcOrd="3" destOrd="0" presId="urn:microsoft.com/office/officeart/2005/8/layout/lProcess3"/>
    <dgm:cxn modelId="{48EAE818-5E37-415D-8691-CA6A99959A77}" type="presParOf" srcId="{BEA37A83-EEE9-4B78-A183-972285A89D28}" destId="{927DBAEC-0C4B-4402-8B87-7DE2C6363E76}" srcOrd="4" destOrd="0" presId="urn:microsoft.com/office/officeart/2005/8/layout/lProcess3"/>
    <dgm:cxn modelId="{E3E1CECB-A2D5-46F7-9B64-902E5BA0A8EE}" type="presParOf" srcId="{927DBAEC-0C4B-4402-8B87-7DE2C6363E76}" destId="{418AF55F-30D8-4A96-A2D9-14924A3F8853}" srcOrd="0" destOrd="0" presId="urn:microsoft.com/office/officeart/2005/8/layout/lProcess3"/>
    <dgm:cxn modelId="{4D1B59D3-44B8-46E9-9945-60940517A2DC}" type="presParOf" srcId="{BEA37A83-EEE9-4B78-A183-972285A89D28}" destId="{684E8B98-E562-4734-8BC7-4F5D2FCF4915}" srcOrd="5" destOrd="0" presId="urn:microsoft.com/office/officeart/2005/8/layout/lProcess3"/>
    <dgm:cxn modelId="{4A8E19DD-EAF3-426A-AB06-4167D7C0A44D}" type="presParOf" srcId="{BEA37A83-EEE9-4B78-A183-972285A89D28}" destId="{83E3A8B5-695A-4BAC-AF67-056240D9AB1D}" srcOrd="6" destOrd="0" presId="urn:microsoft.com/office/officeart/2005/8/layout/lProcess3"/>
    <dgm:cxn modelId="{207FE9BE-E52B-4BA0-B9F6-74254438E4F7}" type="presParOf" srcId="{83E3A8B5-695A-4BAC-AF67-056240D9AB1D}" destId="{1B2F5016-21D6-4966-AE83-852836457428}" srcOrd="0" destOrd="0" presId="urn:microsoft.com/office/officeart/2005/8/layout/lProcess3"/>
    <dgm:cxn modelId="{EBCE8D26-4D99-4D89-B26C-E114DBA375ED}" type="presParOf" srcId="{BEA37A83-EEE9-4B78-A183-972285A89D28}" destId="{37893C37-6653-4DC7-A98F-ACFE843CBC7E}" srcOrd="7" destOrd="0" presId="urn:microsoft.com/office/officeart/2005/8/layout/lProcess3"/>
    <dgm:cxn modelId="{F2A1B496-82A7-48D9-9DB4-2E02D5F73869}" type="presParOf" srcId="{BEA37A83-EEE9-4B78-A183-972285A89D28}" destId="{114D513A-3C81-4165-B852-AC90CED6D5C5}" srcOrd="8" destOrd="0" presId="urn:microsoft.com/office/officeart/2005/8/layout/lProcess3"/>
    <dgm:cxn modelId="{A34D8F92-B167-48CD-A696-973BC4F7D287}" type="presParOf" srcId="{114D513A-3C81-4165-B852-AC90CED6D5C5}" destId="{8290D8D3-BFD1-4F6B-955A-ADC426B47848}" srcOrd="0" destOrd="0" presId="urn:microsoft.com/office/officeart/2005/8/layout/lProcess3"/>
    <dgm:cxn modelId="{A9AD3C8D-AF5E-46A4-9907-E9AA9E8EC658}" type="presParOf" srcId="{BEA37A83-EEE9-4B78-A183-972285A89D28}" destId="{490BAB07-7E90-4EA7-99A6-F3B640DC76B1}" srcOrd="9" destOrd="0" presId="urn:microsoft.com/office/officeart/2005/8/layout/lProcess3"/>
    <dgm:cxn modelId="{EB82C3E6-6B05-4AA2-841D-53CAD0DB061B}" type="presParOf" srcId="{BEA37A83-EEE9-4B78-A183-972285A89D28}" destId="{39C8EB6C-3B39-411F-8DA9-7DED26DCD304}" srcOrd="10" destOrd="0" presId="urn:microsoft.com/office/officeart/2005/8/layout/lProcess3"/>
    <dgm:cxn modelId="{89082F0D-2115-4DB1-B536-FFC8D602E87A}" type="presParOf" srcId="{39C8EB6C-3B39-411F-8DA9-7DED26DCD304}" destId="{EABF475B-E155-470C-8453-89FD73E2CB2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85F41A-CF09-4E15-BEF1-AAF43CB4D526}">
      <dsp:nvSpPr>
        <dsp:cNvPr id="0" name=""/>
        <dsp:cNvSpPr/>
      </dsp:nvSpPr>
      <dsp:spPr>
        <a:xfrm>
          <a:off x="360037" y="219"/>
          <a:ext cx="1943573" cy="64488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5.600 </a:t>
          </a: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компаний</a:t>
          </a:r>
          <a:endParaRPr lang="de-DE" sz="1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0037" y="219"/>
        <a:ext cx="1943573" cy="644886"/>
      </dsp:txXfrm>
    </dsp:sp>
    <dsp:sp modelId="{EBCF5B2F-9E2C-4615-8886-1A54199D6807}">
      <dsp:nvSpPr>
        <dsp:cNvPr id="0" name=""/>
        <dsp:cNvSpPr/>
      </dsp:nvSpPr>
      <dsp:spPr>
        <a:xfrm>
          <a:off x="360037" y="735389"/>
          <a:ext cx="1943573" cy="64488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крупнейшее международное бизнес-сообщество</a:t>
          </a:r>
          <a:endParaRPr lang="de-DE" sz="1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0037" y="735389"/>
        <a:ext cx="1943573" cy="644886"/>
      </dsp:txXfrm>
    </dsp:sp>
    <dsp:sp modelId="{418AF55F-30D8-4A96-A2D9-14924A3F8853}">
      <dsp:nvSpPr>
        <dsp:cNvPr id="0" name=""/>
        <dsp:cNvSpPr/>
      </dsp:nvSpPr>
      <dsp:spPr>
        <a:xfrm>
          <a:off x="360037" y="1470559"/>
          <a:ext cx="1986893" cy="64488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один из важнейших иностранных инвесторов</a:t>
          </a:r>
          <a:endParaRPr lang="de-DE" sz="1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0037" y="1470559"/>
        <a:ext cx="1986893" cy="644886"/>
      </dsp:txXfrm>
    </dsp:sp>
    <dsp:sp modelId="{1B2F5016-21D6-4966-AE83-852836457428}">
      <dsp:nvSpPr>
        <dsp:cNvPr id="0" name=""/>
        <dsp:cNvSpPr/>
      </dsp:nvSpPr>
      <dsp:spPr>
        <a:xfrm>
          <a:off x="360037" y="2205729"/>
          <a:ext cx="2030214" cy="64488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оборот 40 </a:t>
          </a:r>
          <a:r>
            <a:rPr lang="ru-RU" sz="12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млрд</a:t>
          </a: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евро</a:t>
          </a:r>
          <a:endParaRPr lang="de-DE" sz="1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0037" y="2205729"/>
        <a:ext cx="2030214" cy="644886"/>
      </dsp:txXfrm>
    </dsp:sp>
    <dsp:sp modelId="{8290D8D3-BFD1-4F6B-955A-ADC426B47848}">
      <dsp:nvSpPr>
        <dsp:cNvPr id="0" name=""/>
        <dsp:cNvSpPr/>
      </dsp:nvSpPr>
      <dsp:spPr>
        <a:xfrm>
          <a:off x="360037" y="2940899"/>
          <a:ext cx="2044256" cy="64488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ок</a:t>
          </a:r>
          <a:r>
            <a:rPr lang="de-DE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120.000 </a:t>
          </a: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рабочих мест</a:t>
          </a:r>
          <a:endParaRPr lang="ru-RU" sz="1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0037" y="2940899"/>
        <a:ext cx="2044256" cy="644886"/>
      </dsp:txXfrm>
    </dsp:sp>
    <dsp:sp modelId="{EABF475B-E155-470C-8453-89FD73E2CB2B}">
      <dsp:nvSpPr>
        <dsp:cNvPr id="0" name=""/>
        <dsp:cNvSpPr/>
      </dsp:nvSpPr>
      <dsp:spPr>
        <a:xfrm>
          <a:off x="360037" y="3676069"/>
          <a:ext cx="2087592" cy="64488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активны в 80 регионах</a:t>
          </a:r>
          <a:endParaRPr lang="ru-RU" sz="1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0037" y="3676069"/>
        <a:ext cx="2087592" cy="64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98" y="3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r">
              <a:defRPr sz="1200"/>
            </a:lvl1pPr>
          </a:lstStyle>
          <a:p>
            <a:pPr>
              <a:defRPr/>
            </a:pPr>
            <a:fld id="{BCB4C252-8A55-45FC-AE2A-8CC10F8C3E20}" type="datetimeFigureOut">
              <a:rPr lang="de-DE"/>
              <a:pPr>
                <a:defRPr/>
              </a:pPr>
              <a:t>07.04.2016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6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98" y="9428246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r">
              <a:defRPr sz="1200"/>
            </a:lvl1pPr>
          </a:lstStyle>
          <a:p>
            <a:pPr>
              <a:defRPr/>
            </a:pPr>
            <a:fld id="{6E227C96-C27F-4A0D-8937-A7B621AC47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85503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098" y="3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184E6C-4291-44C4-915B-7D9D70960242}" type="datetimeFigureOut">
              <a:rPr lang="de-DE"/>
              <a:pPr>
                <a:defRPr/>
              </a:pPr>
              <a:t>07.04.2016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3" tIns="45721" rIns="91443" bIns="45721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3" tIns="45721" rIns="91443" bIns="4572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6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098" y="9428246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23941F-3DBD-4D34-B31B-72449F02A9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01742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28384" y="6492875"/>
            <a:ext cx="802432" cy="24849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F438E5-A45A-4473-8B95-3A1924895C8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38FE6B-99D2-4408-AF8E-A41DE3E272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153400" cy="5334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4191000" cy="4267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267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9"/>
            <a:ext cx="8218488" cy="4896544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6675438"/>
            <a:ext cx="914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9"/>
            <a:ext cx="8218488" cy="4896544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6675438"/>
            <a:ext cx="914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9"/>
            <a:ext cx="8218488" cy="4896544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6675438"/>
            <a:ext cx="914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72EE38-9263-490C-9481-B6B3D64EF1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31914C-16CE-4468-B8E9-0DFE94C7AD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C5B0A9-4058-404D-9F08-A810C3FD27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91D7B1-C855-4490-B753-B02ADF5F0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620D98-861D-43A1-A00C-8190F212F8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195DF1-E775-403E-A99A-5ED12F657C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452F2E-A15A-49BE-91FD-18EA4782CB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18488" cy="4752975"/>
          </a:xfrm>
          <a:prstGeom prst="rect">
            <a:avLst/>
          </a:prstGeom>
          <a:gradFill flip="none" rotWithShape="1">
            <a:gsLst>
              <a:gs pos="84000">
                <a:schemeClr val="accent1">
                  <a:tint val="66000"/>
                  <a:satMod val="160000"/>
                  <a:alpha val="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8197" name="Picture 2" descr="U:\Druckvorlagen\AHK Logo 2008 04\AHK-Russland-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260350"/>
            <a:ext cx="2806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C:\Users\BOEHLM~1\AppData\Local\Temp\notes7607BD\AHK-Line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U:\Druckvorlagen\DEInternational\DE_logo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72151" y="188913"/>
            <a:ext cx="9763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8" r:id="rId11"/>
    <p:sldLayoutId id="2147484829" r:id="rId12"/>
    <p:sldLayoutId id="214748483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980728"/>
            <a:ext cx="8218488" cy="4896544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eaLnBrk="1" hangingPunct="1">
              <a:buFont typeface="Arial" charset="0"/>
              <a:buNone/>
              <a:defRPr/>
            </a:pPr>
            <a:endParaRPr lang="ru-RU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indent="0" algn="ctr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de-DE" sz="19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indent="0" algn="ctr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de-DE" sz="19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indent="0" algn="ctr" eaLnBrk="1" hangingPunct="1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ru-RU" sz="5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Российский Союз Промышленников и Предпринимателей</a:t>
            </a:r>
            <a:endParaRPr lang="de-DE" sz="5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indent="0" algn="ctr" eaLnBrk="1" hangingPunct="1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ru-RU" sz="5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Комиссия по машиностроению</a:t>
            </a:r>
            <a:endParaRPr lang="de-DE" sz="5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9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de-DE" sz="9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ru-RU" sz="9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Локализация и </a:t>
            </a:r>
            <a:r>
              <a:rPr lang="ru-RU" sz="96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импортозамещение</a:t>
            </a:r>
            <a:r>
              <a:rPr lang="ru-RU" sz="9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: перспективы для иностранных компаний</a:t>
            </a:r>
            <a:r>
              <a:rPr lang="de-DE" sz="9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	</a:t>
            </a:r>
          </a:p>
          <a:p>
            <a:pPr algn="ctr" eaLnBrk="1" hangingPunct="1">
              <a:buFont typeface="Arial" charset="0"/>
              <a:buNone/>
              <a:defRPr/>
            </a:pPr>
            <a:endParaRPr lang="de-DE" sz="12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2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2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2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4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4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4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4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4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4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ru-RU" sz="48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Йенс</a:t>
            </a:r>
            <a:r>
              <a:rPr lang="ru-RU" sz="4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sz="48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Бёльманн</a:t>
            </a:r>
            <a:endParaRPr lang="ru-RU" sz="4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ru-RU" sz="4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Зам. Председателя правления по связям с общественностью и </a:t>
            </a:r>
            <a:r>
              <a:rPr lang="ru-RU" sz="48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гос</a:t>
            </a:r>
            <a:r>
              <a:rPr lang="ru-RU" sz="4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 органами </a:t>
            </a:r>
            <a:endParaRPr lang="de-DE" sz="4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ru-RU" sz="4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Российско-Германская внешнеторговая палата</a:t>
            </a:r>
            <a:endParaRPr lang="de-DE" sz="4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None/>
              <a:defRPr/>
            </a:pPr>
            <a:endParaRPr lang="ru-RU" sz="4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Москва</a:t>
            </a:r>
            <a:r>
              <a:rPr lang="de-DE" sz="4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</a:t>
            </a:r>
            <a:r>
              <a:rPr lang="ru-RU" sz="4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7</a:t>
            </a:r>
            <a:r>
              <a:rPr lang="de-DE" sz="4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Апреля</a:t>
            </a:r>
            <a:r>
              <a:rPr lang="de-DE" sz="4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2016</a:t>
            </a:r>
          </a:p>
          <a:p>
            <a:pPr algn="ctr" eaLnBrk="1" hangingPunct="1">
              <a:buFont typeface="Arial" charset="0"/>
              <a:buNone/>
              <a:defRPr/>
            </a:pPr>
            <a:endParaRPr lang="de-DE" sz="4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30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de-DE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rafik 7" descr="!Investitionsgarantien_Petra Bork_pixelio.de.jpg"/>
          <p:cNvPicPr>
            <a:picLocks noChangeAspect="1"/>
          </p:cNvPicPr>
          <p:nvPr/>
        </p:nvPicPr>
        <p:blipFill>
          <a:blip r:embed="rId2" cstate="print"/>
          <a:srcRect r="8156"/>
          <a:stretch>
            <a:fillRect/>
          </a:stretch>
        </p:blipFill>
        <p:spPr bwMode="auto">
          <a:xfrm>
            <a:off x="3918366" y="1844824"/>
            <a:ext cx="509532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468313" y="981075"/>
            <a:ext cx="8156575" cy="503238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70C0"/>
                </a:solidFill>
                <a:ea typeface="+mj-ea"/>
              </a:rPr>
              <a:t>Актуальная ситуация</a:t>
            </a:r>
            <a:r>
              <a:rPr lang="de-DE" sz="2000" dirty="0" smtClean="0">
                <a:solidFill>
                  <a:srgbClr val="0070C0"/>
                </a:solidFill>
                <a:ea typeface="+mj-ea"/>
              </a:rPr>
              <a:t> – </a:t>
            </a:r>
            <a:r>
              <a:rPr lang="ru-RU" sz="2000" dirty="0" smtClean="0">
                <a:solidFill>
                  <a:srgbClr val="0070C0"/>
                </a:solidFill>
                <a:ea typeface="+mj-ea"/>
              </a:rPr>
              <a:t>проблемы с финансированием</a:t>
            </a:r>
            <a:endParaRPr lang="de-DE" sz="20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32772" name="Foliennummernplatzhalter 2"/>
          <p:cNvSpPr txBox="1">
            <a:spLocks/>
          </p:cNvSpPr>
          <p:nvPr/>
        </p:nvSpPr>
        <p:spPr bwMode="auto">
          <a:xfrm>
            <a:off x="8316913" y="6356350"/>
            <a:ext cx="503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>
          <a:xfrm>
            <a:off x="467544" y="1556792"/>
            <a:ext cx="4104456" cy="4205064"/>
          </a:xfrm>
          <a:prstGeom prst="rect">
            <a:avLst/>
          </a:prstGeom>
          <a:gradFill>
            <a:gsLst>
              <a:gs pos="84000">
                <a:schemeClr val="accent1">
                  <a:tint val="66000"/>
                  <a:satMod val="160000"/>
                  <a:alpha val="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solidFill>
              <a:srgbClr val="4F81BD"/>
            </a:solidFill>
          </a:ln>
        </p:spPr>
        <p:txBody>
          <a:bodyPr>
            <a:normAutofit fontScale="77500" lnSpcReduction="20000"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Готовность к инвестициям и финансированию значительно снизилась</a:t>
            </a:r>
            <a:r>
              <a:rPr lang="de-DE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санкции</a:t>
            </a:r>
            <a:r>
              <a:rPr lang="de-DE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регулирование</a:t>
            </a:r>
            <a:r>
              <a:rPr lang="de-DE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рейтинг стран</a:t>
            </a:r>
            <a:r>
              <a:rPr lang="de-DE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надбавки за риск</a:t>
            </a:r>
            <a:r>
              <a:rPr lang="de-DE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Финансирование торговых сделок</a:t>
            </a:r>
            <a:r>
              <a:rPr lang="de-DE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de-DE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экспортные гарантии </a:t>
            </a:r>
            <a:r>
              <a:rPr lang="de-DE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Hermes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продолжают функционировать</a:t>
            </a:r>
            <a:r>
              <a:rPr lang="de-DE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однако банки </a:t>
            </a:r>
            <a:r>
              <a:rPr lang="de-DE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KfW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de-DE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ЕБРР не начинают новых проектов</a:t>
            </a:r>
            <a:endParaRPr lang="de-DE" sz="1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Торговые партнеры затронуты вдвойне: обесценивание рубля, </a:t>
            </a:r>
            <a:r>
              <a:rPr lang="de-DE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процентные ставки по кредитам</a:t>
            </a:r>
            <a:endParaRPr lang="de-DE" sz="19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de-D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defRPr/>
            </a:pPr>
            <a:endParaRPr lang="de-D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68313" y="981075"/>
            <a:ext cx="8156575" cy="503238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70C0"/>
                </a:solidFill>
                <a:ea typeface="+mj-ea"/>
              </a:rPr>
              <a:t>Число занятых в германском машиностроении (в тыс.)</a:t>
            </a:r>
            <a:endParaRPr lang="de-DE" sz="20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32772" name="Foliennummernplatzhalter 2"/>
          <p:cNvSpPr txBox="1">
            <a:spLocks/>
          </p:cNvSpPr>
          <p:nvPr/>
        </p:nvSpPr>
        <p:spPr bwMode="auto">
          <a:xfrm>
            <a:off x="8316913" y="6356350"/>
            <a:ext cx="503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136904" cy="42484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68313" y="1053554"/>
            <a:ext cx="8156575" cy="503238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70C0"/>
                </a:solidFill>
                <a:ea typeface="+mj-ea"/>
              </a:rPr>
              <a:t>Число инженеров в машиностроительной отрасли в </a:t>
            </a:r>
            <a:r>
              <a:rPr lang="de-DE" sz="2000" dirty="0" smtClean="0">
                <a:solidFill>
                  <a:srgbClr val="0070C0"/>
                </a:solidFill>
                <a:ea typeface="+mj-ea"/>
              </a:rPr>
              <a:t>2013</a:t>
            </a:r>
            <a:r>
              <a:rPr lang="ru-RU" sz="2000" dirty="0" smtClean="0">
                <a:solidFill>
                  <a:srgbClr val="0070C0"/>
                </a:solidFill>
                <a:ea typeface="+mj-ea"/>
              </a:rPr>
              <a:t> г.</a:t>
            </a:r>
            <a:r>
              <a:rPr lang="de-DE" sz="2000" dirty="0" smtClean="0">
                <a:solidFill>
                  <a:srgbClr val="0070C0"/>
                </a:solidFill>
                <a:ea typeface="+mj-ea"/>
              </a:rPr>
              <a:t> </a:t>
            </a:r>
            <a:endParaRPr lang="ru-RU" sz="2000" dirty="0" smtClean="0">
              <a:solidFill>
                <a:srgbClr val="0070C0"/>
              </a:solidFill>
              <a:ea typeface="+mj-ea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70C0"/>
                </a:solidFill>
                <a:ea typeface="+mj-ea"/>
              </a:rPr>
              <a:t>( в</a:t>
            </a:r>
            <a:r>
              <a:rPr lang="de-DE" sz="2000" dirty="0" smtClean="0">
                <a:solidFill>
                  <a:srgbClr val="0070C0"/>
                </a:solidFill>
                <a:ea typeface="+mj-ea"/>
              </a:rPr>
              <a:t>% </a:t>
            </a:r>
            <a:r>
              <a:rPr lang="ru-RU" sz="2000" dirty="0" smtClean="0">
                <a:solidFill>
                  <a:srgbClr val="0070C0"/>
                </a:solidFill>
                <a:ea typeface="+mj-ea"/>
              </a:rPr>
              <a:t>от всех занятых)</a:t>
            </a:r>
            <a:endParaRPr lang="de-DE" sz="20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32772" name="Foliennummernplatzhalter 2"/>
          <p:cNvSpPr txBox="1">
            <a:spLocks/>
          </p:cNvSpPr>
          <p:nvPr/>
        </p:nvSpPr>
        <p:spPr bwMode="auto">
          <a:xfrm>
            <a:off x="8316913" y="6356350"/>
            <a:ext cx="503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2484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68313" y="1053554"/>
            <a:ext cx="8156575" cy="503238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70C0"/>
                </a:solidFill>
                <a:ea typeface="+mj-ea"/>
              </a:rPr>
              <a:t>Доля германского машиностроения во внешнеторговом обороте (млрд. евро)</a:t>
            </a:r>
            <a:endParaRPr lang="de-DE" sz="20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32772" name="Foliennummernplatzhalter 2"/>
          <p:cNvSpPr txBox="1">
            <a:spLocks/>
          </p:cNvSpPr>
          <p:nvPr/>
        </p:nvSpPr>
        <p:spPr bwMode="auto">
          <a:xfrm>
            <a:off x="8316913" y="6356350"/>
            <a:ext cx="503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1"/>
            <a:ext cx="8136904" cy="42484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68313" y="1053554"/>
            <a:ext cx="8156575" cy="503238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70C0"/>
                </a:solidFill>
                <a:ea typeface="+mj-ea"/>
              </a:rPr>
              <a:t>Экспорт</a:t>
            </a:r>
            <a:r>
              <a:rPr lang="de-DE" sz="2000" dirty="0" smtClean="0">
                <a:solidFill>
                  <a:srgbClr val="0070C0"/>
                </a:solidFill>
                <a:ea typeface="+mj-ea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a typeface="+mj-ea"/>
              </a:rPr>
              <a:t>(млрд. евро) </a:t>
            </a:r>
            <a:r>
              <a:rPr lang="de-DE" sz="2000" dirty="0" smtClean="0">
                <a:solidFill>
                  <a:srgbClr val="0070C0"/>
                </a:solidFill>
                <a:ea typeface="+mj-ea"/>
              </a:rPr>
              <a:t>/ </a:t>
            </a:r>
            <a:r>
              <a:rPr lang="ru-RU" sz="2000" dirty="0" smtClean="0">
                <a:solidFill>
                  <a:srgbClr val="0070C0"/>
                </a:solidFill>
                <a:ea typeface="+mj-ea"/>
              </a:rPr>
              <a:t>доля в %</a:t>
            </a:r>
            <a:endParaRPr lang="de-DE" sz="20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32772" name="Foliennummernplatzhalter 2"/>
          <p:cNvSpPr txBox="1">
            <a:spLocks/>
          </p:cNvSpPr>
          <p:nvPr/>
        </p:nvSpPr>
        <p:spPr bwMode="auto">
          <a:xfrm>
            <a:off x="8316913" y="6356350"/>
            <a:ext cx="503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467543" y="1628800"/>
          <a:ext cx="8136908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601"/>
                <a:gridCol w="861600"/>
                <a:gridCol w="904101"/>
                <a:gridCol w="904101"/>
                <a:gridCol w="904101"/>
                <a:gridCol w="904101"/>
                <a:gridCol w="904101"/>
                <a:gridCol w="904101"/>
                <a:gridCol w="904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Страна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2015 (Mai)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США</a:t>
                      </a:r>
                      <a:endParaRPr lang="de-DE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14,0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9,4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14,1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9,5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15,1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10,9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Китай</a:t>
                      </a:r>
                      <a:endParaRPr lang="de-DE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17,0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11,4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16,4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11,0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17,0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11,2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10,5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Франция</a:t>
                      </a:r>
                      <a:endParaRPr lang="de-DE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9,6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9,8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9,8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err="1" smtClean="0">
                          <a:latin typeface="Arial" pitchFamily="34" charset="0"/>
                          <a:cs typeface="Arial" pitchFamily="34" charset="0"/>
                        </a:rPr>
                        <a:t>Великобри-танния</a:t>
                      </a:r>
                      <a:endParaRPr lang="de-DE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Италия</a:t>
                      </a:r>
                      <a:endParaRPr lang="de-DE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Нидерланды</a:t>
                      </a:r>
                      <a:endParaRPr lang="de-DE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Австрия</a:t>
                      </a:r>
                      <a:endParaRPr lang="de-DE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Польша</a:t>
                      </a:r>
                      <a:endParaRPr lang="de-DE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2,9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4,4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2,9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Швейцария</a:t>
                      </a:r>
                      <a:endParaRPr lang="de-DE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de-DE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Россия</a:t>
                      </a:r>
                      <a:endParaRPr lang="de-DE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8,1</a:t>
                      </a:r>
                      <a:endParaRPr lang="de-DE" sz="1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de-DE" sz="1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  <a:endParaRPr lang="de-DE" sz="1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de-DE" sz="1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de-DE" sz="1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de-DE" sz="1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de-DE" sz="1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de-DE" sz="1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68313" y="1053554"/>
            <a:ext cx="8156575" cy="503238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70C0"/>
                </a:solidFill>
                <a:ea typeface="+mj-ea"/>
              </a:rPr>
              <a:t>Экспорт в другие страны</a:t>
            </a:r>
            <a:r>
              <a:rPr lang="de-DE" sz="2000" dirty="0" smtClean="0">
                <a:solidFill>
                  <a:srgbClr val="0070C0"/>
                </a:solidFill>
                <a:ea typeface="+mj-ea"/>
              </a:rPr>
              <a:t>:</a:t>
            </a:r>
            <a:r>
              <a:rPr lang="ru-RU" sz="2000" dirty="0" smtClean="0">
                <a:solidFill>
                  <a:srgbClr val="0070C0"/>
                </a:solidFill>
                <a:ea typeface="+mj-ea"/>
              </a:rPr>
              <a:t> изменение в %</a:t>
            </a:r>
            <a:endParaRPr lang="de-DE" sz="2000" b="1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32772" name="Foliennummernplatzhalter 2"/>
          <p:cNvSpPr txBox="1">
            <a:spLocks/>
          </p:cNvSpPr>
          <p:nvPr/>
        </p:nvSpPr>
        <p:spPr bwMode="auto">
          <a:xfrm>
            <a:off x="8316913" y="6356350"/>
            <a:ext cx="503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  <p:graphicFrame>
        <p:nvGraphicFramePr>
          <p:cNvPr id="8" name="Diagramm 7"/>
          <p:cNvGraphicFramePr/>
          <p:nvPr/>
        </p:nvGraphicFramePr>
        <p:xfrm>
          <a:off x="467544" y="1628800"/>
          <a:ext cx="82089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68313" y="981075"/>
            <a:ext cx="8229600" cy="503238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70C0"/>
                </a:solidFill>
                <a:ea typeface="+mj-ea"/>
              </a:rPr>
              <a:t>Роль среднего бизнеса в Германии</a:t>
            </a:r>
            <a:endParaRPr lang="de-DE" sz="2000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8" name="Inhaltsplatzhalter 5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464496" cy="4248472"/>
          </a:xfrm>
          <a:ln>
            <a:solidFill>
              <a:srgbClr val="4F81BD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Германии 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3,6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млн. компаний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99,6 %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предприятия малого и среднего бизнеса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95% из них - семейные предприятия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2013: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совокупный оборот 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2,2 </a:t>
            </a:r>
            <a:r>
              <a:rPr lang="ru-RU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€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55,5 %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чистой добавленной стоимости экономики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16,2 </a:t>
            </a:r>
            <a:r>
              <a:rPr lang="ru-RU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сотрудников 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 59,2 %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всех занятых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82,2 %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всех обучающихся на производстве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Экспорт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2013: 199 </a:t>
            </a:r>
            <a:r>
              <a:rPr lang="ru-RU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€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Немецкий средний бизнес инновационный, легко приспосабливающийся, конкурентоспособный на мировом рынке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подает большую часть заявок на патент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среднем активен на 16 зарубежных рынках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de-DE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15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5004048" y="1556792"/>
          <a:ext cx="36724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 descr="http://thumbs.gograph.com/gg62250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3635896" cy="324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468313" y="981075"/>
            <a:ext cx="8229600" cy="503238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 err="1" smtClean="0">
                <a:solidFill>
                  <a:srgbClr val="0070C0"/>
                </a:solidFill>
                <a:ea typeface="+mj-ea"/>
              </a:rPr>
              <a:t>Импортозамещение</a:t>
            </a:r>
            <a:r>
              <a:rPr lang="ru-RU" sz="2000" dirty="0" smtClean="0">
                <a:solidFill>
                  <a:srgbClr val="0070C0"/>
                </a:solidFill>
                <a:ea typeface="+mj-ea"/>
              </a:rPr>
              <a:t> и локализация </a:t>
            </a:r>
            <a:r>
              <a:rPr lang="de-DE" sz="2000" dirty="0" smtClean="0">
                <a:solidFill>
                  <a:srgbClr val="0070C0"/>
                </a:solidFill>
                <a:ea typeface="+mj-ea"/>
              </a:rPr>
              <a:t>– </a:t>
            </a:r>
            <a:r>
              <a:rPr lang="ru-RU" sz="2000" dirty="0" smtClean="0">
                <a:solidFill>
                  <a:srgbClr val="0070C0"/>
                </a:solidFill>
                <a:ea typeface="+mj-ea"/>
              </a:rPr>
              <a:t>общая информация</a:t>
            </a:r>
            <a:r>
              <a:rPr lang="de-DE" sz="2000" dirty="0" smtClean="0">
                <a:solidFill>
                  <a:srgbClr val="0070C0"/>
                </a:solidFill>
                <a:ea typeface="+mj-ea"/>
              </a:rPr>
              <a:t> </a:t>
            </a:r>
            <a:endParaRPr lang="de-DE" sz="2000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8" name="Inhaltsplatzhalter 5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5112568" cy="4205064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Общее улучшение рамочных условий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ease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doing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Конкуренция регионов, значительное улучшение предлагаемых земельных участков, инфраструктуры, государственная поддержка инвестиций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Антикризисный план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сокращение инвестиций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импортозамещение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/ локализация как лучшее решение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Финансирование из фонда национального благосостояния, поддержка экспорта, поддержка среднего бизнеса, фонд развития промышленности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de-DE" sz="1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ehlmann\Desktop\Bilder\Stolpern_Lassen_493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109442" cy="4109442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468313" y="981075"/>
            <a:ext cx="8229600" cy="503238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70C0"/>
                </a:solidFill>
                <a:ea typeface="+mj-ea"/>
              </a:rPr>
              <a:t>Локализация</a:t>
            </a:r>
            <a:r>
              <a:rPr lang="de-DE" sz="2000" dirty="0" smtClean="0">
                <a:solidFill>
                  <a:srgbClr val="0070C0"/>
                </a:solidFill>
                <a:ea typeface="+mj-ea"/>
              </a:rPr>
              <a:t> - </a:t>
            </a:r>
            <a:r>
              <a:rPr lang="ru-RU" sz="2000" dirty="0" smtClean="0">
                <a:solidFill>
                  <a:srgbClr val="0070C0"/>
                </a:solidFill>
                <a:ea typeface="+mj-ea"/>
              </a:rPr>
              <a:t>вызовы</a:t>
            </a:r>
            <a:r>
              <a:rPr lang="de-DE" sz="2000" dirty="0" smtClean="0">
                <a:solidFill>
                  <a:srgbClr val="0070C0"/>
                </a:solidFill>
                <a:ea typeface="+mj-ea"/>
              </a:rPr>
              <a:t> </a:t>
            </a:r>
            <a:endParaRPr lang="de-DE" sz="2000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8" name="Inhaltsplatzhalter 5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320480" cy="4205064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Российский рынок 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 также рынок Евразийского экономического союза)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большинстве случаев слишком мал для экономически выгодного собственного производства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Из-за тяжелой экономической ситуации перспективы развития сбыта трудно прогнозировать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 многих областях отсутствует необходимая для современного производства цепочка поставщиков и квалифицированные специалисты</a:t>
            </a:r>
            <a:endParaRPr lang="de-DE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logs.msdn.com/blogfiles/willy-peter_schaub/WindowsLiveWriter/UNISAChatterOperatingSystemConceptsPart6_FBEF/CLIPART_OF_16388_S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1628800"/>
            <a:ext cx="4032448" cy="4032448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468313" y="981075"/>
            <a:ext cx="8229600" cy="503238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70C0"/>
                </a:solidFill>
                <a:ea typeface="+mj-ea"/>
              </a:rPr>
              <a:t>Преимущества специального инвестиционного контракта</a:t>
            </a:r>
            <a:endParaRPr lang="de-DE" sz="2000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4" name="Inhaltsplatzhalter 5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464496" cy="4205064"/>
          </a:xfrm>
          <a:ln>
            <a:solidFill>
              <a:srgbClr val="4F81BD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Заключение договора на федеральном / региональном уровне</a:t>
            </a: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Условие</a:t>
            </a:r>
            <a:r>
              <a:rPr lang="de-DE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новая производственная площадка или модернизация</a:t>
            </a: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5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Трансфер</a:t>
            </a: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технологий, отсутствие эквивалентного продукта в РФ</a:t>
            </a: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Срок действия – с выхода на окупаемость плюс 5 лет, макс. 10 лет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Сумма инвестиций</a:t>
            </a:r>
            <a:r>
              <a:rPr lang="de-DE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750 </a:t>
            </a:r>
            <a:r>
              <a:rPr lang="ru-RU" sz="15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рублей </a:t>
            </a:r>
            <a:r>
              <a:rPr lang="de-DE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сегодня</a:t>
            </a:r>
            <a:r>
              <a:rPr lang="de-DE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de-DE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9 </a:t>
            </a:r>
            <a:r>
              <a:rPr lang="ru-RU" sz="15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€)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Гарантия установленного налогообложения,</a:t>
            </a:r>
            <a:r>
              <a:rPr lang="de-DE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сбыта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Инструменты господдержки инвестиций</a:t>
            </a:r>
            <a:r>
              <a:rPr lang="de-DE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налоговые преимущества</a:t>
            </a: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84_hintergrund_kar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7775575" cy="4321175"/>
          </a:xfrm>
          <a:gradFill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</p:spPr>
      </p:pic>
      <p:graphicFrame>
        <p:nvGraphicFramePr>
          <p:cNvPr id="6" name="Diagramm 5"/>
          <p:cNvGraphicFramePr/>
          <p:nvPr/>
        </p:nvGraphicFramePr>
        <p:xfrm>
          <a:off x="684213" y="1700213"/>
          <a:ext cx="2807667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4837" cy="533400"/>
          </a:xfr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Немецкий бизнес в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68313" y="981075"/>
            <a:ext cx="8229600" cy="503238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70C0"/>
                </a:solidFill>
                <a:ea typeface="+mj-ea"/>
              </a:rPr>
              <a:t>Локализация</a:t>
            </a:r>
            <a:r>
              <a:rPr lang="de-DE" sz="2000" dirty="0" smtClean="0">
                <a:solidFill>
                  <a:srgbClr val="0070C0"/>
                </a:solidFill>
                <a:ea typeface="+mj-ea"/>
              </a:rPr>
              <a:t> – </a:t>
            </a:r>
            <a:r>
              <a:rPr lang="ru-RU" sz="2000" dirty="0" smtClean="0">
                <a:solidFill>
                  <a:srgbClr val="0070C0"/>
                </a:solidFill>
                <a:ea typeface="+mj-ea"/>
              </a:rPr>
              <a:t>требования бизнеса</a:t>
            </a:r>
            <a:endParaRPr lang="de-DE" sz="2000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8" name="Inhaltsplatzhalter 5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3960440" cy="4205064"/>
          </a:xfrm>
          <a:ln>
            <a:solidFill>
              <a:srgbClr val="4F81BD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Четкое определение локального продукта </a:t>
            </a:r>
            <a:r>
              <a:rPr lang="de-DE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локального производителя</a:t>
            </a: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устанавливать требования, например, по созданию фиксированного числа рабочих мест</a:t>
            </a: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Гарантии инвестиционной безопасности</a:t>
            </a: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Участие в национальных программах поддержки</a:t>
            </a: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Равноправное участие в конкурсах и тендерах</a:t>
            </a: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Рыночное регулирование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Поддержка среднего бизнеса</a:t>
            </a:r>
            <a:r>
              <a:rPr lang="de-DE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1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15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C:\Users\Boehlmann\Desktop\Bilder\Bilder fuer Praesentationen\qualita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321996" cy="315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980728"/>
            <a:ext cx="8218488" cy="4896544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16000" indent="0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Благодарю за внимание</a:t>
            </a:r>
            <a:endParaRPr lang="de-DE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07375" cy="5048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Макроэкономические показатели </a:t>
            </a:r>
            <a:r>
              <a:rPr lang="de-DE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изменения в %</a:t>
            </a:r>
            <a:r>
              <a:rPr lang="de-DE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m 4"/>
          <p:cNvGraphicFramePr>
            <a:graphicFrameLocks/>
          </p:cNvGraphicFramePr>
          <p:nvPr/>
        </p:nvGraphicFramePr>
        <p:xfrm>
          <a:off x="468313" y="1628775"/>
          <a:ext cx="820737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07375" cy="5048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Прогноз развития ВВП </a:t>
            </a:r>
            <a:r>
              <a:rPr lang="de-DE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2015 / 2016</a:t>
            </a:r>
            <a:endParaRPr lang="de-DE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m 5"/>
          <p:cNvGraphicFramePr>
            <a:graphicFrameLocks/>
          </p:cNvGraphicFramePr>
          <p:nvPr/>
        </p:nvGraphicFramePr>
        <p:xfrm>
          <a:off x="467544" y="1628800"/>
          <a:ext cx="8207375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Foliennummernplatzhalter 2"/>
          <p:cNvSpPr txBox="1">
            <a:spLocks/>
          </p:cNvSpPr>
          <p:nvPr/>
        </p:nvSpPr>
        <p:spPr bwMode="auto">
          <a:xfrm>
            <a:off x="8316913" y="6356350"/>
            <a:ext cx="3698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468313" y="1052513"/>
            <a:ext cx="8207375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de-DE" sz="20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Изменение цены на нефть марки </a:t>
            </a:r>
            <a:r>
              <a:rPr lang="de-DE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Urals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, в долларах США 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(1/14 </a:t>
            </a:r>
            <a:r>
              <a:rPr lang="de-DE" sz="14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– 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03/16</a:t>
            </a:r>
            <a:r>
              <a:rPr lang="de-DE" sz="14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)</a:t>
            </a:r>
            <a:br>
              <a:rPr lang="de-DE" sz="14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de-DE" sz="1400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Inhaltsplatzhalter 6"/>
          <p:cNvGraphicFramePr>
            <a:graphicFrameLocks noGrp="1"/>
          </p:cNvGraphicFramePr>
          <p:nvPr>
            <p:ph sz="half" idx="2"/>
          </p:nvPr>
        </p:nvGraphicFramePr>
        <p:xfrm>
          <a:off x="468313" y="1628775"/>
          <a:ext cx="820737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Foliennummernplatzhalter 2"/>
          <p:cNvSpPr txBox="1">
            <a:spLocks/>
          </p:cNvSpPr>
          <p:nvPr/>
        </p:nvSpPr>
        <p:spPr bwMode="auto">
          <a:xfrm>
            <a:off x="8316913" y="6356350"/>
            <a:ext cx="3698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468313" y="1052513"/>
            <a:ext cx="8207375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de-DE" sz="20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Динамика курса валют</a:t>
            </a:r>
            <a:r>
              <a:rPr lang="de-DE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рубль</a:t>
            </a:r>
            <a:r>
              <a:rPr lang="de-DE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евро</a:t>
            </a:r>
            <a:r>
              <a:rPr lang="de-DE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20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/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доллар США</a:t>
            </a:r>
            <a:r>
              <a:rPr lang="de-DE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14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6/13 </a:t>
            </a:r>
            <a:r>
              <a:rPr lang="de-DE" sz="14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– 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12/15)</a:t>
            </a:r>
            <a:r>
              <a:rPr lang="de-DE" sz="14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de-DE" sz="14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de-DE" sz="1400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Inhaltsplatzhalter 7"/>
          <p:cNvGraphicFramePr>
            <a:graphicFrameLocks noGrp="1"/>
          </p:cNvGraphicFramePr>
          <p:nvPr>
            <p:ph sz="half" idx="2"/>
          </p:nvPr>
        </p:nvGraphicFramePr>
        <p:xfrm>
          <a:off x="468313" y="1628775"/>
          <a:ext cx="820737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liennummernplatzhalter 2"/>
          <p:cNvSpPr txBox="1">
            <a:spLocks/>
          </p:cNvSpPr>
          <p:nvPr/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D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468313" y="1052513"/>
            <a:ext cx="8207375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de-DE" sz="20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Динамика курса валют</a:t>
            </a:r>
            <a:r>
              <a:rPr lang="de-DE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рубль</a:t>
            </a:r>
            <a:r>
              <a:rPr lang="de-DE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евро</a:t>
            </a:r>
            <a:r>
              <a:rPr lang="de-DE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20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/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доллар США,</a:t>
            </a:r>
            <a:r>
              <a:rPr lang="de-DE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январь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март</a:t>
            </a:r>
            <a:r>
              <a:rPr lang="de-DE" sz="14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14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2016</a:t>
            </a:r>
            <a:br>
              <a:rPr lang="de-DE" sz="14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de-DE" sz="1400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Inhaltsplatzhalter 7"/>
          <p:cNvGraphicFramePr>
            <a:graphicFrameLocks noGrp="1"/>
          </p:cNvGraphicFramePr>
          <p:nvPr>
            <p:ph sz="half" idx="2"/>
          </p:nvPr>
        </p:nvGraphicFramePr>
        <p:xfrm>
          <a:off x="468313" y="1628775"/>
          <a:ext cx="820737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Foliennummernplatzhalter 2"/>
          <p:cNvSpPr txBox="1">
            <a:spLocks/>
          </p:cNvSpPr>
          <p:nvPr/>
        </p:nvSpPr>
        <p:spPr bwMode="auto">
          <a:xfrm>
            <a:off x="8316913" y="6356350"/>
            <a:ext cx="3698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2"/>
          <p:cNvGraphicFramePr>
            <a:graphicFrameLocks noGrp="1"/>
          </p:cNvGraphicFramePr>
          <p:nvPr>
            <p:ph idx="1"/>
          </p:nvPr>
        </p:nvGraphicFramePr>
        <p:xfrm>
          <a:off x="457200" y="1628775"/>
          <a:ext cx="8218488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3"/>
          <p:cNvSpPr txBox="1">
            <a:spLocks/>
          </p:cNvSpPr>
          <p:nvPr/>
        </p:nvSpPr>
        <p:spPr>
          <a:xfrm>
            <a:off x="468313" y="1052513"/>
            <a:ext cx="8207375" cy="5048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Изменение торгового оборота (в %)</a:t>
            </a:r>
            <a:endParaRPr lang="de-DE" sz="14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68313" y="981075"/>
            <a:ext cx="8229600" cy="503238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solidFill>
              <a:srgbClr val="37609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70C0"/>
                </a:solidFill>
                <a:ea typeface="+mj-ea"/>
              </a:rPr>
              <a:t>Опрос по актуальной экономической ситуации </a:t>
            </a:r>
            <a:r>
              <a:rPr lang="de-DE" sz="2000" dirty="0" smtClean="0">
                <a:solidFill>
                  <a:srgbClr val="0070C0"/>
                </a:solidFill>
                <a:ea typeface="+mj-ea"/>
              </a:rPr>
              <a:t>– 12/15 </a:t>
            </a:r>
            <a:endParaRPr lang="de-DE" sz="2000" dirty="0">
              <a:solidFill>
                <a:srgbClr val="0070C0"/>
              </a:solidFill>
              <a:ea typeface="+mj-ea"/>
            </a:endParaRPr>
          </a:p>
        </p:txBody>
      </p:sp>
      <p:graphicFrame>
        <p:nvGraphicFramePr>
          <p:cNvPr id="7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2944103"/>
              </p:ext>
            </p:extLst>
          </p:nvPr>
        </p:nvGraphicFramePr>
        <p:xfrm>
          <a:off x="467544" y="1556792"/>
          <a:ext cx="82089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liennummernplatzhalter 2"/>
          <p:cNvSpPr txBox="1">
            <a:spLocks/>
          </p:cNvSpPr>
          <p:nvPr/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D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Bildschirmpräsentation (4:3)</PresentationFormat>
  <Paragraphs>261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Folie 1</vt:lpstr>
      <vt:lpstr>Немецкий бизнес в России</vt:lpstr>
      <vt:lpstr>Макроэкономические показатели (изменения в %)</vt:lpstr>
      <vt:lpstr>Прогноз развития ВВП 2015 / 2016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Boehlmann</dc:creator>
  <cp:lastModifiedBy>Boehlmann</cp:lastModifiedBy>
  <cp:revision>927</cp:revision>
  <dcterms:created xsi:type="dcterms:W3CDTF">2012-11-30T09:57:33Z</dcterms:created>
  <dcterms:modified xsi:type="dcterms:W3CDTF">2016-04-07T06:08:37Z</dcterms:modified>
</cp:coreProperties>
</file>