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7" r:id="rId2"/>
    <p:sldId id="291" r:id="rId3"/>
    <p:sldId id="292" r:id="rId4"/>
    <p:sldId id="294" r:id="rId5"/>
    <p:sldId id="264" r:id="rId6"/>
    <p:sldId id="269" r:id="rId7"/>
    <p:sldId id="267" r:id="rId8"/>
    <p:sldId id="281" r:id="rId9"/>
    <p:sldId id="280" r:id="rId10"/>
    <p:sldId id="282" r:id="rId11"/>
    <p:sldId id="283" r:id="rId12"/>
    <p:sldId id="284" r:id="rId13"/>
    <p:sldId id="285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7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2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35D84-4AB1-4C62-8C11-03BED3770243}" type="datetimeFigureOut">
              <a:rPr lang="ru-RU" smtClean="0"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5A49-4427-426F-AFD9-7BC97203D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9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94E2-6BA9-4727-B9CE-8FFC058F03A7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4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E4D7-3477-4C21-A974-7E86B6652F41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0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A8DFF-D883-4AD5-8446-4DB28024A43F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Courier New" pitchFamily="49" charset="0"/>
              <a:buChar char="o"/>
              <a:defRPr sz="16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dirty="0" smtClean="0"/>
              <a:t>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9EB0-6727-492F-8455-224A14227290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3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0699-71D9-4D6A-99A3-D66F1FD1AD99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9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Courier New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dirty="0" smtClean="0"/>
              <a:t>уровень</a:t>
            </a: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 marL="1143000" indent="-228600">
              <a:buFont typeface="Courier New" pitchFamily="49" charset="0"/>
              <a:buChar char="o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dirty="0" smtClean="0"/>
              <a:t>уровень</a:t>
            </a:r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36B7-BFC4-40F7-87C0-2461194AE885}" type="datetime1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D109-9967-41D4-8E13-A64438A2B775}" type="datetime1">
              <a:rPr lang="ru-RU" smtClean="0"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2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02FF-AB42-4590-A47D-2C0ECEA2B90F}" type="datetime1">
              <a:rPr lang="ru-RU" smtClean="0"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0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96A6-EBBD-4FD1-9EBF-A0F1DD80AE7E}" type="datetime1">
              <a:rPr lang="ru-RU" smtClean="0"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E32C-A50E-4786-BAE6-6679720E35D4}" type="datetime1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BB5E-170B-4F29-8BAF-4990CC155566}" type="datetime1">
              <a:rPr lang="ru-RU" smtClean="0"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5B8F-2B5F-419B-9946-B2228D8F0D4F}" type="datetime1">
              <a:rPr lang="ru-RU" smtClean="0"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5793-B955-4E0A-B545-BCA1D4D89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064896" cy="3672408"/>
          </a:xfrm>
        </p:spPr>
        <p:txBody>
          <a:bodyPr>
            <a:normAutofit/>
          </a:bodyPr>
          <a:lstStyle/>
          <a:p>
            <a:r>
              <a:rPr lang="ru-RU" sz="4000" cap="all" dirty="0" smtClean="0"/>
              <a:t/>
            </a:r>
            <a:br>
              <a:rPr lang="ru-RU" sz="4000" cap="all" dirty="0" smtClean="0"/>
            </a:br>
            <a:r>
              <a:rPr lang="ru-RU" sz="40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Факторы доверия</a:t>
            </a:r>
            <a:r>
              <a:rPr lang="ru-RU" sz="4000" cap="all" dirty="0" smtClean="0"/>
              <a:t/>
            </a:r>
            <a:br>
              <a:rPr lang="ru-RU" sz="4000" cap="all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Наталья </a:t>
            </a:r>
            <a:r>
              <a:rPr lang="ru-RU" sz="3100" dirty="0" err="1" smtClean="0">
                <a:solidFill>
                  <a:schemeClr val="bg1">
                    <a:lumMod val="50000"/>
                  </a:schemeClr>
                </a:solidFill>
              </a:rPr>
              <a:t>Хонякова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19 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декабря 2012 г.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3" y="116632"/>
            <a:ext cx="59324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240954"/>
            <a:ext cx="409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При поддержке ОАО «Северсталь»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02080"/>
              </p:ext>
            </p:extLst>
          </p:nvPr>
        </p:nvGraphicFramePr>
        <p:xfrm>
          <a:off x="611560" y="1340768"/>
          <a:ext cx="7507088" cy="3878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9561"/>
                <a:gridCol w="877527"/>
              </a:tblGrid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Кто в наибольшей степени заинтересован в разработке и публикации таких рейтингов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Компании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Государство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Инвестиционное сообщество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Работники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Деловые партнеры компаний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Общественность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Эксперты и консультанты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СМИ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31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Только те, кто эти рейтинги делает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376411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i="1" dirty="0" smtClean="0"/>
              <a:t>Рейтинги </a:t>
            </a:r>
            <a:r>
              <a:rPr lang="ru-RU" sz="1400" i="1" dirty="0"/>
              <a:t>необходимы всем участникам рынка и их </a:t>
            </a:r>
            <a:r>
              <a:rPr lang="ru-RU" sz="1400" i="1" dirty="0" err="1"/>
              <a:t>стейкхолдерам</a:t>
            </a:r>
            <a:r>
              <a:rPr lang="ru-RU" sz="1400" i="1" dirty="0"/>
              <a:t>. Например, </a:t>
            </a:r>
            <a:r>
              <a:rPr lang="ru-RU" sz="1400" i="1" dirty="0" smtClean="0"/>
              <a:t>компании  </a:t>
            </a:r>
            <a:r>
              <a:rPr lang="ru-RU" sz="1400" i="1" dirty="0"/>
              <a:t>присваивается определенный рейтинг и это влияет на ее репутацию, инвестиционную </a:t>
            </a:r>
            <a:r>
              <a:rPr lang="ru-RU" sz="1400" i="1" dirty="0" smtClean="0"/>
              <a:t>привлекательность </a:t>
            </a:r>
            <a:r>
              <a:rPr lang="ru-RU" sz="1400" i="1" dirty="0"/>
              <a:t>и доверие со стороны деловых партнеров. </a:t>
            </a:r>
            <a:r>
              <a:rPr lang="ru-RU" sz="1400" i="1" dirty="0" smtClean="0"/>
              <a:t> В </a:t>
            </a:r>
            <a:r>
              <a:rPr lang="ru-RU" sz="1400" i="1" dirty="0"/>
              <a:t>другом случае, </a:t>
            </a:r>
            <a:r>
              <a:rPr lang="ru-RU" sz="1400" i="1" dirty="0" smtClean="0"/>
              <a:t>компания </a:t>
            </a:r>
            <a:r>
              <a:rPr lang="ru-RU" sz="1400" i="1" dirty="0"/>
              <a:t>может требовать, чтобы ее потенциальные партнеры соответствовали </a:t>
            </a:r>
            <a:r>
              <a:rPr lang="ru-RU" sz="1400" i="1" dirty="0" smtClean="0"/>
              <a:t> определенному </a:t>
            </a:r>
            <a:r>
              <a:rPr lang="ru-RU" sz="1400" i="1" dirty="0"/>
              <a:t>уровню КСО. Но для того чтобы эта система заработала</a:t>
            </a:r>
            <a:r>
              <a:rPr lang="ru-RU" sz="1400" i="1" dirty="0" smtClean="0"/>
              <a:t>,  </a:t>
            </a:r>
            <a:r>
              <a:rPr lang="ru-RU" sz="1400" i="1" dirty="0"/>
              <a:t>в </a:t>
            </a:r>
            <a:r>
              <a:rPr lang="ru-RU" sz="1400" i="1" dirty="0" smtClean="0"/>
              <a:t>бизнес-среде  </a:t>
            </a:r>
            <a:r>
              <a:rPr lang="ru-RU" sz="1400" i="1" dirty="0"/>
              <a:t>необходима культура корпоративной ответственности и доверия к </a:t>
            </a:r>
            <a:r>
              <a:rPr lang="ru-RU" sz="1400" i="1" dirty="0" smtClean="0"/>
              <a:t>рейтингам». </a:t>
            </a:r>
            <a:endParaRPr lang="ru-RU" sz="1400" i="1" dirty="0"/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Да: есть заинтересованные стороны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Да: от рейтингов КСО может быть польза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1688"/>
            <a:ext cx="822960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Для компаний:</a:t>
            </a:r>
          </a:p>
          <a:p>
            <a:pPr lvl="1"/>
            <a:r>
              <a:rPr lang="en-US" sz="2000" dirty="0" smtClean="0"/>
              <a:t>1</a:t>
            </a:r>
            <a:r>
              <a:rPr lang="ru-RU" sz="2000" dirty="0" smtClean="0"/>
              <a:t>.Возможность </a:t>
            </a:r>
            <a:r>
              <a:rPr lang="ru-RU" sz="2000" dirty="0"/>
              <a:t>публичного признания высокого уровня социальной ответственности компании, укрепления ее позитивного имиджа в стране и за </a:t>
            </a:r>
            <a:r>
              <a:rPr lang="ru-RU" sz="2000" dirty="0" smtClean="0"/>
              <a:t>рубежом (86%) </a:t>
            </a:r>
            <a:endParaRPr lang="en-US" sz="2000" dirty="0" smtClean="0"/>
          </a:p>
          <a:p>
            <a:pPr lvl="1"/>
            <a:r>
              <a:rPr lang="ru-RU" sz="2000" dirty="0" smtClean="0"/>
              <a:t>2.Возможность </a:t>
            </a:r>
            <a:r>
              <a:rPr lang="ru-RU" sz="2000" dirty="0"/>
              <a:t>использования независимой оценки и достижений компании в сфере КСО в диалоге с органами </a:t>
            </a:r>
            <a:r>
              <a:rPr lang="ru-RU" sz="2000" dirty="0" smtClean="0"/>
              <a:t>власти (78%)</a:t>
            </a:r>
          </a:p>
          <a:p>
            <a:pPr lvl="1"/>
            <a:r>
              <a:rPr lang="ru-RU" sz="2000" dirty="0" smtClean="0"/>
              <a:t>3.Возможность </a:t>
            </a:r>
            <a:r>
              <a:rPr lang="ru-RU" sz="2000" dirty="0"/>
              <a:t>использования независимой оценки и достижений компании в сфере КСО в диалоге с </a:t>
            </a:r>
            <a:r>
              <a:rPr lang="ru-RU" sz="2000" dirty="0" smtClean="0"/>
              <a:t>инвесторами (76%) </a:t>
            </a:r>
          </a:p>
          <a:p>
            <a:pPr lvl="1"/>
            <a:r>
              <a:rPr lang="ru-RU" sz="2000" dirty="0" smtClean="0"/>
              <a:t>4.Возможность сравнения с другими компаниями и уточнения собственной стратегии, совершенствования деятельности в сфере КСО (43%) </a:t>
            </a:r>
            <a:endParaRPr lang="en-US" sz="2000" dirty="0" smtClean="0"/>
          </a:p>
          <a:p>
            <a:pPr lvl="1"/>
            <a:r>
              <a:rPr lang="ru-RU" sz="2000" dirty="0" smtClean="0"/>
              <a:t>5.Возможность </a:t>
            </a:r>
            <a:r>
              <a:rPr lang="ru-RU" sz="2000" dirty="0"/>
              <a:t>включить конкретные показатели эффективности деятельности в сфере КСО в систему мотивации </a:t>
            </a:r>
            <a:r>
              <a:rPr lang="ru-RU" sz="2000" dirty="0" smtClean="0"/>
              <a:t>работников (28%)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47840"/>
            <a:ext cx="131920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ru-RU" sz="1600" dirty="0">
                <a:solidFill>
                  <a:srgbClr val="FF0000"/>
                </a:solidFill>
              </a:rPr>
              <a:t>№1 </a:t>
            </a:r>
            <a:endParaRPr lang="ru-RU" sz="1600" dirty="0" smtClean="0">
              <a:solidFill>
                <a:srgbClr val="FF0000"/>
              </a:solidFill>
            </a:endParaRPr>
          </a:p>
          <a:p>
            <a:pPr marL="0" lvl="1"/>
            <a:r>
              <a:rPr lang="ru-RU" sz="1600" dirty="0" smtClean="0">
                <a:solidFill>
                  <a:srgbClr val="FF0000"/>
                </a:solidFill>
              </a:rPr>
              <a:t>в </a:t>
            </a:r>
            <a:r>
              <a:rPr lang="ru-RU" sz="1600" dirty="0">
                <a:solidFill>
                  <a:srgbClr val="FF0000"/>
                </a:solidFill>
              </a:rPr>
              <a:t>опросе </a:t>
            </a:r>
            <a:r>
              <a:rPr lang="en-US" sz="1600" dirty="0">
                <a:solidFill>
                  <a:srgbClr val="FF0000"/>
                </a:solidFill>
              </a:rPr>
              <a:t>RTR</a:t>
            </a:r>
            <a:endParaRPr lang="ru-RU" sz="1600" dirty="0">
              <a:solidFill>
                <a:srgbClr val="FF0000"/>
              </a:solidFill>
            </a:endParaRPr>
          </a:p>
          <a:p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Да: от рейтингов КСО может быть польза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05236"/>
            <a:ext cx="8229600" cy="3319908"/>
          </a:xfrm>
        </p:spPr>
        <p:txBody>
          <a:bodyPr>
            <a:normAutofit/>
          </a:bodyPr>
          <a:lstStyle/>
          <a:p>
            <a:r>
              <a:rPr lang="ru-RU" dirty="0" smtClean="0"/>
              <a:t>Для государства:</a:t>
            </a:r>
          </a:p>
          <a:p>
            <a:pPr lvl="1"/>
            <a:r>
              <a:rPr lang="en-US" sz="2000" dirty="0" smtClean="0"/>
              <a:t>1</a:t>
            </a:r>
            <a:r>
              <a:rPr lang="ru-RU" sz="2000" dirty="0" smtClean="0"/>
              <a:t>. Рейтинги </a:t>
            </a:r>
            <a:r>
              <a:rPr lang="ru-RU" sz="2000" dirty="0"/>
              <a:t>КСО могут способствовать ориентации компаний на повышение вклада в  социально-экономическое развитие регионов присутствия и страны в целом</a:t>
            </a:r>
            <a:r>
              <a:rPr lang="ru-RU" sz="2000" dirty="0" smtClean="0"/>
              <a:t> (71%) </a:t>
            </a:r>
            <a:endParaRPr lang="en-US" sz="2000" dirty="0" smtClean="0"/>
          </a:p>
          <a:p>
            <a:pPr lvl="1"/>
            <a:r>
              <a:rPr lang="ru-RU" sz="2000" dirty="0" smtClean="0"/>
              <a:t>2. </a:t>
            </a:r>
            <a:r>
              <a:rPr lang="ru-RU" sz="2000" dirty="0"/>
              <a:t>Рейтинги КСО могут способствовать повышению репутации российского бизнеса за </a:t>
            </a:r>
            <a:r>
              <a:rPr lang="ru-RU" sz="2000" dirty="0" smtClean="0"/>
              <a:t>рубежом </a:t>
            </a:r>
            <a:r>
              <a:rPr lang="ru-RU" sz="2000" dirty="0" smtClean="0"/>
              <a:t>(57</a:t>
            </a:r>
            <a:r>
              <a:rPr lang="ru-RU" sz="2000" dirty="0" smtClean="0"/>
              <a:t>%)</a:t>
            </a:r>
          </a:p>
          <a:p>
            <a:pPr lvl="1"/>
            <a:r>
              <a:rPr lang="ru-RU" sz="2000" dirty="0" smtClean="0"/>
              <a:t>3. Рейтинги </a:t>
            </a:r>
            <a:r>
              <a:rPr lang="ru-RU" sz="2000" dirty="0"/>
              <a:t>КСО могут служить дополнительным инструментом регулирования деятельности </a:t>
            </a:r>
            <a:r>
              <a:rPr lang="ru-RU" sz="2000" dirty="0" smtClean="0"/>
              <a:t>компаний(0%)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Да: от рейтингов КСО может быть польза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/>
          </a:bodyPr>
          <a:lstStyle/>
          <a:p>
            <a:r>
              <a:rPr lang="ru-RU" dirty="0" smtClean="0"/>
              <a:t>Для инвестиционного сообщества:</a:t>
            </a:r>
          </a:p>
          <a:p>
            <a:pPr lvl="1"/>
            <a:r>
              <a:rPr lang="ru-RU" sz="2000" dirty="0" smtClean="0"/>
              <a:t>Рейтинги КСО помогают оценить эффективность управления экологическими и социальными рисками компании </a:t>
            </a:r>
          </a:p>
          <a:p>
            <a:r>
              <a:rPr lang="ru-RU" dirty="0" smtClean="0"/>
              <a:t>Для работников:</a:t>
            </a:r>
          </a:p>
          <a:p>
            <a:pPr lvl="1"/>
            <a:r>
              <a:rPr lang="ru-RU" sz="2000" dirty="0" smtClean="0"/>
              <a:t>Высокое </a:t>
            </a:r>
            <a:r>
              <a:rPr lang="ru-RU" sz="2000" dirty="0"/>
              <a:t>положение в рейтинге КСО может способствовать повышению лояльности работников и привлекательности компании как </a:t>
            </a:r>
            <a:r>
              <a:rPr lang="ru-RU" sz="2000" dirty="0" smtClean="0"/>
              <a:t>работодателя </a:t>
            </a:r>
          </a:p>
          <a:p>
            <a:r>
              <a:rPr lang="ru-RU" dirty="0" smtClean="0"/>
              <a:t>Для деловых партнеров:</a:t>
            </a:r>
          </a:p>
          <a:p>
            <a:pPr lvl="1"/>
            <a:r>
              <a:rPr lang="ru-RU" sz="2000" dirty="0" smtClean="0"/>
              <a:t>Рейтинги КСО помогают составить более полное представление о компании как деловом партнере, могут дать ценную информацию для составления отчетности в сфере КСО и устойчивого развития (освещение вопросов КСО и устойчивого развития в цепочке поставок) </a:t>
            </a:r>
          </a:p>
          <a:p>
            <a:pPr marL="361950" lvl="2" indent="-342900">
              <a:buFont typeface="Arial" pitchFamily="34" charset="0"/>
              <a:buChar char="•"/>
            </a:pPr>
            <a:r>
              <a:rPr lang="ru-RU" sz="2000" dirty="0" smtClean="0"/>
              <a:t>Для общественности: </a:t>
            </a:r>
          </a:p>
          <a:p>
            <a:pPr marL="819150" lvl="3" indent="-342900"/>
            <a:r>
              <a:rPr lang="ru-RU" dirty="0" smtClean="0"/>
              <a:t>Рейтинги </a:t>
            </a:r>
            <a:r>
              <a:rPr lang="ru-RU" dirty="0"/>
              <a:t>могут способствовать повышению прозрачности социальной и экологической политики компаний, результатов их </a:t>
            </a:r>
            <a:r>
              <a:rPr lang="ru-RU" dirty="0" smtClean="0"/>
              <a:t>деятельности </a:t>
            </a:r>
          </a:p>
          <a:p>
            <a:pPr marL="457200" lvl="1" indent="0">
              <a:buNone/>
            </a:pPr>
            <a:endParaRPr lang="ru-RU" sz="2400" dirty="0" smtClean="0"/>
          </a:p>
          <a:p>
            <a:pPr lvl="1"/>
            <a:endParaRPr lang="ru-RU" dirty="0" smtClean="0"/>
          </a:p>
          <a:p>
            <a:pPr lvl="1"/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этого необходим более высокий уровень прозрачности как компаний, так и организаций, которые оценивают их деятельность в сфере </a:t>
            </a:r>
            <a:r>
              <a:rPr lang="ru-RU" b="1" dirty="0" smtClean="0"/>
              <a:t>КСО</a:t>
            </a:r>
          </a:p>
          <a:p>
            <a:r>
              <a:rPr lang="ru-RU" sz="1900" dirty="0" smtClean="0"/>
              <a:t>Для </a:t>
            </a:r>
            <a:r>
              <a:rPr lang="ru-RU" sz="1900" dirty="0"/>
              <a:t>этого необходимы другие акценты в мотивации </a:t>
            </a:r>
            <a:r>
              <a:rPr lang="ru-RU" sz="1900" dirty="0" smtClean="0"/>
              <a:t>компаний к </a:t>
            </a:r>
            <a:r>
              <a:rPr lang="ru-RU" sz="1900" dirty="0"/>
              <a:t>использованию этих </a:t>
            </a:r>
            <a:r>
              <a:rPr lang="ru-RU" sz="1900" dirty="0" smtClean="0"/>
              <a:t>инструментов</a:t>
            </a:r>
          </a:p>
          <a:p>
            <a:r>
              <a:rPr lang="ru-RU" sz="1900" dirty="0" smtClean="0"/>
              <a:t>Для этого необходимо, чтобы результаты компаний в рейтингах имели не только </a:t>
            </a:r>
            <a:r>
              <a:rPr lang="ru-RU" sz="1900" dirty="0" err="1" smtClean="0"/>
              <a:t>имиджевое</a:t>
            </a:r>
            <a:r>
              <a:rPr lang="ru-RU" sz="1900" dirty="0" smtClean="0"/>
              <a:t> значение</a:t>
            </a:r>
          </a:p>
          <a:p>
            <a:r>
              <a:rPr lang="ru-RU" sz="1900" dirty="0" smtClean="0"/>
              <a:t>Для </a:t>
            </a:r>
            <a:r>
              <a:rPr lang="ru-RU" sz="1900" dirty="0"/>
              <a:t>этого необходимо, чтобы организации, составляющие рейтинги были </a:t>
            </a:r>
            <a:r>
              <a:rPr lang="ru-RU" sz="1900" dirty="0" smtClean="0"/>
              <a:t>профессиональными, ответственными и устойчивыми</a:t>
            </a:r>
            <a:endParaRPr lang="ru-RU" sz="1900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14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47281"/>
            <a:ext cx="4392488" cy="509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Интерес к рейтингам отражает потребность</a:t>
            </a:r>
            <a:br>
              <a:rPr lang="ru-RU" dirty="0" smtClean="0"/>
            </a:br>
            <a:r>
              <a:rPr lang="ru-RU" dirty="0" smtClean="0"/>
              <a:t>в «упорядочении» пространства КСО. </a:t>
            </a:r>
            <a:br>
              <a:rPr lang="ru-RU" dirty="0" smtClean="0"/>
            </a:br>
            <a:r>
              <a:rPr lang="ru-RU" dirty="0"/>
              <a:t>Рейтинг – инструмент продвижения определенных представлений, </a:t>
            </a:r>
            <a:r>
              <a:rPr lang="ru-RU" dirty="0" smtClean="0"/>
              <a:t>принципов и стандартов, ориентиров.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6" y="1772816"/>
            <a:ext cx="74580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этот инструмент может быть эффективным: </a:t>
            </a:r>
            <a:br>
              <a:rPr lang="ru-RU" dirty="0" smtClean="0"/>
            </a:br>
            <a:r>
              <a:rPr lang="ru-RU" dirty="0" smtClean="0"/>
              <a:t>реальное Воздействие </a:t>
            </a:r>
            <a:r>
              <a:rPr lang="ru-RU" dirty="0"/>
              <a:t>внешней оценки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194920" cy="5661248"/>
          </a:xfrm>
        </p:spPr>
        <p:txBody>
          <a:bodyPr>
            <a:normAutofit/>
          </a:bodyPr>
          <a:lstStyle/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Репутация организации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Профессиональное признание менеджера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Привлечение инвестиций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Привлечение клиентов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Привлечение и удержание</a:t>
            </a:r>
          </a:p>
          <a:p>
            <a:pPr marL="63500" lvl="1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лучших работников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Вознаграждение менеджера</a:t>
            </a:r>
          </a:p>
          <a:p>
            <a:pPr marL="349250" lvl="1">
              <a:buFont typeface="Arial" pitchFamily="34" charset="0"/>
              <a:buChar char="•"/>
            </a:pPr>
            <a:r>
              <a:rPr lang="ru-RU" sz="2000" dirty="0" smtClean="0"/>
              <a:t>Уточнение содержания программ и управленческих решений</a:t>
            </a:r>
          </a:p>
          <a:p>
            <a:pPr marL="63500" lvl="1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6178" y="1052736"/>
            <a:ext cx="3390318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Доверие к тому, кто оценивает, и к справедливости оценки – необходимое условие устойчивости проекта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700" i="1" dirty="0" smtClean="0"/>
          </a:p>
          <a:p>
            <a:pPr marL="0" indent="0">
              <a:buNone/>
            </a:pPr>
            <a:endParaRPr lang="ru-RU" sz="1900" i="1" dirty="0" smtClean="0"/>
          </a:p>
          <a:p>
            <a:pPr marL="0" indent="0">
              <a:buNone/>
            </a:pPr>
            <a:endParaRPr lang="ru-RU" sz="1900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08" y="1196751"/>
            <a:ext cx="3156906" cy="24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4581128"/>
            <a:ext cx="907300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</a:t>
            </a:r>
            <a:r>
              <a:rPr lang="en-US" i="1" dirty="0"/>
              <a:t>Poor social and environmental ratings can harm a company’s performance and reputation</a:t>
            </a:r>
            <a:r>
              <a:rPr lang="en-US" i="1" dirty="0" smtClean="0"/>
              <a:t>.</a:t>
            </a:r>
            <a:endParaRPr lang="ru-RU" i="1" dirty="0" smtClean="0"/>
          </a:p>
          <a:p>
            <a:r>
              <a:rPr lang="en-US" i="1" dirty="0" smtClean="0"/>
              <a:t> </a:t>
            </a:r>
            <a:r>
              <a:rPr lang="en-US" i="1" dirty="0"/>
              <a:t>For example, Kinder, </a:t>
            </a:r>
            <a:r>
              <a:rPr lang="en-US" i="1" dirty="0" err="1"/>
              <a:t>Lydenberg</a:t>
            </a:r>
            <a:r>
              <a:rPr lang="en-US" i="1" dirty="0"/>
              <a:t>, Domini Research &amp; Analytics (KLD) dropped Coca-Cola Co</a:t>
            </a:r>
            <a:r>
              <a:rPr lang="en-US" i="1" dirty="0" smtClean="0"/>
              <a:t>.</a:t>
            </a:r>
            <a:endParaRPr lang="ru-RU" i="1" dirty="0" smtClean="0"/>
          </a:p>
          <a:p>
            <a:r>
              <a:rPr lang="ru-RU" i="1" dirty="0" smtClean="0"/>
              <a:t> </a:t>
            </a:r>
            <a:r>
              <a:rPr lang="en-US" i="1" dirty="0"/>
              <a:t>from its Broad Market Social Index in July 2006 because of concerns about the company’s </a:t>
            </a:r>
            <a:r>
              <a:rPr lang="en-US" i="1" dirty="0" smtClean="0"/>
              <a:t>labor</a:t>
            </a:r>
            <a:endParaRPr lang="ru-RU" i="1" dirty="0" smtClean="0"/>
          </a:p>
          <a:p>
            <a:r>
              <a:rPr lang="en-US" i="1" dirty="0" smtClean="0"/>
              <a:t> </a:t>
            </a:r>
            <a:r>
              <a:rPr lang="en-US" i="1" dirty="0"/>
              <a:t>and environmental practices in the developing world. As a result, TIAA-CREF, the largest U.S. </a:t>
            </a:r>
            <a:endParaRPr lang="ru-RU" i="1" dirty="0" smtClean="0"/>
          </a:p>
          <a:p>
            <a:r>
              <a:rPr lang="en-US" i="1" dirty="0" smtClean="0"/>
              <a:t>retirement </a:t>
            </a:r>
            <a:r>
              <a:rPr lang="en-US" i="1" dirty="0"/>
              <a:t>fund, subsequently sold more than 50 million shares of Coca-Cola Co. Stock</a:t>
            </a:r>
            <a:r>
              <a:rPr lang="ru-RU" i="1" dirty="0"/>
              <a:t>»</a:t>
            </a:r>
          </a:p>
          <a:p>
            <a:r>
              <a:rPr lang="en-US" sz="1600" b="1" dirty="0"/>
              <a:t>How Well Do Social</a:t>
            </a:r>
            <a:r>
              <a:rPr lang="ru-RU" sz="1600" b="1" dirty="0"/>
              <a:t> </a:t>
            </a:r>
            <a:r>
              <a:rPr lang="en-US" sz="1600" b="1" dirty="0"/>
              <a:t>Ratings Actually</a:t>
            </a:r>
            <a:r>
              <a:rPr lang="ru-RU" sz="1600" b="1" dirty="0"/>
              <a:t> </a:t>
            </a:r>
            <a:r>
              <a:rPr lang="en-US" sz="1600" b="1" dirty="0"/>
              <a:t>Measure Corporate</a:t>
            </a:r>
            <a:r>
              <a:rPr lang="ru-RU" sz="1600" b="1" dirty="0"/>
              <a:t> </a:t>
            </a:r>
            <a:r>
              <a:rPr lang="en-US" sz="1600" b="1" dirty="0"/>
              <a:t>Social Responsibility?</a:t>
            </a:r>
            <a:endParaRPr lang="ru-RU" sz="1600" b="1" dirty="0"/>
          </a:p>
          <a:p>
            <a:r>
              <a:rPr lang="en-US" dirty="0"/>
              <a:t>Duke University</a:t>
            </a:r>
            <a:r>
              <a:rPr lang="ru-RU" dirty="0"/>
              <a:t>, </a:t>
            </a:r>
            <a:r>
              <a:rPr lang="en-US" dirty="0"/>
              <a:t>University of California at Berkeley</a:t>
            </a:r>
            <a:r>
              <a:rPr lang="ru-RU" dirty="0"/>
              <a:t>, </a:t>
            </a:r>
            <a:r>
              <a:rPr lang="en-US" dirty="0"/>
              <a:t>Harvard Business School</a:t>
            </a:r>
            <a:r>
              <a:rPr lang="ru-RU" dirty="0"/>
              <a:t>, 2008.</a:t>
            </a:r>
            <a:endParaRPr lang="ru-RU" sz="1600" i="1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социальная ответственность</a:t>
            </a:r>
            <a:br>
              <a:rPr lang="ru-RU" dirty="0" smtClean="0"/>
            </a:br>
            <a:r>
              <a:rPr lang="ru-RU" dirty="0" smtClean="0"/>
              <a:t> рейтингов социальной ответственности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/>
              <a:t>За 10 лет (2000 -2010 гг.) количество рейтингов выросло более чем пятикратно (оценка </a:t>
            </a:r>
            <a:r>
              <a:rPr lang="en-US" dirty="0" err="1" smtClean="0"/>
              <a:t>SustainAbility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Проект «</a:t>
            </a:r>
            <a:r>
              <a:rPr lang="en-US" dirty="0" smtClean="0"/>
              <a:t>Rate the Raters</a:t>
            </a:r>
            <a:r>
              <a:rPr lang="ru-RU" dirty="0" smtClean="0"/>
              <a:t>» </a:t>
            </a:r>
            <a:r>
              <a:rPr lang="en-US" dirty="0" err="1" smtClean="0"/>
              <a:t>SustainAbility</a:t>
            </a:r>
            <a:r>
              <a:rPr lang="ru-RU" dirty="0" smtClean="0"/>
              <a:t>, </a:t>
            </a:r>
            <a:r>
              <a:rPr lang="en-US" dirty="0" err="1" smtClean="0"/>
              <a:t>Globescan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http://www.sustainability.com/projects/rate-the-raters</a:t>
            </a:r>
            <a:r>
              <a:rPr lang="ru-RU" dirty="0"/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" y="2420888"/>
            <a:ext cx="7896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1648" y="2633128"/>
            <a:ext cx="8278588" cy="352839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Рейтинги_ренкинги</a:t>
            </a:r>
            <a:r>
              <a:rPr lang="ru-RU" dirty="0" smtClean="0">
                <a:solidFill>
                  <a:schemeClr val="tx1"/>
                </a:solidFill>
              </a:rPr>
              <a:t>, индексы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деятельность компаний оценивается третьей стороной на основе заданной методологии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Премии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оценка и отбор победителей производится  на основе подсчета голосов панели заинтересованных сторон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Опросы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стейкхолдеры</a:t>
            </a:r>
            <a:r>
              <a:rPr lang="ru-RU" dirty="0" smtClean="0">
                <a:solidFill>
                  <a:schemeClr val="tx1"/>
                </a:solidFill>
              </a:rPr>
              <a:t> дают оценку компаний, отвечая на заданные вопросы, затем данные  обрабатываются и систематизируются рейтинговой организацией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Наиболее значительная доля обследованных «рейтингов» - 2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3 составляют системы оценки первой группы.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 доверия к рейтингам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19200"/>
            <a:ext cx="8932601" cy="49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205331"/>
            <a:ext cx="15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Данные за 2010 г.</a:t>
            </a:r>
            <a:endParaRPr lang="ru-RU" sz="1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Международный стандарт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466728" cy="471338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2011 г. появилась новая международная инициатива: создание и развития общей платформы для рейтингов в сфере КСО и </a:t>
            </a:r>
            <a:r>
              <a:rPr lang="ru-RU" dirty="0"/>
              <a:t>устойчивого </a:t>
            </a:r>
            <a:r>
              <a:rPr lang="ru-RU" dirty="0" smtClean="0"/>
              <a:t>р</a:t>
            </a:r>
            <a:r>
              <a:rPr lang="ru-RU" dirty="0" smtClean="0"/>
              <a:t>азвития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Инициаторы </a:t>
            </a:r>
            <a:r>
              <a:rPr lang="ru-RU" dirty="0"/>
              <a:t>и основатели </a:t>
            </a:r>
            <a:r>
              <a:rPr lang="en-US" dirty="0"/>
              <a:t>Ceres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smtClean="0"/>
              <a:t>Institute</a:t>
            </a:r>
            <a:endParaRPr lang="ru-RU" dirty="0" smtClean="0"/>
          </a:p>
          <a:p>
            <a:r>
              <a:rPr lang="ru-RU" dirty="0" smtClean="0"/>
              <a:t>Вовлечены компании, аудиторы, консультанты, НКО…</a:t>
            </a:r>
          </a:p>
          <a:p>
            <a:r>
              <a:rPr lang="ru-RU" dirty="0" smtClean="0"/>
              <a:t>Проект стандарта планируется представить к началу 2014 г.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74017" y="1340768"/>
            <a:ext cx="4758399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4758399" cy="190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08" y="3501008"/>
            <a:ext cx="4748585" cy="28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доверия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266825"/>
            <a:ext cx="82962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382" y="2204864"/>
            <a:ext cx="2843485" cy="30931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Объективность</a:t>
            </a:r>
            <a:r>
              <a:rPr lang="en-US" sz="1400" dirty="0" smtClean="0"/>
              <a:t>/</a:t>
            </a:r>
            <a:r>
              <a:rPr lang="ru-RU" sz="1400" dirty="0" smtClean="0"/>
              <a:t> надежность </a:t>
            </a:r>
          </a:p>
          <a:p>
            <a:r>
              <a:rPr lang="ru-RU" sz="1400" dirty="0" smtClean="0"/>
              <a:t>источников информации</a:t>
            </a:r>
          </a:p>
          <a:p>
            <a:endParaRPr lang="ru-RU" sz="500" dirty="0"/>
          </a:p>
          <a:p>
            <a:r>
              <a:rPr lang="ru-RU" sz="1400" dirty="0" smtClean="0"/>
              <a:t>Прозрачность методики</a:t>
            </a:r>
          </a:p>
          <a:p>
            <a:endParaRPr lang="ru-RU" sz="500" dirty="0"/>
          </a:p>
          <a:p>
            <a:r>
              <a:rPr lang="ru-RU" sz="1400" dirty="0" smtClean="0"/>
              <a:t>Квалификация, опыт и размер проектной группы</a:t>
            </a:r>
          </a:p>
          <a:p>
            <a:endParaRPr lang="ru-RU" sz="500" dirty="0"/>
          </a:p>
          <a:p>
            <a:r>
              <a:rPr lang="ru-RU" sz="1400" dirty="0" err="1" smtClean="0"/>
              <a:t>Сфокусированность</a:t>
            </a:r>
            <a:r>
              <a:rPr lang="ru-RU" sz="1400" dirty="0" smtClean="0"/>
              <a:t> на существенных темах</a:t>
            </a:r>
          </a:p>
          <a:p>
            <a:endParaRPr lang="ru-RU" sz="400" dirty="0"/>
          </a:p>
          <a:p>
            <a:r>
              <a:rPr lang="ru-RU" sz="1400" dirty="0" smtClean="0"/>
              <a:t>Вовлечение компаний</a:t>
            </a:r>
          </a:p>
          <a:p>
            <a:endParaRPr lang="ru-RU" sz="400" dirty="0"/>
          </a:p>
          <a:p>
            <a:r>
              <a:rPr lang="ru-RU" sz="1400" dirty="0" smtClean="0"/>
              <a:t>Вовлечение </a:t>
            </a:r>
            <a:r>
              <a:rPr lang="ru-RU" sz="1400" dirty="0" err="1" smtClean="0"/>
              <a:t>стейкхолдеров</a:t>
            </a:r>
            <a:r>
              <a:rPr lang="ru-RU" sz="1400" dirty="0" smtClean="0"/>
              <a:t> в разработку методологии</a:t>
            </a:r>
          </a:p>
          <a:p>
            <a:endParaRPr lang="ru-RU" sz="500" dirty="0"/>
          </a:p>
          <a:p>
            <a:r>
              <a:rPr lang="ru-RU" sz="1400" dirty="0" smtClean="0"/>
              <a:t>Освещение рейтинга в СМИ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5342"/>
            <a:ext cx="8229600" cy="857854"/>
          </a:xfrm>
        </p:spPr>
        <p:txBody>
          <a:bodyPr/>
          <a:lstStyle/>
          <a:p>
            <a:r>
              <a:rPr lang="ru-RU" dirty="0" smtClean="0"/>
              <a:t>Блиц-опрос российских менеджеров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8621"/>
            <a:ext cx="84582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170080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3" name="Левая фигурная скобка 2"/>
          <p:cNvSpPr/>
          <p:nvPr/>
        </p:nvSpPr>
        <p:spPr>
          <a:xfrm rot="5400000">
            <a:off x="3033316" y="1232756"/>
            <a:ext cx="648072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4525144" y="1104238"/>
            <a:ext cx="648072" cy="1562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14078" y="909428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Прозрачная</a:t>
            </a:r>
          </a:p>
          <a:p>
            <a:r>
              <a:rPr lang="ru-RU" sz="1600" dirty="0" smtClean="0"/>
              <a:t>методика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76320" y="1086802"/>
            <a:ext cx="136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Качество</a:t>
            </a:r>
          </a:p>
          <a:p>
            <a:r>
              <a:rPr lang="ru-RU" sz="1600" dirty="0" smtClean="0"/>
              <a:t> информации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62640" y="1113196"/>
            <a:ext cx="270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Репутация, квалификация</a:t>
            </a:r>
          </a:p>
          <a:p>
            <a:r>
              <a:rPr lang="ru-RU" sz="1600" dirty="0" smtClean="0"/>
              <a:t> и устойчивость организации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92602"/>
              </p:ext>
            </p:extLst>
          </p:nvPr>
        </p:nvGraphicFramePr>
        <p:xfrm>
          <a:off x="1109687" y="1628800"/>
          <a:ext cx="7272808" cy="344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1837"/>
                <a:gridCol w="550971"/>
              </a:tblGrid>
              <a:tr h="95005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>
                          <a:effectLst/>
                        </a:rPr>
                        <a:t>Как Вы оцениваете возможность сравнения социальной ответственности компаний?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061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Это возможно, но для этого необходима система измерения КСО, которая была бы понятна компаниям и их заинтересованным сторонам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7920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Это возможно, но необходим учет региональной и отраслевой специфики деятельности компаний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9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Это возможно только по отдельным аспектам КСО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9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Это невозможно в принципе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5" y="5661248"/>
            <a:ext cx="545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три пункта акцентировались в комментариях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Перспективы: да, но…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5793-B955-4E0A-B545-BCA1D4D8970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899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Факторы доверия  Наталья Хонякова  19 декабря 2012 г.</vt:lpstr>
      <vt:lpstr>Интерес к рейтингам отражает потребность в «упорядочении» пространства КСО.  Рейтинг – инструмент продвижения определенных представлений, принципов и стандартов, ориентиров. </vt:lpstr>
      <vt:lpstr> этот инструмент может быть эффективным:  реальное Воздействие внешней оценки   </vt:lpstr>
      <vt:lpstr>социальная ответственность  рейтингов социальной ответственности </vt:lpstr>
      <vt:lpstr>Рейтинг доверия к рейтингам</vt:lpstr>
      <vt:lpstr> Международный стандарт  </vt:lpstr>
      <vt:lpstr>Факторы доверия</vt:lpstr>
      <vt:lpstr>Блиц-опрос российских менеджеров</vt:lpstr>
      <vt:lpstr>Перспективы: да, но…</vt:lpstr>
      <vt:lpstr>Да: есть заинтересованные стороны</vt:lpstr>
      <vt:lpstr>Да: от рейтингов КСО может быть польза</vt:lpstr>
      <vt:lpstr>Да: от рейтингов КСО может быть польза</vt:lpstr>
      <vt:lpstr>Да: от рейтингов КСО может быть польза</vt:lpstr>
      <vt:lpstr>Но: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НХ</dc:creator>
  <cp:lastModifiedBy>НХ</cp:lastModifiedBy>
  <cp:revision>71</cp:revision>
  <dcterms:created xsi:type="dcterms:W3CDTF">2012-12-17T09:28:44Z</dcterms:created>
  <dcterms:modified xsi:type="dcterms:W3CDTF">2012-12-18T09:21:53Z</dcterms:modified>
</cp:coreProperties>
</file>