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95" r:id="rId2"/>
    <p:sldId id="375" r:id="rId3"/>
    <p:sldId id="412" r:id="rId4"/>
    <p:sldId id="404" r:id="rId5"/>
    <p:sldId id="413" r:id="rId6"/>
    <p:sldId id="414" r:id="rId7"/>
    <p:sldId id="406" r:id="rId8"/>
    <p:sldId id="407" r:id="rId9"/>
    <p:sldId id="408" r:id="rId10"/>
    <p:sldId id="409" r:id="rId11"/>
    <p:sldId id="411" r:id="rId12"/>
    <p:sldId id="396" r:id="rId13"/>
    <p:sldId id="374" r:id="rId14"/>
    <p:sldId id="397" r:id="rId15"/>
    <p:sldId id="415" r:id="rId16"/>
    <p:sldId id="358" r:id="rId17"/>
    <p:sldId id="416" r:id="rId18"/>
    <p:sldId id="400" r:id="rId19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Х" initials="р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1" autoAdjust="0"/>
    <p:restoredTop sz="92185" autoAdjust="0"/>
  </p:normalViewPr>
  <p:slideViewPr>
    <p:cSldViewPr>
      <p:cViewPr varScale="1">
        <p:scale>
          <a:sx n="70" d="100"/>
          <a:sy n="70" d="100"/>
        </p:scale>
        <p:origin x="-19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22" y="-90"/>
      </p:cViewPr>
      <p:guideLst>
        <p:guide orient="horz" pos="3131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08DEFE-E7A8-44D7-BEFE-442A6FC89E2B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FE9578-2FDC-4AF3-B0B1-F8765C02C28F}">
      <dgm:prSet phldrT="[Текст]" custT="1"/>
      <dgm:spPr/>
      <dgm:t>
        <a:bodyPr/>
        <a:lstStyle/>
        <a:p>
          <a:r>
            <a:rPr lang="en-US" sz="1800" b="1" dirty="0" smtClean="0"/>
            <a:t>ESG</a:t>
          </a:r>
          <a:endParaRPr lang="ru-RU" sz="1800" b="1" dirty="0"/>
        </a:p>
      </dgm:t>
    </dgm:pt>
    <dgm:pt modelId="{AA8E097C-C4F8-4242-93C5-419A27FE9E66}" type="parTrans" cxnId="{31A7D045-4018-40FA-9CD2-7365807B5A04}">
      <dgm:prSet/>
      <dgm:spPr/>
      <dgm:t>
        <a:bodyPr/>
        <a:lstStyle/>
        <a:p>
          <a:endParaRPr lang="ru-RU"/>
        </a:p>
      </dgm:t>
    </dgm:pt>
    <dgm:pt modelId="{97C27DD9-57EF-4C5F-BEEB-6A1590EA288E}" type="sibTrans" cxnId="{31A7D045-4018-40FA-9CD2-7365807B5A04}">
      <dgm:prSet/>
      <dgm:spPr/>
      <dgm:t>
        <a:bodyPr/>
        <a:lstStyle/>
        <a:p>
          <a:endParaRPr lang="ru-RU"/>
        </a:p>
      </dgm:t>
    </dgm:pt>
    <dgm:pt modelId="{3AB144BE-F92A-4FB4-8EB8-12657B8DC7BC}">
      <dgm:prSet phldrT="[Текст]" custT="1"/>
      <dgm:spPr/>
      <dgm:t>
        <a:bodyPr/>
        <a:lstStyle/>
        <a:p>
          <a:r>
            <a:rPr lang="ru-RU" sz="1600" b="1" dirty="0" smtClean="0"/>
            <a:t>Ответственность и открытость</a:t>
          </a:r>
          <a:endParaRPr lang="ru-RU" sz="1600" b="1" dirty="0"/>
        </a:p>
      </dgm:t>
    </dgm:pt>
    <dgm:pt modelId="{5B28CD7C-0016-4BA3-8E92-A88E55860F6D}" type="parTrans" cxnId="{27A80757-E9B8-4613-A7ED-B99F5F0EA2B1}">
      <dgm:prSet/>
      <dgm:spPr/>
      <dgm:t>
        <a:bodyPr/>
        <a:lstStyle/>
        <a:p>
          <a:endParaRPr lang="ru-RU"/>
        </a:p>
      </dgm:t>
    </dgm:pt>
    <dgm:pt modelId="{F643E26A-304F-4381-B7AD-35BD2ECA6C27}" type="sibTrans" cxnId="{27A80757-E9B8-4613-A7ED-B99F5F0EA2B1}">
      <dgm:prSet/>
      <dgm:spPr/>
      <dgm:t>
        <a:bodyPr/>
        <a:lstStyle/>
        <a:p>
          <a:endParaRPr lang="ru-RU"/>
        </a:p>
      </dgm:t>
    </dgm:pt>
    <dgm:pt modelId="{489080E5-079E-487B-9EFF-8A875EDD65CD}">
      <dgm:prSet phldrT="[Текст]" custT="1"/>
      <dgm:spPr/>
      <dgm:t>
        <a:bodyPr/>
        <a:lstStyle/>
        <a:p>
          <a:r>
            <a:rPr lang="ru-RU" sz="1600" b="1" dirty="0" smtClean="0"/>
            <a:t>Вектор устойчивого развития</a:t>
          </a:r>
          <a:endParaRPr lang="ru-RU" sz="1600" b="1" dirty="0"/>
        </a:p>
      </dgm:t>
    </dgm:pt>
    <dgm:pt modelId="{2244EAFA-903D-42FE-821D-1DF0866F91E3}" type="parTrans" cxnId="{BF7732CC-4B43-4F66-83D9-B880FCD9511E}">
      <dgm:prSet/>
      <dgm:spPr/>
      <dgm:t>
        <a:bodyPr/>
        <a:lstStyle/>
        <a:p>
          <a:endParaRPr lang="ru-RU"/>
        </a:p>
      </dgm:t>
    </dgm:pt>
    <dgm:pt modelId="{BA82627B-582F-4FA7-9BAA-411F93E88C8D}" type="sibTrans" cxnId="{BF7732CC-4B43-4F66-83D9-B880FCD9511E}">
      <dgm:prSet/>
      <dgm:spPr/>
      <dgm:t>
        <a:bodyPr/>
        <a:lstStyle/>
        <a:p>
          <a:endParaRPr lang="ru-RU"/>
        </a:p>
      </dgm:t>
    </dgm:pt>
    <dgm:pt modelId="{3782E345-83DA-4EFF-ADE2-F946044E378A}">
      <dgm:prSet phldrT="[Текст]" custT="1"/>
      <dgm:spPr/>
      <dgm:t>
        <a:bodyPr/>
        <a:lstStyle/>
        <a:p>
          <a:r>
            <a:rPr lang="ru-RU" sz="1600" b="1" dirty="0" smtClean="0"/>
            <a:t>Индексы по направлениям и отраслям</a:t>
          </a:r>
          <a:endParaRPr lang="ru-RU" sz="1600" b="1" dirty="0"/>
        </a:p>
      </dgm:t>
    </dgm:pt>
    <dgm:pt modelId="{1CF133E1-624B-42CF-B909-490547222546}" type="parTrans" cxnId="{264230B1-8D60-4355-83B9-A663CABF81E5}">
      <dgm:prSet/>
      <dgm:spPr/>
      <dgm:t>
        <a:bodyPr/>
        <a:lstStyle/>
        <a:p>
          <a:endParaRPr lang="ru-RU"/>
        </a:p>
      </dgm:t>
    </dgm:pt>
    <dgm:pt modelId="{5DFB74D3-EE33-4F63-BC81-8766CE65CBC6}" type="sibTrans" cxnId="{264230B1-8D60-4355-83B9-A663CABF81E5}">
      <dgm:prSet/>
      <dgm:spPr/>
      <dgm:t>
        <a:bodyPr/>
        <a:lstStyle/>
        <a:p>
          <a:endParaRPr lang="ru-RU"/>
        </a:p>
      </dgm:t>
    </dgm:pt>
    <dgm:pt modelId="{351A597A-C9F5-47C7-9EAD-452108104255}" type="pres">
      <dgm:prSet presAssocID="{FC08DEFE-E7A8-44D7-BEFE-442A6FC89E2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1CC2E2-3DD8-4D24-B095-FED4DC0DB5E3}" type="pres">
      <dgm:prSet presAssocID="{FC08DEFE-E7A8-44D7-BEFE-442A6FC89E2B}" presName="radial" presStyleCnt="0">
        <dgm:presLayoutVars>
          <dgm:animLvl val="ctr"/>
        </dgm:presLayoutVars>
      </dgm:prSet>
      <dgm:spPr/>
    </dgm:pt>
    <dgm:pt modelId="{42295C2A-7B7E-4883-BEEA-3BBDAB385B56}" type="pres">
      <dgm:prSet presAssocID="{38FE9578-2FDC-4AF3-B0B1-F8765C02C28F}" presName="centerShape" presStyleLbl="vennNode1" presStyleIdx="0" presStyleCnt="4" custLinFactNeighborX="-27754" custLinFactNeighborY="-65613"/>
      <dgm:spPr/>
      <dgm:t>
        <a:bodyPr/>
        <a:lstStyle/>
        <a:p>
          <a:endParaRPr lang="ru-RU"/>
        </a:p>
      </dgm:t>
    </dgm:pt>
    <dgm:pt modelId="{182BDB28-3CE0-4AA9-9CC5-2583A35E9099}" type="pres">
      <dgm:prSet presAssocID="{3AB144BE-F92A-4FB4-8EB8-12657B8DC7BC}" presName="node" presStyleLbl="vennNode1" presStyleIdx="1" presStyleCnt="4" custScaleX="190021" custScaleY="162799" custRadScaleRad="16190" custRadScaleInc="-39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8F17EB-E921-41AA-9237-C26880ADDD3B}" type="pres">
      <dgm:prSet presAssocID="{489080E5-079E-487B-9EFF-8A875EDD65CD}" presName="node" presStyleLbl="vennNode1" presStyleIdx="2" presStyleCnt="4" custScaleX="173824" custScaleY="154486" custRadScaleRad="113873" custRadScaleInc="-312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6635D4-3480-4726-A422-C256742E2449}" type="pres">
      <dgm:prSet presAssocID="{3782E345-83DA-4EFF-ADE2-F946044E378A}" presName="node" presStyleLbl="vennNode1" presStyleIdx="3" presStyleCnt="4" custScaleX="188311" custScaleY="155562" custRadScaleRad="89395" custRadScaleInc="-7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48C826-99F7-419C-95EF-8F6A9EA59BA5}" type="presOf" srcId="{FC08DEFE-E7A8-44D7-BEFE-442A6FC89E2B}" destId="{351A597A-C9F5-47C7-9EAD-452108104255}" srcOrd="0" destOrd="0" presId="urn:microsoft.com/office/officeart/2005/8/layout/radial3"/>
    <dgm:cxn modelId="{86CAD2E1-86F8-4D7F-A7DB-B8A700E1015E}" type="presOf" srcId="{489080E5-079E-487B-9EFF-8A875EDD65CD}" destId="{EB8F17EB-E921-41AA-9237-C26880ADDD3B}" srcOrd="0" destOrd="0" presId="urn:microsoft.com/office/officeart/2005/8/layout/radial3"/>
    <dgm:cxn modelId="{31A7D045-4018-40FA-9CD2-7365807B5A04}" srcId="{FC08DEFE-E7A8-44D7-BEFE-442A6FC89E2B}" destId="{38FE9578-2FDC-4AF3-B0B1-F8765C02C28F}" srcOrd="0" destOrd="0" parTransId="{AA8E097C-C4F8-4242-93C5-419A27FE9E66}" sibTransId="{97C27DD9-57EF-4C5F-BEEB-6A1590EA288E}"/>
    <dgm:cxn modelId="{27A80757-E9B8-4613-A7ED-B99F5F0EA2B1}" srcId="{38FE9578-2FDC-4AF3-B0B1-F8765C02C28F}" destId="{3AB144BE-F92A-4FB4-8EB8-12657B8DC7BC}" srcOrd="0" destOrd="0" parTransId="{5B28CD7C-0016-4BA3-8E92-A88E55860F6D}" sibTransId="{F643E26A-304F-4381-B7AD-35BD2ECA6C27}"/>
    <dgm:cxn modelId="{BF7732CC-4B43-4F66-83D9-B880FCD9511E}" srcId="{38FE9578-2FDC-4AF3-B0B1-F8765C02C28F}" destId="{489080E5-079E-487B-9EFF-8A875EDD65CD}" srcOrd="1" destOrd="0" parTransId="{2244EAFA-903D-42FE-821D-1DF0866F91E3}" sibTransId="{BA82627B-582F-4FA7-9BAA-411F93E88C8D}"/>
    <dgm:cxn modelId="{B504D6F2-DC0E-4CFE-B96F-482381F05FDC}" type="presOf" srcId="{3AB144BE-F92A-4FB4-8EB8-12657B8DC7BC}" destId="{182BDB28-3CE0-4AA9-9CC5-2583A35E9099}" srcOrd="0" destOrd="0" presId="urn:microsoft.com/office/officeart/2005/8/layout/radial3"/>
    <dgm:cxn modelId="{E3BF1AB1-272E-4F3B-8E03-E4D152605D72}" type="presOf" srcId="{3782E345-83DA-4EFF-ADE2-F946044E378A}" destId="{F76635D4-3480-4726-A422-C256742E2449}" srcOrd="0" destOrd="0" presId="urn:microsoft.com/office/officeart/2005/8/layout/radial3"/>
    <dgm:cxn modelId="{264230B1-8D60-4355-83B9-A663CABF81E5}" srcId="{38FE9578-2FDC-4AF3-B0B1-F8765C02C28F}" destId="{3782E345-83DA-4EFF-ADE2-F946044E378A}" srcOrd="2" destOrd="0" parTransId="{1CF133E1-624B-42CF-B909-490547222546}" sibTransId="{5DFB74D3-EE33-4F63-BC81-8766CE65CBC6}"/>
    <dgm:cxn modelId="{F303A767-D234-49A9-9E6D-658A03A3248A}" type="presOf" srcId="{38FE9578-2FDC-4AF3-B0B1-F8765C02C28F}" destId="{42295C2A-7B7E-4883-BEEA-3BBDAB385B56}" srcOrd="0" destOrd="0" presId="urn:microsoft.com/office/officeart/2005/8/layout/radial3"/>
    <dgm:cxn modelId="{9FACCFE4-95AA-4E4A-9605-8B053992EB17}" type="presParOf" srcId="{351A597A-C9F5-47C7-9EAD-452108104255}" destId="{411CC2E2-3DD8-4D24-B095-FED4DC0DB5E3}" srcOrd="0" destOrd="0" presId="urn:microsoft.com/office/officeart/2005/8/layout/radial3"/>
    <dgm:cxn modelId="{7E9C1AD3-BA1C-4D32-928C-675E17CC4CC4}" type="presParOf" srcId="{411CC2E2-3DD8-4D24-B095-FED4DC0DB5E3}" destId="{42295C2A-7B7E-4883-BEEA-3BBDAB385B56}" srcOrd="0" destOrd="0" presId="urn:microsoft.com/office/officeart/2005/8/layout/radial3"/>
    <dgm:cxn modelId="{28FF2CD6-4AA2-4750-BDCC-3A5BE838C7C4}" type="presParOf" srcId="{411CC2E2-3DD8-4D24-B095-FED4DC0DB5E3}" destId="{182BDB28-3CE0-4AA9-9CC5-2583A35E9099}" srcOrd="1" destOrd="0" presId="urn:microsoft.com/office/officeart/2005/8/layout/radial3"/>
    <dgm:cxn modelId="{065705FD-CD59-4E75-98D7-53CCE29F8D87}" type="presParOf" srcId="{411CC2E2-3DD8-4D24-B095-FED4DC0DB5E3}" destId="{EB8F17EB-E921-41AA-9237-C26880ADDD3B}" srcOrd="2" destOrd="0" presId="urn:microsoft.com/office/officeart/2005/8/layout/radial3"/>
    <dgm:cxn modelId="{5E36FB0F-F50E-4E4D-BB4B-FDFD3A3D3D28}" type="presParOf" srcId="{411CC2E2-3DD8-4D24-B095-FED4DC0DB5E3}" destId="{F76635D4-3480-4726-A422-C256742E2449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95C2A-7B7E-4883-BEEA-3BBDAB385B56}">
      <dsp:nvSpPr>
        <dsp:cNvPr id="0" name=""/>
        <dsp:cNvSpPr/>
      </dsp:nvSpPr>
      <dsp:spPr>
        <a:xfrm>
          <a:off x="0" y="0"/>
          <a:ext cx="2480741" cy="24807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ESG</a:t>
          </a:r>
          <a:endParaRPr lang="ru-RU" sz="1800" b="1" kern="1200" dirty="0"/>
        </a:p>
      </dsp:txBody>
      <dsp:txXfrm>
        <a:off x="363296" y="363296"/>
        <a:ext cx="1754149" cy="1754149"/>
      </dsp:txXfrm>
    </dsp:sp>
    <dsp:sp modelId="{182BDB28-3CE0-4AA9-9CC5-2583A35E9099}">
      <dsp:nvSpPr>
        <dsp:cNvPr id="0" name=""/>
        <dsp:cNvSpPr/>
      </dsp:nvSpPr>
      <dsp:spPr>
        <a:xfrm>
          <a:off x="864099" y="1656185"/>
          <a:ext cx="2356964" cy="201931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Ответственность и открытость</a:t>
          </a:r>
          <a:endParaRPr lang="ru-RU" sz="1600" b="1" kern="1200" dirty="0"/>
        </a:p>
      </dsp:txBody>
      <dsp:txXfrm>
        <a:off x="1209268" y="1951906"/>
        <a:ext cx="1666626" cy="1427869"/>
      </dsp:txXfrm>
    </dsp:sp>
    <dsp:sp modelId="{EB8F17EB-E921-41AA-9237-C26880ADDD3B}">
      <dsp:nvSpPr>
        <dsp:cNvPr id="0" name=""/>
        <dsp:cNvSpPr/>
      </dsp:nvSpPr>
      <dsp:spPr>
        <a:xfrm>
          <a:off x="2383917" y="1728177"/>
          <a:ext cx="2156062" cy="191619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Вектор устойчивого развития</a:t>
          </a:r>
          <a:endParaRPr lang="ru-RU" sz="1600" b="1" kern="1200" dirty="0"/>
        </a:p>
      </dsp:txBody>
      <dsp:txXfrm>
        <a:off x="2699665" y="2008798"/>
        <a:ext cx="1524566" cy="1354957"/>
      </dsp:txXfrm>
    </dsp:sp>
    <dsp:sp modelId="{F76635D4-3480-4726-A422-C256742E2449}">
      <dsp:nvSpPr>
        <dsp:cNvPr id="0" name=""/>
        <dsp:cNvSpPr/>
      </dsp:nvSpPr>
      <dsp:spPr>
        <a:xfrm>
          <a:off x="-216020" y="2880326"/>
          <a:ext cx="2335754" cy="19295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Индексы по направлениям и отраслям</a:t>
          </a:r>
          <a:endParaRPr lang="ru-RU" sz="1600" b="1" kern="1200" dirty="0"/>
        </a:p>
      </dsp:txBody>
      <dsp:txXfrm>
        <a:off x="126043" y="3162901"/>
        <a:ext cx="1651628" cy="1364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A3527-7A3E-4B7D-9CA7-CD1E71084CFC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8E36E-957C-460E-8A6C-304001CD21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801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599238-C402-4809-9DC6-D3709A1FAE94}" type="datetimeFigureOut">
              <a:rPr lang="ru-RU" smtClean="0"/>
              <a:t>22.12.2015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61ADA-84CC-479E-8DC2-5FD2E2BA0D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17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Управленческий блок лидирует по очевидным причинам – в выборке – компании – лидеры по корпоративному управлению. В остальном имеем практически повторение картины прошлого года.</a:t>
            </a:r>
          </a:p>
          <a:p>
            <a:endParaRPr lang="ru-RU" dirty="0"/>
          </a:p>
          <a:p>
            <a:r>
              <a:rPr lang="ru-RU" dirty="0" smtClean="0"/>
              <a:t>Активность раскрытия показателей, отражаемых одновременно в финансовой отчетности. </a:t>
            </a:r>
          </a:p>
          <a:p>
            <a:endParaRPr lang="ru-RU" dirty="0"/>
          </a:p>
          <a:p>
            <a:r>
              <a:rPr lang="ru-RU" dirty="0" smtClean="0"/>
              <a:t>Права человека – сложный блок. Много пересечений – </a:t>
            </a:r>
            <a:r>
              <a:rPr lang="ru-RU" dirty="0" err="1" smtClean="0"/>
              <a:t>поэхтому</a:t>
            </a:r>
            <a:r>
              <a:rPr lang="ru-RU" dirty="0" smtClean="0"/>
              <a:t> здесь он недооценен. С другой стороны, специфические показатели раскрываются </a:t>
            </a:r>
            <a:r>
              <a:rPr lang="ru-RU" dirty="0" err="1" smtClean="0"/>
              <a:t>действительнот</a:t>
            </a:r>
            <a:r>
              <a:rPr lang="ru-RU" dirty="0" smtClean="0"/>
              <a:t> редко.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61ADA-84CC-479E-8DC2-5FD2E2BA0D4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495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75B-8213-4393-8651-2F67BD24E9C5}" type="datetime1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158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05D4A-4D4E-4CCD-A62C-FB077E3E5E1F}" type="datetime1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027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5E5BD-B01F-4889-9A98-0F35072FAA28}" type="datetime1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21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29D44-69E1-410D-BBC0-2FC08C15137F}" type="datetime1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397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9D40-3CDD-444C-9FEE-B3958836323B}" type="datetime1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04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>
            <a:lvl1pPr>
              <a:defRPr sz="2400" cap="all" baseline="0">
                <a:solidFill>
                  <a:schemeClr val="tx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2F234-06A1-422B-9D42-C499B8D9B1E1}" type="datetime1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621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6C796-D8A8-4668-9B37-F0FEB76C4AAD}" type="datetime1">
              <a:rPr lang="ru-RU" smtClean="0"/>
              <a:t>22.12.2015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06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EC597-F953-4E23-98BF-853523882600}" type="datetime1">
              <a:rPr lang="ru-RU" smtClean="0"/>
              <a:t>22.12.2015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374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9F7B-0AD4-403A-92C0-35AB0B765C02}" type="datetime1">
              <a:rPr lang="ru-RU" smtClean="0"/>
              <a:t>22.12.2015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0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E688F-2063-4751-9244-04A28FC9CF2F}" type="datetime1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41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6AB38-A03C-47EC-98FA-DDE1D19B39F0}" type="datetime1">
              <a:rPr lang="ru-RU" smtClean="0"/>
              <a:t>22.12.2015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2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DA050-4063-45B4-AEDA-7A53672A6F88}" type="datetime1">
              <a:rPr lang="ru-RU" smtClean="0"/>
              <a:t>22.12.2015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1B18B-E787-41C9-91FF-348328562F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5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-exchanges.org/home/index.php/news/world-exchange-news/wfe-launches-sustainability-working-group" TargetMode="External"/><Relationship Id="rId2" Type="http://schemas.openxmlformats.org/officeDocument/2006/relationships/hyperlink" Target="http://www.sseinitiative.org/about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6"/>
            <a:ext cx="7702624" cy="1440159"/>
          </a:xfrm>
        </p:spPr>
        <p:txBody>
          <a:bodyPr>
            <a:normAutofit/>
          </a:bodyPr>
          <a:lstStyle/>
          <a:p>
            <a:r>
              <a:rPr lang="ru-RU" sz="27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индексы корпоративного управления и устойчивого развития</a:t>
            </a:r>
            <a:r>
              <a:rPr lang="ru-RU" sz="24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24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ru-RU" sz="2400" b="1" cap="all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8042" y="2492896"/>
            <a:ext cx="8964488" cy="4248472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Елена Феоктистова  </a:t>
            </a:r>
            <a:r>
              <a:rPr lang="ru-RU" sz="1800" dirty="0" smtClean="0">
                <a:solidFill>
                  <a:schemeClr val="tx1"/>
                </a:solidFill>
              </a:rPr>
              <a:t>–  Директор Центра корпоративной социальной ответственности и нефинансовой отчетности РСПП, заместитель председателя Комитета РСПП по КСО и демографической политике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ru-RU" sz="1800" b="1" dirty="0" smtClean="0">
                <a:solidFill>
                  <a:schemeClr val="tx1"/>
                </a:solidFill>
              </a:rPr>
              <a:t>Наталья </a:t>
            </a:r>
            <a:r>
              <a:rPr lang="ru-RU" sz="1800" b="1" dirty="0" err="1">
                <a:solidFill>
                  <a:schemeClr val="tx1"/>
                </a:solidFill>
              </a:rPr>
              <a:t>Хонякова</a:t>
            </a:r>
            <a:r>
              <a:rPr lang="ru-RU" sz="1800" b="1" dirty="0">
                <a:solidFill>
                  <a:schemeClr val="tx1"/>
                </a:solidFill>
              </a:rPr>
              <a:t>    </a:t>
            </a:r>
            <a:r>
              <a:rPr lang="ru-RU" sz="1800" dirty="0">
                <a:solidFill>
                  <a:schemeClr val="tx1"/>
                </a:solidFill>
              </a:rPr>
              <a:t>–  </a:t>
            </a:r>
            <a:r>
              <a:rPr lang="ru-RU" sz="1800" dirty="0" smtClean="0">
                <a:solidFill>
                  <a:schemeClr val="tx1"/>
                </a:solidFill>
              </a:rPr>
              <a:t>Руководитель проекта «Индексы корпоративной социальной ответственности и отчетности», член экспертного совета </a:t>
            </a:r>
            <a:r>
              <a:rPr lang="en-US" sz="1800" dirty="0" smtClean="0">
                <a:solidFill>
                  <a:schemeClr val="tx1"/>
                </a:solidFill>
              </a:rPr>
              <a:t>GISR.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l"/>
            <a:endParaRPr lang="ru-RU" sz="2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реализуется в рамках деятельности Комитета РСПП по корпоративной социальной  ответственности и демографической </a:t>
            </a:r>
            <a:r>
              <a:rPr lang="ru-RU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политике 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при поддержке компаний – членов Комитета: постоянного партнера проекта компании «</a:t>
            </a:r>
            <a:r>
              <a:rPr lang="ru-RU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Металлоинвест</a:t>
            </a:r>
            <a:r>
              <a:rPr lang="ru-RU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а также компаний «СУЭК» и «Северсталь» </a:t>
            </a:r>
            <a:endParaRPr lang="ru-RU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700" b="1" cap="all" dirty="0" smtClean="0">
              <a:solidFill>
                <a:srgbClr val="002060"/>
              </a:solidFill>
            </a:endParaRPr>
          </a:p>
          <a:p>
            <a:r>
              <a:rPr lang="ru-RU" sz="1700" b="1" cap="all" dirty="0" smtClean="0">
                <a:solidFill>
                  <a:srgbClr val="002060"/>
                </a:solidFill>
              </a:rPr>
              <a:t>2</a:t>
            </a:r>
            <a:r>
              <a:rPr lang="en-US" sz="1700" b="1" cap="all" dirty="0">
                <a:solidFill>
                  <a:srgbClr val="002060"/>
                </a:solidFill>
              </a:rPr>
              <a:t>3</a:t>
            </a:r>
            <a:r>
              <a:rPr lang="ru-RU" sz="1700" b="1" cap="all" dirty="0" smtClean="0">
                <a:solidFill>
                  <a:srgbClr val="002060"/>
                </a:solidFill>
              </a:rPr>
              <a:t>.</a:t>
            </a:r>
            <a:r>
              <a:rPr lang="en-US" sz="1700" b="1" cap="all" dirty="0" smtClean="0">
                <a:solidFill>
                  <a:srgbClr val="002060"/>
                </a:solidFill>
              </a:rPr>
              <a:t>12</a:t>
            </a:r>
            <a:r>
              <a:rPr lang="ru-RU" sz="1700" b="1" cap="all" dirty="0" smtClean="0">
                <a:solidFill>
                  <a:srgbClr val="002060"/>
                </a:solidFill>
              </a:rPr>
              <a:t>.201</a:t>
            </a:r>
            <a:r>
              <a:rPr lang="en-US" sz="1700" b="1" cap="all" dirty="0" smtClean="0">
                <a:solidFill>
                  <a:srgbClr val="002060"/>
                </a:solidFill>
              </a:rPr>
              <a:t>5</a:t>
            </a:r>
            <a:endParaRPr lang="ru-RU" sz="17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0" y="404664"/>
            <a:ext cx="3043776" cy="1148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972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Раскрытие показателей по отраслям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10</a:t>
            </a:fld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3"/>
            <a:ext cx="8352928" cy="489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5905911"/>
            <a:ext cx="85708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Ограниченность пилотной выборки не позволяет делать прогнозы относительно</a:t>
            </a:r>
          </a:p>
          <a:p>
            <a:r>
              <a:rPr lang="ru-RU" dirty="0" smtClean="0"/>
              <a:t>окончательных результатов.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Основная интрига не между отраслями, а внутри. Разная реакция на ситуацию.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84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Среднее значение показателя в выборке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402832" cy="4569371"/>
          </a:xfrm>
        </p:spPr>
        <p:txBody>
          <a:bodyPr/>
          <a:lstStyle/>
          <a:p>
            <a:r>
              <a:rPr lang="ru-RU" dirty="0" smtClean="0"/>
              <a:t>Среднее значение показателя по выборке  </a:t>
            </a:r>
            <a:r>
              <a:rPr lang="ru-RU" dirty="0"/>
              <a:t>- </a:t>
            </a:r>
            <a:r>
              <a:rPr lang="ru-RU" dirty="0" smtClean="0"/>
              <a:t>1,53 п</a:t>
            </a:r>
            <a:r>
              <a:rPr lang="ru-RU" i="1" dirty="0" smtClean="0"/>
              <a:t>ри  максимально </a:t>
            </a:r>
            <a:r>
              <a:rPr lang="ru-RU" i="1" dirty="0"/>
              <a:t>возможном – 5</a:t>
            </a:r>
            <a:endParaRPr lang="ru-RU" i="1" dirty="0" smtClean="0"/>
          </a:p>
          <a:p>
            <a:r>
              <a:rPr lang="ru-RU" dirty="0" smtClean="0"/>
              <a:t>Лучший результат среднего значения показателя по компаниям – 3,1</a:t>
            </a:r>
          </a:p>
          <a:p>
            <a:r>
              <a:rPr lang="ru-RU" dirty="0" smtClean="0"/>
              <a:t>Этот результат послужит «базовым показателем» индекса «Ответственность и открытость» 2015.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11</a:t>
            </a:fld>
            <a:endParaRPr lang="ru-RU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052736"/>
            <a:ext cx="2535957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4717714" y="3140968"/>
            <a:ext cx="4283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Индекс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рассчитывается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как отношение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частоты и уровня раскрытия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«показателей КСО» «базовому» показателю, 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 качестве которого для первого выпуска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Индекса был выбран наиболее часто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раскрываемый нефинансовый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показатель традиционной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корпоративной отчетности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состав совета директоров.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Для второго выпуска – лучшее среднее значение по компании в списке топ-20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CGI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45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и предположения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Среднее значение </a:t>
            </a:r>
            <a:r>
              <a:rPr lang="ru-RU" sz="2400" dirty="0"/>
              <a:t>– </a:t>
            </a:r>
            <a:endParaRPr lang="ru-RU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Выше среднего значения прошлого года по всей выборке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/>
              <a:t>Ниже среднего значения топ-20 прошлого года </a:t>
            </a:r>
          </a:p>
          <a:p>
            <a:pPr marL="0" lvl="1" indent="0">
              <a:buNone/>
            </a:pPr>
            <a:r>
              <a:rPr lang="ru-RU" sz="2200" b="1" dirty="0" smtClean="0"/>
              <a:t>Наивысшее </a:t>
            </a:r>
            <a:r>
              <a:rPr lang="ru-RU" sz="2200" b="1" dirty="0"/>
              <a:t>значение  - </a:t>
            </a:r>
          </a:p>
          <a:p>
            <a:pPr marL="685800" lvl="2"/>
            <a:r>
              <a:rPr lang="ru-RU" sz="2000" dirty="0" smtClean="0"/>
              <a:t>Выше </a:t>
            </a:r>
            <a:r>
              <a:rPr lang="ru-RU" sz="2000" dirty="0"/>
              <a:t>по сравнению с результатами предыдущего выпуска </a:t>
            </a:r>
          </a:p>
          <a:p>
            <a:pPr marL="0" indent="0">
              <a:buNone/>
            </a:pPr>
            <a:r>
              <a:rPr lang="ru-RU" b="1" dirty="0" smtClean="0"/>
              <a:t>Предположения: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 smtClean="0"/>
              <a:t>Ряд компаний-лидеров покажет еще более высокие результаты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 smtClean="0"/>
              <a:t>Разрыв между группой лидеров и основной массой увеличится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 smtClean="0"/>
              <a:t> Может измениться отраслевая картина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 smtClean="0"/>
              <a:t>Более отчетливым станет разрыв внутри отраслей. Разное видение будущего и своих стратегий.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dirty="0" smtClean="0"/>
              <a:t>Несколько более активно будут освещаться подходы к обсуждению проблем глобальной повестки дня</a:t>
            </a:r>
          </a:p>
          <a:p>
            <a:pPr lvl="1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21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1156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«Семейство» индексов</a:t>
            </a:r>
            <a:endParaRPr lang="ru-RU" sz="2400" dirty="0">
              <a:solidFill>
                <a:schemeClr val="tx2"/>
              </a:solidFill>
            </a:endParaRPr>
          </a:p>
        </p:txBody>
      </p:sp>
      <p:graphicFrame>
        <p:nvGraphicFramePr>
          <p:cNvPr id="14" name="Объект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1272185"/>
              </p:ext>
            </p:extLst>
          </p:nvPr>
        </p:nvGraphicFramePr>
        <p:xfrm>
          <a:off x="827584" y="980728"/>
          <a:ext cx="4038600" cy="5000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5508104" y="764704"/>
            <a:ext cx="3456384" cy="5976664"/>
          </a:xfrm>
        </p:spPr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Расширенная информационная база</a:t>
            </a:r>
          </a:p>
          <a:p>
            <a:r>
              <a:rPr lang="ru-RU" sz="2400" dirty="0" smtClean="0"/>
              <a:t>Возможность охвата </a:t>
            </a:r>
            <a:r>
              <a:rPr lang="ru-RU" sz="2400" dirty="0"/>
              <a:t>интересов широкого круга заинтересованных </a:t>
            </a:r>
            <a:r>
              <a:rPr lang="ru-RU" sz="2400" dirty="0" smtClean="0"/>
              <a:t>сторон на базе единого подхода к оценке информационной прозрачности и результативности</a:t>
            </a:r>
          </a:p>
          <a:p>
            <a:r>
              <a:rPr lang="ru-RU" sz="2400" dirty="0" smtClean="0"/>
              <a:t>Единый «фокус»: ответственность и эффективность</a:t>
            </a:r>
          </a:p>
          <a:p>
            <a:r>
              <a:rPr lang="ru-RU" sz="2400" dirty="0" smtClean="0"/>
              <a:t>Выход за </a:t>
            </a:r>
            <a:r>
              <a:rPr lang="ru-RU" sz="2400" dirty="0"/>
              <a:t>рамки формальной </a:t>
            </a:r>
            <a:r>
              <a:rPr lang="ru-RU" sz="2400" dirty="0" smtClean="0"/>
              <a:t>оценки практики корпоративного управления </a:t>
            </a:r>
            <a:r>
              <a:rPr lang="ru-RU" sz="2400" dirty="0"/>
              <a:t>– оценка систем управления и практики раскрытия информации дополняется динамикой результативности по основным </a:t>
            </a:r>
            <a:r>
              <a:rPr lang="ru-RU" sz="2400" dirty="0" smtClean="0"/>
              <a:t>направлениям устойчивого развития</a:t>
            </a:r>
          </a:p>
          <a:p>
            <a:endParaRPr lang="ru-RU" sz="2000" dirty="0" smtClean="0"/>
          </a:p>
          <a:p>
            <a:endParaRPr lang="ru-RU" sz="20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55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Развитие проекта в 2016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Публикация второго выпуска индекса «Ответственность и открытость» – март 2016</a:t>
            </a:r>
          </a:p>
          <a:p>
            <a:r>
              <a:rPr lang="ru-RU" sz="2000" dirty="0" smtClean="0"/>
              <a:t>Публикация второго выпуска индекса «Вектор устойчивого развития» – июнь 2016</a:t>
            </a:r>
          </a:p>
          <a:p>
            <a:r>
              <a:rPr lang="ru-RU" sz="2000" dirty="0" smtClean="0"/>
              <a:t>Публикация пилотного выпуска национального индекса </a:t>
            </a:r>
            <a:r>
              <a:rPr lang="en-US" sz="2000" dirty="0" smtClean="0"/>
              <a:t>ESG – </a:t>
            </a:r>
            <a:r>
              <a:rPr lang="ru-RU" sz="2000" dirty="0" smtClean="0"/>
              <a:t>июнь 2016</a:t>
            </a:r>
          </a:p>
          <a:p>
            <a:r>
              <a:rPr lang="ru-RU" sz="2000" dirty="0" smtClean="0"/>
              <a:t>Формирование Совета индексов корпоративного управления и устойчивого развития</a:t>
            </a:r>
          </a:p>
          <a:p>
            <a:r>
              <a:rPr lang="ru-RU" sz="2000" dirty="0" smtClean="0"/>
              <a:t>Получение мнения независимого аудитора по индексу «ответственность и открытость»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23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492896"/>
            <a:ext cx="8229600" cy="1143000"/>
          </a:xfrm>
        </p:spPr>
        <p:txBody>
          <a:bodyPr/>
          <a:lstStyle/>
          <a:p>
            <a:r>
              <a:rPr lang="ru-RU" dirty="0" err="1" smtClean="0"/>
              <a:t>Справочно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53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341"/>
            <a:ext cx="8229600" cy="835371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/>
            </a:r>
            <a:br>
              <a:rPr lang="ru-RU" sz="2400" dirty="0" smtClean="0">
                <a:solidFill>
                  <a:schemeClr val="tx1"/>
                </a:solidFill>
              </a:rPr>
            </a:br>
            <a:r>
              <a:rPr lang="ru-RU" sz="2400" cap="none" dirty="0" err="1" smtClean="0">
                <a:solidFill>
                  <a:schemeClr val="tx2"/>
                </a:solidFill>
              </a:rPr>
              <a:t>Справочно</a:t>
            </a:r>
            <a:r>
              <a:rPr lang="ru-RU" sz="2400" cap="none" dirty="0" smtClean="0">
                <a:solidFill>
                  <a:schemeClr val="tx2"/>
                </a:solidFill>
              </a:rPr>
              <a:t>: </a:t>
            </a:r>
            <a:r>
              <a:rPr lang="ru-RU" sz="2400" dirty="0" smtClean="0">
                <a:solidFill>
                  <a:schemeClr val="tx2"/>
                </a:solidFill>
              </a:rPr>
              <a:t>Методика индекса</a:t>
            </a:r>
            <a:br>
              <a:rPr lang="ru-RU" sz="2400" dirty="0" smtClean="0">
                <a:solidFill>
                  <a:schemeClr val="tx2"/>
                </a:solidFill>
              </a:rPr>
            </a:br>
            <a:r>
              <a:rPr lang="ru-RU" sz="2400" dirty="0" smtClean="0">
                <a:solidFill>
                  <a:schemeClr val="tx2"/>
                </a:solidFill>
              </a:rPr>
              <a:t> «ответственность и открытость</a:t>
            </a:r>
            <a:r>
              <a:rPr lang="ru-RU" sz="2400" dirty="0" smtClean="0">
                <a:solidFill>
                  <a:srgbClr val="FF0000"/>
                </a:solidFill>
              </a:rPr>
              <a:t>)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endParaRPr lang="ru-RU" sz="2400" b="1" dirty="0" smtClean="0"/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16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563888" y="1052736"/>
            <a:ext cx="555710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u="sng" dirty="0"/>
              <a:t>Уровни </a:t>
            </a:r>
            <a:r>
              <a:rPr lang="ru-RU" sz="2000" u="sng" dirty="0" smtClean="0"/>
              <a:t>раскрытия информации</a:t>
            </a:r>
          </a:p>
          <a:p>
            <a:endParaRPr lang="ru-RU" sz="800" b="1" dirty="0"/>
          </a:p>
          <a:p>
            <a:r>
              <a:rPr lang="ru-RU" dirty="0"/>
              <a:t>«</a:t>
            </a:r>
            <a:r>
              <a:rPr lang="ru-RU" b="1" dirty="0"/>
              <a:t>Декларация»</a:t>
            </a:r>
            <a:r>
              <a:rPr lang="ru-RU" dirty="0"/>
              <a:t> (1 </a:t>
            </a:r>
            <a:r>
              <a:rPr lang="ru-RU" dirty="0" smtClean="0"/>
              <a:t>балл): компания </a:t>
            </a:r>
            <a:r>
              <a:rPr lang="ru-RU" dirty="0"/>
              <a:t>ограничивается упоминанием темы в самом общем, декларативном виде. К примеру: "важнейшим приоритетом компании является забота о своих сотрудниках". </a:t>
            </a:r>
            <a:endParaRPr lang="ru-RU" dirty="0" smtClean="0"/>
          </a:p>
          <a:p>
            <a:endParaRPr lang="ru-RU" sz="800" dirty="0"/>
          </a:p>
          <a:p>
            <a:r>
              <a:rPr lang="ru-RU" dirty="0"/>
              <a:t>«</a:t>
            </a:r>
            <a:r>
              <a:rPr lang="ru-RU" b="1" dirty="0"/>
              <a:t>Иллюстрация»</a:t>
            </a:r>
            <a:r>
              <a:rPr lang="ru-RU" dirty="0"/>
              <a:t> (2 балла</a:t>
            </a:r>
            <a:r>
              <a:rPr lang="ru-RU" dirty="0" smtClean="0"/>
              <a:t>): конкретное </a:t>
            </a:r>
            <a:r>
              <a:rPr lang="ru-RU" dirty="0"/>
              <a:t>направление работы в области КСО иллюстрируется конкретными примерами. Например, говоря о том, что компания уделяет значительное внимание профессиональному развитию персонала, она приводит описание конкретных программ и/или число сотрудников, прошедших обучение в одном из подразделений. </a:t>
            </a:r>
            <a:endParaRPr lang="ru-RU" dirty="0" smtClean="0"/>
          </a:p>
          <a:p>
            <a:endParaRPr lang="ru-RU" sz="800" dirty="0"/>
          </a:p>
          <a:p>
            <a:r>
              <a:rPr lang="ru-RU" dirty="0" smtClean="0"/>
              <a:t>«</a:t>
            </a:r>
            <a:r>
              <a:rPr lang="ru-RU" b="1" dirty="0"/>
              <a:t>Отчетность</a:t>
            </a:r>
            <a:r>
              <a:rPr lang="ru-RU" dirty="0"/>
              <a:t>» (3 балла</a:t>
            </a:r>
            <a:r>
              <a:rPr lang="ru-RU" dirty="0" smtClean="0"/>
              <a:t>): компания </a:t>
            </a:r>
            <a:r>
              <a:rPr lang="ru-RU" dirty="0"/>
              <a:t>не ограничивается декларациями и рассказами от отдельных кейсах, а приводит консолидированные данные, отражающие ситуацию в масштабе всей компании</a:t>
            </a:r>
            <a:r>
              <a:rPr lang="ru-RU" dirty="0" smtClean="0"/>
              <a:t>. </a:t>
            </a:r>
            <a:r>
              <a:rPr lang="ru-RU" b="1" dirty="0" smtClean="0"/>
              <a:t>В цикле 2014-2015 будут специально отмечаться компании, раскрывающие данные в динамике (дополнительные баллы).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1520" y="1052736"/>
            <a:ext cx="2952328" cy="5616624"/>
          </a:xfrm>
        </p:spPr>
        <p:txBody>
          <a:bodyPr>
            <a:normAutofit fontScale="70000" lnSpcReduction="20000"/>
          </a:bodyPr>
          <a:lstStyle/>
          <a:p>
            <a:r>
              <a:rPr lang="ru-RU" sz="2300" b="1" dirty="0"/>
              <a:t>Насколько весомы для компаний «показатели КСО» по сравнению с традиционными показателями корпоративной отчетности</a:t>
            </a:r>
            <a:r>
              <a:rPr lang="ru-RU" sz="2300" b="1" dirty="0" smtClean="0"/>
              <a:t>?</a:t>
            </a:r>
          </a:p>
          <a:p>
            <a:r>
              <a:rPr lang="ru-RU" sz="2300" dirty="0"/>
              <a:t>Индекс рассчитывался как </a:t>
            </a:r>
            <a:r>
              <a:rPr lang="ru-RU" sz="2300" dirty="0" smtClean="0"/>
              <a:t>отношение частоты </a:t>
            </a:r>
            <a:r>
              <a:rPr lang="ru-RU" sz="2300" dirty="0"/>
              <a:t>и уровня </a:t>
            </a:r>
            <a:r>
              <a:rPr lang="ru-RU" sz="2300" dirty="0" smtClean="0"/>
              <a:t>раскрытия «</a:t>
            </a:r>
            <a:r>
              <a:rPr lang="ru-RU" sz="2300" dirty="0"/>
              <a:t>показателей КСО» </a:t>
            </a:r>
            <a:r>
              <a:rPr lang="ru-RU" sz="2300" dirty="0" smtClean="0"/>
              <a:t>к «базовому</a:t>
            </a:r>
            <a:r>
              <a:rPr lang="ru-RU" sz="2300" dirty="0"/>
              <a:t>» показателю, </a:t>
            </a:r>
            <a:r>
              <a:rPr lang="ru-RU" sz="2300" dirty="0" smtClean="0"/>
              <a:t>в </a:t>
            </a:r>
            <a:r>
              <a:rPr lang="ru-RU" sz="2300" dirty="0"/>
              <a:t>качестве которого для первого </a:t>
            </a:r>
            <a:r>
              <a:rPr lang="ru-RU" sz="2300" dirty="0" smtClean="0"/>
              <a:t>выпуска Индекса </a:t>
            </a:r>
            <a:r>
              <a:rPr lang="ru-RU" sz="2300" dirty="0"/>
              <a:t>был выбран наиболее </a:t>
            </a:r>
            <a:r>
              <a:rPr lang="ru-RU" sz="2300" dirty="0" smtClean="0"/>
              <a:t>часто раскрываемый </a:t>
            </a:r>
            <a:r>
              <a:rPr lang="ru-RU" sz="2300" dirty="0"/>
              <a:t>нефинансовый </a:t>
            </a:r>
            <a:r>
              <a:rPr lang="ru-RU" sz="2300" dirty="0" smtClean="0"/>
              <a:t>показатель традиционной </a:t>
            </a:r>
            <a:r>
              <a:rPr lang="ru-RU" sz="2300" dirty="0"/>
              <a:t>корпоративной </a:t>
            </a:r>
            <a:r>
              <a:rPr lang="ru-RU" sz="2300" dirty="0" smtClean="0"/>
              <a:t>отчетности </a:t>
            </a:r>
            <a:r>
              <a:rPr lang="en-US" sz="2300" dirty="0" smtClean="0"/>
              <a:t>--</a:t>
            </a:r>
            <a:r>
              <a:rPr lang="ru-RU" sz="2300" dirty="0" smtClean="0"/>
              <a:t> </a:t>
            </a:r>
            <a:r>
              <a:rPr lang="ru-RU" sz="2300" dirty="0"/>
              <a:t>состав совета </a:t>
            </a:r>
            <a:r>
              <a:rPr lang="ru-RU" sz="2300" dirty="0" smtClean="0"/>
              <a:t>директоров. </a:t>
            </a:r>
          </a:p>
          <a:p>
            <a:r>
              <a:rPr lang="ru-RU" sz="2300" b="1" dirty="0" smtClean="0"/>
              <a:t>В этом цикле мы опираемся на средний балл раскрытия информации по корпоративному управлению </a:t>
            </a:r>
            <a:r>
              <a:rPr lang="en-US" sz="2300" b="1" dirty="0" smtClean="0"/>
              <a:t>CGI</a:t>
            </a:r>
            <a:r>
              <a:rPr lang="ru-RU" sz="2300" b="1" dirty="0" smtClean="0"/>
              <a:t>.</a:t>
            </a:r>
            <a:r>
              <a:rPr lang="en-US" sz="2300" b="1" dirty="0" smtClean="0"/>
              <a:t> </a:t>
            </a:r>
            <a:endParaRPr lang="ru-RU" sz="23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21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41763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«ответственность и открытость»: картина-2014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17</a:t>
            </a:fld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1583" y="1124744"/>
            <a:ext cx="8059967" cy="4713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7341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ru-RU" cap="none" dirty="0" smtClean="0">
                <a:solidFill>
                  <a:srgbClr val="0070C0"/>
                </a:solidFill>
              </a:rPr>
              <a:t/>
            </a:r>
            <a:br>
              <a:rPr lang="ru-RU" cap="none" dirty="0" smtClean="0">
                <a:solidFill>
                  <a:srgbClr val="0070C0"/>
                </a:solidFill>
              </a:rPr>
            </a:br>
            <a:r>
              <a:rPr lang="ru-RU" cap="none" dirty="0" err="1" smtClean="0"/>
              <a:t>Справочно</a:t>
            </a:r>
            <a:r>
              <a:rPr lang="ru-RU" cap="none" dirty="0" smtClean="0"/>
              <a:t>: </a:t>
            </a:r>
            <a:r>
              <a:rPr lang="ru-RU" dirty="0" smtClean="0"/>
              <a:t>Показатели индекса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 «Вектор устойчивого развития»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1"/>
          </a:xfrm>
        </p:spPr>
        <p:txBody>
          <a:bodyPr>
            <a:normAutofit lnSpcReduction="10000"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ru-RU" sz="2000" dirty="0" smtClean="0"/>
              <a:t>Производительность труда</a:t>
            </a:r>
            <a:endParaRPr lang="en-US" sz="20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ru-RU" sz="2000" dirty="0" smtClean="0"/>
              <a:t>Уплата налогов в бюджеты разных уровней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000" dirty="0" smtClean="0"/>
              <a:t>Качество и безопасность продукции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000" dirty="0" smtClean="0"/>
              <a:t>Оплата </a:t>
            </a:r>
            <a:r>
              <a:rPr lang="ru-RU" sz="2000" dirty="0"/>
              <a:t>труда и социальная поддержка персонала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000" dirty="0"/>
              <a:t>Текучесть кадров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000" dirty="0"/>
              <a:t>Уровень травматизма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000" dirty="0"/>
              <a:t>Обучение персонала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000" dirty="0"/>
              <a:t>Инвестиции в сообщества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000" dirty="0"/>
              <a:t>Энергопотребление и </a:t>
            </a:r>
            <a:r>
              <a:rPr lang="ru-RU" sz="2000" dirty="0" err="1"/>
              <a:t>энергоэффективность</a:t>
            </a:r>
            <a:endParaRPr lang="ru-RU" sz="2000" dirty="0"/>
          </a:p>
          <a:p>
            <a:pPr marL="914400" lvl="1" indent="-457200">
              <a:buFont typeface="+mj-lt"/>
              <a:buAutoNum type="arabicPeriod"/>
            </a:pPr>
            <a:r>
              <a:rPr lang="ru-RU" sz="2000" dirty="0"/>
              <a:t>Использование воды и сбросы в водные источники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000" dirty="0"/>
              <a:t>Выбросы в атмосферу, включая выбросы ПГ</a:t>
            </a:r>
          </a:p>
          <a:p>
            <a:pPr marL="914400" lvl="1" indent="-457200">
              <a:buFont typeface="+mj-lt"/>
              <a:buAutoNum type="arabicPeriod"/>
            </a:pPr>
            <a:r>
              <a:rPr lang="ru-RU" sz="2000" dirty="0"/>
              <a:t>Образование отходов и обращение с </a:t>
            </a:r>
            <a:r>
              <a:rPr lang="ru-RU" sz="2000" dirty="0" smtClean="0"/>
              <a:t>ними</a:t>
            </a:r>
          </a:p>
          <a:p>
            <a:pPr marL="457200" lvl="1" indent="0">
              <a:buNone/>
            </a:pPr>
            <a:r>
              <a:rPr lang="ru-RU" sz="2000" dirty="0" smtClean="0"/>
              <a:t>_________________________________________________________</a:t>
            </a:r>
          </a:p>
          <a:p>
            <a:pPr marL="457200" lvl="1" indent="0">
              <a:buNone/>
            </a:pPr>
            <a:r>
              <a:rPr lang="ru-RU" sz="2000" dirty="0" smtClean="0"/>
              <a:t>Контекстные показатели: управление в сфере УР</a:t>
            </a:r>
          </a:p>
          <a:p>
            <a:pPr marL="457200" lvl="1" indent="0">
              <a:buNone/>
            </a:pPr>
            <a:endParaRPr lang="ru-RU" sz="20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06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43528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развитие проекта «Индексы корпоративной социальной ответственности и отчетности»  </a:t>
            </a:r>
            <a:br>
              <a:rPr lang="ru-RU" sz="2400" dirty="0" smtClean="0"/>
            </a:b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0768"/>
            <a:ext cx="8784976" cy="5256584"/>
          </a:xfrm>
        </p:spPr>
        <p:txBody>
          <a:bodyPr>
            <a:noAutofit/>
          </a:bodyPr>
          <a:lstStyle/>
          <a:p>
            <a:r>
              <a:rPr lang="ru-RU" dirty="0" smtClean="0"/>
              <a:t>В прошлом году РСПП были подготовлены и представлены два индекса</a:t>
            </a:r>
            <a:r>
              <a:rPr lang="ru-RU" sz="2000" dirty="0" smtClean="0"/>
              <a:t>: </a:t>
            </a:r>
          </a:p>
          <a:p>
            <a:pPr lvl="1"/>
            <a:r>
              <a:rPr lang="ru-RU" sz="1800" dirty="0"/>
              <a:t>«Ответственность и открытость»: индекс раскрытия информации по КСО и УР</a:t>
            </a:r>
          </a:p>
          <a:p>
            <a:pPr lvl="1"/>
            <a:r>
              <a:rPr lang="ru-RU" sz="1800" dirty="0"/>
              <a:t>«Вектор устойчивого развития»: индекс, отражающий динамику основных показателей  в этой сфере за трехлетний период. </a:t>
            </a:r>
            <a:r>
              <a:rPr lang="ru-RU" sz="1800" dirty="0" smtClean="0"/>
              <a:t>(С материалами аудитория в основном знакома, брошюра на столе)</a:t>
            </a:r>
            <a:endParaRPr lang="ru-RU" sz="1800" dirty="0"/>
          </a:p>
          <a:p>
            <a:r>
              <a:rPr lang="ru-RU" sz="2000" dirty="0" smtClean="0"/>
              <a:t>Мы продолжаем работу над системами оценки в сфере КСО при поддержке Комитета РСПП по демографической политике и корпоративной социальной ответственности, в том числе компаний-членов Комитета –постоянного партнера проекта компании «</a:t>
            </a:r>
            <a:r>
              <a:rPr lang="ru-RU" sz="2000" dirty="0" err="1" smtClean="0"/>
              <a:t>Металлоинвест</a:t>
            </a:r>
            <a:r>
              <a:rPr lang="ru-RU" sz="2000" dirty="0" smtClean="0"/>
              <a:t>», а также компаний «СУЭК» и «Северсталь».</a:t>
            </a:r>
          </a:p>
          <a:p>
            <a:r>
              <a:rPr lang="ru-RU" sz="2000" dirty="0" smtClean="0"/>
              <a:t>В рамках этого проекта:</a:t>
            </a:r>
          </a:p>
          <a:p>
            <a:pPr lvl="1"/>
            <a:r>
              <a:rPr lang="ru-RU" sz="1800" dirty="0"/>
              <a:t>Реализуется второй цикл подготовки уже представленных </a:t>
            </a:r>
            <a:r>
              <a:rPr lang="ru-RU" sz="1800" dirty="0" smtClean="0"/>
              <a:t>индексов. </a:t>
            </a:r>
            <a:endParaRPr lang="ru-RU" sz="1800" dirty="0"/>
          </a:p>
          <a:p>
            <a:pPr lvl="1"/>
            <a:r>
              <a:rPr lang="ru-RU" sz="1800" dirty="0" smtClean="0"/>
              <a:t>Ведется </a:t>
            </a:r>
            <a:r>
              <a:rPr lang="ru-RU" sz="1800" dirty="0"/>
              <a:t>проработка направлений развития проекта за счет расширения выборки для построения индекса  и за счет создания новых продуктов. </a:t>
            </a:r>
          </a:p>
          <a:p>
            <a:endParaRPr lang="ru-RU" sz="18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234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Трансформация корпоративной нефинансовой </a:t>
            </a:r>
            <a:r>
              <a:rPr lang="ru-RU" sz="2400" dirty="0" smtClean="0">
                <a:solidFill>
                  <a:schemeClr val="tx2"/>
                </a:solidFill>
              </a:rPr>
              <a:t>отчетности.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Что нового?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1124744"/>
            <a:ext cx="4536504" cy="5357192"/>
          </a:xfrm>
        </p:spPr>
        <p:txBody>
          <a:bodyPr>
            <a:no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ru-RU" sz="1800" dirty="0" smtClean="0"/>
              <a:t>Включение </a:t>
            </a:r>
            <a:r>
              <a:rPr lang="ru-RU" sz="1800" dirty="0"/>
              <a:t>вопросов устойчивого развития и КСО в традиционную годовую отчетность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ru-RU" sz="1800" dirty="0"/>
              <a:t>Концепт интегрированной отчетности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ru-RU" sz="1800" dirty="0"/>
              <a:t>Попытка усиления акцента на вопросах менеджмента и связи с реальностью в отчетности по устойчивому развитию (</a:t>
            </a:r>
            <a:r>
              <a:rPr lang="en-US" sz="1800" dirty="0"/>
              <a:t>G4</a:t>
            </a:r>
            <a:r>
              <a:rPr lang="en-US" sz="1800" dirty="0" smtClean="0"/>
              <a:t>)</a:t>
            </a:r>
            <a:endParaRPr lang="ru-RU" sz="1800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ru-RU" sz="1800" dirty="0" smtClean="0"/>
              <a:t>Развитие инструментария измерения и оценки. в том числе адресованных инвесторам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ru-RU" sz="1800" dirty="0" smtClean="0"/>
              <a:t>Развитие бизнес-ориентированных стандартов нефинансовой отчетности </a:t>
            </a:r>
            <a:r>
              <a:rPr lang="en-US" sz="1800" dirty="0" smtClean="0"/>
              <a:t>SASB, EFFAS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ru-RU" sz="1800" dirty="0" smtClean="0"/>
              <a:t>Инициативы продвижения </a:t>
            </a:r>
            <a:r>
              <a:rPr lang="en-US" sz="1800" dirty="0" smtClean="0"/>
              <a:t>Good Governance </a:t>
            </a:r>
            <a:r>
              <a:rPr lang="ru-RU" sz="1800" dirty="0" smtClean="0"/>
              <a:t>институтами фондового рынка</a:t>
            </a:r>
            <a:r>
              <a:rPr lang="en-US" sz="1800" dirty="0" smtClean="0"/>
              <a:t> </a:t>
            </a:r>
            <a:r>
              <a:rPr lang="ru-RU" sz="1800" dirty="0" smtClean="0"/>
              <a:t>и финансовыми институтами</a:t>
            </a:r>
            <a:r>
              <a:rPr lang="en-US" sz="1800" dirty="0" smtClean="0"/>
              <a:t>. </a:t>
            </a:r>
            <a:r>
              <a:rPr lang="ru-RU" sz="1800" dirty="0" smtClean="0"/>
              <a:t>Развитие индексов </a:t>
            </a:r>
            <a:r>
              <a:rPr lang="en-US" sz="1800" dirty="0" smtClean="0"/>
              <a:t>ESG.</a:t>
            </a:r>
            <a:r>
              <a:rPr lang="ru-RU" sz="1800" dirty="0" smtClean="0"/>
              <a:t> Развивающиеся рынки.</a:t>
            </a:r>
            <a:endParaRPr lang="ru-RU" sz="1800" dirty="0"/>
          </a:p>
          <a:p>
            <a:pPr lvl="1" indent="-342900"/>
            <a:endParaRPr lang="ru-RU" sz="18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7133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 smtClean="0"/>
              <a:t>Сентябрь  2015</a:t>
            </a:r>
          </a:p>
          <a:p>
            <a:r>
              <a:rPr lang="en-US" b="1" dirty="0" smtClean="0"/>
              <a:t>Model Guidance on Reporting ESG Information to Investors</a:t>
            </a:r>
            <a:r>
              <a:rPr lang="ru-RU" b="1" dirty="0" smtClean="0"/>
              <a:t> </a:t>
            </a:r>
            <a:r>
              <a:rPr lang="ru-RU" dirty="0" smtClean="0"/>
              <a:t>– руководство, адресованное биржам для использования в работе с эмитентами. </a:t>
            </a:r>
            <a:r>
              <a:rPr lang="ru-RU" sz="2600" dirty="0" smtClean="0"/>
              <a:t>Подготовлено</a:t>
            </a:r>
            <a:r>
              <a:rPr lang="ru-RU" dirty="0" smtClean="0"/>
              <a:t> </a:t>
            </a:r>
            <a:r>
              <a:rPr lang="ru-RU" sz="2600" dirty="0" err="1">
                <a:hlinkClick r:id="rId2"/>
              </a:rPr>
              <a:t>United</a:t>
            </a:r>
            <a:r>
              <a:rPr lang="ru-RU" sz="2600" dirty="0">
                <a:hlinkClick r:id="rId2"/>
              </a:rPr>
              <a:t> </a:t>
            </a:r>
            <a:r>
              <a:rPr lang="ru-RU" sz="2600" dirty="0" err="1">
                <a:hlinkClick r:id="rId2"/>
              </a:rPr>
              <a:t>Nations</a:t>
            </a:r>
            <a:r>
              <a:rPr lang="ru-RU" sz="2600" dirty="0">
                <a:hlinkClick r:id="rId2"/>
              </a:rPr>
              <a:t> </a:t>
            </a:r>
            <a:r>
              <a:rPr lang="ru-RU" sz="2600" dirty="0" err="1">
                <a:hlinkClick r:id="rId2"/>
              </a:rPr>
              <a:t>Sustainable</a:t>
            </a:r>
            <a:r>
              <a:rPr lang="ru-RU" sz="2600" dirty="0">
                <a:hlinkClick r:id="rId2"/>
              </a:rPr>
              <a:t> </a:t>
            </a:r>
            <a:r>
              <a:rPr lang="ru-RU" sz="2600" dirty="0" err="1">
                <a:hlinkClick r:id="rId2"/>
              </a:rPr>
              <a:t>Stock</a:t>
            </a:r>
            <a:r>
              <a:rPr lang="ru-RU" sz="2600" dirty="0">
                <a:hlinkClick r:id="rId2"/>
              </a:rPr>
              <a:t> </a:t>
            </a:r>
            <a:r>
              <a:rPr lang="ru-RU" sz="2600" dirty="0" err="1">
                <a:hlinkClick r:id="rId2"/>
              </a:rPr>
              <a:t>Exchange</a:t>
            </a:r>
            <a:r>
              <a:rPr lang="ru-RU" sz="2600" dirty="0">
                <a:hlinkClick r:id="rId2"/>
              </a:rPr>
              <a:t> </a:t>
            </a:r>
            <a:r>
              <a:rPr lang="ru-RU" sz="2600" dirty="0" err="1">
                <a:hlinkClick r:id="rId2"/>
              </a:rPr>
              <a:t>Initiative</a:t>
            </a:r>
            <a:r>
              <a:rPr lang="ru-RU" sz="2600" dirty="0">
                <a:hlinkClick r:id="rId2"/>
              </a:rPr>
              <a:t> (SSE</a:t>
            </a:r>
            <a:r>
              <a:rPr lang="ru-RU" dirty="0" smtClean="0">
                <a:hlinkClick r:id="rId2"/>
              </a:rPr>
              <a:t>)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i="1" dirty="0" smtClean="0"/>
              <a:t>Ноябрь 2015</a:t>
            </a:r>
          </a:p>
          <a:p>
            <a:r>
              <a:rPr lang="en-US" dirty="0" smtClean="0"/>
              <a:t>Exchange Guidance and Recommendations on Sustainability.       </a:t>
            </a:r>
            <a:r>
              <a:rPr lang="ru-RU" sz="2600" dirty="0" smtClean="0"/>
              <a:t>Подготовлено </a:t>
            </a:r>
            <a:r>
              <a:rPr lang="ru-RU" sz="2600" dirty="0" err="1">
                <a:solidFill>
                  <a:schemeClr val="tx2"/>
                </a:solidFill>
                <a:hlinkClick r:id="rId3"/>
              </a:rPr>
              <a:t>Sustainability</a:t>
            </a:r>
            <a:r>
              <a:rPr lang="ru-RU" sz="2600" dirty="0">
                <a:solidFill>
                  <a:schemeClr val="tx2"/>
                </a:solidFill>
                <a:hlinkClick r:id="rId3"/>
              </a:rPr>
              <a:t> </a:t>
            </a:r>
            <a:r>
              <a:rPr lang="ru-RU" sz="2600" dirty="0" err="1" smtClean="0">
                <a:solidFill>
                  <a:schemeClr val="tx2"/>
                </a:solidFill>
                <a:hlinkClick r:id="rId3"/>
              </a:rPr>
              <a:t>Working</a:t>
            </a:r>
            <a:r>
              <a:rPr lang="ru-RU" sz="2600" dirty="0" smtClean="0">
                <a:solidFill>
                  <a:schemeClr val="tx2"/>
                </a:solidFill>
                <a:hlinkClick r:id="rId3"/>
              </a:rPr>
              <a:t> </a:t>
            </a:r>
            <a:r>
              <a:rPr lang="ru-RU" sz="2600" dirty="0" err="1" smtClean="0">
                <a:solidFill>
                  <a:schemeClr val="tx2"/>
                </a:solidFill>
                <a:hlinkClick r:id="rId3"/>
              </a:rPr>
              <a:t>Group</a:t>
            </a:r>
            <a:r>
              <a:rPr lang="en-US" sz="2600" dirty="0" smtClean="0">
                <a:solidFill>
                  <a:schemeClr val="tx2"/>
                </a:solidFill>
              </a:rPr>
              <a:t> WFE. </a:t>
            </a:r>
            <a:endParaRPr lang="ru-RU" sz="2600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ru-RU" sz="2900" b="1" dirty="0" smtClean="0">
                <a:solidFill>
                  <a:schemeClr val="tx2"/>
                </a:solidFill>
              </a:rPr>
              <a:t>      Комплекс показателей и       </a:t>
            </a:r>
          </a:p>
          <a:p>
            <a:pPr marL="0" indent="0">
              <a:buNone/>
            </a:pPr>
            <a:r>
              <a:rPr lang="ru-RU" sz="2900" b="1" dirty="0">
                <a:solidFill>
                  <a:schemeClr val="tx2"/>
                </a:solidFill>
              </a:rPr>
              <a:t> </a:t>
            </a:r>
            <a:r>
              <a:rPr lang="ru-RU" sz="2900" b="1" dirty="0" smtClean="0">
                <a:solidFill>
                  <a:schemeClr val="tx2"/>
                </a:solidFill>
              </a:rPr>
              <a:t>     рекомендаций по их </a:t>
            </a:r>
          </a:p>
          <a:p>
            <a:pPr marL="0" indent="0">
              <a:buNone/>
            </a:pPr>
            <a:r>
              <a:rPr lang="ru-RU" sz="2900" b="1" dirty="0">
                <a:solidFill>
                  <a:schemeClr val="tx2"/>
                </a:solidFill>
              </a:rPr>
              <a:t> </a:t>
            </a:r>
            <a:r>
              <a:rPr lang="ru-RU" sz="2900" b="1" dirty="0" smtClean="0">
                <a:solidFill>
                  <a:schemeClr val="tx2"/>
                </a:solidFill>
              </a:rPr>
              <a:t>     раскрытию.</a:t>
            </a:r>
          </a:p>
          <a:p>
            <a:endParaRPr lang="ru-RU" sz="2900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02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cap="none" dirty="0" err="1" smtClean="0"/>
              <a:t>Справочно</a:t>
            </a:r>
            <a:r>
              <a:rPr lang="ru-RU" cap="none" dirty="0" smtClean="0"/>
              <a:t>:</a:t>
            </a:r>
            <a:r>
              <a:rPr lang="ru-RU" dirty="0" smtClean="0"/>
              <a:t> Показатели </a:t>
            </a:r>
            <a:r>
              <a:rPr lang="en-US" dirty="0" smtClean="0"/>
              <a:t>WFE</a:t>
            </a:r>
            <a:endParaRPr lang="ru-RU" sz="1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229600" cy="63093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4</a:t>
            </a:fld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288607"/>
              </p:ext>
            </p:extLst>
          </p:nvPr>
        </p:nvGraphicFramePr>
        <p:xfrm>
          <a:off x="467544" y="620689"/>
          <a:ext cx="8496944" cy="606552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592288"/>
                <a:gridCol w="2952328"/>
                <a:gridCol w="2952328"/>
              </a:tblGrid>
              <a:tr h="59172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Экологическая политика;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Прямые и косвенные выбросы ПГ;</a:t>
                      </a:r>
                      <a:endParaRPr lang="ru-RU" sz="18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65125" algn="l"/>
                        </a:tabLs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Удельные </a:t>
                      </a:r>
                      <a:r>
                        <a:rPr lang="ru-RU" sz="1800" b="0" dirty="0">
                          <a:effectLst/>
                          <a:latin typeface="+mn-lt"/>
                        </a:rPr>
                        <a:t>выбросы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ПГ;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Прямое и косвенное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энергопотребление;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Удельное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энергопотребление;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Удельное потребление возобновляемой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энергии;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Управление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водопотреблением;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Управление отходами;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Текучесть кадров;</a:t>
                      </a:r>
                      <a:endParaRPr lang="ru-RU" sz="18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Соотношение заработной платы мужчин и женщин;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 smtClean="0">
                        <a:effectLst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Источник: </a:t>
                      </a:r>
                      <a:r>
                        <a:rPr lang="en-US" sz="1600" dirty="0" smtClean="0"/>
                        <a:t>WFE Guidance &amp; Recommendations on</a:t>
                      </a:r>
                      <a:r>
                        <a:rPr lang="en-US" sz="1600" baseline="0" dirty="0" smtClean="0"/>
                        <a:t> sustainability. 20/11/2015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Гендерное равенство; Соотношение заработной платы мужчин и женщин;</a:t>
                      </a:r>
                      <a:endParaRPr lang="ru-RU" sz="18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Доля </a:t>
                      </a:r>
                      <a:r>
                        <a:rPr lang="ru-RU" sz="1800" b="0" dirty="0">
                          <a:effectLst/>
                          <a:latin typeface="+mn-lt"/>
                        </a:rPr>
                        <a:t>работающих по временным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контрактам;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Политика в сфере прав человека;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Случаи нарушения прав человека;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Исключение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дискриминации;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Показатели уровня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травматизма;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Охрана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здоровья;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Исключение детского и принудительного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труда;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Справедливость в трудовых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отношениях;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____________________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Независимость членов Совета директоров;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«Разделение</a:t>
                      </a:r>
                      <a:r>
                        <a:rPr lang="ru-RU" sz="18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властей» в СД;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Принцип многообразия в составе совета директоров;</a:t>
                      </a:r>
                      <a:endParaRPr lang="ru-RU" sz="18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Конфиденциальность голосования Совета директоров;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Вознаграждение, увязанное с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результатами;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Соотношение вознаграждения ГД и средней заработной платы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сотрудников;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Этический</a:t>
                      </a:r>
                      <a:r>
                        <a:rPr lang="ru-RU" sz="1800" b="0" baseline="0" dirty="0" smtClean="0">
                          <a:effectLst/>
                          <a:latin typeface="+mn-lt"/>
                        </a:rPr>
                        <a:t> кодекс;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Кодекс </a:t>
                      </a:r>
                      <a:r>
                        <a:rPr lang="ru-RU" sz="1800" b="0" dirty="0">
                          <a:effectLst/>
                          <a:latin typeface="+mn-lt"/>
                        </a:rPr>
                        <a:t>отношений с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поставщиками;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Антикоррупционный кодекс;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Налоговая прозрачность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+mn-lt"/>
                        </a:rPr>
                        <a:t>Отчетность в области устойчивого 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развития;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+mn-lt"/>
                        </a:rPr>
                        <a:t>Структура</a:t>
                      </a:r>
                      <a:r>
                        <a:rPr lang="ru-RU" sz="1800" b="0" baseline="0" dirty="0" smtClean="0">
                          <a:effectLst/>
                          <a:latin typeface="+mn-lt"/>
                        </a:rPr>
                        <a:t> публичного раскрытия информации;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baseline="0" dirty="0" smtClean="0">
                          <a:effectLst/>
                          <a:latin typeface="+mn-lt"/>
                        </a:rPr>
                        <a:t>Внешнее заверение отчетности по </a:t>
                      </a:r>
                      <a:r>
                        <a:rPr lang="en-US" sz="1800" b="0" baseline="0" dirty="0" smtClean="0">
                          <a:effectLst/>
                          <a:latin typeface="+mn-lt"/>
                        </a:rPr>
                        <a:t>ESG</a:t>
                      </a:r>
                      <a:r>
                        <a:rPr lang="ru-RU" sz="1800" b="0" baseline="0" dirty="0" smtClean="0">
                          <a:effectLst/>
                          <a:latin typeface="+mn-lt"/>
                        </a:rPr>
                        <a:t>.</a:t>
                      </a:r>
                      <a:r>
                        <a:rPr lang="ru-RU" sz="1800" b="0" dirty="0" smtClean="0">
                          <a:effectLst/>
                          <a:latin typeface="+mn-lt"/>
                        </a:rPr>
                        <a:t> </a:t>
                      </a:r>
                      <a:endParaRPr lang="ru-RU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15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/>
                </a:solidFill>
              </a:rPr>
              <a:t>Развитие проекта</a:t>
            </a:r>
            <a:endParaRPr lang="ru-RU" sz="2400" dirty="0">
              <a:solidFill>
                <a:schemeClr val="tx2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4038600" cy="5289451"/>
          </a:xfrm>
        </p:spPr>
        <p:txBody>
          <a:bodyPr>
            <a:noAutofit/>
          </a:bodyPr>
          <a:lstStyle/>
          <a:p>
            <a:r>
              <a:rPr lang="ru-RU" sz="2200" dirty="0" smtClean="0"/>
              <a:t>Подготовка второго выпуска существующих индексов</a:t>
            </a:r>
          </a:p>
          <a:p>
            <a:pPr lvl="1"/>
            <a:r>
              <a:rPr lang="ru-RU" dirty="0"/>
              <a:t>Публикация второго выпуска индекса «Ответственность и открытость» – март 2016</a:t>
            </a:r>
          </a:p>
          <a:p>
            <a:pPr lvl="1"/>
            <a:r>
              <a:rPr lang="ru-RU" dirty="0"/>
              <a:t>Публикация второго выпуска индекса «Вектор устойчивого развития» – июнь 2016</a:t>
            </a:r>
          </a:p>
          <a:p>
            <a:r>
              <a:rPr lang="ru-RU" sz="2200" dirty="0" smtClean="0"/>
              <a:t>Соблюдение преемственности и учет новых тенденций</a:t>
            </a:r>
          </a:p>
          <a:p>
            <a:r>
              <a:rPr lang="ru-RU" sz="2000" dirty="0" smtClean="0"/>
              <a:t>Работа с независимым аудитором</a:t>
            </a:r>
            <a:endParaRPr lang="ru-RU" sz="2000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4427984" y="908720"/>
            <a:ext cx="4464496" cy="5832648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Результаты оценки и уточнения информационной базы проекта в </a:t>
            </a:r>
            <a:r>
              <a:rPr lang="ru-RU" sz="2400" dirty="0"/>
              <a:t>контексте задач формирования платформы  для ориентированного на инвестиционное сообщество индекса </a:t>
            </a:r>
            <a:r>
              <a:rPr lang="en-US" sz="2400" dirty="0" smtClean="0"/>
              <a:t>ESG</a:t>
            </a:r>
            <a:r>
              <a:rPr lang="ru-RU" sz="2400" dirty="0" smtClean="0"/>
              <a:t>:</a:t>
            </a:r>
            <a:endParaRPr lang="ru-RU" sz="2400" dirty="0"/>
          </a:p>
          <a:p>
            <a:pPr lvl="1"/>
            <a:r>
              <a:rPr lang="ru-RU" dirty="0"/>
              <a:t>в</a:t>
            </a:r>
            <a:r>
              <a:rPr lang="ru-RU" dirty="0" smtClean="0"/>
              <a:t> комплексе кросс-отраслевых показателей отражены все акценты комплекса показателей и индикаторов </a:t>
            </a:r>
            <a:r>
              <a:rPr lang="en-US" dirty="0" smtClean="0"/>
              <a:t>WFE </a:t>
            </a:r>
            <a:endParaRPr lang="ru-RU" dirty="0" smtClean="0"/>
          </a:p>
          <a:p>
            <a:pPr lvl="1"/>
            <a:r>
              <a:rPr lang="ru-RU" dirty="0" smtClean="0"/>
              <a:t>Предложена новая конструкция выборки: комбинация списков топ-100 по объему реализации и топ-100 по капитализации (всего около 150 компаний). </a:t>
            </a:r>
            <a:r>
              <a:rPr lang="ru-RU" b="1" dirty="0"/>
              <a:t>Возможность уточнений за счет включения крупных компаний, не </a:t>
            </a:r>
            <a:r>
              <a:rPr lang="ru-RU" b="1" dirty="0" err="1"/>
              <a:t>учитывавшихся</a:t>
            </a:r>
            <a:r>
              <a:rPr lang="ru-RU" b="1" dirty="0"/>
              <a:t> ранее (входят в холдинги</a:t>
            </a:r>
            <a:r>
              <a:rPr lang="ru-RU" b="1" dirty="0" smtClean="0"/>
              <a:t>). Возможность более широких сопоставлений. </a:t>
            </a:r>
            <a:endParaRPr lang="ru-RU" b="1" dirty="0"/>
          </a:p>
          <a:p>
            <a:pPr lvl="1"/>
            <a:endParaRPr lang="ru-RU" dirty="0" smtClean="0"/>
          </a:p>
          <a:p>
            <a:pPr lvl="1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013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Пилотный этап: выборка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330824" cy="5544616"/>
          </a:xfrm>
        </p:spPr>
        <p:txBody>
          <a:bodyPr>
            <a:normAutofit fontScale="85000" lnSpcReduction="20000"/>
          </a:bodyPr>
          <a:lstStyle/>
          <a:p>
            <a:r>
              <a:rPr lang="ru-RU" sz="2600" dirty="0" smtClean="0"/>
              <a:t>Выборка из 20 компаний: топ-20 индекса </a:t>
            </a:r>
            <a:r>
              <a:rPr lang="en-US" sz="2600" dirty="0" smtClean="0"/>
              <a:t>CGI </a:t>
            </a:r>
            <a:r>
              <a:rPr lang="ru-RU" sz="2600" dirty="0" smtClean="0"/>
              <a:t>Национальной</a:t>
            </a:r>
            <a:r>
              <a:rPr lang="en-US" sz="2600" dirty="0" smtClean="0"/>
              <a:t> </a:t>
            </a:r>
            <a:r>
              <a:rPr lang="ru-RU" dirty="0" smtClean="0"/>
              <a:t>Ассоциации</a:t>
            </a:r>
            <a:r>
              <a:rPr lang="en-US" dirty="0" smtClean="0"/>
              <a:t> </a:t>
            </a:r>
            <a:r>
              <a:rPr lang="ru-RU" dirty="0" smtClean="0"/>
              <a:t>Корпоративных</a:t>
            </a:r>
            <a:r>
              <a:rPr lang="en-US" dirty="0" smtClean="0"/>
              <a:t> </a:t>
            </a:r>
            <a:r>
              <a:rPr lang="ru-RU" dirty="0" smtClean="0"/>
              <a:t>Директоров – модель выборки для индекса «Ответственность и открытость»</a:t>
            </a:r>
          </a:p>
          <a:p>
            <a:pPr lvl="1"/>
            <a:r>
              <a:rPr lang="ru-RU" sz="2400" dirty="0"/>
              <a:t>компании, продемонстрировавшие лучшую практику корпоративного управления</a:t>
            </a:r>
          </a:p>
          <a:p>
            <a:pPr lvl="1"/>
            <a:r>
              <a:rPr lang="ru-RU" sz="2400" dirty="0"/>
              <a:t>из них – примерно половина входит также в топ-100 по объему реализации (выборка предыдущего цикла</a:t>
            </a:r>
            <a:r>
              <a:rPr lang="ru-RU" sz="2400" dirty="0" smtClean="0"/>
              <a:t>)</a:t>
            </a:r>
          </a:p>
          <a:p>
            <a:pPr marL="457200" lvl="1" indent="0">
              <a:buNone/>
            </a:pPr>
            <a:endParaRPr lang="ru-RU" dirty="0"/>
          </a:p>
          <a:p>
            <a:r>
              <a:rPr lang="ru-RU" dirty="0" smtClean="0"/>
              <a:t>В </a:t>
            </a:r>
            <a:r>
              <a:rPr lang="ru-RU" dirty="0"/>
              <a:t>ходе </a:t>
            </a:r>
            <a:r>
              <a:rPr lang="ru-RU" dirty="0" smtClean="0"/>
              <a:t>пилотного этапа не рассчитывался индекс. Рассчитывались средние оценки показателей с тем, чтобы определить базовое значение для расчета по всей выборке.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8200" y="1052737"/>
            <a:ext cx="4038600" cy="5040560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 smtClean="0"/>
              <a:t> </a:t>
            </a:r>
            <a:r>
              <a:rPr lang="ru-RU" sz="2600" dirty="0"/>
              <a:t>Отраслевая </a:t>
            </a:r>
            <a:r>
              <a:rPr lang="ru-RU" sz="2600" dirty="0" smtClean="0"/>
              <a:t>структура</a:t>
            </a:r>
          </a:p>
          <a:p>
            <a:pPr lvl="1"/>
            <a:r>
              <a:rPr lang="ru-RU" sz="2400" dirty="0"/>
              <a:t>Банки и финансовые услуги</a:t>
            </a:r>
          </a:p>
          <a:p>
            <a:pPr lvl="1"/>
            <a:r>
              <a:rPr lang="ru-RU" sz="2400" dirty="0"/>
              <a:t>Телекоммуникации</a:t>
            </a:r>
          </a:p>
          <a:p>
            <a:pPr lvl="1"/>
            <a:r>
              <a:rPr lang="ru-RU" sz="2400" dirty="0" err="1"/>
              <a:t>Нефтегазодобыча</a:t>
            </a:r>
            <a:r>
              <a:rPr lang="ru-RU" sz="2400" dirty="0"/>
              <a:t> и нефтепереработка</a:t>
            </a:r>
          </a:p>
          <a:p>
            <a:pPr lvl="1"/>
            <a:r>
              <a:rPr lang="ru-RU" sz="2400" dirty="0"/>
              <a:t>Торговля</a:t>
            </a:r>
          </a:p>
          <a:p>
            <a:pPr lvl="1"/>
            <a:r>
              <a:rPr lang="ru-RU" sz="2400" dirty="0"/>
              <a:t>Металлургия</a:t>
            </a:r>
          </a:p>
          <a:p>
            <a:pPr lvl="1"/>
            <a:r>
              <a:rPr lang="ru-RU" sz="2400" dirty="0"/>
              <a:t>Химия и нефтехимия</a:t>
            </a:r>
          </a:p>
          <a:p>
            <a:pPr lvl="1"/>
            <a:r>
              <a:rPr lang="ru-RU" sz="2400" dirty="0"/>
              <a:t>Телекоммуникации</a:t>
            </a:r>
          </a:p>
          <a:p>
            <a:pPr lvl="1"/>
            <a:r>
              <a:rPr lang="ru-RU" sz="2400" dirty="0"/>
              <a:t>Пищевая промышленность</a:t>
            </a:r>
            <a:endParaRPr lang="ru-RU" sz="2400" dirty="0">
              <a:solidFill>
                <a:srgbClr val="000000"/>
              </a:solidFill>
            </a:endParaRPr>
          </a:p>
          <a:p>
            <a:pPr lvl="1"/>
            <a:r>
              <a:rPr lang="ru-RU" sz="2400" dirty="0"/>
              <a:t>Строительство и недвижимость</a:t>
            </a:r>
            <a:endParaRPr lang="ru-RU" sz="2400" dirty="0">
              <a:solidFill>
                <a:srgbClr val="000000"/>
              </a:solidFill>
            </a:endParaRPr>
          </a:p>
          <a:p>
            <a:pPr lvl="1"/>
            <a:r>
              <a:rPr lang="ru-RU" sz="2400" dirty="0"/>
              <a:t>Электроэнергетика</a:t>
            </a:r>
          </a:p>
          <a:p>
            <a:pPr lvl="1"/>
            <a:r>
              <a:rPr lang="ru-RU" sz="2400" dirty="0" smtClean="0"/>
              <a:t>Транспорт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02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Пилотный этап: проект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67544" y="908720"/>
            <a:ext cx="3960440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Проект</a:t>
            </a:r>
          </a:p>
          <a:p>
            <a:r>
              <a:rPr lang="ru-RU" sz="2000" dirty="0" smtClean="0"/>
              <a:t>Материал: публичные корпоративные отчеты (годовые и нефинансовые), опубликованные на русском языке в 2015 году и доступные на официальном сайте компании</a:t>
            </a:r>
          </a:p>
          <a:p>
            <a:r>
              <a:rPr lang="ru-RU" sz="2000" dirty="0" smtClean="0"/>
              <a:t>Методика: Индекс «Ответственность и открытость» (с учетом оценки раскрытия информации в рамках </a:t>
            </a:r>
            <a:r>
              <a:rPr lang="en-US" sz="2000" dirty="0" smtClean="0"/>
              <a:t>CGI</a:t>
            </a:r>
            <a:r>
              <a:rPr lang="ru-RU" sz="2000" dirty="0" smtClean="0"/>
              <a:t>)</a:t>
            </a:r>
          </a:p>
          <a:p>
            <a:pPr marL="0" indent="0">
              <a:buNone/>
            </a:pPr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355976" y="908720"/>
            <a:ext cx="4402832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/>
              <a:t>Задачи и ограничения</a:t>
            </a:r>
          </a:p>
          <a:p>
            <a:r>
              <a:rPr lang="ru-RU" sz="2000" dirty="0" smtClean="0"/>
              <a:t>Анализ тематической  структуры освещения КСО и УР</a:t>
            </a:r>
          </a:p>
          <a:p>
            <a:r>
              <a:rPr lang="ru-RU" sz="2000" dirty="0" smtClean="0"/>
              <a:t>Анализ распределения показателей в отраслевом и тематическом разрезе</a:t>
            </a:r>
          </a:p>
          <a:p>
            <a:r>
              <a:rPr lang="ru-RU" sz="2000" dirty="0"/>
              <a:t>На этом этапе не ставилась задача расчета индекса. Анализировались средние значения оценки показателей с тем, чтобы определить базу для расчета индекса по всей выборке.</a:t>
            </a:r>
          </a:p>
          <a:p>
            <a:r>
              <a:rPr lang="ru-RU" sz="2000" dirty="0" smtClean="0"/>
              <a:t>Задача определения «лидирующей группы» в пилотном проекте не стояла.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24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dirty="0" smtClean="0"/>
              <a:t>Устойчивость Тематической структуры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95289" y="980728"/>
            <a:ext cx="4316288" cy="5390059"/>
          </a:xfrm>
        </p:spPr>
        <p:txBody>
          <a:bodyPr>
            <a:normAutofit lnSpcReduction="10000"/>
          </a:bodyPr>
          <a:lstStyle/>
          <a:p>
            <a:pPr marL="84138" indent="0">
              <a:buNone/>
              <a:tabLst>
                <a:tab pos="0" algn="l"/>
              </a:tabLst>
            </a:pPr>
            <a:r>
              <a:rPr lang="ru-RU" sz="2000" dirty="0" smtClean="0"/>
              <a:t>Тематическая структура отражает понимание проблематики КСО и УОР в признанных руководствах и стандартах и соответствует структуре, отраженной в результатах прошлого года.</a:t>
            </a:r>
          </a:p>
          <a:p>
            <a:pPr marL="84138" indent="0">
              <a:buNone/>
              <a:tabLst>
                <a:tab pos="0" algn="l"/>
              </a:tabLst>
            </a:pPr>
            <a:endParaRPr lang="ru-RU" sz="2000" dirty="0"/>
          </a:p>
          <a:p>
            <a:pPr marL="84138" indent="0">
              <a:buNone/>
              <a:tabLst>
                <a:tab pos="0" algn="l"/>
              </a:tabLst>
            </a:pPr>
            <a:r>
              <a:rPr lang="ru-RU" sz="2000" dirty="0" smtClean="0"/>
              <a:t>При этом</a:t>
            </a:r>
            <a:endParaRPr lang="ru-RU" sz="2000" dirty="0"/>
          </a:p>
          <a:p>
            <a:pPr marL="84138" indent="0">
              <a:tabLst>
                <a:tab pos="0" algn="l"/>
              </a:tabLst>
            </a:pPr>
            <a:r>
              <a:rPr lang="ru-RU" sz="2000" dirty="0" smtClean="0"/>
              <a:t>16 компаний </a:t>
            </a:r>
            <a:r>
              <a:rPr lang="ru-RU" sz="2000" dirty="0"/>
              <a:t>из 20 </a:t>
            </a:r>
            <a:r>
              <a:rPr lang="ru-RU" sz="2000" dirty="0" smtClean="0"/>
              <a:t>(80%) так </a:t>
            </a:r>
            <a:r>
              <a:rPr lang="ru-RU" sz="2000" dirty="0"/>
              <a:t>или иначе затрагивают </a:t>
            </a:r>
            <a:r>
              <a:rPr lang="ru-RU" sz="2000" dirty="0" smtClean="0"/>
              <a:t>все темы</a:t>
            </a:r>
          </a:p>
          <a:p>
            <a:pPr marL="84138" indent="0">
              <a:tabLst>
                <a:tab pos="0" algn="l"/>
              </a:tabLst>
            </a:pPr>
            <a:r>
              <a:rPr lang="ru-RU" sz="2000" dirty="0" smtClean="0"/>
              <a:t> 11 компаний (55%) раскрывают все эти темы с использованием как минимум одного показателя на уровне «Отчетность»</a:t>
            </a:r>
          </a:p>
          <a:p>
            <a:pPr marL="84138" indent="0">
              <a:tabLst>
                <a:tab pos="0" algn="l"/>
              </a:tabLst>
            </a:pPr>
            <a:r>
              <a:rPr lang="ru-RU" sz="2000" dirty="0" smtClean="0"/>
              <a:t>3 компании (15%) освещают все темы на уровне «Отчетность», давая показатели в динамике за 3 года и более</a:t>
            </a:r>
          </a:p>
          <a:p>
            <a:pPr marL="84138" indent="0">
              <a:tabLst>
                <a:tab pos="0" algn="l"/>
              </a:tabLst>
            </a:pPr>
            <a:endParaRPr lang="ru-RU" sz="2000" dirty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8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7"/>
            <a:ext cx="4724847" cy="4320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89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052736"/>
          </a:xfrm>
        </p:spPr>
        <p:txBody>
          <a:bodyPr/>
          <a:lstStyle/>
          <a:p>
            <a:r>
              <a:rPr lang="ru-RU" dirty="0" smtClean="0"/>
              <a:t>Раскрытие показателей: тематический аспект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B18B-E787-41C9-91FF-348328562F7F}" type="slidenum">
              <a:rPr lang="ru-RU" smtClean="0"/>
              <a:t>9</a:t>
            </a:fld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764705"/>
            <a:ext cx="8391525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09726"/>
              </p:ext>
            </p:extLst>
          </p:nvPr>
        </p:nvGraphicFramePr>
        <p:xfrm>
          <a:off x="376240" y="4941168"/>
          <a:ext cx="8391522" cy="1857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440"/>
                <a:gridCol w="1481734"/>
                <a:gridCol w="1398587"/>
                <a:gridCol w="1512167"/>
                <a:gridCol w="1285007"/>
                <a:gridCol w="1398587"/>
              </a:tblGrid>
              <a:tr h="393999">
                <a:tc gridSpan="6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Наиболее активно раскрываемые показатели по соответствующим темам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334193"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 СД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Численность и структура персонала; Расходы на персонал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Расходы</a:t>
                      </a:r>
                      <a:r>
                        <a:rPr lang="ru-RU" baseline="0" dirty="0" smtClean="0"/>
                        <a:t> на благотвори-</a:t>
                      </a:r>
                      <a:r>
                        <a:rPr lang="ru-RU" baseline="0" dirty="0" err="1" smtClean="0"/>
                        <a:t>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Капитальные вложения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Энергопо-требление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Трудовые права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83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4609</TotalTime>
  <Words>1614</Words>
  <Application>Microsoft Office PowerPoint</Application>
  <PresentationFormat>Экран (4:3)</PresentationFormat>
  <Paragraphs>226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индексы корпоративного управления и устойчивого развития </vt:lpstr>
      <vt:lpstr>  развитие проекта «Индексы корпоративной социальной ответственности и отчетности»   </vt:lpstr>
      <vt:lpstr>Трансформация корпоративной нефинансовой отчетности. Что нового?</vt:lpstr>
      <vt:lpstr>Справочно: Показатели WFE</vt:lpstr>
      <vt:lpstr>Развитие проекта</vt:lpstr>
      <vt:lpstr>Пилотный этап: выборка</vt:lpstr>
      <vt:lpstr>Пилотный этап: проект</vt:lpstr>
      <vt:lpstr>Устойчивость Тематической структуры</vt:lpstr>
      <vt:lpstr>Раскрытие показателей: тематический аспект</vt:lpstr>
      <vt:lpstr>Раскрытие показателей по отраслям</vt:lpstr>
      <vt:lpstr>Среднее значение показателя в выборке</vt:lpstr>
      <vt:lpstr>Результаты и предположения</vt:lpstr>
      <vt:lpstr>«Семейство» индексов</vt:lpstr>
      <vt:lpstr>Развитие проекта в 2016</vt:lpstr>
      <vt:lpstr>Справочно</vt:lpstr>
      <vt:lpstr> Справочно: Методика индекса  «ответственность и открытость)</vt:lpstr>
      <vt:lpstr>«ответственность и открытость»: картина-2014</vt:lpstr>
      <vt:lpstr> Справочно: Показатели индекса  «Вектор устойчивого развития»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Информационная платформа рейтингов КСО и устойчивого развития: оценка ситуации</dc:title>
  <dc:creator>НХ</dc:creator>
  <cp:lastModifiedBy>НХ</cp:lastModifiedBy>
  <cp:revision>457</cp:revision>
  <cp:lastPrinted>2013-09-29T14:38:50Z</cp:lastPrinted>
  <dcterms:created xsi:type="dcterms:W3CDTF">2013-09-28T08:02:25Z</dcterms:created>
  <dcterms:modified xsi:type="dcterms:W3CDTF">2015-12-22T14:21:47Z</dcterms:modified>
</cp:coreProperties>
</file>