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8" r:id="rId12"/>
    <p:sldId id="278" r:id="rId13"/>
    <p:sldId id="277" r:id="rId14"/>
    <p:sldId id="265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Картинки по запросу рспп лого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690" y="185738"/>
            <a:ext cx="1048145" cy="7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9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43C7-38A1-4A00-8922-3EF0391044D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F3AF-E7BE-4C77-AED7-11B4B4EBB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4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10" y="2347881"/>
            <a:ext cx="6587836" cy="35892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логистика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железная дорога как локомотив цифровой трансформации экономики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Синягов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 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ssinyagov@gmail.com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рспп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7" y="-145473"/>
            <a:ext cx="2762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4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39" y="-15241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Реализуемость</a:t>
            </a:r>
          </a:p>
        </p:txBody>
      </p:sp>
      <p:pic>
        <p:nvPicPr>
          <p:cNvPr id="5122" name="Picture 2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25" y="868804"/>
            <a:ext cx="4441248" cy="230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7225" y="3223281"/>
            <a:ext cx="4289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времени перевозок на итальянских  Высокоскоростных / Высокой пропускной способности системе железных дорог (2014)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9" y="878991"/>
            <a:ext cx="4374016" cy="50287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1439" y="6177110"/>
            <a:ext cx="35305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8270"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разных компаний по увеличению пропускной способности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3" descr="p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2" y="4194889"/>
            <a:ext cx="4457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47225" y="6205957"/>
            <a:ext cx="4441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Потенциальные графики снижения стоимости перевозок за 6 лет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059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…к управлению активами</a:t>
            </a:r>
          </a:p>
        </p:txBody>
      </p:sp>
      <p:pic>
        <p:nvPicPr>
          <p:cNvPr id="6146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03" y="4805993"/>
            <a:ext cx="2632984" cy="13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" y="1525811"/>
            <a:ext cx="3130398" cy="18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2664" y="3610580"/>
            <a:ext cx="2391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Схема жизненного цикла активов</a:t>
            </a:r>
          </a:p>
        </p:txBody>
      </p:sp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8" y="4074279"/>
            <a:ext cx="2948025" cy="170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6921" y="5976503"/>
            <a:ext cx="2191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 с активами</a:t>
            </a:r>
            <a:endParaRPr lang="ru-RU" sz="1200" dirty="0"/>
          </a:p>
        </p:txBody>
      </p:sp>
      <p:pic>
        <p:nvPicPr>
          <p:cNvPr id="6149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05" y="4521240"/>
            <a:ext cx="1604673" cy="17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0204" y="6372486"/>
            <a:ext cx="2164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.Модель управления активами</a:t>
            </a:r>
            <a:endParaRPr lang="ru-RU" sz="1200" dirty="0"/>
          </a:p>
        </p:txBody>
      </p:sp>
      <p:pic>
        <p:nvPicPr>
          <p:cNvPr id="6150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97" y="1252447"/>
            <a:ext cx="1414125" cy="141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49573" y="2660719"/>
            <a:ext cx="2559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технической реализации</a:t>
            </a:r>
            <a:endParaRPr lang="ru-RU" sz="1200" dirty="0"/>
          </a:p>
        </p:txBody>
      </p:sp>
      <p:pic>
        <p:nvPicPr>
          <p:cNvPr id="14" name="Picture 2" descr="p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61" y="1552321"/>
            <a:ext cx="3105665" cy="26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29004" y="6218598"/>
            <a:ext cx="2743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Дерево первоочередных проектов</a:t>
            </a:r>
            <a:endParaRPr lang="ru-RU" sz="1200" dirty="0"/>
          </a:p>
        </p:txBody>
      </p:sp>
      <p:pic>
        <p:nvPicPr>
          <p:cNvPr id="6151" name="Рисунок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04" y="2984085"/>
            <a:ext cx="2066615" cy="12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242940" y="4256122"/>
            <a:ext cx="3129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технологий с наибольшей экономической отдачей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25173" y="4184749"/>
            <a:ext cx="2854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</a:rPr>
              <a:t>Цифровая железная дорога и экосистема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019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Технологии и стандарты</a:t>
            </a:r>
          </a:p>
        </p:txBody>
      </p:sp>
      <p:pic>
        <p:nvPicPr>
          <p:cNvPr id="7170" name="Picture 2" descr="p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7531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1372" y="5417317"/>
            <a:ext cx="379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разграничено применение моделей и языков моделирования в жизненном цикле железных дорог (BIM,CIM,GIS</a:t>
            </a:r>
            <a:endParaRPr lang="ru-RU" sz="1200" dirty="0"/>
          </a:p>
        </p:txBody>
      </p:sp>
      <p:pic>
        <p:nvPicPr>
          <p:cNvPr id="7171" name="Picture 3" descr="p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68" y="1342006"/>
            <a:ext cx="3934707" cy="22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8867" y="3538050"/>
            <a:ext cx="1778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China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Railway</a:t>
            </a:r>
            <a:endParaRPr lang="ru-RU" sz="1200" dirty="0"/>
          </a:p>
        </p:txBody>
      </p:sp>
      <p:pic>
        <p:nvPicPr>
          <p:cNvPr id="7172" name="Picture 4" descr="p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88" y="4023557"/>
            <a:ext cx="3017923" cy="18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41318" y="5826324"/>
            <a:ext cx="289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 железной дороги в  IFC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Railway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350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654" y="1395866"/>
            <a:ext cx="10314710" cy="301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Успешная практическая реализация концепции «Цифровой экономики» в Британии, породила трансформацию программы внедрения модель-ориентированных технологий в сфере строительства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Building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BIM) в масштабную программу модернизации всей экономики страны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Digital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Britain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Такой подход, опыт и методы его реализации породили аналогичные течения в отраслевых масштабах, в частности, в железнодорожной отрасли.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Особенностью применяемых подходов и технологий является возможность получать преимущества от их использования как на локальном, отраслевом уровне, так и в организациях с аналогичной сферой деятельности либо имеющих в сфере бизнес интересов похожие процессы и активы. Это относится, в том числе, и к объектам капитального строительства или промышленным инфраструктурам, таким, как энергетика, водные ресурсы, транспортная сеть, коммуникации и пр.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Важным является и то, что разработанные решения имеют возможность тиражироваться на национальном уровне, а экономические эффекты от их применения получаются как на локальном уровне, так и в целом, по стране, при поддержке государством в рамках развития цифровой экономики.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654" y="4901150"/>
            <a:ext cx="10314710" cy="770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основу модернизации управления активами были так же положены технологии, основанные на модель-ориентированном подходе, и первоочередной реализации информационных систем, а также получении экономических выгод по всему спектру бизнеса. При минимизации вложений и акценте на ключевых, для достижения этих целей, направлениях работ.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2" y="2646218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20441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53000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цифровой железной дороги – обще-индустриальный подход в решениях для всей цифровой экономики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цифровой трансформации железных дорог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используется и планируется для достижения результатов и прорыва в  железнодорожных перевозках?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причины для ускорения проекта цифровой железной дороги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предпосылки к цифровой трансформации железной дороги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сделать более эффективное использование  инфраструктуры за счет цифровой трансформации?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предсказать будущее это создать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его.Алан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Кей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Реализуемость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 управлению активами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стандарты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40016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-9930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цифровой железной дороги – обще-индустриальный подход в решениях для всей цифровой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327" y="1077161"/>
            <a:ext cx="7010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экономика Великобритании - это около 20% от общего объема экономики в 2015 году с темпом роста примерно в 5 раз выше чем «аналоговая» экономика.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27" y="1786726"/>
            <a:ext cx="7010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Цифровая железная дорога сегодня использует подход, успешно реализованный при переходе от развития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BIM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реализации программы Цифровая Британия (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Britain)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стремясь максимизировать экономическую выгоду, за счет ускоренного развертывания цифрового управления движением поездов и  обеспечивает фактическую реализацию комплексного отраслевого подхода, согласованного с темпами развития цифровой экономики страны. Развитие цифровой железной дороги — это не только инфраструктурная задача отрасли. Это – обще-индустриальный подход и решения для всей цифровой экономики, которые требуют получения соответствующего уровня выгод всех составляющих хозяйственного комплекса страны. Они в британском плане включают: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владельцев и операторов в модернизацию поездов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некоторых случаях - замены их новыми видами тяги и подвижного состава, а также повышение квалификации и переориентацию рабочей силы, чтобы обеспечить новые более гибкие методы работы.</a:t>
            </a:r>
          </a:p>
          <a:p>
            <a:pPr marL="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операторов железнодорожной инфраструктуры в новые виды связи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командования и управления, информационную и энергетическую инфраструктуры, повышение квалификации и переориентацию оперативного и обслуживающего персонала для работы с цифровой системой поддержки процессов и соответствующих инструментов.</a:t>
            </a:r>
          </a:p>
          <a:p>
            <a:pPr marL="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правительства в изменение нормативных и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франчайзинговых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обеспечить необходимые стимулы и движущие   силы в целях ускорения инновационных изменений.</a:t>
            </a:r>
          </a:p>
          <a:p>
            <a:pPr marL="228600" algn="just"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в цепочки поставок и технологические решения промышленного класса и строительства, которые требуют необходимых навыков и создания соответствующей базы для их развертывания. Необходима так же и перестройка исследований и систем образования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Тогда план трансформации в цифровую железную дорогу становится возможным реализовать за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53" y="1463560"/>
            <a:ext cx="3720578" cy="32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71588" y="4906284"/>
            <a:ext cx="4142509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 программы цифровой железной дороги с другими частями экономики страны, которая могла бы быть реализована в 15-летний период. (на примере Великобритании)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3" y="-21654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Цели цифровой трансформации железных дорог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7363" y="992517"/>
            <a:ext cx="60960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мнению британцев, цифровая железная дорога имеет одну главную цель - устойчивый рост экономики Великобритании за счет ускорения цифровой модернизации железной дороги.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363" y="1986665"/>
            <a:ext cx="6096000" cy="53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объявлено три задачи (цели) этой трансформации: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поездов, лучшие соединения, больше удобств для клиентов.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363" y="2772487"/>
            <a:ext cx="6096000" cy="32593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ПОЕЗДОВ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означает больше места для большего количества поездов. Это должно быть достигнуто за счет модернизации блоков  сигнализации с существующей системы на цифровое управление поездами, что позволит поездам следовать ближе друг к другу на существующей инфраструктуре.</a:t>
            </a:r>
          </a:p>
          <a:p>
            <a:pPr marL="228600" indent="-2286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ЛУЧШИЕ СОЕДИНЕНИЯ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более гибкое расписание движения рельсового транспорта, которое  в состоянии эффективно реагировать на изменение структуры спроса на пассажирские и грузовые перевозки, что позволит сделать лучшие соединения за счет модернизации конструкции расписания и управления трафиком в режиме реального времени.</a:t>
            </a:r>
          </a:p>
          <a:p>
            <a:pPr marL="228600" indent="-2286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БОЛЬШЕЕ УДОБСТВ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клиенты должны иметь доступ к информации и услугам, которые работают на всех видах транспорта, с помощью веб и мобильных устройств и эти приложения соответствуют общеотраслевому подходу к открытым  данным.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1" y="992516"/>
            <a:ext cx="3920602" cy="3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53050" y="4989302"/>
            <a:ext cx="354676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8270" algn="ctr">
              <a:lnSpc>
                <a:spcPct val="10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при совместной реализации трех целей цифровой трансформации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3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192096"/>
            <a:ext cx="10647218" cy="12692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Что используется и планируется для достижения результатов и прорыва в  железнодорожных перевозках?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582" y="1385034"/>
            <a:ext cx="6096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качественный показатель любой дороги можно называть по разному  - например,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пропускной способностью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однако британцы предпочитают ему термины «вместимость» или «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емкость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которым мы и будем следовать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6582" y="245802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 цели, которые преследует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(пилотный проект Цифровой железной дороги) - это до 40% больше емкости, где она наиболее необходима, с 30% меньшей стоимостью, чем обычное строительство линий железных дорог в течение 15 лет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 то, что эти результаты существенно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отдачу от вложений в активы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железных дорог.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цифровых технологий также предполагается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сокращения рутинных операций с постепенным  развитием  вглубь технологий этого процесса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планирования перевозок  исследовались такие показатели как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гибкость и связанная с ней скорость изменений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оптимизации графиков движения   для удовлетворения спроса предложением, включая комбинированные грузовые/пассажирские составы.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5091" y="1385034"/>
            <a:ext cx="44611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предполагается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времени поездка через лучшую связь и лучшие связные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интермодальные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грузовые узлы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расчете учитывалось меньшее время закрытия линии за счет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возможностей двунаправленной железнодорожной сети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091" y="3728980"/>
            <a:ext cx="446116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внимание уделяется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открытым данным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Подход открытых данных к железнодорожной информации  позволяет существенно ускоряться и получать ясную в реальном масштабе времени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мультимодальную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информацию о планировании перевозок.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375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Пути и причины для ускорения проекта цифровой железной дороги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382" y="1325563"/>
            <a:ext cx="6927274" cy="484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Четыре основные проблемы стоят на пути этих амбиций: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это сделать, необходимо обеспечить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значительную дополнительную емкост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 и лучшую производительность на все более и более переполненных частях сети.</a:t>
            </a:r>
          </a:p>
          <a:p>
            <a:pPr marL="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повышения гибкости и возможностей связи железной дороги надо сделать так,  чтобы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сервис на поезд  был доступен в нужное время, с необходимой гибкостью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такой, чтобы произвести изменения для улучшения сходимости предложения со спросом. Современные транспортные услуги должны быть максимально гибкими и динамичными, так как  они являются частью современных цепочек поставок.</a:t>
            </a:r>
          </a:p>
          <a:p>
            <a:pPr marL="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улучшения  опыта своих клиентов, железнодорожные системы должны упрощать покупку и аутентификацию билетов для поездок из точки в точку разными видами транспорта и стремиться к обеспечению гибкости в режиме реального времени, как и когда его клиенты путешествуют.</a:t>
            </a:r>
          </a:p>
          <a:p>
            <a:pPr marL="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надо  уменьшить эксплуатационные расходы железной дороги, в то время как необходимо дальнейшее повышение безопасности, а также обеспечить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оптимальное использование существующих активов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не строительство новых.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 проблемы должны быть решены комплексно на железнодорожной, общеотраслевой основе.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3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50827" y="1690368"/>
            <a:ext cx="3432464" cy="2747673"/>
          </a:xfrm>
          <a:prstGeom prst="rect">
            <a:avLst/>
          </a:prstGeom>
          <a:ln/>
        </p:spPr>
      </p:pic>
      <p:sp>
        <p:nvSpPr>
          <p:cNvPr id="3" name="Прямоугольник 2"/>
          <p:cNvSpPr/>
          <p:nvPr/>
        </p:nvSpPr>
        <p:spPr>
          <a:xfrm>
            <a:off x="8350827" y="4802846"/>
            <a:ext cx="377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экономические эффекты, полученные в цифровых производствах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424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67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Основные предпосылки к цифровой трансформации железной дороги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88238"/>
            <a:ext cx="6096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вывод и предпосылка перехода к цифровой  железной дороги это то, что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технологии, которые для этого требуются,  доступны уже сегодня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вывод - это то, что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 мощности по перевозкам отстает от спроса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(Задача 1 -  Больше Поездов).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175466"/>
            <a:ext cx="609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Спрос 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интермодальные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перевозки, движимый взрывом в электронной коммерции, уже с 2003 года увеличился почти на 100%.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12180" y="1978845"/>
            <a:ext cx="4294909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Добавление новых мощностей только методами их строительства  является медленным, дорогостоящим и, во многом, разрушительным для экономики.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Мало того, что обычное строительство дорог дорогостояще, но  в настоящее время оно является  неполноценным для  инвестиций в мощности из-за глубокой неэффективности технологий унаследованных систем сигнализации.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 каждый проект сигнализации является весьма специфическим для местного ландшафта, то эти проекты дорогие, сложные и накладывают длительные обязательства.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778321"/>
            <a:ext cx="6096000" cy="54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Железнодорожники Великобритании тратят £3млрд. каждые пять лет только для поддержания существующих систем сигналов.</a:t>
            </a:r>
          </a:p>
        </p:txBody>
      </p:sp>
    </p:spTree>
    <p:extLst>
      <p:ext uri="{BB962C8B-B14F-4D97-AF65-F5344CB8AC3E}">
        <p14:creationId xmlns:p14="http://schemas.microsoft.com/office/powerpoint/2010/main" val="82822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66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Можно ли сделать более эффективное использование  инфраструктуры за счет цифровой трансформации?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909" y="4819790"/>
            <a:ext cx="6096000" cy="1439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/>
              <a:t>Сегодня железная дорога разделена на секции, сигнализации или «блоки». Система сигнализации держит железную дорогу безопасной, позволяя поехать поезду в секцию блока лишь после того, как предыдущий поезд освободил его. Это обеспечивает безопасное расстояние между поездами, но делает неэффективное использование железнодорожной инфраструктуры.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909" y="1364625"/>
            <a:ext cx="6096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ключевой вопрос для разработчиков политики и промышленности - как сделать сегодня инфраструктуру более продуктивной. </a:t>
            </a:r>
          </a:p>
          <a:p>
            <a:pPr indent="128270" algn="just">
              <a:lnSpc>
                <a:spcPct val="10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ответить на этот вопрос, было исследовано самое большое ограничение: блоки системы сигнализации, которые ограничивают пропускную способность. </a:t>
            </a:r>
          </a:p>
          <a:p>
            <a:pPr indent="128270" algn="just">
              <a:lnSpc>
                <a:spcPct val="10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28270" algn="just">
              <a:lnSpc>
                <a:spcPct val="10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Неспособность реформировать это наследие приведет к неэффективному использованию оборотных средств и неоптимальной отдаче от будущих инвестиций в железные дороги.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90" y="1690688"/>
            <a:ext cx="3095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82346" y="3580239"/>
            <a:ext cx="3985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Существующая система использования сигналов.</a:t>
            </a:r>
            <a:endParaRPr lang="ru-RU" sz="1400" dirty="0"/>
          </a:p>
        </p:txBody>
      </p:sp>
      <p:pic>
        <p:nvPicPr>
          <p:cNvPr id="3075" name="Picture 3" descr="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044018"/>
            <a:ext cx="3095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08401" y="5777567"/>
            <a:ext cx="270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система сигнализации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171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74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Лучший способ предсказать будущее это создать его.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Алан Кей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55695"/>
            <a:ext cx="60960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Международного транспортного форума, к 2050 году мобильность пассажиров будет увеличиваться на 200-300%, а перевозок грузов на 150-250% . Это означает, что должны быть реализованы умные решения для обеспечения адекватной  пропускной способности для растущих объемов грузов и людей. </a:t>
            </a:r>
            <a:endParaRPr lang="ru-RU" sz="1400" dirty="0"/>
          </a:p>
        </p:txBody>
      </p:sp>
      <p:pic>
        <p:nvPicPr>
          <p:cNvPr id="4098" name="Picture 2" descr="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12" y="2133600"/>
            <a:ext cx="5031988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92546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Ясно, что сегодня 50 % мировых перевозок это морской транспорт, однако пока нет значимых инноваций, способных сократить время морского транзита (36 дней).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тем, внедрение отработанных позиций цифровой железной дроги позволяет сократить это время минимум на 40%, то есть до очень приемлемых 10 дней. В дальнейшем, и это уже обсуждается, время в пути может составлять порядка 7 дней. Заметим, что такой вариант не потребует большого нового строительства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21981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1568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Цифровая логистика Цифровая железная дорога как локомотив цифровой трансформации экономики    Синягов С.А. ssinyagov@gmail.com</vt:lpstr>
      <vt:lpstr>План</vt:lpstr>
      <vt:lpstr>Развитие цифровой железной дороги – обще-индустриальный подход в решениях для всей цифровой экономики</vt:lpstr>
      <vt:lpstr>Цели цифровой трансформации железных дорог</vt:lpstr>
      <vt:lpstr>Что используется и планируется для достижения результатов и прорыва в  железнодорожных перевозках? </vt:lpstr>
      <vt:lpstr>Пути и причины для ускорения проекта цифровой железной дороги </vt:lpstr>
      <vt:lpstr>Основные предпосылки к цифровой трансформации железной дороги </vt:lpstr>
      <vt:lpstr>Можно ли сделать более эффективное использование  инфраструктуры за счет цифровой трансформации? </vt:lpstr>
      <vt:lpstr>Лучший способ предсказать будущее это создать его. Алан Кей</vt:lpstr>
      <vt:lpstr>Реализуемость</vt:lpstr>
      <vt:lpstr>…к управлению активами</vt:lpstr>
      <vt:lpstr>Технологии и стандарты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экономика Объединяющая роль логистики</dc:title>
  <dc:creator>mila</dc:creator>
  <cp:lastModifiedBy>ssinyagov</cp:lastModifiedBy>
  <cp:revision>45</cp:revision>
  <cp:lastPrinted>2017-03-23T08:07:33Z</cp:lastPrinted>
  <dcterms:created xsi:type="dcterms:W3CDTF">2017-03-16T21:16:31Z</dcterms:created>
  <dcterms:modified xsi:type="dcterms:W3CDTF">2017-03-23T08:13:20Z</dcterms:modified>
</cp:coreProperties>
</file>