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5" r:id="rId6"/>
    <p:sldId id="266" r:id="rId7"/>
    <p:sldId id="268" r:id="rId8"/>
    <p:sldId id="269" r:id="rId9"/>
    <p:sldId id="270" r:id="rId10"/>
    <p:sldId id="271" r:id="rId11"/>
    <p:sldId id="267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05"/>
    <p:restoredTop sz="94704"/>
  </p:normalViewPr>
  <p:slideViewPr>
    <p:cSldViewPr snapToGrid="0" snapToObjects="1">
      <p:cViewPr>
        <p:scale>
          <a:sx n="155" d="100"/>
          <a:sy n="155" d="100"/>
        </p:scale>
        <p:origin x="1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8" d="100"/>
          <a:sy n="128" d="100"/>
        </p:scale>
        <p:origin x="48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349F5-4CC2-F745-AA24-BC9E1DFFA4B2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6DE7B-0E05-7E4A-8879-E2B294EA2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168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168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8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3624"/>
            <a:ext cx="10515600" cy="642190"/>
          </a:xfrm>
        </p:spPr>
        <p:txBody>
          <a:bodyPr anchor="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CE64-7DDD-124A-AACA-F21ADA882028}" type="datetime1">
              <a:rPr lang="ru-RU" smtClean="0"/>
              <a:t>05.04.17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38200" y="2432303"/>
            <a:ext cx="10509250" cy="36573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13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05" y="1802128"/>
            <a:ext cx="10612395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5" y="3307079"/>
            <a:ext cx="10612395" cy="28698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5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41" y="1709738"/>
            <a:ext cx="10663709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741" y="4589463"/>
            <a:ext cx="106637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7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0724"/>
            <a:ext cx="10515600" cy="10747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14831"/>
            <a:ext cx="5181600" cy="3862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314831"/>
            <a:ext cx="5181600" cy="386213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68" y="1244554"/>
            <a:ext cx="10622220" cy="61976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3168" y="2052379"/>
            <a:ext cx="526440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3168" y="2866767"/>
            <a:ext cx="5264407" cy="33228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4195" y="2052379"/>
            <a:ext cx="5251193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04195" y="2866767"/>
            <a:ext cx="5251193" cy="332289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6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1340811"/>
            <a:ext cx="10515600" cy="82574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5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8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7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68" y="1802128"/>
            <a:ext cx="106206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3168" y="3307079"/>
            <a:ext cx="10620632" cy="286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3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CD09-D160-D641-A095-DBA2B7559F3C}" type="datetimeFigureOut">
              <a:rPr lang="ru-RU" smtClean="0"/>
              <a:t>05.04.17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F280-F7BF-B947-937D-71977223D31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1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1" y="185304"/>
            <a:ext cx="848023" cy="84802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2" y="185304"/>
            <a:ext cx="848023" cy="84802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4" y="185304"/>
            <a:ext cx="848023" cy="84802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9" y="185304"/>
            <a:ext cx="848023" cy="848023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41" y="185304"/>
            <a:ext cx="848024" cy="84802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3525"/>
            <a:ext cx="1671259" cy="406672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 userDrawn="1"/>
        </p:nvCxnSpPr>
        <p:spPr>
          <a:xfrm>
            <a:off x="5173362" y="609315"/>
            <a:ext cx="464401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0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1B56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G"/><Relationship Id="rId12" Type="http://schemas.openxmlformats.org/officeDocument/2006/relationships/image" Target="../media/image26.jpg"/><Relationship Id="rId13" Type="http://schemas.openxmlformats.org/officeDocument/2006/relationships/image" Target="../media/image27.jpg"/><Relationship Id="rId14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18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0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005384"/>
            <a:ext cx="12192000" cy="852616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763" y="1730518"/>
            <a:ext cx="7986584" cy="2331307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Социальное партнерство бизнеса, власти </a:t>
            </a:r>
            <a:br>
              <a:rPr lang="ru-RU" dirty="0" smtClean="0"/>
            </a:br>
            <a:r>
              <a:rPr lang="ru-RU" dirty="0" smtClean="0"/>
              <a:t>и общественных организаций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763" y="4220447"/>
            <a:ext cx="9144000" cy="648686"/>
          </a:xfrm>
        </p:spPr>
        <p:txBody>
          <a:bodyPr/>
          <a:lstStyle/>
          <a:p>
            <a:r>
              <a:rPr lang="ru-RU" dirty="0" smtClean="0"/>
              <a:t>на примере социальных программ компаний АФК «Система»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95371" y="6185240"/>
            <a:ext cx="3462623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Елена Чернышкова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,</a:t>
            </a:r>
            <a:br>
              <a:rPr lang="ru-RU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президент БФ «Система»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4"/>
          <a:stretch/>
        </p:blipFill>
        <p:spPr>
          <a:xfrm>
            <a:off x="6142756" y="840259"/>
            <a:ext cx="5348950" cy="6017739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922575" y="6280040"/>
            <a:ext cx="3321229" cy="41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6 апреля 2017 г.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50168" y="6185240"/>
            <a:ext cx="144033" cy="552661"/>
            <a:chOff x="4479708" y="6073136"/>
            <a:chExt cx="175676" cy="674078"/>
          </a:xfrm>
        </p:grpSpPr>
        <p:sp>
          <p:nvSpPr>
            <p:cNvPr id="11" name="Овал 10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4613469"/>
            <a:ext cx="12192000" cy="622563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10</a:t>
            </a:fld>
            <a:endParaRPr lang="ru-RU"/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4"/>
          <a:stretch/>
        </p:blipFill>
        <p:spPr>
          <a:xfrm>
            <a:off x="838200" y="5329520"/>
            <a:ext cx="1905192" cy="1503722"/>
          </a:xfrm>
          <a:prstGeom prst="rect">
            <a:avLst/>
          </a:prstGeom>
        </p:spPr>
      </p:pic>
      <p:pic>
        <p:nvPicPr>
          <p:cNvPr id="6" name="Picture 21" descr="Sistema_AFK_horiz_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94" y="5448717"/>
            <a:ext cx="1216262" cy="367707"/>
          </a:xfrm>
          <a:prstGeom prst="rect">
            <a:avLst/>
          </a:prstGeom>
        </p:spPr>
      </p:pic>
      <p:pic>
        <p:nvPicPr>
          <p:cNvPr id="8" name="Изображение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7" t="4900" r="53783" b="60206"/>
          <a:stretch/>
        </p:blipFill>
        <p:spPr>
          <a:xfrm>
            <a:off x="4604473" y="5329740"/>
            <a:ext cx="1155906" cy="605663"/>
          </a:xfrm>
          <a:prstGeom prst="rect">
            <a:avLst/>
          </a:prstGeom>
        </p:spPr>
      </p:pic>
      <p:pic>
        <p:nvPicPr>
          <p:cNvPr id="9" name="Изображение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3" t="9713" r="1925" b="61606"/>
          <a:stretch/>
        </p:blipFill>
        <p:spPr>
          <a:xfrm>
            <a:off x="4412768" y="6300879"/>
            <a:ext cx="1050758" cy="386361"/>
          </a:xfrm>
          <a:prstGeom prst="rect">
            <a:avLst/>
          </a:prstGeom>
        </p:spPr>
      </p:pic>
      <p:pic>
        <p:nvPicPr>
          <p:cNvPr id="10" name="Picture 32" descr="M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83" y="5511001"/>
            <a:ext cx="644631" cy="341731"/>
          </a:xfrm>
          <a:prstGeom prst="rect">
            <a:avLst/>
          </a:prstGeom>
        </p:spPr>
      </p:pic>
      <p:pic>
        <p:nvPicPr>
          <p:cNvPr id="11" name="Изображение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8835" r="10155" b="37003"/>
          <a:stretch/>
        </p:blipFill>
        <p:spPr>
          <a:xfrm>
            <a:off x="5649909" y="6273391"/>
            <a:ext cx="1595710" cy="43795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4" t="1743" r="37307" b="53744"/>
          <a:stretch/>
        </p:blipFill>
        <p:spPr>
          <a:xfrm>
            <a:off x="7676304" y="5319066"/>
            <a:ext cx="1110464" cy="627013"/>
          </a:xfrm>
          <a:prstGeom prst="rect">
            <a:avLst/>
          </a:prstGeom>
        </p:spPr>
      </p:pic>
      <p:pic>
        <p:nvPicPr>
          <p:cNvPr id="13" name="Изображение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10" y="6344256"/>
            <a:ext cx="1335862" cy="315689"/>
          </a:xfrm>
          <a:prstGeom prst="rect">
            <a:avLst/>
          </a:prstGeom>
        </p:spPr>
      </p:pic>
      <p:pic>
        <p:nvPicPr>
          <p:cNvPr id="14" name="Изображение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0" t="9216" r="20041" b="61404"/>
          <a:stretch/>
        </p:blipFill>
        <p:spPr>
          <a:xfrm>
            <a:off x="9076348" y="5402854"/>
            <a:ext cx="1133619" cy="422468"/>
          </a:xfrm>
          <a:prstGeom prst="rect">
            <a:avLst/>
          </a:prstGeom>
        </p:spPr>
      </p:pic>
      <p:pic>
        <p:nvPicPr>
          <p:cNvPr id="15" name="Изображение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63" y="6284445"/>
            <a:ext cx="937704" cy="343543"/>
          </a:xfrm>
          <a:prstGeom prst="rect">
            <a:avLst/>
          </a:prstGeom>
        </p:spPr>
      </p:pic>
      <p:pic>
        <p:nvPicPr>
          <p:cNvPr id="16" name="Picture 10" descr="ОАО РТИ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7" y="5393471"/>
            <a:ext cx="759270" cy="3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48" y="6278992"/>
            <a:ext cx="981468" cy="318314"/>
          </a:xfrm>
          <a:prstGeom prst="rect">
            <a:avLst/>
          </a:prstGeom>
        </p:spPr>
      </p:pic>
      <p:pic>
        <p:nvPicPr>
          <p:cNvPr id="18" name="Изображение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11134"/>
          <a:stretch/>
        </p:blipFill>
        <p:spPr>
          <a:xfrm>
            <a:off x="7893880" y="1596955"/>
            <a:ext cx="2605668" cy="2200492"/>
          </a:xfrm>
          <a:prstGeom prst="rect">
            <a:avLst/>
          </a:prstGeom>
        </p:spPr>
      </p:pic>
      <p:pic>
        <p:nvPicPr>
          <p:cNvPr id="19" name="Изображение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46" y="1601853"/>
            <a:ext cx="1614362" cy="1075569"/>
          </a:xfrm>
          <a:prstGeom prst="rect">
            <a:avLst/>
          </a:prstGeom>
        </p:spPr>
      </p:pic>
      <p:pic>
        <p:nvPicPr>
          <p:cNvPr id="20" name="Изображение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46" y="2721879"/>
            <a:ext cx="1614362" cy="1075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10" y="1489735"/>
            <a:ext cx="7100070" cy="642190"/>
          </a:xfrm>
        </p:spPr>
        <p:txBody>
          <a:bodyPr>
            <a:noAutofit/>
          </a:bodyPr>
          <a:lstStyle/>
          <a:p>
            <a:r>
              <a:rPr lang="ru-RU" dirty="0" smtClean="0"/>
              <a:t>Щедрый вторник в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93810" y="2331013"/>
            <a:ext cx="10509250" cy="27928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БФ «Система» партнер  «Щедрого вторника» в России</a:t>
            </a:r>
          </a:p>
          <a:p>
            <a:r>
              <a:rPr lang="ru-RU" sz="2000" dirty="0" smtClean="0"/>
              <a:t>В 2016 г. акция «Щедрый вторник» впервые прошла в России: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Более 950 компаний приняли участие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Миллионы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Объем пожертвований по стране увеличился в 2,5 раза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b="1" i="1" dirty="0" smtClean="0">
                <a:solidFill>
                  <a:schemeClr val="bg1"/>
                </a:solidFill>
              </a:rPr>
              <a:t>12 компаний АФК «Система» поддержали инициативу «Щедрый вторник».</a:t>
            </a:r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88" y="6317993"/>
            <a:ext cx="1517457" cy="3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7287080" y="4156891"/>
            <a:ext cx="4904919" cy="1079142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287080" y="2764504"/>
            <a:ext cx="4904919" cy="1079142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87080" y="5401705"/>
            <a:ext cx="4904919" cy="1079142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11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200" y="1862104"/>
            <a:ext cx="8412892" cy="33614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B567F"/>
                </a:solidFill>
              </a:rPr>
              <a:t>Организация </a:t>
            </a:r>
            <a:r>
              <a:rPr lang="ru-RU" sz="2000" b="1" dirty="0" smtClean="0">
                <a:solidFill>
                  <a:srgbClr val="1B567F"/>
                </a:solidFill>
              </a:rPr>
              <a:t>благотворительных партнерских экологических </a:t>
            </a:r>
            <a:r>
              <a:rPr lang="ru-RU" sz="2000" b="1" dirty="0">
                <a:solidFill>
                  <a:srgbClr val="1B567F"/>
                </a:solidFill>
              </a:rPr>
              <a:t>фестивалей в республиках </a:t>
            </a:r>
            <a:r>
              <a:rPr lang="ru-RU" sz="2000" b="1" dirty="0" smtClean="0">
                <a:solidFill>
                  <a:srgbClr val="1B567F"/>
                </a:solidFill>
              </a:rPr>
              <a:t>Карелия </a:t>
            </a:r>
            <a:r>
              <a:rPr lang="ru-RU" sz="2000" b="1" dirty="0">
                <a:solidFill>
                  <a:srgbClr val="1B567F"/>
                </a:solidFill>
              </a:rPr>
              <a:t>и Алтай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200" y="1159099"/>
            <a:ext cx="10515600" cy="642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мероприятия 2017</a:t>
            </a:r>
            <a:endParaRPr lang="ru-RU" dirty="0"/>
          </a:p>
        </p:txBody>
      </p:sp>
      <p:pic>
        <p:nvPicPr>
          <p:cNvPr id="34" name="Picture 2" descr="http://sakhalife.ru/wp-content/uploads/2016/12/logotip-r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9" y="4191639"/>
            <a:ext cx="1584176" cy="10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cbs-angarsk.ru/images/stories/novosti/CGB_OI_2016/RGM_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05" y="4174898"/>
            <a:ext cx="1063102" cy="10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ttu.rushkolnik.ru/tw_files2/urls_1/59/d-58495/58495_html_m714ab9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3" y="2743869"/>
            <a:ext cx="808515" cy="11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www.votpusk.ru/story/edit/foto/small/48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07" y="2743869"/>
            <a:ext cx="1060377" cy="10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Изображение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5" t="7205" b="60533"/>
          <a:stretch/>
        </p:blipFill>
        <p:spPr>
          <a:xfrm>
            <a:off x="1472547" y="5835341"/>
            <a:ext cx="1469691" cy="521009"/>
          </a:xfrm>
          <a:prstGeom prst="rect">
            <a:avLst/>
          </a:prstGeom>
        </p:spPr>
      </p:pic>
      <p:pic>
        <p:nvPicPr>
          <p:cNvPr id="39" name="Изображение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2" t="59045" r="2461" b="9041"/>
          <a:stretch/>
        </p:blipFill>
        <p:spPr>
          <a:xfrm>
            <a:off x="387438" y="5979501"/>
            <a:ext cx="1016200" cy="318205"/>
          </a:xfrm>
          <a:prstGeom prst="rect">
            <a:avLst/>
          </a:prstGeom>
        </p:spPr>
      </p:pic>
      <p:pic>
        <p:nvPicPr>
          <p:cNvPr id="40" name="Изображение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6529" r="67099" b="66704"/>
          <a:stretch/>
        </p:blipFill>
        <p:spPr>
          <a:xfrm>
            <a:off x="3797811" y="5907931"/>
            <a:ext cx="764771" cy="432261"/>
          </a:xfrm>
          <a:prstGeom prst="rect">
            <a:avLst/>
          </a:prstGeom>
        </p:spPr>
      </p:pic>
      <p:pic>
        <p:nvPicPr>
          <p:cNvPr id="41" name="Изображение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3" t="5147" r="37833" b="56247"/>
          <a:stretch/>
        </p:blipFill>
        <p:spPr>
          <a:xfrm>
            <a:off x="4612215" y="5936079"/>
            <a:ext cx="812528" cy="420271"/>
          </a:xfrm>
          <a:prstGeom prst="rect">
            <a:avLst/>
          </a:prstGeom>
        </p:spPr>
      </p:pic>
      <p:pic>
        <p:nvPicPr>
          <p:cNvPr id="42" name="Изображение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50" y="6033163"/>
            <a:ext cx="722200" cy="264543"/>
          </a:xfrm>
          <a:prstGeom prst="rect">
            <a:avLst/>
          </a:prstGeom>
        </p:spPr>
      </p:pic>
      <p:pic>
        <p:nvPicPr>
          <p:cNvPr id="43" name="Picture 12" descr="http://bf.sistema.ru/wp-content/uploads/2016/03/593902_html_19d08a55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52" y="4141177"/>
            <a:ext cx="1140815" cy="11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504347" y="2986058"/>
            <a:ext cx="446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2000" cap="small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при поддержке правительства </a:t>
            </a:r>
            <a:r>
              <a:rPr lang="ru-RU" sz="2000" cap="small" dirty="0" smtClean="0">
                <a:solidFill>
                  <a:schemeClr val="bg1"/>
                </a:solidFill>
                <a:ea typeface="Cambria Math" panose="02040503050406030204" pitchFamily="18" charset="0"/>
              </a:rPr>
              <a:t>республик</a:t>
            </a:r>
            <a:endParaRPr lang="ru-RU" sz="2000" cap="small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7291" y="4366923"/>
            <a:ext cx="4600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2000" cap="small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в партнерстве с общественными организациями</a:t>
            </a:r>
            <a:endParaRPr lang="ru-RU" sz="2000" cap="small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04347" y="5746390"/>
            <a:ext cx="460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sz="2000" cap="small" dirty="0" smtClean="0">
                <a:solidFill>
                  <a:schemeClr val="bg1"/>
                </a:solidFill>
                <a:ea typeface="Cambria Math" panose="02040503050406030204" pitchFamily="18" charset="0"/>
              </a:rPr>
              <a:t>при участии бизнеса</a:t>
            </a:r>
            <a:endParaRPr lang="ru-RU" sz="2000" cap="small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50" name="Picture 2" descr="http://sfera.fm/content/f2ba1048e0586224d061c256208e9d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05" y="5850805"/>
            <a:ext cx="734280" cy="4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http://ecb-test.ru/ufiles/image/oao_niime_i_mikron_rossiya_zelenograd_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3" y="5983561"/>
            <a:ext cx="934721" cy="3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12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2541" y="3188404"/>
            <a:ext cx="8289324" cy="642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4"/>
          <a:stretch/>
        </p:blipFill>
        <p:spPr>
          <a:xfrm>
            <a:off x="7475416" y="2339545"/>
            <a:ext cx="4016289" cy="45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402228"/>
            <a:ext cx="12192000" cy="3455772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819" y="1139116"/>
            <a:ext cx="11010580" cy="864531"/>
          </a:xfrm>
        </p:spPr>
        <p:txBody>
          <a:bodyPr>
            <a:normAutofit/>
          </a:bodyPr>
          <a:lstStyle/>
          <a:p>
            <a:r>
              <a:rPr lang="ru-RU" dirty="0" smtClean="0"/>
              <a:t>О Благотворительном фонде «Система»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2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199" y="1921913"/>
            <a:ext cx="11287898" cy="144314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B567F"/>
                </a:solidFill>
              </a:rPr>
              <a:t>Благотворительный фонд «Система», созданный в 2004 году при участии компаний Группы АФК «Система», – основной оператор благотворительной деятельности </a:t>
            </a:r>
            <a:r>
              <a:rPr lang="ru-RU" sz="2000" b="1" dirty="0" smtClean="0">
                <a:solidFill>
                  <a:srgbClr val="1B567F"/>
                </a:solidFill>
              </a:rPr>
              <a:t>корпорации компаний-доноров.</a:t>
            </a:r>
            <a:endParaRPr lang="ru-RU" sz="2000" dirty="0" smtClean="0"/>
          </a:p>
          <a:p>
            <a:r>
              <a:rPr lang="ru-RU" sz="2000" dirty="0" smtClean="0"/>
              <a:t>Фонд </a:t>
            </a:r>
            <a:r>
              <a:rPr lang="ru-RU" sz="2000" dirty="0"/>
              <a:t>разрабатывает и реализует долгосрочные благотворительные программы, актуальные для социальной стратегии АФК </a:t>
            </a:r>
            <a:r>
              <a:rPr lang="ru-RU" sz="2000" dirty="0" smtClean="0"/>
              <a:t>«Система», </a:t>
            </a:r>
            <a:r>
              <a:rPr lang="ru-RU" sz="2000" dirty="0"/>
              <a:t>ее дочерних и зависимых компаний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3525"/>
            <a:ext cx="1671259" cy="4066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1503" y="3476566"/>
            <a:ext cx="11068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Приоритет в программах Фонда имеют системные проекты, способные обеспечить значимые изменения в социальной сфере по выбранным направлениям: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43390" y="4423719"/>
            <a:ext cx="3608129" cy="2578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«Лифт в будущее» </a:t>
            </a:r>
            <a:r>
              <a:rPr lang="ru-RU" sz="2000" dirty="0" smtClean="0">
                <a:solidFill>
                  <a:schemeClr val="bg1"/>
                </a:solidFill>
              </a:rPr>
              <a:t>– ведущая российская образовательная программа, содействующая развитию кадрового потенциала высокотехнологических и наукоемких отраслей.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8237838" y="4423719"/>
            <a:ext cx="3870287" cy="2434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«Культура и искусство: новые технологии для просвещения» </a:t>
            </a:r>
            <a:r>
              <a:rPr lang="ru-RU" sz="2000" dirty="0" smtClean="0">
                <a:solidFill>
                  <a:schemeClr val="bg1"/>
                </a:solidFill>
              </a:rPr>
              <a:t>– программа поддержки сети образовательно-</a:t>
            </a:r>
            <a:r>
              <a:rPr lang="ru-RU" sz="2000" dirty="0" err="1" smtClean="0">
                <a:solidFill>
                  <a:schemeClr val="bg1"/>
                </a:solidFill>
              </a:rPr>
              <a:t>медийных</a:t>
            </a:r>
            <a:r>
              <a:rPr lang="ru-RU" sz="2000" dirty="0" smtClean="0">
                <a:solidFill>
                  <a:schemeClr val="bg1"/>
                </a:solidFill>
              </a:rPr>
              <a:t> представительств Русского музея в России и за рубежом. </a:t>
            </a: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3875388" y="4423719"/>
            <a:ext cx="4441224" cy="243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«Социальная среда и волонтерство» </a:t>
            </a:r>
            <a:r>
              <a:rPr lang="ru-RU" sz="2000" dirty="0" smtClean="0">
                <a:solidFill>
                  <a:schemeClr val="bg1"/>
                </a:solidFill>
              </a:rPr>
              <a:t>– система мероприятий, социальных проектов и программ помощи детям и ветеранам ВОВ, способствующих развитию волонтерского движения и индивидуальной благотворительности.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65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9633"/>
            <a:ext cx="12192000" cy="2568366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914" y="1119896"/>
            <a:ext cx="10872266" cy="1459967"/>
          </a:xfrm>
        </p:spPr>
        <p:txBody>
          <a:bodyPr>
            <a:normAutofit/>
          </a:bodyPr>
          <a:lstStyle/>
          <a:p>
            <a:r>
              <a:rPr lang="ru-RU" dirty="0" smtClean="0"/>
              <a:t>«Лифт </a:t>
            </a:r>
            <a:r>
              <a:rPr lang="ru-RU" dirty="0"/>
              <a:t>в </a:t>
            </a:r>
            <a:r>
              <a:rPr lang="ru-RU" dirty="0" smtClean="0"/>
              <a:t>будущее» </a:t>
            </a:r>
            <a:r>
              <a:rPr lang="ru-RU" dirty="0"/>
              <a:t>– </a:t>
            </a:r>
            <a:br>
              <a:rPr lang="ru-RU" dirty="0"/>
            </a:br>
            <a:r>
              <a:rPr lang="ru-RU" dirty="0"/>
              <a:t>команды для наукоемких </a:t>
            </a:r>
            <a:r>
              <a:rPr lang="ru-RU" dirty="0" smtClean="0"/>
              <a:t>отраслей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1655" y="2695280"/>
            <a:ext cx="815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B567F"/>
                </a:solidFill>
              </a:rPr>
              <a:t>Цель программы:</a:t>
            </a:r>
            <a:r>
              <a:rPr lang="ru-RU" sz="2000" dirty="0" smtClean="0">
                <a:solidFill>
                  <a:srgbClr val="1B567F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выявлять, формировать и развивать команды школьников и студентов, которые в ближайшие 10 лет сформируют техническую элиту России и обеспечат прорывное развитие высокотехнологичных отраслей страны.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1015" y="4392723"/>
            <a:ext cx="47087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100 заявок </a:t>
            </a:r>
            <a:r>
              <a:rPr lang="ru-RU" sz="2000" dirty="0" smtClean="0">
                <a:solidFill>
                  <a:schemeClr val="bg1"/>
                </a:solidFill>
              </a:rPr>
              <a:t>от студенческих проектных групп из различных регионов России подано на </a:t>
            </a:r>
            <a:r>
              <a:rPr lang="ru-RU" sz="2000" dirty="0" err="1" smtClean="0">
                <a:solidFill>
                  <a:schemeClr val="bg1"/>
                </a:solidFill>
              </a:rPr>
              <a:t>грантовый</a:t>
            </a:r>
            <a:r>
              <a:rPr lang="ru-RU" sz="2000" dirty="0" smtClean="0">
                <a:solidFill>
                  <a:schemeClr val="bg1"/>
                </a:solidFill>
              </a:rPr>
              <a:t> конкурс для студентов и аспирантов «Системное решение» по решению кейсов дочерних компаний АФК «Система». 9 команд получили </a:t>
            </a:r>
            <a:r>
              <a:rPr lang="ru-RU" sz="2400" b="1" dirty="0" smtClean="0">
                <a:solidFill>
                  <a:schemeClr val="bg1"/>
                </a:solidFill>
              </a:rPr>
              <a:t>гранты до 400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321" y="4508140"/>
            <a:ext cx="26525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Партнерские соглашения с </a:t>
            </a:r>
            <a:r>
              <a:rPr lang="is-IS" sz="2400" b="1" dirty="0" smtClean="0">
                <a:solidFill>
                  <a:schemeClr val="bg1"/>
                </a:solidFill>
              </a:rPr>
              <a:t>22</a:t>
            </a:r>
            <a:r>
              <a:rPr lang="ru-RU" sz="2400" b="1" dirty="0" smtClean="0">
                <a:solidFill>
                  <a:schemeClr val="bg1"/>
                </a:solidFill>
              </a:rPr>
              <a:t> ведущими российскими вузами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2583" y="4455323"/>
            <a:ext cx="4291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420 </a:t>
            </a:r>
            <a:r>
              <a:rPr lang="ru-RU" sz="2000" b="1" dirty="0" smtClean="0">
                <a:solidFill>
                  <a:schemeClr val="bg1"/>
                </a:solidFill>
              </a:rPr>
              <a:t>организаций </a:t>
            </a:r>
            <a:r>
              <a:rPr lang="ru-RU" sz="2000" dirty="0" smtClean="0">
                <a:solidFill>
                  <a:schemeClr val="bg1"/>
                </a:solidFill>
              </a:rPr>
              <a:t>дополнительного научно-технического образования школьников из 20 регионов России подали заявки на конкурс «Люди будущего». 40 организаций получили </a:t>
            </a:r>
            <a:r>
              <a:rPr lang="ru-RU" sz="2400" b="1" dirty="0" smtClean="0">
                <a:solidFill>
                  <a:schemeClr val="bg1"/>
                </a:solidFill>
              </a:rPr>
              <a:t>гранты до 600 тыс. руб.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23864"/>
          <a:stretch/>
        </p:blipFill>
        <p:spPr>
          <a:xfrm>
            <a:off x="0" y="2695280"/>
            <a:ext cx="3542270" cy="1478936"/>
          </a:xfrm>
          <a:prstGeom prst="rect">
            <a:avLst/>
          </a:prstGeom>
        </p:spPr>
      </p:pic>
      <p:pic>
        <p:nvPicPr>
          <p:cNvPr id="10" name="Picture 6" descr="Lift-logo_04-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069906"/>
            <a:ext cx="1676780" cy="124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97887"/>
            <a:ext cx="10686535" cy="613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mtClean="0"/>
              <a:t>Социальная среда и </a:t>
            </a:r>
            <a:r>
              <a:rPr lang="ru-RU" dirty="0"/>
              <a:t>волонтерство»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2153536"/>
            <a:ext cx="10509250" cy="18665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B567F"/>
                </a:solidFill>
              </a:rPr>
              <a:t>О направлении</a:t>
            </a:r>
            <a:endParaRPr lang="ru-RU" sz="2000" dirty="0">
              <a:solidFill>
                <a:srgbClr val="1B567F"/>
              </a:solidFill>
            </a:endParaRPr>
          </a:p>
          <a:p>
            <a:r>
              <a:rPr lang="ru-RU" sz="2000" dirty="0"/>
              <a:t>Направление </a:t>
            </a:r>
            <a:r>
              <a:rPr lang="ru-RU" sz="2000" dirty="0" smtClean="0"/>
              <a:t>включает проекты </a:t>
            </a:r>
            <a:r>
              <a:rPr lang="ru-RU" sz="2000" dirty="0"/>
              <a:t>в сфере охраны здоровья и социальной поддержки граждан, адресную поддержку ветеранов Великой Отечественной войны и трудового фронта, а также поддержку инициатив корпоративного волонтерского центра в рамках социальной программы, утвержденной Попечительским советом БФ «Система». </a:t>
            </a:r>
            <a:endParaRPr lang="ru-RU" sz="2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20067"/>
            <a:ext cx="12192000" cy="2837934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199" y="4206827"/>
            <a:ext cx="10689504" cy="390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1B56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smtClean="0">
                <a:solidFill>
                  <a:schemeClr val="bg1"/>
                </a:solidFill>
              </a:rPr>
              <a:t>Социальная среда и волонтерство: системный подход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514758" y="4881448"/>
            <a:ext cx="5564219" cy="1782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ru-RU" sz="2000" b="1" smtClean="0">
                <a:solidFill>
                  <a:schemeClr val="bg1"/>
                </a:solidFill>
              </a:rPr>
              <a:t>Координация и взаимодействие с государством</a:t>
            </a:r>
            <a:endParaRPr lang="ru-RU" b="1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ru-RU" dirty="0" smtClean="0">
                <a:solidFill>
                  <a:schemeClr val="bg1"/>
                </a:solidFill>
              </a:rPr>
              <a:t>В год 70-летия Победы было подписано трехстороннее соглашение между Правительством Москвы, Московским городским советом ветеранов (МГСВ) и АФК «Система» о сотрудничестве в сфере социальной поддержки ветеранов и патриотического воспитания молодежи.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859" y="4864972"/>
            <a:ext cx="25733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b="1" dirty="0">
                <a:solidFill>
                  <a:schemeClr val="bg1"/>
                </a:solidFill>
              </a:rPr>
              <a:t>Социальный </a:t>
            </a:r>
            <a:r>
              <a:rPr lang="ru-RU" sz="2000" b="1" dirty="0" smtClean="0">
                <a:solidFill>
                  <a:schemeClr val="bg1"/>
                </a:solidFill>
              </a:rPr>
              <a:t>эффект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Социальная </a:t>
            </a:r>
            <a:r>
              <a:rPr lang="ru-RU" sz="1600" dirty="0">
                <a:solidFill>
                  <a:schemeClr val="bg1"/>
                </a:solidFill>
              </a:rPr>
              <a:t>незащищенность ветеранов и приравненных к ним категорий </a:t>
            </a:r>
            <a:r>
              <a:rPr lang="ru-RU" sz="1600" dirty="0" smtClean="0">
                <a:solidFill>
                  <a:schemeClr val="bg1"/>
                </a:solidFill>
              </a:rPr>
              <a:t>граждан – фактор особого внимания.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1950" y="4860750"/>
            <a:ext cx="2821021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b="1" dirty="0">
                <a:solidFill>
                  <a:schemeClr val="bg1"/>
                </a:solidFill>
              </a:rPr>
              <a:t>Приоритет </a:t>
            </a:r>
            <a:r>
              <a:rPr lang="ru-RU" sz="2000" b="1" dirty="0" smtClean="0">
                <a:solidFill>
                  <a:schemeClr val="bg1"/>
                </a:solidFill>
              </a:rPr>
              <a:t>КСО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spcAft>
                <a:spcPts val="5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Поддержка </a:t>
            </a:r>
            <a:r>
              <a:rPr lang="ru-RU" sz="1600" dirty="0">
                <a:solidFill>
                  <a:schemeClr val="bg1"/>
                </a:solidFill>
              </a:rPr>
              <a:t>ветеранов Великой Отечественной войны является одним из приоритетов КСО АФК «</a:t>
            </a:r>
            <a:r>
              <a:rPr lang="ru-RU" sz="1600" dirty="0" smtClean="0">
                <a:solidFill>
                  <a:schemeClr val="bg1"/>
                </a:solidFill>
              </a:rPr>
              <a:t>Система». 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69221" y="4981430"/>
            <a:ext cx="107093" cy="410921"/>
            <a:chOff x="4479708" y="6073136"/>
            <a:chExt cx="175676" cy="674078"/>
          </a:xfrm>
        </p:grpSpPr>
        <p:sp>
          <p:nvSpPr>
            <p:cNvPr id="16" name="Овал 15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90688" y="4981430"/>
            <a:ext cx="107093" cy="410921"/>
            <a:chOff x="4479708" y="6073136"/>
            <a:chExt cx="175676" cy="674078"/>
          </a:xfrm>
        </p:grpSpPr>
        <p:sp>
          <p:nvSpPr>
            <p:cNvPr id="24" name="Овал 23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36666" y="4981430"/>
            <a:ext cx="107093" cy="410921"/>
            <a:chOff x="4479708" y="6073136"/>
            <a:chExt cx="175676" cy="674078"/>
          </a:xfrm>
        </p:grpSpPr>
        <p:sp>
          <p:nvSpPr>
            <p:cNvPr id="28" name="Овал 27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35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290486" y="3902251"/>
            <a:ext cx="4901514" cy="2520779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5</a:t>
            </a:fld>
            <a:endParaRPr 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/>
          <a:stretch/>
        </p:blipFill>
        <p:spPr>
          <a:xfrm>
            <a:off x="381059" y="3202588"/>
            <a:ext cx="6182094" cy="36554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15417" y="4193145"/>
            <a:ext cx="3978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14-дневное проживание в комфортабельных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2-местных </a:t>
            </a:r>
            <a:r>
              <a:rPr lang="ru-RU" sz="2000" dirty="0">
                <a:solidFill>
                  <a:schemeClr val="bg1"/>
                </a:solidFill>
              </a:rPr>
              <a:t>номерах со всеми удобствами.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Разнообразное </a:t>
            </a:r>
            <a:r>
              <a:rPr lang="ru-RU" sz="2000" dirty="0">
                <a:solidFill>
                  <a:schemeClr val="bg1"/>
                </a:solidFill>
              </a:rPr>
              <a:t>трехразовое </a:t>
            </a:r>
            <a:r>
              <a:rPr lang="ru-RU" sz="2000" dirty="0" smtClean="0">
                <a:solidFill>
                  <a:schemeClr val="bg1"/>
                </a:solidFill>
              </a:rPr>
              <a:t>питание.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1532237" y="2967893"/>
            <a:ext cx="8682682" cy="8709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4200"/>
              </a:spcBef>
            </a:pPr>
            <a:r>
              <a:rPr lang="ru-RU" altLang="ru-RU" sz="2000" i="1" dirty="0">
                <a:solidFill>
                  <a:srgbClr val="1B567F"/>
                </a:solidFill>
              </a:rPr>
              <a:t>Количество </a:t>
            </a:r>
            <a:r>
              <a:rPr lang="ru-RU" altLang="ru-RU" sz="2000" i="1" dirty="0" err="1" smtClean="0">
                <a:solidFill>
                  <a:srgbClr val="1B567F"/>
                </a:solidFill>
              </a:rPr>
              <a:t>благополучателей</a:t>
            </a:r>
            <a:r>
              <a:rPr lang="ru-RU" altLang="ru-RU" sz="2000" i="1" dirty="0">
                <a:solidFill>
                  <a:srgbClr val="1B567F"/>
                </a:solidFill>
              </a:rPr>
              <a:t> </a:t>
            </a:r>
            <a:r>
              <a:rPr lang="ru-RU" altLang="ru-RU" sz="2000" i="1" dirty="0" smtClean="0">
                <a:solidFill>
                  <a:srgbClr val="1B567F"/>
                </a:solidFill>
              </a:rPr>
              <a:t>проекта по Санаторно-курортному лечению и реабилитации </a:t>
            </a:r>
            <a:r>
              <a:rPr lang="ru-RU" altLang="ru-RU" sz="2000" b="1" i="1" dirty="0" smtClean="0">
                <a:solidFill>
                  <a:srgbClr val="1B567F"/>
                </a:solidFill>
              </a:rPr>
              <a:t>«Забота </a:t>
            </a:r>
            <a:r>
              <a:rPr lang="ru-RU" altLang="ru-RU" sz="2000" b="1" i="1" dirty="0">
                <a:solidFill>
                  <a:srgbClr val="1B567F"/>
                </a:solidFill>
              </a:rPr>
              <a:t>о ветеранах» 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642308" y="4269565"/>
            <a:ext cx="144033" cy="552661"/>
            <a:chOff x="4479708" y="6073136"/>
            <a:chExt cx="175676" cy="674078"/>
          </a:xfrm>
        </p:grpSpPr>
        <p:sp>
          <p:nvSpPr>
            <p:cNvPr id="15" name="Овал 14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Текст 3"/>
          <p:cNvSpPr>
            <a:spLocks noGrp="1"/>
          </p:cNvSpPr>
          <p:nvPr>
            <p:ph type="body" idx="1"/>
          </p:nvPr>
        </p:nvSpPr>
        <p:spPr>
          <a:xfrm>
            <a:off x="838200" y="1282379"/>
            <a:ext cx="9244914" cy="15400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1B567F"/>
                </a:solidFill>
              </a:rPr>
              <a:t>«</a:t>
            </a:r>
            <a:r>
              <a:rPr lang="ru-RU" sz="2000" b="1" dirty="0">
                <a:solidFill>
                  <a:srgbClr val="1B567F"/>
                </a:solidFill>
              </a:rPr>
              <a:t>Победа в наших сердцах», </a:t>
            </a:r>
            <a:r>
              <a:rPr lang="ru-RU" sz="2000" dirty="0"/>
              <a:t>стартовавшая в 2015 году для реализации соглашения с Правительством Москвы, МГСВ и АФК «Система» – ключевая программа направления «</a:t>
            </a:r>
            <a:r>
              <a:rPr lang="ru-RU" sz="2000" dirty="0" smtClean="0"/>
              <a:t>Социальная среда и </a:t>
            </a:r>
            <a:r>
              <a:rPr lang="ru-RU" sz="2000" dirty="0"/>
              <a:t>волонтерство», которая позволила объединить под единым началом множество инициатив, направленных на поддержку ветеранов и приравненных к ним категорий граждан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>
          <a:xfrm>
            <a:off x="10083114" y="1114763"/>
            <a:ext cx="1854350" cy="17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326924" y="5120755"/>
            <a:ext cx="7865076" cy="1737245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075"/>
            <a:ext cx="10515600" cy="642190"/>
          </a:xfrm>
        </p:spPr>
        <p:txBody>
          <a:bodyPr>
            <a:noAutofit/>
          </a:bodyPr>
          <a:lstStyle/>
          <a:p>
            <a:r>
              <a:rPr lang="ru-RU" dirty="0"/>
              <a:t>Волонтерский центр БФ «Система»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2064969"/>
            <a:ext cx="10711249" cy="1114837"/>
          </a:xfrm>
        </p:spPr>
        <p:txBody>
          <a:bodyPr>
            <a:normAutofit/>
          </a:bodyPr>
          <a:lstStyle/>
          <a:p>
            <a:r>
              <a:rPr lang="ru-RU" sz="2000" dirty="0"/>
              <a:t>Волонтерский центр БФ «Система» является основным инструментом для осуществления благотворительного волонтерства ключевых компаний-доноров Фонда, а также компаний из числа социальных партнеров. </a:t>
            </a:r>
            <a:endParaRPr lang="ru-RU" sz="2000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r="21834"/>
          <a:stretch/>
        </p:blipFill>
        <p:spPr>
          <a:xfrm>
            <a:off x="0" y="3383510"/>
            <a:ext cx="4326924" cy="3474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7160" y="3285835"/>
            <a:ext cx="58480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B567F"/>
                </a:solidFill>
              </a:rPr>
              <a:t>Основная цель </a:t>
            </a:r>
            <a:r>
              <a:rPr lang="ru-RU" sz="2000" dirty="0" smtClean="0">
                <a:solidFill>
                  <a:srgbClr val="1B567F"/>
                </a:solidFill>
              </a:rPr>
              <a:t>– </a:t>
            </a:r>
            <a:r>
              <a:rPr lang="ru-RU" sz="2000" dirty="0">
                <a:solidFill>
                  <a:srgbClr val="1B567F"/>
                </a:solidFill>
              </a:rPr>
              <a:t>консолидация лучших добровольческих практик компаний-доноров и объединение волонтеров для решения социальных вопросов, возникающих перед местными сообществами и обществом в целом.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498459" y="5270841"/>
            <a:ext cx="144033" cy="552661"/>
            <a:chOff x="4479708" y="6073136"/>
            <a:chExt cx="175676" cy="674078"/>
          </a:xfrm>
        </p:grpSpPr>
        <p:sp>
          <p:nvSpPr>
            <p:cNvPr id="10" name="Овал 9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Текст 3"/>
          <p:cNvSpPr txBox="1">
            <a:spLocks/>
          </p:cNvSpPr>
          <p:nvPr/>
        </p:nvSpPr>
        <p:spPr>
          <a:xfrm>
            <a:off x="4814027" y="5197028"/>
            <a:ext cx="6974319" cy="137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В рамках социальных волонтерских </a:t>
            </a:r>
            <a:r>
              <a:rPr lang="ru-RU" sz="2000" dirty="0" smtClean="0">
                <a:solidFill>
                  <a:schemeClr val="bg1"/>
                </a:solidFill>
              </a:rPr>
              <a:t>проектов объединены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3300" dirty="0" smtClean="0">
                <a:solidFill>
                  <a:schemeClr val="bg1"/>
                </a:solidFill>
              </a:rPr>
              <a:t>22 компании группы «Система», 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сотни сотрудников </a:t>
            </a:r>
            <a:r>
              <a:rPr lang="ru-RU" sz="2000" dirty="0">
                <a:solidFill>
                  <a:schemeClr val="bg1"/>
                </a:solidFill>
              </a:rPr>
              <a:t>из всех регионов страны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76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1" y="2376988"/>
            <a:ext cx="6397668" cy="4481012"/>
            <a:chOff x="0" y="1341843"/>
            <a:chExt cx="7875575" cy="5516157"/>
          </a:xfrm>
        </p:grpSpPr>
        <p:pic>
          <p:nvPicPr>
            <p:cNvPr id="3" name="Изображение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1843"/>
              <a:ext cx="7875575" cy="551615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1127495" y="3690366"/>
              <a:ext cx="219456" cy="219456"/>
            </a:xfrm>
            <a:prstGeom prst="ellipse">
              <a:avLst/>
            </a:prstGeom>
            <a:solidFill>
              <a:srgbClr val="1B56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26650" y="3612442"/>
              <a:ext cx="123768" cy="123768"/>
            </a:xfrm>
            <a:prstGeom prst="ellipse">
              <a:avLst/>
            </a:prstGeom>
            <a:solidFill>
              <a:srgbClr val="1B56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915281" y="2650520"/>
              <a:ext cx="123768" cy="123768"/>
            </a:xfrm>
            <a:prstGeom prst="ellipse">
              <a:avLst/>
            </a:prstGeom>
            <a:solidFill>
              <a:srgbClr val="1B56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526650" y="4305590"/>
              <a:ext cx="123768" cy="123768"/>
            </a:xfrm>
            <a:prstGeom prst="ellipse">
              <a:avLst/>
            </a:prstGeom>
            <a:solidFill>
              <a:srgbClr val="1B56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34340" y="3628482"/>
              <a:ext cx="123768" cy="123768"/>
            </a:xfrm>
            <a:prstGeom prst="ellipse">
              <a:avLst/>
            </a:prstGeom>
            <a:solidFill>
              <a:srgbClr val="1B56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" y="5455744"/>
            <a:ext cx="8723868" cy="1402256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7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62432" y="2960910"/>
            <a:ext cx="1464297" cy="1464297"/>
          </a:xfrm>
          <a:prstGeom prst="ellipse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750931" y="5203538"/>
            <a:ext cx="1475798" cy="1457941"/>
          </a:xfrm>
          <a:prstGeom prst="ellipse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990303" y="722409"/>
            <a:ext cx="1501599" cy="1501599"/>
          </a:xfrm>
          <a:prstGeom prst="ellipse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18871" y="3600573"/>
            <a:ext cx="1525058" cy="1525058"/>
          </a:xfrm>
          <a:prstGeom prst="ellipse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51282" y="1164210"/>
            <a:ext cx="157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Мурманская область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4963" y="3406838"/>
            <a:ext cx="157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Вологодская область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0034" y="3805326"/>
            <a:ext cx="1499914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Москва</a:t>
            </a:r>
          </a:p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Московская область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4963" y="5677932"/>
            <a:ext cx="1538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Ульяновская область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3790" y="5577740"/>
            <a:ext cx="8202471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В 2017 году охват </a:t>
            </a:r>
            <a:r>
              <a:rPr lang="ru-RU" altLang="ru-RU" sz="2000" dirty="0">
                <a:solidFill>
                  <a:schemeClr val="bg1"/>
                </a:solidFill>
              </a:rPr>
              <a:t>акции «Волонтерский сад Победы</a:t>
            </a:r>
            <a:r>
              <a:rPr lang="ru-RU" altLang="ru-RU" sz="2000" dirty="0" smtClean="0">
                <a:solidFill>
                  <a:schemeClr val="bg1"/>
                </a:solidFill>
              </a:rPr>
              <a:t>» увеличился до </a:t>
            </a:r>
          </a:p>
          <a:p>
            <a:pPr>
              <a:spcBef>
                <a:spcPts val="500"/>
              </a:spcBef>
            </a:pPr>
            <a:r>
              <a:rPr lang="ru-RU" altLang="ru-RU" sz="3600" dirty="0" smtClean="0">
                <a:solidFill>
                  <a:schemeClr val="bg1"/>
                </a:solidFill>
              </a:rPr>
              <a:t>6 регионов Российской Федерации</a:t>
            </a:r>
            <a:endParaRPr lang="ru-RU" altLang="ru-RU" sz="3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9543929" y="3979251"/>
            <a:ext cx="287651" cy="15709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203106" y="2062544"/>
            <a:ext cx="1104561" cy="162076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442933" y="4866134"/>
            <a:ext cx="453133" cy="48286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479400" y="3107296"/>
            <a:ext cx="1368436" cy="1368436"/>
          </a:xfrm>
          <a:prstGeom prst="ellipse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90803" y="3521660"/>
            <a:ext cx="154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ru-RU" altLang="ru-RU" sz="2000" dirty="0" smtClean="0">
                <a:solidFill>
                  <a:schemeClr val="bg1"/>
                </a:solidFill>
              </a:rPr>
              <a:t>Смоленская область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840045" y="4054547"/>
            <a:ext cx="192786" cy="5987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694402" y="1465190"/>
            <a:ext cx="9137178" cy="7940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B56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 smtClean="0"/>
              <a:t>География </a:t>
            </a:r>
            <a:r>
              <a:rPr lang="ru-RU" sz="3300" dirty="0"/>
              <a:t>проекта </a:t>
            </a:r>
            <a:r>
              <a:rPr lang="ru-RU" sz="3300" dirty="0" smtClean="0"/>
              <a:t>«</a:t>
            </a:r>
            <a:r>
              <a:rPr lang="ru-RU" sz="3300" dirty="0"/>
              <a:t>Волонтерский сад Победы»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76728" y="5682377"/>
            <a:ext cx="144033" cy="552661"/>
            <a:chOff x="4479708" y="6073136"/>
            <a:chExt cx="175676" cy="674078"/>
          </a:xfrm>
        </p:grpSpPr>
        <p:sp>
          <p:nvSpPr>
            <p:cNvPr id="34" name="Овал 33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" y="4823922"/>
            <a:ext cx="6746787" cy="1402256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42" y="824386"/>
            <a:ext cx="5283876" cy="60336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3206" y="1619365"/>
            <a:ext cx="7008514" cy="1791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B56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Партнерские благотворительные фестивали –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204" y="3593071"/>
            <a:ext cx="5418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B567F"/>
                </a:solidFill>
                <a:latin typeface="+mj-lt"/>
              </a:rPr>
              <a:t>новая модель </a:t>
            </a:r>
            <a:r>
              <a:rPr lang="ru-RU" sz="2800" b="1" dirty="0" smtClean="0">
                <a:solidFill>
                  <a:srgbClr val="1B567F"/>
                </a:solidFill>
                <a:latin typeface="+mj-lt"/>
              </a:rPr>
              <a:t>корпоративной благотворительности</a:t>
            </a:r>
            <a:endParaRPr lang="ru-RU" sz="2800" dirty="0">
              <a:solidFill>
                <a:srgbClr val="1B567F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4877" y="5147382"/>
            <a:ext cx="5216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фестиваля:</a:t>
            </a:r>
            <a:r>
              <a:rPr lang="ru-RU" sz="2000" dirty="0">
                <a:solidFill>
                  <a:schemeClr val="bg1"/>
                </a:solidFill>
              </a:rPr>
              <a:t> повышение качества жизни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социальной активности </a:t>
            </a:r>
            <a:r>
              <a:rPr lang="ru-RU" sz="2000" dirty="0" smtClean="0">
                <a:solidFill>
                  <a:schemeClr val="bg1"/>
                </a:solidFill>
              </a:rPr>
              <a:t>местных сообществ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76728" y="5224540"/>
            <a:ext cx="144033" cy="552661"/>
            <a:chOff x="4479708" y="6073136"/>
            <a:chExt cx="175676" cy="674078"/>
          </a:xfrm>
        </p:grpSpPr>
        <p:sp>
          <p:nvSpPr>
            <p:cNvPr id="10" name="Овал 9"/>
            <p:cNvSpPr/>
            <p:nvPr/>
          </p:nvSpPr>
          <p:spPr>
            <a:xfrm>
              <a:off x="4479708" y="6322892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479708" y="6073136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479708" y="6571538"/>
              <a:ext cx="175676" cy="1756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57168"/>
            <a:ext cx="12192000" cy="1902940"/>
          </a:xfrm>
          <a:prstGeom prst="rect">
            <a:avLst/>
          </a:prstGeom>
          <a:gradFill>
            <a:gsLst>
              <a:gs pos="0">
                <a:srgbClr val="1B567F">
                  <a:alpha val="74000"/>
                </a:srgbClr>
              </a:gs>
              <a:gs pos="100000">
                <a:srgbClr val="1B567F">
                  <a:alpha val="5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6281-BE08-3543-9570-C8A5915379E9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1705" y="1319573"/>
            <a:ext cx="11239529" cy="6509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B56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Фестиваль «Солоны» 2016. Факты и цифры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660823" y="4380640"/>
            <a:ext cx="9210412" cy="2446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/>
              <a:t>За </a:t>
            </a:r>
            <a:r>
              <a:rPr lang="ru-RU" sz="2000" b="1" dirty="0" smtClean="0"/>
              <a:t>12 дней</a:t>
            </a:r>
            <a:r>
              <a:rPr lang="ru-RU" sz="2000" dirty="0" smtClean="0"/>
              <a:t> Фестиваля организаторы и волонтеры преодолели </a:t>
            </a:r>
            <a:r>
              <a:rPr lang="ru-RU" sz="2000" b="1" dirty="0" smtClean="0"/>
              <a:t>более 2 500 км</a:t>
            </a:r>
            <a:r>
              <a:rPr lang="ru-RU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/>
              <a:t>4 министра и 1 вице-губернатор </a:t>
            </a:r>
            <a:r>
              <a:rPr lang="ru-RU" sz="2000" dirty="0" smtClean="0"/>
              <a:t>были вовлечены в работу Фестиваля.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/>
              <a:t>11 кубометров гуманитарной помощи </a:t>
            </a:r>
            <a:r>
              <a:rPr lang="ru-RU" sz="2000" dirty="0" smtClean="0"/>
              <a:t>было собрано компаниями и сотрудниками Корпорации для детей из отдаленных районов Республики.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/>
              <a:t>100 волонтеров </a:t>
            </a:r>
            <a:r>
              <a:rPr lang="ru-RU" sz="2000" dirty="0" smtClean="0"/>
              <a:t>региона прошли обучение в рамках фестиваля.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8174" r="25147" b="7496"/>
          <a:stretch/>
        </p:blipFill>
        <p:spPr>
          <a:xfrm>
            <a:off x="252765" y="4349319"/>
            <a:ext cx="1932614" cy="25086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705" y="2567733"/>
            <a:ext cx="1123952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Более 5 000 детей </a:t>
            </a:r>
            <a:r>
              <a:rPr lang="ru-RU" sz="2400" dirty="0" smtClean="0">
                <a:solidFill>
                  <a:schemeClr val="bg1"/>
                </a:solidFill>
              </a:rPr>
              <a:t>Республики Алтай стали участниками образовательных и культурных мероприятий, организованных Фондом «Система» при участии </a:t>
            </a:r>
            <a:r>
              <a:rPr lang="ru-RU" sz="2400" b="1" dirty="0" smtClean="0">
                <a:solidFill>
                  <a:schemeClr val="bg1"/>
                </a:solidFill>
              </a:rPr>
              <a:t>10 компаний Группы «Система» </a:t>
            </a:r>
            <a:r>
              <a:rPr lang="ru-RU" sz="2400" dirty="0" smtClean="0">
                <a:solidFill>
                  <a:schemeClr val="bg1"/>
                </a:solidFill>
              </a:rPr>
              <a:t>и поддержке Правительства Республики Алтай.</a:t>
            </a:r>
          </a:p>
        </p:txBody>
      </p:sp>
    </p:spTree>
    <p:extLst>
      <p:ext uri="{BB962C8B-B14F-4D97-AF65-F5344CB8AC3E}">
        <p14:creationId xmlns:p14="http://schemas.microsoft.com/office/powerpoint/2010/main" val="2008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722</Words>
  <Application>Microsoft Macintosh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Cambria Math</vt:lpstr>
      <vt:lpstr>Arial</vt:lpstr>
      <vt:lpstr>Тема Office</vt:lpstr>
      <vt:lpstr>Социальное партнерство бизнеса, власти  и общественных организаций </vt:lpstr>
      <vt:lpstr>О Благотворительном фонде «Система»</vt:lpstr>
      <vt:lpstr>«Лифт в будущее» –  команды для наукоемких отраслей</vt:lpstr>
      <vt:lpstr>«Социальная среда и волонтерство»</vt:lpstr>
      <vt:lpstr>Презентация PowerPoint</vt:lpstr>
      <vt:lpstr>Волонтерский центр БФ «Система» </vt:lpstr>
      <vt:lpstr>Презентация PowerPoint</vt:lpstr>
      <vt:lpstr>Презентация PowerPoint</vt:lpstr>
      <vt:lpstr>Презентация PowerPoint</vt:lpstr>
      <vt:lpstr>Щедрый вторник в России</vt:lpstr>
      <vt:lpstr>Ключевые мероприятия 2017</vt:lpstr>
      <vt:lpstr>Спасибо за внимание!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отап</dc:title>
  <dc:creator>Sergey Alexandrov</dc:creator>
  <cp:lastModifiedBy>Sergey Alexandrov</cp:lastModifiedBy>
  <cp:revision>58</cp:revision>
  <cp:lastPrinted>2017-04-05T13:29:05Z</cp:lastPrinted>
  <dcterms:created xsi:type="dcterms:W3CDTF">2017-04-05T09:42:37Z</dcterms:created>
  <dcterms:modified xsi:type="dcterms:W3CDTF">2017-04-05T14:51:13Z</dcterms:modified>
</cp:coreProperties>
</file>