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8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486E70-F713-4939-9348-D976EF91B695}" type="datetimeFigureOut">
              <a:rPr lang="ru-RU" altLang="ru-RU"/>
              <a:pPr/>
              <a:t>01.03.2017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5BB3DD-E59C-4CEC-90D5-34C84A4585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69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86A064A-6D55-4A94-8742-C41EEA5CC146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B9E3EF-AB7A-4A9E-9D3F-698C68C23294}" type="datetimeFigureOut">
              <a:rPr lang="ru-RU" altLang="ru-RU"/>
              <a:pPr/>
              <a:t>01.03.2017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60C44-5C48-4183-A0C1-718BCD8FD0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843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0F5E90-4024-4E36-B846-C3258B8795BF}" type="datetimeFigureOut">
              <a:rPr lang="ru-RU" altLang="ru-RU"/>
              <a:pPr/>
              <a:t>01.03.2017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A2821-9525-488B-88E6-42DA319B7C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08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70BAFB-814C-40BA-9E11-0CA6A6406CF1}" type="datetimeFigureOut">
              <a:rPr lang="ru-RU" altLang="ru-RU"/>
              <a:pPr/>
              <a:t>01.03.2017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2EDC9-7412-4952-BAA3-A88302DFA9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459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531189-EE55-4DB0-8265-3F046E0D2950}" type="datetimeFigureOut">
              <a:rPr lang="ru-RU" altLang="ru-RU"/>
              <a:pPr/>
              <a:t>01.03.2017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7D8CA-D6D3-4F33-8140-2BC9ED930A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249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D9B620-9F5A-4DA0-8624-010C088741FF}" type="datetimeFigureOut">
              <a:rPr lang="ru-RU" altLang="ru-RU"/>
              <a:pPr/>
              <a:t>01.03.2017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6225E-53ED-41AD-B07B-864C5FB1AB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961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67D0D8-0846-45CC-918D-333DD02F3B85}" type="datetimeFigureOut">
              <a:rPr lang="ru-RU" altLang="ru-RU"/>
              <a:pPr/>
              <a:t>01.03.2017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14606-213A-4F0B-82C0-A42BEF4634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7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4D8620-6561-4814-AFDE-DD194AD66E31}" type="datetimeFigureOut">
              <a:rPr lang="ru-RU" altLang="ru-RU"/>
              <a:pPr/>
              <a:t>01.03.2017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1AD29-61E6-4A46-8A37-F66230772C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645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444607-8229-4847-AC98-F6E8048E971F}" type="datetimeFigureOut">
              <a:rPr lang="ru-RU" altLang="ru-RU"/>
              <a:pPr/>
              <a:t>01.03.2017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27336-D2CE-46E2-B0D1-92F4D11EC3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8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7585E0-4AF7-4EF0-B868-3B7A30859CE4}" type="datetimeFigureOut">
              <a:rPr lang="ru-RU" altLang="ru-RU"/>
              <a:pPr/>
              <a:t>01.03.2017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FC85E-3F19-41D4-9C0B-988233DAEC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589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24FD73-DDC7-45B5-AA35-A098ACE16505}" type="datetimeFigureOut">
              <a:rPr lang="ru-RU" altLang="ru-RU"/>
              <a:pPr/>
              <a:t>01.03.2017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B2688-A2B7-4649-8A13-D0C90F42C4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029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B8768-0EA3-4449-8B2A-440DEE2EED6F}" type="datetimeFigureOut">
              <a:rPr lang="ru-RU" altLang="ru-RU"/>
              <a:pPr/>
              <a:t>01.03.2017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BAD85-3DBC-401D-8520-505D806834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106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802631B-963B-47F5-8E31-EB58FA363DEA}" type="datetimeFigureOut">
              <a:rPr lang="ru-RU" altLang="ru-RU"/>
              <a:pPr/>
              <a:t>01.03.2017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BECB5FD-E4F1-4783-B65B-C7E4012FF9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raexpert.ru/ratings/regions/" TargetMode="External"/><Relationship Id="rId13" Type="http://schemas.openxmlformats.org/officeDocument/2006/relationships/hyperlink" Target="http://interfax-era.ru/predpriyatiya/rossiya" TargetMode="External"/><Relationship Id="rId18" Type="http://schemas.openxmlformats.org/officeDocument/2006/relationships/hyperlink" Target="http://www.wwf.ru/about/what_we_do/forests/forestrating" TargetMode="External"/><Relationship Id="rId26" Type="http://schemas.openxmlformats.org/officeDocument/2006/relationships/hyperlink" Target="http://interfax-era.ru/reitingi-regionov/2009/otsenka-tekhnicheskogo-potentsiala" TargetMode="External"/><Relationship Id="rId3" Type="http://schemas.openxmlformats.org/officeDocument/2006/relationships/hyperlink" Target="http://russia-rating.ru/info/607.html" TargetMode="External"/><Relationship Id="rId21" Type="http://schemas.openxmlformats.org/officeDocument/2006/relationships/hyperlink" Target="http://ns1.rus-shipping.com/news/56911/" TargetMode="External"/><Relationship Id="rId7" Type="http://schemas.openxmlformats.org/officeDocument/2006/relationships/hyperlink" Target=")%20http:/civilfund.ru/mat/99" TargetMode="External"/><Relationship Id="rId12" Type="http://schemas.openxmlformats.org/officeDocument/2006/relationships/hyperlink" Target="http://transparency2014.downstream.ru/#/ru/1307" TargetMode="External"/><Relationship Id="rId17" Type="http://schemas.openxmlformats.org/officeDocument/2006/relationships/hyperlink" Target="http://www.ais.np-sr.ru/ratings/R130/" TargetMode="External"/><Relationship Id="rId25" Type="http://schemas.openxmlformats.org/officeDocument/2006/relationships/hyperlink" Target="http://interfax-era.ru/reitingi-regionov/2009/otsenka-prirodnogo-potentsiala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vestifinance.ru/articles/70893" TargetMode="External"/><Relationship Id="rId20" Type="http://schemas.openxmlformats.org/officeDocument/2006/relationships/hyperlink" Target="http://www.unn.com.ua/ru/news/720691-oprilyudneno-spisok-naybilshih-zabrudnyuvachiv-dovkillya-lvivschini" TargetMode="External"/><Relationship Id="rId29" Type="http://schemas.openxmlformats.org/officeDocument/2006/relationships/hyperlink" Target="http://www.wwf.ru/about/what_we_do/oil/full_list/rat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onkurs.moex.com/ru/nomination.aspx" TargetMode="External"/><Relationship Id="rId11" Type="http://schemas.openxmlformats.org/officeDocument/2006/relationships/hyperlink" Target="http://media.rspp.ru/document/1/8/7/877d17fdb3ddfa872d510e30b47d22f1.pdf" TargetMode="External"/><Relationship Id="rId24" Type="http://schemas.openxmlformats.org/officeDocument/2006/relationships/hyperlink" Target="http://www.mnr.gov.ru/news/detail.php?ID=136716&amp;sphrase_id=1395569" TargetMode="External"/><Relationship Id="rId32" Type="http://schemas.openxmlformats.org/officeDocument/2006/relationships/hyperlink" Target="http://nprating.ru/news/project/2303/" TargetMode="External"/><Relationship Id="rId5" Type="http://schemas.openxmlformats.org/officeDocument/2006/relationships/hyperlink" Target="http://rareputation.ru/?page_id=290" TargetMode="External"/><Relationship Id="rId15" Type="http://schemas.openxmlformats.org/officeDocument/2006/relationships/hyperlink" Target="http://greenpatrol.ru/sites/default/files/_ppt_1_0.pdf" TargetMode="External"/><Relationship Id="rId23" Type="http://schemas.openxmlformats.org/officeDocument/2006/relationships/hyperlink" Target="http://agencysgm.com/projects/sostavlenie-reytinga-gorodov-rossii-v-oblasti-ustoychivogo-razvitiya/" TargetMode="External"/><Relationship Id="rId28" Type="http://schemas.openxmlformats.org/officeDocument/2006/relationships/hyperlink" Target="http://interfax-era.ru/reitingi-regionov/2009" TargetMode="External"/><Relationship Id="rId10" Type="http://schemas.openxmlformats.org/officeDocument/2006/relationships/hyperlink" Target="https://www.nalog.ru/rn77/related_activities/accounting/recording_yl/largest_taxpayers/" TargetMode="External"/><Relationship Id="rId19" Type="http://schemas.openxmlformats.org/officeDocument/2006/relationships/hyperlink" Target="http://raexpert.ru/ratings/ecorating/" TargetMode="External"/><Relationship Id="rId31" Type="http://schemas.openxmlformats.org/officeDocument/2006/relationships/hyperlink" Target="http://www.rera-ratings.ru/" TargetMode="External"/><Relationship Id="rId4" Type="http://schemas.openxmlformats.org/officeDocument/2006/relationships/hyperlink" Target="http://monitornews.ru/ratings/reyting-korporativnoy-sotsialnoy-otvetstvennosti-krupneyshih-kompaniy-rf-za-yanvar-2010-dekabr-2013/" TargetMode="External"/><Relationship Id="rId9" Type="http://schemas.openxmlformats.org/officeDocument/2006/relationships/hyperlink" Target="http://raexpert.ru/ratings/employer/" TargetMode="External"/><Relationship Id="rId14" Type="http://schemas.openxmlformats.org/officeDocument/2006/relationships/hyperlink" Target="http://interfax-era.ru/reitingi-regionov/prozrachnost-biznesa" TargetMode="External"/><Relationship Id="rId22" Type="http://schemas.openxmlformats.org/officeDocument/2006/relationships/hyperlink" Target="http://interfax-era.ru/predpriyatiya" TargetMode="External"/><Relationship Id="rId27" Type="http://schemas.openxmlformats.org/officeDocument/2006/relationships/hyperlink" Target="http://interfax-era.ru/reitingi-regionov/2009/otsenka-chelovecheskogo-potentsiala" TargetMode="External"/><Relationship Id="rId30" Type="http://schemas.openxmlformats.org/officeDocument/2006/relationships/hyperlink" Target="http://www.ra-national.ru/ru/taxonomy/term/2927?type=rati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interfax-era.ru/metodologiya/primery-oshibo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http://interfax-era.ru/sites/default/files/page/images/eraksves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ru-RU" altLang="ru-RU" smtClean="0">
              <a:solidFill>
                <a:srgbClr val="898989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6864352"/>
        </p:xfrm>
        <a:graphic>
          <a:graphicData uri="http://schemas.openxmlformats.org/drawingml/2006/table">
            <a:tbl>
              <a:tblPr/>
              <a:tblGrid>
                <a:gridCol w="1524000"/>
                <a:gridCol w="1522413"/>
                <a:gridCol w="1525587"/>
                <a:gridCol w="1524000"/>
                <a:gridCol w="1524000"/>
                <a:gridCol w="1524000"/>
              </a:tblGrid>
              <a:tr h="457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ПОЛЕ  ЭКО, КСО, УР    РЕЙТИНГОВ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Экологическая (без)опасность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Энерго-ресурсо потребление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Комплексная оценка, устойчивое развитие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Социальная ответственность</a:t>
                      </a:r>
                      <a:endParaRPr kumimoji="0" lang="ru-RU" alt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Экономика, ресурсный потенциал</a:t>
                      </a:r>
                      <a:endParaRPr kumimoji="0" lang="ru-RU" alt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01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Количественная оценка компании-региона (размер, потенциал,..)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601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Качественная оценка компании-региона (эффективность,…)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601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Оценка управления развитием компании-региона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601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Восприятие компании-региона обществом и/или СМИ</a:t>
                      </a: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103" marR="60103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096" name="Прямоугольник 5"/>
          <p:cNvSpPr>
            <a:spLocks noChangeArrowheads="1"/>
          </p:cNvSpPr>
          <p:nvPr/>
        </p:nvSpPr>
        <p:spPr bwMode="auto">
          <a:xfrm>
            <a:off x="6176963" y="6386513"/>
            <a:ext cx="2959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>
                <a:hlinkClick r:id="rId3"/>
              </a:rPr>
              <a:t>Рейтинг социальной ответственности российских компаний </a:t>
            </a:r>
            <a:r>
              <a:rPr lang="ru-RU" altLang="ru-RU" sz="1200"/>
              <a:t>(ЦИК «Рейтинг»)</a:t>
            </a:r>
          </a:p>
        </p:txBody>
      </p:sp>
      <p:sp>
        <p:nvSpPr>
          <p:cNvPr id="7" name="Овал 6"/>
          <p:cNvSpPr/>
          <p:nvPr/>
        </p:nvSpPr>
        <p:spPr>
          <a:xfrm>
            <a:off x="1538288" y="6327775"/>
            <a:ext cx="1535112" cy="5302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098" name="TextBox 7"/>
          <p:cNvSpPr txBox="1">
            <a:spLocks noChangeArrowheads="1"/>
          </p:cNvSpPr>
          <p:nvPr/>
        </p:nvSpPr>
        <p:spPr bwMode="auto">
          <a:xfrm>
            <a:off x="6013450" y="4206875"/>
            <a:ext cx="2051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>
                <a:hlinkClick r:id="rId4"/>
              </a:rPr>
              <a:t>Рейтинг корпоративной социальной ответствен-ности крупнейших компа-ний РФ </a:t>
            </a:r>
            <a:r>
              <a:rPr lang="ru-RU" altLang="ru-RU" sz="1200"/>
              <a:t>(ЭкоПромСистемы)</a:t>
            </a:r>
          </a:p>
        </p:txBody>
      </p:sp>
      <p:sp>
        <p:nvSpPr>
          <p:cNvPr id="9" name="Овал 8"/>
          <p:cNvSpPr/>
          <p:nvPr/>
        </p:nvSpPr>
        <p:spPr>
          <a:xfrm>
            <a:off x="6013450" y="4264025"/>
            <a:ext cx="1651000" cy="850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00" name="TextBox 9"/>
          <p:cNvSpPr txBox="1">
            <a:spLocks noChangeArrowheads="1"/>
          </p:cNvSpPr>
          <p:nvPr/>
        </p:nvSpPr>
        <p:spPr bwMode="auto">
          <a:xfrm>
            <a:off x="5741988" y="3173413"/>
            <a:ext cx="2162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i="1">
                <a:hlinkClick r:id="rId5"/>
              </a:rPr>
              <a:t>Рейтинги корпоративной                         социальной ответ-ственности</a:t>
            </a:r>
            <a:r>
              <a:rPr lang="ru-RU" altLang="ru-RU" sz="1200">
                <a:hlinkClick r:id="rId5"/>
              </a:rPr>
              <a:t> </a:t>
            </a:r>
            <a:r>
              <a:rPr lang="ru-RU" altLang="ru-RU" sz="1200"/>
              <a:t>(РА РЕПУТАЦИЯ) </a:t>
            </a:r>
          </a:p>
        </p:txBody>
      </p:sp>
      <p:sp>
        <p:nvSpPr>
          <p:cNvPr id="2101" name="TextBox 11"/>
          <p:cNvSpPr txBox="1">
            <a:spLocks noChangeArrowheads="1"/>
          </p:cNvSpPr>
          <p:nvPr/>
        </p:nvSpPr>
        <p:spPr bwMode="auto">
          <a:xfrm>
            <a:off x="2381250" y="5886450"/>
            <a:ext cx="5145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>
                <a:hlinkClick r:id="rId6"/>
              </a:rPr>
              <a:t>Номинация «Лучший отчет по корпоративной социальной ответственности и устойчивому развитию» в конкурсе годовых отчетов </a:t>
            </a:r>
            <a:r>
              <a:rPr lang="ru-RU" altLang="ru-RU" sz="1200"/>
              <a:t>(Московская биржа)</a:t>
            </a:r>
          </a:p>
        </p:txBody>
      </p:sp>
      <p:sp>
        <p:nvSpPr>
          <p:cNvPr id="13" name="Овал 12"/>
          <p:cNvSpPr/>
          <p:nvPr/>
        </p:nvSpPr>
        <p:spPr>
          <a:xfrm>
            <a:off x="2681288" y="4941888"/>
            <a:ext cx="4848225" cy="9048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7" name="Блок-схема: сопоставление 16"/>
          <p:cNvSpPr/>
          <p:nvPr/>
        </p:nvSpPr>
        <p:spPr>
          <a:xfrm>
            <a:off x="7248525" y="2746375"/>
            <a:ext cx="1500188" cy="3325813"/>
          </a:xfrm>
          <a:prstGeom prst="flowChartCol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2104" name="TextBox 17"/>
          <p:cNvSpPr txBox="1">
            <a:spLocks noChangeArrowheads="1"/>
          </p:cNvSpPr>
          <p:nvPr/>
        </p:nvSpPr>
        <p:spPr bwMode="auto">
          <a:xfrm>
            <a:off x="7323138" y="2700338"/>
            <a:ext cx="12620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hlinkClick r:id="rId7"/>
              </a:rPr>
              <a:t>Рейтинг эффективности губернаторов </a:t>
            </a:r>
            <a:endParaRPr lang="ru-RU" altLang="ru-RU" sz="1200"/>
          </a:p>
          <a:p>
            <a:pPr eaLnBrk="1" hangingPunct="1"/>
            <a:endParaRPr lang="ru-RU" altLang="ru-RU" sz="1200"/>
          </a:p>
          <a:p>
            <a:pPr eaLnBrk="1" hangingPunct="1"/>
            <a:endParaRPr lang="ru-RU" altLang="ru-RU" sz="1200"/>
          </a:p>
          <a:p>
            <a:pPr eaLnBrk="1" hangingPunct="1"/>
            <a:endParaRPr lang="ru-RU" altLang="ru-RU" sz="1200"/>
          </a:p>
          <a:p>
            <a:pPr eaLnBrk="1" hangingPunct="1"/>
            <a:endParaRPr lang="ru-RU" altLang="ru-RU" sz="1200"/>
          </a:p>
          <a:p>
            <a:pPr eaLnBrk="1" hangingPunct="1"/>
            <a:endParaRPr lang="ru-RU" altLang="ru-RU" sz="1200"/>
          </a:p>
          <a:p>
            <a:pPr eaLnBrk="1" hangingPunct="1"/>
            <a:endParaRPr lang="ru-RU" altLang="ru-RU" sz="1200"/>
          </a:p>
          <a:p>
            <a:pPr eaLnBrk="1" hangingPunct="1"/>
            <a:endParaRPr lang="ru-RU" altLang="ru-RU" sz="1200"/>
          </a:p>
          <a:p>
            <a:pPr eaLnBrk="1" hangingPunct="1"/>
            <a:endParaRPr lang="ru-RU" altLang="ru-RU" sz="1200"/>
          </a:p>
          <a:p>
            <a:pPr eaLnBrk="1" hangingPunct="1"/>
            <a:endParaRPr lang="ru-RU" altLang="ru-RU" sz="1200"/>
          </a:p>
          <a:p>
            <a:pPr eaLnBrk="1" hangingPunct="1"/>
            <a:endParaRPr lang="ru-RU" altLang="ru-RU" sz="1200"/>
          </a:p>
          <a:p>
            <a:pPr eaLnBrk="1" hangingPunct="1"/>
            <a:endParaRPr lang="ru-RU" altLang="ru-RU" sz="1200"/>
          </a:p>
          <a:p>
            <a:pPr eaLnBrk="1" hangingPunct="1"/>
            <a:endParaRPr lang="ru-RU" altLang="ru-RU" sz="1200"/>
          </a:p>
          <a:p>
            <a:pPr algn="ctr" eaLnBrk="1" hangingPunct="1"/>
            <a:r>
              <a:rPr lang="ru-RU" altLang="ru-RU" sz="1200"/>
              <a:t>(Фонд развития гражданского общества)</a:t>
            </a:r>
          </a:p>
        </p:txBody>
      </p:sp>
      <p:sp>
        <p:nvSpPr>
          <p:cNvPr id="2105" name="TextBox 22"/>
          <p:cNvSpPr txBox="1">
            <a:spLocks noChangeArrowheads="1"/>
          </p:cNvSpPr>
          <p:nvPr/>
        </p:nvSpPr>
        <p:spPr bwMode="auto">
          <a:xfrm>
            <a:off x="7508875" y="1058863"/>
            <a:ext cx="1619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>
                <a:hlinkClick r:id="rId8"/>
              </a:rPr>
              <a:t>Природно-ресурсный потенциал в рейтинге инвестиционной привлекательности регионов России </a:t>
            </a:r>
            <a:r>
              <a:rPr lang="ru-RU" altLang="ru-RU" sz="1200"/>
              <a:t>(Эксперт РА) </a:t>
            </a:r>
          </a:p>
        </p:txBody>
      </p:sp>
      <p:sp>
        <p:nvSpPr>
          <p:cNvPr id="24" name="Овал 23"/>
          <p:cNvSpPr/>
          <p:nvPr/>
        </p:nvSpPr>
        <p:spPr>
          <a:xfrm>
            <a:off x="7664450" y="1050925"/>
            <a:ext cx="1357313" cy="995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070600" y="1844675"/>
            <a:ext cx="1438275" cy="20335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08" name="TextBox 25"/>
          <p:cNvSpPr txBox="1">
            <a:spLocks noChangeArrowheads="1"/>
          </p:cNvSpPr>
          <p:nvPr/>
        </p:nvSpPr>
        <p:spPr bwMode="auto">
          <a:xfrm>
            <a:off x="6105525" y="2351088"/>
            <a:ext cx="1476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>
                <a:hlinkClick r:id="rId9"/>
              </a:rPr>
              <a:t>Рейтинги привлекательности работодателей </a:t>
            </a:r>
            <a:r>
              <a:rPr lang="ru-RU" altLang="ru-RU" sz="1200"/>
              <a:t>(Эксперт РА, НРА) </a:t>
            </a:r>
          </a:p>
        </p:txBody>
      </p:sp>
      <p:sp>
        <p:nvSpPr>
          <p:cNvPr id="2109" name="TextBox 26"/>
          <p:cNvSpPr txBox="1">
            <a:spLocks noChangeArrowheads="1"/>
          </p:cNvSpPr>
          <p:nvPr/>
        </p:nvSpPr>
        <p:spPr bwMode="auto">
          <a:xfrm>
            <a:off x="6049963" y="769938"/>
            <a:ext cx="16144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>
                <a:hlinkClick r:id="rId10"/>
              </a:rPr>
              <a:t>Учет организаций в качестве крупнейших налогоплательщиков </a:t>
            </a:r>
            <a:r>
              <a:rPr lang="ru-RU" altLang="ru-RU" sz="1200"/>
              <a:t>(ФНС России) </a:t>
            </a:r>
          </a:p>
        </p:txBody>
      </p:sp>
      <p:sp>
        <p:nvSpPr>
          <p:cNvPr id="2110" name="TextBox 30"/>
          <p:cNvSpPr txBox="1">
            <a:spLocks noChangeArrowheads="1"/>
          </p:cNvSpPr>
          <p:nvPr/>
        </p:nvSpPr>
        <p:spPr bwMode="auto">
          <a:xfrm>
            <a:off x="3898900" y="5162550"/>
            <a:ext cx="3079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200" b="1">
                <a:hlinkClick r:id="rId11"/>
              </a:rPr>
              <a:t>Индексы    корпоративной     социальной    ответственности    и     отчетности</a:t>
            </a:r>
            <a:r>
              <a:rPr lang="ru-RU" altLang="ru-RU" sz="1200" b="1"/>
              <a:t>  </a:t>
            </a:r>
            <a:r>
              <a:rPr lang="ru-RU" altLang="ru-RU" sz="1200"/>
              <a:t>(РСПП)</a:t>
            </a:r>
          </a:p>
        </p:txBody>
      </p:sp>
      <p:sp>
        <p:nvSpPr>
          <p:cNvPr id="32" name="Овал 31"/>
          <p:cNvSpPr/>
          <p:nvPr/>
        </p:nvSpPr>
        <p:spPr>
          <a:xfrm>
            <a:off x="2252663" y="5740400"/>
            <a:ext cx="5329237" cy="7127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12" name="TextBox 32"/>
          <p:cNvSpPr txBox="1">
            <a:spLocks noChangeArrowheads="1"/>
          </p:cNvSpPr>
          <p:nvPr/>
        </p:nvSpPr>
        <p:spPr bwMode="auto">
          <a:xfrm>
            <a:off x="7740650" y="3671888"/>
            <a:ext cx="13874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>
                <a:hlinkClick r:id="rId12"/>
              </a:rPr>
              <a:t>Рейтинг корпоративной прозрачности российских компаний </a:t>
            </a:r>
            <a:r>
              <a:rPr lang="ru-RU" altLang="ru-RU" sz="1200"/>
              <a:t>(РРС по интегрированной отчетности)</a:t>
            </a:r>
          </a:p>
        </p:txBody>
      </p:sp>
      <p:sp>
        <p:nvSpPr>
          <p:cNvPr id="34" name="Овал 33"/>
          <p:cNvSpPr/>
          <p:nvPr/>
        </p:nvSpPr>
        <p:spPr>
          <a:xfrm>
            <a:off x="8172450" y="3659188"/>
            <a:ext cx="1223963" cy="14557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14" name="TextBox 34"/>
          <p:cNvSpPr txBox="1">
            <a:spLocks noChangeArrowheads="1"/>
          </p:cNvSpPr>
          <p:nvPr/>
        </p:nvSpPr>
        <p:spPr bwMode="auto">
          <a:xfrm>
            <a:off x="2252663" y="4725988"/>
            <a:ext cx="2368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hlinkClick r:id="rId13"/>
              </a:rPr>
              <a:t>Рейтинг эколого-энергетической прозрачности предприятий</a:t>
            </a:r>
            <a:endParaRPr lang="ru-RU" altLang="ru-RU" sz="1200"/>
          </a:p>
          <a:p>
            <a:pPr eaLnBrk="1" hangingPunct="1"/>
            <a:r>
              <a:rPr lang="ru-RU" altLang="ru-RU" sz="1200"/>
              <a:t>               (Интерфакс-ЭРА)</a:t>
            </a:r>
          </a:p>
        </p:txBody>
      </p:sp>
      <p:sp>
        <p:nvSpPr>
          <p:cNvPr id="36" name="Овал 35"/>
          <p:cNvSpPr/>
          <p:nvPr/>
        </p:nvSpPr>
        <p:spPr>
          <a:xfrm>
            <a:off x="6105525" y="769938"/>
            <a:ext cx="1403350" cy="63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16" name="TextBox 36"/>
          <p:cNvSpPr txBox="1">
            <a:spLocks noChangeArrowheads="1"/>
          </p:cNvSpPr>
          <p:nvPr/>
        </p:nvSpPr>
        <p:spPr bwMode="auto">
          <a:xfrm>
            <a:off x="2501900" y="4206875"/>
            <a:ext cx="1736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hlinkClick r:id="rId14"/>
              </a:rPr>
              <a:t>Рейтинг регионов по прозрачности бизнеса</a:t>
            </a:r>
            <a:r>
              <a:rPr lang="ru-RU" altLang="ru-RU" sz="1200"/>
              <a:t> (Интерфакс-ЭРА)</a:t>
            </a:r>
          </a:p>
        </p:txBody>
      </p:sp>
      <p:sp>
        <p:nvSpPr>
          <p:cNvPr id="38" name="Овал 37"/>
          <p:cNvSpPr/>
          <p:nvPr/>
        </p:nvSpPr>
        <p:spPr>
          <a:xfrm>
            <a:off x="2328863" y="4232275"/>
            <a:ext cx="2181225" cy="11366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18" name="TextBox 38"/>
          <p:cNvSpPr txBox="1">
            <a:spLocks noChangeArrowheads="1"/>
          </p:cNvSpPr>
          <p:nvPr/>
        </p:nvSpPr>
        <p:spPr bwMode="auto">
          <a:xfrm>
            <a:off x="1443038" y="5289550"/>
            <a:ext cx="1630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>
                <a:hlinkClick r:id="rId15"/>
              </a:rPr>
              <a:t>Экологический рейтинг субъектов</a:t>
            </a:r>
          </a:p>
          <a:p>
            <a:pPr eaLnBrk="1" hangingPunct="1"/>
            <a:r>
              <a:rPr lang="ru-RU" altLang="ru-RU" sz="1200">
                <a:hlinkClick r:id="rId15"/>
              </a:rPr>
              <a:t>РФ</a:t>
            </a:r>
            <a:r>
              <a:rPr lang="ru-RU" altLang="ru-RU" sz="1200"/>
              <a:t> (Зеленый патруль)</a:t>
            </a:r>
          </a:p>
        </p:txBody>
      </p:sp>
      <p:sp>
        <p:nvSpPr>
          <p:cNvPr id="40" name="Овал 39"/>
          <p:cNvSpPr/>
          <p:nvPr/>
        </p:nvSpPr>
        <p:spPr>
          <a:xfrm>
            <a:off x="1446213" y="5280025"/>
            <a:ext cx="1495425" cy="6556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20" name="TextBox 42"/>
          <p:cNvSpPr txBox="1">
            <a:spLocks noChangeArrowheads="1"/>
          </p:cNvSpPr>
          <p:nvPr/>
        </p:nvSpPr>
        <p:spPr bwMode="auto">
          <a:xfrm>
            <a:off x="1509713" y="6375400"/>
            <a:ext cx="2698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000">
                <a:hlinkClick r:id="rId16"/>
              </a:rPr>
              <a:t>Рейтинг экологических инициатив компаний ТЭК и металлургии </a:t>
            </a:r>
            <a:r>
              <a:rPr lang="ru-RU" altLang="ru-RU" sz="1000"/>
              <a:t>(Ин-т современных медиа и </a:t>
            </a:r>
            <a:r>
              <a:rPr lang="en-US" altLang="ru-RU" sz="1000"/>
              <a:t>TV</a:t>
            </a:r>
            <a:r>
              <a:rPr lang="ru-RU" altLang="ru-RU" sz="1000"/>
              <a:t> Живая планета) </a:t>
            </a:r>
          </a:p>
        </p:txBody>
      </p:sp>
      <p:sp>
        <p:nvSpPr>
          <p:cNvPr id="44" name="Овал 43"/>
          <p:cNvSpPr/>
          <p:nvPr/>
        </p:nvSpPr>
        <p:spPr>
          <a:xfrm>
            <a:off x="6176963" y="6330950"/>
            <a:ext cx="1404937" cy="527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22" name="TextBox 44"/>
          <p:cNvSpPr txBox="1">
            <a:spLocks noChangeArrowheads="1"/>
          </p:cNvSpPr>
          <p:nvPr/>
        </p:nvSpPr>
        <p:spPr bwMode="auto">
          <a:xfrm>
            <a:off x="3254375" y="2917825"/>
            <a:ext cx="17589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000">
                <a:hlinkClick r:id="rId17"/>
              </a:rPr>
              <a:t>Рейтинг эффективности работы генерирующего оборудования </a:t>
            </a:r>
            <a:r>
              <a:rPr lang="ru-RU" altLang="ru-RU" sz="1000"/>
              <a:t>(Совет рынка)</a:t>
            </a:r>
          </a:p>
        </p:txBody>
      </p:sp>
      <p:sp>
        <p:nvSpPr>
          <p:cNvPr id="46" name="Овал 45"/>
          <p:cNvSpPr/>
          <p:nvPr/>
        </p:nvSpPr>
        <p:spPr>
          <a:xfrm>
            <a:off x="3257550" y="2981325"/>
            <a:ext cx="1252538" cy="354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24" name="TextBox 48"/>
          <p:cNvSpPr txBox="1">
            <a:spLocks noChangeArrowheads="1"/>
          </p:cNvSpPr>
          <p:nvPr/>
        </p:nvSpPr>
        <p:spPr bwMode="auto">
          <a:xfrm>
            <a:off x="1446213" y="4287838"/>
            <a:ext cx="10763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000">
                <a:hlinkClick r:id="rId18"/>
              </a:rPr>
              <a:t>Рейтинг госуправления лесами</a:t>
            </a:r>
            <a:r>
              <a:rPr lang="ru-RU" altLang="ru-RU" sz="1000"/>
              <a:t> (НРА и WWF</a:t>
            </a:r>
            <a:r>
              <a:rPr lang="ru-RU" altLang="ru-RU" sz="1200"/>
              <a:t>) </a:t>
            </a:r>
          </a:p>
        </p:txBody>
      </p:sp>
      <p:sp>
        <p:nvSpPr>
          <p:cNvPr id="50" name="Овал 49"/>
          <p:cNvSpPr/>
          <p:nvPr/>
        </p:nvSpPr>
        <p:spPr>
          <a:xfrm>
            <a:off x="1446213" y="4232275"/>
            <a:ext cx="882650" cy="862013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26" name="TextBox 50"/>
          <p:cNvSpPr txBox="1">
            <a:spLocks noChangeArrowheads="1"/>
          </p:cNvSpPr>
          <p:nvPr/>
        </p:nvSpPr>
        <p:spPr bwMode="auto">
          <a:xfrm>
            <a:off x="2532063" y="2708275"/>
            <a:ext cx="324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>
                <a:hlinkClick r:id="rId19"/>
              </a:rPr>
              <a:t>Экорейтинг компаний лесопромышленного комплекса</a:t>
            </a:r>
            <a:endParaRPr lang="ru-RU" altLang="ru-RU" sz="1000"/>
          </a:p>
          <a:p>
            <a:pPr eaLnBrk="1" hangingPunct="1"/>
            <a:r>
              <a:rPr lang="ru-RU" altLang="ru-RU" sz="1000"/>
              <a:t>(мет.</a:t>
            </a:r>
            <a:r>
              <a:rPr lang="en-US" altLang="ru-RU" sz="1000"/>
              <a:t>WWF</a:t>
            </a:r>
            <a:r>
              <a:rPr lang="ru-RU" altLang="ru-RU" sz="1000"/>
              <a:t>)</a:t>
            </a:r>
          </a:p>
        </p:txBody>
      </p:sp>
      <p:sp>
        <p:nvSpPr>
          <p:cNvPr id="56" name="Блок-схема: сопоставление 55"/>
          <p:cNvSpPr/>
          <p:nvPr/>
        </p:nvSpPr>
        <p:spPr>
          <a:xfrm rot="16200000">
            <a:off x="3902869" y="1300956"/>
            <a:ext cx="539750" cy="3144838"/>
          </a:xfrm>
          <a:prstGeom prst="flowChartCollat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2128" name="TextBox 51"/>
          <p:cNvSpPr txBox="1">
            <a:spLocks noChangeArrowheads="1"/>
          </p:cNvSpPr>
          <p:nvPr/>
        </p:nvSpPr>
        <p:spPr bwMode="auto">
          <a:xfrm>
            <a:off x="6732588" y="404813"/>
            <a:ext cx="2409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200"/>
              <a:t>Крупнейшие компании России (РБК 500, Эксперт-400, Forbes 200, РИА Рейтинг 100..)</a:t>
            </a:r>
          </a:p>
        </p:txBody>
      </p:sp>
      <p:sp>
        <p:nvSpPr>
          <p:cNvPr id="53" name="Овал 52"/>
          <p:cNvSpPr/>
          <p:nvPr/>
        </p:nvSpPr>
        <p:spPr>
          <a:xfrm>
            <a:off x="7526338" y="463550"/>
            <a:ext cx="1495425" cy="5286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30" name="TextBox 56"/>
          <p:cNvSpPr txBox="1">
            <a:spLocks noChangeArrowheads="1"/>
          </p:cNvSpPr>
          <p:nvPr/>
        </p:nvSpPr>
        <p:spPr bwMode="auto">
          <a:xfrm>
            <a:off x="1509713" y="473075"/>
            <a:ext cx="15001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>
                <a:hlinkClick r:id="rId20"/>
              </a:rPr>
              <a:t>Списки крупнейших загрязнителей</a:t>
            </a:r>
            <a:r>
              <a:rPr lang="ru-RU" altLang="ru-RU" sz="1200"/>
              <a:t> (в России нет, но </a:t>
            </a:r>
            <a:r>
              <a:rPr lang="ru-RU" altLang="ru-RU" sz="1200">
                <a:hlinkClick r:id="rId21"/>
              </a:rPr>
              <a:t>есть в Украине</a:t>
            </a:r>
            <a:r>
              <a:rPr lang="ru-RU" altLang="ru-RU" sz="1200"/>
              <a:t>)</a:t>
            </a:r>
          </a:p>
        </p:txBody>
      </p:sp>
      <p:sp>
        <p:nvSpPr>
          <p:cNvPr id="58" name="Овал 57"/>
          <p:cNvSpPr/>
          <p:nvPr/>
        </p:nvSpPr>
        <p:spPr>
          <a:xfrm>
            <a:off x="1409700" y="360363"/>
            <a:ext cx="1377950" cy="9382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32" name="TextBox 4"/>
          <p:cNvSpPr txBox="1">
            <a:spLocks noChangeArrowheads="1"/>
          </p:cNvSpPr>
          <p:nvPr/>
        </p:nvSpPr>
        <p:spPr bwMode="auto">
          <a:xfrm>
            <a:off x="2543175" y="2174875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200">
                <a:hlinkClick r:id="rId22"/>
              </a:rPr>
              <a:t>Рейтинг фундаментальной эффективности 5000 компаний </a:t>
            </a:r>
            <a:r>
              <a:rPr lang="ru-RU" altLang="ru-RU" sz="1200"/>
              <a:t>(Интерфакс-ЭРА)</a:t>
            </a:r>
          </a:p>
        </p:txBody>
      </p:sp>
      <p:sp>
        <p:nvSpPr>
          <p:cNvPr id="61" name="Овал 60"/>
          <p:cNvSpPr/>
          <p:nvPr/>
        </p:nvSpPr>
        <p:spPr>
          <a:xfrm>
            <a:off x="2532063" y="2046288"/>
            <a:ext cx="2149475" cy="7000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34" name="TextBox 10"/>
          <p:cNvSpPr txBox="1">
            <a:spLocks noChangeArrowheads="1"/>
          </p:cNvSpPr>
          <p:nvPr/>
        </p:nvSpPr>
        <p:spPr bwMode="auto">
          <a:xfrm>
            <a:off x="2895600" y="3771900"/>
            <a:ext cx="4386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200" b="1">
                <a:hlinkClick r:id="rId23"/>
              </a:rPr>
              <a:t>Рейтинг устойчивого развития городов Российской Федерации</a:t>
            </a:r>
            <a:endParaRPr lang="ru-RU" altLang="ru-RU" sz="1200" b="1"/>
          </a:p>
          <a:p>
            <a:pPr algn="ctr" eaLnBrk="1" hangingPunct="1"/>
            <a:r>
              <a:rPr lang="ru-RU" altLang="ru-RU" sz="1200"/>
              <a:t>                                           (Агентство SGM)</a:t>
            </a:r>
          </a:p>
        </p:txBody>
      </p:sp>
      <p:sp>
        <p:nvSpPr>
          <p:cNvPr id="62" name="Овал 61"/>
          <p:cNvSpPr/>
          <p:nvPr/>
        </p:nvSpPr>
        <p:spPr>
          <a:xfrm>
            <a:off x="2681288" y="3443288"/>
            <a:ext cx="5272087" cy="920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36" name="TextBox 14"/>
          <p:cNvSpPr txBox="1">
            <a:spLocks noChangeArrowheads="1"/>
          </p:cNvSpPr>
          <p:nvPr/>
        </p:nvSpPr>
        <p:spPr bwMode="auto">
          <a:xfrm>
            <a:off x="1522413" y="3470275"/>
            <a:ext cx="1158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>
                <a:hlinkClick r:id="rId24"/>
              </a:rPr>
              <a:t>Экологический рейтинг городов РФ  </a:t>
            </a:r>
            <a:r>
              <a:rPr lang="ru-RU" altLang="ru-RU" sz="1200"/>
              <a:t>(методика </a:t>
            </a:r>
            <a:r>
              <a:rPr lang="en-US" altLang="ru-RU" sz="1200"/>
              <a:t>EY</a:t>
            </a:r>
            <a:r>
              <a:rPr lang="ru-RU" altLang="ru-RU" sz="1200"/>
              <a:t>) </a:t>
            </a:r>
          </a:p>
        </p:txBody>
      </p:sp>
      <p:sp>
        <p:nvSpPr>
          <p:cNvPr id="63" name="Овал 62"/>
          <p:cNvSpPr/>
          <p:nvPr/>
        </p:nvSpPr>
        <p:spPr>
          <a:xfrm>
            <a:off x="1450975" y="3279775"/>
            <a:ext cx="1081088" cy="10080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38" name="TextBox 15"/>
          <p:cNvSpPr txBox="1">
            <a:spLocks noChangeArrowheads="1"/>
          </p:cNvSpPr>
          <p:nvPr/>
        </p:nvSpPr>
        <p:spPr bwMode="auto">
          <a:xfrm>
            <a:off x="1346200" y="1466850"/>
            <a:ext cx="172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000">
                <a:hlinkClick r:id="rId25"/>
              </a:rPr>
              <a:t>Оценка природного потенциала устойчивого развития регионов России </a:t>
            </a:r>
            <a:r>
              <a:rPr lang="ru-RU" altLang="ru-RU" sz="1000"/>
              <a:t>(Интерфакс-ЭРА)</a:t>
            </a:r>
          </a:p>
        </p:txBody>
      </p:sp>
      <p:sp>
        <p:nvSpPr>
          <p:cNvPr id="2139" name="TextBox 18"/>
          <p:cNvSpPr txBox="1">
            <a:spLocks noChangeArrowheads="1"/>
          </p:cNvSpPr>
          <p:nvPr/>
        </p:nvSpPr>
        <p:spPr bwMode="auto">
          <a:xfrm>
            <a:off x="2994025" y="1382713"/>
            <a:ext cx="1687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000">
                <a:hlinkClick r:id="rId26"/>
              </a:rPr>
              <a:t>Оценка технического потенциала устойчивого развития регионов России </a:t>
            </a:r>
            <a:r>
              <a:rPr lang="ru-RU" altLang="ru-RU" sz="1000"/>
              <a:t>(Интерфакс-ЭРА)</a:t>
            </a:r>
          </a:p>
        </p:txBody>
      </p:sp>
      <p:sp>
        <p:nvSpPr>
          <p:cNvPr id="2140" name="TextBox 19"/>
          <p:cNvSpPr txBox="1">
            <a:spLocks noChangeArrowheads="1"/>
          </p:cNvSpPr>
          <p:nvPr/>
        </p:nvSpPr>
        <p:spPr bwMode="auto">
          <a:xfrm>
            <a:off x="6161088" y="1558925"/>
            <a:ext cx="1558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000">
                <a:hlinkClick r:id="rId27"/>
              </a:rPr>
              <a:t>Оценка человеческого потенциала устойчивого развития регионов России </a:t>
            </a:r>
            <a:r>
              <a:rPr lang="ru-RU" altLang="ru-RU" sz="1000"/>
              <a:t>(Интерфакс-ЭРА)</a:t>
            </a:r>
          </a:p>
        </p:txBody>
      </p:sp>
      <p:sp>
        <p:nvSpPr>
          <p:cNvPr id="67" name="Овал 66"/>
          <p:cNvSpPr/>
          <p:nvPr/>
        </p:nvSpPr>
        <p:spPr>
          <a:xfrm>
            <a:off x="6105525" y="1498600"/>
            <a:ext cx="1304925" cy="89693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3121025" y="1344613"/>
            <a:ext cx="1120775" cy="890587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919288" y="1404938"/>
            <a:ext cx="1120775" cy="83026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44" name="TextBox 20"/>
          <p:cNvSpPr txBox="1">
            <a:spLocks noChangeArrowheads="1"/>
          </p:cNvSpPr>
          <p:nvPr/>
        </p:nvSpPr>
        <p:spPr bwMode="auto">
          <a:xfrm>
            <a:off x="4510088" y="1382713"/>
            <a:ext cx="1651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200" b="1">
                <a:hlinkClick r:id="rId28"/>
              </a:rPr>
              <a:t>Рейтинги экологически устойчивого развития регионов РФ</a:t>
            </a:r>
            <a:r>
              <a:rPr lang="ru-RU" altLang="ru-RU" sz="1200">
                <a:hlinkClick r:id="rId28"/>
              </a:rPr>
              <a:t> </a:t>
            </a:r>
            <a:r>
              <a:rPr lang="ru-RU" altLang="ru-RU" sz="1200"/>
              <a:t>(Интерфакс-ЭРА)</a:t>
            </a:r>
          </a:p>
        </p:txBody>
      </p:sp>
      <p:sp>
        <p:nvSpPr>
          <p:cNvPr id="70" name="Овал 69"/>
          <p:cNvSpPr/>
          <p:nvPr/>
        </p:nvSpPr>
        <p:spPr>
          <a:xfrm>
            <a:off x="4586288" y="1190625"/>
            <a:ext cx="1484312" cy="13557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cxnSp>
        <p:nvCxnSpPr>
          <p:cNvPr id="30" name="Скругленная соединительная линия 29"/>
          <p:cNvCxnSpPr>
            <a:stCxn id="69" idx="0"/>
            <a:endCxn id="70" idx="0"/>
          </p:cNvCxnSpPr>
          <p:nvPr/>
        </p:nvCxnSpPr>
        <p:spPr>
          <a:xfrm rot="5400000" flipH="1" flipV="1">
            <a:off x="3796506" y="-126206"/>
            <a:ext cx="214313" cy="2847975"/>
          </a:xfrm>
          <a:prstGeom prst="curvedConnector3">
            <a:avLst>
              <a:gd name="adj1" fmla="val 206476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Скругленная соединительная линия 73"/>
          <p:cNvCxnSpPr>
            <a:stCxn id="2139" idx="0"/>
            <a:endCxn id="2144" idx="0"/>
          </p:cNvCxnSpPr>
          <p:nvPr/>
        </p:nvCxnSpPr>
        <p:spPr>
          <a:xfrm rot="5400000" flipH="1" flipV="1">
            <a:off x="4587082" y="634206"/>
            <a:ext cx="12700" cy="1497013"/>
          </a:xfrm>
          <a:prstGeom prst="curvedConnector3">
            <a:avLst>
              <a:gd name="adj1" fmla="val 180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Скругленная соединительная линия 82"/>
          <p:cNvCxnSpPr>
            <a:stCxn id="67" idx="1"/>
          </p:cNvCxnSpPr>
          <p:nvPr/>
        </p:nvCxnSpPr>
        <p:spPr>
          <a:xfrm rot="16200000" flipV="1">
            <a:off x="5864225" y="1198563"/>
            <a:ext cx="147638" cy="715962"/>
          </a:xfrm>
          <a:prstGeom prst="curvedConnector2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9" name="TextBox 90"/>
          <p:cNvSpPr txBox="1">
            <a:spLocks noChangeArrowheads="1"/>
          </p:cNvSpPr>
          <p:nvPr/>
        </p:nvSpPr>
        <p:spPr bwMode="auto">
          <a:xfrm>
            <a:off x="1446213" y="2119313"/>
            <a:ext cx="11953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000">
                <a:hlinkClick r:id="rId29"/>
              </a:rPr>
              <a:t>Экологические рейтинги НГК, ГДК и ЦБК РФ</a:t>
            </a:r>
            <a:r>
              <a:rPr lang="ru-RU" altLang="ru-RU" sz="1000"/>
              <a:t> (по методике </a:t>
            </a:r>
            <a:r>
              <a:rPr lang="en-US" altLang="ru-RU" sz="1000"/>
              <a:t>WWF</a:t>
            </a:r>
            <a:r>
              <a:rPr lang="ru-RU" altLang="ru-RU" sz="1000"/>
              <a:t>)</a:t>
            </a:r>
          </a:p>
        </p:txBody>
      </p:sp>
      <p:sp>
        <p:nvSpPr>
          <p:cNvPr id="92" name="Овал 91"/>
          <p:cNvSpPr/>
          <p:nvPr/>
        </p:nvSpPr>
        <p:spPr>
          <a:xfrm>
            <a:off x="1409700" y="2111375"/>
            <a:ext cx="1092200" cy="741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51" name="TextBox 92"/>
          <p:cNvSpPr txBox="1">
            <a:spLocks noChangeArrowheads="1"/>
          </p:cNvSpPr>
          <p:nvPr/>
        </p:nvSpPr>
        <p:spPr bwMode="auto">
          <a:xfrm>
            <a:off x="1466850" y="2746375"/>
            <a:ext cx="1320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000">
                <a:hlinkClick r:id="rId30"/>
              </a:rPr>
              <a:t>Качество среды в рейтинге инвест-</a:t>
            </a:r>
          </a:p>
          <a:p>
            <a:pPr eaLnBrk="1" hangingPunct="1"/>
            <a:r>
              <a:rPr lang="ru-RU" altLang="ru-RU" sz="1000">
                <a:hlinkClick r:id="rId30"/>
              </a:rPr>
              <a:t>иционной привлека-тельности регионов России </a:t>
            </a:r>
            <a:r>
              <a:rPr lang="ru-RU" altLang="ru-RU" sz="1000"/>
              <a:t>(НРА)</a:t>
            </a:r>
          </a:p>
        </p:txBody>
      </p:sp>
      <p:sp>
        <p:nvSpPr>
          <p:cNvPr id="94" name="Овал 93"/>
          <p:cNvSpPr/>
          <p:nvPr/>
        </p:nvSpPr>
        <p:spPr>
          <a:xfrm>
            <a:off x="1409700" y="2767013"/>
            <a:ext cx="1133475" cy="8413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5637213" y="3143250"/>
            <a:ext cx="1685925" cy="700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54" name="TextBox 95"/>
          <p:cNvSpPr txBox="1">
            <a:spLocks noChangeArrowheads="1"/>
          </p:cNvSpPr>
          <p:nvPr/>
        </p:nvSpPr>
        <p:spPr bwMode="auto">
          <a:xfrm>
            <a:off x="2476500" y="3335338"/>
            <a:ext cx="112712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ts val="700"/>
              </a:lnSpc>
            </a:pPr>
            <a:r>
              <a:rPr lang="ru-RU" altLang="ru-RU" sz="1000"/>
              <a:t>   Воздействие</a:t>
            </a:r>
          </a:p>
          <a:p>
            <a:pPr eaLnBrk="1" hangingPunct="1">
              <a:lnSpc>
                <a:spcPts val="700"/>
              </a:lnSpc>
            </a:pPr>
            <a:r>
              <a:rPr lang="ru-RU" altLang="ru-RU" sz="1000"/>
              <a:t>на окружающую</a:t>
            </a:r>
          </a:p>
          <a:p>
            <a:pPr eaLnBrk="1" hangingPunct="1">
              <a:lnSpc>
                <a:spcPts val="700"/>
              </a:lnSpc>
            </a:pPr>
            <a:r>
              <a:rPr lang="ru-RU" altLang="ru-RU" sz="1000"/>
              <a:t>    среду</a:t>
            </a:r>
          </a:p>
        </p:txBody>
      </p:sp>
      <p:sp>
        <p:nvSpPr>
          <p:cNvPr id="97" name="Овал 96"/>
          <p:cNvSpPr/>
          <p:nvPr/>
        </p:nvSpPr>
        <p:spPr>
          <a:xfrm>
            <a:off x="2520950" y="3276600"/>
            <a:ext cx="552450" cy="43180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cxnSp>
        <p:nvCxnSpPr>
          <p:cNvPr id="98" name="Скругленная соединительная линия 97"/>
          <p:cNvCxnSpPr/>
          <p:nvPr/>
        </p:nvCxnSpPr>
        <p:spPr>
          <a:xfrm rot="5400000" flipH="1" flipV="1">
            <a:off x="4437856" y="2135982"/>
            <a:ext cx="41275" cy="2944812"/>
          </a:xfrm>
          <a:prstGeom prst="curvedConnector4">
            <a:avLst>
              <a:gd name="adj1" fmla="val -570915"/>
              <a:gd name="adj2" fmla="val 51372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7" name="TextBox 44"/>
          <p:cNvSpPr txBox="1">
            <a:spLocks noChangeArrowheads="1"/>
          </p:cNvSpPr>
          <p:nvPr/>
        </p:nvSpPr>
        <p:spPr bwMode="auto">
          <a:xfrm>
            <a:off x="3362325" y="3422650"/>
            <a:ext cx="185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000">
                <a:hlinkClick r:id="rId31"/>
              </a:rPr>
              <a:t>Класс эффективности потребителей энергии </a:t>
            </a:r>
            <a:r>
              <a:rPr lang="ru-RU" altLang="ru-RU" sz="1000"/>
              <a:t>(РЭРА)</a:t>
            </a:r>
          </a:p>
        </p:txBody>
      </p:sp>
      <p:sp>
        <p:nvSpPr>
          <p:cNvPr id="71" name="Овал 70"/>
          <p:cNvSpPr/>
          <p:nvPr/>
        </p:nvSpPr>
        <p:spPr>
          <a:xfrm>
            <a:off x="3125788" y="3452813"/>
            <a:ext cx="1252537" cy="3540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59" name="TextBox 44"/>
          <p:cNvSpPr txBox="1">
            <a:spLocks noChangeArrowheads="1"/>
          </p:cNvSpPr>
          <p:nvPr/>
        </p:nvSpPr>
        <p:spPr bwMode="auto">
          <a:xfrm>
            <a:off x="3995738" y="3990975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000">
                <a:hlinkClick r:id="rId32"/>
              </a:rPr>
              <a:t>Рейтинг  надежности потребителей энергии </a:t>
            </a:r>
            <a:r>
              <a:rPr lang="ru-RU" altLang="ru-RU" sz="1000"/>
              <a:t>(Ассоциация «Надёжный партнер»)</a:t>
            </a:r>
          </a:p>
        </p:txBody>
      </p:sp>
      <p:sp>
        <p:nvSpPr>
          <p:cNvPr id="73" name="Овал 72"/>
          <p:cNvSpPr/>
          <p:nvPr/>
        </p:nvSpPr>
        <p:spPr>
          <a:xfrm>
            <a:off x="3995738" y="3990975"/>
            <a:ext cx="1512887" cy="735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24950" cy="1143000"/>
          </a:xfrm>
        </p:spPr>
        <p:txBody>
          <a:bodyPr/>
          <a:lstStyle/>
          <a:p>
            <a:r>
              <a:rPr lang="ru-RU" altLang="ru-RU" sz="3200" b="1" smtClean="0">
                <a:solidFill>
                  <a:schemeClr val="accent1"/>
                </a:solidFill>
              </a:rPr>
              <a:t>Быть “на расстоянии клика” от применения знаний об энергоэффективности, экологической и социальной ответственности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395288" y="1557338"/>
            <a:ext cx="6264275" cy="4525962"/>
          </a:xfrm>
        </p:spPr>
        <p:txBody>
          <a:bodyPr/>
          <a:lstStyle/>
          <a:p>
            <a:r>
              <a:rPr lang="ru-RU" altLang="ru-RU" smtClean="0"/>
              <a:t>На 5-й конференции </a:t>
            </a:r>
            <a:r>
              <a:rPr lang="en-US" altLang="ru-RU" smtClean="0"/>
              <a:t>GRI </a:t>
            </a:r>
            <a:r>
              <a:rPr lang="ru-RU" altLang="ru-RU" smtClean="0"/>
              <a:t>было заявлено о создании технической инфраструктуры для </a:t>
            </a:r>
            <a:r>
              <a:rPr lang="ru-RU" altLang="ru-RU" u="sng" smtClean="0">
                <a:solidFill>
                  <a:srgbClr val="0156FF"/>
                </a:solidFill>
              </a:rPr>
              <a:t>цифровой обработки отчетности в области устойчивого развития</a:t>
            </a:r>
            <a:r>
              <a:rPr lang="ru-RU" altLang="ru-RU" smtClean="0"/>
              <a:t>.</a:t>
            </a:r>
          </a:p>
          <a:p>
            <a:r>
              <a:rPr lang="ru-RU" altLang="ru-RU" smtClean="0"/>
              <a:t>На сайте Интерфакс-ЭРА по каждому из 5000 предприятий формируется комплект инфографики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3505200"/>
            <a:ext cx="29813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924175"/>
            <a:ext cx="29908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986088"/>
            <a:ext cx="29813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878013"/>
            <a:ext cx="2971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chemeClr val="accent1"/>
                </a:solidFill>
              </a:rPr>
              <a:t>Варианты информационной поддержки прозрачности</a:t>
            </a:r>
            <a:endParaRPr lang="ru-RU" altLang="ru-RU" smtClean="0">
              <a:solidFill>
                <a:schemeClr val="accent1"/>
              </a:solidFill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200" smtClean="0"/>
              <a:t>Формат Интерфакса можно использовать хоть завтра. В таблице компаний, публично заявивших об экологическом раскрытии, вместо галочек √ - появятся цифры.</a:t>
            </a:r>
          </a:p>
          <a:p>
            <a:r>
              <a:rPr lang="ru-RU" altLang="ru-RU" sz="2200" smtClean="0"/>
              <a:t>Ход раскрытия будет отражен на странице клуба рейтингов. Оттуда же при возникновении подходящих информационных поводов обзоры раскрытия пойдут на ленты информационных агентств. </a:t>
            </a:r>
          </a:p>
          <a:p>
            <a:r>
              <a:rPr lang="ru-RU" altLang="ru-RU" sz="2200" smtClean="0"/>
              <a:t>Информационные поводы для заявлений об экологическом раскрытии могут создавать и сами компании, организуя мероприятия посвященные экологическим аспектам своей деятельности.</a:t>
            </a:r>
          </a:p>
          <a:p>
            <a:r>
              <a:rPr lang="ru-RU" altLang="ru-RU" sz="2200" smtClean="0"/>
              <a:t>Пресс-центры и корреспонденты Интерфакса ориентированы на поддержку пресс-выходов использующих рейтинги и другие инструменты оценки экологической эффективности бизнеса.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5"/>
          <p:cNvSpPr>
            <a:spLocks noChangeArrowheads="1"/>
          </p:cNvSpPr>
          <p:nvPr/>
        </p:nvSpPr>
        <p:spPr bwMode="auto">
          <a:xfrm>
            <a:off x="0" y="621665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6666"/>
                </a:solidFill>
                <a:cs typeface="Times New Roman" pitchFamily="18" charset="0"/>
              </a:rPr>
              <a:t>Александр Мартынов,  ИНТЕРФАКС-ЭРА</a:t>
            </a:r>
          </a:p>
          <a:p>
            <a:pPr algn="ctr" eaLnBrk="1" hangingPunct="1"/>
            <a:r>
              <a:rPr lang="ru-RU" altLang="ru-RU" b="1">
                <a:solidFill>
                  <a:srgbClr val="006666"/>
                </a:solidFill>
                <a:cs typeface="Times New Roman" pitchFamily="18" charset="0"/>
              </a:rPr>
              <a:t>Член Совета РСПП по нефинансовой отчетности</a:t>
            </a:r>
          </a:p>
        </p:txBody>
      </p:sp>
      <p:pic>
        <p:nvPicPr>
          <p:cNvPr id="3075" name="Picture 1037" descr="D:\papa\INTERFAX\ОбложкаЭЭЭ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37197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6" name="Object 1035"/>
          <p:cNvGraphicFramePr>
            <a:graphicFrameLocks noChangeAspect="1"/>
          </p:cNvGraphicFramePr>
          <p:nvPr/>
        </p:nvGraphicFramePr>
        <p:xfrm>
          <a:off x="1970088" y="1341438"/>
          <a:ext cx="25114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Точечный рисунок" r:id="rId5" imgW="1752381" imgH="552527" progId="PBrush">
                  <p:embed/>
                </p:oleObj>
              </mc:Choice>
              <mc:Fallback>
                <p:oleObj name="Точечный рисунок" r:id="rId5" imgW="1752381" imgH="552527" progId="PBrush">
                  <p:embed/>
                  <p:pic>
                    <p:nvPicPr>
                      <p:cNvPr id="0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8" y="1341438"/>
                        <a:ext cx="25114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4603750" y="1557338"/>
            <a:ext cx="4343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2000"/>
              <a:t>С 2008 года нарастает нечувствительность финансовых показателей к реалиям развития. Кризис вызрел внутри финансовой системы, но за махиной финансовой отчетности его приближения даже не заметили. Оксфордские профессора и нобелевские лауреаты один за другим расписываются на надгробье долго царствовавшей модели экономики. </a:t>
            </a:r>
          </a:p>
          <a:p>
            <a:pPr algn="ctr"/>
            <a:endParaRPr lang="ru-RU" altLang="ru-RU" sz="2000"/>
          </a:p>
          <a:p>
            <a:pPr algn="ctr"/>
            <a:r>
              <a:rPr lang="ru-RU" altLang="ru-RU" sz="2000"/>
              <a:t>Правду об экономике все чаще ищут в нефинансовой отчетности.</a:t>
            </a:r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250825" y="228600"/>
            <a:ext cx="84248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4400" b="1">
                <a:solidFill>
                  <a:schemeClr val="accent1"/>
                </a:solidFill>
              </a:rPr>
              <a:t>Роль прозрачности в новой модели экономики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314450"/>
            <a:ext cx="6683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chemeClr val="accent1"/>
                </a:solidFill>
              </a:rPr>
              <a:t>Новая модель экономики</a:t>
            </a:r>
            <a:endParaRPr lang="ru-RU" altLang="ru-RU" smtClean="0">
              <a:solidFill>
                <a:schemeClr val="accent1"/>
              </a:solidFill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8488" cy="2260600"/>
          </a:xfrm>
        </p:spPr>
        <p:txBody>
          <a:bodyPr/>
          <a:lstStyle/>
          <a:p>
            <a:r>
              <a:rPr lang="ru-RU" altLang="ru-RU" sz="2000" smtClean="0"/>
              <a:t>Кризис развивается по известной биологам схеме эволюции через распад доминирующих экосистем. Происходит откат к более ранним, простым (в чем-то примитивным) формам организации</a:t>
            </a:r>
          </a:p>
          <a:p>
            <a:r>
              <a:rPr lang="ru-RU" altLang="ru-RU" sz="2000" smtClean="0"/>
              <a:t>- спад эффективности во всех отраслях экономики России;</a:t>
            </a:r>
          </a:p>
          <a:p>
            <a:r>
              <a:rPr lang="ru-RU" altLang="ru-RU" sz="2000" smtClean="0"/>
              <a:t>- разворот к реиндустриализации в США;</a:t>
            </a:r>
          </a:p>
          <a:p>
            <a:r>
              <a:rPr lang="ru-RU" altLang="ru-RU" sz="2000" smtClean="0"/>
              <a:t>- национализация в Европе вместо глобализации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503738"/>
            <a:ext cx="5940425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Прямоугольник 3"/>
          <p:cNvSpPr>
            <a:spLocks noChangeArrowheads="1"/>
          </p:cNvSpPr>
          <p:nvPr/>
        </p:nvSpPr>
        <p:spPr bwMode="auto">
          <a:xfrm>
            <a:off x="107950" y="4437063"/>
            <a:ext cx="29511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Кому интересны доказательства такого диагноза то теорию и аналоги кризисов сложных систем найдете на главном банере нашего сайта.   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411413" y="6372225"/>
            <a:ext cx="977900" cy="48577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103" name="Прямоугольник 5"/>
          <p:cNvSpPr>
            <a:spLocks noChangeArrowheads="1"/>
          </p:cNvSpPr>
          <p:nvPr/>
        </p:nvSpPr>
        <p:spPr bwMode="auto">
          <a:xfrm>
            <a:off x="0" y="3752850"/>
            <a:ext cx="9109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/>
              <a:t>это не деградация, а проявление системной трансформации 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chemeClr val="accent1"/>
                </a:solidFill>
              </a:rPr>
              <a:t>Роль прозрачности в новой модели экономики</a:t>
            </a:r>
            <a:endParaRPr lang="ru-RU" altLang="ru-RU" smtClean="0">
              <a:solidFill>
                <a:schemeClr val="accent1"/>
              </a:solidFill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323850" y="1600200"/>
            <a:ext cx="84963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mtClean="0"/>
              <a:t>Смена модели – это совсем не технологический (леонтьевский) цикл. Это кризис вызревания, а потом стремительного распространения новых </a:t>
            </a:r>
            <a:r>
              <a:rPr lang="ru-RU" altLang="ru-RU" b="1" smtClean="0"/>
              <a:t>типов отношений </a:t>
            </a:r>
            <a:r>
              <a:rPr lang="ru-RU" altLang="ru-RU" smtClean="0"/>
              <a:t>между субъектами бизнеса. </a:t>
            </a: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971550" y="4149725"/>
            <a:ext cx="5670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Конкуренция останется и в новой экономике, но на этом фронте не будет прорыва. </a:t>
            </a: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1619250" y="4868863"/>
            <a:ext cx="6121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В сбалансированных системах, например в экологических, помимо отношений конкуренции действуют отношения партнерства </a:t>
            </a:r>
          </a:p>
        </p:txBody>
      </p:sp>
      <p:sp>
        <p:nvSpPr>
          <p:cNvPr id="5126" name="Прямоугольник 5"/>
          <p:cNvSpPr>
            <a:spLocks noChangeArrowheads="1"/>
          </p:cNvSpPr>
          <p:nvPr/>
        </p:nvSpPr>
        <p:spPr bwMode="auto">
          <a:xfrm>
            <a:off x="3635375" y="5792788"/>
            <a:ext cx="525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Партнерство в доступе к информации имеет шансы стать фундаментом новой модели экономики.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chemeClr val="accent1"/>
                </a:solidFill>
              </a:rPr>
              <a:t>Примеры выгод от прозрачности</a:t>
            </a:r>
            <a:endParaRPr lang="ru-RU" altLang="ru-RU" smtClean="0">
              <a:solidFill>
                <a:schemeClr val="accent1"/>
              </a:solidFill>
            </a:endParaRPr>
          </a:p>
        </p:txBody>
      </p:sp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468313" y="1700213"/>
            <a:ext cx="3924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b="1"/>
              <a:t>Solomon</a:t>
            </a:r>
            <a:r>
              <a:rPr lang="en-US" altLang="ru-RU"/>
              <a:t>'s Fuels Study</a:t>
            </a:r>
            <a:r>
              <a:rPr lang="ru-RU" altLang="ru-RU"/>
              <a:t> консалтинг НПЗ,  похожий на конкурентную разведку. </a:t>
            </a:r>
          </a:p>
        </p:txBody>
      </p:sp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4356100" y="169068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Прозрачность в 4-х показателях, не создавая дыр в информационной безопасности, достаточна для преодоления монополизма Соломона .</a:t>
            </a:r>
          </a:p>
        </p:txBody>
      </p:sp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179388" y="2967038"/>
            <a:ext cx="8856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Сколько надо инвестировать, чтобы на 6% повысить энергоэффективность крупной металлургической компании?</a:t>
            </a:r>
          </a:p>
        </p:txBody>
      </p:sp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1906588" y="3613150"/>
            <a:ext cx="7056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Акрон значился самым крупным загрязнителем вод. «Такого быть не может» - вывод НЭРА от сравнения с аналогами. Росстат засчитывал Акрону все  стоки Великого Новгорода прошедшие через заводской коллектор.</a:t>
            </a:r>
          </a:p>
        </p:txBody>
      </p:sp>
      <p:sp>
        <p:nvSpPr>
          <p:cNvPr id="6151" name="Прямоугольник 7"/>
          <p:cNvSpPr>
            <a:spLocks noChangeArrowheads="1"/>
          </p:cNvSpPr>
          <p:nvPr/>
        </p:nvSpPr>
        <p:spPr bwMode="auto">
          <a:xfrm>
            <a:off x="468313" y="5157788"/>
            <a:ext cx="784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Для таких случаев Интерфакс-ЭРА поместила на сайт подробный разбор ошибок допускаемых в отчетности, выявить которые помогла прозрачность.</a:t>
            </a:r>
          </a:p>
        </p:txBody>
      </p:sp>
      <p:sp>
        <p:nvSpPr>
          <p:cNvPr id="6152" name="Прямоугольник 8"/>
          <p:cNvSpPr>
            <a:spLocks noChangeArrowheads="1"/>
          </p:cNvSpPr>
          <p:nvPr/>
        </p:nvSpPr>
        <p:spPr bwMode="auto">
          <a:xfrm>
            <a:off x="1979613" y="5776913"/>
            <a:ext cx="540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>
                <a:hlinkClick r:id="rId2"/>
              </a:rPr>
              <a:t>http://interfax-era.ru/metodologiya/primery-oshibok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 smtClean="0"/>
              <a:t>В Европе производители ламп определяют независимую организацию, которой они дают свои закрытые данные о выпуске и продаже разных моделей ламп. За свой информационный вклад каждый получает характеристику общих объемов реализации и видит в динамике свою долю рынка. </a:t>
            </a:r>
          </a:p>
          <a:p>
            <a:r>
              <a:rPr lang="ru-RU" altLang="ru-RU" sz="2000" smtClean="0"/>
              <a:t>Страны догоняющего развития со слабой правовой базой, в т.ч. Россия,  оказываются не столь отстающими именно в отношениях бизнеса и НПО. В Лондоне рассказ об уважительном диалоге с российскими НГК удивил европейских коллег, которые с нефтяниками общаются в основном через суд (а это                            очень прожорливая статья расходов К</a:t>
            </a:r>
            <a:r>
              <a:rPr lang="ru-RU" altLang="ru-RU" sz="2000" baseline="30000" smtClean="0"/>
              <a:t>о</a:t>
            </a:r>
            <a:r>
              <a:rPr lang="ru-RU" altLang="ru-RU" sz="2000" smtClean="0"/>
              <a:t>)</a:t>
            </a:r>
          </a:p>
          <a:p>
            <a:r>
              <a:rPr lang="ru-RU" altLang="ru-RU" sz="2000" smtClean="0"/>
              <a:t>В Китае к  экологическим рейтингам                                          привязывают кредитование.                                                                               В провинции Цзянсу тем, кто                                                                                                   в хвосте рейтинга повышают                                                                                   тариф на воду </a:t>
            </a:r>
          </a:p>
          <a:p>
            <a:endParaRPr lang="ru-RU" altLang="ru-RU" sz="2000" smtClean="0"/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chemeClr val="accent1"/>
                </a:solidFill>
              </a:rPr>
              <a:t>Примеры выгод от прозрачности</a:t>
            </a:r>
            <a:endParaRPr lang="ru-RU" altLang="ru-RU" smtClean="0">
              <a:solidFill>
                <a:schemeClr val="accent1"/>
              </a:solidFill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27538"/>
            <a:ext cx="3252788" cy="246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2049463"/>
            <a:ext cx="3509963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chemeClr val="accent1"/>
                </a:solidFill>
              </a:rPr>
              <a:t>Капитализация прозрачности</a:t>
            </a:r>
          </a:p>
        </p:txBody>
      </p:sp>
      <p:sp>
        <p:nvSpPr>
          <p:cNvPr id="8196" name="Объект 2"/>
          <p:cNvSpPr>
            <a:spLocks noGrp="1"/>
          </p:cNvSpPr>
          <p:nvPr>
            <p:ph idx="1"/>
          </p:nvPr>
        </p:nvSpPr>
        <p:spPr>
          <a:xfrm>
            <a:off x="107950" y="1182688"/>
            <a:ext cx="8229600" cy="1539875"/>
          </a:xfrm>
        </p:spPr>
        <p:txBody>
          <a:bodyPr/>
          <a:lstStyle/>
          <a:p>
            <a:r>
              <a:rPr lang="en-US" altLang="ru-RU" smtClean="0"/>
              <a:t>ERAX</a:t>
            </a:r>
            <a:r>
              <a:rPr lang="ru-RU" altLang="ru-RU" sz="2400" smtClean="0"/>
              <a:t> - индекс котировок акций лидеров рейтинга фундаментальной эффективности в который входит прозрачность</a:t>
            </a:r>
          </a:p>
        </p:txBody>
      </p:sp>
      <p:sp>
        <p:nvSpPr>
          <p:cNvPr id="8197" name="Прямоугольник 3"/>
          <p:cNvSpPr>
            <a:spLocks noChangeArrowheads="1"/>
          </p:cNvSpPr>
          <p:nvPr/>
        </p:nvSpPr>
        <p:spPr bwMode="auto">
          <a:xfrm>
            <a:off x="1116013" y="253365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b="1"/>
              <a:t>Предстартовый мониторинг в 2007 г. </a:t>
            </a:r>
            <a:r>
              <a:rPr lang="en-US" altLang="ru-RU" b="1"/>
              <a:t>  </a:t>
            </a:r>
            <a:r>
              <a:rPr lang="ru-RU" altLang="ru-RU" b="1"/>
              <a:t>=</a:t>
            </a:r>
            <a:r>
              <a:rPr lang="en-US" altLang="ru-RU" b="1"/>
              <a:t>&gt;</a:t>
            </a:r>
            <a:r>
              <a:rPr lang="ru-RU" altLang="ru-RU"/>
              <a:t> Лидеры и аутсайдеры идут синхронно. Спустя две недели происходит рост цен на лидеров и спад на аутсайдеров.</a:t>
            </a:r>
          </a:p>
        </p:txBody>
      </p:sp>
      <p:pic>
        <p:nvPicPr>
          <p:cNvPr id="8198" name="Picture 3" descr="http://interfax-era.ru/sites/default/files/page/images/eraksves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3833813"/>
            <a:ext cx="9299575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4659313"/>
            <a:ext cx="1138237" cy="811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34000"/>
            <a:ext cx="2392363" cy="1489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Прямоугольник 4"/>
          <p:cNvSpPr>
            <a:spLocks noChangeArrowheads="1"/>
          </p:cNvSpPr>
          <p:nvPr/>
        </p:nvSpPr>
        <p:spPr bwMode="auto">
          <a:xfrm>
            <a:off x="3995738" y="5343525"/>
            <a:ext cx="54086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На пике за лидеров платили +55% Пропуск </a:t>
            </a:r>
            <a:r>
              <a:rPr lang="ru-RU" altLang="ru-RU" u="sng"/>
              <a:t>даты рейтинга</a:t>
            </a:r>
            <a:r>
              <a:rPr lang="ru-RU" altLang="ru-RU"/>
              <a:t> - линии сходятся. </a:t>
            </a:r>
            <a:r>
              <a:rPr lang="ru-RU" altLang="ru-RU" u="sng"/>
              <a:t>Выпуск рейтинга </a:t>
            </a:r>
            <a:r>
              <a:rPr lang="ru-RU" altLang="ru-RU"/>
              <a:t>- отрыв восстанавливается. Сейчас составляет +30%. </a:t>
            </a:r>
          </a:p>
        </p:txBody>
      </p:sp>
      <p:sp>
        <p:nvSpPr>
          <p:cNvPr id="8202" name="TextBox 5"/>
          <p:cNvSpPr txBox="1">
            <a:spLocks noChangeArrowheads="1"/>
          </p:cNvSpPr>
          <p:nvPr/>
        </p:nvSpPr>
        <p:spPr bwMode="auto">
          <a:xfrm>
            <a:off x="323850" y="5473700"/>
            <a:ext cx="1482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Индекс РСПП</a:t>
            </a:r>
          </a:p>
        </p:txBody>
      </p:sp>
      <p:sp>
        <p:nvSpPr>
          <p:cNvPr id="8203" name="Прямоугольник 6"/>
          <p:cNvSpPr>
            <a:spLocks noChangeArrowheads="1"/>
          </p:cNvSpPr>
          <p:nvPr/>
        </p:nvSpPr>
        <p:spPr bwMode="auto">
          <a:xfrm>
            <a:off x="2478088" y="6267450"/>
            <a:ext cx="6677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i="1"/>
              <a:t>Торгуемый</a:t>
            </a:r>
            <a:r>
              <a:rPr lang="ru-RU" altLang="ru-RU"/>
              <a:t> индекс надо удержать в антимонопольном интервале </a:t>
            </a:r>
            <a:r>
              <a:rPr lang="en-US" altLang="ru-RU"/>
              <a:t>&lt;</a:t>
            </a:r>
            <a:r>
              <a:rPr lang="ru-RU" altLang="ru-RU"/>
              <a:t>10% любой К</a:t>
            </a:r>
            <a:r>
              <a:rPr lang="ru-RU" altLang="ru-RU" baseline="30000"/>
              <a:t>о</a:t>
            </a:r>
            <a:r>
              <a:rPr lang="ru-RU" altLang="ru-RU"/>
              <a:t> в общей корзине</a:t>
            </a:r>
            <a:r>
              <a:rPr lang="en-US" altLang="ru-RU"/>
              <a:t> </a:t>
            </a:r>
            <a:r>
              <a:rPr lang="ru-RU" altLang="ru-RU"/>
              <a:t>при любых подвижках курса</a:t>
            </a:r>
          </a:p>
        </p:txBody>
      </p:sp>
      <p:cxnSp>
        <p:nvCxnSpPr>
          <p:cNvPr id="9" name="Скругленная соединительная линия 8"/>
          <p:cNvCxnSpPr>
            <a:stCxn id="8201" idx="1"/>
          </p:cNvCxnSpPr>
          <p:nvPr/>
        </p:nvCxnSpPr>
        <p:spPr>
          <a:xfrm rot="10800000" flipH="1">
            <a:off x="3995738" y="4437063"/>
            <a:ext cx="504825" cy="1368425"/>
          </a:xfrm>
          <a:prstGeom prst="curvedConnector4">
            <a:avLst>
              <a:gd name="adj1" fmla="val -45352"/>
              <a:gd name="adj2" fmla="val 66869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Прямоугольник 1"/>
          <p:cNvSpPr>
            <a:spLocks noChangeArrowheads="1"/>
          </p:cNvSpPr>
          <p:nvPr/>
        </p:nvSpPr>
        <p:spPr bwMode="auto">
          <a:xfrm>
            <a:off x="990600" y="3743325"/>
            <a:ext cx="627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/>
              <a:t>+55%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5327650"/>
          </a:xfrm>
        </p:spPr>
        <p:txBody>
          <a:bodyPr/>
          <a:lstStyle/>
          <a:p>
            <a:r>
              <a:rPr lang="ru-RU" altLang="ru-RU" smtClean="0"/>
              <a:t>Главное отличие капитализации прозрачности в том, что выгоду можно получить ТОЛЬКО вместе с партнерами, тогда как на конкуренции с инсайдом обогащаются единицы.</a:t>
            </a:r>
          </a:p>
        </p:txBody>
      </p:sp>
      <p:sp>
        <p:nvSpPr>
          <p:cNvPr id="9219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4400" b="1">
                <a:solidFill>
                  <a:schemeClr val="accent1"/>
                </a:solidFill>
              </a:rPr>
              <a:t>Капитализация прозрачности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chemeClr val="accent1"/>
                </a:solidFill>
              </a:rPr>
              <a:t>Информационные инструменты прозрачности</a:t>
            </a:r>
            <a:endParaRPr lang="ru-RU" altLang="ru-RU" smtClean="0">
              <a:solidFill>
                <a:schemeClr val="accent1"/>
              </a:solidFill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323850" y="1484313"/>
            <a:ext cx="8434388" cy="4525962"/>
          </a:xfrm>
        </p:spPr>
        <p:txBody>
          <a:bodyPr/>
          <a:lstStyle/>
          <a:p>
            <a:r>
              <a:rPr lang="ru-RU" altLang="ru-RU" sz="2800" smtClean="0"/>
              <a:t>размещение эко-отчетности на сайте компании   (эти сведения порой исчезают)</a:t>
            </a:r>
          </a:p>
          <a:p>
            <a:r>
              <a:rPr lang="ru-RU" altLang="ru-RU" sz="2800" smtClean="0"/>
              <a:t>порталы раскрытия финансовой отчетности             (с подачи Интерфакса в 2011 г. добавлена энергия)</a:t>
            </a:r>
          </a:p>
          <a:p>
            <a:r>
              <a:rPr lang="ru-RU" altLang="ru-RU" sz="2800" smtClean="0"/>
              <a:t>библиотека нефинансовых                                  отчетов (РСПП)</a:t>
            </a:r>
          </a:p>
          <a:p>
            <a:r>
              <a:rPr lang="en-US" altLang="ru-RU" sz="2800" smtClean="0"/>
              <a:t>CSR</a:t>
            </a:r>
            <a:r>
              <a:rPr lang="ru-RU" altLang="ru-RU" sz="2800" smtClean="0"/>
              <a:t>-</a:t>
            </a:r>
            <a:r>
              <a:rPr lang="en-US" altLang="ru-RU" sz="2800" smtClean="0"/>
              <a:t>Hub</a:t>
            </a:r>
            <a:r>
              <a:rPr lang="ru-RU" altLang="ru-RU" sz="2800" smtClean="0"/>
              <a:t> (Нью-Йорк) - файлы                               нефинансовых отчетов + оценка                                    в 100 бальной шкале по базовым                                           индикаторам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4365625"/>
            <a:ext cx="32607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789363"/>
            <a:ext cx="592296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1118</Words>
  <Application>Microsoft Office PowerPoint</Application>
  <PresentationFormat>Экран (4:3)</PresentationFormat>
  <Paragraphs>129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Arial</vt:lpstr>
      <vt:lpstr>Times New Roman</vt:lpstr>
      <vt:lpstr>Тема Office</vt:lpstr>
      <vt:lpstr>Точечный рисунок</vt:lpstr>
      <vt:lpstr>Презентация PowerPoint</vt:lpstr>
      <vt:lpstr>Презентация PowerPoint</vt:lpstr>
      <vt:lpstr>Новая модель экономики</vt:lpstr>
      <vt:lpstr>Роль прозрачности в новой модели экономики</vt:lpstr>
      <vt:lpstr>Примеры выгод от прозрачности</vt:lpstr>
      <vt:lpstr>Примеры выгод от прозрачности</vt:lpstr>
      <vt:lpstr>Капитализация прозрачности</vt:lpstr>
      <vt:lpstr>Главное отличие капитализации прозрачности в том, что выгоду можно получить ТОЛЬКО вместе с партнерами, тогда как на конкуренции с инсайдом обогащаются единицы.</vt:lpstr>
      <vt:lpstr>Информационные инструменты прозрачности</vt:lpstr>
      <vt:lpstr>Быть “на расстоянии клика” от применения знаний об энергоэффективности, экологической и социальной ответственности</vt:lpstr>
      <vt:lpstr>Варианты информационной поддержки прозрачности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Пуртова Дарья Рустамовна</cp:lastModifiedBy>
  <cp:revision>75</cp:revision>
  <dcterms:created xsi:type="dcterms:W3CDTF">2016-07-04T05:46:27Z</dcterms:created>
  <dcterms:modified xsi:type="dcterms:W3CDTF">2017-03-01T05:59:27Z</dcterms:modified>
</cp:coreProperties>
</file>