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4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21660-9571-48B8-BA23-D60ED0905DB9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0715A-CC52-4C45-8434-12DFC407D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5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0715A-CC52-4C45-8434-12DFC407D9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0715A-CC52-4C45-8434-12DFC407D9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1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63C4-CC6A-48CD-8C73-8BC6F5A7DF60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1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4A16-731E-47A4-8DA0-7DD3757CEBEC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5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8F8B-118E-436C-BEF7-1A1496EFB856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6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485D-9AE9-4674-B6F3-0F27CCB7001D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9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2211-A7C7-43BD-B1D3-44646E045FAD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2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CED-6555-4532-BB8E-4821522ADCDD}" type="datetime1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5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9421-AF98-43CC-A6BB-B7F9E651A8CB}" type="datetime1">
              <a:rPr lang="ru-RU" smtClean="0"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0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9C9B-3C79-466C-A77E-3EC024CF055D}" type="datetime1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29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B4-E3EE-433C-8CB7-38FAB64FD540}" type="datetime1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315-B88D-4AE6-AC68-EDF6142ABE22}" type="datetime1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3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292D-76EF-41BA-B6A8-A41382EAB26D}" type="datetime1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2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9265-4DBD-43BC-8616-90AFB4B95E67}" type="datetime1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BCD1-2551-4859-808B-E52088635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40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42484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17-ая ежегодная Инвестиционная конференция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Американской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торговой палаты в России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Панельная сессия «Россия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2018 году: что за поворотом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?»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Вызовы и возможности: позитивно мыслим – двигаемся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вперед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941168"/>
            <a:ext cx="6400800" cy="122413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Президент РСПП</a:t>
            </a:r>
          </a:p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Александр Шохин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9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5516" y="836712"/>
            <a:ext cx="421246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2 % компаний отметили негативное влияние санкций на их деятельность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6935" y="2212121"/>
            <a:ext cx="425154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87% компаний участвуют в развитии региона присутствия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516" y="1611956"/>
            <a:ext cx="4212468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7,6 % компаний считают ограничением для развития низкое качество налогового администрирования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5516" y="692696"/>
            <a:ext cx="8712968" cy="0"/>
          </a:xfrm>
          <a:prstGeom prst="line">
            <a:avLst/>
          </a:prstGeom>
          <a:ln w="1079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6935" y="836712"/>
            <a:ext cx="4251549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Механизм досудебного рассмотрения споров с налоговыми органами помог 47,1% участников опроса сэкономить время и средства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18864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Позитивные изменения в деловом климате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5516" y="2708920"/>
            <a:ext cx="4224841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82 % компаний полагают, что наиболее эффективный способ защитить свои права – обратиться в суд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6935" y="2997087"/>
            <a:ext cx="425154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43 % компаний оценивают уровень коррумпированности власти как низкий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538739"/>
              </p:ext>
            </p:extLst>
          </p:nvPr>
        </p:nvGraphicFramePr>
        <p:xfrm>
          <a:off x="251520" y="4581128"/>
          <a:ext cx="8700224" cy="189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125"/>
                <a:gridCol w="1824619"/>
                <a:gridCol w="2003480"/>
              </a:tblGrid>
              <a:tr h="139040">
                <a:tc>
                  <a:txBody>
                    <a:bodyPr/>
                    <a:lstStyle/>
                    <a:p>
                      <a:endParaRPr lang="ru-RU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Пилотный рейтинг</a:t>
                      </a:r>
                      <a:endParaRPr lang="ru-RU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Garamond" panose="02020404030301010803" pitchFamily="18" charset="0"/>
                        </a:rPr>
                        <a:t>Рейтинг</a:t>
                      </a:r>
                      <a:r>
                        <a:rPr lang="ru-RU" sz="1600" baseline="0" dirty="0" smtClean="0">
                          <a:latin typeface="Garamond" panose="02020404030301010803" pitchFamily="18" charset="0"/>
                        </a:rPr>
                        <a:t> 2017</a:t>
                      </a:r>
                      <a:endParaRPr lang="ru-RU" sz="1600" dirty="0" smtClean="0">
                        <a:latin typeface="Garamond" panose="02020404030301010803" pitchFamily="18" charset="0"/>
                      </a:endParaRPr>
                    </a:p>
                    <a:p>
                      <a:endParaRPr lang="ru-RU" sz="1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Средний срок регистрации </a:t>
                      </a:r>
                      <a:r>
                        <a:rPr lang="ru-RU" sz="1600" b="1" dirty="0" err="1" smtClean="0">
                          <a:latin typeface="Garamond" panose="02020404030301010803" pitchFamily="18" charset="0"/>
                        </a:rPr>
                        <a:t>юрлица</a:t>
                      </a:r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 (дней)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16,4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10,95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Средний срок подключения к электросети (дней)</a:t>
                      </a:r>
                      <a:endParaRPr lang="ru-RU" sz="16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139,8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82,8</a:t>
                      </a:r>
                      <a:endParaRPr lang="ru-RU" sz="16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Средний срок получения разрешений</a:t>
                      </a:r>
                      <a:r>
                        <a:rPr lang="ru-RU" sz="1600" b="1" baseline="0" dirty="0" smtClean="0">
                          <a:latin typeface="Garamond" panose="02020404030301010803" pitchFamily="18" charset="0"/>
                        </a:rPr>
                        <a:t> на строительство (дней)</a:t>
                      </a:r>
                      <a:endParaRPr lang="ru-RU" sz="16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206,9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Garamond" panose="02020404030301010803" pitchFamily="18" charset="0"/>
                        </a:rPr>
                        <a:t>120,18</a:t>
                      </a:r>
                      <a:endParaRPr lang="ru-RU" sz="16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050326"/>
            <a:ext cx="782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z="1800" dirty="0"/>
              <a:t>Некоторые итоги </a:t>
            </a:r>
            <a:r>
              <a:rPr lang="ru-RU" sz="1800" dirty="0" err="1"/>
              <a:t>Нацрейтинга</a:t>
            </a:r>
            <a:r>
              <a:rPr lang="ru-RU" sz="1800" dirty="0"/>
              <a:t> состояния </a:t>
            </a:r>
            <a:r>
              <a:rPr lang="ru-RU" sz="1800" dirty="0" err="1"/>
              <a:t>инвестклимата</a:t>
            </a:r>
            <a:r>
              <a:rPr lang="ru-RU" sz="1800" dirty="0"/>
              <a:t> в субъектах РФ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36450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r"/>
            <a:r>
              <a:rPr lang="ru-RU" dirty="0"/>
              <a:t>Опросы РСПП</a:t>
            </a:r>
          </a:p>
        </p:txBody>
      </p:sp>
    </p:spTree>
    <p:extLst>
      <p:ext uri="{BB962C8B-B14F-4D97-AF65-F5344CB8AC3E}">
        <p14:creationId xmlns:p14="http://schemas.microsoft.com/office/powerpoint/2010/main" val="211850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835"/>
              </p:ext>
            </p:extLst>
          </p:nvPr>
        </p:nvGraphicFramePr>
        <p:xfrm>
          <a:off x="1097614" y="1268760"/>
          <a:ext cx="6948772" cy="341008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423292"/>
                <a:gridCol w="3525480"/>
              </a:tblGrid>
              <a:tr h="3046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1. Республика </a:t>
                      </a:r>
                      <a:r>
                        <a:rPr lang="ru-RU" sz="2000" b="1" dirty="0"/>
                        <a:t>Татарстан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11. Тамбовская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</a:tr>
              <a:tr h="33754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2. Чувашская </a:t>
                      </a:r>
                      <a:r>
                        <a:rPr lang="ru-RU" sz="2000" b="1" dirty="0"/>
                        <a:t>Республика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12. Костромская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</a:tr>
              <a:tr h="21602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3. Москва</a:t>
                      </a:r>
                      <a:endParaRPr lang="ru-RU" sz="2000" b="1" dirty="0"/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13. Республика </a:t>
                      </a:r>
                      <a:r>
                        <a:rPr lang="ru-RU" sz="2000" b="1" dirty="0"/>
                        <a:t>Башкортостан</a:t>
                      </a:r>
                    </a:p>
                  </a:txBody>
                  <a:tcPr marL="36208" marR="36208" marT="18104" marB="18104" anchor="ctr"/>
                </a:tc>
              </a:tr>
              <a:tr h="3046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4. Тульская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14. Липецкая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</a:tr>
              <a:tr h="2430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5. Калужская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15. Владимирская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</a:tr>
              <a:tr h="3046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6. Тюменская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16. Ростовская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</a:tr>
              <a:tr h="3046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7. Краснодарский </a:t>
                      </a:r>
                      <a:r>
                        <a:rPr lang="ru-RU" sz="2000" b="1" dirty="0"/>
                        <a:t>край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17. Санкт-Петербург</a:t>
                      </a:r>
                      <a:endParaRPr lang="ru-RU" sz="2000" b="1" dirty="0"/>
                    </a:p>
                  </a:txBody>
                  <a:tcPr marL="36208" marR="36208" marT="18104" marB="18104" anchor="ctr"/>
                </a:tc>
              </a:tr>
              <a:tr h="31956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8. Воронежская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18. Республика </a:t>
                      </a:r>
                      <a:r>
                        <a:rPr lang="ru-RU" sz="2000" b="1" dirty="0"/>
                        <a:t>Мордовия</a:t>
                      </a:r>
                    </a:p>
                  </a:txBody>
                  <a:tcPr marL="36208" marR="36208" marT="18104" marB="18104" anchor="ctr"/>
                </a:tc>
              </a:tr>
              <a:tr h="3046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9. Московская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19. Ивановская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</a:tr>
              <a:tr h="26553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10. Ульяновская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20. Ленинградская </a:t>
                      </a:r>
                      <a:r>
                        <a:rPr lang="ru-RU" sz="2000" b="1" dirty="0"/>
                        <a:t>область</a:t>
                      </a:r>
                    </a:p>
                  </a:txBody>
                  <a:tcPr marL="36208" marR="36208" marT="18104" marB="18104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133181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Топ-20 </a:t>
            </a:r>
            <a:r>
              <a:rPr lang="ru-RU" dirty="0"/>
              <a:t>регионов Национального инвестиционного рейтинга субъектов РФ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5516" y="1052736"/>
            <a:ext cx="8712968" cy="0"/>
          </a:xfrm>
          <a:prstGeom prst="line">
            <a:avLst/>
          </a:prstGeom>
          <a:ln w="1079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8374" y="5157192"/>
            <a:ext cx="822808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Опрос РСПП: 61 % компаний положительно оценивает влияние региональных властей на деловой климат. В 2007 году такую оценку дали лишь 28 % опрошенных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2864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4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5516" y="882005"/>
            <a:ext cx="385242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31 % компаний ограничены в развитии из-за дефицита </a:t>
            </a:r>
            <a:r>
              <a:rPr lang="ru-RU" dirty="0"/>
              <a:t>квалифицированных кадров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516" y="1959223"/>
            <a:ext cx="385242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 неплатежами со стороны контрагентов сталкивается половина компаний 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5516" y="692696"/>
            <a:ext cx="8712968" cy="0"/>
          </a:xfrm>
          <a:prstGeom prst="line">
            <a:avLst/>
          </a:prstGeom>
          <a:ln w="1079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5516" y="4869160"/>
            <a:ext cx="3852428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 smtClean="0"/>
              <a:t>Среднее </a:t>
            </a:r>
            <a:r>
              <a:rPr lang="ru-RU" dirty="0"/>
              <a:t>количество запрошенных </a:t>
            </a:r>
            <a:r>
              <a:rPr lang="ru-RU" dirty="0" smtClean="0"/>
              <a:t>и не </a:t>
            </a:r>
            <a:r>
              <a:rPr lang="ru-RU" dirty="0"/>
              <a:t>предусмотренных к обязательному представлению по закону документов на фирму в год выросло с 1,87 до 2,09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11663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Системные проблемы компаний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5516" y="3040124"/>
            <a:ext cx="385242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35 % компаний говорят о нехватке оборотных средств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660232" y="41397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Опросы РСПП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3143" y="4039957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z="1800" dirty="0"/>
              <a:t>Некоторые итоги </a:t>
            </a:r>
            <a:r>
              <a:rPr lang="ru-RU" sz="1800" dirty="0" err="1"/>
              <a:t>Нацрейтинга</a:t>
            </a:r>
            <a:r>
              <a:rPr lang="ru-RU" sz="1800" dirty="0"/>
              <a:t> состояния </a:t>
            </a:r>
            <a:r>
              <a:rPr lang="ru-RU" sz="1800" dirty="0" err="1"/>
              <a:t>инвестклимата</a:t>
            </a:r>
            <a:r>
              <a:rPr lang="ru-RU" sz="1800" dirty="0"/>
              <a:t> в субъектах РФ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76056" y="882005"/>
            <a:ext cx="385242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29 % компаний отмечают высокий уровень административной нагрузки на бизнес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076056" y="1957529"/>
            <a:ext cx="385242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28 % компаний считают высокий уровень налоговой нагрузки ограничением для развития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56" y="3033259"/>
            <a:ext cx="385242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61 % компаний полагают, </a:t>
            </a:r>
            <a:r>
              <a:rPr lang="ru-RU" dirty="0"/>
              <a:t>что сложно</a:t>
            </a:r>
          </a:p>
          <a:p>
            <a:r>
              <a:rPr lang="ru-RU" dirty="0" smtClean="0"/>
              <a:t>начать новый бизнес в их регионе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43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CD1-2551-4859-808B-E520886359D5}" type="slidenum">
              <a:rPr lang="ru-RU" smtClean="0"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Условия для роста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620688"/>
            <a:ext cx="8712968" cy="0"/>
          </a:xfrm>
          <a:prstGeom prst="line">
            <a:avLst/>
          </a:prstGeom>
          <a:ln w="1079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520" y="1268760"/>
            <a:ext cx="37108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Стимулирование экспорта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764704"/>
            <a:ext cx="37108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err="1" smtClean="0"/>
              <a:t>Цифровизация</a:t>
            </a:r>
            <a:r>
              <a:rPr lang="ru-RU" dirty="0" smtClean="0"/>
              <a:t> экономики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772816"/>
            <a:ext cx="3710880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Повышение уровня компетенций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2276872"/>
            <a:ext cx="3710880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Повышение производительности труда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068960"/>
            <a:ext cx="3710880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Снижение фискальной нагрузки на инвестиционно-активный бизнес, включая неналоговые платежи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24265" y="764704"/>
            <a:ext cx="3724335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Повышение эффективности институтов развития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24264" y="3358733"/>
            <a:ext cx="3724335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Снижение административного давления на бизнес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6368" y="6021288"/>
            <a:ext cx="818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предсказуемости деловой среды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265" y="1556792"/>
            <a:ext cx="3724335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Повышение доступности заемных средств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724265" y="2348880"/>
            <a:ext cx="3724335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Универсализация мер поддержки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24265" y="2852936"/>
            <a:ext cx="3724335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Предсказуемость  уровня тарифов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724263" y="5185068"/>
            <a:ext cx="3724335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Стимулирование МСП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38064" y="4077072"/>
            <a:ext cx="3724335" cy="147732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Использование интеграционных объединений, многосторонних и двусторонних площадок для решения задач экономического развития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728999" y="4149080"/>
            <a:ext cx="3724335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Снижение необоснованного </a:t>
            </a:r>
            <a:r>
              <a:rPr lang="ru-RU" dirty="0"/>
              <a:t>уголовно-процессуального давления на бизнес</a:t>
            </a:r>
          </a:p>
        </p:txBody>
      </p:sp>
    </p:spTree>
    <p:extLst>
      <p:ext uri="{BB962C8B-B14F-4D97-AF65-F5344CB8AC3E}">
        <p14:creationId xmlns:p14="http://schemas.microsoft.com/office/powerpoint/2010/main" val="1805279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409</Words>
  <Application>Microsoft Office PowerPoint</Application>
  <PresentationFormat>Экран (4:3)</PresentationFormat>
  <Paragraphs>77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17-ая ежегодная Инвестиционная конференция Американской торговой палаты в России  Панельная сессия «Россия в 2018 году: что за поворотом?» Вызовы и возможности: позитивно мыслим – двигаемся вперед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Точки устойчивого роста экономики России: вклад бизнеса</dc:title>
  <dc:creator>Глухова Мария Николаевна</dc:creator>
  <cp:lastModifiedBy>Левина Нина Валериевна</cp:lastModifiedBy>
  <cp:revision>78</cp:revision>
  <dcterms:created xsi:type="dcterms:W3CDTF">2017-08-31T14:16:19Z</dcterms:created>
  <dcterms:modified xsi:type="dcterms:W3CDTF">2017-09-14T12:31:05Z</dcterms:modified>
</cp:coreProperties>
</file>