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  <p:sldMasterId id="2147484012" r:id="rId2"/>
  </p:sldMasterIdLst>
  <p:notesMasterIdLst>
    <p:notesMasterId r:id="rId30"/>
  </p:notesMasterIdLst>
  <p:handoutMasterIdLst>
    <p:handoutMasterId r:id="rId31"/>
  </p:handoutMasterIdLst>
  <p:sldIdLst>
    <p:sldId id="259" r:id="rId3"/>
    <p:sldId id="743" r:id="rId4"/>
    <p:sldId id="744" r:id="rId5"/>
    <p:sldId id="752" r:id="rId6"/>
    <p:sldId id="745" r:id="rId7"/>
    <p:sldId id="747" r:id="rId8"/>
    <p:sldId id="749" r:id="rId9"/>
    <p:sldId id="753" r:id="rId10"/>
    <p:sldId id="750" r:id="rId11"/>
    <p:sldId id="754" r:id="rId12"/>
    <p:sldId id="746" r:id="rId13"/>
    <p:sldId id="526" r:id="rId14"/>
    <p:sldId id="566" r:id="rId15"/>
    <p:sldId id="738" r:id="rId16"/>
    <p:sldId id="717" r:id="rId17"/>
    <p:sldId id="718" r:id="rId18"/>
    <p:sldId id="719" r:id="rId19"/>
    <p:sldId id="716" r:id="rId20"/>
    <p:sldId id="740" r:id="rId21"/>
    <p:sldId id="721" r:id="rId22"/>
    <p:sldId id="720" r:id="rId23"/>
    <p:sldId id="732" r:id="rId24"/>
    <p:sldId id="733" r:id="rId25"/>
    <p:sldId id="741" r:id="rId26"/>
    <p:sldId id="734" r:id="rId27"/>
    <p:sldId id="735" r:id="rId28"/>
    <p:sldId id="737" r:id="rId29"/>
  </p:sldIdLst>
  <p:sldSz cx="9144000" cy="6858000" type="screen4x3"/>
  <p:notesSz cx="6858000" cy="9947275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A83"/>
    <a:srgbClr val="FEFEFE"/>
    <a:srgbClr val="005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98" autoAdjust="0"/>
    <p:restoredTop sz="89429" autoAdjust="0"/>
  </p:normalViewPr>
  <p:slideViewPr>
    <p:cSldViewPr>
      <p:cViewPr varScale="1">
        <p:scale>
          <a:sx n="117" d="100"/>
          <a:sy n="117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>
              <a:defRPr sz="1200"/>
            </a:lvl1pPr>
          </a:lstStyle>
          <a:p>
            <a:fld id="{B7868530-66D1-4D8E-A567-F0E65A3C525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4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r">
              <a:defRPr sz="1200"/>
            </a:lvl1pPr>
          </a:lstStyle>
          <a:p>
            <a:fld id="{9AF19F24-311E-4E91-86AC-2F88A5C5B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44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>
              <a:defRPr sz="1200"/>
            </a:lvl1pPr>
          </a:lstStyle>
          <a:p>
            <a:fld id="{258B6F53-01B2-4B70-BABB-EA414226F93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2" tIns="46296" rIns="92592" bIns="462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592" tIns="46296" rIns="92592" bIns="462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4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r">
              <a:defRPr sz="1200"/>
            </a:lvl1pPr>
          </a:lstStyle>
          <a:p>
            <a:fld id="{6654C537-E83D-4D0A-A62E-1AA4367E2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0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1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5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60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49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68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04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88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34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15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54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4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83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10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01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09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65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80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53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57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2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5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1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3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0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5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1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C537-E83D-4D0A-A62E-1AA4367E2EEF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4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0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6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6444208" y="40466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aseline="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ВСС</a:t>
            </a:r>
            <a:endParaRPr lang="ru-RU" sz="3600" baseline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Freeform 8"/>
          <p:cNvSpPr>
            <a:spLocks/>
          </p:cNvSpPr>
          <p:nvPr userDrawn="1"/>
        </p:nvSpPr>
        <p:spPr bwMode="auto">
          <a:xfrm>
            <a:off x="0" y="0"/>
            <a:ext cx="3275856" cy="3068960"/>
          </a:xfrm>
          <a:custGeom>
            <a:avLst/>
            <a:gdLst>
              <a:gd name="T0" fmla="*/ 0 w 2322"/>
              <a:gd name="T1" fmla="*/ 2147483647 h 2304"/>
              <a:gd name="T2" fmla="*/ 2147483647 w 2322"/>
              <a:gd name="T3" fmla="*/ 2147483647 h 2304"/>
              <a:gd name="T4" fmla="*/ 2147483647 w 2322"/>
              <a:gd name="T5" fmla="*/ 2147483647 h 2304"/>
              <a:gd name="T6" fmla="*/ 2147483647 w 2322"/>
              <a:gd name="T7" fmla="*/ 0 h 2304"/>
              <a:gd name="T8" fmla="*/ 0 w 2322"/>
              <a:gd name="T9" fmla="*/ 0 h 2304"/>
              <a:gd name="T10" fmla="*/ 0 w 2322"/>
              <a:gd name="T11" fmla="*/ 2147483647 h 2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22"/>
              <a:gd name="T19" fmla="*/ 0 h 2304"/>
              <a:gd name="T20" fmla="*/ 2322 w 2322"/>
              <a:gd name="T21" fmla="*/ 2304 h 2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rgbClr val="2B4A8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ru-RU" sz="2400" b="1" kern="12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Участие страховщиков</a:t>
            </a:r>
          </a:p>
          <a:p>
            <a:r>
              <a:rPr lang="ru-RU" sz="2400" b="1" kern="12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жизни в ИПК</a:t>
            </a:r>
          </a:p>
          <a:p>
            <a:endParaRPr lang="ru-RU" sz="2400" b="1" kern="1200" dirty="0" smtClean="0">
              <a:solidFill>
                <a:schemeClr val="bg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  <a:p>
            <a:r>
              <a:rPr lang="ru-RU" sz="2000" b="1" kern="12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М. Данилов,</a:t>
            </a:r>
          </a:p>
          <a:p>
            <a:r>
              <a:rPr lang="ru-RU" sz="2000" b="1" kern="12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Вице президент ВСС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0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9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9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42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34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2800" b="1" kern="1200" dirty="0">
                <a:solidFill>
                  <a:srgbClr val="2B4A8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62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8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8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12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6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99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36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63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46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01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1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6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2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0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5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0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0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6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7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F922-3012-4A75-A198-0641B3D6D33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B92E-6284-4C69-9085-EB056464C1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5"/>
          <a:stretch/>
        </p:blipFill>
        <p:spPr>
          <a:xfrm>
            <a:off x="0" y="5937748"/>
            <a:ext cx="9155200" cy="938136"/>
          </a:xfrm>
          <a:prstGeom prst="rect">
            <a:avLst/>
          </a:prstGeom>
        </p:spPr>
      </p:pic>
      <p:sp>
        <p:nvSpPr>
          <p:cNvPr id="8" name="Rectangle 14"/>
          <p:cNvSpPr>
            <a:spLocks noChangeArrowheads="1"/>
          </p:cNvSpPr>
          <p:nvPr userDrawn="1">
            <p:custDataLst>
              <p:tags r:id="rId20"/>
            </p:custDataLst>
          </p:nvPr>
        </p:nvSpPr>
        <p:spPr bwMode="auto">
          <a:xfrm flipV="1">
            <a:off x="0" y="5877272"/>
            <a:ext cx="9144000" cy="12730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/>
          </a:p>
        </p:txBody>
      </p:sp>
      <p:sp>
        <p:nvSpPr>
          <p:cNvPr id="9" name="Номер слайда 5"/>
          <p:cNvSpPr txBox="1">
            <a:spLocks/>
          </p:cNvSpPr>
          <p:nvPr userDrawn="1">
            <p:custDataLst>
              <p:tags r:id="rId21"/>
            </p:custDataLst>
          </p:nvPr>
        </p:nvSpPr>
        <p:spPr>
          <a:xfrm>
            <a:off x="8604448" y="6525344"/>
            <a:ext cx="475902" cy="18466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lang="ru-RU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938BDD-5FC8-4BDB-BE5A-632D99BEE600}" type="slidenum">
              <a:rPr lang="ru-RU" sz="9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pPr algn="ctr"/>
              <a:t>‹#›</a:t>
            </a:fld>
            <a:endParaRPr lang="ru-RU" sz="900" b="0" kern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956376" y="188640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aseline="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ВСС</a:t>
            </a:r>
            <a:endParaRPr lang="ru-RU" sz="3200" baseline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721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9" r:id="rId13"/>
    <p:sldLayoutId id="2147484009" r:id="rId14"/>
    <p:sldLayoutId id="2147484010" r:id="rId15"/>
    <p:sldLayoutId id="2147484011" r:id="rId16"/>
    <p:sldLayoutId id="214748391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51EC-00C6-4E7D-8E5A-2BFBF7312ED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DC6D1-346B-4E7A-B559-37A3638FA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4288" y="476672"/>
            <a:ext cx="1008112" cy="432048"/>
          </a:xfrm>
          <a:prstGeom prst="rect">
            <a:avLst/>
          </a:prstGeom>
          <a:solidFill>
            <a:srgbClr val="FEFEFE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" y="0"/>
            <a:ext cx="3131390" cy="2636912"/>
          </a:xfrm>
          <a:prstGeom prst="rect">
            <a:avLst/>
          </a:prstGeom>
          <a:solidFill>
            <a:srgbClr val="2B4A83"/>
          </a:solidFill>
          <a:ln>
            <a:solidFill>
              <a:srgbClr val="2B4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страховщиков жизни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ИПК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Данилов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М.В.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Вице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президент ВСС</a:t>
            </a:r>
          </a:p>
        </p:txBody>
      </p:sp>
    </p:spTree>
    <p:extLst>
      <p:ext uri="{BB962C8B-B14F-4D97-AF65-F5344CB8AC3E}">
        <p14:creationId xmlns:p14="http://schemas.microsoft.com/office/powerpoint/2010/main" val="36324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015"/>
            <a:ext cx="8686800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Узкий круг провайдеров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68760"/>
            <a:ext cx="8820472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концепцией ИПК – только НПФ,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крайней мере на этапе накопления;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 конкуренцию со всеми вытекающими последствиями;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Акционерные НПФ не имеют ни очевидных преимуществ, ни принципиальных отличий от компаний по страхованию жизни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lvl="1" indent="0">
              <a:lnSpc>
                <a:spcPct val="150000"/>
              </a:lnSpc>
              <a:buFont typeface="Arial" pitchFamily="34" charset="0"/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</a:p>
          <a:p>
            <a:pPr marL="457200" lvl="1" indent="0">
              <a:lnSpc>
                <a:spcPct val="150000"/>
              </a:lnSpc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	</a:t>
            </a:r>
            <a:endParaRPr lang="ru-RU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endParaRPr lang="ru-RU" sz="20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457200" lvl="1" indent="0">
              <a:lnSpc>
                <a:spcPct val="150000"/>
              </a:lnSpc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538"/>
            <a:ext cx="8686800" cy="68103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Предложения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68760"/>
            <a:ext cx="8820472" cy="48245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lvl="1" indent="-354013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максимальный размер ставки взносов;</a:t>
            </a:r>
          </a:p>
          <a:p>
            <a:pPr marL="715963" lvl="1" indent="-354013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зависимость максимального размера ставки взносов от возраста  на дату вступления ИПК в силу;</a:t>
            </a:r>
          </a:p>
          <a:p>
            <a:pPr marL="715963" lvl="1" indent="-354013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Усилить государственные гарантии на этапе накопления; </a:t>
            </a:r>
          </a:p>
          <a:p>
            <a:pPr marL="715963" lvl="1" indent="-354013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гарантии на этапе выплаты пенсии;</a:t>
            </a:r>
          </a:p>
          <a:p>
            <a:pPr marL="715963" lvl="1" indent="-354013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регулирование, позволяющее провайдерам пенсионных услуг предлагать планы с инвестиционными гарантиями;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457200" lvl="1" indent="0">
              <a:lnSpc>
                <a:spcPct val="150000"/>
              </a:lnSpc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	</a:t>
            </a:r>
            <a:endParaRPr lang="ru-RU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endParaRPr lang="ru-RU" sz="20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457200" lvl="1" indent="0">
              <a:lnSpc>
                <a:spcPct val="150000"/>
              </a:lnSpc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5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13173"/>
            <a:ext cx="77768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endParaRPr lang="ru-RU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028700" indent="-1028700" algn="ctr"/>
            <a:r>
              <a:rPr lang="ru-RU" sz="4800" b="1" dirty="0" smtClean="0">
                <a:solidFill>
                  <a:schemeClr val="bg1"/>
                </a:solidFill>
                <a:cs typeface="Arial" pitchFamily="34" charset="0"/>
              </a:rPr>
              <a:t>Сравнение НПФ и</a:t>
            </a:r>
          </a:p>
          <a:p>
            <a:pPr marL="1028700" indent="-1028700" algn="ctr"/>
            <a:r>
              <a:rPr lang="ru-RU" sz="4800" b="1" dirty="0" smtClean="0">
                <a:solidFill>
                  <a:schemeClr val="bg1"/>
                </a:solidFill>
                <a:cs typeface="Arial" pitchFamily="34" charset="0"/>
              </a:rPr>
              <a:t>страховщиков жизни</a:t>
            </a:r>
          </a:p>
          <a:p>
            <a:pPr algn="ctr"/>
            <a:endParaRPr lang="ru-RU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4472"/>
            <a:ext cx="8668544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История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68760"/>
            <a:ext cx="9144000" cy="53285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354013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Страховые компания сразу создавались как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акционерные организации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предоставляющие широкий спектр услуг страхования жизни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здоровья;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НПФ создавались как некоммерческие организации. Основная цель – обслуживание корпоративных пенсионных планов;</a:t>
            </a:r>
          </a:p>
          <a:p>
            <a:pPr marL="36195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Акционирование НПФ:</a:t>
            </a:r>
          </a:p>
          <a:p>
            <a:pPr marL="715963" lvl="1" indent="-354013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Некоммерческая форма НПФ не рациональна;</a:t>
            </a:r>
          </a:p>
          <a:p>
            <a:pPr marL="715963" lvl="1" indent="-354013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акционирования НПФ еще не завершен;</a:t>
            </a:r>
          </a:p>
          <a:p>
            <a:pPr marL="715963" lvl="1" indent="-354013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Сохраняется единое регулирование акционерных и некоммерческих НПФ;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0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4193"/>
            <a:ext cx="8686800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Регулирование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68760"/>
            <a:ext cx="9144000" cy="5197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lvl="1" indent="-354013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Страховщики - основано на мировом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опыте;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НПФ -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некоммерческой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Различия в регулировании не обязательно означают преимущества НПФ;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НПФ до сих пор рассчитывает пенсионные обязательства по формуле;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Страховщики – актуарными методами уже более 20 лет;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54013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егулирование НПФ существенно определяется историей в качестве некоммерческой организации;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4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0" y="1268760"/>
            <a:ext cx="9144000" cy="35283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Отличия не принципиальны;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очевидно, что они всегда в пользу НПФ; 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наш взгляд, требования к инвестициям имеет смысл проанализировать с учетом задач ИПК; 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страховщиков требования к структуре и составу инвестиционного портфеля зависят от вида бизнеса; Установить для ИПК свои ограничения проблемы не составит;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806"/>
            <a:ext cx="8686800" cy="8585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Требования к структуре и составу инвестиционного портфеля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538"/>
            <a:ext cx="8686800" cy="68103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Отсутствие фидуциарной ответственности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68760"/>
            <a:ext cx="9144000" cy="53285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Фидуциарная ответственность НПФ привязана к устарелому методу расчета пенсионных обязательств. Применение актуарных подходов потребует ее корректировки; 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Фидуциарная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НПФ приведет к стремлению минимизации рисков и снижению среднего уровня доходности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Разные участники ИПК, например, участники разного возраста, могут иметь разные мнения насчет «соотношения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риска и ожидаемой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доходности»;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Прописать требование фидуциарной ответственности страховщиков по ИПК на этапе накопления проблемы не составит;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8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3837"/>
            <a:ext cx="8686800" cy="43204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Ограничения </a:t>
            </a:r>
            <a:r>
              <a:rPr lang="ru-RU" sz="2400" dirty="0">
                <a:solidFill>
                  <a:schemeClr val="tx1"/>
                </a:solidFill>
              </a:rPr>
              <a:t>на размер вознаграждения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036772"/>
            <a:ext cx="9144000" cy="55446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Такого рода ограничения более характерны для некоммерческих организаций, чем для акционерных; для акционерных компаний работают рыночные механизмы;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ограничения существенны, акционеры могут уйти, если не существенны – будет работать рынок;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карта ОЭСР: 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Регулирование стоимости может помочь предотвратить взимание чрезмерно высокой платы за услуги, но не всегда способствует ее снижению и повышению эффективности работы поставщиков услуг.  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3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4193"/>
            <a:ext cx="8686800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Риск ориентированное регулирование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340768"/>
            <a:ext cx="9144000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НПФ уже внедрили стресс тестирование. Это их текущее преимущество;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Страховщики переходят на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Solvency 2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(страховой аналог банковского регулирования)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которого стресс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 – лишь один из элементов мощной системы обеспечения платежеспособности компании;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Solvency 2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страховщики будут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определять требования к капиталу современными методами; </a:t>
            </a:r>
          </a:p>
          <a:p>
            <a:pPr marL="715963" indent="-354013" algn="just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НПФы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будут продолжать дискутировать снижение нормативной ставки процента для расчета страхового резерва.</a:t>
            </a:r>
          </a:p>
          <a:p>
            <a:pPr marL="457200" lvl="1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4193"/>
            <a:ext cx="8686800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Собственные средства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32756"/>
            <a:ext cx="9144000" cy="43924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НПФ: </a:t>
            </a:r>
          </a:p>
          <a:p>
            <a:pPr marL="715963" lvl="1" indent="-354013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уставной капитал фонда не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менее 120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млн. руб.,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 с 1 января 2020 года - не менее 150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  <a:p>
            <a:pPr marL="715963" lvl="1" indent="-354013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размер собственных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- 150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млн. руб.,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1 января 2020 года -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Страховщики жизни: </a:t>
            </a:r>
          </a:p>
          <a:p>
            <a:pPr marL="715963" lvl="1" indent="-354013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Капитал СК не менее 240 млн. руб., </a:t>
            </a:r>
          </a:p>
          <a:p>
            <a:pPr marL="715963" lvl="1" indent="-354013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1 января 2020 года – не менее 310 млн. руб.</a:t>
            </a:r>
          </a:p>
          <a:p>
            <a:pPr marL="715963" lvl="1" indent="-354013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1 января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года – не менее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marL="715963" lvl="1" indent="-354013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 января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года – не менее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450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marL="715963" lvl="1" indent="-354013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компании по страхованию жизни должны иметь капитал не ниже 450 млн. руб. с 2019 года.</a:t>
            </a:r>
          </a:p>
          <a:p>
            <a:pPr marL="715963" lvl="1" indent="-354013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628800"/>
            <a:ext cx="9144000" cy="50405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требует дальнейшего совершенствования в отношении: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Уточнения роли ИПК в пенсионной системе страны;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 и задач: целевые группы работников, целевые размеры пенсии, более полный учет интересов разных групп пенсионеров;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Стимулирования участия в ИПК;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Гарантирования пенсионных прав;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доходности инвестиций;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вариантов пенсионных выплат;	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896" y="212447"/>
            <a:ext cx="7796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ИПК - крайне своевременная и важная для стабильного функционирования пенсионной системы России инициатива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4193"/>
            <a:ext cx="8697144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Выгоды от участия страховщиков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68760"/>
            <a:ext cx="9144000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точки зрения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ИПК акционерные НПФ не имеют преимуществ по сравнению со Страховщиками жизни;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страховщиков повысит предложение услуг и, следовательно, их качество за счет конкуренции;</a:t>
            </a:r>
          </a:p>
          <a:p>
            <a:pPr marL="715963" indent="-354013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Имеют широкую линейку рисковых и накопительных продуктов, в том числе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пенсионных. Могут дополнить пенсионное страхование дополнительной защитой на случай смерти, инвалидности и т.д.;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Страховщики обладают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мощными компетенциями и большим опытом в области актуарных расчетов, риск-менеджмента и управления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капиталом; </a:t>
            </a:r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endParaRPr lang="ru-RU" sz="2000" dirty="0" smtClean="0"/>
          </a:p>
          <a:p>
            <a:pPr lvl="1"/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marL="457200" lvl="1" indent="0">
              <a:buNone/>
            </a:pPr>
            <a:r>
              <a:rPr lang="ru-RU" sz="20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2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5358"/>
            <a:ext cx="9144000" cy="63408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Резюме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68760"/>
            <a:ext cx="9144000" cy="52370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точки зрения реализации ИПК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 и НПФ и СК имеет свои достоинства и недостатки;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акционерных НПФ и СК должно быть максимально унифицировано;</a:t>
            </a:r>
          </a:p>
          <a:p>
            <a:pPr marL="715963" indent="-354013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участия в ИПК регулирование СК нуждается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доработке, однако,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СК в большей мере отвечает современным требованиям, предъявляемым к акционерным финансовым компаниям, поэтому,</a:t>
            </a:r>
          </a:p>
          <a:p>
            <a:pPr marL="715963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НПФ должно быть приближено к регулированию СК; отличия должны быть обоснованы. Пример: ФСАД 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Актуарное оценивание деятельности негосударственных пенсионных фондов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endParaRPr lang="ru-RU" sz="2000" dirty="0" smtClean="0"/>
          </a:p>
          <a:p>
            <a:pPr lvl="1"/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marL="457200" lvl="1" indent="0">
              <a:buNone/>
            </a:pPr>
            <a:r>
              <a:rPr lang="ru-RU" sz="20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8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78092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ru-RU" sz="4800" b="1" dirty="0" smtClean="0">
                <a:solidFill>
                  <a:schemeClr val="bg1"/>
                </a:solidFill>
                <a:cs typeface="Arial" pitchFamily="34" charset="0"/>
              </a:rPr>
              <a:t>Заключение</a:t>
            </a:r>
            <a:endParaRPr lang="ru-RU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77804"/>
            <a:ext cx="8691527" cy="39850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Резюме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-365" y="1001186"/>
            <a:ext cx="9144000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lvl="0" indent="-354013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ИПК– важнейшая мера по стимулированию самостоятельного участия граждан в собственном пенсионном обеспечении; </a:t>
            </a:r>
          </a:p>
          <a:p>
            <a:pPr marL="715963" lvl="0" indent="-354013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ИПК является в определенной мере заменой обязательной накопительной части и на первом этапе частично ее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копирует;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lvl="0" indent="-354013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ИПК требует дальнейшего совершенствования и развития, которое, однако, не должно препятствовать его скорейшему вступлению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силу;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lvl="0" indent="-354013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ВСС направлены на увеличение прав участников, поэтому доработка ИПК после его вступления в силу проблемы не составит.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20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538"/>
            <a:ext cx="8686800" cy="75854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Направления </a:t>
            </a:r>
            <a:r>
              <a:rPr lang="ru-RU" sz="2400" dirty="0">
                <a:solidFill>
                  <a:schemeClr val="tx1"/>
                </a:solidFill>
              </a:rPr>
              <a:t>совершенствования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>
                <a:solidFill>
                  <a:schemeClr val="tx1"/>
                </a:solidFill>
              </a:rPr>
              <a:t>развития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68760"/>
            <a:ext cx="9144000" cy="47525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 страховщиков жизни к полноценному участию в ИПК после внесения необходимых изменений в законодательные и нормативные акты;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регулирования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акционерных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НПФ;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Уточнение роли и места ИПК в пенсионной системе. Учет взаимного влияния разных элементов пенсионной системы;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полный учет потребностей разных групп участников, как на этапе накопления, так и на этапе получения пенсии;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стимулирования участия в ИПК;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участникам права – в разумных пределах - выбора планов инвестирования пенсионных средств и вариантов пенсионного обеспечения.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 smtClean="0"/>
          </a:p>
          <a:p>
            <a:pPr lvl="1"/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marL="457200" lvl="1" indent="0">
              <a:buNone/>
            </a:pPr>
            <a:r>
              <a:rPr lang="ru-RU" sz="20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540" y="220486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ru-RU" sz="4800" b="1" dirty="0" smtClean="0">
                <a:solidFill>
                  <a:schemeClr val="bg1"/>
                </a:solidFill>
                <a:cs typeface="Arial" pitchFamily="34" charset="0"/>
              </a:rPr>
              <a:t>Приложение</a:t>
            </a:r>
          </a:p>
          <a:p>
            <a:pPr marL="1028700" indent="-1028700" algn="ctr"/>
            <a:r>
              <a:rPr lang="ru-RU" sz="4800" b="1" dirty="0" smtClean="0">
                <a:solidFill>
                  <a:schemeClr val="bg1"/>
                </a:solidFill>
                <a:cs typeface="Arial" pitchFamily="34" charset="0"/>
              </a:rPr>
              <a:t> Изменение законодательных</a:t>
            </a:r>
          </a:p>
          <a:p>
            <a:pPr marL="1028700" indent="-1028700" algn="ctr"/>
            <a:r>
              <a:rPr lang="ru-RU" sz="4800" b="1" dirty="0" smtClean="0">
                <a:solidFill>
                  <a:schemeClr val="bg1"/>
                </a:solidFill>
                <a:cs typeface="Arial" pitchFamily="34" charset="0"/>
              </a:rPr>
              <a:t>и нормативных актов</a:t>
            </a:r>
            <a:endParaRPr lang="ru-RU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9786"/>
            <a:ext cx="8686800" cy="54251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Условия участия </a:t>
            </a:r>
            <a:r>
              <a:rPr lang="ru-RU" sz="2400" dirty="0">
                <a:solidFill>
                  <a:schemeClr val="tx1"/>
                </a:solidFill>
              </a:rPr>
              <a:t>страховщиков жизни в </a:t>
            </a:r>
            <a:r>
              <a:rPr lang="ru-RU" sz="2400" dirty="0" smtClean="0">
                <a:solidFill>
                  <a:schemeClr val="tx1"/>
                </a:solidFill>
              </a:rPr>
              <a:t>ИПК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017604"/>
            <a:ext cx="9144000" cy="4608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Полномасштабное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участие страховщиков жизни в работе с ИПК наравне 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НПФ при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обеспечении следующих условий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15963" lvl="0" indent="-354013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гарантирования накоплений в рамках ИПК;</a:t>
            </a:r>
          </a:p>
          <a:p>
            <a:pPr marL="715963" lvl="0" indent="-35401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Агрегированная база пенсионных счетов через Центральный Администратор;</a:t>
            </a:r>
          </a:p>
          <a:p>
            <a:pPr marL="715963" lvl="0" indent="-35401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Персонифицированный учет пенсионных прав;</a:t>
            </a:r>
          </a:p>
          <a:p>
            <a:pPr marL="715963" lvl="0" indent="-35401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Законодательное определение тарифа, порядка уплаты и учета взносов;</a:t>
            </a:r>
          </a:p>
          <a:p>
            <a:pPr marL="715963" lvl="0" indent="-35401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Законодательное определение условий назначения и порядка расчета пенсионных выплат;</a:t>
            </a:r>
          </a:p>
          <a:p>
            <a:pPr marL="715963" lvl="0" indent="-35401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Законодательное определение требований к составу и структуре активов;</a:t>
            </a:r>
          </a:p>
          <a:p>
            <a:pPr marL="715963" lvl="0" indent="-35401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Законодательное определение предельного размера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РВД;</a:t>
            </a:r>
          </a:p>
          <a:p>
            <a:pPr marL="457200" lvl="1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1268761"/>
            <a:ext cx="8496944" cy="43204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/>
          </a:p>
          <a:p>
            <a:pPr marL="457200" lvl="1" indent="0">
              <a:buNone/>
            </a:pPr>
            <a:r>
              <a:rPr lang="ru-RU" sz="2000" dirty="0" smtClean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31421"/>
              </p:ext>
            </p:extLst>
          </p:nvPr>
        </p:nvGraphicFramePr>
        <p:xfrm>
          <a:off x="107504" y="1052736"/>
          <a:ext cx="8928992" cy="5072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Основные условия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Нормативные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акты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- Отделение средств клиентов от собственных средств Страховщика и невозможность их использования для покрытия обязательств перед третьими лицами или государством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Закон РФ от 27.11.1992 г. № 4015-1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22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- Установление правил перехода от одного Страховщика к другому или в НПФ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Закон РФ от 27.11.1992 г. № 4015-1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ФЗ от 07.05.198 г. № 75-ФЗ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6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- Установление обязанности и правил начисления инвестиционного дохода по каждому пенсионному договору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Закон РФ от 27.11.1992 г. № 4015-1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Указание от 16.11.2016 № 557-П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- Представление спец депозитарию права не признать сделку, если она не предусмотрена инвестиционной декларацией или ущемляет интересы клиентов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Закон РФ от 27.11.1992 г. № 4015-1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- Включение в систему гарантирования прав застрахованных лиц 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ФЗ от 28.12.13 г. № 422-ФЗ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- Установление правил (ограничений) по выплате вознаграждения посредникам 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Закон РФ от 27.11.1992 г. № 4015-1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9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- Изменения порядка определения страховой суммы (возможность изменения без подписания дополнительных соглашений) по договору 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Закон РФ от 27.11.1992 г. № 4015-1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0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- Выравнивание по налогообложению в части: взносов в социальные фонды, отнесение на расходы на оплату труда и НДФЛ по суммам пенсионных взносов работодателей в пользу физического лица.  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НК РФ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022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- Установление порядка перевода накоплений по ОПС в систему ИПК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Закон РФ от 27.11.1992 г. № 4015-1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- ФЗ  от 28.12.13 г. № 424-ФЗ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- ФЗ от 30.04.08 г. № 56-ФЗ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3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- Требования к составу и структуре активов по ИПК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Указание Банка России от 22.02.2017 № 4297-У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6" marR="3858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6631"/>
            <a:ext cx="8686800" cy="47051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Изменения в </a:t>
            </a:r>
            <a:r>
              <a:rPr lang="ru-RU" sz="2400" dirty="0">
                <a:solidFill>
                  <a:schemeClr val="tx1"/>
                </a:solidFill>
              </a:rPr>
              <a:t>законодательных и нормативных </a:t>
            </a:r>
            <a:r>
              <a:rPr lang="ru-RU" sz="2400" dirty="0" smtClean="0">
                <a:solidFill>
                  <a:schemeClr val="tx1"/>
                </a:solidFill>
              </a:rPr>
              <a:t>документах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015"/>
            <a:ext cx="7796213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Взгляд на ИПК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-6269" y="984532"/>
            <a:ext cx="9144000" cy="59008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1688" indent="-439738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хотим достигнуть?</a:t>
            </a:r>
          </a:p>
          <a:p>
            <a:pPr marL="801688" indent="-439738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Взаимовлияние ИПК и пенсионной системы? </a:t>
            </a:r>
          </a:p>
          <a:p>
            <a:pPr marL="801688" indent="-43973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карта ОЭСР: «Пенсионный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план с установленными взносами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является частью пенсионной системы страны и не может рассматриваться в отрыве от других ее элементов». </a:t>
            </a:r>
          </a:p>
          <a:p>
            <a:pPr marL="801688" indent="-439738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 (целевые группы)? </a:t>
            </a:r>
          </a:p>
          <a:p>
            <a:pPr marL="801688" indent="-439738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эффективности, в том числе количественные</a:t>
            </a:r>
          </a:p>
          <a:p>
            <a:pPr marL="801688" indent="-439738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чего они будут выполнены?</a:t>
            </a:r>
          </a:p>
          <a:p>
            <a:pPr marL="801688" indent="-439738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бюджет:</a:t>
            </a:r>
          </a:p>
          <a:p>
            <a:pPr marL="801688" lvl="1" indent="-439738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Выпадение налогов, но</a:t>
            </a:r>
          </a:p>
          <a:p>
            <a:pPr marL="801688" lvl="1" indent="-439738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расходов на доплаты до минимальной пенсии и региональные надбавки.</a:t>
            </a:r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7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99" y="404664"/>
            <a:ext cx="7678863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Низкий целевой размер пенсии.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Ожидаемый </a:t>
            </a:r>
            <a:r>
              <a:rPr lang="ru-RU" sz="2400" dirty="0">
                <a:solidFill>
                  <a:prstClr val="black"/>
                </a:solidFill>
              </a:rPr>
              <a:t>размер пенсии при 40-летнем участии в ИПК 10-12% (=6%  × 40 /20 = 12</a:t>
            </a:r>
            <a:r>
              <a:rPr lang="ru-RU" sz="2400" dirty="0" smtClean="0">
                <a:solidFill>
                  <a:prstClr val="black"/>
                </a:solidFill>
              </a:rPr>
              <a:t>%)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068" y="1484784"/>
            <a:ext cx="9144000" cy="48965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354013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этап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разработки дизайна накопительного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продукта -  установление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целевого размера пенсионного обеспечения, дополняющего пособия других элементов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системы. (Дорожная карта ОЭСР: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OECD Pensions Outlook 2012, OECD Publishing, 234 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54013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замещения в Москве: 18%. С учетом московской надбавки – чуть выше, около 20%;</a:t>
            </a:r>
          </a:p>
          <a:p>
            <a:pPr marL="715963" indent="-354013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назначенная пенсия в Москве: 14500 руб.; минимальная – с учетом надбавки – 17 500 руб.</a:t>
            </a:r>
          </a:p>
          <a:p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4193"/>
            <a:ext cx="8686800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Узкая целевая аудитория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980728"/>
            <a:ext cx="9144000" cy="55446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lvl="1" indent="-354013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Низкооплачиваемым группам населения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доплаты до минимального размера пенсии и региональной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надбавки; 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lvl="1" indent="-354013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высоко оплачиваемые. Коэффициент замещения низкий или очень низкий. 12% для них будет недостаточно.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54013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Заинтересованность в зависимости от срока до пенсии: чем ближе, тем меньше можно накопить. Если пенсия (относительно) близка – ИПК не поможет;</a:t>
            </a:r>
          </a:p>
          <a:p>
            <a:pPr marL="0" indent="0">
              <a:buNone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7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116"/>
            <a:ext cx="7796213" cy="83055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Стимулирование и гарантии уступают действующим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124744"/>
            <a:ext cx="9144000" cy="50405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ИПК - гарантия номинального размера взносов;</a:t>
            </a:r>
          </a:p>
          <a:p>
            <a:pPr marL="285750" indent="-285750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Банковский депозит - гарантия взносов и процентов;</a:t>
            </a:r>
          </a:p>
          <a:p>
            <a:pPr marL="285750" indent="-285750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этапе выплаты пенсии гарантии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отсутствуют;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  <a:p>
            <a:pPr marL="457200" lvl="1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	</a:t>
            </a:r>
            <a:endParaRPr lang="ru-RU" sz="1600" dirty="0">
              <a:solidFill>
                <a:prstClr val="black"/>
              </a:solidFill>
            </a:endParaRPr>
          </a:p>
          <a:p>
            <a:endParaRPr lang="ru-RU" sz="24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 smtClean="0">
              <a:solidFill>
                <a:prstClr val="black"/>
              </a:solidFill>
            </a:endParaRPr>
          </a:p>
          <a:p>
            <a:pPr lvl="1"/>
            <a:endParaRPr lang="ru-RU" sz="2000" dirty="0" smtClean="0">
              <a:solidFill>
                <a:prstClr val="black"/>
              </a:solidFill>
            </a:endParaRPr>
          </a:p>
          <a:p>
            <a:endParaRPr lang="ru-RU" sz="24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80891"/>
              </p:ext>
            </p:extLst>
          </p:nvPr>
        </p:nvGraphicFramePr>
        <p:xfrm>
          <a:off x="143507" y="3284984"/>
          <a:ext cx="8856985" cy="2521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8398">
                  <a:extLst>
                    <a:ext uri="{9D8B030D-6E8A-4147-A177-3AD203B41FA5}">
                      <a16:colId xmlns:a16="http://schemas.microsoft.com/office/drawing/2014/main" xmlns="" val="2236137124"/>
                    </a:ext>
                  </a:extLst>
                </a:gridCol>
                <a:gridCol w="4498241">
                  <a:extLst>
                    <a:ext uri="{9D8B030D-6E8A-4147-A177-3AD203B41FA5}">
                      <a16:colId xmlns:a16="http://schemas.microsoft.com/office/drawing/2014/main" xmlns="" val="2432492740"/>
                    </a:ext>
                  </a:extLst>
                </a:gridCol>
              </a:tblGrid>
              <a:tr h="243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 взнос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73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Взносы физических лиц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налоговый вычет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6% зарплаты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НПФ и СК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налоговый вычет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120 тыс. руб., т.е. до 22% средней зарплаты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3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Взносы юридических лиц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0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НПФ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Освобождение от уплаты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взносов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внебюджетные фонды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Взносы,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ФОТ,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облагаются налогом на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26" marR="65926" marT="9156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5358"/>
            <a:ext cx="8460432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Скудное пенсионное меню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710100"/>
            <a:ext cx="9144000" cy="45272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людей зависят от: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аличия иждивенцев; 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Накоплений; 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илищных условий;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остояния здоровья (инвалиды).  Обязательная накопительная пенсия предусматривает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выплату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пенсии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достижении пенсионного возраста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предположении, что инвалиды живут столько же, сколько здоровые;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Досрочный – льготники - выход на пенсию;</a:t>
            </a:r>
          </a:p>
          <a:p>
            <a:pPr lvl="1" indent="-3810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Гендерное супер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равенство: приравнивание 60-летних мужчин к 55-летним женщинам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</a:p>
          <a:p>
            <a:pPr lvl="1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	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lvl="1"/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8791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 ИПК: (1) единовременная выплата, (2) срочная (от пяти лет) и (3) пожизненная пенсия.</a:t>
            </a:r>
          </a:p>
        </p:txBody>
      </p:sp>
    </p:spTree>
    <p:extLst>
      <p:ext uri="{BB962C8B-B14F-4D97-AF65-F5344CB8AC3E}">
        <p14:creationId xmlns:p14="http://schemas.microsoft.com/office/powerpoint/2010/main" val="17022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9" y="259405"/>
            <a:ext cx="7777243" cy="72132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Популярность </a:t>
            </a:r>
            <a:r>
              <a:rPr lang="ru-RU" sz="2400" dirty="0">
                <a:solidFill>
                  <a:prstClr val="black"/>
                </a:solidFill>
              </a:rPr>
              <a:t>ИПК будет зависеть от пенсионного </a:t>
            </a:r>
            <a:r>
              <a:rPr lang="ru-RU" sz="2400" dirty="0" smtClean="0">
                <a:solidFill>
                  <a:prstClr val="black"/>
                </a:solidFill>
              </a:rPr>
              <a:t>меню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-14270" y="1124744"/>
            <a:ext cx="9144000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диновременная выплата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части накоплений: погашение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кредита,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крупные покупки, лечение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Пожизненная пенсия;</a:t>
            </a: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Пожизненная пенсия с периодом гарантированной выплаты;</a:t>
            </a: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Совместная пенсия супругов;</a:t>
            </a: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Отложенная пенсия – начало выплаты через несколько лет после выхода на пенсию;</a:t>
            </a: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Различные варианты защиты от инфляции:</a:t>
            </a:r>
          </a:p>
          <a:p>
            <a:pPr lvl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прибыли провайдера;</a:t>
            </a:r>
          </a:p>
          <a:p>
            <a:pPr lvl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Индексация, например по инфляции;</a:t>
            </a:r>
          </a:p>
          <a:p>
            <a:pPr lvl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Переменный аннуитет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(variable annuity)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lvl="1"/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1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015"/>
            <a:ext cx="9144000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Доходность инвестиций - </a:t>
            </a:r>
            <a:r>
              <a:rPr lang="ru-RU" sz="2400" dirty="0" smtClean="0">
                <a:solidFill>
                  <a:prstClr val="black"/>
                </a:solidFill>
              </a:rPr>
              <a:t>ключевой </a:t>
            </a:r>
            <a:r>
              <a:rPr lang="ru-RU" sz="2400" dirty="0">
                <a:solidFill>
                  <a:prstClr val="black"/>
                </a:solidFill>
              </a:rPr>
              <a:t>вопрос, не рассмотренный в </a:t>
            </a:r>
            <a:r>
              <a:rPr lang="ru-RU" sz="2400" dirty="0" smtClean="0">
                <a:solidFill>
                  <a:prstClr val="black"/>
                </a:solidFill>
              </a:rPr>
              <a:t>ИПК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68760"/>
            <a:ext cx="9144000" cy="52370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доходность планов с установленными взносами – общая проблема;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группы работников по разному относятся к риску;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важным фактором является возраст участника: чем дальше до пенсии, тем выше готовность рисковать (теория жизненного цикла);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обеспечить возможность индивидуального выбора инвестиционного портфеля;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на инвестирование и фидуциарная ответственность могут резко снизить доходность инвестирования и индивидуальный выбор;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	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lvl="1"/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94193"/>
            <a:ext cx="936104" cy="3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\\WBYSTROVA\Docs\Design\обмен\инструмент анализа рисков\всс 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3653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0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U6QkdN_U.lyZ_Th92a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3wNMmAV0ie.oQt1ALM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ecR2ZdpUOMQ2ocE2H3j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15051</TotalTime>
  <Words>1909</Words>
  <Application>Microsoft Office PowerPoint</Application>
  <PresentationFormat>Экран (4:3)</PresentationFormat>
  <Paragraphs>323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Специальное оформление</vt:lpstr>
      <vt:lpstr>Презентация PowerPoint</vt:lpstr>
      <vt:lpstr>Презентация PowerPoint</vt:lpstr>
      <vt:lpstr>Взгляд на ИПК</vt:lpstr>
      <vt:lpstr>Низкий целевой размер пенсии.  Ожидаемый размер пенсии при 40-летнем участии в ИПК 10-12% (=6%  × 40 /20 = 12%) </vt:lpstr>
      <vt:lpstr>Узкая целевая аудитория</vt:lpstr>
      <vt:lpstr>Стимулирование и гарантии уступают действующим</vt:lpstr>
      <vt:lpstr>Скудное пенсионное меню</vt:lpstr>
      <vt:lpstr>Популярность ИПК будет зависеть от пенсионного меню</vt:lpstr>
      <vt:lpstr>Доходность инвестиций - ключевой вопрос, не рассмотренный в ИПК</vt:lpstr>
      <vt:lpstr>Узкий круг провайдеров</vt:lpstr>
      <vt:lpstr>Предложения</vt:lpstr>
      <vt:lpstr>Презентация PowerPoint</vt:lpstr>
      <vt:lpstr>История</vt:lpstr>
      <vt:lpstr>Регулирование</vt:lpstr>
      <vt:lpstr>Требования к структуре и составу инвестиционного портфеля</vt:lpstr>
      <vt:lpstr>Отсутствие фидуциарной ответственности</vt:lpstr>
      <vt:lpstr>Ограничения на размер вознаграждения</vt:lpstr>
      <vt:lpstr>Риск ориентированное регулирование</vt:lpstr>
      <vt:lpstr>Собственные средства</vt:lpstr>
      <vt:lpstr>Выгоды от участия страховщиков </vt:lpstr>
      <vt:lpstr>Резюме</vt:lpstr>
      <vt:lpstr>Презентация PowerPoint</vt:lpstr>
      <vt:lpstr>Резюме</vt:lpstr>
      <vt:lpstr>Направления совершенствования  и развития</vt:lpstr>
      <vt:lpstr>Презентация PowerPoint</vt:lpstr>
      <vt:lpstr>Условия участия страховщиков жизни в ИПК</vt:lpstr>
      <vt:lpstr>Изменения в законодательных и нормативных документах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Маленик Анастасия Геннадьевна</cp:lastModifiedBy>
  <cp:revision>184</cp:revision>
  <cp:lastPrinted>2018-10-16T07:13:15Z</cp:lastPrinted>
  <dcterms:created xsi:type="dcterms:W3CDTF">2013-02-06T12:22:35Z</dcterms:created>
  <dcterms:modified xsi:type="dcterms:W3CDTF">2018-12-06T15:15:12Z</dcterms:modified>
</cp:coreProperties>
</file>