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681" r:id="rId3"/>
    <p:sldId id="706" r:id="rId4"/>
    <p:sldId id="695" r:id="rId5"/>
    <p:sldId id="708" r:id="rId6"/>
    <p:sldId id="709" r:id="rId7"/>
    <p:sldId id="687" r:id="rId8"/>
    <p:sldId id="688" r:id="rId9"/>
    <p:sldId id="689" r:id="rId10"/>
    <p:sldId id="671" r:id="rId11"/>
    <p:sldId id="683" r:id="rId12"/>
    <p:sldId id="680" r:id="rId13"/>
    <p:sldId id="672" r:id="rId14"/>
    <p:sldId id="713" r:id="rId15"/>
    <p:sldId id="710" r:id="rId16"/>
    <p:sldId id="711" r:id="rId17"/>
    <p:sldId id="712" r:id="rId18"/>
    <p:sldId id="714" r:id="rId19"/>
    <p:sldId id="693" r:id="rId20"/>
    <p:sldId id="715" r:id="rId21"/>
    <p:sldId id="716" r:id="rId22"/>
    <p:sldId id="704" r:id="rId23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6633"/>
    <a:srgbClr val="CC9900"/>
    <a:srgbClr val="DCC3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5" autoAdjust="0"/>
    <p:restoredTop sz="99332" autoAdjust="0"/>
  </p:normalViewPr>
  <p:slideViewPr>
    <p:cSldViewPr>
      <p:cViewPr>
        <p:scale>
          <a:sx n="100" d="100"/>
          <a:sy n="100" d="100"/>
        </p:scale>
        <p:origin x="-36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43B43-3EF3-436D-B621-A5A33C343B2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D8CE30-8BFD-492F-B167-E60A772D991A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Обсуждение проектов с участием всех  сторон социального партнерства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81944BDD-89A5-4FA9-A8EB-B1FA3D684A21}" type="parTrans" cxnId="{55339846-9D7C-4305-BE34-EEE8CE9A6458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DF93E180-9B1C-48D8-8E82-47706A3E812B}" type="sibTrans" cxnId="{55339846-9D7C-4305-BE34-EEE8CE9A6458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03FB1211-8637-42C7-A985-1A6BCD61E0DE}">
      <dgm:prSet phldrT="[Текст]"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Справочник профессий,</a:t>
          </a:r>
        </a:p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 профессиональные стандарты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47A2C564-6CAD-4F7B-8A29-9EBB078BD6F3}" type="parTrans" cxnId="{2DF4D43F-D660-4EAB-9B38-7D9F8FFFB26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71222B9C-4691-43E8-8C4D-29D32B2EEE1E}" type="sibTrans" cxnId="{2DF4D43F-D660-4EAB-9B38-7D9F8FFFB26D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B44D9C75-ABDE-4405-803D-198D90FA2CB5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Образовательные стандарты и программы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63E4281B-7B22-4D2F-A053-8CC9B1EF3C3F}" type="parTrans" cxnId="{00450DC0-ECC8-4DA4-B457-49D6C335AB0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46B65ECF-AE72-4DF8-A14F-6A2B4234D86F}" type="sibTrans" cxnId="{00450DC0-ECC8-4DA4-B457-49D6C335AB0D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A630D123-F7AA-4975-9093-E75AF9858B1A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система оценки квалификаций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8D640CE-8535-454A-93D0-599E1CF56163}" type="parTrans" cxnId="{29EFAEC5-E76B-4260-8205-20DF8B43C71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CF64174-05ED-4354-BFCD-B99B8B2F24FE}" type="sibTrans" cxnId="{29EFAEC5-E76B-4260-8205-20DF8B43C71A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3FB58AC4-5D68-454D-AB7B-3AAF74C40516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Профессионально-общественная аккредитация образовательных программ 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60CF26C3-D621-4710-93A5-0C0274016D20}" type="parTrans" cxnId="{2C6182C5-10E0-479A-9148-E59C35014B7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6626931-AC45-4454-90FF-EBB2C4DA223B}" type="sibTrans" cxnId="{2C6182C5-10E0-479A-9148-E59C35014B73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862C98C3-B6C3-4DDD-9274-A72855E8AFAC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Прогноз потребности на рынке труда 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8A9F7CE-60E5-47DC-9236-40B3314ED6F1}" type="parTrans" cxnId="{F80B0E37-A024-4E67-AF2C-B051C9AD02A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161723C6-03F5-4BA6-9302-B3E9E62F2885}" type="sibTrans" cxnId="{F80B0E37-A024-4E67-AF2C-B051C9AD02AD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8B3CB98F-CB3A-43D1-9F71-E206F2E7C6D1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Национальный совет при Президенте Российской Федерации по профессиональным квалификациям</a:t>
          </a:r>
        </a:p>
      </dgm:t>
    </dgm:pt>
    <dgm:pt modelId="{4F46D663-1F91-42FE-A58F-E5A0EE36533D}" type="parTrans" cxnId="{53D4B0B0-15B2-42ED-B2C6-DDEBB71E0A3F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18252E2C-DA83-4E79-A1A1-C4B393605455}" type="sibTrans" cxnId="{53D4B0B0-15B2-42ED-B2C6-DDEBB71E0A3F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933864F1-DB4D-4450-960D-F8AAD60FCF64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Система подготовки кадров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ACE39E89-76C2-4647-932D-CB5A18B36938}" type="parTrans" cxnId="{5E09D150-437D-415C-AD5C-71C4D1E16B2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>
            <a:latin typeface="Times New Roman" pitchFamily="18" charset="0"/>
            <a:cs typeface="Times New Roman" pitchFamily="18" charset="0"/>
          </a:endParaRPr>
        </a:p>
      </dgm:t>
    </dgm:pt>
    <dgm:pt modelId="{2825EDBB-6780-4A2F-B4A3-A84AF31B9C88}" type="sibTrans" cxnId="{5E09D150-437D-415C-AD5C-71C4D1E16B2A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B0FA3D98-2068-418A-BBD2-591E92A8B1C3}">
      <dgm:prSet custT="1"/>
      <dgm:spPr/>
      <dgm:t>
        <a:bodyPr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Профориентация 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05B27708-C8DE-4402-9F82-ACE9E92B0520}" type="sibTrans" cxnId="{991F5DE3-856E-4A09-B131-E13FAA5F29D8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2C3BF9B4-C4B3-45EA-8211-95F338B556EE}" type="parTrans" cxnId="{991F5DE3-856E-4A09-B131-E13FAA5F29D8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154536E-9C91-42A1-A8A4-CCE90AF16D80}" type="pres">
      <dgm:prSet presAssocID="{ED843B43-3EF3-436D-B621-A5A33C343B2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709C06-A4EC-4507-ABC1-AB9A6C2AC4B2}" type="pres">
      <dgm:prSet presAssocID="{81D8CE30-8BFD-492F-B167-E60A772D991A}" presName="centerShape" presStyleLbl="node0" presStyleIdx="0" presStyleCnt="1" custScaleX="138414" custScaleY="125099"/>
      <dgm:spPr/>
      <dgm:t>
        <a:bodyPr/>
        <a:lstStyle/>
        <a:p>
          <a:endParaRPr lang="ru-RU"/>
        </a:p>
      </dgm:t>
    </dgm:pt>
    <dgm:pt modelId="{68B47BC9-EF87-44F3-A7AA-8CEA3F0C0C3C}" type="pres">
      <dgm:prSet presAssocID="{47A2C564-6CAD-4F7B-8A29-9EBB078BD6F3}" presName="parTrans" presStyleLbl="sibTrans2D1" presStyleIdx="0" presStyleCnt="8" custLinFactNeighborX="4351" custLinFactNeighborY="-4046"/>
      <dgm:spPr/>
      <dgm:t>
        <a:bodyPr/>
        <a:lstStyle/>
        <a:p>
          <a:endParaRPr lang="ru-RU"/>
        </a:p>
      </dgm:t>
    </dgm:pt>
    <dgm:pt modelId="{355EC9AE-F02A-4AC5-9703-52209B428090}" type="pres">
      <dgm:prSet presAssocID="{47A2C564-6CAD-4F7B-8A29-9EBB078BD6F3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DC88329B-401C-44FD-93AB-845E2E4A2C6B}" type="pres">
      <dgm:prSet presAssocID="{03FB1211-8637-42C7-A985-1A6BCD61E0DE}" presName="node" presStyleLbl="node1" presStyleIdx="0" presStyleCnt="8" custScaleX="145273" custRadScaleRad="100184" custRadScaleInc="15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0FD06-7E71-4E3E-9940-0936749053AE}" type="pres">
      <dgm:prSet presAssocID="{63E4281B-7B22-4D2F-A053-8CC9B1EF3C3F}" presName="parTrans" presStyleLbl="sibTrans2D1" presStyleIdx="1" presStyleCnt="8"/>
      <dgm:spPr/>
      <dgm:t>
        <a:bodyPr/>
        <a:lstStyle/>
        <a:p>
          <a:endParaRPr lang="ru-RU"/>
        </a:p>
      </dgm:t>
    </dgm:pt>
    <dgm:pt modelId="{BE19D4BC-0DD8-44BF-80CC-9A91F63ACF5F}" type="pres">
      <dgm:prSet presAssocID="{63E4281B-7B22-4D2F-A053-8CC9B1EF3C3F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63240BC-EB53-4E8D-B402-1A890798ABA6}" type="pres">
      <dgm:prSet presAssocID="{B44D9C75-ABDE-4405-803D-198D90FA2CB5}" presName="node" presStyleLbl="node1" presStyleIdx="1" presStyleCnt="8" custScaleX="145273" custRadScaleRad="106071" custRadScaleInc="23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ADC5A-4B95-4A28-81B4-FA639585482F}" type="pres">
      <dgm:prSet presAssocID="{D8D640CE-8535-454A-93D0-599E1CF56163}" presName="parTrans" presStyleLbl="sibTrans2D1" presStyleIdx="2" presStyleCnt="8"/>
      <dgm:spPr/>
      <dgm:t>
        <a:bodyPr/>
        <a:lstStyle/>
        <a:p>
          <a:endParaRPr lang="ru-RU"/>
        </a:p>
      </dgm:t>
    </dgm:pt>
    <dgm:pt modelId="{5D017075-C643-4BD9-9649-02F3853A226F}" type="pres">
      <dgm:prSet presAssocID="{D8D640CE-8535-454A-93D0-599E1CF56163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CEA80B19-DF50-4A1F-8340-D5256724CA5A}" type="pres">
      <dgm:prSet presAssocID="{A630D123-F7AA-4975-9093-E75AF9858B1A}" presName="node" presStyleLbl="node1" presStyleIdx="2" presStyleCnt="8" custScaleX="145273" custRadScaleRad="101432" custRadScaleInc="-18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62625F-62BB-4EE2-B7E5-CAB5702C8DE7}" type="pres">
      <dgm:prSet presAssocID="{60CF26C3-D621-4710-93A5-0C0274016D20}" presName="parTrans" presStyleLbl="sibTrans2D1" presStyleIdx="3" presStyleCnt="8" custLinFactNeighborX="4480" custLinFactNeighborY="-4046"/>
      <dgm:spPr/>
      <dgm:t>
        <a:bodyPr/>
        <a:lstStyle/>
        <a:p>
          <a:endParaRPr lang="ru-RU"/>
        </a:p>
      </dgm:t>
    </dgm:pt>
    <dgm:pt modelId="{8B6D934C-BDC9-46AD-A52D-2C522F1A1C69}" type="pres">
      <dgm:prSet presAssocID="{60CF26C3-D621-4710-93A5-0C0274016D20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82AAE4B3-BF5E-4442-BFB6-9FC8CA81F211}" type="pres">
      <dgm:prSet presAssocID="{3FB58AC4-5D68-454D-AB7B-3AAF74C40516}" presName="node" presStyleLbl="node1" presStyleIdx="3" presStyleCnt="8" custScaleX="145273" custRadScaleRad="96305" custRadScaleInc="-16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AC8505-E8AF-4528-BD02-24B23B4EE157}" type="pres">
      <dgm:prSet presAssocID="{2C3BF9B4-C4B3-45EA-8211-95F338B556EE}" presName="parTrans" presStyleLbl="sibTrans2D1" presStyleIdx="4" presStyleCnt="8" custLinFactNeighborX="4480" custLinFactNeighborY="-4046"/>
      <dgm:spPr/>
      <dgm:t>
        <a:bodyPr/>
        <a:lstStyle/>
        <a:p>
          <a:endParaRPr lang="ru-RU"/>
        </a:p>
      </dgm:t>
    </dgm:pt>
    <dgm:pt modelId="{C548B6CB-ED3D-4259-A599-816B4163DF25}" type="pres">
      <dgm:prSet presAssocID="{2C3BF9B4-C4B3-45EA-8211-95F338B556EE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FA017842-BCC2-4CBF-8587-A3AFAAD55F6F}" type="pres">
      <dgm:prSet presAssocID="{B0FA3D98-2068-418A-BBD2-591E92A8B1C3}" presName="node" presStyleLbl="node1" presStyleIdx="4" presStyleCnt="8" custScaleX="145273" custRadScaleRad="94371" custRadScaleInc="15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91DBF-62F0-46D2-B115-596D11BA3D0A}" type="pres">
      <dgm:prSet presAssocID="{E8A9F7CE-60E5-47DC-9236-40B3314ED6F1}" presName="parTrans" presStyleLbl="sibTrans2D1" presStyleIdx="5" presStyleCnt="8" custLinFactNeighborX="5725" custLinFactNeighborY="-4046"/>
      <dgm:spPr/>
      <dgm:t>
        <a:bodyPr/>
        <a:lstStyle/>
        <a:p>
          <a:endParaRPr lang="ru-RU"/>
        </a:p>
      </dgm:t>
    </dgm:pt>
    <dgm:pt modelId="{CCDA938F-4264-4BB5-B22C-9D21AEACB2E4}" type="pres">
      <dgm:prSet presAssocID="{E8A9F7CE-60E5-47DC-9236-40B3314ED6F1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4A03CA01-D724-4477-92F8-2774A4BF8E99}" type="pres">
      <dgm:prSet presAssocID="{862C98C3-B6C3-4DDD-9274-A72855E8AFAC}" presName="node" presStyleLbl="node1" presStyleIdx="5" presStyleCnt="8" custScaleX="145273" custRadScaleRad="100025" custRadScaleInc="35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29989-9CC0-42FF-9AB0-79F638872664}" type="pres">
      <dgm:prSet presAssocID="{4F46D663-1F91-42FE-A58F-E5A0EE36533D}" presName="parTrans" presStyleLbl="sibTrans2D1" presStyleIdx="6" presStyleCnt="8" custLinFactNeighborX="6706" custLinFactNeighborY="-4046"/>
      <dgm:spPr/>
      <dgm:t>
        <a:bodyPr/>
        <a:lstStyle/>
        <a:p>
          <a:endParaRPr lang="ru-RU"/>
        </a:p>
      </dgm:t>
    </dgm:pt>
    <dgm:pt modelId="{B89BBB7E-4FC2-42AC-B12A-FC50B116E04C}" type="pres">
      <dgm:prSet presAssocID="{4F46D663-1F91-42FE-A58F-E5A0EE36533D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21CD5198-4F22-424C-A0E5-E0B11DC717A0}" type="pres">
      <dgm:prSet presAssocID="{8B3CB98F-CB3A-43D1-9F71-E206F2E7C6D1}" presName="node" presStyleLbl="node1" presStyleIdx="6" presStyleCnt="8" custScaleX="145273" custRadScaleRad="103511" custRadScaleInc="6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64E38-6056-4037-B430-797122881124}" type="pres">
      <dgm:prSet presAssocID="{ACE39E89-76C2-4647-932D-CB5A18B36938}" presName="parTrans" presStyleLbl="sibTrans2D1" presStyleIdx="7" presStyleCnt="8" custLinFactNeighborX="4909" custLinFactNeighborY="-4046"/>
      <dgm:spPr/>
      <dgm:t>
        <a:bodyPr/>
        <a:lstStyle/>
        <a:p>
          <a:endParaRPr lang="ru-RU"/>
        </a:p>
      </dgm:t>
    </dgm:pt>
    <dgm:pt modelId="{320D522D-9371-442E-8B46-7E924D3B0E1B}" type="pres">
      <dgm:prSet presAssocID="{ACE39E89-76C2-4647-932D-CB5A18B36938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E7A9462D-A04A-4344-AA31-4A7C42CBFBC1}" type="pres">
      <dgm:prSet presAssocID="{933864F1-DB4D-4450-960D-F8AAD60FCF64}" presName="node" presStyleLbl="node1" presStyleIdx="7" presStyleCnt="8" custScaleX="145273" custRadScaleRad="104867" custRadScaleInc="-10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936FE7-3E24-4F7A-A5C9-B357238537DB}" type="presOf" srcId="{A630D123-F7AA-4975-9093-E75AF9858B1A}" destId="{CEA80B19-DF50-4A1F-8340-D5256724CA5A}" srcOrd="0" destOrd="0" presId="urn:microsoft.com/office/officeart/2005/8/layout/radial5"/>
    <dgm:cxn modelId="{B08AE856-E0B3-46C5-90A5-8878544B9681}" type="presOf" srcId="{2C3BF9B4-C4B3-45EA-8211-95F338B556EE}" destId="{C548B6CB-ED3D-4259-A599-816B4163DF25}" srcOrd="1" destOrd="0" presId="urn:microsoft.com/office/officeart/2005/8/layout/radial5"/>
    <dgm:cxn modelId="{656D0296-7448-4211-A4DD-2F9087BF9A15}" type="presOf" srcId="{933864F1-DB4D-4450-960D-F8AAD60FCF64}" destId="{E7A9462D-A04A-4344-AA31-4A7C42CBFBC1}" srcOrd="0" destOrd="0" presId="urn:microsoft.com/office/officeart/2005/8/layout/radial5"/>
    <dgm:cxn modelId="{2C6182C5-10E0-479A-9148-E59C35014B73}" srcId="{81D8CE30-8BFD-492F-B167-E60A772D991A}" destId="{3FB58AC4-5D68-454D-AB7B-3AAF74C40516}" srcOrd="3" destOrd="0" parTransId="{60CF26C3-D621-4710-93A5-0C0274016D20}" sibTransId="{E6626931-AC45-4454-90FF-EBB2C4DA223B}"/>
    <dgm:cxn modelId="{2CF62352-781E-4EF3-9452-2D88BC944DD1}" type="presOf" srcId="{D8D640CE-8535-454A-93D0-599E1CF56163}" destId="{433ADC5A-4B95-4A28-81B4-FA639585482F}" srcOrd="0" destOrd="0" presId="urn:microsoft.com/office/officeart/2005/8/layout/radial5"/>
    <dgm:cxn modelId="{52069C39-0604-4527-9CE7-D9B1EA1F9C48}" type="presOf" srcId="{63E4281B-7B22-4D2F-A053-8CC9B1EF3C3F}" destId="{BE19D4BC-0DD8-44BF-80CC-9A91F63ACF5F}" srcOrd="1" destOrd="0" presId="urn:microsoft.com/office/officeart/2005/8/layout/radial5"/>
    <dgm:cxn modelId="{53D4B0B0-15B2-42ED-B2C6-DDEBB71E0A3F}" srcId="{81D8CE30-8BFD-492F-B167-E60A772D991A}" destId="{8B3CB98F-CB3A-43D1-9F71-E206F2E7C6D1}" srcOrd="6" destOrd="0" parTransId="{4F46D663-1F91-42FE-A58F-E5A0EE36533D}" sibTransId="{18252E2C-DA83-4E79-A1A1-C4B393605455}"/>
    <dgm:cxn modelId="{CEC24A9B-1F1B-4A9E-8431-967C5D4D2D0D}" type="presOf" srcId="{ED843B43-3EF3-436D-B621-A5A33C343B2B}" destId="{D154536E-9C91-42A1-A8A4-CCE90AF16D80}" srcOrd="0" destOrd="0" presId="urn:microsoft.com/office/officeart/2005/8/layout/radial5"/>
    <dgm:cxn modelId="{4459B9DC-FABB-4D77-B79B-58CBE7C31B2E}" type="presOf" srcId="{60CF26C3-D621-4710-93A5-0C0274016D20}" destId="{A562625F-62BB-4EE2-B7E5-CAB5702C8DE7}" srcOrd="0" destOrd="0" presId="urn:microsoft.com/office/officeart/2005/8/layout/radial5"/>
    <dgm:cxn modelId="{6620F68B-3E96-477A-8EE3-0B1D0CA8123F}" type="presOf" srcId="{E8A9F7CE-60E5-47DC-9236-40B3314ED6F1}" destId="{6F691DBF-62F0-46D2-B115-596D11BA3D0A}" srcOrd="0" destOrd="0" presId="urn:microsoft.com/office/officeart/2005/8/layout/radial5"/>
    <dgm:cxn modelId="{0E2AB40A-3F5E-4B3D-8376-32E6C3A54E52}" type="presOf" srcId="{3FB58AC4-5D68-454D-AB7B-3AAF74C40516}" destId="{82AAE4B3-BF5E-4442-BFB6-9FC8CA81F211}" srcOrd="0" destOrd="0" presId="urn:microsoft.com/office/officeart/2005/8/layout/radial5"/>
    <dgm:cxn modelId="{67B1468E-B936-4DE9-9557-BA53C29CA01C}" type="presOf" srcId="{B44D9C75-ABDE-4405-803D-198D90FA2CB5}" destId="{863240BC-EB53-4E8D-B402-1A890798ABA6}" srcOrd="0" destOrd="0" presId="urn:microsoft.com/office/officeart/2005/8/layout/radial5"/>
    <dgm:cxn modelId="{EC7194ED-D603-4646-9D33-C6F14AB95320}" type="presOf" srcId="{47A2C564-6CAD-4F7B-8A29-9EBB078BD6F3}" destId="{68B47BC9-EF87-44F3-A7AA-8CEA3F0C0C3C}" srcOrd="0" destOrd="0" presId="urn:microsoft.com/office/officeart/2005/8/layout/radial5"/>
    <dgm:cxn modelId="{991F5DE3-856E-4A09-B131-E13FAA5F29D8}" srcId="{81D8CE30-8BFD-492F-B167-E60A772D991A}" destId="{B0FA3D98-2068-418A-BBD2-591E92A8B1C3}" srcOrd="4" destOrd="0" parTransId="{2C3BF9B4-C4B3-45EA-8211-95F338B556EE}" sibTransId="{05B27708-C8DE-4402-9F82-ACE9E92B0520}"/>
    <dgm:cxn modelId="{F80B0E37-A024-4E67-AF2C-B051C9AD02AD}" srcId="{81D8CE30-8BFD-492F-B167-E60A772D991A}" destId="{862C98C3-B6C3-4DDD-9274-A72855E8AFAC}" srcOrd="5" destOrd="0" parTransId="{E8A9F7CE-60E5-47DC-9236-40B3314ED6F1}" sibTransId="{161723C6-03F5-4BA6-9302-B3E9E62F2885}"/>
    <dgm:cxn modelId="{BEA182F0-9D02-4E97-9D4E-F91CAFBF302D}" type="presOf" srcId="{4F46D663-1F91-42FE-A58F-E5A0EE36533D}" destId="{B89BBB7E-4FC2-42AC-B12A-FC50B116E04C}" srcOrd="1" destOrd="0" presId="urn:microsoft.com/office/officeart/2005/8/layout/radial5"/>
    <dgm:cxn modelId="{E7FB4F34-ED06-49D9-8339-31FA3B7B6289}" type="presOf" srcId="{8B3CB98F-CB3A-43D1-9F71-E206F2E7C6D1}" destId="{21CD5198-4F22-424C-A0E5-E0B11DC717A0}" srcOrd="0" destOrd="0" presId="urn:microsoft.com/office/officeart/2005/8/layout/radial5"/>
    <dgm:cxn modelId="{2443310C-B1F9-4009-8829-D313CF5224C3}" type="presOf" srcId="{47A2C564-6CAD-4F7B-8A29-9EBB078BD6F3}" destId="{355EC9AE-F02A-4AC5-9703-52209B428090}" srcOrd="1" destOrd="0" presId="urn:microsoft.com/office/officeart/2005/8/layout/radial5"/>
    <dgm:cxn modelId="{1A859BDE-2159-4C06-A911-C6F6B19AE913}" type="presOf" srcId="{862C98C3-B6C3-4DDD-9274-A72855E8AFAC}" destId="{4A03CA01-D724-4477-92F8-2774A4BF8E99}" srcOrd="0" destOrd="0" presId="urn:microsoft.com/office/officeart/2005/8/layout/radial5"/>
    <dgm:cxn modelId="{00450DC0-ECC8-4DA4-B457-49D6C335AB0D}" srcId="{81D8CE30-8BFD-492F-B167-E60A772D991A}" destId="{B44D9C75-ABDE-4405-803D-198D90FA2CB5}" srcOrd="1" destOrd="0" parTransId="{63E4281B-7B22-4D2F-A053-8CC9B1EF3C3F}" sibTransId="{46B65ECF-AE72-4DF8-A14F-6A2B4234D86F}"/>
    <dgm:cxn modelId="{F969EEBE-57F0-4C25-964B-20E1DB840813}" type="presOf" srcId="{E8A9F7CE-60E5-47DC-9236-40B3314ED6F1}" destId="{CCDA938F-4264-4BB5-B22C-9D21AEACB2E4}" srcOrd="1" destOrd="0" presId="urn:microsoft.com/office/officeart/2005/8/layout/radial5"/>
    <dgm:cxn modelId="{AE0320B8-F552-4926-8D28-EE5E8F320597}" type="presOf" srcId="{81D8CE30-8BFD-492F-B167-E60A772D991A}" destId="{CE709C06-A4EC-4507-ABC1-AB9A6C2AC4B2}" srcOrd="0" destOrd="0" presId="urn:microsoft.com/office/officeart/2005/8/layout/radial5"/>
    <dgm:cxn modelId="{C8FD4513-BCD7-4690-B64B-C1C25F58DDF7}" type="presOf" srcId="{B0FA3D98-2068-418A-BBD2-591E92A8B1C3}" destId="{FA017842-BCC2-4CBF-8587-A3AFAAD55F6F}" srcOrd="0" destOrd="0" presId="urn:microsoft.com/office/officeart/2005/8/layout/radial5"/>
    <dgm:cxn modelId="{57E13777-F82B-4909-83A8-9742A893FFB0}" type="presOf" srcId="{ACE39E89-76C2-4647-932D-CB5A18B36938}" destId="{320D522D-9371-442E-8B46-7E924D3B0E1B}" srcOrd="1" destOrd="0" presId="urn:microsoft.com/office/officeart/2005/8/layout/radial5"/>
    <dgm:cxn modelId="{A3EDAD22-709F-490D-86EA-F264BC0E9FCD}" type="presOf" srcId="{60CF26C3-D621-4710-93A5-0C0274016D20}" destId="{8B6D934C-BDC9-46AD-A52D-2C522F1A1C69}" srcOrd="1" destOrd="0" presId="urn:microsoft.com/office/officeart/2005/8/layout/radial5"/>
    <dgm:cxn modelId="{8B8C7590-4EE2-4492-8426-37CA03194F5F}" type="presOf" srcId="{4F46D663-1F91-42FE-A58F-E5A0EE36533D}" destId="{4E129989-9CC0-42FF-9AB0-79F638872664}" srcOrd="0" destOrd="0" presId="urn:microsoft.com/office/officeart/2005/8/layout/radial5"/>
    <dgm:cxn modelId="{7A2A4CAE-8487-4EEA-9096-569373D5E789}" type="presOf" srcId="{03FB1211-8637-42C7-A985-1A6BCD61E0DE}" destId="{DC88329B-401C-44FD-93AB-845E2E4A2C6B}" srcOrd="0" destOrd="0" presId="urn:microsoft.com/office/officeart/2005/8/layout/radial5"/>
    <dgm:cxn modelId="{2DF4D43F-D660-4EAB-9B38-7D9F8FFFB26D}" srcId="{81D8CE30-8BFD-492F-B167-E60A772D991A}" destId="{03FB1211-8637-42C7-A985-1A6BCD61E0DE}" srcOrd="0" destOrd="0" parTransId="{47A2C564-6CAD-4F7B-8A29-9EBB078BD6F3}" sibTransId="{71222B9C-4691-43E8-8C4D-29D32B2EEE1E}"/>
    <dgm:cxn modelId="{55339846-9D7C-4305-BE34-EEE8CE9A6458}" srcId="{ED843B43-3EF3-436D-B621-A5A33C343B2B}" destId="{81D8CE30-8BFD-492F-B167-E60A772D991A}" srcOrd="0" destOrd="0" parTransId="{81944BDD-89A5-4FA9-A8EB-B1FA3D684A21}" sibTransId="{DF93E180-9B1C-48D8-8E82-47706A3E812B}"/>
    <dgm:cxn modelId="{D2BC266E-03EA-4054-B041-18A68ED3A72E}" type="presOf" srcId="{2C3BF9B4-C4B3-45EA-8211-95F338B556EE}" destId="{04AC8505-E8AF-4528-BD02-24B23B4EE157}" srcOrd="0" destOrd="0" presId="urn:microsoft.com/office/officeart/2005/8/layout/radial5"/>
    <dgm:cxn modelId="{66423115-44C6-4C34-8E78-A2B8F0642646}" type="presOf" srcId="{D8D640CE-8535-454A-93D0-599E1CF56163}" destId="{5D017075-C643-4BD9-9649-02F3853A226F}" srcOrd="1" destOrd="0" presId="urn:microsoft.com/office/officeart/2005/8/layout/radial5"/>
    <dgm:cxn modelId="{31D15BB5-C618-4B1A-974C-3EE2070F26F5}" type="presOf" srcId="{63E4281B-7B22-4D2F-A053-8CC9B1EF3C3F}" destId="{88C0FD06-7E71-4E3E-9940-0936749053AE}" srcOrd="0" destOrd="0" presId="urn:microsoft.com/office/officeart/2005/8/layout/radial5"/>
    <dgm:cxn modelId="{DE040290-49CE-4E08-B65A-DC6586A02502}" type="presOf" srcId="{ACE39E89-76C2-4647-932D-CB5A18B36938}" destId="{BE264E38-6056-4037-B430-797122881124}" srcOrd="0" destOrd="0" presId="urn:microsoft.com/office/officeart/2005/8/layout/radial5"/>
    <dgm:cxn modelId="{29EFAEC5-E76B-4260-8205-20DF8B43C71A}" srcId="{81D8CE30-8BFD-492F-B167-E60A772D991A}" destId="{A630D123-F7AA-4975-9093-E75AF9858B1A}" srcOrd="2" destOrd="0" parTransId="{D8D640CE-8535-454A-93D0-599E1CF56163}" sibTransId="{ECF64174-05ED-4354-BFCD-B99B8B2F24FE}"/>
    <dgm:cxn modelId="{5E09D150-437D-415C-AD5C-71C4D1E16B2A}" srcId="{81D8CE30-8BFD-492F-B167-E60A772D991A}" destId="{933864F1-DB4D-4450-960D-F8AAD60FCF64}" srcOrd="7" destOrd="0" parTransId="{ACE39E89-76C2-4647-932D-CB5A18B36938}" sibTransId="{2825EDBB-6780-4A2F-B4A3-A84AF31B9C88}"/>
    <dgm:cxn modelId="{C3F851EF-D1E1-4D21-A4DD-74BA05BE5E3D}" type="presParOf" srcId="{D154536E-9C91-42A1-A8A4-CCE90AF16D80}" destId="{CE709C06-A4EC-4507-ABC1-AB9A6C2AC4B2}" srcOrd="0" destOrd="0" presId="urn:microsoft.com/office/officeart/2005/8/layout/radial5"/>
    <dgm:cxn modelId="{740927D1-DD75-49FA-975B-638FB719B42B}" type="presParOf" srcId="{D154536E-9C91-42A1-A8A4-CCE90AF16D80}" destId="{68B47BC9-EF87-44F3-A7AA-8CEA3F0C0C3C}" srcOrd="1" destOrd="0" presId="urn:microsoft.com/office/officeart/2005/8/layout/radial5"/>
    <dgm:cxn modelId="{EF7D3776-1359-4F71-9296-7014178157FF}" type="presParOf" srcId="{68B47BC9-EF87-44F3-A7AA-8CEA3F0C0C3C}" destId="{355EC9AE-F02A-4AC5-9703-52209B428090}" srcOrd="0" destOrd="0" presId="urn:microsoft.com/office/officeart/2005/8/layout/radial5"/>
    <dgm:cxn modelId="{D457DF56-490E-43F3-B973-471FEBFAB617}" type="presParOf" srcId="{D154536E-9C91-42A1-A8A4-CCE90AF16D80}" destId="{DC88329B-401C-44FD-93AB-845E2E4A2C6B}" srcOrd="2" destOrd="0" presId="urn:microsoft.com/office/officeart/2005/8/layout/radial5"/>
    <dgm:cxn modelId="{079754AB-FB9E-4905-95B2-C3B6600AFCA2}" type="presParOf" srcId="{D154536E-9C91-42A1-A8A4-CCE90AF16D80}" destId="{88C0FD06-7E71-4E3E-9940-0936749053AE}" srcOrd="3" destOrd="0" presId="urn:microsoft.com/office/officeart/2005/8/layout/radial5"/>
    <dgm:cxn modelId="{4A9D411E-9402-4CED-9480-D535E4C263CC}" type="presParOf" srcId="{88C0FD06-7E71-4E3E-9940-0936749053AE}" destId="{BE19D4BC-0DD8-44BF-80CC-9A91F63ACF5F}" srcOrd="0" destOrd="0" presId="urn:microsoft.com/office/officeart/2005/8/layout/radial5"/>
    <dgm:cxn modelId="{109C5C9F-7017-4AA0-959A-E46CABDE9211}" type="presParOf" srcId="{D154536E-9C91-42A1-A8A4-CCE90AF16D80}" destId="{863240BC-EB53-4E8D-B402-1A890798ABA6}" srcOrd="4" destOrd="0" presId="urn:microsoft.com/office/officeart/2005/8/layout/radial5"/>
    <dgm:cxn modelId="{B7EA2706-A359-4F75-9300-10794B118A94}" type="presParOf" srcId="{D154536E-9C91-42A1-A8A4-CCE90AF16D80}" destId="{433ADC5A-4B95-4A28-81B4-FA639585482F}" srcOrd="5" destOrd="0" presId="urn:microsoft.com/office/officeart/2005/8/layout/radial5"/>
    <dgm:cxn modelId="{A679F3E4-E8D7-4BEB-9037-57C28FCA90D5}" type="presParOf" srcId="{433ADC5A-4B95-4A28-81B4-FA639585482F}" destId="{5D017075-C643-4BD9-9649-02F3853A226F}" srcOrd="0" destOrd="0" presId="urn:microsoft.com/office/officeart/2005/8/layout/radial5"/>
    <dgm:cxn modelId="{4303D8F1-AD85-4CD3-962C-0213CE1F3A16}" type="presParOf" srcId="{D154536E-9C91-42A1-A8A4-CCE90AF16D80}" destId="{CEA80B19-DF50-4A1F-8340-D5256724CA5A}" srcOrd="6" destOrd="0" presId="urn:microsoft.com/office/officeart/2005/8/layout/radial5"/>
    <dgm:cxn modelId="{B08FADCE-40A6-4D9A-86E1-AFC7CD317777}" type="presParOf" srcId="{D154536E-9C91-42A1-A8A4-CCE90AF16D80}" destId="{A562625F-62BB-4EE2-B7E5-CAB5702C8DE7}" srcOrd="7" destOrd="0" presId="urn:microsoft.com/office/officeart/2005/8/layout/radial5"/>
    <dgm:cxn modelId="{979C31E8-D72F-4B1B-BAB5-81CDC3F0A79F}" type="presParOf" srcId="{A562625F-62BB-4EE2-B7E5-CAB5702C8DE7}" destId="{8B6D934C-BDC9-46AD-A52D-2C522F1A1C69}" srcOrd="0" destOrd="0" presId="urn:microsoft.com/office/officeart/2005/8/layout/radial5"/>
    <dgm:cxn modelId="{928EFAFF-47B4-4E35-891A-1F32FE2DB531}" type="presParOf" srcId="{D154536E-9C91-42A1-A8A4-CCE90AF16D80}" destId="{82AAE4B3-BF5E-4442-BFB6-9FC8CA81F211}" srcOrd="8" destOrd="0" presId="urn:microsoft.com/office/officeart/2005/8/layout/radial5"/>
    <dgm:cxn modelId="{5EA4C200-66D0-49B3-86C3-71D39B263FA8}" type="presParOf" srcId="{D154536E-9C91-42A1-A8A4-CCE90AF16D80}" destId="{04AC8505-E8AF-4528-BD02-24B23B4EE157}" srcOrd="9" destOrd="0" presId="urn:microsoft.com/office/officeart/2005/8/layout/radial5"/>
    <dgm:cxn modelId="{18E3312D-D670-4842-9E44-1C520E7FFBB0}" type="presParOf" srcId="{04AC8505-E8AF-4528-BD02-24B23B4EE157}" destId="{C548B6CB-ED3D-4259-A599-816B4163DF25}" srcOrd="0" destOrd="0" presId="urn:microsoft.com/office/officeart/2005/8/layout/radial5"/>
    <dgm:cxn modelId="{53339D10-6C03-4980-A6F0-F750CA127C16}" type="presParOf" srcId="{D154536E-9C91-42A1-A8A4-CCE90AF16D80}" destId="{FA017842-BCC2-4CBF-8587-A3AFAAD55F6F}" srcOrd="10" destOrd="0" presId="urn:microsoft.com/office/officeart/2005/8/layout/radial5"/>
    <dgm:cxn modelId="{6BCD3382-654C-40DE-B399-0F89DB2AB991}" type="presParOf" srcId="{D154536E-9C91-42A1-A8A4-CCE90AF16D80}" destId="{6F691DBF-62F0-46D2-B115-596D11BA3D0A}" srcOrd="11" destOrd="0" presId="urn:microsoft.com/office/officeart/2005/8/layout/radial5"/>
    <dgm:cxn modelId="{1605A40F-F4F3-4348-940E-F4E66DAA7A9F}" type="presParOf" srcId="{6F691DBF-62F0-46D2-B115-596D11BA3D0A}" destId="{CCDA938F-4264-4BB5-B22C-9D21AEACB2E4}" srcOrd="0" destOrd="0" presId="urn:microsoft.com/office/officeart/2005/8/layout/radial5"/>
    <dgm:cxn modelId="{80451A6C-B2AE-4344-B279-32FF3F8F252C}" type="presParOf" srcId="{D154536E-9C91-42A1-A8A4-CCE90AF16D80}" destId="{4A03CA01-D724-4477-92F8-2774A4BF8E99}" srcOrd="12" destOrd="0" presId="urn:microsoft.com/office/officeart/2005/8/layout/radial5"/>
    <dgm:cxn modelId="{3AAAE917-9D45-44A0-AEC0-1DAF9CD6765C}" type="presParOf" srcId="{D154536E-9C91-42A1-A8A4-CCE90AF16D80}" destId="{4E129989-9CC0-42FF-9AB0-79F638872664}" srcOrd="13" destOrd="0" presId="urn:microsoft.com/office/officeart/2005/8/layout/radial5"/>
    <dgm:cxn modelId="{0E2C9140-522C-48B6-825B-3649D105F399}" type="presParOf" srcId="{4E129989-9CC0-42FF-9AB0-79F638872664}" destId="{B89BBB7E-4FC2-42AC-B12A-FC50B116E04C}" srcOrd="0" destOrd="0" presId="urn:microsoft.com/office/officeart/2005/8/layout/radial5"/>
    <dgm:cxn modelId="{DA28F61A-B2CB-481B-A1DD-36D37185314E}" type="presParOf" srcId="{D154536E-9C91-42A1-A8A4-CCE90AF16D80}" destId="{21CD5198-4F22-424C-A0E5-E0B11DC717A0}" srcOrd="14" destOrd="0" presId="urn:microsoft.com/office/officeart/2005/8/layout/radial5"/>
    <dgm:cxn modelId="{903BD1F3-5F79-4128-AFA6-ED5D2F1F9885}" type="presParOf" srcId="{D154536E-9C91-42A1-A8A4-CCE90AF16D80}" destId="{BE264E38-6056-4037-B430-797122881124}" srcOrd="15" destOrd="0" presId="urn:microsoft.com/office/officeart/2005/8/layout/radial5"/>
    <dgm:cxn modelId="{BB5DBE17-F601-42ED-A0BC-B7E016E56484}" type="presParOf" srcId="{BE264E38-6056-4037-B430-797122881124}" destId="{320D522D-9371-442E-8B46-7E924D3B0E1B}" srcOrd="0" destOrd="0" presId="urn:microsoft.com/office/officeart/2005/8/layout/radial5"/>
    <dgm:cxn modelId="{37196545-8B2A-40E5-BFF7-641BCF3F8CF5}" type="presParOf" srcId="{D154536E-9C91-42A1-A8A4-CCE90AF16D80}" destId="{E7A9462D-A04A-4344-AA31-4A7C42CBFBC1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49E74-98F2-4E72-B77D-C1E5902F4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AA9618-BA8F-4AE5-9425-B3F51EBDA417}">
      <dgm:prSet custT="1"/>
      <dgm:spPr/>
      <dgm:t>
        <a:bodyPr/>
        <a:lstStyle/>
        <a:p>
          <a:pPr>
            <a:spcAft>
              <a:spcPct val="35000"/>
            </a:spcAft>
          </a:pP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ct val="35000"/>
            </a:spcAft>
          </a:pP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ct val="35000"/>
            </a:spcAft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ТРУДОВОЙ КОДЕКС РОССИЙСКОЙ ФЕДЕРАЦИИ</a:t>
          </a:r>
        </a:p>
        <a:p>
          <a:pPr>
            <a:spcAft>
              <a:spcPct val="35000"/>
            </a:spcAft>
          </a:pP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статья 195.1. Понятия квалификации работника, профессионального стандарта</a:t>
          </a:r>
        </a:p>
        <a:p>
          <a:pPr marL="627063" indent="-627063">
            <a:spcAft>
              <a:spcPct val="35000"/>
            </a:spcAft>
          </a:pPr>
          <a:r>
            <a:rPr lang="en-US" sz="1400" b="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Квалификация работника – уровень знаний, умений, профессиональных навыков и опыта работы  работника.</a:t>
          </a:r>
        </a:p>
        <a:p>
          <a:pPr>
            <a:spcAft>
              <a:spcPct val="35000"/>
            </a:spcAft>
          </a:pPr>
          <a:r>
            <a:rPr lang="en-US" sz="1400" b="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Профессиональный стандарт – характеристика квалификации, необходимой работнику для </a:t>
          </a:r>
          <a:r>
            <a:rPr lang="en-US" sz="1400" b="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осуществления определенного вида профессиональной деятельности.</a:t>
          </a:r>
        </a:p>
        <a:p>
          <a:pPr>
            <a:spcAft>
              <a:spcPts val="0"/>
            </a:spcAft>
          </a:pP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статья 195.2. Порядок разработки и утверждения профессиональных стандартов</a:t>
          </a:r>
        </a:p>
        <a:p>
          <a:pPr>
            <a:spcAft>
              <a:spcPts val="0"/>
            </a:spcAft>
          </a:pP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статья 195.3. Порядок применения профессиональных стандартов (вступление в силу с 1 июля 2016 года)</a:t>
          </a:r>
        </a:p>
        <a:p>
          <a:pPr>
            <a:spcAft>
              <a:spcPct val="35000"/>
            </a:spcAft>
          </a:pP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spcAft>
              <a:spcPct val="35000"/>
            </a:spcAft>
          </a:pP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70B1C481-CE49-4487-BD53-AE26A98638DA}" type="parTrans" cxnId="{A29AA19F-3000-4001-8E0F-49750062B941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0125FF9B-3748-4D0C-A95E-CD2E17FBBDC8}" type="sibTrans" cxnId="{A29AA19F-3000-4001-8E0F-49750062B941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42808A39-4FEC-4991-B747-350B92E10A7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 от 22 января 2013  г. №23 </a:t>
          </a:r>
        </a:p>
        <a:p>
          <a:pPr>
            <a:lnSpc>
              <a:spcPct val="100000"/>
            </a:lnSpc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«О Правилах разработки, утверждения и применения профессиональных стандартов»</a:t>
          </a:r>
        </a:p>
        <a:p>
          <a:pPr>
            <a:lnSpc>
              <a:spcPct val="100000"/>
            </a:lnSpc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(в редакции Постановления Правительства Российской Федерации от  23 сентября 2014  г. № 970)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1E6159A6-C9B5-4B19-B62F-F2319EB7AC52}" type="parTrans" cxnId="{C7E54811-4810-4D91-A499-ED7FA124C8C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5584FCE-D9A8-4094-B669-65AAE3406428}" type="sibTrans" cxnId="{C7E54811-4810-4D91-A499-ED7FA124C8C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037676-5D6F-4738-AA1B-E89B24F95EA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Приказы Минтруда России: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от 12 апреля 2013 г. № 147н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«Об утверждении макета профессионального стандарта»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(с изменениями  от  29 сентября 2014 г. № 665н )                                 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от 12 апреля 2013 г. № 148н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«Об утверждении уровней квалификаций в целях подготовки профессиональных стандартов»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от 29 апреля 2013 г. № 170н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«Об утверждении методических рекомендаций по разработке профессионального стандарта»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от 30 сентября 2014 г. № 671н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«Об утверждении методических рекомендаций по организации» профессионально-общественного обсуждения и экспертизы проектов профессиональных стандартов»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от 29 сентября 2014 г. № 667н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«О реестре профессиональных стандартов (перечне видов профессиональной деятельности)»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5F35E2B2-96E9-489C-AA79-F8CBD89FD112}" type="parTrans" cxnId="{C34574F0-CB7C-4252-95C5-57F86ED9FB3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02AA35B-3606-4E3C-89AA-5D08943B5117}" type="sibTrans" cxnId="{C34574F0-CB7C-4252-95C5-57F86ED9FB3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CD6D324-E8AC-4983-8D80-BC3E19F7C603}" type="pres">
      <dgm:prSet presAssocID="{62749E74-98F2-4E72-B77D-C1E5902F4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B8FCCB-FD1D-4424-A85F-58BB88114159}" type="pres">
      <dgm:prSet presAssocID="{BFAA9618-BA8F-4AE5-9425-B3F51EBDA417}" presName="parentText" presStyleLbl="node1" presStyleIdx="0" presStyleCnt="3" custScaleY="73884" custLinFactY="-7913" custLinFactNeighborX="-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2272D9-CC3F-4CB5-B570-C90A7C4D6C58}" type="pres">
      <dgm:prSet presAssocID="{0125FF9B-3748-4D0C-A95E-CD2E17FBBDC8}" presName="spacer" presStyleCnt="0"/>
      <dgm:spPr/>
      <dgm:t>
        <a:bodyPr/>
        <a:lstStyle/>
        <a:p>
          <a:endParaRPr lang="ru-RU"/>
        </a:p>
      </dgm:t>
    </dgm:pt>
    <dgm:pt modelId="{4EF690C8-58BF-4E2A-BC7A-3D4AD481FB61}" type="pres">
      <dgm:prSet presAssocID="{42808A39-4FEC-4991-B747-350B92E10A77}" presName="parentText" presStyleLbl="node1" presStyleIdx="1" presStyleCnt="3" custScaleX="98374" custScaleY="40928" custLinFactNeighborX="1" custLinFactNeighborY="-794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34D47-459B-4EB2-802C-BED979AE210C}" type="pres">
      <dgm:prSet presAssocID="{25584FCE-D9A8-4094-B669-65AAE3406428}" presName="spacer" presStyleCnt="0"/>
      <dgm:spPr/>
      <dgm:t>
        <a:bodyPr/>
        <a:lstStyle/>
        <a:p>
          <a:endParaRPr lang="ru-RU"/>
        </a:p>
      </dgm:t>
    </dgm:pt>
    <dgm:pt modelId="{0435AC90-B95E-4B09-A936-1880C3242373}" type="pres">
      <dgm:prSet presAssocID="{1B037676-5D6F-4738-AA1B-E89B24F95EA3}" presName="parentText" presStyleLbl="node1" presStyleIdx="2" presStyleCnt="3" custScaleY="100388" custLinFactY="5024" custLinFactNeighborX="-22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D47561-EDDF-430B-8941-2B4E18C066F8}" type="presOf" srcId="{42808A39-4FEC-4991-B747-350B92E10A77}" destId="{4EF690C8-58BF-4E2A-BC7A-3D4AD481FB61}" srcOrd="0" destOrd="0" presId="urn:microsoft.com/office/officeart/2005/8/layout/vList2"/>
    <dgm:cxn modelId="{C7E54811-4810-4D91-A499-ED7FA124C8C3}" srcId="{62749E74-98F2-4E72-B77D-C1E5902F440A}" destId="{42808A39-4FEC-4991-B747-350B92E10A77}" srcOrd="1" destOrd="0" parTransId="{1E6159A6-C9B5-4B19-B62F-F2319EB7AC52}" sibTransId="{25584FCE-D9A8-4094-B669-65AAE3406428}"/>
    <dgm:cxn modelId="{A29AA19F-3000-4001-8E0F-49750062B941}" srcId="{62749E74-98F2-4E72-B77D-C1E5902F440A}" destId="{BFAA9618-BA8F-4AE5-9425-B3F51EBDA417}" srcOrd="0" destOrd="0" parTransId="{70B1C481-CE49-4487-BD53-AE26A98638DA}" sibTransId="{0125FF9B-3748-4D0C-A95E-CD2E17FBBDC8}"/>
    <dgm:cxn modelId="{C34574F0-CB7C-4252-95C5-57F86ED9FB3A}" srcId="{62749E74-98F2-4E72-B77D-C1E5902F440A}" destId="{1B037676-5D6F-4738-AA1B-E89B24F95EA3}" srcOrd="2" destOrd="0" parTransId="{5F35E2B2-96E9-489C-AA79-F8CBD89FD112}" sibTransId="{202AA35B-3606-4E3C-89AA-5D08943B5117}"/>
    <dgm:cxn modelId="{8B636930-57DC-4FE4-829E-7185EE14EDE6}" type="presOf" srcId="{62749E74-98F2-4E72-B77D-C1E5902F440A}" destId="{BCD6D324-E8AC-4983-8D80-BC3E19F7C603}" srcOrd="0" destOrd="0" presId="urn:microsoft.com/office/officeart/2005/8/layout/vList2"/>
    <dgm:cxn modelId="{5592B140-C87A-47B4-B5FF-C8CE76770F0A}" type="presOf" srcId="{BFAA9618-BA8F-4AE5-9425-B3F51EBDA417}" destId="{15B8FCCB-FD1D-4424-A85F-58BB88114159}" srcOrd="0" destOrd="0" presId="urn:microsoft.com/office/officeart/2005/8/layout/vList2"/>
    <dgm:cxn modelId="{BF0FD3EA-346A-4FB2-BF3C-003D149F65BB}" type="presOf" srcId="{1B037676-5D6F-4738-AA1B-E89B24F95EA3}" destId="{0435AC90-B95E-4B09-A936-1880C3242373}" srcOrd="0" destOrd="0" presId="urn:microsoft.com/office/officeart/2005/8/layout/vList2"/>
    <dgm:cxn modelId="{88DFE194-F5EB-480B-A130-9B39288F3C0B}" type="presParOf" srcId="{BCD6D324-E8AC-4983-8D80-BC3E19F7C603}" destId="{15B8FCCB-FD1D-4424-A85F-58BB88114159}" srcOrd="0" destOrd="0" presId="urn:microsoft.com/office/officeart/2005/8/layout/vList2"/>
    <dgm:cxn modelId="{857961FC-186F-4BB3-A130-7AFD1880517C}" type="presParOf" srcId="{BCD6D324-E8AC-4983-8D80-BC3E19F7C603}" destId="{E72272D9-CC3F-4CB5-B570-C90A7C4D6C58}" srcOrd="1" destOrd="0" presId="urn:microsoft.com/office/officeart/2005/8/layout/vList2"/>
    <dgm:cxn modelId="{0D2AC73A-CE22-415D-BBF3-D67C0E9B5032}" type="presParOf" srcId="{BCD6D324-E8AC-4983-8D80-BC3E19F7C603}" destId="{4EF690C8-58BF-4E2A-BC7A-3D4AD481FB61}" srcOrd="2" destOrd="0" presId="urn:microsoft.com/office/officeart/2005/8/layout/vList2"/>
    <dgm:cxn modelId="{5762B300-6E55-454D-B38B-7DC82A721039}" type="presParOf" srcId="{BCD6D324-E8AC-4983-8D80-BC3E19F7C603}" destId="{66E34D47-459B-4EB2-802C-BED979AE210C}" srcOrd="3" destOrd="0" presId="urn:microsoft.com/office/officeart/2005/8/layout/vList2"/>
    <dgm:cxn modelId="{CCA4B7FB-3569-4FDD-AB6B-A1F2415E104B}" type="presParOf" srcId="{BCD6D324-E8AC-4983-8D80-BC3E19F7C603}" destId="{0435AC90-B95E-4B09-A936-1880C32423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49E74-98F2-4E72-B77D-C1E5902F4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2EB313-C78B-44B1-B72D-7181845878F9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Статья 96 Закона об образовании  - предусмотрен механизм профессионально-общественной аккредитации образовательных программ работодателями</a:t>
          </a:r>
        </a:p>
      </dgm:t>
    </dgm:pt>
    <dgm:pt modelId="{B7D9D679-80C2-44D8-A7B4-9479C603CB0A}" type="sibTrans" cxnId="{E10FBE3A-CFD6-4E6D-A4D7-F5822C6FE1EB}">
      <dgm:prSet/>
      <dgm:spPr/>
      <dgm:t>
        <a:bodyPr/>
        <a:lstStyle/>
        <a:p>
          <a:endParaRPr lang="ru-RU"/>
        </a:p>
      </dgm:t>
    </dgm:pt>
    <dgm:pt modelId="{EBEB10BB-E873-44B0-AB87-ADEC7CE16295}" type="parTrans" cxnId="{E10FBE3A-CFD6-4E6D-A4D7-F5822C6FE1EB}">
      <dgm:prSet/>
      <dgm:spPr/>
      <dgm:t>
        <a:bodyPr/>
        <a:lstStyle/>
        <a:p>
          <a:endParaRPr lang="ru-RU"/>
        </a:p>
      </dgm:t>
    </dgm:pt>
    <dgm:pt modelId="{E731EFBC-6FBC-4396-9BE7-48CBD475076E}">
      <dgm:prSet custT="1"/>
      <dgm:spPr/>
      <dgm:t>
        <a:bodyPr/>
        <a:lstStyle/>
        <a:p>
          <a:r>
            <a:rPr lang="ru-RU" sz="1400" dirty="0" smtClean="0"/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        (22 января 2015 г. N ДЛ-1/05вн), одобренные рабочей группой по применению профессиональных стандартов в системе профессионального образования и обучения Национального совета при Президенте Российской Федерации по профессиональным квалификациям (протокол от 12 марта 2015 г. № 5)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92E0BD0-3DC1-4BD6-9A47-4B5CACF0C7B6}" type="sibTrans" cxnId="{C14AFB3C-35FF-41DA-B28B-2B3005D0A3B7}">
      <dgm:prSet/>
      <dgm:spPr/>
      <dgm:t>
        <a:bodyPr/>
        <a:lstStyle/>
        <a:p>
          <a:endParaRPr lang="ru-RU"/>
        </a:p>
      </dgm:t>
    </dgm:pt>
    <dgm:pt modelId="{00FFFCCE-1134-491D-BDCD-656DE6B5152B}" type="parTrans" cxnId="{C14AFB3C-35FF-41DA-B28B-2B3005D0A3B7}">
      <dgm:prSet/>
      <dgm:spPr/>
      <dgm:t>
        <a:bodyPr/>
        <a:lstStyle/>
        <a:p>
          <a:endParaRPr lang="ru-RU"/>
        </a:p>
      </dgm:t>
    </dgm:pt>
    <dgm:pt modelId="{7AA85DCC-56E7-4763-BACE-183953A03F7F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Федеральный закон № 273-ФЗ от 29 декабря 2012 «Об образовании в Российской Федерации»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Пункт 7 Статьи 11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При формировании федеральных государственных образовательных стандартов профессионального образования учитываются положения соответствующих профессиональных стандартов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от  5 августа 2013 г.  № 661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"Об утверждении Правил разработки, утверждения федеральных государственных образовательных стандартов и внесения в них изменений» 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(в редакции Постановления Правительства Российской Федерации  от 12 сентября 2014 г. № 928)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Пункт 21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целях обеспечения учета в стандартах профессионального образования положений соответствующих профессиональных стандартов Минтруда России представляет в Минобрнауки России информацию об утвержденных профессиональных стандартах в течение 10 дней со дня их вступления в силу.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D92155-F086-4FF3-8B66-D3E5827F64D1}" type="sibTrans" cxnId="{01600677-3DB7-4264-A92D-E12D9F1B05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7006DE2-0059-406C-AADB-688523B2B200}" type="parTrans" cxnId="{01600677-3DB7-4264-A92D-E12D9F1B05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BCD6D324-E8AC-4983-8D80-BC3E19F7C603}" type="pres">
      <dgm:prSet presAssocID="{62749E74-98F2-4E72-B77D-C1E5902F4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E5E09B-C69A-4BBF-A06B-69F0B17BD3EC}" type="pres">
      <dgm:prSet presAssocID="{7AA85DCC-56E7-4763-BACE-183953A03F7F}" presName="parentText" presStyleLbl="node1" presStyleIdx="0" presStyleCnt="3" custScaleY="961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717AD-CEF0-44E7-9CB4-83E1EE2CFE1D}" type="pres">
      <dgm:prSet presAssocID="{2AD92155-F086-4FF3-8B66-D3E5827F64D1}" presName="spacer" presStyleCnt="0"/>
      <dgm:spPr/>
      <dgm:t>
        <a:bodyPr/>
        <a:lstStyle/>
        <a:p>
          <a:endParaRPr lang="ru-RU"/>
        </a:p>
      </dgm:t>
    </dgm:pt>
    <dgm:pt modelId="{2237C89E-6DD1-4CAB-B290-8F6D897EBDBD}" type="pres">
      <dgm:prSet presAssocID="{E731EFBC-6FBC-4396-9BE7-48CBD475076E}" presName="parentText" presStyleLbl="node1" presStyleIdx="1" presStyleCnt="3" custScaleX="100002" custScaleY="42697" custLinFactNeighborX="1" custLinFactNeighborY="-68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1C5B1-9157-4013-8879-8A31FD4F3B1B}" type="pres">
      <dgm:prSet presAssocID="{692E0BD0-3DC1-4BD6-9A47-4B5CACF0C7B6}" presName="spacer" presStyleCnt="0"/>
      <dgm:spPr/>
    </dgm:pt>
    <dgm:pt modelId="{1B34240C-E230-4D48-BD74-F60A4D4D94AC}" type="pres">
      <dgm:prSet presAssocID="{F42EB313-C78B-44B1-B72D-7181845878F9}" presName="parentText" presStyleLbl="node1" presStyleIdx="2" presStyleCnt="3" custScaleY="27655" custLinFactNeighborX="-812" custLinFactNeighborY="-771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4B62A-9CCA-4167-ACBA-EA5E259F8971}" type="presOf" srcId="{62749E74-98F2-4E72-B77D-C1E5902F440A}" destId="{BCD6D324-E8AC-4983-8D80-BC3E19F7C603}" srcOrd="0" destOrd="0" presId="urn:microsoft.com/office/officeart/2005/8/layout/vList2"/>
    <dgm:cxn modelId="{DB8E9BC2-9555-46B4-A023-D4DBA0B51F05}" type="presOf" srcId="{F42EB313-C78B-44B1-B72D-7181845878F9}" destId="{1B34240C-E230-4D48-BD74-F60A4D4D94AC}" srcOrd="0" destOrd="0" presId="urn:microsoft.com/office/officeart/2005/8/layout/vList2"/>
    <dgm:cxn modelId="{E10FBE3A-CFD6-4E6D-A4D7-F5822C6FE1EB}" srcId="{62749E74-98F2-4E72-B77D-C1E5902F440A}" destId="{F42EB313-C78B-44B1-B72D-7181845878F9}" srcOrd="2" destOrd="0" parTransId="{EBEB10BB-E873-44B0-AB87-ADEC7CE16295}" sibTransId="{B7D9D679-80C2-44D8-A7B4-9479C603CB0A}"/>
    <dgm:cxn modelId="{9290A27F-EABA-4C92-9460-5507DF7A9A10}" type="presOf" srcId="{E731EFBC-6FBC-4396-9BE7-48CBD475076E}" destId="{2237C89E-6DD1-4CAB-B290-8F6D897EBDBD}" srcOrd="0" destOrd="0" presId="urn:microsoft.com/office/officeart/2005/8/layout/vList2"/>
    <dgm:cxn modelId="{01600677-3DB7-4264-A92D-E12D9F1B0576}" srcId="{62749E74-98F2-4E72-B77D-C1E5902F440A}" destId="{7AA85DCC-56E7-4763-BACE-183953A03F7F}" srcOrd="0" destOrd="0" parTransId="{97006DE2-0059-406C-AADB-688523B2B200}" sibTransId="{2AD92155-F086-4FF3-8B66-D3E5827F64D1}"/>
    <dgm:cxn modelId="{C14AFB3C-35FF-41DA-B28B-2B3005D0A3B7}" srcId="{62749E74-98F2-4E72-B77D-C1E5902F440A}" destId="{E731EFBC-6FBC-4396-9BE7-48CBD475076E}" srcOrd="1" destOrd="0" parTransId="{00FFFCCE-1134-491D-BDCD-656DE6B5152B}" sibTransId="{692E0BD0-3DC1-4BD6-9A47-4B5CACF0C7B6}"/>
    <dgm:cxn modelId="{B4A84348-5BF9-4DBF-BCB3-804D6B443BDD}" type="presOf" srcId="{7AA85DCC-56E7-4763-BACE-183953A03F7F}" destId="{53E5E09B-C69A-4BBF-A06B-69F0B17BD3EC}" srcOrd="0" destOrd="0" presId="urn:microsoft.com/office/officeart/2005/8/layout/vList2"/>
    <dgm:cxn modelId="{21BDAB57-18C2-4FFF-A377-A6386B5DE691}" type="presParOf" srcId="{BCD6D324-E8AC-4983-8D80-BC3E19F7C603}" destId="{53E5E09B-C69A-4BBF-A06B-69F0B17BD3EC}" srcOrd="0" destOrd="0" presId="urn:microsoft.com/office/officeart/2005/8/layout/vList2"/>
    <dgm:cxn modelId="{8B028511-DFA4-40E9-B10B-669576C2397D}" type="presParOf" srcId="{BCD6D324-E8AC-4983-8D80-BC3E19F7C603}" destId="{E4B717AD-CEF0-44E7-9CB4-83E1EE2CFE1D}" srcOrd="1" destOrd="0" presId="urn:microsoft.com/office/officeart/2005/8/layout/vList2"/>
    <dgm:cxn modelId="{0D5DD5C8-85F7-4ACD-93DE-F55C70020410}" type="presParOf" srcId="{BCD6D324-E8AC-4983-8D80-BC3E19F7C603}" destId="{2237C89E-6DD1-4CAB-B290-8F6D897EBDBD}" srcOrd="2" destOrd="0" presId="urn:microsoft.com/office/officeart/2005/8/layout/vList2"/>
    <dgm:cxn modelId="{36D5C086-51F2-406F-9DB0-EA8EBD550352}" type="presParOf" srcId="{BCD6D324-E8AC-4983-8D80-BC3E19F7C603}" destId="{BB21C5B1-9157-4013-8879-8A31FD4F3B1B}" srcOrd="3" destOrd="0" presId="urn:microsoft.com/office/officeart/2005/8/layout/vList2"/>
    <dgm:cxn modelId="{BF3343D8-FDF8-4BFF-A889-36A0C8EBD5C5}" type="presParOf" srcId="{BCD6D324-E8AC-4983-8D80-BC3E19F7C603}" destId="{1B34240C-E230-4D48-BD74-F60A4D4D94A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709C06-A4EC-4507-ABC1-AB9A6C2AC4B2}">
      <dsp:nvSpPr>
        <dsp:cNvPr id="0" name=""/>
        <dsp:cNvSpPr/>
      </dsp:nvSpPr>
      <dsp:spPr>
        <a:xfrm>
          <a:off x="3243554" y="1972003"/>
          <a:ext cx="2009959" cy="1816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Обсуждение проектов с участием всех  сторон социального партнерства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43554" y="1972003"/>
        <a:ext cx="2009959" cy="1816607"/>
      </dsp:txXfrm>
    </dsp:sp>
    <dsp:sp modelId="{68B47BC9-EF87-44F3-A7AA-8CEA3F0C0C3C}">
      <dsp:nvSpPr>
        <dsp:cNvPr id="0" name=""/>
        <dsp:cNvSpPr/>
      </dsp:nvSpPr>
      <dsp:spPr>
        <a:xfrm rot="16220466">
          <a:off x="4094944" y="1382604"/>
          <a:ext cx="352509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6220466">
        <a:off x="4094944" y="1382604"/>
        <a:ext cx="352509" cy="493726"/>
      </dsp:txXfrm>
    </dsp:sp>
    <dsp:sp modelId="{DC88329B-401C-44FD-93AB-845E2E4A2C6B}">
      <dsp:nvSpPr>
        <dsp:cNvPr id="0" name=""/>
        <dsp:cNvSpPr/>
      </dsp:nvSpPr>
      <dsp:spPr>
        <a:xfrm>
          <a:off x="3312488" y="0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Справочник профессий,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 профессиональные стандарты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2488" y="0"/>
        <a:ext cx="1898604" cy="1306922"/>
      </dsp:txXfrm>
    </dsp:sp>
    <dsp:sp modelId="{88C0FD06-7E71-4E3E-9940-0936749053AE}">
      <dsp:nvSpPr>
        <dsp:cNvPr id="0" name=""/>
        <dsp:cNvSpPr/>
      </dsp:nvSpPr>
      <dsp:spPr>
        <a:xfrm rot="19216629">
          <a:off x="5054113" y="1830121"/>
          <a:ext cx="322486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9216629">
        <a:off x="5054113" y="1830121"/>
        <a:ext cx="322486" cy="493726"/>
      </dsp:txXfrm>
    </dsp:sp>
    <dsp:sp modelId="{863240BC-EB53-4E8D-B402-1A890798ABA6}">
      <dsp:nvSpPr>
        <dsp:cNvPr id="0" name=""/>
        <dsp:cNvSpPr/>
      </dsp:nvSpPr>
      <dsp:spPr>
        <a:xfrm>
          <a:off x="5112696" y="720056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Образовательные стандарты и программы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12696" y="720056"/>
        <a:ext cx="1898604" cy="1306922"/>
      </dsp:txXfrm>
    </dsp:sp>
    <dsp:sp modelId="{433ADC5A-4B95-4A28-81B4-FA639585482F}">
      <dsp:nvSpPr>
        <dsp:cNvPr id="0" name=""/>
        <dsp:cNvSpPr/>
      </dsp:nvSpPr>
      <dsp:spPr>
        <a:xfrm rot="21351532">
          <a:off x="5316732" y="2550277"/>
          <a:ext cx="160957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21351532">
        <a:off x="5316732" y="2550277"/>
        <a:ext cx="160957" cy="493726"/>
      </dsp:txXfrm>
    </dsp:sp>
    <dsp:sp modelId="{CEA80B19-DF50-4A1F-8340-D5256724CA5A}">
      <dsp:nvSpPr>
        <dsp:cNvPr id="0" name=""/>
        <dsp:cNvSpPr/>
      </dsp:nvSpPr>
      <dsp:spPr>
        <a:xfrm>
          <a:off x="5547996" y="2064030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система оценки квалификаций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47996" y="2064030"/>
        <a:ext cx="1898604" cy="1306922"/>
      </dsp:txXfrm>
    </dsp:sp>
    <dsp:sp modelId="{A562625F-62BB-4EE2-B7E5-CAB5702C8DE7}">
      <dsp:nvSpPr>
        <dsp:cNvPr id="0" name=""/>
        <dsp:cNvSpPr/>
      </dsp:nvSpPr>
      <dsp:spPr>
        <a:xfrm rot="2474645">
          <a:off x="5019439" y="3374372"/>
          <a:ext cx="212918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2474645">
        <a:off x="5019439" y="3374372"/>
        <a:ext cx="212918" cy="493726"/>
      </dsp:txXfrm>
    </dsp:sp>
    <dsp:sp modelId="{82AAE4B3-BF5E-4442-BFB6-9FC8CA81F211}">
      <dsp:nvSpPr>
        <dsp:cNvPr id="0" name=""/>
        <dsp:cNvSpPr/>
      </dsp:nvSpPr>
      <dsp:spPr>
        <a:xfrm>
          <a:off x="4908831" y="3638133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Профессионально-общественная аккредитация образовательных программ 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08831" y="3638133"/>
        <a:ext cx="1898604" cy="1306922"/>
      </dsp:txXfrm>
    </dsp:sp>
    <dsp:sp modelId="{04AC8505-E8AF-4528-BD02-24B23B4EE157}">
      <dsp:nvSpPr>
        <dsp:cNvPr id="0" name=""/>
        <dsp:cNvSpPr/>
      </dsp:nvSpPr>
      <dsp:spPr>
        <a:xfrm rot="5614420">
          <a:off x="4046667" y="3779270"/>
          <a:ext cx="283518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5614420">
        <a:off x="4046667" y="3779270"/>
        <a:ext cx="283518" cy="493726"/>
      </dsp:txXfrm>
    </dsp:sp>
    <dsp:sp modelId="{FA017842-BCC2-4CBF-8587-A3AFAAD55F6F}">
      <dsp:nvSpPr>
        <dsp:cNvPr id="0" name=""/>
        <dsp:cNvSpPr/>
      </dsp:nvSpPr>
      <dsp:spPr>
        <a:xfrm>
          <a:off x="3168477" y="4320465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Профориентация 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8477" y="4320465"/>
        <a:ext cx="1898604" cy="1306922"/>
      </dsp:txXfrm>
    </dsp:sp>
    <dsp:sp modelId="{6F691DBF-62F0-46D2-B115-596D11BA3D0A}">
      <dsp:nvSpPr>
        <dsp:cNvPr id="0" name=""/>
        <dsp:cNvSpPr/>
      </dsp:nvSpPr>
      <dsp:spPr>
        <a:xfrm rot="8585865">
          <a:off x="3192601" y="3326265"/>
          <a:ext cx="240886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8585865">
        <a:off x="3192601" y="3326265"/>
        <a:ext cx="240886" cy="493726"/>
      </dsp:txXfrm>
    </dsp:sp>
    <dsp:sp modelId="{4A03CA01-D724-4477-92F8-2774A4BF8E99}">
      <dsp:nvSpPr>
        <dsp:cNvPr id="0" name=""/>
        <dsp:cNvSpPr/>
      </dsp:nvSpPr>
      <dsp:spPr>
        <a:xfrm>
          <a:off x="1521283" y="3561876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Прогноз потребности на рынке труда 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21283" y="3561876"/>
        <a:ext cx="1898604" cy="1306922"/>
      </dsp:txXfrm>
    </dsp:sp>
    <dsp:sp modelId="{4E129989-9CC0-42FF-9AB0-79F638872664}">
      <dsp:nvSpPr>
        <dsp:cNvPr id="0" name=""/>
        <dsp:cNvSpPr/>
      </dsp:nvSpPr>
      <dsp:spPr>
        <a:xfrm rot="10884928">
          <a:off x="2996083" y="2584487"/>
          <a:ext cx="183895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10884928">
        <a:off x="2996083" y="2584487"/>
        <a:ext cx="183895" cy="493726"/>
      </dsp:txXfrm>
    </dsp:sp>
    <dsp:sp modelId="{21CD5198-4F22-424C-A0E5-E0B11DC717A0}">
      <dsp:nvSpPr>
        <dsp:cNvPr id="0" name=""/>
        <dsp:cNvSpPr/>
      </dsp:nvSpPr>
      <dsp:spPr>
        <a:xfrm>
          <a:off x="999069" y="2170010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Национальный совет при Президенте Российской Федерации по профессиональным квалификациям</a:t>
          </a:r>
        </a:p>
      </dsp:txBody>
      <dsp:txXfrm>
        <a:off x="999069" y="2170010"/>
        <a:ext cx="1898604" cy="1306922"/>
      </dsp:txXfrm>
    </dsp:sp>
    <dsp:sp modelId="{BE264E38-6056-4037-B430-797122881124}">
      <dsp:nvSpPr>
        <dsp:cNvPr id="0" name=""/>
        <dsp:cNvSpPr/>
      </dsp:nvSpPr>
      <dsp:spPr>
        <a:xfrm rot="13357993">
          <a:off x="3186203" y="1767770"/>
          <a:ext cx="318714" cy="493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Times New Roman" pitchFamily="18" charset="0"/>
            <a:cs typeface="Times New Roman" pitchFamily="18" charset="0"/>
          </a:endParaRPr>
        </a:p>
      </dsp:txBody>
      <dsp:txXfrm rot="13357993">
        <a:off x="3186203" y="1767770"/>
        <a:ext cx="318714" cy="493726"/>
      </dsp:txXfrm>
    </dsp:sp>
    <dsp:sp modelId="{E7A9462D-A04A-4344-AA31-4A7C42CBFBC1}">
      <dsp:nvSpPr>
        <dsp:cNvPr id="0" name=""/>
        <dsp:cNvSpPr/>
      </dsp:nvSpPr>
      <dsp:spPr>
        <a:xfrm>
          <a:off x="1584300" y="648050"/>
          <a:ext cx="1898604" cy="1306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Система подготовки кадров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84300" y="648050"/>
        <a:ext cx="1898604" cy="13069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B8FCCB-FD1D-4424-A85F-58BB88114159}">
      <dsp:nvSpPr>
        <dsp:cNvPr id="0" name=""/>
        <dsp:cNvSpPr/>
      </dsp:nvSpPr>
      <dsp:spPr>
        <a:xfrm>
          <a:off x="0" y="0"/>
          <a:ext cx="8857108" cy="1874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ТРУДОВОЙ КОДЕКС РОССИЙСКОЙ ФЕДЕРАЦИИ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статья 195.1. Понятия квалификации работника, профессионального стандарта</a:t>
          </a: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Квалификация работника – уровень знаний, умений, профессиональных навыков и опыта работы  работника.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Профессиональный стандарт – характеристика квалификации, необходимой работнику для </a:t>
          </a:r>
          <a:r>
            <a:rPr lang="en-US" sz="1400" b="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осуществления определенного вида профессиональной деятельности.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статья 195.2. Порядок разработки и утверждения профессиональных стандартов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статья 195.3. Порядок применения профессиональных стандартов (вступление в силу с 1 июля 2016 года)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857108" cy="1874734"/>
      </dsp:txXfrm>
    </dsp:sp>
    <dsp:sp modelId="{4EF690C8-58BF-4E2A-BC7A-3D4AD481FB61}">
      <dsp:nvSpPr>
        <dsp:cNvPr id="0" name=""/>
        <dsp:cNvSpPr/>
      </dsp:nvSpPr>
      <dsp:spPr>
        <a:xfrm>
          <a:off x="142932" y="1876462"/>
          <a:ext cx="8571416" cy="10385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>
            <a:lnSpc>
              <a:spcPct val="100000"/>
            </a:lnSpc>
            <a:spcBef>
              <a:spcPct val="0"/>
            </a:spcBef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 от 22 января 2013  г. №23 </a:t>
          </a:r>
        </a:p>
        <a:p>
          <a:pPr lvl="0" algn="l">
            <a:lnSpc>
              <a:spcPct val="100000"/>
            </a:lnSpc>
            <a:spcBef>
              <a:spcPct val="0"/>
            </a:spcBef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«О Правилах разработки, утверждения и применения профессиональных стандартов»</a:t>
          </a:r>
        </a:p>
        <a:p>
          <a:pPr lvl="0" algn="l">
            <a:lnSpc>
              <a:spcPct val="100000"/>
            </a:lnSpc>
            <a:spcBef>
              <a:spcPct val="0"/>
            </a:spcBef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(в редакции Постановления Правительства Российской Федерации от  23 сентября 2014  г. № 970)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932" y="1876462"/>
        <a:ext cx="8571416" cy="1038508"/>
      </dsp:txXfrm>
    </dsp:sp>
    <dsp:sp modelId="{0435AC90-B95E-4B09-A936-1880C3242373}">
      <dsp:nvSpPr>
        <dsp:cNvPr id="0" name=""/>
        <dsp:cNvSpPr/>
      </dsp:nvSpPr>
      <dsp:spPr>
        <a:xfrm>
          <a:off x="0" y="2924194"/>
          <a:ext cx="8857108" cy="2547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>
            <a:lnSpc>
              <a:spcPct val="100000"/>
            </a:lnSpc>
            <a:spcBef>
              <a:spcPct val="0"/>
            </a:spcBef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Приказы Минтруда России: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от 12 апреля 2013 г. № 147н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«Об утверждении макета профессионального стандарта» 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(с изменениями  от  29 сентября 2014 г. № 665н )                                  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от 12 апреля 2013 г. № 148н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«Об утверждении уровней квалификаций в целях подготовки профессиональных стандартов»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от 29 апреля 2013 г. № 170н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«Об утверждении методических рекомендаций по разработке профессионального стандарта»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от 30 сентября 2014 г. № 671н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«Об утверждении методических рекомендаций по организации» профессионально-общественного обсуждения и экспертизы проектов профессиональных стандартов»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от 29 сентября 2014 г. № 667н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«О реестре профессиональных стандартов (перечне видов профессиональной деятельности)»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924194"/>
        <a:ext cx="8857108" cy="25472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E5E09B-C69A-4BBF-A06B-69F0B17BD3EC}">
      <dsp:nvSpPr>
        <dsp:cNvPr id="0" name=""/>
        <dsp:cNvSpPr/>
      </dsp:nvSpPr>
      <dsp:spPr>
        <a:xfrm>
          <a:off x="0" y="507"/>
          <a:ext cx="8856662" cy="33654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Федеральный закон № 273-ФЗ от 29 декабря 2012 «Об образовании в Российской Федерации»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Пункт 7 Статьи 11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При формировании федеральных государственных образовательных стандартов профессионального образования учитываются положения соответствующих профессиональных стандартов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от  5 августа 2013 г.  № 661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"Об утверждении Правил разработки, утверждения федеральных государственных образовательных стандартов и внесения в них изменений»  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(в редакции Постановления Правительства Российской Федерации  от 12 сентября 2014 г. № 928)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Пункт 21 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целях обеспечения учета в стандартах профессионального образования положений соответствующих профессиональных стандартов Минтруда России представляет в Минобрнауки России информацию об утвержденных профессиональных стандартах в течение 10 дней со дня их вступления в силу.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07"/>
        <a:ext cx="8856662" cy="3365411"/>
      </dsp:txXfrm>
    </dsp:sp>
    <dsp:sp modelId="{2237C89E-6DD1-4CAB-B290-8F6D897EBDBD}">
      <dsp:nvSpPr>
        <dsp:cNvPr id="0" name=""/>
        <dsp:cNvSpPr/>
      </dsp:nvSpPr>
      <dsp:spPr>
        <a:xfrm>
          <a:off x="0" y="3366447"/>
          <a:ext cx="8856662" cy="14947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        (22 января 2015 г. N ДЛ-1/05вн), одобренные рабочей группой по применению профессиональных стандартов в системе профессионального образования и обучения Национального совета при Президенте Российской Федерации по профессиональным квалификациям (протокол от 12 марта 2015 г. № 5)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366447"/>
        <a:ext cx="8856662" cy="1494731"/>
      </dsp:txXfrm>
    </dsp:sp>
    <dsp:sp modelId="{1B34240C-E230-4D48-BD74-F60A4D4D94AC}">
      <dsp:nvSpPr>
        <dsp:cNvPr id="0" name=""/>
        <dsp:cNvSpPr/>
      </dsp:nvSpPr>
      <dsp:spPr>
        <a:xfrm>
          <a:off x="0" y="4862705"/>
          <a:ext cx="8856662" cy="968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Статья 96 Закона об образовании  - предусмотрен механизм профессионально-общественной аккредитации образовательных программ работодателями</a:t>
          </a:r>
        </a:p>
      </dsp:txBody>
      <dsp:txXfrm>
        <a:off x="0" y="4862705"/>
        <a:ext cx="8856662" cy="968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692" tIns="45845" rIns="91692" bIns="4584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692" tIns="45845" rIns="91692" bIns="45845" rtlCol="0"/>
          <a:lstStyle>
            <a:lvl1pPr algn="r">
              <a:defRPr sz="1200"/>
            </a:lvl1pPr>
          </a:lstStyle>
          <a:p>
            <a:pPr>
              <a:defRPr/>
            </a:pPr>
            <a:fld id="{DE7601C8-6E2A-4C17-ABCE-847D443A9984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692" tIns="45845" rIns="91692" bIns="4584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4"/>
            <a:ext cx="2949575" cy="496887"/>
          </a:xfrm>
          <a:prstGeom prst="rect">
            <a:avLst/>
          </a:prstGeom>
        </p:spPr>
        <p:txBody>
          <a:bodyPr vert="horz" lIns="91692" tIns="45845" rIns="91692" bIns="45845" rtlCol="0" anchor="b"/>
          <a:lstStyle>
            <a:lvl1pPr algn="r">
              <a:defRPr sz="1200"/>
            </a:lvl1pPr>
          </a:lstStyle>
          <a:p>
            <a:pPr>
              <a:defRPr/>
            </a:pPr>
            <a:fld id="{FF9F4DC2-DF3E-4A65-A3D7-B35A42E3F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03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673" tIns="45835" rIns="91673" bIns="4583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673" tIns="45835" rIns="91673" bIns="45835" rtlCol="0"/>
          <a:lstStyle>
            <a:lvl1pPr algn="r">
              <a:defRPr sz="1200"/>
            </a:lvl1pPr>
          </a:lstStyle>
          <a:p>
            <a:pPr>
              <a:defRPr/>
            </a:pPr>
            <a:fld id="{97EBF29E-DFEC-46A7-914F-AE2CBD446D1D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3" tIns="45835" rIns="91673" bIns="45835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625" y="4722814"/>
            <a:ext cx="5443538" cy="4470400"/>
          </a:xfrm>
          <a:prstGeom prst="rect">
            <a:avLst/>
          </a:prstGeom>
        </p:spPr>
        <p:txBody>
          <a:bodyPr vert="horz" lIns="91673" tIns="45835" rIns="91673" bIns="4583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673" tIns="45835" rIns="91673" bIns="458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1" y="9440864"/>
            <a:ext cx="2949575" cy="496887"/>
          </a:xfrm>
          <a:prstGeom prst="rect">
            <a:avLst/>
          </a:prstGeom>
        </p:spPr>
        <p:txBody>
          <a:bodyPr vert="horz" lIns="91673" tIns="45835" rIns="91673" bIns="45835" rtlCol="0" anchor="b"/>
          <a:lstStyle>
            <a:lvl1pPr algn="r">
              <a:defRPr sz="1200"/>
            </a:lvl1pPr>
          </a:lstStyle>
          <a:p>
            <a:pPr>
              <a:defRPr/>
            </a:pPr>
            <a:fld id="{54024988-CF61-4F2D-8CED-4FFBBEE07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2888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310658-6AB9-4B79-B341-5560E3D1CEE7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EA347F-5940-4CEF-B394-0BB0CD13D034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9001C7-74C0-4861-A122-C9241AB828A3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F1BDA1-19CC-45CD-A64D-35DC0906C2DB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F1BDA1-19CC-45CD-A64D-35DC0906C2DB}" type="slidenum">
              <a:rPr lang="ru-RU" altLang="ru-RU" smtClean="0"/>
              <a:pPr/>
              <a:t>17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F1BDA1-19CC-45CD-A64D-35DC0906C2DB}" type="slidenum">
              <a:rPr lang="ru-RU" altLang="ru-RU" smtClean="0"/>
              <a:pPr/>
              <a:t>18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F1BDA1-19CC-45CD-A64D-35DC0906C2DB}" type="slidenum">
              <a:rPr lang="ru-RU" altLang="ru-RU" smtClean="0"/>
              <a:pPr/>
              <a:t>19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F1BDA1-19CC-45CD-A64D-35DC0906C2DB}" type="slidenum">
              <a:rPr lang="ru-RU" altLang="ru-RU" smtClean="0"/>
              <a:pPr/>
              <a:t>21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EA347F-5940-4CEF-B394-0BB0CD13D034}" type="slidenum">
              <a:rPr lang="ru-RU" altLang="ru-RU" smtClean="0"/>
              <a:pPr/>
              <a:t>22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03F5-5554-4028-B0A5-E2D05BADF603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70A39-0B63-4B3C-B711-DB6CA4E8A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0827-F0CB-44EA-BFFB-34E48FDB4ED8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65E18-B010-4EFA-BB88-C8A8C30A7E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9FC7-0C5B-4698-8B7B-FFF5FD03CDB2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0EA0-9FB4-42BD-BFCC-0AC826B58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49064-5F66-4A18-88D0-2DBE3782FB06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99A70-9D15-458E-861F-BC2C7D6541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E0F5F-53B7-4F1C-A5A4-1230467B608C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8B66F-58FF-44B4-A7AD-3EF413021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86AB-5468-4860-AC90-F5837888A55F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D1A4-2A40-4007-AE60-0E83B08F46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C413-8449-49D6-9664-A6F47E848137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1431-866F-4A7C-A8B3-26B25E352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5CC94-EA0C-43BD-8EA2-5D2764506C9D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3263-19B1-45C9-958B-024CF845D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C0F05-8A0E-4DDD-B08A-39177716F15A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397B8-60E8-417A-90B3-A04E1656F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58A3A-D876-4E01-B762-9BA51D71A28D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1C849-3FBD-44A9-B23F-1693376DC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5CB5-DD6D-419E-A69B-388A9CB88B8C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925C-8205-474A-911F-1DA9F4D76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16553E-79E7-45BC-BAEC-0F6511A454DF}" type="datetime1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C0CE64-5451-4B55-B54E-FF3AAEA2E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rofstandart.rosmintrud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regulation.gov.r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528" y="2420888"/>
            <a:ext cx="8677275" cy="1511300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Развитие системы </a:t>
            </a:r>
            <a:b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профессиональных квалификаций </a:t>
            </a:r>
            <a:b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</a:t>
            </a:r>
            <a:r>
              <a:rPr lang="ru-RU" sz="1200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chemeClr val="tx2"/>
                </a:solidFill>
              </a:rPr>
              <a:t/>
            </a:r>
            <a:br>
              <a:rPr lang="en-US" sz="1600" dirty="0" smtClean="0">
                <a:solidFill>
                  <a:schemeClr val="tx2"/>
                </a:solidFill>
              </a:rPr>
            </a:br>
            <a:r>
              <a:rPr lang="ru-RU" sz="1200" dirty="0" smtClean="0">
                <a:solidFill>
                  <a:schemeClr val="tx2"/>
                </a:solidFill>
              </a:rPr>
              <a:t/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dirty="0" smtClean="0">
                <a:solidFill>
                  <a:schemeClr val="tx2"/>
                </a:solidFill>
              </a:rPr>
              <a:t/>
            </a:r>
            <a:br>
              <a:rPr lang="ru-RU" sz="1200" dirty="0" smtClean="0">
                <a:solidFill>
                  <a:schemeClr val="tx2"/>
                </a:solidFill>
              </a:rPr>
            </a:br>
            <a:endParaRPr lang="ru-RU" sz="1600" dirty="0" smtClean="0">
              <a:solidFill>
                <a:schemeClr val="tx2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71160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375" y="549275"/>
            <a:ext cx="1801813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Прямоугольник 1"/>
          <p:cNvSpPr>
            <a:spLocks noChangeArrowheads="1"/>
          </p:cNvSpPr>
          <p:nvPr/>
        </p:nvSpPr>
        <p:spPr bwMode="auto">
          <a:xfrm>
            <a:off x="2339975" y="4084638"/>
            <a:ext cx="5111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/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2459051" y="5445224"/>
            <a:ext cx="66611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812360" y="5805264"/>
            <a:ext cx="120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rgbClr val="17375E"/>
                </a:solidFill>
                <a:latin typeface="Times New Roman"/>
                <a:cs typeface="Times New Roman"/>
              </a:rPr>
              <a:t>д</a:t>
            </a:r>
            <a:r>
              <a:rPr lang="ru-RU" sz="1200" dirty="0" smtClean="0">
                <a:solidFill>
                  <a:srgbClr val="17375E"/>
                </a:solidFill>
                <a:latin typeface="Times New Roman"/>
                <a:cs typeface="Times New Roman"/>
              </a:rPr>
              <a:t>екабрь, 2015 г.</a:t>
            </a:r>
            <a:endParaRPr lang="ru-RU" sz="1200" dirty="0">
              <a:solidFill>
                <a:srgbClr val="17375E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/>
          </p:cNvSpPr>
          <p:nvPr/>
        </p:nvSpPr>
        <p:spPr bwMode="auto">
          <a:xfrm>
            <a:off x="179388" y="77788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стандарты: нормативная база</a:t>
            </a:r>
            <a:endParaRPr lang="ru-RU" alt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410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хема 7"/>
          <p:cNvGraphicFramePr/>
          <p:nvPr/>
        </p:nvGraphicFramePr>
        <p:xfrm>
          <a:off x="179388" y="620688"/>
          <a:ext cx="8857108" cy="5471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103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/>
          </p:cNvSpPr>
          <p:nvPr/>
        </p:nvSpPr>
        <p:spPr bwMode="auto">
          <a:xfrm>
            <a:off x="179388" y="115888"/>
            <a:ext cx="88566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стандарты: механизм разработки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2268538" y="620713"/>
            <a:ext cx="6629400" cy="1008062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2" rIns="312366" bIns="188542" spcCol="1270" anchor="ctr"/>
          <a:lstStyle/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Российский союз промышленников и предпринимателей – </a:t>
            </a:r>
            <a:r>
              <a:rPr lang="ru-RU" sz="136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коммерческого сектора экономики (при государственной поддержке разработки профессиональных стандартов)</a:t>
            </a:r>
            <a:endParaRPr lang="ru-RU" sz="136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 России –бюджетная сфера и приоритетные направления экономики</a:t>
            </a:r>
          </a:p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инициативная </a:t>
            </a:r>
            <a:r>
              <a:rPr lang="ru-RU" sz="136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разработка (за счет собственных средств разработчиков)</a:t>
            </a:r>
            <a:endParaRPr lang="ru-RU" sz="136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179388" y="549275"/>
            <a:ext cx="2016125" cy="1150938"/>
          </a:xfrm>
          <a:custGeom>
            <a:avLst/>
            <a:gdLst>
              <a:gd name="connsiteX0" fmla="*/ 0 w 2022189"/>
              <a:gd name="connsiteY0" fmla="*/ 211657 h 1269917"/>
              <a:gd name="connsiteX1" fmla="*/ 211657 w 2022189"/>
              <a:gd name="connsiteY1" fmla="*/ 0 h 1269917"/>
              <a:gd name="connsiteX2" fmla="*/ 1810532 w 2022189"/>
              <a:gd name="connsiteY2" fmla="*/ 0 h 1269917"/>
              <a:gd name="connsiteX3" fmla="*/ 2022189 w 2022189"/>
              <a:gd name="connsiteY3" fmla="*/ 211657 h 1269917"/>
              <a:gd name="connsiteX4" fmla="*/ 2022189 w 2022189"/>
              <a:gd name="connsiteY4" fmla="*/ 1058260 h 1269917"/>
              <a:gd name="connsiteX5" fmla="*/ 1810532 w 2022189"/>
              <a:gd name="connsiteY5" fmla="*/ 1269917 h 1269917"/>
              <a:gd name="connsiteX6" fmla="*/ 211657 w 2022189"/>
              <a:gd name="connsiteY6" fmla="*/ 1269917 h 1269917"/>
              <a:gd name="connsiteX7" fmla="*/ 0 w 2022189"/>
              <a:gd name="connsiteY7" fmla="*/ 1058260 h 1269917"/>
              <a:gd name="connsiteX8" fmla="*/ 0 w 2022189"/>
              <a:gd name="connsiteY8" fmla="*/ 211657 h 126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269917">
                <a:moveTo>
                  <a:pt x="0" y="211657"/>
                </a:moveTo>
                <a:cubicBezTo>
                  <a:pt x="0" y="94762"/>
                  <a:pt x="94762" y="0"/>
                  <a:pt x="211657" y="0"/>
                </a:cubicBezTo>
                <a:lnTo>
                  <a:pt x="1810532" y="0"/>
                </a:lnTo>
                <a:cubicBezTo>
                  <a:pt x="1927427" y="0"/>
                  <a:pt x="2022189" y="94762"/>
                  <a:pt x="2022189" y="211657"/>
                </a:cubicBezTo>
                <a:lnTo>
                  <a:pt x="2022189" y="1058260"/>
                </a:lnTo>
                <a:cubicBezTo>
                  <a:pt x="2022189" y="1175155"/>
                  <a:pt x="1927427" y="1269917"/>
                  <a:pt x="1810532" y="1269917"/>
                </a:cubicBezTo>
                <a:lnTo>
                  <a:pt x="211657" y="1269917"/>
                </a:lnTo>
                <a:cubicBezTo>
                  <a:pt x="94762" y="1269917"/>
                  <a:pt x="0" y="1175155"/>
                  <a:pt x="0" y="1058260"/>
                </a:cubicBezTo>
                <a:lnTo>
                  <a:pt x="0" y="21165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7712" tIns="84852" rIns="107712" bIns="8485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36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разработки профессиональных стандартов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2195513" y="3212976"/>
            <a:ext cx="6629400" cy="2016125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1" rIns="312366" bIns="188541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Разработчик – регистрация уведомления о разработке профессионального стандарта на сайте </a:t>
            </a:r>
            <a:r>
              <a:rPr lang="en-US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http://profstandart.rosmintrud.ru/</a:t>
            </a:r>
            <a:endParaRPr lang="ru-RU" sz="136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Разработчик – проведение профессионально-общественного обсуждения профессионального стандарта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 России – размещение профессионального стандарта для общественного обсуждения на сайте </a:t>
            </a: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http://regulation.gov.ru/</a:t>
            </a:r>
            <a:endParaRPr lang="ru-RU" sz="136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Федеральные органы исполнительной власти – заключение на профессиональный стандарт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-  экспертиза и одобрение профессионального стандарта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179388" y="3212976"/>
            <a:ext cx="2022475" cy="1873250"/>
          </a:xfrm>
          <a:custGeom>
            <a:avLst/>
            <a:gdLst>
              <a:gd name="connsiteX0" fmla="*/ 0 w 2022189"/>
              <a:gd name="connsiteY0" fmla="*/ 254371 h 1526196"/>
              <a:gd name="connsiteX1" fmla="*/ 254371 w 2022189"/>
              <a:gd name="connsiteY1" fmla="*/ 0 h 1526196"/>
              <a:gd name="connsiteX2" fmla="*/ 1767818 w 2022189"/>
              <a:gd name="connsiteY2" fmla="*/ 0 h 1526196"/>
              <a:gd name="connsiteX3" fmla="*/ 2022189 w 2022189"/>
              <a:gd name="connsiteY3" fmla="*/ 254371 h 1526196"/>
              <a:gd name="connsiteX4" fmla="*/ 2022189 w 2022189"/>
              <a:gd name="connsiteY4" fmla="*/ 1271825 h 1526196"/>
              <a:gd name="connsiteX5" fmla="*/ 1767818 w 2022189"/>
              <a:gd name="connsiteY5" fmla="*/ 1526196 h 1526196"/>
              <a:gd name="connsiteX6" fmla="*/ 254371 w 2022189"/>
              <a:gd name="connsiteY6" fmla="*/ 1526196 h 1526196"/>
              <a:gd name="connsiteX7" fmla="*/ 0 w 2022189"/>
              <a:gd name="connsiteY7" fmla="*/ 1271825 h 1526196"/>
              <a:gd name="connsiteX8" fmla="*/ 0 w 2022189"/>
              <a:gd name="connsiteY8" fmla="*/ 254371 h 152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526196">
                <a:moveTo>
                  <a:pt x="0" y="254371"/>
                </a:moveTo>
                <a:cubicBezTo>
                  <a:pt x="0" y="113886"/>
                  <a:pt x="113886" y="0"/>
                  <a:pt x="254371" y="0"/>
                </a:cubicBezTo>
                <a:lnTo>
                  <a:pt x="1767818" y="0"/>
                </a:lnTo>
                <a:cubicBezTo>
                  <a:pt x="1908303" y="0"/>
                  <a:pt x="2022189" y="113886"/>
                  <a:pt x="2022189" y="254371"/>
                </a:cubicBezTo>
                <a:lnTo>
                  <a:pt x="2022189" y="1271825"/>
                </a:lnTo>
                <a:cubicBezTo>
                  <a:pt x="2022189" y="1412310"/>
                  <a:pt x="1908303" y="1526196"/>
                  <a:pt x="1767818" y="1526196"/>
                </a:cubicBezTo>
                <a:lnTo>
                  <a:pt x="254371" y="1526196"/>
                </a:lnTo>
                <a:cubicBezTo>
                  <a:pt x="113886" y="1526196"/>
                  <a:pt x="0" y="1412310"/>
                  <a:pt x="0" y="1271825"/>
                </a:cubicBezTo>
                <a:lnTo>
                  <a:pt x="0" y="254371"/>
                </a:lnTo>
                <a:close/>
              </a:path>
            </a:pathLst>
          </a:custGeom>
          <a:solidFill>
            <a:schemeClr val="accent6">
              <a:lumMod val="75000"/>
              <a:alpha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43083" tIns="108793" rIns="143083" bIns="108793" spcCol="127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обсуждение, экспертная оценка профессиональных стандартов  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179512" y="1988840"/>
            <a:ext cx="2022475" cy="1079500"/>
          </a:xfrm>
          <a:custGeom>
            <a:avLst/>
            <a:gdLst>
              <a:gd name="connsiteX0" fmla="*/ 0 w 2022189"/>
              <a:gd name="connsiteY0" fmla="*/ 211657 h 1269917"/>
              <a:gd name="connsiteX1" fmla="*/ 211657 w 2022189"/>
              <a:gd name="connsiteY1" fmla="*/ 0 h 1269917"/>
              <a:gd name="connsiteX2" fmla="*/ 1810532 w 2022189"/>
              <a:gd name="connsiteY2" fmla="*/ 0 h 1269917"/>
              <a:gd name="connsiteX3" fmla="*/ 2022189 w 2022189"/>
              <a:gd name="connsiteY3" fmla="*/ 211657 h 1269917"/>
              <a:gd name="connsiteX4" fmla="*/ 2022189 w 2022189"/>
              <a:gd name="connsiteY4" fmla="*/ 1058260 h 1269917"/>
              <a:gd name="connsiteX5" fmla="*/ 1810532 w 2022189"/>
              <a:gd name="connsiteY5" fmla="*/ 1269917 h 1269917"/>
              <a:gd name="connsiteX6" fmla="*/ 211657 w 2022189"/>
              <a:gd name="connsiteY6" fmla="*/ 1269917 h 1269917"/>
              <a:gd name="connsiteX7" fmla="*/ 0 w 2022189"/>
              <a:gd name="connsiteY7" fmla="*/ 1058260 h 1269917"/>
              <a:gd name="connsiteX8" fmla="*/ 0 w 2022189"/>
              <a:gd name="connsiteY8" fmla="*/ 211657 h 126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269917">
                <a:moveTo>
                  <a:pt x="0" y="211657"/>
                </a:moveTo>
                <a:cubicBezTo>
                  <a:pt x="0" y="94762"/>
                  <a:pt x="94762" y="0"/>
                  <a:pt x="211657" y="0"/>
                </a:cubicBezTo>
                <a:lnTo>
                  <a:pt x="1810532" y="0"/>
                </a:lnTo>
                <a:cubicBezTo>
                  <a:pt x="1927427" y="0"/>
                  <a:pt x="2022189" y="94762"/>
                  <a:pt x="2022189" y="211657"/>
                </a:cubicBezTo>
                <a:lnTo>
                  <a:pt x="2022189" y="1058260"/>
                </a:lnTo>
                <a:cubicBezTo>
                  <a:pt x="2022189" y="1175155"/>
                  <a:pt x="1927427" y="1269917"/>
                  <a:pt x="1810532" y="1269917"/>
                </a:cubicBezTo>
                <a:lnTo>
                  <a:pt x="211657" y="1269917"/>
                </a:lnTo>
                <a:cubicBezTo>
                  <a:pt x="94762" y="1269917"/>
                  <a:pt x="0" y="1175155"/>
                  <a:pt x="0" y="1058260"/>
                </a:cubicBezTo>
                <a:lnTo>
                  <a:pt x="0" y="21165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7712" tIns="84852" rIns="107712" bIns="8485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перечня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профессиональных стандартов для разработки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2268538" y="2205236"/>
            <a:ext cx="6629400" cy="647700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2" rIns="312366" bIns="188542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предложения министерств и ведомств, работодателей, профессиональных сообществ и профессиональных союзов работников</a:t>
            </a:r>
          </a:p>
        </p:txBody>
      </p:sp>
      <p:sp>
        <p:nvSpPr>
          <p:cNvPr id="6157" name="Номер слайда 4"/>
          <p:cNvSpPr txBox="1">
            <a:spLocks/>
          </p:cNvSpPr>
          <p:nvPr/>
        </p:nvSpPr>
        <p:spPr bwMode="auto">
          <a:xfrm>
            <a:off x="8629650" y="6492875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endParaRPr lang="ru-RU" altLang="ru-RU">
              <a:solidFill>
                <a:srgbClr val="62626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Rectangle 1"/>
          <p:cNvSpPr>
            <a:spLocks noChangeArrowheads="1"/>
          </p:cNvSpPr>
          <p:nvPr/>
        </p:nvSpPr>
        <p:spPr bwMode="auto">
          <a:xfrm>
            <a:off x="2195736" y="5408929"/>
            <a:ext cx="655272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состоянию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7  декабря 2015 года приказами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Минтруда России утверждено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678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профессиональных стандартов, до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конца 2015 года планируется, что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общее их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составит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800. </a:t>
            </a:r>
          </a:p>
        </p:txBody>
      </p:sp>
      <p:sp>
        <p:nvSpPr>
          <p:cNvPr id="16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/>
          </p:cNvSpPr>
          <p:nvPr/>
        </p:nvSpPr>
        <p:spPr bwMode="auto">
          <a:xfrm>
            <a:off x="179388" y="187325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стандарты: направления применения</a:t>
            </a:r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1024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олилиния 7"/>
          <p:cNvSpPr/>
          <p:nvPr/>
        </p:nvSpPr>
        <p:spPr>
          <a:xfrm rot="2561600" flipV="1">
            <a:off x="4146550" y="4164013"/>
            <a:ext cx="242888" cy="476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4162425" y="3130550"/>
            <a:ext cx="685800" cy="5873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85829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 rot="19038400">
            <a:off x="4114800" y="2187575"/>
            <a:ext cx="307975" cy="4603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4224338" y="674688"/>
            <a:ext cx="1746250" cy="1660525"/>
          </a:xfrm>
          <a:custGeom>
            <a:avLst/>
            <a:gdLst>
              <a:gd name="connsiteX0" fmla="*/ 0 w 1171575"/>
              <a:gd name="connsiteY0" fmla="*/ 585788 h 1171575"/>
              <a:gd name="connsiteX1" fmla="*/ 171574 w 1171575"/>
              <a:gd name="connsiteY1" fmla="*/ 171573 h 1171575"/>
              <a:gd name="connsiteX2" fmla="*/ 585789 w 1171575"/>
              <a:gd name="connsiteY2" fmla="*/ 0 h 1171575"/>
              <a:gd name="connsiteX3" fmla="*/ 1000004 w 1171575"/>
              <a:gd name="connsiteY3" fmla="*/ 171574 h 1171575"/>
              <a:gd name="connsiteX4" fmla="*/ 1171577 w 1171575"/>
              <a:gd name="connsiteY4" fmla="*/ 585789 h 1171575"/>
              <a:gd name="connsiteX5" fmla="*/ 1000004 w 1171575"/>
              <a:gd name="connsiteY5" fmla="*/ 1000004 h 1171575"/>
              <a:gd name="connsiteX6" fmla="*/ 585789 w 1171575"/>
              <a:gd name="connsiteY6" fmla="*/ 1171577 h 1171575"/>
              <a:gd name="connsiteX7" fmla="*/ 171574 w 1171575"/>
              <a:gd name="connsiteY7" fmla="*/ 1000003 h 1171575"/>
              <a:gd name="connsiteX8" fmla="*/ 1 w 1171575"/>
              <a:gd name="connsiteY8" fmla="*/ 585788 h 1171575"/>
              <a:gd name="connsiteX9" fmla="*/ 0 w 1171575"/>
              <a:gd name="connsiteY9" fmla="*/ 58578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1575" h="1171575">
                <a:moveTo>
                  <a:pt x="0" y="585788"/>
                </a:moveTo>
                <a:cubicBezTo>
                  <a:pt x="0" y="430427"/>
                  <a:pt x="61717" y="281430"/>
                  <a:pt x="171574" y="171573"/>
                </a:cubicBezTo>
                <a:cubicBezTo>
                  <a:pt x="281431" y="61717"/>
                  <a:pt x="430428" y="0"/>
                  <a:pt x="585789" y="0"/>
                </a:cubicBezTo>
                <a:cubicBezTo>
                  <a:pt x="741150" y="0"/>
                  <a:pt x="890147" y="61717"/>
                  <a:pt x="1000004" y="171574"/>
                </a:cubicBezTo>
                <a:cubicBezTo>
                  <a:pt x="1109860" y="281431"/>
                  <a:pt x="1171577" y="430428"/>
                  <a:pt x="1171577" y="585789"/>
                </a:cubicBezTo>
                <a:cubicBezTo>
                  <a:pt x="1171577" y="741150"/>
                  <a:pt x="1109860" y="890147"/>
                  <a:pt x="1000004" y="1000004"/>
                </a:cubicBezTo>
                <a:cubicBezTo>
                  <a:pt x="890147" y="1109861"/>
                  <a:pt x="741150" y="1171577"/>
                  <a:pt x="585789" y="1171577"/>
                </a:cubicBezTo>
                <a:cubicBezTo>
                  <a:pt x="430428" y="1171577"/>
                  <a:pt x="281431" y="1109860"/>
                  <a:pt x="171574" y="1000003"/>
                </a:cubicBezTo>
                <a:cubicBezTo>
                  <a:pt x="61717" y="890146"/>
                  <a:pt x="1" y="741149"/>
                  <a:pt x="1" y="585788"/>
                </a:cubicBezTo>
                <a:lnTo>
                  <a:pt x="0" y="5857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7923" tIns="177923" rIns="177923" bIns="177923" spcCol="1270" anchor="ctr"/>
          <a:lstStyle/>
          <a:p>
            <a:pPr algn="ctr" defTabSz="4445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b="1" dirty="0"/>
              <a:t>МОЛОДЕЖЬ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6011863" y="765175"/>
            <a:ext cx="2879725" cy="1171575"/>
          </a:xfrm>
          <a:custGeom>
            <a:avLst/>
            <a:gdLst>
              <a:gd name="connsiteX0" fmla="*/ 0 w 1757362"/>
              <a:gd name="connsiteY0" fmla="*/ 0 h 1171575"/>
              <a:gd name="connsiteX1" fmla="*/ 1757362 w 1757362"/>
              <a:gd name="connsiteY1" fmla="*/ 0 h 1171575"/>
              <a:gd name="connsiteX2" fmla="*/ 1757362 w 1757362"/>
              <a:gd name="connsiteY2" fmla="*/ 1171575 h 1171575"/>
              <a:gd name="connsiteX3" fmla="*/ 0 w 1757362"/>
              <a:gd name="connsiteY3" fmla="*/ 1171575 h 1171575"/>
              <a:gd name="connsiteX4" fmla="*/ 0 w 1757362"/>
              <a:gd name="connsiteY4" fmla="*/ 0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362" h="1171575">
                <a:moveTo>
                  <a:pt x="0" y="0"/>
                </a:moveTo>
                <a:lnTo>
                  <a:pt x="1757362" y="0"/>
                </a:lnTo>
                <a:lnTo>
                  <a:pt x="1757362" y="1171575"/>
                </a:lnTo>
                <a:lnTo>
                  <a:pt x="0" y="11715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57150" lvl="1" indent="-57150" defTabSz="4889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профессиональный стандарт  позволяет сделать выбор профессии, исходя из требований к компетенции работника, спланировать обучение и  профессиональную  карьеру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4979988" y="2282825"/>
            <a:ext cx="1760537" cy="1660525"/>
          </a:xfrm>
          <a:custGeom>
            <a:avLst/>
            <a:gdLst>
              <a:gd name="connsiteX0" fmla="*/ 0 w 1171575"/>
              <a:gd name="connsiteY0" fmla="*/ 585788 h 1171575"/>
              <a:gd name="connsiteX1" fmla="*/ 171574 w 1171575"/>
              <a:gd name="connsiteY1" fmla="*/ 171573 h 1171575"/>
              <a:gd name="connsiteX2" fmla="*/ 585789 w 1171575"/>
              <a:gd name="connsiteY2" fmla="*/ 0 h 1171575"/>
              <a:gd name="connsiteX3" fmla="*/ 1000004 w 1171575"/>
              <a:gd name="connsiteY3" fmla="*/ 171574 h 1171575"/>
              <a:gd name="connsiteX4" fmla="*/ 1171577 w 1171575"/>
              <a:gd name="connsiteY4" fmla="*/ 585789 h 1171575"/>
              <a:gd name="connsiteX5" fmla="*/ 1000004 w 1171575"/>
              <a:gd name="connsiteY5" fmla="*/ 1000004 h 1171575"/>
              <a:gd name="connsiteX6" fmla="*/ 585789 w 1171575"/>
              <a:gd name="connsiteY6" fmla="*/ 1171577 h 1171575"/>
              <a:gd name="connsiteX7" fmla="*/ 171574 w 1171575"/>
              <a:gd name="connsiteY7" fmla="*/ 1000003 h 1171575"/>
              <a:gd name="connsiteX8" fmla="*/ 1 w 1171575"/>
              <a:gd name="connsiteY8" fmla="*/ 585788 h 1171575"/>
              <a:gd name="connsiteX9" fmla="*/ 0 w 1171575"/>
              <a:gd name="connsiteY9" fmla="*/ 58578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1575" h="1171575">
                <a:moveTo>
                  <a:pt x="0" y="585788"/>
                </a:moveTo>
                <a:cubicBezTo>
                  <a:pt x="0" y="430427"/>
                  <a:pt x="61717" y="281430"/>
                  <a:pt x="171574" y="171573"/>
                </a:cubicBezTo>
                <a:cubicBezTo>
                  <a:pt x="281431" y="61717"/>
                  <a:pt x="430428" y="0"/>
                  <a:pt x="585789" y="0"/>
                </a:cubicBezTo>
                <a:cubicBezTo>
                  <a:pt x="741150" y="0"/>
                  <a:pt x="890147" y="61717"/>
                  <a:pt x="1000004" y="171574"/>
                </a:cubicBezTo>
                <a:cubicBezTo>
                  <a:pt x="1109860" y="281431"/>
                  <a:pt x="1171577" y="430428"/>
                  <a:pt x="1171577" y="585789"/>
                </a:cubicBezTo>
                <a:cubicBezTo>
                  <a:pt x="1171577" y="741150"/>
                  <a:pt x="1109860" y="890147"/>
                  <a:pt x="1000004" y="1000004"/>
                </a:cubicBezTo>
                <a:cubicBezTo>
                  <a:pt x="890147" y="1109861"/>
                  <a:pt x="741150" y="1171577"/>
                  <a:pt x="585789" y="1171577"/>
                </a:cubicBezTo>
                <a:cubicBezTo>
                  <a:pt x="430428" y="1171577"/>
                  <a:pt x="281431" y="1109860"/>
                  <a:pt x="171574" y="1000003"/>
                </a:cubicBezTo>
                <a:cubicBezTo>
                  <a:pt x="61717" y="890146"/>
                  <a:pt x="1" y="741149"/>
                  <a:pt x="1" y="585788"/>
                </a:cubicBezTo>
                <a:lnTo>
                  <a:pt x="0" y="5857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7923" tIns="177923" rIns="177923" bIns="177923" spcCol="1270" anchor="ctr"/>
          <a:lstStyle/>
          <a:p>
            <a:pPr algn="ctr" defTabSz="4445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b="1" dirty="0"/>
              <a:t>РАБОТАЮЩИЕ  ГРАЖДАНЕ 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6732588" y="2636838"/>
            <a:ext cx="2266950" cy="1171575"/>
          </a:xfrm>
          <a:custGeom>
            <a:avLst/>
            <a:gdLst>
              <a:gd name="connsiteX0" fmla="*/ 0 w 1757362"/>
              <a:gd name="connsiteY0" fmla="*/ 0 h 1171575"/>
              <a:gd name="connsiteX1" fmla="*/ 1757362 w 1757362"/>
              <a:gd name="connsiteY1" fmla="*/ 0 h 1171575"/>
              <a:gd name="connsiteX2" fmla="*/ 1757362 w 1757362"/>
              <a:gd name="connsiteY2" fmla="*/ 1171575 h 1171575"/>
              <a:gd name="connsiteX3" fmla="*/ 0 w 1757362"/>
              <a:gd name="connsiteY3" fmla="*/ 1171575 h 1171575"/>
              <a:gd name="connsiteX4" fmla="*/ 0 w 1757362"/>
              <a:gd name="connsiteY4" fmla="*/ 0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362" h="1171575">
                <a:moveTo>
                  <a:pt x="0" y="0"/>
                </a:moveTo>
                <a:lnTo>
                  <a:pt x="1757362" y="0"/>
                </a:lnTo>
                <a:lnTo>
                  <a:pt x="1757362" y="1171575"/>
                </a:lnTo>
                <a:lnTo>
                  <a:pt x="0" y="11715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57150" lvl="1" defTabSz="4889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позволяет выбрать программы дополнительного обучения   в целях непрерывного образования</a:t>
            </a:r>
          </a:p>
          <a:p>
            <a:pPr marL="57150" lvl="1" defTabSz="4889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4294188" y="3970338"/>
            <a:ext cx="1855787" cy="1660525"/>
          </a:xfrm>
          <a:custGeom>
            <a:avLst/>
            <a:gdLst>
              <a:gd name="connsiteX0" fmla="*/ 0 w 1171575"/>
              <a:gd name="connsiteY0" fmla="*/ 585788 h 1171575"/>
              <a:gd name="connsiteX1" fmla="*/ 171574 w 1171575"/>
              <a:gd name="connsiteY1" fmla="*/ 171573 h 1171575"/>
              <a:gd name="connsiteX2" fmla="*/ 585789 w 1171575"/>
              <a:gd name="connsiteY2" fmla="*/ 0 h 1171575"/>
              <a:gd name="connsiteX3" fmla="*/ 1000004 w 1171575"/>
              <a:gd name="connsiteY3" fmla="*/ 171574 h 1171575"/>
              <a:gd name="connsiteX4" fmla="*/ 1171577 w 1171575"/>
              <a:gd name="connsiteY4" fmla="*/ 585789 h 1171575"/>
              <a:gd name="connsiteX5" fmla="*/ 1000004 w 1171575"/>
              <a:gd name="connsiteY5" fmla="*/ 1000004 h 1171575"/>
              <a:gd name="connsiteX6" fmla="*/ 585789 w 1171575"/>
              <a:gd name="connsiteY6" fmla="*/ 1171577 h 1171575"/>
              <a:gd name="connsiteX7" fmla="*/ 171574 w 1171575"/>
              <a:gd name="connsiteY7" fmla="*/ 1000003 h 1171575"/>
              <a:gd name="connsiteX8" fmla="*/ 1 w 1171575"/>
              <a:gd name="connsiteY8" fmla="*/ 585788 h 1171575"/>
              <a:gd name="connsiteX9" fmla="*/ 0 w 1171575"/>
              <a:gd name="connsiteY9" fmla="*/ 58578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1575" h="1171575">
                <a:moveTo>
                  <a:pt x="0" y="585788"/>
                </a:moveTo>
                <a:cubicBezTo>
                  <a:pt x="0" y="430427"/>
                  <a:pt x="61717" y="281430"/>
                  <a:pt x="171574" y="171573"/>
                </a:cubicBezTo>
                <a:cubicBezTo>
                  <a:pt x="281431" y="61717"/>
                  <a:pt x="430428" y="0"/>
                  <a:pt x="585789" y="0"/>
                </a:cubicBezTo>
                <a:cubicBezTo>
                  <a:pt x="741150" y="0"/>
                  <a:pt x="890147" y="61717"/>
                  <a:pt x="1000004" y="171574"/>
                </a:cubicBezTo>
                <a:cubicBezTo>
                  <a:pt x="1109860" y="281431"/>
                  <a:pt x="1171577" y="430428"/>
                  <a:pt x="1171577" y="585789"/>
                </a:cubicBezTo>
                <a:cubicBezTo>
                  <a:pt x="1171577" y="741150"/>
                  <a:pt x="1109860" y="890147"/>
                  <a:pt x="1000004" y="1000004"/>
                </a:cubicBezTo>
                <a:cubicBezTo>
                  <a:pt x="890147" y="1109861"/>
                  <a:pt x="741150" y="1171577"/>
                  <a:pt x="585789" y="1171577"/>
                </a:cubicBezTo>
                <a:cubicBezTo>
                  <a:pt x="430428" y="1171577"/>
                  <a:pt x="281431" y="1109860"/>
                  <a:pt x="171574" y="1000003"/>
                </a:cubicBezTo>
                <a:cubicBezTo>
                  <a:pt x="61717" y="890146"/>
                  <a:pt x="1" y="741149"/>
                  <a:pt x="1" y="585788"/>
                </a:cubicBezTo>
                <a:lnTo>
                  <a:pt x="0" y="5857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7923" tIns="177923" rIns="177923" bIns="177923" spcCol="1270" anchor="ctr"/>
          <a:lstStyle/>
          <a:p>
            <a:pPr algn="ctr" defTabSz="4445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b="1" dirty="0"/>
              <a:t>ОБРАЗОВАТЕЛЬНЫЕ ОРГАНИЗАЦИИ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6242050" y="4508500"/>
            <a:ext cx="2649538" cy="1171575"/>
          </a:xfrm>
          <a:custGeom>
            <a:avLst/>
            <a:gdLst>
              <a:gd name="connsiteX0" fmla="*/ 0 w 1757362"/>
              <a:gd name="connsiteY0" fmla="*/ 0 h 1171575"/>
              <a:gd name="connsiteX1" fmla="*/ 1757362 w 1757362"/>
              <a:gd name="connsiteY1" fmla="*/ 0 h 1171575"/>
              <a:gd name="connsiteX2" fmla="*/ 1757362 w 1757362"/>
              <a:gd name="connsiteY2" fmla="*/ 1171575 h 1171575"/>
              <a:gd name="connsiteX3" fmla="*/ 0 w 1757362"/>
              <a:gd name="connsiteY3" fmla="*/ 1171575 h 1171575"/>
              <a:gd name="connsiteX4" fmla="*/ 0 w 1757362"/>
              <a:gd name="connsiteY4" fmla="*/ 0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362" h="1171575">
                <a:moveTo>
                  <a:pt x="0" y="0"/>
                </a:moveTo>
                <a:lnTo>
                  <a:pt x="1757362" y="0"/>
                </a:lnTo>
                <a:lnTo>
                  <a:pt x="1757362" y="1171575"/>
                </a:lnTo>
                <a:lnTo>
                  <a:pt x="0" y="11715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57150" lvl="1" indent="-57150" defTabSz="4889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учитывают профессиональные стандарты при формировании образовательных стандартов и программ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7950" y="981075"/>
            <a:ext cx="4103688" cy="4248150"/>
          </a:xfrm>
          <a:prstGeom prst="roundRect">
            <a:avLst/>
          </a:prstGeom>
          <a:solidFill>
            <a:srgbClr val="FFC0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dirty="0">
                <a:solidFill>
                  <a:schemeClr val="tx2"/>
                </a:solidFill>
              </a:rPr>
              <a:t>Профессиональные стандарты применяются работодателями с учетом специфики и масштабов деятельности: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chemeClr val="tx2"/>
                </a:solidFill>
              </a:rPr>
              <a:t>при определении трудовых функций работников;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chemeClr val="tx2"/>
                </a:solidFill>
              </a:rPr>
              <a:t>при разработке штатных расписаний, должностных инструкций, тарификации работ;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chemeClr val="tx2"/>
                </a:solidFill>
              </a:rPr>
              <a:t>при создании систем оплаты труда;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chemeClr val="tx2"/>
                </a:solidFill>
              </a:rPr>
              <a:t>при аттестации работников;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chemeClr val="tx2"/>
                </a:solidFill>
              </a:rPr>
              <a:t>в организации обучения работников.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ru-RU" sz="1400" b="1" dirty="0">
              <a:solidFill>
                <a:schemeClr val="tx2"/>
              </a:solidFill>
            </a:endParaRPr>
          </a:p>
        </p:txBody>
      </p:sp>
      <p:pic>
        <p:nvPicPr>
          <p:cNvPr id="1025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Взаимодействие систем профессиональных и образовательных стандартов</a:t>
            </a:r>
            <a:endParaRPr lang="ru-RU" alt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хема 7"/>
          <p:cNvGraphicFramePr/>
          <p:nvPr/>
        </p:nvGraphicFramePr>
        <p:xfrm>
          <a:off x="179388" y="476672"/>
          <a:ext cx="885666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127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750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19256" cy="135416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Механизмы влияния на качество профессиональной  подготовки кадров:</a:t>
            </a:r>
            <a:b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рофессионально-общественной </a:t>
            </a:r>
            <a:r>
              <a:rPr lang="ru-RU" altLang="ru-RU" sz="16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аккредитации профессиональных образовательных </a:t>
            </a:r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программ</a:t>
            </a:r>
            <a:b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1400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(Статья  96  Федерального закона от   29.12.2012  № 273-ФЗ «Об образовании в Российской Федерации»)</a:t>
            </a:r>
            <a:r>
              <a:rPr lang="ru-RU" sz="1800" b="1" kern="0" dirty="0">
                <a:solidFill>
                  <a:srgbClr val="1F497D"/>
                </a:solidFill>
              </a:rPr>
              <a:t/>
            </a:r>
            <a:br>
              <a:rPr lang="ru-RU" sz="1800" b="1" kern="0" dirty="0">
                <a:solidFill>
                  <a:srgbClr val="1F497D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040560"/>
          </a:xfrm>
        </p:spPr>
        <p:txBody>
          <a:bodyPr>
            <a:normAutofit/>
          </a:bodyPr>
          <a:lstStyle/>
          <a:p>
            <a:pPr indent="354013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Базовые принципы профессионально-общественной аккредитации профессиональных образовательных программ в рамках деятельности Национального совета при Президенте Российской Федерации по профессиональным квалификациям </a:t>
            </a: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4013" algn="just">
              <a:spcBef>
                <a:spcPct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(утверждены Национальным советом при Президенте Российской Федерации по профессиональным квалификациям 20 апреля 2015 г.)</a:t>
            </a:r>
            <a:endParaRPr lang="ru-RU" sz="16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4013" algn="just">
              <a:spcBef>
                <a:spcPct val="0"/>
              </a:spcBef>
              <a:buFont typeface="Wingdings" pitchFamily="2" charset="2"/>
              <a:buChar char="ü"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4013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проведения профессионально-общественной аккредитации профессиональных образовательных программ, оформления ее результатов и представления информации в Национальный совет при Президенте Российской Федерации по профессиональным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квалификациям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4013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отбора, мониторинга и контроля деятельности организаций, осуществляющих профессионально-общественную аккредитацию профессиональных образовательных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</a:p>
          <a:p>
            <a:pPr indent="354013" algn="just">
              <a:spcBef>
                <a:spcPct val="0"/>
              </a:spcBef>
              <a:buNone/>
            </a:pP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Национального совета при Президенте Российской Федерации по профессиональным квалификациям 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20 мая 2015 г. № 10)</a:t>
            </a:r>
          </a:p>
          <a:p>
            <a:endParaRPr lang="ru-RU" dirty="0"/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34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3528" y="74771"/>
            <a:ext cx="8604448" cy="579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6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6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6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2016 г. планируется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пилотный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проект   -   функции базового центра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возложены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Союз «Агентство развития профессиональных сообществ и рабочих кадров «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Ворлдскиллс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Россия» (распоряжение Правительства Российской Федерации от 26 ноября 2015 г. №2424-р ), учредители Союза: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России,  Минтруд России, Агентство стратегических инициатив</a:t>
            </a:r>
          </a:p>
          <a:p>
            <a:pPr>
              <a:lnSpc>
                <a:spcPts val="1600"/>
              </a:lnSpc>
            </a:pP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 на проект запланированы в объеме 100 млн. рублей на 2016 г.</a:t>
            </a:r>
            <a:endParaRPr lang="ru-RU" sz="16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сферу деятельности базового центра входят:</a:t>
            </a:r>
          </a:p>
          <a:p>
            <a:pPr algn="just">
              <a:lnSpc>
                <a:spcPts val="16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рганизация подготовки, повышения квалификации и профессиональной переподготовки 700 преподавателей (мастеров производственного обучения) по наиболее перспективным и востребованным профессиям и специальностям в системе среднего профессионального образования на основе лучших отечественных и международных практик и методик подготовки рабочих кадров;</a:t>
            </a:r>
          </a:p>
          <a:p>
            <a:pPr>
              <a:buFontTx/>
              <a:buChar char="-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учебно-методических комплексов, подготовка предложений по актуализации квалификационных требований к работникам, федеральных государственных образовательных стандартов, примерных основных образовательных программ, разработка и актуализация оценочных материалов по наиболее перспективным и востребованным профессиям и специальностям в системе среднего профессионального образования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размещение на официальном сайте союза информации о деятельности базового центра.</a:t>
            </a: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Заголовок 1"/>
          <p:cNvSpPr>
            <a:spLocks/>
          </p:cNvSpPr>
          <p:nvPr/>
        </p:nvSpPr>
        <p:spPr bwMode="auto">
          <a:xfrm>
            <a:off x="287338" y="116632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Профессиональные  стандарты  и программы подготовки рабочих кадров</a:t>
            </a:r>
          </a:p>
          <a:p>
            <a:pPr algn="ctr"/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47664" y="260648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базовый центр профессиональной подготовки, переподготовки и повышения квалификации рабочих кадров</a:t>
            </a:r>
            <a:endParaRPr lang="ru-RU" sz="14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>
            <a:spLocks noChangeArrowheads="1"/>
          </p:cNvSpPr>
          <p:nvPr/>
        </p:nvSpPr>
        <p:spPr bwMode="auto">
          <a:xfrm>
            <a:off x="2844354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32141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-5715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Shape 91"/>
          <p:cNvSpPr txBox="1"/>
          <p:nvPr/>
        </p:nvSpPr>
        <p:spPr>
          <a:xfrm>
            <a:off x="1475656" y="980728"/>
            <a:ext cx="2304256" cy="297308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lvl="0"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ФРЕЗЕРНЫЕ И ТОКАРНЫЕ</a:t>
            </a:r>
            <a:br>
              <a:rPr lang="ru-RU" sz="1200" dirty="0" smtClean="0">
                <a:solidFill>
                  <a:srgbClr val="004892"/>
                </a:solidFill>
              </a:rPr>
            </a:br>
            <a:r>
              <a:rPr lang="ru-RU" sz="1200" dirty="0" smtClean="0">
                <a:solidFill>
                  <a:srgbClr val="004892"/>
                </a:solidFill>
              </a:rPr>
              <a:t>РАБОТЫ НА СТАНКАХ С ЧПУ</a:t>
            </a:r>
          </a:p>
          <a:p>
            <a:pPr lvl="0"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ЭЛЕКТРОНИКА</a:t>
            </a:r>
          </a:p>
          <a:p>
            <a:pPr lvl="0"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 lvl="0"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ИНЖЕНЕРНАЯ ГРАФИКА CAD</a:t>
            </a:r>
          </a:p>
          <a:p>
            <a:pPr lvl="0"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 lvl="0"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МЕХАТРОНИКА</a:t>
            </a:r>
          </a:p>
          <a:p>
            <a:pPr lvl="0"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 lvl="0"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 lvl="0"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СВАРОЧНЫЕ ТЕХНОЛОГИИ</a:t>
            </a:r>
            <a:endParaRPr lang="ru-RU" sz="1200" dirty="0">
              <a:solidFill>
                <a:srgbClr val="004892"/>
              </a:solidFill>
            </a:endParaRPr>
          </a:p>
        </p:txBody>
      </p:sp>
      <p:sp>
        <p:nvSpPr>
          <p:cNvPr id="11" name="Shape 88"/>
          <p:cNvSpPr txBox="1"/>
          <p:nvPr/>
        </p:nvSpPr>
        <p:spPr>
          <a:xfrm>
            <a:off x="683568" y="548680"/>
            <a:ext cx="8064896" cy="369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lvl="0">
              <a:buSzPct val="25000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2016 будет организована работа Базового центра по 10 ПРОФЕССИЯМ: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hape 91"/>
          <p:cNvSpPr txBox="1"/>
          <p:nvPr/>
        </p:nvSpPr>
        <p:spPr>
          <a:xfrm>
            <a:off x="4788024" y="908720"/>
            <a:ext cx="2808312" cy="297308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ЭЛЕКТРОМОНТАЖ</a:t>
            </a:r>
          </a:p>
          <a:p>
            <a:pPr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ПРОТОТИПИРОВАНИЕ</a:t>
            </a:r>
          </a:p>
          <a:p>
            <a:pPr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ОБСЛУЖИВАНИЕ ХОЛОДИЛЬНОЙ</a:t>
            </a:r>
            <a:br>
              <a:rPr lang="ru-RU" sz="1200" dirty="0" smtClean="0">
                <a:solidFill>
                  <a:srgbClr val="004892"/>
                </a:solidFill>
              </a:rPr>
            </a:br>
            <a:r>
              <a:rPr lang="ru-RU" sz="1200" dirty="0" smtClean="0">
                <a:solidFill>
                  <a:srgbClr val="004892"/>
                </a:solidFill>
              </a:rPr>
              <a:t>И ВЕНТИЛЯЦИОННОЙ ТЕХНИКИ</a:t>
            </a:r>
          </a:p>
          <a:p>
            <a:pPr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АВТОПОКРАСКА</a:t>
            </a:r>
          </a:p>
          <a:p>
            <a:pPr>
              <a:lnSpc>
                <a:spcPct val="130000"/>
              </a:lnSpc>
              <a:buSzPct val="25000"/>
            </a:pPr>
            <a:endParaRPr lang="ru-RU" sz="1200" dirty="0" smtClean="0">
              <a:solidFill>
                <a:srgbClr val="004892"/>
              </a:solidFill>
            </a:endParaRPr>
          </a:p>
          <a:p>
            <a:pPr>
              <a:lnSpc>
                <a:spcPct val="130000"/>
              </a:lnSpc>
              <a:buSzPct val="25000"/>
            </a:pPr>
            <a:r>
              <a:rPr lang="ru-RU" sz="1200" dirty="0" smtClean="0">
                <a:solidFill>
                  <a:srgbClr val="004892"/>
                </a:solidFill>
              </a:rPr>
              <a:t>ОБСЛУЖИВАНИЕ</a:t>
            </a:r>
            <a:br>
              <a:rPr lang="ru-RU" sz="1200" dirty="0" smtClean="0">
                <a:solidFill>
                  <a:srgbClr val="004892"/>
                </a:solidFill>
              </a:rPr>
            </a:br>
            <a:r>
              <a:rPr lang="ru-RU" sz="1200" dirty="0" smtClean="0">
                <a:solidFill>
                  <a:srgbClr val="004892"/>
                </a:solidFill>
              </a:rPr>
              <a:t>АВИАЦИОННОЙ ТЕХНИКИ</a:t>
            </a:r>
            <a:endParaRPr lang="ru-RU" sz="1200" dirty="0">
              <a:solidFill>
                <a:srgbClr val="004892"/>
              </a:solidFill>
            </a:endParaRPr>
          </a:p>
        </p:txBody>
      </p:sp>
      <p:pic>
        <p:nvPicPr>
          <p:cNvPr id="13" name="Изображение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1062" y="1021245"/>
            <a:ext cx="428612" cy="2751519"/>
          </a:xfrm>
          <a:prstGeom prst="rect">
            <a:avLst/>
          </a:prstGeom>
        </p:spPr>
      </p:pic>
      <p:pic>
        <p:nvPicPr>
          <p:cNvPr id="14" name="Изображение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39952" y="908720"/>
            <a:ext cx="564652" cy="2994247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4041359"/>
            <a:ext cx="8136904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4892"/>
                </a:solidFill>
                <a:latin typeface="Times New Roman" pitchFamily="18" charset="0"/>
                <a:cs typeface="Times New Roman" pitchFamily="18" charset="0"/>
              </a:rPr>
              <a:t>ОЖИДАЕМЫЕ ЭФФЕКТЫ: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4892"/>
                </a:solidFill>
                <a:latin typeface="Times New Roman" pitchFamily="18" charset="0"/>
                <a:cs typeface="Times New Roman" pitchFamily="18" charset="0"/>
              </a:rPr>
              <a:t> снижение производственного травматизма, аварийности на производстве за счет повышения качества подготовки и повышения квалификации кадров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lang="ru-RU" sz="1400" dirty="0" smtClean="0">
              <a:solidFill>
                <a:srgbClr val="00489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rgbClr val="004892"/>
                </a:solidFill>
                <a:latin typeface="Times New Roman" pitchFamily="18" charset="0"/>
                <a:cs typeface="Times New Roman" pitchFamily="18" charset="0"/>
              </a:rPr>
              <a:t>формирование более точного запроса к системе образования, что позволит снизить расходы работодателей и бюджетов всех уровней на данные цели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lang="ru-RU" sz="1400" dirty="0" smtClean="0">
              <a:solidFill>
                <a:srgbClr val="00489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1400" dirty="0" smtClean="0">
                <a:solidFill>
                  <a:srgbClr val="004892"/>
                </a:solidFill>
                <a:latin typeface="Times New Roman" pitchFamily="18" charset="0"/>
                <a:cs typeface="Times New Roman" pitchFamily="18" charset="0"/>
              </a:rPr>
              <a:t>доступность информации о современных программах повышения квалификации преподавателей и мастеров производственного обучения, методических материалов, необходимых для развития профессиональных квалификаций  рабочих кадров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Заголовок 1"/>
          <p:cNvSpPr>
            <a:spLocks/>
          </p:cNvSpPr>
          <p:nvPr/>
        </p:nvSpPr>
        <p:spPr bwMode="auto">
          <a:xfrm>
            <a:off x="287338" y="116632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  </a:t>
            </a:r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программы подготовки рабочих кадров</a:t>
            </a:r>
          </a:p>
          <a:p>
            <a:pPr algn="ctr"/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/>
          </p:cNvSpPr>
          <p:nvPr/>
        </p:nvSpPr>
        <p:spPr bwMode="auto">
          <a:xfrm>
            <a:off x="0" y="116632"/>
            <a:ext cx="90360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Независимая оценка профессиональной квалификации  </a:t>
            </a:r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внесение изменений </a:t>
            </a:r>
          </a:p>
          <a:p>
            <a:pPr algn="ctr"/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Трудовой кодекс Российской Федерации</a:t>
            </a:r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(законопроект)</a:t>
            </a:r>
            <a:endParaRPr lang="ru-RU" alt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865AE3A-FD3B-4A30-BC6D-D8165AD429E4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en-US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52191" y="836712"/>
            <a:ext cx="3228579" cy="7858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по </a:t>
            </a: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профессиональным квалификациям, 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(Указ  </a:t>
            </a: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 </a:t>
            </a: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16 апреля 2014 г. №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249)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2283147"/>
            <a:ext cx="924346" cy="860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Комиссия по апелляциям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334618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77555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620493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cxnSp>
        <p:nvCxnSpPr>
          <p:cNvPr id="19" name="Прямая со стрелкой 18"/>
          <p:cNvCxnSpPr>
            <a:stCxn id="13" idx="2"/>
            <a:endCxn id="15" idx="0"/>
          </p:cNvCxnSpPr>
          <p:nvPr/>
        </p:nvCxnSpPr>
        <p:spPr>
          <a:xfrm flipH="1">
            <a:off x="1977430" y="1622524"/>
            <a:ext cx="1289051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30"/>
          <p:cNvSpPr txBox="1">
            <a:spLocks noChangeArrowheads="1"/>
          </p:cNvSpPr>
          <p:nvPr/>
        </p:nvSpPr>
        <p:spPr bwMode="auto">
          <a:xfrm>
            <a:off x="3419872" y="4293096"/>
            <a:ext cx="517602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 России: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утверждает типовую форму свидетельства о квалификации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ведет мониторинг в системе  квалификаций 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инициирует рассмотрение Национальным советом предложений работодателей по отбору центров оценки квалификаций</a:t>
            </a:r>
            <a:endParaRPr lang="ru-RU" sz="15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6619582" y="795190"/>
            <a:ext cx="616714" cy="328188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6200000">
            <a:off x="5203957" y="2292987"/>
            <a:ext cx="3425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РЕЕСТР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130"/>
          <p:cNvSpPr txBox="1">
            <a:spLocks noChangeArrowheads="1"/>
          </p:cNvSpPr>
          <p:nvPr/>
        </p:nvSpPr>
        <p:spPr bwMode="auto">
          <a:xfrm>
            <a:off x="251520" y="3513782"/>
            <a:ext cx="1779092" cy="160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области управления персоналом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наноиндустрии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строительства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индустрии гостеприимства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информационных технологий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железнодорожного </a:t>
            </a: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транспорта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сварка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130"/>
          <p:cNvSpPr txBox="1">
            <a:spLocks noChangeArrowheads="1"/>
          </p:cNvSpPr>
          <p:nvPr/>
        </p:nvSpPr>
        <p:spPr bwMode="auto">
          <a:xfrm>
            <a:off x="251520" y="5013176"/>
            <a:ext cx="18511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лифтового </a:t>
            </a: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хозяйства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дравоохранения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электроэнергетики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машиностроения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судостроения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нефтегазовой отрасли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финансового рынка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Двойная стрелка влево/вправо 24"/>
          <p:cNvSpPr/>
          <p:nvPr/>
        </p:nvSpPr>
        <p:spPr>
          <a:xfrm>
            <a:off x="1154138" y="2608020"/>
            <a:ext cx="360040" cy="21878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>
            <a:stCxn id="13" idx="2"/>
            <a:endCxn id="16" idx="0"/>
          </p:cNvCxnSpPr>
          <p:nvPr/>
        </p:nvCxnSpPr>
        <p:spPr>
          <a:xfrm flipH="1">
            <a:off x="2620368" y="1622524"/>
            <a:ext cx="646113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3" idx="2"/>
            <a:endCxn id="17" idx="0"/>
          </p:cNvCxnSpPr>
          <p:nvPr/>
        </p:nvCxnSpPr>
        <p:spPr>
          <a:xfrm flipH="1">
            <a:off x="3263305" y="1622524"/>
            <a:ext cx="3176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3" idx="2"/>
            <a:endCxn id="18" idx="0"/>
          </p:cNvCxnSpPr>
          <p:nvPr/>
        </p:nvCxnSpPr>
        <p:spPr>
          <a:xfrm>
            <a:off x="3266481" y="1622524"/>
            <a:ext cx="639762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763688" y="1772816"/>
            <a:ext cx="2592288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Национальное </a:t>
            </a:r>
            <a:r>
              <a:rPr lang="ru-RU" sz="105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агентство </a:t>
            </a:r>
          </a:p>
          <a:p>
            <a:pPr algn="ctr">
              <a:defRPr/>
            </a:pPr>
            <a:r>
              <a:rPr lang="ru-RU" sz="105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квалификаций</a:t>
            </a:r>
          </a:p>
        </p:txBody>
      </p:sp>
      <p:sp>
        <p:nvSpPr>
          <p:cNvPr id="30" name="Двойные круглые скобки 29"/>
          <p:cNvSpPr/>
          <p:nvPr/>
        </p:nvSpPr>
        <p:spPr>
          <a:xfrm>
            <a:off x="179512" y="3429000"/>
            <a:ext cx="2016224" cy="2965784"/>
          </a:xfrm>
          <a:prstGeom prst="bracketPair">
            <a:avLst/>
          </a:prstGeom>
          <a:ln w="158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>
            <a:stCxn id="15" idx="2"/>
          </p:cNvCxnSpPr>
          <p:nvPr/>
        </p:nvCxnSpPr>
        <p:spPr>
          <a:xfrm flipH="1">
            <a:off x="1475656" y="2924944"/>
            <a:ext cx="501774" cy="72008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2334618" y="3717032"/>
            <a:ext cx="1248767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Центр оценки квалификации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632003" y="3717032"/>
            <a:ext cx="1248767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Центр оценки квалификации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>
            <a:endCxn id="33" idx="0"/>
          </p:cNvCxnSpPr>
          <p:nvPr/>
        </p:nvCxnSpPr>
        <p:spPr>
          <a:xfrm>
            <a:off x="3906243" y="2924944"/>
            <a:ext cx="3501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8" idx="2"/>
            <a:endCxn id="32" idx="0"/>
          </p:cNvCxnSpPr>
          <p:nvPr/>
        </p:nvCxnSpPr>
        <p:spPr>
          <a:xfrm flipH="1">
            <a:off x="2959002" y="2924944"/>
            <a:ext cx="947241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Двойная стрелка влево/вправо 35"/>
          <p:cNvSpPr/>
          <p:nvPr/>
        </p:nvSpPr>
        <p:spPr>
          <a:xfrm>
            <a:off x="5220072" y="1087921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Двойная стрелка влево/вправо 36"/>
          <p:cNvSpPr/>
          <p:nvPr/>
        </p:nvSpPr>
        <p:spPr>
          <a:xfrm>
            <a:off x="5220072" y="2636912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Двойная стрелка влево/вправо 37"/>
          <p:cNvSpPr/>
          <p:nvPr/>
        </p:nvSpPr>
        <p:spPr>
          <a:xfrm>
            <a:off x="5220072" y="3789040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Двойная стрелка влево/вправо 39"/>
          <p:cNvSpPr/>
          <p:nvPr/>
        </p:nvSpPr>
        <p:spPr>
          <a:xfrm>
            <a:off x="4499992" y="1924761"/>
            <a:ext cx="151216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4705698" y="1634146"/>
            <a:ext cx="0" cy="208288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Заголовок 1"/>
          <p:cNvSpPr>
            <a:spLocks/>
          </p:cNvSpPr>
          <p:nvPr/>
        </p:nvSpPr>
        <p:spPr bwMode="auto">
          <a:xfrm>
            <a:off x="287338" y="0"/>
            <a:ext cx="8856662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Независимая оценка профессиональной квалификации  и внесение изменений </a:t>
            </a:r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Трудовой кодекс Российской Федерации (законопроект)</a:t>
            </a:r>
          </a:p>
          <a:p>
            <a:pPr algn="ctr"/>
            <a:r>
              <a:rPr lang="ru-RU" alt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внесен </a:t>
            </a:r>
            <a:r>
              <a:rPr lang="ru-RU" alt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 октября 2015 г. в Правительство Российской Федерации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3568" y="1196752"/>
            <a:ext cx="7929562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оценки профессиональной квалификации: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национальное агентство развитие профессиональных квалификаций -</a:t>
            </a:r>
          </a:p>
          <a:p>
            <a:pPr algn="just">
              <a:defRPr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счет государственных средств, средств работодателей, иных привлеченных средств</a:t>
            </a:r>
          </a:p>
          <a:p>
            <a:pPr algn="just">
              <a:defRPr/>
            </a:pP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профессиональным квалификациям – </a:t>
            </a:r>
          </a:p>
          <a:p>
            <a:pPr algn="just">
              <a:defRPr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счет собственных средств </a:t>
            </a:r>
          </a:p>
          <a:p>
            <a:pPr algn="just">
              <a:defRPr/>
            </a:pPr>
            <a:endParaRPr lang="ru-RU" sz="17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центры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квалификации – </a:t>
            </a:r>
          </a:p>
          <a:p>
            <a:pPr algn="just">
              <a:defRPr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 собственных средств, 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том числе получаемых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качестве платы за оказание услуги по 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оценке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 соискателей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Заголовок 1"/>
          <p:cNvSpPr>
            <a:spLocks/>
          </p:cNvSpPr>
          <p:nvPr/>
        </p:nvSpPr>
        <p:spPr bwMode="auto">
          <a:xfrm>
            <a:off x="179388" y="116632"/>
            <a:ext cx="885666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внесении изменений в часть вторую </a:t>
            </a:r>
          </a:p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Налогового кодекса Российской Федерации </a:t>
            </a:r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(законопроект</a:t>
            </a:r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492896"/>
            <a:ext cx="8429625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РАБОТОДАТЕЛЕЙ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включение в состав прочих расходов, связанных с производством и (или) реализацией, затрат на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оценку 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 работников</a:t>
            </a:r>
          </a:p>
          <a:p>
            <a:pPr>
              <a:buFont typeface="Wingdings" pitchFamily="2" charset="2"/>
              <a:buChar char="ü"/>
              <a:defRPr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СОИСКАТЕЛЕЙ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получение налогового вычета </a:t>
            </a:r>
          </a:p>
          <a:p>
            <a:pPr algn="ctr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05273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стимулирования участников системы оценки профессиональной квалификации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подготовлен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законопроект «О внесении изменений в часть вторую Налогового кодекса Российской Федерации», предполагающий меры: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/>
          </p:cNvSpPr>
          <p:nvPr/>
        </p:nvSpPr>
        <p:spPr bwMode="auto">
          <a:xfrm>
            <a:off x="287338" y="260648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Основные элементы системы профессиональных квалификаций</a:t>
            </a:r>
            <a:endParaRPr lang="ru-RU" alt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07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Схема 1"/>
          <p:cNvGraphicFramePr/>
          <p:nvPr/>
        </p:nvGraphicFramePr>
        <p:xfrm>
          <a:off x="395536" y="908720"/>
          <a:ext cx="8497068" cy="5760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80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57018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Организационно-методические документы, </a:t>
            </a:r>
            <a:b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утвержденные Национальным советом при Президенте Российской Федерации по профессиональным квалификациям </a:t>
            </a: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целях формирования системы независимой оценки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квалификации </a:t>
            </a:r>
            <a:b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(протокол Национального совета при Президенте Российской Федерации по профессиональным квалификациям от 20 мая 2015 г. № 10)</a:t>
            </a:r>
            <a:endParaRPr lang="ru-RU" sz="16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5" cy="4680520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наделения  полномочиями, приостановления и прекращения полномочий советов по профессиональным квалификациям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Типовые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Совету  профессиональной квалификации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Типовой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отбора и прекращения полномочий центра оценки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Типовые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членам квалификационной комиссии центра оценки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определения стоимости работ по оценке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Типовые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апелляционной комиссии совета по профессиональным квалификациям по рассмотрению апелляций к центрам оценки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  <a:endParaRPr lang="ru-RU" dirty="0"/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2844156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31943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5"/>
          <p:cNvSpPr txBox="1">
            <a:spLocks/>
          </p:cNvSpPr>
          <p:nvPr/>
        </p:nvSpPr>
        <p:spPr>
          <a:xfrm>
            <a:off x="669701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687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Заголовок 1"/>
          <p:cNvSpPr>
            <a:spLocks/>
          </p:cNvSpPr>
          <p:nvPr/>
        </p:nvSpPr>
        <p:spPr bwMode="auto">
          <a:xfrm>
            <a:off x="179388" y="116632"/>
            <a:ext cx="885666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Оценка профессиональной квалификации на соответствие профессиональным стандартам</a:t>
            </a:r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1143" y="1033572"/>
            <a:ext cx="8215313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План-график формирования сети центров оценки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квалификации 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Российской Федерации от 14 мая 2015 г. № 881-р)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77308456"/>
              </p:ext>
            </p:extLst>
          </p:nvPr>
        </p:nvGraphicFramePr>
        <p:xfrm>
          <a:off x="395536" y="1628800"/>
          <a:ext cx="8568952" cy="436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9145"/>
                <a:gridCol w="536324"/>
                <a:gridCol w="1117158"/>
                <a:gridCol w="558579"/>
                <a:gridCol w="558579"/>
                <a:gridCol w="558579"/>
                <a:gridCol w="630588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совета по профессиональным квалификациям 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Национального совета при Президенте Российской Федерации по профессиональным квалификациям 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2015 </a:t>
                      </a: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2016 год </a:t>
                      </a:r>
                      <a:endParaRPr lang="ru-RU" sz="105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</a:tr>
              <a:tr h="388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</a:t>
                      </a:r>
                      <a:endParaRPr lang="ru-RU" sz="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(ед.)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прошедших оценку квалификации</a:t>
                      </a: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</a:t>
                      </a:r>
                      <a:endParaRPr lang="ru-RU" sz="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(ед.)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прошедших оценку квалификации</a:t>
                      </a: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</a:t>
                      </a:r>
                      <a:endParaRPr lang="ru-RU" sz="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(ед.)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прошедших оценку квалификации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/>
                </a:tc>
              </a:tr>
              <a:tr h="4652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</a:t>
                      </a: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профессиональным квалификациям в жилищно-коммунальном хозяйстве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4 510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</a:tr>
              <a:tr h="402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области сварки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317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2 340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</a:tr>
              <a:tr h="365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наноиндустрии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</a:tr>
              <a:tr h="365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лифтовой отрасли и сфере вертикального транспорта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</a:tr>
              <a:tr h="402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в строительстве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1 890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</a:tr>
              <a:tr h="453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Совета по профессиональным квалификациям в машиностроении</a:t>
                      </a:r>
                      <a:endParaRPr lang="ru-RU" sz="1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38" marR="19038" marT="1763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</a:tr>
              <a:tr h="365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по профессиональным квалификациям на железнодорожном транспорте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38" marR="19038" marT="1763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</a:tr>
              <a:tr h="62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Союз «Агентство развития профессиональных сообществ и рабочих кадров «Ворлдскиллс Россия»</a:t>
                      </a:r>
                      <a:endParaRPr lang="ru-RU" sz="1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38" marR="19038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3000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1 230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763" marB="12692" anchor="ctr" anchorCtr="1"/>
                </a:tc>
              </a:tr>
              <a:tr h="402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63" marR="1763" marT="1763" marB="0" anchor="ctr" anchorCtr="1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3680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3534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</a:t>
                      </a:r>
                    </a:p>
                  </a:txBody>
                  <a:tcPr marL="25384" marR="25384" marT="12692" marB="12692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19 300</a:t>
                      </a:r>
                    </a:p>
                  </a:txBody>
                  <a:tcPr marL="25384" marR="25384" marT="12692" marB="12692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/>
          </p:cNvSpPr>
          <p:nvPr/>
        </p:nvSpPr>
        <p:spPr bwMode="auto">
          <a:xfrm>
            <a:off x="683568" y="116632"/>
            <a:ext cx="8316416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Популяризация рабочих профессий</a:t>
            </a:r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410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67544" y="836712"/>
            <a:ext cx="849694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Правительством Российской Федерации утвержден план мероприятий, направленный на популяризацию рабочих и инженерных профессий   (распоряжение от  5 марта 2015 г. № 366-р):</a:t>
            </a:r>
          </a:p>
          <a:p>
            <a:pPr indent="361950" algn="just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олимпиад профессионального мастерства обучающихся по профессиям и специальностям среднего профессионального образования</a:t>
            </a:r>
          </a:p>
          <a:p>
            <a:pPr indent="36195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профориентационных и культурно-массовых мероприятий, дней «открытых дверей», встреч  представителей крупных компаний машиностроения, транспорта, строительства и др. с учащимися школ, студентами образовательных организаций</a:t>
            </a:r>
          </a:p>
          <a:p>
            <a:pPr indent="361950"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движения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Федерации, в том числе на основе проведения соревнований на федеральном и региональном уровнях по современным международным стандартам  (в 2019 г. в г.Казань пройдет международный чемпионат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 smtClean="0"/>
          </a:p>
          <a:p>
            <a:pPr indent="361950" algn="just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61950" algn="just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61950" algn="just"/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7"/>
          <p:cNvSpPr>
            <a:spLocks noChangeArrowheads="1"/>
          </p:cNvSpPr>
          <p:nvPr/>
        </p:nvSpPr>
        <p:spPr bwMode="auto">
          <a:xfrm>
            <a:off x="284380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</a:endParaRPr>
          </a:p>
        </p:txBody>
      </p:sp>
      <p:sp>
        <p:nvSpPr>
          <p:cNvPr id="6" name="Номер слайда 9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3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571480"/>
            <a:ext cx="863994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 smtClean="0">
                <a:solidFill>
                  <a:schemeClr val="tx2"/>
                </a:solidFill>
              </a:rPr>
              <a:t>Несмотря на достаточно низкий уровень  безработицы в Российской Федерации </a:t>
            </a:r>
          </a:p>
          <a:p>
            <a:pPr algn="just"/>
            <a:r>
              <a:rPr lang="ru-RU" sz="1600" i="1" dirty="0" smtClean="0">
                <a:solidFill>
                  <a:schemeClr val="tx2"/>
                </a:solidFill>
              </a:rPr>
              <a:t>(на конец октября 2015 г. -  5,5% по методологии МОТ  или 4,3 млн.человек,  регистрируемая безработица – 1,2%   или  911 тыс. человек), </a:t>
            </a:r>
          </a:p>
          <a:p>
            <a:pPr algn="just"/>
            <a:r>
              <a:rPr lang="ru-RU" sz="1600" dirty="0" smtClean="0">
                <a:solidFill>
                  <a:schemeClr val="tx2"/>
                </a:solidFill>
              </a:rPr>
              <a:t>отмечаются следующие проблемы: </a:t>
            </a:r>
          </a:p>
          <a:p>
            <a:pPr algn="just"/>
            <a:endParaRPr lang="ru-RU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профессиональное образование недостаточно ориентировано на перспективные и текущие потребности рынка труда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качественный разрыв между спросом и предложением рабочей силы. Заполнение  заявленных вакансий в государственную службу занятости,  предназначенных  для замещения квалифицированными рабочими технических  профессий,  остается острой проблемой</a:t>
            </a: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высокие затраты на адаптацию на рабочем месте выпускников образовательных организаций</a:t>
            </a: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недостаток квалифицированного персонала, что  является сдерживающим фактором экономического роста </a:t>
            </a:r>
          </a:p>
          <a:p>
            <a:pPr lvl="0" algn="just">
              <a:buFont typeface="Wingdings" pitchFamily="2" charset="2"/>
              <a:buChar char="Ø"/>
            </a:pPr>
            <a:endParaRPr lang="ru-RU" sz="17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16632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Основные проблемы на рынке труда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845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9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92088"/>
          </a:xfrm>
        </p:spPr>
        <p:txBody>
          <a:bodyPr/>
          <a:lstStyle/>
          <a:p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Прогнозирование потребности в подготовке кадров: нормативная база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58011"/>
          </a:xfrm>
        </p:spPr>
        <p:txBody>
          <a:bodyPr/>
          <a:lstStyle/>
          <a:p>
            <a:pPr marL="0" indent="379413" algn="just">
              <a:buNone/>
              <a:tabLst>
                <a:tab pos="0" algn="l"/>
              </a:tabLst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соответствии с Федеральным законом  от 29 декабря 2012 №</a:t>
            </a:r>
            <a:r>
              <a:rPr lang="en-US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273-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ФЗ «Об образовании в Российской Федерации» основным государственным инструментом обеспечения экономики квалифицированными работниками является формирование контрольных цифр приема граждан в государственные образовательные учреждения и направлений подготовки.</a:t>
            </a:r>
          </a:p>
          <a:p>
            <a:pPr marL="0" indent="379413" algn="just">
              <a:buNone/>
              <a:tabLst>
                <a:tab pos="0" algn="l"/>
              </a:tabLst>
            </a:pPr>
            <a:r>
              <a:rPr lang="ru-RU" sz="17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Нормативная база:</a:t>
            </a:r>
          </a:p>
          <a:p>
            <a:pPr algn="just"/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региональном уровне для организаций среднего профессионального образования – установление контрольных цифр приема органами исполнительной власти с участием всех заинтересованных сторон;</a:t>
            </a:r>
          </a:p>
          <a:p>
            <a:pPr algn="just"/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уровне:</a:t>
            </a:r>
          </a:p>
          <a:p>
            <a:pPr marL="536575" indent="-169863" algn="just">
              <a:buFont typeface="Courier New" pitchFamily="49" charset="0"/>
              <a:buChar char="o"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прогнозирование  кадровой потребности  экономик регионов (Приказ Минобрнауки России №641 от 30 июня 2015 г.);</a:t>
            </a:r>
          </a:p>
          <a:p>
            <a:pPr marL="536575" indent="-169863" algn="just">
              <a:buFont typeface="Courier New" pitchFamily="49" charset="0"/>
              <a:buChar char="o"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утверждение перечня специальностей и направлений подготовки квалифицированных кадров (Постановление Правительства Российской Федерации от 24 мая 2013 г. №437);</a:t>
            </a:r>
          </a:p>
          <a:p>
            <a:pPr marL="536575" indent="-169863" algn="just">
              <a:buFont typeface="Courier New" pitchFamily="49" charset="0"/>
              <a:buChar char="o"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определение правил установления контрольных цифр приема (Постановление Правительства Российской Федерации от 27 марта 2015 г. №285).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836712"/>
            <a:ext cx="8713788" cy="949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(создан 16 апреля 2014 г., председатель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совета: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А.Н. Шохин – Президент Российского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союза промышленников и предпринимателей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). В состав совета входит Председатель Федерации Независимых Профсоюзов России М.В. Шмаков.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670" y="2211983"/>
            <a:ext cx="4752975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 по профессиональным квалификациям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75983" y="2211983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18920" y="2211983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761858" y="2211983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047733" y="2211983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404795" y="2211983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cxnSp>
        <p:nvCxnSpPr>
          <p:cNvPr id="32" name="Прямая со стрелкой 31"/>
          <p:cNvCxnSpPr>
            <a:endCxn id="8" idx="0"/>
          </p:cNvCxnSpPr>
          <p:nvPr/>
        </p:nvCxnSpPr>
        <p:spPr>
          <a:xfrm rot="10800000" flipV="1">
            <a:off x="2812158" y="1785925"/>
            <a:ext cx="1759842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1" idx="0"/>
          </p:cNvCxnSpPr>
          <p:nvPr/>
        </p:nvCxnSpPr>
        <p:spPr>
          <a:xfrm>
            <a:off x="4643438" y="1785926"/>
            <a:ext cx="1118295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3" idx="0"/>
          </p:cNvCxnSpPr>
          <p:nvPr/>
        </p:nvCxnSpPr>
        <p:spPr>
          <a:xfrm>
            <a:off x="4643438" y="1785926"/>
            <a:ext cx="1761232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5" idx="0"/>
          </p:cNvCxnSpPr>
          <p:nvPr/>
        </p:nvCxnSpPr>
        <p:spPr>
          <a:xfrm>
            <a:off x="4643438" y="1785926"/>
            <a:ext cx="2404170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29" idx="0"/>
          </p:cNvCxnSpPr>
          <p:nvPr/>
        </p:nvCxnSpPr>
        <p:spPr>
          <a:xfrm>
            <a:off x="4572000" y="1785926"/>
            <a:ext cx="3118545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6" idx="0"/>
          </p:cNvCxnSpPr>
          <p:nvPr/>
        </p:nvCxnSpPr>
        <p:spPr>
          <a:xfrm>
            <a:off x="4643438" y="1785926"/>
            <a:ext cx="3690045" cy="426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8" name="TextBox 129"/>
          <p:cNvSpPr txBox="1">
            <a:spLocks noChangeArrowheads="1"/>
          </p:cNvSpPr>
          <p:nvPr/>
        </p:nvSpPr>
        <p:spPr bwMode="auto">
          <a:xfrm>
            <a:off x="1187624" y="5570076"/>
            <a:ext cx="727280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Национальным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советом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советов  по профессиональным квалификациям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</p:txBody>
      </p:sp>
      <p:sp>
        <p:nvSpPr>
          <p:cNvPr id="17429" name="TextBox 130"/>
          <p:cNvSpPr txBox="1">
            <a:spLocks noChangeArrowheads="1"/>
          </p:cNvSpPr>
          <p:nvPr/>
        </p:nvSpPr>
        <p:spPr bwMode="auto">
          <a:xfrm>
            <a:off x="5436295" y="2625293"/>
            <a:ext cx="331311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сфере: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наноиндустрии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жилищно-коммунального хозяйства 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строительства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индустрии гостеприимства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информационных технологий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железнодорожного транспорта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лифтового хозяйства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здравоохранения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электроэнергетики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машиностроения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атомной энергии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финансового рынка</a:t>
            </a:r>
          </a:p>
          <a:p>
            <a:pPr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другие.</a:t>
            </a:r>
          </a:p>
          <a:p>
            <a:pPr>
              <a:defRPr/>
            </a:pP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69008" y="2643783"/>
            <a:ext cx="4572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полномочия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появления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новых профессий, изменений в трудовых функциях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актуализация профессиональных стандартов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разработке и актуализации государственных стандартов профессионального образования, программ профессионального образования и обучения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организация деятельности по профессионально-общественной аккредитации образовательных программ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независимая оценка квалификации</a:t>
            </a:r>
          </a:p>
        </p:txBody>
      </p:sp>
      <p:sp>
        <p:nvSpPr>
          <p:cNvPr id="30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9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0" y="425754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214282" y="-71462"/>
            <a:ext cx="871543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5720" y="285729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Координация политики в сфере профессиональных  квалификаций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09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215008" y="0"/>
            <a:ext cx="8928992" cy="836712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новый  справочник   профессий, востребованных </a:t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рынке труда, новых и перспективных профессий 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968552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endParaRPr lang="ru-RU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справочник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 утвержден приказом  Минтруда России от 2 ноября 2015 г. № 832, в который включено  1620 профессий </a:t>
            </a: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список 50 наиболее востребованных на рынке труда, новых и перспективных профессий, требующих среднего профессионального образования,  утвержден приказом Минтруда России  от 2 ноября 2015 г. № 831  и направлен в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spcBef>
                <a:spcPts val="0"/>
              </a:spcBef>
              <a:buNone/>
            </a:pPr>
            <a:endParaRPr lang="ru-RU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indent="0" algn="just">
              <a:spcBef>
                <a:spcPts val="0"/>
              </a:spcBef>
              <a:buNone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информация  о профессиях  будет  применяться  для разработки новых и актуализации принятых профессиональных стандартов, образовательных стандартов и программ обучения,   внедрения современной системы подготовки кадров</a:t>
            </a:r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9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новый  справочник   профессий, востребованных </a:t>
            </a:r>
            <a:b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рынке труда, новых и перспективных профессий </a:t>
            </a:r>
            <a:endParaRPr lang="ru-RU" sz="2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формировании справочника профессий в 2015 году приняли участие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органы государственной власти, в том числе  субъектов Российской Федерации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квалификациям, советы по профессиональным квалификациям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Российский союз промышленников и предпринимателей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Торгово-промышленная палата Российской Федерации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Общероссийская общественная организация «ОПОРА РОССИИ»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отраслевые объединения работодателей, работодатели, профессиональные сообщества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Федерация независимых профсоюзов России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образовательные и научные организации и их объединения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Агентство стратегических инициатив по продвижению новых проектов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Московская школа управления «Сколково»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«Агентство развития профессиональных сообществ и рабочих кадров «WorldSkills Россия»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1760" y="5517232"/>
            <a:ext cx="6518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подготовке Справочника в анкетировании приняли участие 13267 организаций, из них 40% организации с численностью работников до 50 человек, и 48% - от 50 до 500 человек</a:t>
            </a:r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9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37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новый  справочник   профессий, востребованных </a:t>
            </a:r>
            <a:br>
              <a:rPr lang="ru-RU" sz="1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рынке труда, новых и перспективных профессий </a:t>
            </a:r>
          </a:p>
        </p:txBody>
      </p:sp>
      <p:sp>
        <p:nvSpPr>
          <p:cNvPr id="24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544616"/>
          </a:xfrm>
        </p:spPr>
        <p:txBody>
          <a:bodyPr/>
          <a:lstStyle/>
          <a:p>
            <a:pPr marL="0" indent="196850" algn="just"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285860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Примеры новых профессий:</a:t>
            </a: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Авиационный специалист со знанием композитных материалов</a:t>
            </a: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Инженер  группы робототехнических средств и беспилотных летательных аппаратов</a:t>
            </a: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Мехатроник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Инженер по бурению глубоких нефтяных и газовых скважин </a:t>
            </a: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Морской  буровой 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супервайзер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Инженер по метрологии в области метрологического обеспечения разработки, производства и испытаний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нанотехнологической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продукции</a:t>
            </a: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Инженер по проектированию и сопровождению интегральных схем и систем на кристалле</a:t>
            </a: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Оператор оборудования пространственного моделирования (3-D принтера) в строительстве</a:t>
            </a:r>
          </a:p>
          <a:p>
            <a:pPr marL="355600" indent="-35560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Специалист по управлению мобильной робототехникой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Номер слайда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84560C-CBB5-40AC-A0AB-8CDF4DBA065C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457200" y="274638"/>
            <a:ext cx="8229600" cy="70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Дальнейшая работа над справочником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571472" y="908720"/>
            <a:ext cx="807249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2016 г.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разработка нормативно-методической базы формирования и развития справочника, мониторинга востребованности профессий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создание и поддержка информационно-справочного ресурса по перспективным, новым и востребованным профессиям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создание и поддержка технологической платформы для проведения отраслевых и региональных опросов по перспективным, новым и востребованным профессиям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организация постоянно действующих региональных и отраслевых площадок (в том числе с участием объединений работодателей и объединений профсоюзов)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подготовка специалистов по формированию справочника, по оценке перспективности профессий для рынка труда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организация отраслевых и региональных опросов и экспертных оценок  перспективных, новых и востребованных профессий, в том числе требующих среднего профессионального образования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9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14173</TotalTime>
  <Words>2286</Words>
  <Application>Microsoft Office PowerPoint</Application>
  <PresentationFormat>Экран (4:3)</PresentationFormat>
  <Paragraphs>391</Paragraphs>
  <Slides>22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Развитие системы  профессиональных квалификаций  в Российской Федерации     </vt:lpstr>
      <vt:lpstr>Слайд 2</vt:lpstr>
      <vt:lpstr>Слайд 3</vt:lpstr>
      <vt:lpstr>Прогнозирование потребности в подготовке кадров: нормативная база</vt:lpstr>
      <vt:lpstr>Слайд 5</vt:lpstr>
      <vt:lpstr>новый  справочник   профессий, востребованных  на рынке труда, новых и перспективных профессий </vt:lpstr>
      <vt:lpstr>новый  справочник   профессий, востребованных  на рынке труда, новых и перспективных профессий </vt:lpstr>
      <vt:lpstr>новый  справочник   профессий, востребованных  на рынке труда, новых и перспективных профессий </vt:lpstr>
      <vt:lpstr>Слайд 9</vt:lpstr>
      <vt:lpstr>Слайд 10</vt:lpstr>
      <vt:lpstr>Слайд 11</vt:lpstr>
      <vt:lpstr>Слайд 12</vt:lpstr>
      <vt:lpstr>Слайд 13</vt:lpstr>
      <vt:lpstr>Механизмы влияния на качество профессиональной  подготовки кадров: профессионально-общественной аккредитации профессиональных образовательных программ (Статья  96  Федерального закона от   29.12.2012  № 273-ФЗ «Об образовании в Российской Федерации») </vt:lpstr>
      <vt:lpstr>Слайд 15</vt:lpstr>
      <vt:lpstr>Слайд 16</vt:lpstr>
      <vt:lpstr>Слайд 17</vt:lpstr>
      <vt:lpstr>Слайд 18</vt:lpstr>
      <vt:lpstr>Слайд 19</vt:lpstr>
      <vt:lpstr>Организационно-методические документы,  утвержденные Национальным советом при Президенте Российской Федерации по профессиональным квалификациям в целях формирования системы независимой оценки квалификации  (протокол Национального совета при Президенте Российской Федерации по профессиональным квалификациям от 20 мая 2015 г. № 10)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ZajjcevTA</cp:lastModifiedBy>
  <cp:revision>1074</cp:revision>
  <cp:lastPrinted>2014-11-17T12:41:02Z</cp:lastPrinted>
  <dcterms:created xsi:type="dcterms:W3CDTF">2012-09-14T15:26:24Z</dcterms:created>
  <dcterms:modified xsi:type="dcterms:W3CDTF">2015-12-07T17:10:58Z</dcterms:modified>
</cp:coreProperties>
</file>