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61" r:id="rId2"/>
    <p:sldId id="260" r:id="rId3"/>
    <p:sldId id="257" r:id="rId4"/>
    <p:sldId id="273" r:id="rId5"/>
    <p:sldId id="264" r:id="rId6"/>
    <p:sldId id="267" r:id="rId7"/>
    <p:sldId id="265" r:id="rId8"/>
    <p:sldId id="268" r:id="rId9"/>
    <p:sldId id="256" r:id="rId10"/>
    <p:sldId id="263" r:id="rId11"/>
    <p:sldId id="274" r:id="rId12"/>
    <p:sldId id="266" r:id="rId13"/>
    <p:sldId id="270" r:id="rId14"/>
    <p:sldId id="271" r:id="rId15"/>
    <p:sldId id="275" r:id="rId16"/>
    <p:sldId id="272" r:id="rId17"/>
    <p:sldId id="269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3" autoAdjust="0"/>
    <p:restoredTop sz="94660"/>
  </p:normalViewPr>
  <p:slideViewPr>
    <p:cSldViewPr>
      <p:cViewPr varScale="1">
        <p:scale>
          <a:sx n="101" d="100"/>
          <a:sy n="101" d="100"/>
        </p:scale>
        <p:origin x="-4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7200F7-55EB-455A-9DC1-103780B2708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F7CB75-3608-49C6-BDDB-BFD64ACDCDFA}">
      <dgm:prSet/>
      <dgm:spPr/>
      <dgm:t>
        <a:bodyPr/>
        <a:lstStyle/>
        <a:p>
          <a:pPr rtl="0"/>
          <a:r>
            <a:rPr lang="ru-RU" b="1" cap="all" baseline="0" dirty="0" smtClean="0"/>
            <a:t>Национальный проект включает  три федеральных </a:t>
          </a:r>
          <a:r>
            <a:rPr lang="ru-RU" b="1" cap="all" baseline="0" dirty="0" err="1" smtClean="0"/>
            <a:t>проектА</a:t>
          </a:r>
          <a:endParaRPr lang="ru-RU" cap="all" baseline="0" dirty="0"/>
        </a:p>
      </dgm:t>
    </dgm:pt>
    <dgm:pt modelId="{38531ABE-DECD-4834-A55A-8822257A6BA6}" type="parTrans" cxnId="{AD83DEF4-E9AD-4BD2-97DC-4E91D882D2D9}">
      <dgm:prSet/>
      <dgm:spPr/>
      <dgm:t>
        <a:bodyPr/>
        <a:lstStyle/>
        <a:p>
          <a:endParaRPr lang="ru-RU"/>
        </a:p>
      </dgm:t>
    </dgm:pt>
    <dgm:pt modelId="{89C93AEC-C0B9-4AC9-90EA-756E7C08D838}" type="sibTrans" cxnId="{AD83DEF4-E9AD-4BD2-97DC-4E91D882D2D9}">
      <dgm:prSet/>
      <dgm:spPr/>
      <dgm:t>
        <a:bodyPr/>
        <a:lstStyle/>
        <a:p>
          <a:endParaRPr lang="ru-RU"/>
        </a:p>
      </dgm:t>
    </dgm:pt>
    <dgm:pt modelId="{CD363673-6522-4196-97E6-645FD196FC0B}">
      <dgm:prSet custT="1"/>
      <dgm:spPr/>
      <dgm:t>
        <a:bodyPr/>
        <a:lstStyle/>
        <a:p>
          <a:pPr algn="l" rtl="0"/>
          <a:r>
            <a:rPr lang="ru-RU" sz="2200" b="1" cap="all" baseline="0" dirty="0" smtClean="0"/>
            <a:t>федеральный проект «Системные меры по повышению производительности труда»</a:t>
          </a:r>
          <a:endParaRPr lang="ru-RU" sz="2200" b="1" cap="all" baseline="0" dirty="0"/>
        </a:p>
      </dgm:t>
    </dgm:pt>
    <dgm:pt modelId="{74FE5DF3-CF8F-4D5A-93C3-2257539C263E}" type="parTrans" cxnId="{069829D7-3ADA-4B9C-98B2-F90F3360B3D2}">
      <dgm:prSet/>
      <dgm:spPr/>
      <dgm:t>
        <a:bodyPr/>
        <a:lstStyle/>
        <a:p>
          <a:endParaRPr lang="ru-RU"/>
        </a:p>
      </dgm:t>
    </dgm:pt>
    <dgm:pt modelId="{DAAFC6AC-F254-4DAB-BBD3-4263D2CB3EEC}" type="sibTrans" cxnId="{069829D7-3ADA-4B9C-98B2-F90F3360B3D2}">
      <dgm:prSet/>
      <dgm:spPr/>
      <dgm:t>
        <a:bodyPr/>
        <a:lstStyle/>
        <a:p>
          <a:endParaRPr lang="ru-RU"/>
        </a:p>
      </dgm:t>
    </dgm:pt>
    <dgm:pt modelId="{83DA17FC-1E99-4467-906F-317010C1FDB8}">
      <dgm:prSet custT="1"/>
      <dgm:spPr/>
      <dgm:t>
        <a:bodyPr/>
        <a:lstStyle/>
        <a:p>
          <a:pPr algn="l" rtl="0"/>
          <a:r>
            <a:rPr lang="ru-RU" sz="2200" b="1" cap="all" baseline="0" dirty="0" smtClean="0"/>
            <a:t>федеральный проект «Адресная поддержка повышения производительности труда на предприятиях»</a:t>
          </a:r>
          <a:endParaRPr lang="ru-RU" sz="2200" b="1" cap="all" baseline="0" dirty="0"/>
        </a:p>
      </dgm:t>
    </dgm:pt>
    <dgm:pt modelId="{7648D56A-FD72-4902-8AD2-4BC8C726F4B6}" type="parTrans" cxnId="{F10E5DFF-050F-4F17-9073-4828857DFF2D}">
      <dgm:prSet/>
      <dgm:spPr/>
      <dgm:t>
        <a:bodyPr/>
        <a:lstStyle/>
        <a:p>
          <a:endParaRPr lang="ru-RU"/>
        </a:p>
      </dgm:t>
    </dgm:pt>
    <dgm:pt modelId="{811AB078-AE22-49A5-AEEF-C2C59D15A84C}" type="sibTrans" cxnId="{F10E5DFF-050F-4F17-9073-4828857DFF2D}">
      <dgm:prSet/>
      <dgm:spPr/>
      <dgm:t>
        <a:bodyPr/>
        <a:lstStyle/>
        <a:p>
          <a:endParaRPr lang="ru-RU"/>
        </a:p>
      </dgm:t>
    </dgm:pt>
    <dgm:pt modelId="{97A2308A-4A8B-4322-AC53-2854401785D7}">
      <dgm:prSet custT="1"/>
      <dgm:spPr/>
      <dgm:t>
        <a:bodyPr/>
        <a:lstStyle/>
        <a:p>
          <a:pPr algn="l" rtl="0"/>
          <a:r>
            <a:rPr lang="ru-RU" sz="2200" b="1" cap="all" baseline="0" dirty="0" smtClean="0"/>
            <a:t>федеральный проект «Поддержка занятости и повышение эффективности рынка труда для обеспечения роста производительности труда»</a:t>
          </a:r>
          <a:endParaRPr lang="ru-RU" sz="2200" b="1" cap="all" baseline="0" dirty="0"/>
        </a:p>
      </dgm:t>
    </dgm:pt>
    <dgm:pt modelId="{FB1A142B-3F6C-4E97-B9DA-0E1B7F7C3A07}" type="parTrans" cxnId="{53964F90-E6F2-40D9-B1DE-2A64105BDE04}">
      <dgm:prSet/>
      <dgm:spPr/>
      <dgm:t>
        <a:bodyPr/>
        <a:lstStyle/>
        <a:p>
          <a:endParaRPr lang="ru-RU"/>
        </a:p>
      </dgm:t>
    </dgm:pt>
    <dgm:pt modelId="{3A326072-08D6-4FDC-84A9-3420277E7A2F}" type="sibTrans" cxnId="{53964F90-E6F2-40D9-B1DE-2A64105BDE04}">
      <dgm:prSet/>
      <dgm:spPr/>
      <dgm:t>
        <a:bodyPr/>
        <a:lstStyle/>
        <a:p>
          <a:endParaRPr lang="ru-RU"/>
        </a:p>
      </dgm:t>
    </dgm:pt>
    <dgm:pt modelId="{3BEAC4C2-4B51-424A-B586-FA3110F0CC5C}">
      <dgm:prSet custT="1"/>
      <dgm:spPr/>
      <dgm:t>
        <a:bodyPr/>
        <a:lstStyle/>
        <a:p>
          <a:pPr algn="l" rtl="0"/>
          <a:endParaRPr lang="ru-RU" sz="2200" b="1" cap="all" baseline="0" dirty="0"/>
        </a:p>
      </dgm:t>
    </dgm:pt>
    <dgm:pt modelId="{59A975B2-D98C-4E6B-9AE9-87EE347C8B05}" type="parTrans" cxnId="{350103A4-F294-40D2-B541-200599C95184}">
      <dgm:prSet/>
      <dgm:spPr/>
      <dgm:t>
        <a:bodyPr/>
        <a:lstStyle/>
        <a:p>
          <a:endParaRPr lang="ru-RU"/>
        </a:p>
      </dgm:t>
    </dgm:pt>
    <dgm:pt modelId="{23B1F579-DCA5-4302-BEBA-D6C6007595CD}" type="sibTrans" cxnId="{350103A4-F294-40D2-B541-200599C95184}">
      <dgm:prSet/>
      <dgm:spPr/>
      <dgm:t>
        <a:bodyPr/>
        <a:lstStyle/>
        <a:p>
          <a:endParaRPr lang="ru-RU"/>
        </a:p>
      </dgm:t>
    </dgm:pt>
    <dgm:pt modelId="{05773AF7-EB80-42E2-A095-D551864ECE64}">
      <dgm:prSet custT="1"/>
      <dgm:spPr/>
      <dgm:t>
        <a:bodyPr/>
        <a:lstStyle/>
        <a:p>
          <a:pPr algn="l" rtl="0"/>
          <a:endParaRPr lang="ru-RU" sz="2200" b="1" cap="all" baseline="0" dirty="0"/>
        </a:p>
      </dgm:t>
    </dgm:pt>
    <dgm:pt modelId="{67C95019-D1CE-4158-8070-710BC75C8DB6}" type="parTrans" cxnId="{B4991937-8B5A-40C2-906E-F6E4E422983B}">
      <dgm:prSet/>
      <dgm:spPr/>
      <dgm:t>
        <a:bodyPr/>
        <a:lstStyle/>
        <a:p>
          <a:endParaRPr lang="ru-RU"/>
        </a:p>
      </dgm:t>
    </dgm:pt>
    <dgm:pt modelId="{6963E9AC-D518-4F95-83F4-C614B7A637F5}" type="sibTrans" cxnId="{B4991937-8B5A-40C2-906E-F6E4E422983B}">
      <dgm:prSet/>
      <dgm:spPr/>
      <dgm:t>
        <a:bodyPr/>
        <a:lstStyle/>
        <a:p>
          <a:endParaRPr lang="ru-RU"/>
        </a:p>
      </dgm:t>
    </dgm:pt>
    <dgm:pt modelId="{564FCB21-1449-4FF6-9847-4B11CF4817AB}" type="pres">
      <dgm:prSet presAssocID="{097200F7-55EB-455A-9DC1-103780B270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EF0DC5-6FE8-42CA-81DE-C7FE1DB4DB64}" type="pres">
      <dgm:prSet presAssocID="{6BF7CB75-3608-49C6-BDDB-BFD64ACDCDFA}" presName="linNode" presStyleCnt="0"/>
      <dgm:spPr/>
    </dgm:pt>
    <dgm:pt modelId="{8209CAF6-D048-4450-91E0-04106D0FC3AD}" type="pres">
      <dgm:prSet presAssocID="{6BF7CB75-3608-49C6-BDDB-BFD64ACDCDFA}" presName="parentText" presStyleLbl="node1" presStyleIdx="0" presStyleCnt="1" custScaleX="78279" custScaleY="100098" custLinFactNeighborX="191" custLinFactNeighborY="-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7AC32-9D04-4F4E-9DE7-AC5C1278A463}" type="pres">
      <dgm:prSet presAssocID="{6BF7CB75-3608-49C6-BDDB-BFD64ACDCDFA}" presName="descendantText" presStyleLbl="alignAccFollowNode1" presStyleIdx="0" presStyleCnt="1" custScaleX="117720" custScaleY="122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0E5DFF-050F-4F17-9073-4828857DFF2D}" srcId="{6BF7CB75-3608-49C6-BDDB-BFD64ACDCDFA}" destId="{83DA17FC-1E99-4467-906F-317010C1FDB8}" srcOrd="2" destOrd="0" parTransId="{7648D56A-FD72-4902-8AD2-4BC8C726F4B6}" sibTransId="{811AB078-AE22-49A5-AEEF-C2C59D15A84C}"/>
    <dgm:cxn modelId="{EDB3CDC1-828F-4450-8246-EF59F502A2C0}" type="presOf" srcId="{97A2308A-4A8B-4322-AC53-2854401785D7}" destId="{C357AC32-9D04-4F4E-9DE7-AC5C1278A463}" srcOrd="0" destOrd="4" presId="urn:microsoft.com/office/officeart/2005/8/layout/vList5"/>
    <dgm:cxn modelId="{0DA409B6-6B12-4676-8F6C-4657A95215EB}" type="presOf" srcId="{6BF7CB75-3608-49C6-BDDB-BFD64ACDCDFA}" destId="{8209CAF6-D048-4450-91E0-04106D0FC3AD}" srcOrd="0" destOrd="0" presId="urn:microsoft.com/office/officeart/2005/8/layout/vList5"/>
    <dgm:cxn modelId="{4C5AE5A3-0F0A-448B-BC4D-B02F14869C73}" type="presOf" srcId="{097200F7-55EB-455A-9DC1-103780B27085}" destId="{564FCB21-1449-4FF6-9847-4B11CF4817AB}" srcOrd="0" destOrd="0" presId="urn:microsoft.com/office/officeart/2005/8/layout/vList5"/>
    <dgm:cxn modelId="{3BC2503F-FDAF-447F-A14B-CF8CD5E05B1F}" type="presOf" srcId="{83DA17FC-1E99-4467-906F-317010C1FDB8}" destId="{C357AC32-9D04-4F4E-9DE7-AC5C1278A463}" srcOrd="0" destOrd="2" presId="urn:microsoft.com/office/officeart/2005/8/layout/vList5"/>
    <dgm:cxn modelId="{AD83DEF4-E9AD-4BD2-97DC-4E91D882D2D9}" srcId="{097200F7-55EB-455A-9DC1-103780B27085}" destId="{6BF7CB75-3608-49C6-BDDB-BFD64ACDCDFA}" srcOrd="0" destOrd="0" parTransId="{38531ABE-DECD-4834-A55A-8822257A6BA6}" sibTransId="{89C93AEC-C0B9-4AC9-90EA-756E7C08D838}"/>
    <dgm:cxn modelId="{15092A48-A522-478A-9E97-5BC95ECC18AC}" type="presOf" srcId="{3BEAC4C2-4B51-424A-B586-FA3110F0CC5C}" destId="{C357AC32-9D04-4F4E-9DE7-AC5C1278A463}" srcOrd="0" destOrd="1" presId="urn:microsoft.com/office/officeart/2005/8/layout/vList5"/>
    <dgm:cxn modelId="{069829D7-3ADA-4B9C-98B2-F90F3360B3D2}" srcId="{6BF7CB75-3608-49C6-BDDB-BFD64ACDCDFA}" destId="{CD363673-6522-4196-97E6-645FD196FC0B}" srcOrd="0" destOrd="0" parTransId="{74FE5DF3-CF8F-4D5A-93C3-2257539C263E}" sibTransId="{DAAFC6AC-F254-4DAB-BBD3-4263D2CB3EEC}"/>
    <dgm:cxn modelId="{350103A4-F294-40D2-B541-200599C95184}" srcId="{6BF7CB75-3608-49C6-BDDB-BFD64ACDCDFA}" destId="{3BEAC4C2-4B51-424A-B586-FA3110F0CC5C}" srcOrd="1" destOrd="0" parTransId="{59A975B2-D98C-4E6B-9AE9-87EE347C8B05}" sibTransId="{23B1F579-DCA5-4302-BEBA-D6C6007595CD}"/>
    <dgm:cxn modelId="{CDBE2704-DBAB-43E4-8DCF-8470F451559A}" type="presOf" srcId="{05773AF7-EB80-42E2-A095-D551864ECE64}" destId="{C357AC32-9D04-4F4E-9DE7-AC5C1278A463}" srcOrd="0" destOrd="3" presId="urn:microsoft.com/office/officeart/2005/8/layout/vList5"/>
    <dgm:cxn modelId="{B4991937-8B5A-40C2-906E-F6E4E422983B}" srcId="{6BF7CB75-3608-49C6-BDDB-BFD64ACDCDFA}" destId="{05773AF7-EB80-42E2-A095-D551864ECE64}" srcOrd="3" destOrd="0" parTransId="{67C95019-D1CE-4158-8070-710BC75C8DB6}" sibTransId="{6963E9AC-D518-4F95-83F4-C614B7A637F5}"/>
    <dgm:cxn modelId="{4073356A-22DE-404A-98A5-676D0E67BE40}" type="presOf" srcId="{CD363673-6522-4196-97E6-645FD196FC0B}" destId="{C357AC32-9D04-4F4E-9DE7-AC5C1278A463}" srcOrd="0" destOrd="0" presId="urn:microsoft.com/office/officeart/2005/8/layout/vList5"/>
    <dgm:cxn modelId="{53964F90-E6F2-40D9-B1DE-2A64105BDE04}" srcId="{6BF7CB75-3608-49C6-BDDB-BFD64ACDCDFA}" destId="{97A2308A-4A8B-4322-AC53-2854401785D7}" srcOrd="4" destOrd="0" parTransId="{FB1A142B-3F6C-4E97-B9DA-0E1B7F7C3A07}" sibTransId="{3A326072-08D6-4FDC-84A9-3420277E7A2F}"/>
    <dgm:cxn modelId="{B05A1B16-1DDA-4A81-A23F-12003F6FD80B}" type="presParOf" srcId="{564FCB21-1449-4FF6-9847-4B11CF4817AB}" destId="{F9EF0DC5-6FE8-42CA-81DE-C7FE1DB4DB64}" srcOrd="0" destOrd="0" presId="urn:microsoft.com/office/officeart/2005/8/layout/vList5"/>
    <dgm:cxn modelId="{8B9512DA-D4C7-4254-987F-392B42394C1D}" type="presParOf" srcId="{F9EF0DC5-6FE8-42CA-81DE-C7FE1DB4DB64}" destId="{8209CAF6-D048-4450-91E0-04106D0FC3AD}" srcOrd="0" destOrd="0" presId="urn:microsoft.com/office/officeart/2005/8/layout/vList5"/>
    <dgm:cxn modelId="{2E605A69-3CD0-4036-887D-DFB23F274E3B}" type="presParOf" srcId="{F9EF0DC5-6FE8-42CA-81DE-C7FE1DB4DB64}" destId="{C357AC32-9D04-4F4E-9DE7-AC5C1278A46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45312F-6D7D-4003-ACDF-85EBFCEDBF0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C8047C2-421D-4E8E-A939-B7434F84FA36}">
      <dgm:prSet phldrT="[Текст]"/>
      <dgm:spPr/>
      <dgm:t>
        <a:bodyPr/>
        <a:lstStyle/>
        <a:p>
          <a:pPr>
            <a:lnSpc>
              <a:spcPct val="150000"/>
            </a:lnSpc>
          </a:pPr>
          <a:r>
            <a:rPr lang="ru-RU" b="1" cap="all" baseline="0" dirty="0" smtClean="0"/>
            <a:t>снижение административных барьеров, препятствующих повышению производительности труда</a:t>
          </a:r>
          <a:endParaRPr lang="ru-RU" b="1" cap="all" baseline="0" dirty="0"/>
        </a:p>
      </dgm:t>
    </dgm:pt>
    <dgm:pt modelId="{36CFBCCF-4D36-4706-978C-6A264B51AEC1}" type="parTrans" cxnId="{3AACC985-3F42-4101-A1C2-ACD830F0E690}">
      <dgm:prSet/>
      <dgm:spPr/>
      <dgm:t>
        <a:bodyPr/>
        <a:lstStyle/>
        <a:p>
          <a:endParaRPr lang="ru-RU"/>
        </a:p>
      </dgm:t>
    </dgm:pt>
    <dgm:pt modelId="{452DAF6F-B47E-4877-8588-6B5FAA746217}" type="sibTrans" cxnId="{3AACC985-3F42-4101-A1C2-ACD830F0E690}">
      <dgm:prSet/>
      <dgm:spPr/>
      <dgm:t>
        <a:bodyPr/>
        <a:lstStyle/>
        <a:p>
          <a:endParaRPr lang="ru-RU"/>
        </a:p>
      </dgm:t>
    </dgm:pt>
    <dgm:pt modelId="{80BF2FE1-FD8D-47C1-AD52-0AB4EFDACA5E}">
      <dgm:prSet phldrT="[Текст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ru-RU" sz="1600" b="1" cap="all" baseline="0" dirty="0" smtClean="0"/>
            <a:t>формирование системы подготовки </a:t>
          </a:r>
          <a:r>
            <a:rPr lang="ru-RU" sz="1600" b="1" cap="all" baseline="0" dirty="0" err="1" smtClean="0"/>
            <a:t>высококвалифи-цированных</a:t>
          </a:r>
          <a:r>
            <a:rPr lang="ru-RU" sz="1600" b="1" cap="all" baseline="0" dirty="0" smtClean="0"/>
            <a:t> 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ru-RU" sz="1600" b="1" cap="all" baseline="0" dirty="0" smtClean="0"/>
            <a:t>кадр</a:t>
          </a:r>
          <a:r>
            <a:rPr lang="ru-RU" sz="1600" b="1" cap="all" dirty="0" smtClean="0"/>
            <a:t>ов</a:t>
          </a:r>
          <a:endParaRPr lang="ru-RU" sz="1600" b="1" cap="all" dirty="0"/>
        </a:p>
      </dgm:t>
    </dgm:pt>
    <dgm:pt modelId="{8E3E5C04-5548-4873-845C-9733349683F3}" type="parTrans" cxnId="{EAC71458-48A3-4015-A510-D212EAE2C133}">
      <dgm:prSet/>
      <dgm:spPr/>
      <dgm:t>
        <a:bodyPr/>
        <a:lstStyle/>
        <a:p>
          <a:endParaRPr lang="ru-RU"/>
        </a:p>
      </dgm:t>
    </dgm:pt>
    <dgm:pt modelId="{1DEB7E8D-3567-40F8-9160-C8AEC93EF932}" type="sibTrans" cxnId="{EAC71458-48A3-4015-A510-D212EAE2C133}">
      <dgm:prSet/>
      <dgm:spPr/>
      <dgm:t>
        <a:bodyPr/>
        <a:lstStyle/>
        <a:p>
          <a:endParaRPr lang="ru-RU"/>
        </a:p>
      </dgm:t>
    </dgm:pt>
    <dgm:pt modelId="{75194823-DB96-43B8-A138-CAB78C00FABB}">
      <dgm:prSet phldrT="[Текст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ru-RU" sz="1600" b="1" cap="all" baseline="0" dirty="0" smtClean="0"/>
            <a:t>международное взаимодействие</a:t>
          </a:r>
          <a:endParaRPr lang="ru-RU" sz="1600" b="1" cap="all" baseline="0" dirty="0"/>
        </a:p>
      </dgm:t>
    </dgm:pt>
    <dgm:pt modelId="{482555D6-8CC8-4820-897A-A05E7DFC5052}" type="parTrans" cxnId="{9B1102BB-8164-462A-91F9-9C6DDFD00D1D}">
      <dgm:prSet/>
      <dgm:spPr/>
      <dgm:t>
        <a:bodyPr/>
        <a:lstStyle/>
        <a:p>
          <a:endParaRPr lang="ru-RU"/>
        </a:p>
      </dgm:t>
    </dgm:pt>
    <dgm:pt modelId="{AD7CB9FF-8A36-4E79-ACCC-3780E718A193}" type="sibTrans" cxnId="{9B1102BB-8164-462A-91F9-9C6DDFD00D1D}">
      <dgm:prSet/>
      <dgm:spPr/>
      <dgm:t>
        <a:bodyPr/>
        <a:lstStyle/>
        <a:p>
          <a:endParaRPr lang="ru-RU"/>
        </a:p>
      </dgm:t>
    </dgm:pt>
    <dgm:pt modelId="{3B4BAA5D-FF7F-4C76-AAD6-2534B3D220C6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600" b="1" cap="all" baseline="0" dirty="0" smtClean="0"/>
            <a:t>методологическое сопровождение</a:t>
          </a:r>
          <a:endParaRPr lang="ru-RU" sz="1600" b="1" cap="all" baseline="0" dirty="0"/>
        </a:p>
      </dgm:t>
    </dgm:pt>
    <dgm:pt modelId="{BE4E9AF6-0BC5-46B4-948D-5EEC8486AA75}" type="parTrans" cxnId="{7F3BD4D5-B57D-4388-B96A-121424480669}">
      <dgm:prSet/>
      <dgm:spPr/>
      <dgm:t>
        <a:bodyPr/>
        <a:lstStyle/>
        <a:p>
          <a:endParaRPr lang="ru-RU"/>
        </a:p>
      </dgm:t>
    </dgm:pt>
    <dgm:pt modelId="{B61EAF29-96E6-4590-BA75-0FAE100553F9}" type="sibTrans" cxnId="{7F3BD4D5-B57D-4388-B96A-121424480669}">
      <dgm:prSet/>
      <dgm:spPr/>
      <dgm:t>
        <a:bodyPr/>
        <a:lstStyle/>
        <a:p>
          <a:endParaRPr lang="ru-RU"/>
        </a:p>
      </dgm:t>
    </dgm:pt>
    <dgm:pt modelId="{B82E327B-A7CC-4076-94C6-B3B0EE8E9B7D}">
      <dgm:prSet phldrT="[Текст]"/>
      <dgm:spPr/>
      <dgm:t>
        <a:bodyPr/>
        <a:lstStyle/>
        <a:p>
          <a:pPr>
            <a:lnSpc>
              <a:spcPct val="150000"/>
            </a:lnSpc>
          </a:pPr>
          <a:r>
            <a:rPr lang="ru-RU" b="1" cap="all" baseline="0" dirty="0" smtClean="0"/>
            <a:t>создание новых форматов поддержки предприятий для поддержания непрерывной заинтересованности в улучшениях и росте производительности тру</a:t>
          </a:r>
          <a:r>
            <a:rPr lang="ru-RU" b="1" cap="all" dirty="0" smtClean="0"/>
            <a:t>да</a:t>
          </a:r>
          <a:endParaRPr lang="ru-RU" b="1" cap="all" dirty="0"/>
        </a:p>
      </dgm:t>
    </dgm:pt>
    <dgm:pt modelId="{2E2D9836-CCF6-4541-9977-BAE59997AFF4}" type="parTrans" cxnId="{11A34631-680E-424D-8FBD-2FA69B9D592F}">
      <dgm:prSet/>
      <dgm:spPr/>
      <dgm:t>
        <a:bodyPr/>
        <a:lstStyle/>
        <a:p>
          <a:endParaRPr lang="ru-RU"/>
        </a:p>
      </dgm:t>
    </dgm:pt>
    <dgm:pt modelId="{E1D3AEBF-FA73-4FEC-A17B-3A664BB70416}" type="sibTrans" cxnId="{11A34631-680E-424D-8FBD-2FA69B9D592F}">
      <dgm:prSet/>
      <dgm:spPr/>
      <dgm:t>
        <a:bodyPr/>
        <a:lstStyle/>
        <a:p>
          <a:endParaRPr lang="ru-RU"/>
        </a:p>
      </dgm:t>
    </dgm:pt>
    <dgm:pt modelId="{D4FF46DC-CDF7-490B-96FB-DECD438A57DE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ru-RU" sz="1600" b="1" cap="all" baseline="0" dirty="0" smtClean="0"/>
            <a:t>стимулирование предприятий к повышению производительности 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ru-RU" sz="1600" b="1" cap="all" baseline="0" dirty="0" smtClean="0"/>
            <a:t>труда</a:t>
          </a:r>
          <a:endParaRPr lang="ru-RU" sz="1600" b="1" cap="all" baseline="0" dirty="0"/>
        </a:p>
      </dgm:t>
    </dgm:pt>
    <dgm:pt modelId="{6A2B43FF-E1F1-49C6-90B2-01ACF13CF20D}" type="parTrans" cxnId="{3DF5064B-FA78-4B42-A969-BAD87E396555}">
      <dgm:prSet/>
      <dgm:spPr/>
      <dgm:t>
        <a:bodyPr/>
        <a:lstStyle/>
        <a:p>
          <a:endParaRPr lang="ru-RU"/>
        </a:p>
      </dgm:t>
    </dgm:pt>
    <dgm:pt modelId="{DBC439E8-1111-48A2-BD0C-8D73E927B805}" type="sibTrans" cxnId="{3DF5064B-FA78-4B42-A969-BAD87E396555}">
      <dgm:prSet/>
      <dgm:spPr/>
      <dgm:t>
        <a:bodyPr/>
        <a:lstStyle/>
        <a:p>
          <a:endParaRPr lang="ru-RU"/>
        </a:p>
      </dgm:t>
    </dgm:pt>
    <dgm:pt modelId="{882B4B36-BBFD-4042-A98B-32E4FF4C0356}" type="pres">
      <dgm:prSet presAssocID="{0945312F-6D7D-4003-ACDF-85EBFCEDBF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BEFE80-F333-4EA1-81B3-3ADB1C3359A2}" type="pres">
      <dgm:prSet presAssocID="{1C8047C2-421D-4E8E-A939-B7434F84FA36}" presName="node" presStyleLbl="node1" presStyleIdx="0" presStyleCnt="6" custScaleX="134367" custScaleY="169293" custLinFactNeighborX="-22206" custLinFactNeighborY="-7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9FBFC-FB34-48AD-A83E-B963848B85E5}" type="pres">
      <dgm:prSet presAssocID="{452DAF6F-B47E-4877-8588-6B5FAA746217}" presName="sibTrans" presStyleCnt="0"/>
      <dgm:spPr/>
    </dgm:pt>
    <dgm:pt modelId="{378FF5DD-908E-466E-8AA6-CF03A5293788}" type="pres">
      <dgm:prSet presAssocID="{80BF2FE1-FD8D-47C1-AD52-0AB4EFDACA5E}" presName="node" presStyleLbl="node1" presStyleIdx="1" presStyleCnt="6" custScaleX="125658" custScaleY="173016" custLinFactNeighborX="-732" custLinFactNeighborY="-25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4D1FF-0C3B-447E-8695-E96434079867}" type="pres">
      <dgm:prSet presAssocID="{1DEB7E8D-3567-40F8-9160-C8AEC93EF932}" presName="sibTrans" presStyleCnt="0"/>
      <dgm:spPr/>
    </dgm:pt>
    <dgm:pt modelId="{D3320962-7A99-408A-A61F-6F049B0609D1}" type="pres">
      <dgm:prSet presAssocID="{D4FF46DC-CDF7-490B-96FB-DECD438A57DE}" presName="node" presStyleLbl="node1" presStyleIdx="2" presStyleCnt="6" custScaleX="132916" custScaleY="175828" custLinFactNeighborX="7672" custLinFactNeighborY="-5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548CC-11B4-4DDC-BDDB-1FBBFACB5AEC}" type="pres">
      <dgm:prSet presAssocID="{DBC439E8-1111-48A2-BD0C-8D73E927B805}" presName="sibTrans" presStyleCnt="0"/>
      <dgm:spPr/>
    </dgm:pt>
    <dgm:pt modelId="{DC600494-BB2D-4434-B190-C00DA7E5BD3D}" type="pres">
      <dgm:prSet presAssocID="{75194823-DB96-43B8-A138-CAB78C00FABB}" presName="node" presStyleLbl="node1" presStyleIdx="3" presStyleCnt="6" custScaleX="146977" custScaleY="167403" custLinFactNeighborX="-5417" custLinFactNeighborY="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ACBD1-94DD-413B-B1BE-88852D3CA6D7}" type="pres">
      <dgm:prSet presAssocID="{AD7CB9FF-8A36-4E79-ACCC-3780E718A193}" presName="sibTrans" presStyleCnt="0"/>
      <dgm:spPr/>
    </dgm:pt>
    <dgm:pt modelId="{54D952AB-8509-4459-828F-B99746E73551}" type="pres">
      <dgm:prSet presAssocID="{3B4BAA5D-FF7F-4C76-AAD6-2534B3D220C6}" presName="node" presStyleLbl="node1" presStyleIdx="4" presStyleCnt="6" custScaleX="124882" custScaleY="165252" custLinFactNeighborX="-1538" custLinFactNeighborY="4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DAF04-023D-4CC0-8D3B-D4A98D8F6179}" type="pres">
      <dgm:prSet presAssocID="{B61EAF29-96E6-4590-BA75-0FAE100553F9}" presName="sibTrans" presStyleCnt="0"/>
      <dgm:spPr/>
    </dgm:pt>
    <dgm:pt modelId="{E9101E6F-6C01-44C3-9190-B9935BE8546C}" type="pres">
      <dgm:prSet presAssocID="{B82E327B-A7CC-4076-94C6-B3B0EE8E9B7D}" presName="node" presStyleLbl="node1" presStyleIdx="5" presStyleCnt="6" custScaleX="126884" custScaleY="166943" custLinFactNeighborX="5881" custLinFactNeighborY="4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ACC985-3F42-4101-A1C2-ACD830F0E690}" srcId="{0945312F-6D7D-4003-ACDF-85EBFCEDBF0C}" destId="{1C8047C2-421D-4E8E-A939-B7434F84FA36}" srcOrd="0" destOrd="0" parTransId="{36CFBCCF-4D36-4706-978C-6A264B51AEC1}" sibTransId="{452DAF6F-B47E-4877-8588-6B5FAA746217}"/>
    <dgm:cxn modelId="{7F3BD4D5-B57D-4388-B96A-121424480669}" srcId="{0945312F-6D7D-4003-ACDF-85EBFCEDBF0C}" destId="{3B4BAA5D-FF7F-4C76-AAD6-2534B3D220C6}" srcOrd="4" destOrd="0" parTransId="{BE4E9AF6-0BC5-46B4-948D-5EEC8486AA75}" sibTransId="{B61EAF29-96E6-4590-BA75-0FAE100553F9}"/>
    <dgm:cxn modelId="{EAC71458-48A3-4015-A510-D212EAE2C133}" srcId="{0945312F-6D7D-4003-ACDF-85EBFCEDBF0C}" destId="{80BF2FE1-FD8D-47C1-AD52-0AB4EFDACA5E}" srcOrd="1" destOrd="0" parTransId="{8E3E5C04-5548-4873-845C-9733349683F3}" sibTransId="{1DEB7E8D-3567-40F8-9160-C8AEC93EF932}"/>
    <dgm:cxn modelId="{DAD468F2-A292-4DD0-B37C-59F15CC85F73}" type="presOf" srcId="{0945312F-6D7D-4003-ACDF-85EBFCEDBF0C}" destId="{882B4B36-BBFD-4042-A98B-32E4FF4C0356}" srcOrd="0" destOrd="0" presId="urn:microsoft.com/office/officeart/2005/8/layout/default"/>
    <dgm:cxn modelId="{5D4BD33F-3ED1-4228-B50C-4D9CD69A181D}" type="presOf" srcId="{1C8047C2-421D-4E8E-A939-B7434F84FA36}" destId="{32BEFE80-F333-4EA1-81B3-3ADB1C3359A2}" srcOrd="0" destOrd="0" presId="urn:microsoft.com/office/officeart/2005/8/layout/default"/>
    <dgm:cxn modelId="{9B1102BB-8164-462A-91F9-9C6DDFD00D1D}" srcId="{0945312F-6D7D-4003-ACDF-85EBFCEDBF0C}" destId="{75194823-DB96-43B8-A138-CAB78C00FABB}" srcOrd="3" destOrd="0" parTransId="{482555D6-8CC8-4820-897A-A05E7DFC5052}" sibTransId="{AD7CB9FF-8A36-4E79-ACCC-3780E718A193}"/>
    <dgm:cxn modelId="{B5DA83DA-1E72-4A42-9CF9-E63D240A65BA}" type="presOf" srcId="{75194823-DB96-43B8-A138-CAB78C00FABB}" destId="{DC600494-BB2D-4434-B190-C00DA7E5BD3D}" srcOrd="0" destOrd="0" presId="urn:microsoft.com/office/officeart/2005/8/layout/default"/>
    <dgm:cxn modelId="{CD5F67B5-4A68-4A5F-9C3E-96EBF67602F6}" type="presOf" srcId="{B82E327B-A7CC-4076-94C6-B3B0EE8E9B7D}" destId="{E9101E6F-6C01-44C3-9190-B9935BE8546C}" srcOrd="0" destOrd="0" presId="urn:microsoft.com/office/officeart/2005/8/layout/default"/>
    <dgm:cxn modelId="{8DEB090E-EE8E-4809-805A-CF8259D1EE28}" type="presOf" srcId="{D4FF46DC-CDF7-490B-96FB-DECD438A57DE}" destId="{D3320962-7A99-408A-A61F-6F049B0609D1}" srcOrd="0" destOrd="0" presId="urn:microsoft.com/office/officeart/2005/8/layout/default"/>
    <dgm:cxn modelId="{C2CDBDAB-76C6-4626-9320-7633EBC120B8}" type="presOf" srcId="{3B4BAA5D-FF7F-4C76-AAD6-2534B3D220C6}" destId="{54D952AB-8509-4459-828F-B99746E73551}" srcOrd="0" destOrd="0" presId="urn:microsoft.com/office/officeart/2005/8/layout/default"/>
    <dgm:cxn modelId="{3DF5064B-FA78-4B42-A969-BAD87E396555}" srcId="{0945312F-6D7D-4003-ACDF-85EBFCEDBF0C}" destId="{D4FF46DC-CDF7-490B-96FB-DECD438A57DE}" srcOrd="2" destOrd="0" parTransId="{6A2B43FF-E1F1-49C6-90B2-01ACF13CF20D}" sibTransId="{DBC439E8-1111-48A2-BD0C-8D73E927B805}"/>
    <dgm:cxn modelId="{11A34631-680E-424D-8FBD-2FA69B9D592F}" srcId="{0945312F-6D7D-4003-ACDF-85EBFCEDBF0C}" destId="{B82E327B-A7CC-4076-94C6-B3B0EE8E9B7D}" srcOrd="5" destOrd="0" parTransId="{2E2D9836-CCF6-4541-9977-BAE59997AFF4}" sibTransId="{E1D3AEBF-FA73-4FEC-A17B-3A664BB70416}"/>
    <dgm:cxn modelId="{980BBBA9-538D-4E74-8880-77BC7E92B152}" type="presOf" srcId="{80BF2FE1-FD8D-47C1-AD52-0AB4EFDACA5E}" destId="{378FF5DD-908E-466E-8AA6-CF03A5293788}" srcOrd="0" destOrd="0" presId="urn:microsoft.com/office/officeart/2005/8/layout/default"/>
    <dgm:cxn modelId="{B255C534-3EB3-400C-A806-599F01315FCA}" type="presParOf" srcId="{882B4B36-BBFD-4042-A98B-32E4FF4C0356}" destId="{32BEFE80-F333-4EA1-81B3-3ADB1C3359A2}" srcOrd="0" destOrd="0" presId="urn:microsoft.com/office/officeart/2005/8/layout/default"/>
    <dgm:cxn modelId="{2C4684AB-06C2-431B-BDBF-89A5F13DF2E7}" type="presParOf" srcId="{882B4B36-BBFD-4042-A98B-32E4FF4C0356}" destId="{05E9FBFC-FB34-48AD-A83E-B963848B85E5}" srcOrd="1" destOrd="0" presId="urn:microsoft.com/office/officeart/2005/8/layout/default"/>
    <dgm:cxn modelId="{13396568-AF2A-42C2-9C4D-846E835D6F35}" type="presParOf" srcId="{882B4B36-BBFD-4042-A98B-32E4FF4C0356}" destId="{378FF5DD-908E-466E-8AA6-CF03A5293788}" srcOrd="2" destOrd="0" presId="urn:microsoft.com/office/officeart/2005/8/layout/default"/>
    <dgm:cxn modelId="{498F0942-5BE8-4D20-87E5-D1CF6ABFEDC8}" type="presParOf" srcId="{882B4B36-BBFD-4042-A98B-32E4FF4C0356}" destId="{B214D1FF-0C3B-447E-8695-E96434079867}" srcOrd="3" destOrd="0" presId="urn:microsoft.com/office/officeart/2005/8/layout/default"/>
    <dgm:cxn modelId="{FDB2008D-D523-451E-A9E8-E7DB28643F3D}" type="presParOf" srcId="{882B4B36-BBFD-4042-A98B-32E4FF4C0356}" destId="{D3320962-7A99-408A-A61F-6F049B0609D1}" srcOrd="4" destOrd="0" presId="urn:microsoft.com/office/officeart/2005/8/layout/default"/>
    <dgm:cxn modelId="{1DF79670-5B6A-466C-9E03-F8A3AC683AE0}" type="presParOf" srcId="{882B4B36-BBFD-4042-A98B-32E4FF4C0356}" destId="{DEB548CC-11B4-4DDC-BDDB-1FBBFACB5AEC}" srcOrd="5" destOrd="0" presId="urn:microsoft.com/office/officeart/2005/8/layout/default"/>
    <dgm:cxn modelId="{B32A3608-F8C1-4C4A-9479-A8F6E510F539}" type="presParOf" srcId="{882B4B36-BBFD-4042-A98B-32E4FF4C0356}" destId="{DC600494-BB2D-4434-B190-C00DA7E5BD3D}" srcOrd="6" destOrd="0" presId="urn:microsoft.com/office/officeart/2005/8/layout/default"/>
    <dgm:cxn modelId="{C0D2C5EE-EA6E-4ADF-876B-D0BB760C1626}" type="presParOf" srcId="{882B4B36-BBFD-4042-A98B-32E4FF4C0356}" destId="{E75ACBD1-94DD-413B-B1BE-88852D3CA6D7}" srcOrd="7" destOrd="0" presId="urn:microsoft.com/office/officeart/2005/8/layout/default"/>
    <dgm:cxn modelId="{D757C9FE-2D8B-4D4B-BB27-E46BD154D0F8}" type="presParOf" srcId="{882B4B36-BBFD-4042-A98B-32E4FF4C0356}" destId="{54D952AB-8509-4459-828F-B99746E73551}" srcOrd="8" destOrd="0" presId="urn:microsoft.com/office/officeart/2005/8/layout/default"/>
    <dgm:cxn modelId="{22D56E97-D2C3-44A5-9ADD-760EB62B3CE5}" type="presParOf" srcId="{882B4B36-BBFD-4042-A98B-32E4FF4C0356}" destId="{68EDAF04-023D-4CC0-8D3B-D4A98D8F6179}" srcOrd="9" destOrd="0" presId="urn:microsoft.com/office/officeart/2005/8/layout/default"/>
    <dgm:cxn modelId="{9C24AAAA-791D-4128-AFD1-4648590403D8}" type="presParOf" srcId="{882B4B36-BBFD-4042-A98B-32E4FF4C0356}" destId="{E9101E6F-6C01-44C3-9190-B9935BE8546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A8D833-AA61-461E-A3C5-3A4EBDB20AC4}" type="doc">
      <dgm:prSet loTypeId="urn:microsoft.com/office/officeart/2005/8/layout/default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8C46367-C3C0-43A5-BC83-184191D64781}">
      <dgm:prSet phldrT="[Текст]"/>
      <dgm:spPr/>
      <dgm:t>
        <a:bodyPr/>
        <a:lstStyle/>
        <a:p>
          <a:r>
            <a:rPr lang="ru-RU" dirty="0" smtClean="0"/>
            <a:t>оказание помощи предприятиям в создании собственных программ по повышению производительности труда</a:t>
          </a:r>
          <a:endParaRPr lang="ru-RU" dirty="0"/>
        </a:p>
      </dgm:t>
    </dgm:pt>
    <dgm:pt modelId="{408CA769-793B-4D03-892A-175CC36ECD9F}" type="parTrans" cxnId="{973300DB-5C9A-4AAF-B8EB-68BFB8A79A25}">
      <dgm:prSet/>
      <dgm:spPr/>
      <dgm:t>
        <a:bodyPr/>
        <a:lstStyle/>
        <a:p>
          <a:endParaRPr lang="ru-RU"/>
        </a:p>
      </dgm:t>
    </dgm:pt>
    <dgm:pt modelId="{8CE1D17D-DE27-483E-884D-C698955BF0FA}" type="sibTrans" cxnId="{973300DB-5C9A-4AAF-B8EB-68BFB8A79A25}">
      <dgm:prSet/>
      <dgm:spPr/>
      <dgm:t>
        <a:bodyPr/>
        <a:lstStyle/>
        <a:p>
          <a:endParaRPr lang="ru-RU"/>
        </a:p>
      </dgm:t>
    </dgm:pt>
    <dgm:pt modelId="{6027A76E-9219-4D37-9BBE-977F10AF73DD}">
      <dgm:prSet phldrT="[Текст]"/>
      <dgm:spPr/>
      <dgm:t>
        <a:bodyPr/>
        <a:lstStyle/>
        <a:p>
          <a:r>
            <a:rPr lang="ru-RU" dirty="0" smtClean="0"/>
            <a:t>обучение региональных экспертов для последующего тиражирования лучших практик и отраслевого опыта</a:t>
          </a:r>
          <a:endParaRPr lang="ru-RU" dirty="0"/>
        </a:p>
      </dgm:t>
    </dgm:pt>
    <dgm:pt modelId="{5A1A9E38-4DAA-4001-9E11-974549993AD8}" type="parTrans" cxnId="{E97CBB20-6A09-432B-8F1B-29602471B01A}">
      <dgm:prSet/>
      <dgm:spPr/>
      <dgm:t>
        <a:bodyPr/>
        <a:lstStyle/>
        <a:p>
          <a:endParaRPr lang="ru-RU"/>
        </a:p>
      </dgm:t>
    </dgm:pt>
    <dgm:pt modelId="{1168EE3E-1DCA-4AD0-988F-84A83E3345ED}" type="sibTrans" cxnId="{E97CBB20-6A09-432B-8F1B-29602471B01A}">
      <dgm:prSet/>
      <dgm:spPr/>
      <dgm:t>
        <a:bodyPr/>
        <a:lstStyle/>
        <a:p>
          <a:endParaRPr lang="ru-RU"/>
        </a:p>
      </dgm:t>
    </dgm:pt>
    <dgm:pt modelId="{D4D99A6C-6184-4D01-8CDD-8B33A2C18C36}">
      <dgm:prSet phldrT="[Текст]"/>
      <dgm:spPr/>
      <dgm:t>
        <a:bodyPr/>
        <a:lstStyle/>
        <a:p>
          <a:r>
            <a:rPr lang="ru-RU" dirty="0" smtClean="0"/>
            <a:t>сбор и распространение лучших практик и накопленного отраслевого опыта, в том числе посредством ИТ-платформы</a:t>
          </a:r>
          <a:endParaRPr lang="ru-RU" dirty="0"/>
        </a:p>
      </dgm:t>
    </dgm:pt>
    <dgm:pt modelId="{F2E5F246-72EC-41BE-8C35-354FB3824290}" type="parTrans" cxnId="{0B270F03-34AB-44EF-AA66-210B627A1A16}">
      <dgm:prSet/>
      <dgm:spPr/>
      <dgm:t>
        <a:bodyPr/>
        <a:lstStyle/>
        <a:p>
          <a:endParaRPr lang="ru-RU"/>
        </a:p>
      </dgm:t>
    </dgm:pt>
    <dgm:pt modelId="{78944B50-0836-4F8C-8D8A-13F8B733865D}" type="sibTrans" cxnId="{0B270F03-34AB-44EF-AA66-210B627A1A16}">
      <dgm:prSet/>
      <dgm:spPr/>
      <dgm:t>
        <a:bodyPr/>
        <a:lstStyle/>
        <a:p>
          <a:endParaRPr lang="ru-RU"/>
        </a:p>
      </dgm:t>
    </dgm:pt>
    <dgm:pt modelId="{F5CC0B02-365B-434A-A1F4-549EDFE9FEBA}">
      <dgm:prSet/>
      <dgm:spPr/>
      <dgm:t>
        <a:bodyPr/>
        <a:lstStyle/>
        <a:p>
          <a:r>
            <a:rPr lang="ru-RU" smtClean="0"/>
            <a:t>реализация мероприятий по повышению производительности труда непосредственно на предприятиях - участниках национального проекта</a:t>
          </a:r>
          <a:endParaRPr lang="ru-RU"/>
        </a:p>
      </dgm:t>
    </dgm:pt>
    <dgm:pt modelId="{8B21DD05-A38D-41D9-AC6D-7C811AB279B2}" type="parTrans" cxnId="{B6DF675D-32A0-4AEA-B1F8-BB3BF888271E}">
      <dgm:prSet/>
      <dgm:spPr/>
      <dgm:t>
        <a:bodyPr/>
        <a:lstStyle/>
        <a:p>
          <a:endParaRPr lang="ru-RU"/>
        </a:p>
      </dgm:t>
    </dgm:pt>
    <dgm:pt modelId="{57D461AF-FEE4-41F1-8C73-DDD064DF7997}" type="sibTrans" cxnId="{B6DF675D-32A0-4AEA-B1F8-BB3BF888271E}">
      <dgm:prSet/>
      <dgm:spPr/>
      <dgm:t>
        <a:bodyPr/>
        <a:lstStyle/>
        <a:p>
          <a:endParaRPr lang="ru-RU"/>
        </a:p>
      </dgm:t>
    </dgm:pt>
    <dgm:pt modelId="{09A99A4F-56AD-4D64-84A8-42784974F8CD}" type="pres">
      <dgm:prSet presAssocID="{5CA8D833-AA61-461E-A3C5-3A4EBDB20A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ED6BFB-7D28-4AD3-B8F0-CEB72DDA0B72}" type="pres">
      <dgm:prSet presAssocID="{F5CC0B02-365B-434A-A1F4-549EDFE9FEBA}" presName="node" presStyleLbl="node1" presStyleIdx="0" presStyleCnt="4" custScaleX="110243" custLinFactNeighborX="407" custLinFactNeighborY="8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25692-649E-4B3F-AAF4-2A193BB35D13}" type="pres">
      <dgm:prSet presAssocID="{57D461AF-FEE4-41F1-8C73-DDD064DF7997}" presName="sibTrans" presStyleCnt="0"/>
      <dgm:spPr/>
    </dgm:pt>
    <dgm:pt modelId="{9DD28B56-3FB0-4102-BF83-2EE148B350B6}" type="pres">
      <dgm:prSet presAssocID="{E8C46367-C3C0-43A5-BC83-184191D64781}" presName="node" presStyleLbl="node1" presStyleIdx="1" presStyleCnt="4" custScaleX="115859" custLinFactNeighborX="645" custLinFactNeighborY="12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8D94F-6343-46A2-8CB5-96AABDAE1AE4}" type="pres">
      <dgm:prSet presAssocID="{8CE1D17D-DE27-483E-884D-C698955BF0FA}" presName="sibTrans" presStyleCnt="0"/>
      <dgm:spPr/>
    </dgm:pt>
    <dgm:pt modelId="{0C8E010B-6906-4A0B-A39F-E6D7DCD446F1}" type="pres">
      <dgm:prSet presAssocID="{6027A76E-9219-4D37-9BBE-977F10AF73DD}" presName="node" presStyleLbl="node1" presStyleIdx="2" presStyleCnt="4" custScaleX="113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2A344-96BC-4794-8EE5-A3E79285C83F}" type="pres">
      <dgm:prSet presAssocID="{1168EE3E-1DCA-4AD0-988F-84A83E3345ED}" presName="sibTrans" presStyleCnt="0"/>
      <dgm:spPr/>
    </dgm:pt>
    <dgm:pt modelId="{86353249-A2E3-486C-8244-0193A1EA16C8}" type="pres">
      <dgm:prSet presAssocID="{D4D99A6C-6184-4D01-8CDD-8B33A2C18C36}" presName="node" presStyleLbl="node1" presStyleIdx="3" presStyleCnt="4" custScaleX="116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3763C1-3C37-4951-A334-81F6A55190C6}" type="presOf" srcId="{E8C46367-C3C0-43A5-BC83-184191D64781}" destId="{9DD28B56-3FB0-4102-BF83-2EE148B350B6}" srcOrd="0" destOrd="0" presId="urn:microsoft.com/office/officeart/2005/8/layout/default"/>
    <dgm:cxn modelId="{B6DF675D-32A0-4AEA-B1F8-BB3BF888271E}" srcId="{5CA8D833-AA61-461E-A3C5-3A4EBDB20AC4}" destId="{F5CC0B02-365B-434A-A1F4-549EDFE9FEBA}" srcOrd="0" destOrd="0" parTransId="{8B21DD05-A38D-41D9-AC6D-7C811AB279B2}" sibTransId="{57D461AF-FEE4-41F1-8C73-DDD064DF7997}"/>
    <dgm:cxn modelId="{271A3781-E04C-4675-89BA-B045978515AD}" type="presOf" srcId="{6027A76E-9219-4D37-9BBE-977F10AF73DD}" destId="{0C8E010B-6906-4A0B-A39F-E6D7DCD446F1}" srcOrd="0" destOrd="0" presId="urn:microsoft.com/office/officeart/2005/8/layout/default"/>
    <dgm:cxn modelId="{E97CBB20-6A09-432B-8F1B-29602471B01A}" srcId="{5CA8D833-AA61-461E-A3C5-3A4EBDB20AC4}" destId="{6027A76E-9219-4D37-9BBE-977F10AF73DD}" srcOrd="2" destOrd="0" parTransId="{5A1A9E38-4DAA-4001-9E11-974549993AD8}" sibTransId="{1168EE3E-1DCA-4AD0-988F-84A83E3345ED}"/>
    <dgm:cxn modelId="{DEFE9954-6301-4BC4-972C-FFBA91864FE5}" type="presOf" srcId="{F5CC0B02-365B-434A-A1F4-549EDFE9FEBA}" destId="{70ED6BFB-7D28-4AD3-B8F0-CEB72DDA0B72}" srcOrd="0" destOrd="0" presId="urn:microsoft.com/office/officeart/2005/8/layout/default"/>
    <dgm:cxn modelId="{3B8AF955-D7BE-4F0E-B310-804A41D623CB}" type="presOf" srcId="{D4D99A6C-6184-4D01-8CDD-8B33A2C18C36}" destId="{86353249-A2E3-486C-8244-0193A1EA16C8}" srcOrd="0" destOrd="0" presId="urn:microsoft.com/office/officeart/2005/8/layout/default"/>
    <dgm:cxn modelId="{973300DB-5C9A-4AAF-B8EB-68BFB8A79A25}" srcId="{5CA8D833-AA61-461E-A3C5-3A4EBDB20AC4}" destId="{E8C46367-C3C0-43A5-BC83-184191D64781}" srcOrd="1" destOrd="0" parTransId="{408CA769-793B-4D03-892A-175CC36ECD9F}" sibTransId="{8CE1D17D-DE27-483E-884D-C698955BF0FA}"/>
    <dgm:cxn modelId="{0B270F03-34AB-44EF-AA66-210B627A1A16}" srcId="{5CA8D833-AA61-461E-A3C5-3A4EBDB20AC4}" destId="{D4D99A6C-6184-4D01-8CDD-8B33A2C18C36}" srcOrd="3" destOrd="0" parTransId="{F2E5F246-72EC-41BE-8C35-354FB3824290}" sibTransId="{78944B50-0836-4F8C-8D8A-13F8B733865D}"/>
    <dgm:cxn modelId="{64718891-0884-4D70-B634-B3C2544B4B75}" type="presOf" srcId="{5CA8D833-AA61-461E-A3C5-3A4EBDB20AC4}" destId="{09A99A4F-56AD-4D64-84A8-42784974F8CD}" srcOrd="0" destOrd="0" presId="urn:microsoft.com/office/officeart/2005/8/layout/default"/>
    <dgm:cxn modelId="{70863E31-A6F4-442C-8049-119AEF0252CB}" type="presParOf" srcId="{09A99A4F-56AD-4D64-84A8-42784974F8CD}" destId="{70ED6BFB-7D28-4AD3-B8F0-CEB72DDA0B72}" srcOrd="0" destOrd="0" presId="urn:microsoft.com/office/officeart/2005/8/layout/default"/>
    <dgm:cxn modelId="{72A49636-5009-43F3-9151-7ACE3FE0C6C3}" type="presParOf" srcId="{09A99A4F-56AD-4D64-84A8-42784974F8CD}" destId="{07125692-649E-4B3F-AAF4-2A193BB35D13}" srcOrd="1" destOrd="0" presId="urn:microsoft.com/office/officeart/2005/8/layout/default"/>
    <dgm:cxn modelId="{54A51C25-D76D-4678-82C6-346D24B36B6E}" type="presParOf" srcId="{09A99A4F-56AD-4D64-84A8-42784974F8CD}" destId="{9DD28B56-3FB0-4102-BF83-2EE148B350B6}" srcOrd="2" destOrd="0" presId="urn:microsoft.com/office/officeart/2005/8/layout/default"/>
    <dgm:cxn modelId="{7A3BF2F4-E844-43E6-9C59-D5A2423110BA}" type="presParOf" srcId="{09A99A4F-56AD-4D64-84A8-42784974F8CD}" destId="{2308D94F-6343-46A2-8CB5-96AABDAE1AE4}" srcOrd="3" destOrd="0" presId="urn:microsoft.com/office/officeart/2005/8/layout/default"/>
    <dgm:cxn modelId="{625274ED-59B2-484E-B4E6-A1EAB53FDF2D}" type="presParOf" srcId="{09A99A4F-56AD-4D64-84A8-42784974F8CD}" destId="{0C8E010B-6906-4A0B-A39F-E6D7DCD446F1}" srcOrd="4" destOrd="0" presId="urn:microsoft.com/office/officeart/2005/8/layout/default"/>
    <dgm:cxn modelId="{4C97FDED-F29F-4657-96B5-9946582CA1DC}" type="presParOf" srcId="{09A99A4F-56AD-4D64-84A8-42784974F8CD}" destId="{18B2A344-96BC-4794-8EE5-A3E79285C83F}" srcOrd="5" destOrd="0" presId="urn:microsoft.com/office/officeart/2005/8/layout/default"/>
    <dgm:cxn modelId="{5AE67F6B-1F8D-4497-B973-10C2F138EA52}" type="presParOf" srcId="{09A99A4F-56AD-4D64-84A8-42784974F8CD}" destId="{86353249-A2E3-486C-8244-0193A1EA16C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151296-8CD8-418C-B993-F43B6EA77015}" type="doc">
      <dgm:prSet loTypeId="urn:microsoft.com/office/officeart/2005/8/layout/defaul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552CEF0-4989-4676-94B7-1ED96AF279F6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формирование системы подготовки кадров, направленной на обучение основам повышения производительности труда, поддержку занятости населения в связи с реализацией мероприятий по повышению производительности труда на предприятиях</a:t>
          </a:r>
          <a:endParaRPr lang="ru-RU" dirty="0"/>
        </a:p>
      </dgm:t>
    </dgm:pt>
    <dgm:pt modelId="{79299D16-2B82-46C5-BBFD-E6A2003C28C5}" type="parTrans" cxnId="{58FAC7E2-5C54-4F2A-A84C-8C5542FD5697}">
      <dgm:prSet/>
      <dgm:spPr/>
      <dgm:t>
        <a:bodyPr/>
        <a:lstStyle/>
        <a:p>
          <a:endParaRPr lang="ru-RU"/>
        </a:p>
      </dgm:t>
    </dgm:pt>
    <dgm:pt modelId="{70A56A35-4541-479A-89E5-EFD85924E3F8}" type="sibTrans" cxnId="{58FAC7E2-5C54-4F2A-A84C-8C5542FD5697}">
      <dgm:prSet/>
      <dgm:spPr/>
      <dgm:t>
        <a:bodyPr/>
        <a:lstStyle/>
        <a:p>
          <a:endParaRPr lang="ru-RU"/>
        </a:p>
      </dgm:t>
    </dgm:pt>
    <dgm:pt modelId="{403C7974-64B1-4C7F-80C6-6961E16E6E49}">
      <dgm:prSet phldrT="[Текст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развитие инфраструктуры занятости и внедрение организационных и технологических инноваций с использованием цифровых и платформенных решений в целях поддержки уровня занятости населения</a:t>
          </a:r>
          <a:endParaRPr lang="ru-RU" dirty="0"/>
        </a:p>
      </dgm:t>
    </dgm:pt>
    <dgm:pt modelId="{36D2B206-97A8-4919-9DC5-B07097BAE29F}" type="parTrans" cxnId="{ABE1982A-C876-4D71-8B0C-80BACFD7FEF9}">
      <dgm:prSet/>
      <dgm:spPr/>
      <dgm:t>
        <a:bodyPr/>
        <a:lstStyle/>
        <a:p>
          <a:endParaRPr lang="ru-RU"/>
        </a:p>
      </dgm:t>
    </dgm:pt>
    <dgm:pt modelId="{81CCF3F0-5EC3-473E-ABC3-C48036FA35E5}" type="sibTrans" cxnId="{ABE1982A-C876-4D71-8B0C-80BACFD7FEF9}">
      <dgm:prSet/>
      <dgm:spPr/>
      <dgm:t>
        <a:bodyPr/>
        <a:lstStyle/>
        <a:p>
          <a:endParaRPr lang="ru-RU"/>
        </a:p>
      </dgm:t>
    </dgm:pt>
    <dgm:pt modelId="{7E1A82BE-2D37-419A-A1BA-F58C0B50E0FD}" type="pres">
      <dgm:prSet presAssocID="{4C151296-8CD8-418C-B993-F43B6EA770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B62125-E946-44E3-A919-D6193D52AD44}" type="pres">
      <dgm:prSet presAssocID="{8552CEF0-4989-4676-94B7-1ED96AF279F6}" presName="node" presStyleLbl="node1" presStyleIdx="0" presStyleCnt="2" custScaleY="154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89C61-1868-4A5A-B4ED-B5BB5A456C47}" type="pres">
      <dgm:prSet presAssocID="{70A56A35-4541-479A-89E5-EFD85924E3F8}" presName="sibTrans" presStyleCnt="0"/>
      <dgm:spPr/>
    </dgm:pt>
    <dgm:pt modelId="{41893A94-6794-413F-85CC-B06239988BB7}" type="pres">
      <dgm:prSet presAssocID="{403C7974-64B1-4C7F-80C6-6961E16E6E49}" presName="node" presStyleLbl="node1" presStyleIdx="1" presStyleCnt="2" custScaleY="154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2DEA81-5E9D-4E5E-B8BB-7B84C0C098C8}" type="presOf" srcId="{8552CEF0-4989-4676-94B7-1ED96AF279F6}" destId="{F2B62125-E946-44E3-A919-D6193D52AD44}" srcOrd="0" destOrd="0" presId="urn:microsoft.com/office/officeart/2005/8/layout/default"/>
    <dgm:cxn modelId="{58FAC7E2-5C54-4F2A-A84C-8C5542FD5697}" srcId="{4C151296-8CD8-418C-B993-F43B6EA77015}" destId="{8552CEF0-4989-4676-94B7-1ED96AF279F6}" srcOrd="0" destOrd="0" parTransId="{79299D16-2B82-46C5-BBFD-E6A2003C28C5}" sibTransId="{70A56A35-4541-479A-89E5-EFD85924E3F8}"/>
    <dgm:cxn modelId="{545CFBF8-4919-4AFA-9476-C729C9198EEB}" type="presOf" srcId="{403C7974-64B1-4C7F-80C6-6961E16E6E49}" destId="{41893A94-6794-413F-85CC-B06239988BB7}" srcOrd="0" destOrd="0" presId="urn:microsoft.com/office/officeart/2005/8/layout/default"/>
    <dgm:cxn modelId="{ABE1982A-C876-4D71-8B0C-80BACFD7FEF9}" srcId="{4C151296-8CD8-418C-B993-F43B6EA77015}" destId="{403C7974-64B1-4C7F-80C6-6961E16E6E49}" srcOrd="1" destOrd="0" parTransId="{36D2B206-97A8-4919-9DC5-B07097BAE29F}" sibTransId="{81CCF3F0-5EC3-473E-ABC3-C48036FA35E5}"/>
    <dgm:cxn modelId="{7653BA46-B6B5-4075-BC17-4C767A8976BD}" type="presOf" srcId="{4C151296-8CD8-418C-B993-F43B6EA77015}" destId="{7E1A82BE-2D37-419A-A1BA-F58C0B50E0FD}" srcOrd="0" destOrd="0" presId="urn:microsoft.com/office/officeart/2005/8/layout/default"/>
    <dgm:cxn modelId="{C27C01FC-3FA7-4D3B-AD8B-D924BAF80E1C}" type="presParOf" srcId="{7E1A82BE-2D37-419A-A1BA-F58C0B50E0FD}" destId="{F2B62125-E946-44E3-A919-D6193D52AD44}" srcOrd="0" destOrd="0" presId="urn:microsoft.com/office/officeart/2005/8/layout/default"/>
    <dgm:cxn modelId="{79B94823-5E67-43A8-BF05-55EA5C02E63E}" type="presParOf" srcId="{7E1A82BE-2D37-419A-A1BA-F58C0B50E0FD}" destId="{27E89C61-1868-4A5A-B4ED-B5BB5A456C47}" srcOrd="1" destOrd="0" presId="urn:microsoft.com/office/officeart/2005/8/layout/default"/>
    <dgm:cxn modelId="{0C4DAE31-ED75-4D1B-A7A7-4106D28FBEE1}" type="presParOf" srcId="{7E1A82BE-2D37-419A-A1BA-F58C0B50E0FD}" destId="{41893A94-6794-413F-85CC-B06239988BB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7AC32-9D04-4F4E-9DE7-AC5C1278A463}">
      <dsp:nvSpPr>
        <dsp:cNvPr id="0" name=""/>
        <dsp:cNvSpPr/>
      </dsp:nvSpPr>
      <dsp:spPr>
        <a:xfrm rot="5400000">
          <a:off x="2468542" y="17937"/>
          <a:ext cx="6330525" cy="64448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cap="all" baseline="0" dirty="0" smtClean="0"/>
            <a:t>федеральный проект «Системные меры по повышению производительности труда»</a:t>
          </a:r>
          <a:endParaRPr lang="ru-RU" sz="2200" b="1" kern="1200" cap="all" baseline="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b="1" kern="1200" cap="all" baseline="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cap="all" baseline="0" dirty="0" smtClean="0"/>
            <a:t>федеральный проект «Адресная поддержка повышения производительности труда на предприятиях»</a:t>
          </a:r>
          <a:endParaRPr lang="ru-RU" sz="2200" b="1" kern="1200" cap="all" baseline="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b="1" kern="1200" cap="all" baseline="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cap="all" baseline="0" dirty="0" smtClean="0"/>
            <a:t>федеральный проект «Поддержка занятости и повышение эффективности рынка труда для обеспечения роста производительности труда»</a:t>
          </a:r>
          <a:endParaRPr lang="ru-RU" sz="2200" b="1" kern="1200" cap="all" baseline="0" dirty="0"/>
        </a:p>
      </dsp:txBody>
      <dsp:txXfrm rot="-5400000">
        <a:off x="2411383" y="384128"/>
        <a:ext cx="6135813" cy="5712463"/>
      </dsp:txXfrm>
    </dsp:sp>
    <dsp:sp modelId="{8209CAF6-D048-4450-91E0-04106D0FC3AD}">
      <dsp:nvSpPr>
        <dsp:cNvPr id="0" name=""/>
        <dsp:cNvSpPr/>
      </dsp:nvSpPr>
      <dsp:spPr>
        <a:xfrm>
          <a:off x="11213" y="378"/>
          <a:ext cx="2410626" cy="6474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/>
            <a:t>Национальный проект включает  три федеральных </a:t>
          </a:r>
          <a:r>
            <a:rPr lang="ru-RU" sz="2000" b="1" kern="1200" cap="all" baseline="0" dirty="0" err="1" smtClean="0"/>
            <a:t>проектА</a:t>
          </a:r>
          <a:endParaRPr lang="ru-RU" sz="2000" kern="1200" cap="all" baseline="0" dirty="0"/>
        </a:p>
      </dsp:txBody>
      <dsp:txXfrm>
        <a:off x="128890" y="118055"/>
        <a:ext cx="2175272" cy="62390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EFE80-F333-4EA1-81B3-3ADB1C3359A2}">
      <dsp:nvSpPr>
        <dsp:cNvPr id="0" name=""/>
        <dsp:cNvSpPr/>
      </dsp:nvSpPr>
      <dsp:spPr>
        <a:xfrm>
          <a:off x="0" y="0"/>
          <a:ext cx="2795075" cy="21129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all" baseline="0" dirty="0" smtClean="0"/>
            <a:t>снижение административных барьеров, препятствующих повышению производительности труда</a:t>
          </a:r>
          <a:endParaRPr lang="ru-RU" sz="1300" b="1" kern="1200" cap="all" baseline="0" dirty="0"/>
        </a:p>
      </dsp:txBody>
      <dsp:txXfrm>
        <a:off x="0" y="0"/>
        <a:ext cx="2795075" cy="2112959"/>
      </dsp:txXfrm>
    </dsp:sp>
    <dsp:sp modelId="{378FF5DD-908E-466E-8AA6-CF03A5293788}">
      <dsp:nvSpPr>
        <dsp:cNvPr id="0" name=""/>
        <dsp:cNvSpPr/>
      </dsp:nvSpPr>
      <dsp:spPr>
        <a:xfrm>
          <a:off x="3121400" y="0"/>
          <a:ext cx="2613912" cy="2159426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all" baseline="0" dirty="0" smtClean="0"/>
            <a:t>формирование системы подготовки </a:t>
          </a:r>
          <a:r>
            <a:rPr lang="ru-RU" sz="1600" b="1" kern="1200" cap="all" baseline="0" dirty="0" err="1" smtClean="0"/>
            <a:t>высококвалифи-цированных</a:t>
          </a:r>
          <a:r>
            <a:rPr lang="ru-RU" sz="1600" b="1" kern="1200" cap="all" baseline="0" dirty="0" smtClean="0"/>
            <a:t> </a:t>
          </a:r>
        </a:p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all" baseline="0" dirty="0" smtClean="0"/>
            <a:t>кадр</a:t>
          </a:r>
          <a:r>
            <a:rPr lang="ru-RU" sz="1600" b="1" kern="1200" cap="all" dirty="0" smtClean="0"/>
            <a:t>ов</a:t>
          </a:r>
          <a:endParaRPr lang="ru-RU" sz="1600" b="1" kern="1200" cap="all" dirty="0"/>
        </a:p>
      </dsp:txBody>
      <dsp:txXfrm>
        <a:off x="3121400" y="0"/>
        <a:ext cx="2613912" cy="2159426"/>
      </dsp:txXfrm>
    </dsp:sp>
    <dsp:sp modelId="{D3320962-7A99-408A-A61F-6F049B0609D1}">
      <dsp:nvSpPr>
        <dsp:cNvPr id="0" name=""/>
        <dsp:cNvSpPr/>
      </dsp:nvSpPr>
      <dsp:spPr>
        <a:xfrm>
          <a:off x="6092091" y="0"/>
          <a:ext cx="2764892" cy="2194523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all" baseline="0" dirty="0" smtClean="0"/>
            <a:t>стимулирование предприятий к повышению производительности </a:t>
          </a:r>
        </a:p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all" baseline="0" dirty="0" smtClean="0"/>
            <a:t>труда</a:t>
          </a:r>
          <a:endParaRPr lang="ru-RU" sz="1600" b="1" kern="1200" cap="all" baseline="0" dirty="0"/>
        </a:p>
      </dsp:txBody>
      <dsp:txXfrm>
        <a:off x="6092091" y="0"/>
        <a:ext cx="2764892" cy="2194523"/>
      </dsp:txXfrm>
    </dsp:sp>
    <dsp:sp modelId="{DC600494-BB2D-4434-B190-C00DA7E5BD3D}">
      <dsp:nvSpPr>
        <dsp:cNvPr id="0" name=""/>
        <dsp:cNvSpPr/>
      </dsp:nvSpPr>
      <dsp:spPr>
        <a:xfrm>
          <a:off x="0" y="2403725"/>
          <a:ext cx="3057386" cy="2089370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all" baseline="0" dirty="0" smtClean="0"/>
            <a:t>международное взаимодействие</a:t>
          </a:r>
          <a:endParaRPr lang="ru-RU" sz="1600" b="1" kern="1200" cap="all" baseline="0" dirty="0"/>
        </a:p>
      </dsp:txBody>
      <dsp:txXfrm>
        <a:off x="0" y="2403725"/>
        <a:ext cx="3057386" cy="2089370"/>
      </dsp:txXfrm>
    </dsp:sp>
    <dsp:sp modelId="{54D952AB-8509-4459-828F-B99746E73551}">
      <dsp:nvSpPr>
        <dsp:cNvPr id="0" name=""/>
        <dsp:cNvSpPr/>
      </dsp:nvSpPr>
      <dsp:spPr>
        <a:xfrm>
          <a:off x="3306598" y="2430572"/>
          <a:ext cx="2597770" cy="2062523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all" baseline="0" dirty="0" smtClean="0"/>
            <a:t>методологическое сопровождение</a:t>
          </a:r>
          <a:endParaRPr lang="ru-RU" sz="1600" b="1" kern="1200" cap="all" baseline="0" dirty="0"/>
        </a:p>
      </dsp:txBody>
      <dsp:txXfrm>
        <a:off x="3306598" y="2430572"/>
        <a:ext cx="2597770" cy="2062523"/>
      </dsp:txXfrm>
    </dsp:sp>
    <dsp:sp modelId="{E9101E6F-6C01-44C3-9190-B9935BE8546C}">
      <dsp:nvSpPr>
        <dsp:cNvPr id="0" name=""/>
        <dsp:cNvSpPr/>
      </dsp:nvSpPr>
      <dsp:spPr>
        <a:xfrm>
          <a:off x="6217567" y="2409466"/>
          <a:ext cx="2639416" cy="2083629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all" baseline="0" dirty="0" smtClean="0"/>
            <a:t>создание новых форматов поддержки предприятий для поддержания непрерывной заинтересованности в улучшениях и росте производительности тру</a:t>
          </a:r>
          <a:r>
            <a:rPr lang="ru-RU" sz="1300" b="1" kern="1200" cap="all" dirty="0" smtClean="0"/>
            <a:t>да</a:t>
          </a:r>
          <a:endParaRPr lang="ru-RU" sz="1300" b="1" kern="1200" cap="all" dirty="0"/>
        </a:p>
      </dsp:txBody>
      <dsp:txXfrm>
        <a:off x="6217567" y="2409466"/>
        <a:ext cx="2639416" cy="20836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D6BFB-7D28-4AD3-B8F0-CEB72DDA0B72}">
      <dsp:nvSpPr>
        <dsp:cNvPr id="0" name=""/>
        <dsp:cNvSpPr/>
      </dsp:nvSpPr>
      <dsp:spPr>
        <a:xfrm>
          <a:off x="82363" y="288036"/>
          <a:ext cx="3778755" cy="20565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реализация мероприятий по повышению производительности труда непосредственно на предприятиях - участниках национального проекта</a:t>
          </a:r>
          <a:endParaRPr lang="ru-RU" sz="2200" kern="1200"/>
        </a:p>
      </dsp:txBody>
      <dsp:txXfrm>
        <a:off x="82363" y="288036"/>
        <a:ext cx="3778755" cy="2056596"/>
      </dsp:txXfrm>
    </dsp:sp>
    <dsp:sp modelId="{9DD28B56-3FB0-4102-BF83-2EE148B350B6}">
      <dsp:nvSpPr>
        <dsp:cNvPr id="0" name=""/>
        <dsp:cNvSpPr/>
      </dsp:nvSpPr>
      <dsp:spPr>
        <a:xfrm>
          <a:off x="4212042" y="360038"/>
          <a:ext cx="3971253" cy="2056596"/>
        </a:xfrm>
        <a:prstGeom prst="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оказание помощи предприятиям в создании собственных программ по повышению производительности труда</a:t>
          </a:r>
          <a:endParaRPr lang="ru-RU" sz="2200" kern="1200" dirty="0"/>
        </a:p>
      </dsp:txBody>
      <dsp:txXfrm>
        <a:off x="4212042" y="360038"/>
        <a:ext cx="3971253" cy="2056596"/>
      </dsp:txXfrm>
    </dsp:sp>
    <dsp:sp modelId="{0C8E010B-6906-4A0B-A39F-E6D7DCD446F1}">
      <dsp:nvSpPr>
        <dsp:cNvPr id="0" name=""/>
        <dsp:cNvSpPr/>
      </dsp:nvSpPr>
      <dsp:spPr>
        <a:xfrm>
          <a:off x="527" y="2511642"/>
          <a:ext cx="3880865" cy="2056596"/>
        </a:xfrm>
        <a:prstGeom prst="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обучение региональных экспертов для последующего тиражирования лучших практик и отраслевого опыта</a:t>
          </a:r>
          <a:endParaRPr lang="ru-RU" sz="2200" kern="1200" dirty="0"/>
        </a:p>
      </dsp:txBody>
      <dsp:txXfrm>
        <a:off x="527" y="2511642"/>
        <a:ext cx="3880865" cy="2056596"/>
      </dsp:txXfrm>
    </dsp:sp>
    <dsp:sp modelId="{86353249-A2E3-486C-8244-0193A1EA16C8}">
      <dsp:nvSpPr>
        <dsp:cNvPr id="0" name=""/>
        <dsp:cNvSpPr/>
      </dsp:nvSpPr>
      <dsp:spPr>
        <a:xfrm>
          <a:off x="4224159" y="2511642"/>
          <a:ext cx="4004912" cy="2056596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сбор и распространение лучших практик и накопленного отраслевого опыта, в том числе посредством ИТ-платформы</a:t>
          </a:r>
          <a:endParaRPr lang="ru-RU" sz="2200" kern="1200" dirty="0"/>
        </a:p>
      </dsp:txBody>
      <dsp:txXfrm>
        <a:off x="4224159" y="2511642"/>
        <a:ext cx="4004912" cy="20565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62125-E946-44E3-A919-D6193D52AD44}">
      <dsp:nvSpPr>
        <dsp:cNvPr id="0" name=""/>
        <dsp:cNvSpPr/>
      </dsp:nvSpPr>
      <dsp:spPr>
        <a:xfrm>
          <a:off x="1063" y="231958"/>
          <a:ext cx="4148019" cy="3856562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формирование системы подготовки кадров, направленной на обучение основам повышения производительности труда, поддержку занятости населения в связи с реализацией мероприятий по повышению производительности труда на предприятиях</a:t>
          </a:r>
          <a:endParaRPr lang="ru-RU" sz="2300" kern="1200" dirty="0"/>
        </a:p>
      </dsp:txBody>
      <dsp:txXfrm>
        <a:off x="1063" y="231958"/>
        <a:ext cx="4148019" cy="3856562"/>
      </dsp:txXfrm>
    </dsp:sp>
    <dsp:sp modelId="{41893A94-6794-413F-85CC-B06239988BB7}">
      <dsp:nvSpPr>
        <dsp:cNvPr id="0" name=""/>
        <dsp:cNvSpPr/>
      </dsp:nvSpPr>
      <dsp:spPr>
        <a:xfrm>
          <a:off x="4563884" y="231958"/>
          <a:ext cx="4148019" cy="3856562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развитие инфраструктуры занятости и внедрение организационных и технологических инноваций с использованием цифровых и платформенных решений в целях поддержки уровня занятости населения</a:t>
          </a:r>
          <a:endParaRPr lang="ru-RU" sz="2300" kern="1200" dirty="0"/>
        </a:p>
      </dsp:txBody>
      <dsp:txXfrm>
        <a:off x="4563884" y="231958"/>
        <a:ext cx="4148019" cy="3856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5DF57-699F-454B-8274-B49A9EC0A78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48F85-3234-4D38-B1BF-09C957419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080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8F85-3234-4D38-B1BF-09C95741999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241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8F85-3234-4D38-B1BF-09C95741999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8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1B9A-5317-489A-B22D-DDA402D9B6D3}" type="datetime1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705F-0602-4D35-845A-97B80B781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380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7937-3830-4938-B01A-0B4B926056A9}" type="datetime1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705F-0602-4D35-845A-97B80B781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631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DA10-F221-4A27-9440-F700726F5DE0}" type="datetime1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705F-0602-4D35-845A-97B80B781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0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FBD8-A20D-41D0-833F-6B5C7BF42E86}" type="datetime1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705F-0602-4D35-845A-97B80B781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5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282E-D5C2-4B42-A14F-B461F8121FDC}" type="datetime1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705F-0602-4D35-845A-97B80B781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44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BFEB-76CE-4D59-8385-128A737F3BD1}" type="datetime1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705F-0602-4D35-845A-97B80B781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50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629F-532D-445E-ABD2-242800E8BB77}" type="datetime1">
              <a:rPr lang="ru-RU" smtClean="0"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705F-0602-4D35-845A-97B80B781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7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B437-2618-4969-BC08-F6B1E88050B7}" type="datetime1">
              <a:rPr lang="ru-RU" smtClean="0"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705F-0602-4D35-845A-97B80B781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5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BEB7-5212-4E3F-BFF1-5A5412382749}" type="datetime1">
              <a:rPr lang="ru-RU" smtClean="0"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705F-0602-4D35-845A-97B80B781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7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8CF8-05B9-4AD2-9C63-666D47D8E285}" type="datetime1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705F-0602-4D35-845A-97B80B781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6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70E0-2B8A-44B6-80D3-D5688E83B230}" type="datetime1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705F-0602-4D35-845A-97B80B781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3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913CA-FEDC-40BD-8447-66B143EBA4E9}" type="datetime1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D705F-0602-4D35-845A-97B80B781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86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16632"/>
            <a:ext cx="8856984" cy="6336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95536" y="1124744"/>
            <a:ext cx="8352928" cy="34563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sz="4000" b="1" cap="all" dirty="0" smtClean="0"/>
              <a:t>Национальный проект 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sz="4800" b="1" cap="all" dirty="0" smtClean="0"/>
              <a:t>«Производительность труда и поддержка занятости</a:t>
            </a:r>
            <a:endParaRPr lang="ru-RU" sz="4800" b="1" cap="all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08834" y="4797152"/>
            <a:ext cx="509713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Москвина Марина Валерьевна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Управляющий директор Управления 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рынка труда и социального партнёрства РСПП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5762647"/>
            <a:ext cx="21611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Киров, 2018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705F-0602-4D35-845A-97B80B781622}" type="slidenum"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803" y="260648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776864" cy="1080121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cap="all" dirty="0" smtClean="0">
                <a:solidFill>
                  <a:schemeClr val="accent2">
                    <a:lumMod val="75000"/>
                  </a:schemeClr>
                </a:solidFill>
              </a:rPr>
              <a:t>Основные условия финансирования </a:t>
            </a:r>
            <a:r>
              <a:rPr lang="ru-RU" sz="3200" b="1" cap="all" dirty="0" smtClean="0">
                <a:solidFill>
                  <a:schemeClr val="accent2">
                    <a:lumMod val="75000"/>
                  </a:schemeClr>
                </a:solidFill>
              </a:rPr>
              <a:t>ФРП</a:t>
            </a:r>
            <a:r>
              <a:rPr lang="ru-RU" sz="2400" b="1" cap="all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cap="all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cap="all" dirty="0">
                <a:solidFill>
                  <a:schemeClr val="accent2">
                    <a:lumMod val="75000"/>
                  </a:schemeClr>
                </a:solidFill>
              </a:rPr>
              <a:t>Программа «Производительность труда</a:t>
            </a:r>
            <a:r>
              <a:rPr lang="ru-RU" sz="2800" b="1" cap="all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2800" b="1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268760"/>
            <a:ext cx="1656184" cy="31683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b="1" cap="all" dirty="0" smtClean="0">
                <a:solidFill>
                  <a:schemeClr val="accent3">
                    <a:lumMod val="50000"/>
                  </a:schemeClr>
                </a:solidFill>
              </a:rPr>
              <a:t>Сумма займа</a:t>
            </a:r>
          </a:p>
          <a:p>
            <a:pPr marL="0" indent="0" algn="ctr">
              <a:buNone/>
            </a:pPr>
            <a:r>
              <a:rPr lang="ru-RU" sz="2000" b="1" cap="all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cap="all" dirty="0">
                <a:solidFill>
                  <a:schemeClr val="accent3">
                    <a:lumMod val="50000"/>
                  </a:schemeClr>
                </a:solidFill>
              </a:rPr>
              <a:t>50-300</a:t>
            </a:r>
          </a:p>
          <a:p>
            <a:pPr marL="0" indent="0" algn="ctr">
              <a:buNone/>
            </a:pPr>
            <a:r>
              <a:rPr lang="ru-RU" sz="2000" b="1" cap="all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2000" b="1" cap="all" dirty="0">
                <a:solidFill>
                  <a:schemeClr val="accent3">
                    <a:lumMod val="50000"/>
                  </a:schemeClr>
                </a:solidFill>
              </a:rPr>
              <a:t>млн руб.)</a:t>
            </a:r>
          </a:p>
          <a:p>
            <a:pPr marL="0" indent="0" algn="ctr">
              <a:buNone/>
            </a:pPr>
            <a:r>
              <a:rPr lang="ru-RU" sz="2000" b="1" cap="all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2000" b="1" cap="all" dirty="0">
                <a:solidFill>
                  <a:schemeClr val="accent3">
                    <a:lumMod val="50000"/>
                  </a:schemeClr>
                </a:solidFill>
              </a:rPr>
              <a:t>5 лет)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1268759"/>
            <a:ext cx="1512168" cy="31683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2400" b="1" cap="all" dirty="0" smtClean="0">
                <a:solidFill>
                  <a:schemeClr val="accent1">
                    <a:lumMod val="75000"/>
                  </a:schemeClr>
                </a:solidFill>
              </a:rPr>
              <a:t>%</a:t>
            </a:r>
          </a:p>
          <a:p>
            <a:pPr algn="ctr"/>
            <a:r>
              <a:rPr lang="ru-RU" sz="2400" b="1" cap="all" dirty="0" smtClean="0">
                <a:solidFill>
                  <a:schemeClr val="accent1">
                    <a:lumMod val="75000"/>
                  </a:schemeClr>
                </a:solidFill>
              </a:rPr>
              <a:t>годовых</a:t>
            </a:r>
            <a:endParaRPr lang="ru-RU" sz="2400" b="1" cap="all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1268760"/>
            <a:ext cx="3431050" cy="31683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chemeClr val="accent4">
                    <a:lumMod val="50000"/>
                  </a:schemeClr>
                </a:solidFill>
              </a:rPr>
              <a:t>Целевой индекс увеличения производительности труда должен ежегодно составлять</a:t>
            </a:r>
            <a:br>
              <a:rPr lang="ru-RU" b="1" cap="all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cap="all" dirty="0" smtClean="0">
                <a:solidFill>
                  <a:schemeClr val="accent4">
                    <a:lumMod val="50000"/>
                  </a:schemeClr>
                </a:solidFill>
              </a:rPr>
              <a:t>не </a:t>
            </a:r>
            <a:r>
              <a:rPr lang="ru-RU" b="1" cap="all" dirty="0">
                <a:solidFill>
                  <a:schemeClr val="accent4">
                    <a:lumMod val="50000"/>
                  </a:schemeClr>
                </a:solidFill>
              </a:rPr>
              <a:t>менее 5% </a:t>
            </a:r>
          </a:p>
          <a:p>
            <a:pPr algn="ctr"/>
            <a:r>
              <a:rPr lang="ru-RU" b="1" cap="all" dirty="0">
                <a:solidFill>
                  <a:schemeClr val="accent4">
                    <a:lumMod val="50000"/>
                  </a:schemeClr>
                </a:solidFill>
              </a:rPr>
              <a:t>Со второго года</a:t>
            </a:r>
            <a:br>
              <a:rPr lang="ru-RU" b="1" cap="all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cap="all" dirty="0">
                <a:solidFill>
                  <a:schemeClr val="accent4">
                    <a:lumMod val="50000"/>
                  </a:schemeClr>
                </a:solidFill>
              </a:rPr>
              <a:t>после получения займа</a:t>
            </a:r>
            <a:br>
              <a:rPr lang="ru-RU" b="1" cap="all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cap="all" dirty="0">
                <a:solidFill>
                  <a:schemeClr val="accent4">
                    <a:lumMod val="50000"/>
                  </a:schemeClr>
                </a:solidFill>
              </a:rPr>
              <a:t>Не менее 20%</a:t>
            </a:r>
            <a:br>
              <a:rPr lang="ru-RU" b="1" cap="all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cap="all" dirty="0">
                <a:solidFill>
                  <a:schemeClr val="accent4">
                    <a:lumMod val="50000"/>
                  </a:schemeClr>
                </a:solidFill>
              </a:rPr>
              <a:t>по итогам реализации проекта.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1268760"/>
            <a:ext cx="1800200" cy="31683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</a:rPr>
              <a:t>Общий бюджет проекта (млн руб.)</a:t>
            </a:r>
            <a:br>
              <a:rPr lang="ru-RU" sz="2000" b="1" cap="all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cap="all" dirty="0" smtClean="0">
                <a:solidFill>
                  <a:schemeClr val="accent6">
                    <a:lumMod val="50000"/>
                  </a:schemeClr>
                </a:solidFill>
              </a:rPr>
              <a:t>от </a:t>
            </a:r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</a:rPr>
              <a:t>62.5</a:t>
            </a:r>
          </a:p>
          <a:p>
            <a:pPr algn="ctr"/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562832"/>
              </p:ext>
            </p:extLst>
          </p:nvPr>
        </p:nvGraphicFramePr>
        <p:xfrm>
          <a:off x="251519" y="4509120"/>
          <a:ext cx="8615628" cy="1992248"/>
        </p:xfrm>
        <a:graphic>
          <a:graphicData uri="http://schemas.openxmlformats.org/drawingml/2006/table">
            <a:tbl>
              <a:tblPr/>
              <a:tblGrid>
                <a:gridCol w="2871876"/>
                <a:gridCol w="2871876"/>
                <a:gridCol w="2871876"/>
              </a:tblGrid>
              <a:tr h="1992248">
                <a:tc>
                  <a:txBody>
                    <a:bodyPr/>
                    <a:lstStyle/>
                    <a:p>
                      <a:r>
                        <a:rPr lang="ru-RU" sz="2000" b="1" cap="all" baseline="0" dirty="0"/>
                        <a:t>Софинансирование со стороны заявителя, частных инвесторов или банков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cap="all" baseline="0" dirty="0"/>
                        <a:t>≥ 20% бюджета</a:t>
                      </a:r>
                      <a:br>
                        <a:rPr lang="ru-RU" sz="2000" b="1" cap="all" baseline="0" dirty="0"/>
                      </a:br>
                      <a:r>
                        <a:rPr lang="ru-RU" sz="2000" b="1" cap="all" baseline="0" dirty="0"/>
                        <a:t>проекта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cap="all" baseline="0" dirty="0"/>
                        <a:t>в том числе за счет собственных</a:t>
                      </a:r>
                      <a:br>
                        <a:rPr lang="ru-RU" sz="2000" b="1" cap="all" baseline="0" dirty="0"/>
                      </a:br>
                      <a:r>
                        <a:rPr lang="ru-RU" sz="2000" b="1" cap="all" baseline="0" dirty="0"/>
                        <a:t>средств/средств акционера</a:t>
                      </a:r>
                    </a:p>
                    <a:p>
                      <a:r>
                        <a:rPr lang="ru-RU" sz="2000" b="1" cap="all" baseline="0" dirty="0"/>
                        <a:t>≥ 0% бюджета</a:t>
                      </a:r>
                      <a:br>
                        <a:rPr lang="ru-RU" sz="2000" b="1" cap="all" baseline="0" dirty="0"/>
                      </a:br>
                      <a:r>
                        <a:rPr lang="ru-RU" sz="2000" b="1" cap="all" baseline="0" dirty="0"/>
                        <a:t>проекта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ACAD705F-0602-4D35-845A-97B80B781622}" type="slidenum"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54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519" y="188640"/>
            <a:ext cx="7535849" cy="72008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cap="all" dirty="0"/>
              <a:t>Региональная программа</a:t>
            </a:r>
            <a:r>
              <a:rPr lang="ru-RU" sz="2400" b="1" cap="all" dirty="0" smtClean="0"/>
              <a:t>:   </a:t>
            </a:r>
            <a:r>
              <a:rPr lang="ru-RU" sz="2400" b="1" cap="all" dirty="0"/>
              <a:t>основные разделы</a:t>
            </a:r>
            <a:endParaRPr lang="ru-RU" sz="2400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5518" y="6365262"/>
            <a:ext cx="2133600" cy="365125"/>
          </a:xfrm>
        </p:spPr>
        <p:txBody>
          <a:bodyPr/>
          <a:lstStyle/>
          <a:p>
            <a:fld id="{ACAD705F-0602-4D35-845A-97B80B781622}" type="slidenum"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6911" y="1098076"/>
            <a:ext cx="51125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b="1" i="1" cap="all" dirty="0" smtClean="0"/>
              <a:t>Название</a:t>
            </a:r>
            <a:r>
              <a:rPr lang="ru-RU" sz="1600" b="1" i="1" cap="all" dirty="0"/>
              <a:t>, </a:t>
            </a:r>
            <a:r>
              <a:rPr lang="ru-RU" sz="1600" b="1" i="1" cap="all" dirty="0" smtClean="0"/>
              <a:t> руководители</a:t>
            </a:r>
            <a:r>
              <a:rPr lang="ru-RU" sz="1600" b="1" i="1" cap="all" dirty="0"/>
              <a:t>, </a:t>
            </a:r>
            <a:r>
              <a:rPr lang="ru-RU" sz="1600" b="1" i="1" cap="all" dirty="0" smtClean="0"/>
              <a:t> исполнители</a:t>
            </a:r>
            <a:r>
              <a:rPr lang="ru-RU" sz="1600" b="1" i="1" cap="all" dirty="0"/>
              <a:t>, разработчик документа</a:t>
            </a:r>
            <a:endParaRPr lang="ru-RU" sz="1600" b="1" cap="all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b="1" i="1" cap="all" dirty="0" smtClean="0"/>
              <a:t>Структура </a:t>
            </a:r>
            <a:r>
              <a:rPr lang="ru-RU" sz="1600" b="1" i="1" cap="all" dirty="0"/>
              <a:t>экономики, </a:t>
            </a:r>
            <a:r>
              <a:rPr lang="ru-RU" sz="1600" b="1" i="1" cap="all" dirty="0" smtClean="0"/>
              <a:t> текущий </a:t>
            </a:r>
            <a:r>
              <a:rPr lang="ru-RU" sz="1600" b="1" i="1" cap="all" dirty="0"/>
              <a:t>уровень производительности, </a:t>
            </a:r>
            <a:r>
              <a:rPr lang="ru-RU" sz="1600" b="1" i="1" cap="all" dirty="0" smtClean="0"/>
              <a:t>состояние </a:t>
            </a:r>
            <a:r>
              <a:rPr lang="ru-RU" sz="1600" b="1" i="1" cap="all" dirty="0"/>
              <a:t>рынка труда</a:t>
            </a:r>
            <a:endParaRPr lang="ru-RU" sz="1600" b="1" cap="all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b="1" i="1" cap="all" dirty="0" smtClean="0"/>
              <a:t>До </a:t>
            </a:r>
            <a:r>
              <a:rPr lang="ru-RU" sz="1600" b="1" i="1" cap="all" dirty="0"/>
              <a:t>5 сектора с наибольшей долей в экономике, </a:t>
            </a:r>
            <a:r>
              <a:rPr lang="ru-RU" sz="1600" b="1" i="1" cap="all" dirty="0" smtClean="0"/>
              <a:t> потенциалом </a:t>
            </a:r>
            <a:r>
              <a:rPr lang="ru-RU" sz="1600" b="1" i="1" cap="all" dirty="0"/>
              <a:t>роста</a:t>
            </a:r>
            <a:endParaRPr lang="ru-RU" sz="1600" b="1" cap="all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b="1" i="1" cap="all" dirty="0" smtClean="0"/>
              <a:t>Подход </a:t>
            </a:r>
            <a:r>
              <a:rPr lang="ru-RU" sz="1600" b="1" i="1" cap="all" dirty="0"/>
              <a:t>к выбору предприятий, </a:t>
            </a:r>
            <a:r>
              <a:rPr lang="ru-RU" sz="1600" b="1" i="1" cap="all" dirty="0" smtClean="0"/>
              <a:t> возможные </a:t>
            </a:r>
            <a:r>
              <a:rPr lang="ru-RU" sz="1600" b="1" i="1" cap="all" dirty="0"/>
              <a:t>партнеры, </a:t>
            </a:r>
            <a:r>
              <a:rPr lang="ru-RU" sz="1600" b="1" i="1" cap="all" dirty="0" smtClean="0"/>
              <a:t> информация </a:t>
            </a:r>
            <a:r>
              <a:rPr lang="ru-RU" sz="1600" b="1" i="1" cap="all" dirty="0"/>
              <a:t>об участниках</a:t>
            </a:r>
            <a:endParaRPr lang="ru-RU" sz="1600" b="1" cap="all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b="1" i="1" cap="all" dirty="0" smtClean="0"/>
              <a:t>Обоснованные </a:t>
            </a:r>
            <a:r>
              <a:rPr lang="ru-RU" sz="1600" b="1" i="1" cap="all" dirty="0"/>
              <a:t>ключевые задачи по </a:t>
            </a:r>
            <a:r>
              <a:rPr lang="ru-RU" sz="1600" b="1" i="1" cap="all" dirty="0" smtClean="0"/>
              <a:t>направлениям работы   3-х  </a:t>
            </a:r>
            <a:r>
              <a:rPr lang="ru-RU" sz="1600" b="1" i="1" cap="all" dirty="0"/>
              <a:t>федеральных проектов</a:t>
            </a:r>
            <a:endParaRPr lang="ru-RU" sz="1600" b="1" cap="all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b="1" i="1" cap="all" dirty="0" smtClean="0"/>
              <a:t>Целевые </a:t>
            </a:r>
            <a:r>
              <a:rPr lang="ru-RU" sz="1600" b="1" i="1" cap="all" dirty="0"/>
              <a:t>показатели по годам по </a:t>
            </a:r>
            <a:r>
              <a:rPr lang="ru-RU" sz="1600" b="1" i="1" cap="all" dirty="0" smtClean="0"/>
              <a:t>направлениям работы   3-х  федеральных </a:t>
            </a:r>
            <a:r>
              <a:rPr lang="ru-RU" sz="1600" b="1" i="1" cap="all" dirty="0"/>
              <a:t>проектов</a:t>
            </a:r>
            <a:endParaRPr lang="ru-RU" sz="1600" b="1" cap="all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b="1" i="1" cap="all" dirty="0" smtClean="0"/>
              <a:t>Структура </a:t>
            </a:r>
            <a:r>
              <a:rPr lang="ru-RU" sz="1600" b="1" i="1" cap="all" dirty="0"/>
              <a:t>управления, состав управляющего и проектного комитетов</a:t>
            </a:r>
            <a:endParaRPr lang="ru-RU" sz="1600" b="1" cap="all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b="1" i="1" cap="all" dirty="0" smtClean="0"/>
              <a:t>Мероприятия </a:t>
            </a:r>
            <a:r>
              <a:rPr lang="ru-RU" sz="1600" b="1" i="1" cap="all" dirty="0"/>
              <a:t>с указанием сроков, результатов, </a:t>
            </a:r>
            <a:r>
              <a:rPr lang="ru-RU" sz="1600" b="1" i="1" cap="all" dirty="0" smtClean="0"/>
              <a:t>  исполнителей</a:t>
            </a:r>
            <a:endParaRPr lang="ru-RU" sz="1600" b="1" cap="all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b="1" i="1" cap="all" dirty="0" smtClean="0"/>
              <a:t>Объёмы финансирования   </a:t>
            </a:r>
            <a:r>
              <a:rPr lang="ru-RU" sz="1600" b="1" i="1" cap="all" dirty="0"/>
              <a:t>по </a:t>
            </a:r>
            <a:r>
              <a:rPr lang="ru-RU" sz="1600" b="1" i="1" cap="all" dirty="0" smtClean="0"/>
              <a:t> годам  и  </a:t>
            </a:r>
            <a:r>
              <a:rPr lang="ru-RU" sz="1600" b="1" i="1" cap="all" dirty="0"/>
              <a:t>по направлениям </a:t>
            </a:r>
            <a:r>
              <a:rPr lang="ru-RU" sz="1600" b="1" i="1" cap="all" dirty="0" smtClean="0"/>
              <a:t> 3-х  федеральных проектов</a:t>
            </a:r>
            <a:endParaRPr lang="ru-RU" sz="1600" b="1" cap="all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1162954"/>
            <a:ext cx="3550651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/>
              <a:t>Основные положения</a:t>
            </a:r>
            <a:endParaRPr lang="ru-RU" sz="1400" cap="all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3355" y="1694436"/>
            <a:ext cx="3542490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/>
              <a:t>Структура экономики региона и производительность</a:t>
            </a:r>
            <a:endParaRPr lang="ru-RU" sz="1400" cap="all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4592" y="2319031"/>
            <a:ext cx="3542490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/>
              <a:t>Приоритетные отраслевые сектора</a:t>
            </a:r>
            <a:endParaRPr lang="ru-RU" sz="1400" cap="all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4592" y="2893506"/>
            <a:ext cx="3533856" cy="50723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/>
              <a:t>Предприятия-участники</a:t>
            </a:r>
            <a:endParaRPr lang="ru-RU" sz="1400" cap="all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4592" y="3501008"/>
            <a:ext cx="356071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/>
              <a:t>Анализ ключевых проблем производительности труда</a:t>
            </a:r>
            <a:endParaRPr lang="ru-RU" sz="1400" cap="all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4592" y="4233814"/>
            <a:ext cx="3557026" cy="6353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/>
              <a:t>Цели и целевые показатели</a:t>
            </a:r>
            <a:endParaRPr lang="ru-RU" sz="1400" cap="all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4592" y="4976856"/>
            <a:ext cx="3580126" cy="51636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/>
              <a:t>Механизмы реализации</a:t>
            </a:r>
            <a:endParaRPr lang="ru-RU" sz="1400" cap="all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4592" y="5613332"/>
            <a:ext cx="3557464" cy="486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/>
              <a:t>План мероприятий</a:t>
            </a:r>
            <a:endParaRPr lang="ru-RU" sz="1400" cap="all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4592" y="6169684"/>
            <a:ext cx="3560716" cy="57606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/>
              <a:t>Бюджет</a:t>
            </a:r>
            <a:endParaRPr lang="ru-RU" sz="1400" cap="al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60648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Овал 19"/>
          <p:cNvSpPr/>
          <p:nvPr/>
        </p:nvSpPr>
        <p:spPr>
          <a:xfrm>
            <a:off x="152296" y="1228806"/>
            <a:ext cx="304592" cy="30034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71232" y="1796292"/>
            <a:ext cx="304592" cy="30034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3" name="Овал 22"/>
          <p:cNvSpPr/>
          <p:nvPr/>
        </p:nvSpPr>
        <p:spPr>
          <a:xfrm>
            <a:off x="160115" y="2420887"/>
            <a:ext cx="304592" cy="30034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4" name="Овал 23"/>
          <p:cNvSpPr/>
          <p:nvPr/>
        </p:nvSpPr>
        <p:spPr>
          <a:xfrm>
            <a:off x="160115" y="2996950"/>
            <a:ext cx="304592" cy="30034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160115" y="3674872"/>
            <a:ext cx="304592" cy="30034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6" name="Овал 25"/>
          <p:cNvSpPr/>
          <p:nvPr/>
        </p:nvSpPr>
        <p:spPr>
          <a:xfrm>
            <a:off x="181059" y="4401315"/>
            <a:ext cx="304592" cy="30034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7" name="Овал 26"/>
          <p:cNvSpPr/>
          <p:nvPr/>
        </p:nvSpPr>
        <p:spPr>
          <a:xfrm>
            <a:off x="171232" y="5084867"/>
            <a:ext cx="304592" cy="30034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28" name="Овал 27"/>
          <p:cNvSpPr/>
          <p:nvPr/>
        </p:nvSpPr>
        <p:spPr>
          <a:xfrm>
            <a:off x="152296" y="5706219"/>
            <a:ext cx="304592" cy="30034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29" name="Овал 28"/>
          <p:cNvSpPr/>
          <p:nvPr/>
        </p:nvSpPr>
        <p:spPr>
          <a:xfrm>
            <a:off x="159691" y="6319855"/>
            <a:ext cx="304592" cy="30034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6286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7560840" cy="144016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200" b="1" cap="all" dirty="0">
                <a:solidFill>
                  <a:schemeClr val="accent3">
                    <a:lumMod val="50000"/>
                  </a:schemeClr>
                </a:solidFill>
              </a:rPr>
              <a:t>Федеральный проект «Поддержка занятости и повышение эффективности рынка труда для обеспечения роста производительности труда</a:t>
            </a:r>
            <a:r>
              <a:rPr lang="ru-RU" sz="2200" b="1" cap="all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br>
              <a:rPr lang="ru-RU" sz="2200" b="1" cap="all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b="1" cap="all" dirty="0" smtClean="0">
                <a:solidFill>
                  <a:schemeClr val="accent3">
                    <a:lumMod val="50000"/>
                  </a:schemeClr>
                </a:solidFill>
              </a:rPr>
              <a:t>основные направления работы</a:t>
            </a:r>
            <a:endParaRPr lang="ru-RU" sz="1800" cap="all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220278"/>
              </p:ext>
            </p:extLst>
          </p:nvPr>
        </p:nvGraphicFramePr>
        <p:xfrm>
          <a:off x="179512" y="1484784"/>
          <a:ext cx="871296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1724" y="5805264"/>
            <a:ext cx="8712968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/>
              <a:t>до 2024 года будет направлено 12,7 млрд. руб., в том числе 12,0 млрд. руб. средств федерального бюджета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90453" y="6354539"/>
            <a:ext cx="2133600" cy="365125"/>
          </a:xfrm>
        </p:spPr>
        <p:txBody>
          <a:bodyPr/>
          <a:lstStyle/>
          <a:p>
            <a:fld id="{ACAD705F-0602-4D35-845A-97B80B781622}" type="slidenum"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610" y="260648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9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99176" cy="129614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cap="all" dirty="0"/>
              <a:t>Основные критерии вступления в </a:t>
            </a:r>
            <a:r>
              <a:rPr lang="ru-RU" sz="3200" b="1" cap="all" dirty="0" smtClean="0"/>
              <a:t>программу</a:t>
            </a:r>
            <a:endParaRPr lang="ru-RU" sz="3200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705F-0602-4D35-845A-97B80B781622}" type="slidenum">
              <a:rPr lang="ru-RU" smtClean="0"/>
              <a:t>13</a:t>
            </a:fld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60648"/>
            <a:ext cx="792549" cy="76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2313" y="1628800"/>
            <a:ext cx="8568952" cy="49859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ru-RU" sz="2400" b="1" cap="all" dirty="0" smtClean="0"/>
          </a:p>
          <a:p>
            <a:pPr marL="285750" indent="-5400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400" b="1" cap="all" dirty="0" smtClean="0"/>
              <a:t>Выручка </a:t>
            </a:r>
            <a:r>
              <a:rPr lang="ru-RU" sz="2400" b="1" cap="all" dirty="0"/>
              <a:t>предприятия от 800,0 млн рублей до 30,0 млрд рублей в год. </a:t>
            </a:r>
          </a:p>
          <a:p>
            <a:pPr marL="285750" indent="-5400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400" b="1" cap="all" dirty="0" smtClean="0"/>
              <a:t>Наличие </a:t>
            </a:r>
            <a:r>
              <a:rPr lang="ru-RU" sz="2400" b="1" cap="all" dirty="0"/>
              <a:t>потенциала повышения производительности труда не менее 10%. </a:t>
            </a:r>
          </a:p>
          <a:p>
            <a:pPr marL="285750" indent="-5400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400" b="1" cap="all" dirty="0" smtClean="0"/>
              <a:t>Вхождение </a:t>
            </a:r>
            <a:r>
              <a:rPr lang="ru-RU" sz="2400" b="1" cap="all" dirty="0"/>
              <a:t>предприятия в состав приоритетных отраслей,  а именно: обрабатывающее производство, сельское хозяйство, транспорт, торговля, строительство. </a:t>
            </a:r>
          </a:p>
          <a:p>
            <a:pPr marL="285750" indent="-5400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400" b="1" cap="all" dirty="0" smtClean="0"/>
              <a:t>Доля </a:t>
            </a:r>
            <a:r>
              <a:rPr lang="ru-RU" sz="2400" b="1" cap="all" dirty="0"/>
              <a:t>участия налоговых резидентов иностранных государств в уставном (складочном) капитале юридического лица не выше 25%. </a:t>
            </a: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6758955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AD705F-0602-4D35-845A-97B80B781622}" type="slidenum"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3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355160" cy="129614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cap="all" dirty="0"/>
              <a:t>Дополнительные критерии, </a:t>
            </a:r>
            <a:r>
              <a:rPr lang="ru-RU" sz="2800" b="1" cap="all" dirty="0" smtClean="0"/>
              <a:t>учитываемые </a:t>
            </a:r>
            <a:r>
              <a:rPr lang="ru-RU" sz="2800" b="1" cap="all" dirty="0"/>
              <a:t>при принятии решения о включении предприятия в программу</a:t>
            </a:r>
            <a:endParaRPr lang="ru-RU" sz="2800" cap="al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600200"/>
            <a:ext cx="8641034" cy="49971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 indent="-360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b="1" cap="all" dirty="0"/>
              <a:t>желание руководства участвовать в программе и добиваться результатов; </a:t>
            </a:r>
          </a:p>
          <a:p>
            <a:pPr lvl="0" indent="-360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b="1" cap="all" dirty="0"/>
              <a:t>опыт внедрения инструментов бережливого производства на предприятии </a:t>
            </a:r>
          </a:p>
          <a:p>
            <a:pPr lvl="0" indent="-360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b="1" cap="all" dirty="0"/>
              <a:t>наличие ресурсов (проектного офиса) для реализации программы </a:t>
            </a:r>
          </a:p>
          <a:p>
            <a:pPr lvl="0" indent="-360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b="1" cap="all" dirty="0"/>
              <a:t>существенный разрыв между текущими показателями производительности труда, оборачиваемости запасов и успешным опытом конкурентов или предприятий из других отраслей, который может быть применён компании;</a:t>
            </a:r>
          </a:p>
          <a:p>
            <a:pPr lvl="0" indent="-360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b="1" cap="all" dirty="0"/>
              <a:t>возможность роста объема продаж за счет наращивания объемов производства </a:t>
            </a:r>
          </a:p>
          <a:p>
            <a:pPr lvl="0" indent="-360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b="1" cap="all" dirty="0"/>
              <a:t>согласование предприятия руководством региона и ФЦК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58955" y="6309320"/>
            <a:ext cx="2133600" cy="365125"/>
          </a:xfrm>
        </p:spPr>
        <p:txBody>
          <a:bodyPr/>
          <a:lstStyle/>
          <a:p>
            <a:fld id="{ACAD705F-0602-4D35-845A-97B80B781622}" type="slidenum"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5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064896" cy="130100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Стартовал   Отбор  субъектов   Российской </a:t>
            </a:r>
            <a:r>
              <a:rPr lang="ru-RU" sz="2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2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 включения  в  национальный проект  </a:t>
            </a:r>
            <a:r>
              <a:rPr lang="ru-RU" sz="2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2019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2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422001"/>
              </p:ext>
            </p:extLst>
          </p:nvPr>
        </p:nvGraphicFramePr>
        <p:xfrm>
          <a:off x="179512" y="1700808"/>
          <a:ext cx="8784976" cy="5010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  <a:gridCol w="2664296"/>
                <a:gridCol w="2484020"/>
                <a:gridCol w="2196500"/>
              </a:tblGrid>
              <a:tr h="81644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cap="all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dirty="0" smtClean="0">
                          <a:effectLst/>
                        </a:rPr>
                        <a:t>Этап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098" marR="24005" marT="16098" marB="16098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1" cap="all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dirty="0" smtClean="0">
                          <a:effectLst/>
                        </a:rPr>
                        <a:t>I</a:t>
                      </a:r>
                      <a:r>
                        <a:rPr lang="ru-RU" sz="1100" b="1" cap="all" dirty="0">
                          <a:effectLst/>
                        </a:rPr>
                        <a:t>. </a:t>
                      </a:r>
                      <a:r>
                        <a:rPr lang="ru-RU" sz="1100" b="1" cap="all" dirty="0" smtClean="0">
                          <a:effectLst/>
                        </a:rPr>
                        <a:t>  Подготовка </a:t>
                      </a:r>
                      <a:r>
                        <a:rPr lang="ru-RU" sz="1100" b="1" cap="all" dirty="0">
                          <a:effectLst/>
                        </a:rPr>
                        <a:t>региональной  программы – заочный этап для всех субъектов РФ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098" marR="24005" marT="16098" marB="16098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1" cap="all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dirty="0" smtClean="0">
                          <a:effectLst/>
                        </a:rPr>
                        <a:t>II</a:t>
                      </a:r>
                      <a:r>
                        <a:rPr lang="ru-RU" sz="1100" b="1" cap="all" dirty="0">
                          <a:effectLst/>
                        </a:rPr>
                        <a:t>. </a:t>
                      </a:r>
                      <a:r>
                        <a:rPr lang="ru-RU" sz="1100" b="1" cap="all" dirty="0" smtClean="0">
                          <a:effectLst/>
                        </a:rPr>
                        <a:t>   Доработка </a:t>
                      </a:r>
                      <a:r>
                        <a:rPr lang="ru-RU" sz="1100" b="1" cap="all" dirty="0">
                          <a:effectLst/>
                        </a:rPr>
                        <a:t>региональной программы – очный этап для финалистов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098" marR="24005" marT="16098" marB="16098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b="1" cap="all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cap="all" dirty="0" smtClean="0">
                          <a:effectLst/>
                        </a:rPr>
                        <a:t>III.    </a:t>
                      </a:r>
                      <a:r>
                        <a:rPr lang="ru-RU" sz="1100" b="1" cap="all" dirty="0">
                          <a:effectLst/>
                        </a:rPr>
                        <a:t>Определение победителей и заключение соглашений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098" marR="24005" marT="16098" marB="16098"/>
                </a:tc>
              </a:tr>
              <a:tr h="134379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cap="all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cap="all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cap="all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dirty="0" smtClean="0">
                          <a:effectLst/>
                        </a:rPr>
                        <a:t>Действия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098" marR="24005" marT="16098" marB="16098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cap="all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dirty="0" smtClean="0">
                          <a:effectLst/>
                        </a:rPr>
                        <a:t>Подготовить </a:t>
                      </a:r>
                      <a:r>
                        <a:rPr lang="ru-RU" sz="1100" b="1" cap="all" dirty="0">
                          <a:effectLst/>
                        </a:rPr>
                        <a:t>региональную программу и представить в Минэкономразвития России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098" marR="24005" marT="16098" marB="1609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all" dirty="0">
                          <a:effectLst/>
                        </a:rPr>
                        <a:t>30</a:t>
                      </a:r>
                      <a:r>
                        <a:rPr lang="ru-RU" sz="1100" b="1" cap="all" dirty="0">
                          <a:effectLst/>
                        </a:rPr>
                        <a:t> регионов, отобранных на заочном этапе, участвуют в очном семинаре в Москве по доработке региональных программ (предварительно – 8 декабря 2018 года)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098" marR="24005" marT="16098" marB="1609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all" dirty="0">
                          <a:effectLst/>
                        </a:rPr>
                        <a:t>13</a:t>
                      </a:r>
                      <a:r>
                        <a:rPr lang="ru-RU" sz="1100" b="1" cap="all" dirty="0">
                          <a:effectLst/>
                        </a:rPr>
                        <a:t> регионов, отобранных Минэкономразвития России, заключают соглашения с Минэкономразвития России, в которых указываются целевые показатели региональной программы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098" marR="24005" marT="16098" marB="1609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1063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cap="all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cap="all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cap="all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cap="all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cap="all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dirty="0" smtClean="0">
                          <a:effectLst/>
                        </a:rPr>
                        <a:t>Необходимые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dirty="0" smtClean="0">
                          <a:effectLst/>
                        </a:rPr>
                        <a:t> </a:t>
                      </a:r>
                      <a:r>
                        <a:rPr lang="ru-RU" sz="1100" b="1" cap="all" dirty="0">
                          <a:effectLst/>
                        </a:rPr>
                        <a:t>документы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098" marR="24005" marT="16098" marB="16098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dirty="0">
                          <a:effectLst/>
                        </a:rPr>
                        <a:t>Региональная программа в соответствии с шаблонами и рекомендациями (подписывается руководителем проектного офиса региона), включая презентацию, аналитические таблицы и подписанные заявки от предприятий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098" marR="24005" marT="16098" marB="16098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cap="all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dirty="0" smtClean="0">
                          <a:effectLst/>
                        </a:rPr>
                        <a:t>Доработанная </a:t>
                      </a:r>
                      <a:r>
                        <a:rPr lang="ru-RU" sz="1100" b="1" cap="all" dirty="0">
                          <a:effectLst/>
                        </a:rPr>
                        <a:t>по итогам семинара региональная программа с приложениями (подписывается руководителем управляющего комитета региона)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098" marR="24005" marT="16098" marB="16098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cap="all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dirty="0" smtClean="0">
                          <a:effectLst/>
                        </a:rPr>
                        <a:t>Проект </a:t>
                      </a:r>
                      <a:r>
                        <a:rPr lang="ru-RU" sz="1100" b="1" cap="all" dirty="0">
                          <a:effectLst/>
                        </a:rPr>
                        <a:t>региональной программы для последующего утверждения</a:t>
                      </a:r>
                      <a:endParaRPr lang="ru-RU" sz="1100" b="1" dirty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dirty="0">
                          <a:effectLst/>
                        </a:rPr>
                        <a:t>Соглашение между Минэкономразвития России и регионом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16098" marR="24005" marT="16098" marB="16098"/>
                </a:tc>
              </a:tr>
              <a:tr h="41756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dirty="0">
                          <a:effectLst/>
                        </a:rPr>
                        <a:t>Срок подачи </a:t>
                      </a:r>
                      <a:endParaRPr lang="ru-RU" sz="1100" b="1" cap="all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dirty="0" smtClean="0">
                          <a:effectLst/>
                        </a:rPr>
                        <a:t>документов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098" marR="24005" marT="16098" marB="16098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cap="all" dirty="0">
                          <a:effectLst/>
                        </a:rPr>
                        <a:t>30 ноября 2018 г.</a:t>
                      </a:r>
                      <a:endParaRPr lang="ru-RU" sz="13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098" marR="24005" marT="16098" marB="16098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cap="all" dirty="0">
                          <a:effectLst/>
                        </a:rPr>
                        <a:t>14 декабря 2018 г.</a:t>
                      </a:r>
                      <a:endParaRPr lang="ru-RU" sz="13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098" marR="24005" marT="16098" marB="16098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cap="all" dirty="0">
                          <a:effectLst/>
                        </a:rPr>
                        <a:t>21 декабря 2018 г.</a:t>
                      </a:r>
                      <a:endParaRPr lang="ru-RU" sz="13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098" marR="24005" marT="16098" marB="16098"/>
                </a:tc>
              </a:tr>
              <a:tr h="112190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cap="all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cap="all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dirty="0" smtClean="0">
                          <a:effectLst/>
                        </a:rPr>
                        <a:t>Результат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098" marR="24005" marT="16098" marB="16098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cap="all" dirty="0">
                          <a:effectLst/>
                        </a:rPr>
                        <a:t>5 декабря 2018 г. </a:t>
                      </a:r>
                      <a:r>
                        <a:rPr lang="ru-RU" sz="1100" b="1" cap="all" dirty="0">
                          <a:effectLst/>
                        </a:rPr>
                        <a:t>Минэкономразвития России отобрал </a:t>
                      </a:r>
                      <a:r>
                        <a:rPr lang="ru-RU" sz="1400" b="1" cap="all" dirty="0">
                          <a:effectLst/>
                        </a:rPr>
                        <a:t>30</a:t>
                      </a:r>
                      <a:r>
                        <a:rPr lang="ru-RU" sz="1300" b="1" cap="all" dirty="0">
                          <a:effectLst/>
                        </a:rPr>
                        <a:t> </a:t>
                      </a:r>
                      <a:r>
                        <a:rPr lang="ru-RU" sz="1100" b="1" cap="all" dirty="0">
                          <a:effectLst/>
                        </a:rPr>
                        <a:t>регионов</a:t>
                      </a:r>
                      <a:r>
                        <a:rPr lang="ru-RU" sz="1300" b="1" cap="all" dirty="0">
                          <a:effectLst/>
                        </a:rPr>
                        <a:t> для прохождения II-ого этапа </a:t>
                      </a:r>
                      <a:r>
                        <a:rPr lang="ru-RU" sz="1300" b="1" cap="all" dirty="0" smtClean="0">
                          <a:effectLst/>
                        </a:rPr>
                        <a:t>отбора</a:t>
                      </a:r>
                      <a:endParaRPr lang="ru-RU" sz="13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098" marR="24005" marT="16098" marB="1609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cap="all" dirty="0" smtClean="0">
                          <a:effectLst/>
                        </a:rPr>
                        <a:t>21 </a:t>
                      </a:r>
                      <a:r>
                        <a:rPr lang="ru-RU" sz="1300" b="1" cap="all" dirty="0">
                          <a:effectLst/>
                        </a:rPr>
                        <a:t>декабря 2018 г. </a:t>
                      </a:r>
                      <a:r>
                        <a:rPr lang="ru-RU" sz="1100" b="1" cap="all" dirty="0">
                          <a:effectLst/>
                        </a:rPr>
                        <a:t>Минэкономразвития России отобрал </a:t>
                      </a:r>
                      <a:r>
                        <a:rPr lang="ru-RU" sz="1400" b="1" cap="all" dirty="0">
                          <a:effectLst/>
                        </a:rPr>
                        <a:t>13</a:t>
                      </a:r>
                      <a:r>
                        <a:rPr lang="ru-RU" sz="1100" b="1" cap="all" dirty="0">
                          <a:effectLst/>
                        </a:rPr>
                        <a:t> регионов </a:t>
                      </a:r>
                      <a:r>
                        <a:rPr lang="ru-RU" sz="1300" b="1" cap="all" dirty="0">
                          <a:effectLst/>
                        </a:rPr>
                        <a:t>для включения в национальный проект в 2019 году</a:t>
                      </a:r>
                      <a:endParaRPr lang="ru-RU" sz="13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098" marR="24005" marT="16098" marB="1609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cap="all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cap="all" dirty="0" smtClean="0">
                          <a:effectLst/>
                        </a:rPr>
                        <a:t>Заключены </a:t>
                      </a:r>
                      <a:r>
                        <a:rPr lang="ru-RU" sz="1300" b="1" cap="all" dirty="0">
                          <a:effectLst/>
                        </a:rPr>
                        <a:t>соглашения с 13 регионами</a:t>
                      </a:r>
                      <a:r>
                        <a:rPr lang="ru-RU" sz="1100" b="1" cap="all" dirty="0">
                          <a:effectLst/>
                        </a:rPr>
                        <a:t>, включенными в состав национального проекта в 2019 году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098" marR="24005" marT="16098" marB="1609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2098" y="6475224"/>
            <a:ext cx="2133600" cy="365125"/>
          </a:xfrm>
        </p:spPr>
        <p:txBody>
          <a:bodyPr/>
          <a:lstStyle/>
          <a:p>
            <a:fld id="{ACAD705F-0602-4D35-845A-97B80B781622}" type="slidenum">
              <a:rPr lang="ru-RU" sz="1400" b="1" smtClean="0">
                <a:solidFill>
                  <a:schemeClr val="tx1"/>
                </a:solidFill>
              </a:rPr>
              <a:t>15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191" y="188640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2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055" y="116632"/>
            <a:ext cx="7940158" cy="7200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b="1" cap="all" dirty="0"/>
              <a:t>Результаты национального проекта 2018-2024 гг.</a:t>
            </a:r>
            <a:endParaRPr lang="ru-RU" sz="2800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705F-0602-4D35-845A-97B80B781622}" type="slidenum">
              <a:rPr lang="ru-RU" smtClean="0"/>
              <a:t>16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4736" y="1949888"/>
            <a:ext cx="2160240" cy="6150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/>
              <a:t>Производительность труда</a:t>
            </a:r>
            <a:endParaRPr lang="ru-RU" sz="1400" b="1" cap="all" dirty="0"/>
          </a:p>
        </p:txBody>
      </p:sp>
      <p:sp>
        <p:nvSpPr>
          <p:cNvPr id="13" name="TextBox 12"/>
          <p:cNvSpPr txBox="1"/>
          <p:nvPr/>
        </p:nvSpPr>
        <p:spPr>
          <a:xfrm>
            <a:off x="778618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3641" y="2708920"/>
            <a:ext cx="2160240" cy="596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/>
              <a:t>Охват</a:t>
            </a:r>
            <a:endParaRPr lang="ru-RU" sz="1400" b="1" cap="all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4587" y="5445224"/>
            <a:ext cx="2160240" cy="1296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cap="all" dirty="0"/>
              <a:t>РЦК</a:t>
            </a:r>
          </a:p>
          <a:p>
            <a:pPr algn="ctr"/>
            <a:r>
              <a:rPr lang="ru-RU" sz="1400" b="1" cap="all" dirty="0" smtClean="0"/>
              <a:t>ИТ-платформа</a:t>
            </a:r>
            <a:endParaRPr lang="ru-RU" sz="1400" b="1" cap="all" dirty="0"/>
          </a:p>
          <a:p>
            <a:pPr algn="ctr"/>
            <a:r>
              <a:rPr lang="ru-RU" sz="1400" b="1" cap="all" dirty="0" smtClean="0"/>
              <a:t>Типовые </a:t>
            </a:r>
            <a:r>
              <a:rPr lang="ru-RU" sz="1400" b="1" cap="all" dirty="0"/>
              <a:t>решения с отраслевой спецификой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3642" y="4725144"/>
            <a:ext cx="2161186" cy="5901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/>
              <a:t>Новые службы занятости</a:t>
            </a:r>
            <a:endParaRPr lang="ru-RU" sz="1400" b="1" cap="all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83641" y="3429000"/>
            <a:ext cx="2180519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cap="all" dirty="0"/>
              <a:t>Обучение: управление </a:t>
            </a:r>
            <a:r>
              <a:rPr lang="ru-RU" sz="1400" b="1" cap="all" dirty="0" smtClean="0"/>
              <a:t>трансформацией</a:t>
            </a:r>
            <a:r>
              <a:rPr lang="ru-RU" sz="1400" b="1" cap="all" dirty="0"/>
              <a:t>, </a:t>
            </a:r>
            <a:r>
              <a:rPr lang="ru-RU" sz="1400" b="1" cap="all" dirty="0" smtClean="0"/>
              <a:t>бережливое производство</a:t>
            </a:r>
          </a:p>
          <a:p>
            <a:pPr algn="ctr"/>
            <a:r>
              <a:rPr lang="ru-RU" sz="1400" b="1" cap="all" dirty="0" smtClean="0"/>
              <a:t>чел</a:t>
            </a:r>
            <a:r>
              <a:rPr lang="ru-RU" sz="1400" b="1" cap="all" dirty="0"/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55774" y="1052736"/>
            <a:ext cx="1944217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/>
              <a:t>2018</a:t>
            </a:r>
            <a:endParaRPr lang="ru-RU" b="1" cap="all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1052736"/>
            <a:ext cx="194421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/>
              <a:t>2021</a:t>
            </a:r>
            <a:endParaRPr lang="ru-RU" b="1" cap="all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236297" y="1052736"/>
            <a:ext cx="175583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/>
              <a:t>2024</a:t>
            </a:r>
            <a:endParaRPr lang="ru-RU" b="1" cap="all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55775" y="1949888"/>
            <a:ext cx="6436354" cy="6150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/>
              <a:t>           </a:t>
            </a:r>
            <a:r>
              <a:rPr lang="ru-RU" b="1" dirty="0" smtClean="0"/>
              <a:t>+ </a:t>
            </a:r>
            <a:r>
              <a:rPr lang="ru-RU" b="1" dirty="0"/>
              <a:t>1,5</a:t>
            </a:r>
            <a:r>
              <a:rPr lang="ru-RU" b="1" dirty="0" smtClean="0"/>
              <a:t>%                                 + </a:t>
            </a:r>
            <a:r>
              <a:rPr lang="ru-RU" b="1" dirty="0"/>
              <a:t>3,1</a:t>
            </a:r>
            <a:r>
              <a:rPr lang="ru-RU" b="1" dirty="0" smtClean="0"/>
              <a:t>%                               + </a:t>
            </a:r>
            <a:r>
              <a:rPr lang="ru-RU" b="1" dirty="0"/>
              <a:t>5%</a:t>
            </a:r>
            <a:endParaRPr lang="ru-RU" b="1" cap="all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555774" y="2708920"/>
            <a:ext cx="6436355" cy="596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19 субъектов                                     57 субъектов                        85 </a:t>
            </a:r>
            <a:r>
              <a:rPr lang="ru-RU" sz="1400" b="1" dirty="0"/>
              <a:t>субъектов</a:t>
            </a:r>
            <a:endParaRPr lang="ru-RU" sz="1400" dirty="0" smtClean="0"/>
          </a:p>
          <a:p>
            <a:r>
              <a:rPr lang="ru-RU" sz="1400" b="1" dirty="0" smtClean="0"/>
              <a:t>200 предприятий-пилотов           </a:t>
            </a:r>
            <a:r>
              <a:rPr lang="ru-RU" sz="1400" b="1" dirty="0"/>
              <a:t>4258 </a:t>
            </a:r>
            <a:r>
              <a:rPr lang="ru-RU" sz="1400" b="1" dirty="0" smtClean="0"/>
              <a:t>предприятий             </a:t>
            </a:r>
            <a:r>
              <a:rPr lang="ru-RU" sz="1400" b="1" dirty="0"/>
              <a:t>10 000 предприятий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555775" y="3429000"/>
            <a:ext cx="6436354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         </a:t>
            </a:r>
            <a:r>
              <a:rPr lang="ru-RU" b="1" dirty="0" smtClean="0"/>
              <a:t>2 800                                      110 000                            220 000 </a:t>
            </a:r>
            <a:endParaRPr lang="ru-RU" b="1" cap="all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55774" y="4725144"/>
            <a:ext cx="6436354" cy="5901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cap="all" dirty="0" smtClean="0"/>
              <a:t>          </a:t>
            </a:r>
            <a:r>
              <a:rPr lang="ru-RU" b="1" cap="all" dirty="0" smtClean="0"/>
              <a:t>5                                                 36                                      66</a:t>
            </a:r>
            <a:endParaRPr lang="ru-RU" b="1" cap="all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555774" y="5462667"/>
            <a:ext cx="6436354" cy="1296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cap="all" dirty="0" smtClean="0"/>
              <a:t>        16                                                        57                                            85</a:t>
            </a:r>
          </a:p>
          <a:p>
            <a:r>
              <a:rPr lang="ru-RU" sz="1600" b="1" dirty="0" smtClean="0"/>
              <a:t>ИТ </a:t>
            </a:r>
            <a:r>
              <a:rPr lang="ru-RU" sz="1600" b="1" dirty="0"/>
              <a:t>платформа создана</a:t>
            </a:r>
            <a:r>
              <a:rPr lang="ru-RU" sz="1600" b="1" dirty="0" smtClean="0"/>
              <a:t>:</a:t>
            </a:r>
          </a:p>
          <a:p>
            <a:r>
              <a:rPr lang="ru-RU" sz="1600" b="1" dirty="0" smtClean="0"/>
              <a:t>экспресс </a:t>
            </a:r>
            <a:r>
              <a:rPr lang="ru-RU" sz="1600" b="1" dirty="0"/>
              <a:t>диагностика, </a:t>
            </a:r>
            <a:r>
              <a:rPr lang="ru-RU" sz="1600" b="1" dirty="0" smtClean="0"/>
              <a:t>               12 </a:t>
            </a:r>
            <a:r>
              <a:rPr lang="ru-RU" sz="1600" b="1" dirty="0"/>
              <a:t>типовых </a:t>
            </a:r>
            <a:r>
              <a:rPr lang="ru-RU" sz="1600" b="1" dirty="0" smtClean="0"/>
              <a:t>                           42 типовых</a:t>
            </a:r>
          </a:p>
          <a:p>
            <a:r>
              <a:rPr lang="ru-RU" sz="1600" b="1" dirty="0" smtClean="0"/>
              <a:t>обучение</a:t>
            </a:r>
            <a:r>
              <a:rPr lang="ru-RU" sz="1600" b="1" dirty="0"/>
              <a:t>, база </a:t>
            </a:r>
            <a:r>
              <a:rPr lang="ru-RU" sz="1600" b="1" dirty="0" smtClean="0"/>
              <a:t>знаний                решений                                 решения</a:t>
            </a:r>
            <a:endParaRPr lang="ru-RU" sz="1600" b="1" cap="all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965" y="116632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Номер слайда 3"/>
          <p:cNvSpPr txBox="1">
            <a:spLocks/>
          </p:cNvSpPr>
          <p:nvPr/>
        </p:nvSpPr>
        <p:spPr>
          <a:xfrm>
            <a:off x="6858528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AD705F-0602-4D35-845A-97B80B781622}" type="slidenum"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705F-0602-4D35-845A-97B80B781622}" type="slidenum">
              <a:rPr lang="ru-RU" smtClean="0"/>
              <a:t>17</a:t>
            </a:fld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899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2708920"/>
            <a:ext cx="809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04664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6876256" y="63261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AD705F-0602-4D35-845A-97B80B781622}" type="slidenum">
              <a:rPr lang="ru-RU" sz="1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560840" cy="1354162"/>
          </a:xfr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cap="all" dirty="0" smtClean="0">
                <a:solidFill>
                  <a:schemeClr val="tx1"/>
                </a:solidFill>
              </a:rPr>
              <a:t>Оператор проекта:</a:t>
            </a:r>
            <a:br>
              <a:rPr lang="ru-RU" sz="2400" b="1" cap="all" dirty="0" smtClean="0">
                <a:solidFill>
                  <a:schemeClr val="tx1"/>
                </a:solidFill>
              </a:rPr>
            </a:br>
            <a:r>
              <a:rPr lang="ru-RU" sz="2400" b="1" cap="all" dirty="0" smtClean="0">
                <a:solidFill>
                  <a:schemeClr val="tx1"/>
                </a:solidFill>
              </a:rPr>
              <a:t>АНО «Федеральный центр компетенций в сфере производительности труда»</a:t>
            </a:r>
            <a:br>
              <a:rPr lang="ru-RU" sz="2400" b="1" cap="all" dirty="0" smtClean="0">
                <a:solidFill>
                  <a:schemeClr val="tx1"/>
                </a:solidFill>
              </a:rPr>
            </a:br>
            <a:endParaRPr lang="ru-RU" sz="2400" b="1" cap="all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08512"/>
          </a:xfr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3000" b="1" cap="all" dirty="0" smtClean="0">
                <a:solidFill>
                  <a:schemeClr val="tx1"/>
                </a:solidFill>
              </a:rPr>
              <a:t>Цели и задачи проекта:</a:t>
            </a:r>
          </a:p>
          <a:p>
            <a:endParaRPr lang="ru-RU" sz="3000" b="1" cap="all" dirty="0" smtClean="0"/>
          </a:p>
          <a:p>
            <a:pPr marL="719138" indent="-539750">
              <a:buFont typeface="Wingdings" panose="05000000000000000000" pitchFamily="2" charset="2"/>
              <a:buChar char="v"/>
            </a:pPr>
            <a:r>
              <a:rPr lang="ru-RU" sz="3000" b="1" cap="all" dirty="0" smtClean="0">
                <a:solidFill>
                  <a:schemeClr val="tx1"/>
                </a:solidFill>
              </a:rPr>
              <a:t>   Разработка эффективных мер повышения производительности труда</a:t>
            </a:r>
            <a:endParaRPr lang="ru-RU" sz="800" b="1" cap="all" dirty="0" smtClean="0">
              <a:solidFill>
                <a:schemeClr val="tx1"/>
              </a:solidFill>
            </a:endParaRPr>
          </a:p>
          <a:p>
            <a:pPr marL="719138" indent="-539750">
              <a:buFont typeface="Wingdings" panose="05000000000000000000" pitchFamily="2" charset="2"/>
              <a:buChar char="v"/>
            </a:pPr>
            <a:endParaRPr lang="ru-RU" sz="3000" b="1" cap="all" dirty="0" smtClean="0">
              <a:solidFill>
                <a:schemeClr val="tx1"/>
              </a:solidFill>
            </a:endParaRPr>
          </a:p>
          <a:p>
            <a:pPr marL="719138" indent="-539750">
              <a:buFont typeface="Wingdings" panose="05000000000000000000" pitchFamily="2" charset="2"/>
              <a:buChar char="v"/>
            </a:pPr>
            <a:r>
              <a:rPr lang="ru-RU" sz="3000" b="1" cap="all" dirty="0" smtClean="0">
                <a:solidFill>
                  <a:schemeClr val="tx1"/>
                </a:solidFill>
              </a:rPr>
              <a:t>   Распространение знаний в области повышения производительности труда</a:t>
            </a:r>
            <a:endParaRPr lang="ru-RU" sz="800" b="1" cap="all" dirty="0" smtClean="0">
              <a:solidFill>
                <a:schemeClr val="tx1"/>
              </a:solidFill>
            </a:endParaRPr>
          </a:p>
          <a:p>
            <a:pPr marL="719138" indent="-539750">
              <a:buFont typeface="Wingdings" panose="05000000000000000000" pitchFamily="2" charset="2"/>
              <a:buChar char="v"/>
            </a:pPr>
            <a:endParaRPr lang="ru-RU" sz="3000" b="1" cap="all" dirty="0" smtClean="0">
              <a:solidFill>
                <a:schemeClr val="tx1"/>
              </a:solidFill>
            </a:endParaRPr>
          </a:p>
          <a:p>
            <a:pPr marL="719138" indent="-539750">
              <a:buFont typeface="Wingdings" panose="05000000000000000000" pitchFamily="2" charset="2"/>
              <a:buChar char="v"/>
            </a:pPr>
            <a:r>
              <a:rPr lang="ru-RU" sz="3000" b="1" cap="all" dirty="0" smtClean="0">
                <a:solidFill>
                  <a:schemeClr val="tx1"/>
                </a:solidFill>
              </a:rPr>
              <a:t>   Стимулирование интереса к повышению производительности труда со стороны предприятий, региональных и федеральных органов власти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705F-0602-4D35-845A-97B80B781622}" type="slidenum"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04664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8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949445"/>
              </p:ext>
            </p:extLst>
          </p:nvPr>
        </p:nvGraphicFramePr>
        <p:xfrm>
          <a:off x="179512" y="188640"/>
          <a:ext cx="885698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705F-0602-4D35-845A-97B80B781622}" type="slidenum"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36882"/>
            <a:ext cx="2133600" cy="365125"/>
          </a:xfrm>
        </p:spPr>
        <p:txBody>
          <a:bodyPr/>
          <a:lstStyle/>
          <a:p>
            <a:fld id="{ACAD705F-0602-4D35-845A-97B80B781622}" type="slidenum">
              <a:rPr lang="ru-RU" sz="1400" b="1" smtClean="0">
                <a:solidFill>
                  <a:schemeClr val="accent3">
                    <a:lumMod val="50000"/>
                  </a:schemeClr>
                </a:solidFill>
              </a:rPr>
              <a:t>4</a:t>
            </a:fld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3101" y="899591"/>
            <a:ext cx="8821017" cy="5318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/>
              <a:t> </a:t>
            </a:r>
            <a:r>
              <a:rPr lang="ru-RU" b="1" cap="all" dirty="0" smtClean="0"/>
              <a:t>          Системные </a:t>
            </a:r>
            <a:r>
              <a:rPr lang="ru-RU" b="1" cap="all" dirty="0"/>
              <a:t>меры по повышению производительности труда</a:t>
            </a:r>
            <a:endParaRPr lang="ru-RU" cap="all" dirty="0"/>
          </a:p>
        </p:txBody>
      </p:sp>
      <p:sp>
        <p:nvSpPr>
          <p:cNvPr id="10" name="Восьмиугольник 9"/>
          <p:cNvSpPr/>
          <p:nvPr/>
        </p:nvSpPr>
        <p:spPr>
          <a:xfrm>
            <a:off x="323528" y="945028"/>
            <a:ext cx="396044" cy="39432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40430" y="1431405"/>
            <a:ext cx="87736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cap="all" dirty="0">
                <a:solidFill>
                  <a:schemeClr val="tx2">
                    <a:lumMod val="75000"/>
                  </a:schemeClr>
                </a:solidFill>
              </a:rPr>
              <a:t>Для регионов:</a:t>
            </a:r>
          </a:p>
          <a:p>
            <a:pPr lvl="1"/>
            <a:r>
              <a:rPr lang="ru-RU" sz="1400" b="1" cap="all" dirty="0" smtClean="0">
                <a:solidFill>
                  <a:schemeClr val="tx2">
                    <a:lumMod val="75000"/>
                  </a:schemeClr>
                </a:solidFill>
              </a:rPr>
              <a:t>―   </a:t>
            </a:r>
            <a:r>
              <a:rPr lang="ru-RU" sz="1400" b="1" cap="all" dirty="0">
                <a:solidFill>
                  <a:schemeClr val="tx2">
                    <a:lumMod val="75000"/>
                  </a:schemeClr>
                </a:solidFill>
              </a:rPr>
              <a:t>Гранты за достижение результатов по производительности</a:t>
            </a:r>
          </a:p>
          <a:p>
            <a:pPr lvl="1"/>
            <a:r>
              <a:rPr lang="ru-RU" sz="1400" b="1" cap="all" dirty="0">
                <a:solidFill>
                  <a:schemeClr val="tx2">
                    <a:lumMod val="75000"/>
                  </a:schemeClr>
                </a:solidFill>
              </a:rPr>
              <a:t>― </a:t>
            </a:r>
            <a:r>
              <a:rPr lang="ru-RU" sz="1400" b="1" cap="all" dirty="0" smtClean="0">
                <a:solidFill>
                  <a:schemeClr val="tx2">
                    <a:lumMod val="75000"/>
                  </a:schemeClr>
                </a:solidFill>
              </a:rPr>
              <a:t>  Создание </a:t>
            </a:r>
            <a:r>
              <a:rPr lang="ru-RU" sz="1400" b="1" cap="all" dirty="0">
                <a:solidFill>
                  <a:schemeClr val="tx2">
                    <a:lumMod val="75000"/>
                  </a:schemeClr>
                </a:solidFill>
              </a:rPr>
              <a:t>инфраструктуры для повышения производительности (фабрики процессов, РЦК и проч.)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cap="all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1400" b="1" cap="all" dirty="0" smtClean="0">
                <a:solidFill>
                  <a:schemeClr val="tx2">
                    <a:lumMod val="75000"/>
                  </a:schemeClr>
                </a:solidFill>
              </a:rPr>
              <a:t>Для </a:t>
            </a:r>
            <a:r>
              <a:rPr lang="ru-RU" sz="1400" b="1" cap="all" dirty="0">
                <a:solidFill>
                  <a:schemeClr val="tx2">
                    <a:lumMod val="75000"/>
                  </a:schemeClr>
                </a:solidFill>
              </a:rPr>
              <a:t>предприятий:</a:t>
            </a:r>
          </a:p>
          <a:p>
            <a:pPr lvl="1"/>
            <a:r>
              <a:rPr lang="ru-RU" sz="1400" b="1" cap="all" dirty="0" smtClean="0">
                <a:solidFill>
                  <a:schemeClr val="tx2">
                    <a:lumMod val="75000"/>
                  </a:schemeClr>
                </a:solidFill>
              </a:rPr>
              <a:t>―   </a:t>
            </a:r>
            <a:r>
              <a:rPr lang="ru-RU" sz="1400" b="1" cap="all" dirty="0">
                <a:solidFill>
                  <a:schemeClr val="tx2">
                    <a:lumMod val="75000"/>
                  </a:schemeClr>
                </a:solidFill>
              </a:rPr>
              <a:t>Льготные займы ФРП под 1% </a:t>
            </a:r>
          </a:p>
          <a:p>
            <a:pPr lvl="1"/>
            <a:r>
              <a:rPr lang="ru-RU" sz="1400" b="1" cap="all" dirty="0" smtClean="0">
                <a:solidFill>
                  <a:schemeClr val="tx2">
                    <a:lumMod val="75000"/>
                  </a:schemeClr>
                </a:solidFill>
              </a:rPr>
              <a:t>―   </a:t>
            </a:r>
            <a:r>
              <a:rPr lang="ru-RU" sz="1400" b="1" cap="all" dirty="0">
                <a:solidFill>
                  <a:schemeClr val="tx2">
                    <a:lumMod val="75000"/>
                  </a:schemeClr>
                </a:solidFill>
              </a:rPr>
              <a:t>Квота на льготные кредиты участникам в рамках МСП (6,5%)</a:t>
            </a:r>
          </a:p>
          <a:p>
            <a:pPr lvl="1"/>
            <a:r>
              <a:rPr lang="ru-RU" sz="1400" b="1" cap="all" dirty="0" smtClean="0">
                <a:solidFill>
                  <a:schemeClr val="tx2">
                    <a:lumMod val="75000"/>
                  </a:schemeClr>
                </a:solidFill>
              </a:rPr>
              <a:t>―   </a:t>
            </a:r>
            <a:r>
              <a:rPr lang="ru-RU" sz="1400" b="1" cap="all" dirty="0">
                <a:solidFill>
                  <a:schemeClr val="tx2">
                    <a:lumMod val="75000"/>
                  </a:schemeClr>
                </a:solidFill>
              </a:rPr>
              <a:t>Налоговые преференции (в проработке)</a:t>
            </a:r>
          </a:p>
          <a:p>
            <a:pPr lvl="1"/>
            <a:r>
              <a:rPr lang="ru-RU" sz="1400" b="1" cap="all" dirty="0" smtClean="0">
                <a:solidFill>
                  <a:schemeClr val="tx2">
                    <a:lumMod val="75000"/>
                  </a:schemeClr>
                </a:solidFill>
              </a:rPr>
              <a:t>―   </a:t>
            </a:r>
            <a:r>
              <a:rPr lang="ru-RU" sz="1400" b="1" cap="all" dirty="0">
                <a:solidFill>
                  <a:schemeClr val="tx2">
                    <a:lumMod val="75000"/>
                  </a:schemeClr>
                </a:solidFill>
              </a:rPr>
              <a:t>Доступ к мерам поддержки и закупкам (в проработке)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cap="all" dirty="0" smtClean="0">
                <a:solidFill>
                  <a:schemeClr val="tx2">
                    <a:lumMod val="75000"/>
                  </a:schemeClr>
                </a:solidFill>
              </a:rPr>
              <a:t>Обучение </a:t>
            </a:r>
            <a:r>
              <a:rPr lang="ru-RU" sz="1400" b="1" cap="all" dirty="0">
                <a:solidFill>
                  <a:schemeClr val="tx2">
                    <a:lumMod val="75000"/>
                  </a:schemeClr>
                </a:solidFill>
              </a:rPr>
              <a:t>руководителей управлению организационными трансформациями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cap="all" dirty="0" smtClean="0">
                <a:solidFill>
                  <a:schemeClr val="tx2">
                    <a:lumMod val="75000"/>
                  </a:schemeClr>
                </a:solidFill>
              </a:rPr>
              <a:t>Поддержка </a:t>
            </a:r>
            <a:r>
              <a:rPr lang="ru-RU" sz="1400" b="1" cap="all" dirty="0">
                <a:solidFill>
                  <a:schemeClr val="tx2">
                    <a:lumMod val="75000"/>
                  </a:schemeClr>
                </a:solidFill>
              </a:rPr>
              <a:t>выхода на экспорт/ цифровые пилоты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cap="all" dirty="0" smtClean="0">
                <a:solidFill>
                  <a:schemeClr val="tx2">
                    <a:lumMod val="75000"/>
                  </a:schemeClr>
                </a:solidFill>
              </a:rPr>
              <a:t>Сокращение </a:t>
            </a:r>
            <a:r>
              <a:rPr lang="ru-RU" sz="1400" b="1" cap="all" dirty="0">
                <a:solidFill>
                  <a:schemeClr val="tx2">
                    <a:lumMod val="75000"/>
                  </a:schemeClr>
                </a:solidFill>
              </a:rPr>
              <a:t>административных и регуляторных барьеров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3101" y="4095573"/>
            <a:ext cx="8821017" cy="6469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/>
              <a:t>Адресная </a:t>
            </a:r>
            <a:r>
              <a:rPr lang="ru-RU" b="1" cap="all" dirty="0"/>
              <a:t>поддержка повышения производительности труда на предприятиях</a:t>
            </a:r>
            <a:endParaRPr lang="ru-RU" cap="all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3101" y="5544790"/>
            <a:ext cx="8821017" cy="58312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/>
              <a:t> </a:t>
            </a:r>
            <a:r>
              <a:rPr lang="ru-RU" b="1" cap="all" dirty="0" smtClean="0"/>
              <a:t>          </a:t>
            </a:r>
            <a:r>
              <a:rPr lang="ru-RU" b="1" cap="all" dirty="0"/>
              <a:t>Поддержка занятости и повышение эффективности рынка труда для обеспечения роста производительности труда</a:t>
            </a:r>
            <a:endParaRPr lang="ru-RU" cap="all" dirty="0"/>
          </a:p>
        </p:txBody>
      </p:sp>
      <p:sp>
        <p:nvSpPr>
          <p:cNvPr id="15" name="TextBox 14"/>
          <p:cNvSpPr txBox="1"/>
          <p:nvPr/>
        </p:nvSpPr>
        <p:spPr>
          <a:xfrm>
            <a:off x="193102" y="4749686"/>
            <a:ext cx="88210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cap="all" dirty="0" smtClean="0">
                <a:solidFill>
                  <a:srgbClr val="00B050"/>
                </a:solidFill>
              </a:rPr>
              <a:t>Экспертная </a:t>
            </a:r>
            <a:r>
              <a:rPr lang="ru-RU" sz="1400" b="1" cap="all" dirty="0">
                <a:solidFill>
                  <a:srgbClr val="00B050"/>
                </a:solidFill>
              </a:rPr>
              <a:t>и методическая поддержка реализации программ на предприятиях, создание образцов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cap="all" dirty="0" smtClean="0">
                <a:solidFill>
                  <a:srgbClr val="00B050"/>
                </a:solidFill>
              </a:rPr>
              <a:t>Создание </a:t>
            </a:r>
            <a:r>
              <a:rPr lang="ru-RU" sz="1400" b="1" cap="all" dirty="0">
                <a:solidFill>
                  <a:srgbClr val="00B050"/>
                </a:solidFill>
              </a:rPr>
              <a:t>ИТ-платформы (</a:t>
            </a:r>
            <a:r>
              <a:rPr lang="ru-RU" sz="1400" b="1" cap="all" dirty="0" err="1">
                <a:solidFill>
                  <a:srgbClr val="00B050"/>
                </a:solidFill>
              </a:rPr>
              <a:t>бенчмаркинг</a:t>
            </a:r>
            <a:r>
              <a:rPr lang="ru-RU" sz="1400" b="1" cap="all" dirty="0">
                <a:solidFill>
                  <a:srgbClr val="00B050"/>
                </a:solidFill>
              </a:rPr>
              <a:t>, коробочные решения)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4191" y="98338"/>
            <a:ext cx="7824193" cy="6663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/>
              <a:t>Национальный проект: 3 федеральных проекта</a:t>
            </a:r>
            <a:endParaRPr lang="ru-RU" sz="2400" cap="all" dirty="0"/>
          </a:p>
        </p:txBody>
      </p:sp>
      <p:sp>
        <p:nvSpPr>
          <p:cNvPr id="17" name="Восьмиугольник 16"/>
          <p:cNvSpPr/>
          <p:nvPr/>
        </p:nvSpPr>
        <p:spPr>
          <a:xfrm>
            <a:off x="260616" y="4221865"/>
            <a:ext cx="396044" cy="394320"/>
          </a:xfrm>
          <a:prstGeom prst="oct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8" name="Восьмиугольник 17"/>
          <p:cNvSpPr/>
          <p:nvPr/>
        </p:nvSpPr>
        <p:spPr>
          <a:xfrm>
            <a:off x="358019" y="5639190"/>
            <a:ext cx="396044" cy="394320"/>
          </a:xfrm>
          <a:prstGeom prst="octag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477" y="6196280"/>
            <a:ext cx="8555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cap="all" dirty="0">
                <a:solidFill>
                  <a:schemeClr val="accent5">
                    <a:lumMod val="50000"/>
                  </a:schemeClr>
                </a:solidFill>
              </a:rPr>
              <a:t>Переобучение сотрудников предприятий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cap="all" dirty="0" smtClean="0">
                <a:solidFill>
                  <a:schemeClr val="accent5">
                    <a:lumMod val="50000"/>
                  </a:schemeClr>
                </a:solidFill>
              </a:rPr>
              <a:t>Комплексная </a:t>
            </a:r>
            <a:r>
              <a:rPr lang="ru-RU" sz="1400" b="1" cap="all" dirty="0">
                <a:solidFill>
                  <a:schemeClr val="accent5">
                    <a:lumMod val="50000"/>
                  </a:schemeClr>
                </a:solidFill>
              </a:rPr>
              <a:t>модернизация служб занятости </a:t>
            </a:r>
            <a:r>
              <a:rPr lang="ru-RU" sz="1400" b="1" cap="all" dirty="0" smtClean="0">
                <a:solidFill>
                  <a:schemeClr val="accent5">
                    <a:lumMod val="50000"/>
                  </a:schemeClr>
                </a:solidFill>
              </a:rPr>
              <a:t>населения</a:t>
            </a:r>
            <a:r>
              <a:rPr lang="ru-RU" sz="1400" b="1" cap="all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956" y="98338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41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115212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200" b="1" cap="all" dirty="0">
                <a:solidFill>
                  <a:schemeClr val="accent6">
                    <a:lumMod val="50000"/>
                  </a:schemeClr>
                </a:solidFill>
              </a:rPr>
              <a:t>Федеральный проект «Системные меры по повышению производительности труда</a:t>
            </a:r>
            <a:r>
              <a:rPr lang="ru-RU" sz="2200" b="1" cap="all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br>
              <a:rPr lang="ru-RU" sz="2200" b="1" cap="all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cap="all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основные направления  Работа</a:t>
            </a:r>
            <a:endParaRPr lang="ru-RU" sz="1800" b="1" cap="all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415103"/>
              </p:ext>
            </p:extLst>
          </p:nvPr>
        </p:nvGraphicFramePr>
        <p:xfrm>
          <a:off x="179512" y="1484784"/>
          <a:ext cx="8856984" cy="449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6093296"/>
            <a:ext cx="8496944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/>
              <a:t>до 2024 года будет направлено 11,8 млрд. руб., в том числе 5,7 млрд. руб. федерального бюджета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ACAD705F-0602-4D35-845A-97B80B781622}" type="slidenum"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60648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7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776864" cy="86409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/>
              <a:t>ПРОИЗВОДИТЕЛЬНОСТЬ ТРУДА И ТРУДОВОЕ ЗАКОНОДАТЕЛЬСТВО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3204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800" b="1" cap="all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b="1" cap="all" dirty="0" smtClean="0"/>
              <a:t>найма </a:t>
            </a:r>
            <a:r>
              <a:rPr lang="ru-RU" sz="1600" b="1" cap="all" dirty="0"/>
              <a:t>персонала без учета его экономической обоснованности для компании;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b="1" cap="all" dirty="0" smtClean="0"/>
              <a:t>заключения </a:t>
            </a:r>
            <a:r>
              <a:rPr lang="ru-RU" sz="1600" b="1" cap="all" dirty="0"/>
              <a:t>срочных трудовых договоров, перевода работников внутри компании и совмещения трудовых обязанностей;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b="1" cap="all" dirty="0" smtClean="0"/>
              <a:t>расторжения </a:t>
            </a:r>
            <a:r>
              <a:rPr lang="ru-RU" sz="1600" b="1" cap="all" dirty="0"/>
              <a:t>трудовых договоров, включая основания его расторжения;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b="1" cap="all" dirty="0" smtClean="0"/>
              <a:t>регулирования </a:t>
            </a:r>
            <a:r>
              <a:rPr lang="ru-RU" sz="1600" b="1" cap="all" dirty="0"/>
              <a:t>трудовых отношений в части отдельных групп граждан;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b="1" cap="all" dirty="0" smtClean="0"/>
              <a:t>предоставления </a:t>
            </a:r>
            <a:r>
              <a:rPr lang="ru-RU" sz="1600" b="1" cap="all" dirty="0"/>
              <a:t>различных льгот и компенсаций;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b="1" cap="all" dirty="0" smtClean="0"/>
              <a:t>графиков </a:t>
            </a:r>
            <a:r>
              <a:rPr lang="ru-RU" sz="1600" b="1" cap="all" dirty="0"/>
              <a:t>работы и отпуска;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b="1" cap="all" dirty="0" smtClean="0"/>
              <a:t>организации </a:t>
            </a:r>
            <a:r>
              <a:rPr lang="ru-RU" sz="1600" b="1" cap="all" dirty="0"/>
              <a:t>кадрового документооборота и содержания трудового договора;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b="1" cap="all" dirty="0" smtClean="0"/>
              <a:t>системы </a:t>
            </a:r>
            <a:r>
              <a:rPr lang="ru-RU" sz="1600" b="1" cap="all" dirty="0"/>
              <a:t>стимулов для работников;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b="1" cap="all" dirty="0" smtClean="0"/>
              <a:t>профессионального </a:t>
            </a:r>
            <a:r>
              <a:rPr lang="ru-RU" sz="1600" b="1" cap="all" dirty="0"/>
              <a:t>обучения и образования, повышения квалификаций, профессий;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b="1" cap="all" dirty="0" smtClean="0"/>
              <a:t>дисциплинарных </a:t>
            </a:r>
            <a:r>
              <a:rPr lang="ru-RU" sz="1600" b="1" cap="all" dirty="0"/>
              <a:t>взысканий в отношении работников;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b="1" cap="all" dirty="0" smtClean="0"/>
              <a:t>предоставления </a:t>
            </a:r>
            <a:r>
              <a:rPr lang="ru-RU" sz="1600" b="1" cap="all" dirty="0"/>
              <a:t>персонала;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87849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/>
              <a:t>Предложения </a:t>
            </a:r>
            <a:r>
              <a:rPr lang="ru-RU" sz="2800" b="1" cap="all" dirty="0"/>
              <a:t>РСПП</a:t>
            </a:r>
            <a:r>
              <a:rPr lang="ru-RU" sz="2000" b="1" cap="all" dirty="0"/>
              <a:t> </a:t>
            </a:r>
            <a:r>
              <a:rPr lang="ru-RU" sz="2000" b="1" cap="all" dirty="0" smtClean="0"/>
              <a:t>ПО изменению </a:t>
            </a:r>
            <a:r>
              <a:rPr lang="ru-RU" sz="2000" b="1" cap="all" dirty="0"/>
              <a:t>норм трудового законодательства </a:t>
            </a:r>
            <a:r>
              <a:rPr lang="ru-RU" sz="2000" b="1" cap="all" dirty="0" smtClean="0"/>
              <a:t>КАСАЮТСЯ вопросов: </a:t>
            </a:r>
            <a:endParaRPr lang="ru-RU" sz="2000" b="1" cap="all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04248" y="6309320"/>
            <a:ext cx="2133600" cy="365125"/>
          </a:xfrm>
        </p:spPr>
        <p:txBody>
          <a:bodyPr/>
          <a:lstStyle/>
          <a:p>
            <a:fld id="{ACAD705F-0602-4D35-845A-97B80B781622}" type="slidenum"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333" y="188640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0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32848" cy="1368152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sz="2400" b="1" cap="all" dirty="0">
                <a:solidFill>
                  <a:schemeClr val="accent4">
                    <a:lumMod val="75000"/>
                  </a:schemeClr>
                </a:solidFill>
              </a:rPr>
              <a:t>Федеральный проект «Адресная поддержка повышения производительности труда на предприятиях</a:t>
            </a:r>
            <a:r>
              <a:rPr lang="ru-RU" sz="2400" b="1" cap="all" dirty="0" smtClean="0">
                <a:solidFill>
                  <a:schemeClr val="accent4">
                    <a:lumMod val="75000"/>
                  </a:schemeClr>
                </a:solidFill>
              </a:rPr>
              <a:t>»</a:t>
            </a:r>
            <a:br>
              <a:rPr lang="ru-RU" sz="2400" b="1" cap="all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b="1" cap="all" dirty="0" smtClean="0">
                <a:solidFill>
                  <a:schemeClr val="accent4">
                    <a:lumMod val="75000"/>
                  </a:schemeClr>
                </a:solidFill>
              </a:rPr>
              <a:t>основные направления работы</a:t>
            </a:r>
            <a:endParaRPr lang="ru-RU" sz="2000" cap="all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67181"/>
              </p:ext>
            </p:extLst>
          </p:nvPr>
        </p:nvGraphicFramePr>
        <p:xfrm>
          <a:off x="457200" y="1268760"/>
          <a:ext cx="8229600" cy="46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6093296"/>
            <a:ext cx="8640959" cy="673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Times New Roman"/>
                <a:ea typeface="Calibri"/>
              </a:rPr>
              <a:t>до 2024 года будет направлено 33,1 млрд. руб., в том числе 27,5 млрд. руб. средств федерального бюджета</a:t>
            </a:r>
            <a:endParaRPr lang="ru-RU" b="1" cap="all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6404416"/>
            <a:ext cx="2133600" cy="365125"/>
          </a:xfrm>
        </p:spPr>
        <p:txBody>
          <a:bodyPr/>
          <a:lstStyle/>
          <a:p>
            <a:fld id="{ACAD705F-0602-4D35-845A-97B80B781622}" type="slidenum"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60648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5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76864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/>
                <a:ea typeface="Calibri"/>
              </a:rPr>
              <a:t>Федеральный центр компетенций в сфере производительности труда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451853"/>
            <a:ext cx="8784976" cy="1584176"/>
          </a:xfrm>
          <a:prstGeom prst="roundRect">
            <a:avLst>
              <a:gd name="adj" fmla="val 107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cap="all" dirty="0" smtClean="0"/>
              <a:t>формирует </a:t>
            </a:r>
            <a:r>
              <a:rPr lang="ru-RU" sz="1600" b="1" cap="all" dirty="0"/>
              <a:t>и </a:t>
            </a:r>
            <a:r>
              <a:rPr lang="ru-RU" sz="1600" b="1" cap="all" dirty="0" smtClean="0"/>
              <a:t>поддерживает </a:t>
            </a:r>
            <a:r>
              <a:rPr lang="ru-RU" sz="1600" b="1" cap="all" dirty="0"/>
              <a:t>общедоступную базу знаний о современных управленческих практиках, технологиях организации производственных процессов, доступных технологических решениях в разных отраслях, </a:t>
            </a:r>
            <a:r>
              <a:rPr lang="ru-RU" sz="1600" b="1" cap="all" dirty="0" smtClean="0"/>
              <a:t>содержит </a:t>
            </a:r>
            <a:r>
              <a:rPr lang="ru-RU" sz="1600" b="1" cap="all" dirty="0"/>
              <a:t>информацию об успешно реализованных проектах по повышению производительности труда на конкретных предприятиях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212976"/>
            <a:ext cx="8784976" cy="1445645"/>
          </a:xfrm>
          <a:prstGeom prst="roundRect">
            <a:avLst>
              <a:gd name="adj" fmla="val 10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cap="all" dirty="0" smtClean="0"/>
              <a:t>разрабатывает </a:t>
            </a:r>
            <a:r>
              <a:rPr lang="ru-RU" sz="1600" b="1" cap="all" dirty="0"/>
              <a:t>и </a:t>
            </a:r>
            <a:r>
              <a:rPr lang="ru-RU" sz="1600" b="1" cap="all" dirty="0" smtClean="0"/>
              <a:t>тиражирует </a:t>
            </a:r>
            <a:r>
              <a:rPr lang="ru-RU" sz="1600" b="1" cap="all" dirty="0"/>
              <a:t>методики в области повышения производительности труда, </a:t>
            </a:r>
            <a:r>
              <a:rPr lang="ru-RU" sz="1600" b="1" cap="all" dirty="0" smtClean="0"/>
              <a:t>организовывает </a:t>
            </a:r>
            <a:r>
              <a:rPr lang="ru-RU" sz="1600" b="1" cap="all" dirty="0"/>
              <a:t>стажировки, </a:t>
            </a:r>
            <a:r>
              <a:rPr lang="ru-RU" sz="1600" b="1" cap="all" dirty="0" smtClean="0"/>
              <a:t>проводит </a:t>
            </a:r>
            <a:r>
              <a:rPr lang="ru-RU" sz="1600" b="1" cap="all" dirty="0"/>
              <a:t>обучение методам повышения производительности труда с использованием инструментов бережливого производства по всей производственной цепочке создания стоимости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4797152"/>
            <a:ext cx="8784976" cy="1872208"/>
          </a:xfrm>
          <a:prstGeom prst="roundRect">
            <a:avLst>
              <a:gd name="adj" fmla="val 9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cap="all" dirty="0" smtClean="0"/>
              <a:t>ОКАЗЫВАЕТ поддержку </a:t>
            </a:r>
            <a:r>
              <a:rPr lang="ru-RU" sz="1600" b="1" cap="all" dirty="0"/>
              <a:t>в создании региональных центров компетенций (</a:t>
            </a:r>
            <a:r>
              <a:rPr lang="ru-RU" sz="2000" b="1" cap="all" dirty="0"/>
              <a:t>РЦК</a:t>
            </a:r>
            <a:r>
              <a:rPr lang="ru-RU" sz="1600" b="1" cap="all" dirty="0"/>
              <a:t>). </a:t>
            </a:r>
            <a:endParaRPr lang="ru-RU" sz="1600" b="1" cap="all" dirty="0" smtClean="0"/>
          </a:p>
          <a:p>
            <a:pPr algn="just"/>
            <a:r>
              <a:rPr lang="ru-RU" sz="1600" b="1" cap="all" dirty="0" smtClean="0"/>
              <a:t>В </a:t>
            </a:r>
            <a:r>
              <a:rPr lang="ru-RU" sz="1600" b="1" cap="all" dirty="0"/>
              <a:t>первый год участия субъекта Российской Федерации в проекте </a:t>
            </a:r>
            <a:r>
              <a:rPr lang="ru-RU" sz="2000" b="1" cap="all" dirty="0"/>
              <a:t>ФЦК</a:t>
            </a:r>
            <a:r>
              <a:rPr lang="ru-RU" sz="1600" b="1" cap="all" dirty="0"/>
              <a:t> </a:t>
            </a:r>
            <a:r>
              <a:rPr lang="ru-RU" sz="1600" b="1" cap="all" dirty="0" smtClean="0"/>
              <a:t>осуществляет </a:t>
            </a:r>
            <a:r>
              <a:rPr lang="ru-RU" sz="1600" b="1" cap="all" dirty="0"/>
              <a:t>подбор и обучение сотрудников </a:t>
            </a:r>
            <a:r>
              <a:rPr lang="ru-RU" sz="2000" b="1" cap="all" dirty="0"/>
              <a:t>РЦК</a:t>
            </a:r>
            <a:r>
              <a:rPr lang="ru-RU" sz="1600" b="1" cap="all" dirty="0"/>
              <a:t>, </a:t>
            </a:r>
            <a:r>
              <a:rPr lang="ru-RU" sz="1600" b="1" cap="all" dirty="0" smtClean="0"/>
              <a:t>организовывает </a:t>
            </a:r>
            <a:r>
              <a:rPr lang="ru-RU" sz="1600" b="1" cap="all" dirty="0"/>
              <a:t>их стажировки под руководством экспертов </a:t>
            </a:r>
            <a:r>
              <a:rPr lang="ru-RU" sz="2000" b="1" cap="all" dirty="0"/>
              <a:t>ФЦК</a:t>
            </a:r>
            <a:r>
              <a:rPr lang="ru-RU" sz="1600" b="1" cap="all" dirty="0"/>
              <a:t>, проводит оценку сотрудников </a:t>
            </a:r>
            <a:r>
              <a:rPr lang="ru-RU" sz="2000" b="1" cap="all" dirty="0"/>
              <a:t>РЦК</a:t>
            </a:r>
            <a:r>
              <a:rPr lang="ru-RU" sz="1600" b="1" cap="all" dirty="0"/>
              <a:t> для дальнейшей самостоятельной работы с предприятиями субъекта Российской Федерации</a:t>
            </a:r>
          </a:p>
        </p:txBody>
      </p:sp>
      <p:pic>
        <p:nvPicPr>
          <p:cNvPr id="1026" name="Picture 2" descr="C:\Users\NedoboyII\Pictures\Логотип РСПП\ЛОГОТИП РСПП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60648"/>
            <a:ext cx="792088" cy="7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5"/>
          <p:cNvSpPr txBox="1">
            <a:spLocks/>
          </p:cNvSpPr>
          <p:nvPr/>
        </p:nvSpPr>
        <p:spPr>
          <a:xfrm>
            <a:off x="6830888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AD705F-0602-4D35-845A-97B80B781622}" type="slidenum"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4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272808" cy="100811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ru-RU" sz="2400" b="1" cap="all" dirty="0" smtClean="0">
                <a:solidFill>
                  <a:schemeClr val="accent1">
                    <a:lumMod val="75000"/>
                  </a:schemeClr>
                </a:solidFill>
              </a:rPr>
              <a:t>Процесс получения займа на проект по повышению производительности труда</a:t>
            </a:r>
            <a:endParaRPr lang="ru-RU" sz="2400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1"/>
            <a:ext cx="8820472" cy="558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90453" y="6354539"/>
            <a:ext cx="2133600" cy="365125"/>
          </a:xfrm>
        </p:spPr>
        <p:txBody>
          <a:bodyPr/>
          <a:lstStyle/>
          <a:p>
            <a:fld id="{ACAD705F-0602-4D35-845A-97B80B781622}" type="slidenum"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21" y="163069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2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1307</Words>
  <Application>Microsoft Office PowerPoint</Application>
  <PresentationFormat>Экран (4:3)</PresentationFormat>
  <Paragraphs>222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 Оператор проекта: АНО «Федеральный центр компетенций в сфере производительности труда» </vt:lpstr>
      <vt:lpstr>Презентация PowerPoint</vt:lpstr>
      <vt:lpstr>Презентация PowerPoint</vt:lpstr>
      <vt:lpstr>Федеральный проект «Системные меры по повышению производительности труда» основные направления  Работа</vt:lpstr>
      <vt:lpstr>ПРОИЗВОДИТЕЛЬНОСТЬ ТРУДА И ТРУДОВОЕ ЗАКОНОДАТЕЛЬСТВО</vt:lpstr>
      <vt:lpstr>Федеральный проект «Адресная поддержка повышения производительности труда на предприятиях» основные направления работы</vt:lpstr>
      <vt:lpstr>Федеральный центр компетенций в сфере производительности труда</vt:lpstr>
      <vt:lpstr>Процесс получения займа на проект по повышению производительности труда</vt:lpstr>
      <vt:lpstr>Основные условия финансирования ФРП Программа «Производительность труда»</vt:lpstr>
      <vt:lpstr>Региональная программа:   основные разделы</vt:lpstr>
      <vt:lpstr>Федеральный проект «Поддержка занятости и повышение эффективности рынка труда для обеспечения роста производительности труда» основные направления работы</vt:lpstr>
      <vt:lpstr>Основные критерии вступления в программу</vt:lpstr>
      <vt:lpstr>Дополнительные критерии, учитываемые при принятии решения о включении предприятия в программу</vt:lpstr>
      <vt:lpstr>Стартовал   Отбор  субъектов   Российской Федерации  для  включения  в  национальный проект  в  2019  году</vt:lpstr>
      <vt:lpstr>Результаты национального проекта 2018-2024 гг.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Недобой Игорь Иванович</dc:creator>
  <cp:lastModifiedBy>Недобой Игорь Иванович</cp:lastModifiedBy>
  <cp:revision>71</cp:revision>
  <cp:lastPrinted>2018-11-20T07:42:21Z</cp:lastPrinted>
  <dcterms:created xsi:type="dcterms:W3CDTF">2018-11-14T08:10:46Z</dcterms:created>
  <dcterms:modified xsi:type="dcterms:W3CDTF">2018-11-21T11:13:36Z</dcterms:modified>
</cp:coreProperties>
</file>