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6" r:id="rId6"/>
    <p:sldId id="263" r:id="rId7"/>
    <p:sldId id="260" r:id="rId8"/>
    <p:sldId id="262" r:id="rId9"/>
    <p:sldId id="264" r:id="rId10"/>
    <p:sldId id="261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B59E4-A58B-49DC-8CA6-A0A8BE593EE2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4F354-E44B-4006-B099-DAEC6C683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1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FEDB-4ED9-48F9-ACA3-A3EED29A2B38}" type="datetime1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84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4339-416D-4462-ABDE-5E526A4D6311}" type="datetime1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8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AEA0-257D-4103-BEA8-E102FE04917B}" type="datetime1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3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9BE4-478F-45CB-A536-1FBEF0833BED}" type="datetime1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1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83C-FBB7-4DFF-B351-9DA263B01C8E}" type="datetime1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0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92-4966-4ED2-8514-A9172B458CA8}" type="datetime1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7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6554-9DAB-4F48-B1DC-724A4B7FC2A5}" type="datetime1">
              <a:rPr lang="ru-RU" smtClean="0"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9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D827-BF87-4E86-82BC-862D612EF318}" type="datetime1">
              <a:rPr lang="ru-RU" smtClean="0"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ED65-5DD5-4852-A55D-41015E13C427}" type="datetime1">
              <a:rPr lang="ru-RU" smtClean="0"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9D3-DC08-4F76-AA14-ACBF494BAB50}" type="datetime1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63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E25F-FE78-4D09-8366-C20540856B8A}" type="datetime1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2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9D0A-F93C-44CA-AB17-24EE283D3E83}" type="datetime1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A3C7-E2E0-45B2-A791-D4FB91E27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38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cs typeface="Arial" pitchFamily="34" charset="0"/>
              </a:rPr>
              <a:t>Универсальные услуги связи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85800" y="224700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cs typeface="Arial" pitchFamily="34" charset="0"/>
              </a:rPr>
              <a:t>Спасибо за внимание!</a:t>
            </a:r>
            <a:endParaRPr lang="ru-RU" dirty="0"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8775" y="-27384"/>
            <a:ext cx="8317681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Универсальные услуги связи. Текущее состояние</a:t>
            </a:r>
            <a:endParaRPr lang="en-US" sz="2400" dirty="0"/>
          </a:p>
        </p:txBody>
      </p:sp>
      <p:pic>
        <p:nvPicPr>
          <p:cNvPr id="5" name="Picture 2" descr="C:\Users\emikhayluta\Pictures\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6552"/>
            <a:ext cx="2325237" cy="27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2257" y="2987660"/>
            <a:ext cx="843821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 smtClean="0"/>
              <a:t>Перечень универсальных услуг</a:t>
            </a:r>
            <a:endParaRPr lang="ru-RU" sz="1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2257" y="3441546"/>
            <a:ext cx="8294199" cy="1781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lnSpc>
                <a:spcPct val="114000"/>
              </a:lnSpc>
              <a:buNone/>
              <a:defRPr/>
            </a:pPr>
            <a:r>
              <a:rPr lang="ru-RU" sz="1800" b="1" dirty="0">
                <a:solidFill>
                  <a:srgbClr val="191919"/>
                </a:solidFill>
              </a:rPr>
              <a:t>Пункт 1 статьи 57 ФЗ РФ «О связи</a:t>
            </a:r>
            <a:r>
              <a:rPr lang="ru-RU" sz="1800" b="1" dirty="0" smtClean="0">
                <a:solidFill>
                  <a:srgbClr val="191919"/>
                </a:solidFill>
              </a:rPr>
              <a:t>».</a:t>
            </a:r>
          </a:p>
          <a:p>
            <a:pPr marL="4763" lvl="1" indent="0">
              <a:lnSpc>
                <a:spcPct val="114000"/>
              </a:lnSpc>
              <a:buNone/>
              <a:defRPr/>
            </a:pPr>
            <a:r>
              <a:rPr lang="ru-RU" sz="1800" dirty="0">
                <a:solidFill>
                  <a:srgbClr val="191919"/>
                </a:solidFill>
              </a:rPr>
              <a:t>К универсальным услугам связи </a:t>
            </a:r>
            <a:r>
              <a:rPr lang="ru-RU" sz="1800" dirty="0" smtClean="0">
                <a:solidFill>
                  <a:srgbClr val="191919"/>
                </a:solidFill>
              </a:rPr>
              <a:t>относятся</a:t>
            </a:r>
            <a:r>
              <a:rPr lang="ru-RU" sz="1800" dirty="0">
                <a:solidFill>
                  <a:srgbClr val="191919"/>
                </a:solidFill>
              </a:rPr>
              <a:t>:</a:t>
            </a:r>
          </a:p>
          <a:p>
            <a:pPr marL="344488" lvl="1" indent="-342900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sz="1800" dirty="0" smtClean="0">
                <a:solidFill>
                  <a:srgbClr val="191919"/>
                </a:solidFill>
              </a:rPr>
              <a:t>Услуги телефонной связи с использованием таксофонов.</a:t>
            </a:r>
          </a:p>
          <a:p>
            <a:pPr marL="344488" lvl="1" indent="-342900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sz="1800" dirty="0" smtClean="0">
                <a:solidFill>
                  <a:srgbClr val="191919"/>
                </a:solidFill>
              </a:rPr>
              <a:t>Услуги доступа к сети «Интернет» с использованием пунктов коллективного доступа (ПКД).</a:t>
            </a:r>
            <a:endParaRPr lang="ru-RU" sz="1800" dirty="0">
              <a:solidFill>
                <a:srgbClr val="19191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2257" y="5223188"/>
            <a:ext cx="8439069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3000"/>
              </a:lnSpc>
            </a:pPr>
            <a:r>
              <a:rPr lang="ru-RU" dirty="0">
                <a:latin typeface="+mn-lt"/>
              </a:rPr>
              <a:t>Оказание универсальных услуг связи осуществляется операторами универсального обслуживания, отбор которых осуществляется по результатам </a:t>
            </a:r>
            <a:r>
              <a:rPr lang="ru-RU" dirty="0" smtClean="0">
                <a:latin typeface="+mn-lt"/>
              </a:rPr>
              <a:t>конкурса (в исключительных случаях оператор </a:t>
            </a:r>
            <a:r>
              <a:rPr lang="ru-RU" dirty="0" smtClean="0"/>
              <a:t>универсальных </a:t>
            </a:r>
            <a:r>
              <a:rPr lang="ru-RU" dirty="0"/>
              <a:t>услуг </a:t>
            </a:r>
            <a:r>
              <a:rPr lang="ru-RU" dirty="0" smtClean="0">
                <a:latin typeface="+mn-lt"/>
              </a:rPr>
              <a:t>назначается).</a:t>
            </a:r>
            <a:endParaRPr lang="ru-RU" dirty="0">
              <a:latin typeface="+mn-lt"/>
            </a:endParaRPr>
          </a:p>
        </p:txBody>
      </p:sp>
      <p:pic>
        <p:nvPicPr>
          <p:cNvPr id="10" name="Picture 3" descr="C:\Users\emikhayluta\Pictures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1811348" cy="192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23727" y="779220"/>
            <a:ext cx="5133415" cy="195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3000"/>
              </a:lnSpc>
            </a:pPr>
            <a:r>
              <a:rPr lang="ru-RU" b="1" dirty="0"/>
              <a:t>Универсальные услуги связи </a:t>
            </a:r>
            <a:r>
              <a:rPr lang="ru-RU" dirty="0"/>
              <a:t>- услуги связи, оказание которых любому пользователю </a:t>
            </a:r>
            <a:r>
              <a:rPr lang="ru-RU" dirty="0" smtClean="0"/>
              <a:t>услуг связи на </a:t>
            </a:r>
            <a:r>
              <a:rPr lang="ru-RU" dirty="0"/>
              <a:t>всей территории РФ в заданный срок, с установленным качеством и по доступной цене является обязательным для операторов универсального </a:t>
            </a:r>
            <a:r>
              <a:rPr lang="ru-RU" dirty="0" smtClean="0"/>
              <a:t>обслуживания</a:t>
            </a:r>
            <a:r>
              <a:rPr lang="ru-RU" dirty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mikhayluta\Pictures\megafon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5" y="836712"/>
            <a:ext cx="1436186" cy="146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mikhayluta\Pictures\ban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80728"/>
            <a:ext cx="4248472" cy="398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emikhayluta\Pictures\ng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748" y="1286629"/>
            <a:ext cx="2433354" cy="201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-27384"/>
            <a:ext cx="8396670" cy="615950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smtClean="0"/>
              <a:t>Универсальные услуги </a:t>
            </a:r>
            <a:r>
              <a:rPr lang="ru-RU" sz="2400" dirty="0"/>
              <a:t>связи. Текущее состояние.</a:t>
            </a:r>
            <a:endParaRPr lang="en-US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82257" y="611396"/>
            <a:ext cx="843821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spAutoFit/>
          </a:bodyPr>
          <a:lstStyle/>
          <a:p>
            <a:pPr algn="ctr">
              <a:defRPr/>
            </a:pPr>
            <a:r>
              <a:rPr lang="ru-RU" sz="1800" dirty="0"/>
              <a:t>Финансирование универсальных </a:t>
            </a:r>
            <a:r>
              <a:rPr lang="ru-RU" sz="1800" dirty="0" smtClean="0"/>
              <a:t>услуг</a:t>
            </a:r>
            <a:endParaRPr lang="ru-RU" sz="1800" dirty="0"/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1740159" y="1831424"/>
            <a:ext cx="1175657" cy="20296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ru-RU" sz="1800" dirty="0"/>
              <a:t>1,2</a:t>
            </a:r>
            <a:r>
              <a:rPr lang="ru-RU" sz="1800" dirty="0" smtClean="0"/>
              <a:t>%</a:t>
            </a:r>
            <a:endParaRPr lang="ru-RU" sz="1800" dirty="0"/>
          </a:p>
        </p:txBody>
      </p:sp>
      <p:pic>
        <p:nvPicPr>
          <p:cNvPr id="12" name="Picture 10" descr="C:\Users\emikhayluta\Pictures\mob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988" y="3213230"/>
            <a:ext cx="16478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7228" y="4811668"/>
            <a:ext cx="8438217" cy="1569660"/>
          </a:xfrm>
          <a:prstGeom prst="rect">
            <a:avLst/>
          </a:prstGeom>
          <a:noFill/>
          <a:ln>
            <a:solidFill>
              <a:schemeClr val="accent4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/>
              <a:t>В резерв универсального </a:t>
            </a:r>
            <a:r>
              <a:rPr lang="ru-RU" sz="1600" b="1" dirty="0"/>
              <a:t>обслуживания связи </a:t>
            </a:r>
            <a:r>
              <a:rPr lang="ru-RU" sz="1600" b="1" dirty="0" smtClean="0"/>
              <a:t>(1,2% ежеквартально от доходов операторов связи) за </a:t>
            </a:r>
            <a:r>
              <a:rPr lang="ru-RU" sz="1600" b="1" dirty="0"/>
              <a:t>период с 2005 по 2010 </a:t>
            </a:r>
            <a:r>
              <a:rPr lang="ru-RU" sz="1600" b="1" dirty="0" smtClean="0"/>
              <a:t>год </a:t>
            </a:r>
            <a:r>
              <a:rPr lang="ru-RU" sz="1600" b="1" dirty="0"/>
              <a:t>операторами перечислено более 47 </a:t>
            </a:r>
            <a:r>
              <a:rPr lang="ru-RU" sz="1600" b="1" dirty="0" smtClean="0"/>
              <a:t>млрд. </a:t>
            </a:r>
            <a:r>
              <a:rPr lang="ru-RU" sz="1600" b="1" dirty="0"/>
              <a:t>руб</a:t>
            </a:r>
            <a:r>
              <a:rPr lang="ru-RU" sz="1600" b="1" dirty="0" smtClean="0"/>
              <a:t>.</a:t>
            </a:r>
            <a:endParaRPr lang="en-US" sz="1600" b="1" dirty="0" smtClean="0"/>
          </a:p>
          <a:p>
            <a:pPr>
              <a:defRPr/>
            </a:pPr>
            <a:r>
              <a:rPr lang="ru-RU" sz="1600" b="1" dirty="0" smtClean="0"/>
              <a:t>По </a:t>
            </a:r>
            <a:r>
              <a:rPr lang="ru-RU" sz="1600" b="1" dirty="0"/>
              <a:t>официальным данным за 2010 </a:t>
            </a:r>
            <a:r>
              <a:rPr lang="ru-RU" sz="1600" b="1" dirty="0" smtClean="0"/>
              <a:t>год на </a:t>
            </a:r>
            <a:r>
              <a:rPr lang="ru-RU" sz="1600" b="1" dirty="0"/>
              <a:t>территории РФ всего установлено </a:t>
            </a:r>
            <a:r>
              <a:rPr lang="ru-RU" sz="1600" b="1" dirty="0" smtClean="0"/>
              <a:t>более 148</a:t>
            </a:r>
            <a:r>
              <a:rPr lang="ru-RU" sz="1600" b="1" dirty="0"/>
              <a:t> </a:t>
            </a:r>
            <a:r>
              <a:rPr lang="ru-RU" sz="1600" b="1" dirty="0" smtClean="0"/>
              <a:t>тыс. таксофонов </a:t>
            </a:r>
            <a:r>
              <a:rPr lang="ru-RU" sz="1600" b="1" dirty="0"/>
              <a:t>и 20 </a:t>
            </a:r>
            <a:r>
              <a:rPr lang="ru-RU" sz="1600" b="1" dirty="0" smtClean="0"/>
              <a:t>тыс.</a:t>
            </a:r>
            <a:r>
              <a:rPr lang="ru-RU" sz="1600" b="1" dirty="0"/>
              <a:t> </a:t>
            </a:r>
            <a:r>
              <a:rPr lang="ru-RU" sz="1600" b="1" dirty="0" smtClean="0"/>
              <a:t>ПКД</a:t>
            </a:r>
          </a:p>
          <a:p>
            <a:pPr>
              <a:defRPr/>
            </a:pPr>
            <a:r>
              <a:rPr lang="ru-RU" sz="1600" b="1" dirty="0" smtClean="0"/>
              <a:t>Действующее законодательство не позволяет расходовать средства резерва УО на развитие инфраструктуры сетей ПРТС  в малонаселенных и труднодоступных местностях</a:t>
            </a:r>
            <a:endParaRPr lang="ru-RU" sz="1600" b="1" dirty="0"/>
          </a:p>
        </p:txBody>
      </p:sp>
      <p:pic>
        <p:nvPicPr>
          <p:cNvPr id="15" name="Picture 7" descr="C:\Users\emikhayluta\Pictures\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75" y="1628800"/>
            <a:ext cx="1287013" cy="210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mikhayluta\Pictures\mts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3" y="2122926"/>
            <a:ext cx="1310920" cy="6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mikhayluta\Pictures\be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45" y="2780928"/>
            <a:ext cx="1131100" cy="84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3</a:t>
            </a:fld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3659919"/>
            <a:ext cx="1224136" cy="9212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Другие операторы связи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7505" y="1833159"/>
            <a:ext cx="1584924" cy="66334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Резерв универсального </a:t>
            </a:r>
            <a:r>
              <a:rPr lang="ru-RU" sz="1400" b="1" dirty="0" smtClean="0">
                <a:solidFill>
                  <a:schemeClr val="tx1"/>
                </a:solidFill>
              </a:rPr>
              <a:t>обслуживания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6" name="Picture 2" descr="C:\Users\emikhayluta\Pictures\rouble-lebedev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56546"/>
            <a:ext cx="595360" cy="7920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722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96060" y="838453"/>
            <a:ext cx="843821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 smtClean="0"/>
              <a:t>Система </a:t>
            </a:r>
          </a:p>
          <a:p>
            <a:pPr algn="ctr">
              <a:defRPr/>
            </a:pPr>
            <a:r>
              <a:rPr lang="ru-RU" dirty="0" smtClean="0"/>
              <a:t>универсальных услуг связи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3202" y="2731589"/>
            <a:ext cx="39527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Традиционные универсальные услуги связи</a:t>
            </a:r>
            <a:endParaRPr lang="ru-RU" dirty="0"/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403203" y="3380673"/>
            <a:ext cx="3952774" cy="103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13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Таксофоны.</a:t>
            </a:r>
          </a:p>
          <a:p>
            <a:pPr marL="285750" indent="-285750">
              <a:lnSpc>
                <a:spcPct val="113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Пункты коллективного доступа (ПКД) в Интернет.</a:t>
            </a:r>
            <a:endParaRPr lang="ru-RU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714" y="4941168"/>
            <a:ext cx="39527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Сохранение существующей системы </a:t>
            </a:r>
          </a:p>
          <a:p>
            <a:pPr algn="ctr">
              <a:defRPr/>
            </a:pPr>
            <a:r>
              <a:rPr lang="ru-RU" dirty="0" smtClean="0"/>
              <a:t>(включая нормативную базу)</a:t>
            </a:r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1475656" y="1628800"/>
            <a:ext cx="20162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6" y="73447"/>
            <a:ext cx="8467802" cy="403225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smtClean="0"/>
              <a:t>«Новая универсальная услуга связи»</a:t>
            </a:r>
            <a:endParaRPr lang="en-US" sz="24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396060" y="838453"/>
            <a:ext cx="843821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 smtClean="0"/>
              <a:t>Система </a:t>
            </a:r>
          </a:p>
          <a:p>
            <a:pPr algn="ctr">
              <a:defRPr/>
            </a:pPr>
            <a:r>
              <a:rPr lang="ru-RU" dirty="0" smtClean="0"/>
              <a:t>универсальных услуг связи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3202" y="2731589"/>
            <a:ext cx="39527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Традиционные универсальные услуги связи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28234" y="2734342"/>
            <a:ext cx="423958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«Новые универсальные </a:t>
            </a:r>
          </a:p>
          <a:p>
            <a:pPr algn="ctr">
              <a:defRPr/>
            </a:pPr>
            <a:r>
              <a:rPr lang="ru-RU" dirty="0"/>
              <a:t>у</a:t>
            </a:r>
            <a:r>
              <a:rPr lang="ru-RU" dirty="0" smtClean="0"/>
              <a:t>слуги связи»</a:t>
            </a:r>
            <a:endParaRPr lang="ru-RU" dirty="0"/>
          </a:p>
        </p:txBody>
      </p:sp>
      <p:sp>
        <p:nvSpPr>
          <p:cNvPr id="19" name="Прямоугольник 12"/>
          <p:cNvSpPr>
            <a:spLocks noChangeArrowheads="1"/>
          </p:cNvSpPr>
          <p:nvPr/>
        </p:nvSpPr>
        <p:spPr bwMode="auto">
          <a:xfrm>
            <a:off x="4622309" y="3380673"/>
            <a:ext cx="4242551" cy="134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13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Услуги подвижной радиотелефонной связи.</a:t>
            </a:r>
          </a:p>
          <a:p>
            <a:pPr marL="285750" indent="-285750">
              <a:lnSpc>
                <a:spcPct val="113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Услуги доступа в Интернет по «беспроводным» технологиям.</a:t>
            </a:r>
            <a:endParaRPr lang="ru-RU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403203" y="3380673"/>
            <a:ext cx="3952774" cy="103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13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Таксофоны.</a:t>
            </a:r>
          </a:p>
          <a:p>
            <a:pPr marL="285750" indent="-285750">
              <a:lnSpc>
                <a:spcPct val="113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Пункты коллективного доступа (ПКД) в Интернет.</a:t>
            </a:r>
            <a:endParaRPr lang="ru-RU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714" y="4941168"/>
            <a:ext cx="39527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Сохранение существующей системы </a:t>
            </a:r>
          </a:p>
          <a:p>
            <a:pPr algn="ctr">
              <a:defRPr/>
            </a:pPr>
            <a:r>
              <a:rPr lang="ru-RU" dirty="0" smtClean="0"/>
              <a:t>(включая нормативную базу)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76822" y="4941168"/>
            <a:ext cx="416459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Введение «новой универсальной услуги связи» - универсальное обслуживание</a:t>
            </a:r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1475656" y="1628800"/>
            <a:ext cx="20162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580112" y="1628800"/>
            <a:ext cx="20162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emikhayluta\Pictures\wifi-hotspots-800X8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557"/>
            <a:ext cx="1596247" cy="145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emikhayluta\Pictures\traffi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" y="4725144"/>
            <a:ext cx="2390968" cy="121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6" y="73447"/>
            <a:ext cx="8467802" cy="403225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smtClean="0"/>
              <a:t>«Новая универсальная услуга связи»</a:t>
            </a:r>
            <a:endParaRPr lang="en-US" sz="2400" dirty="0" smtClean="0"/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2411760" y="4077072"/>
            <a:ext cx="6456055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      </a:t>
            </a:r>
            <a:r>
              <a:rPr lang="ru-RU" b="1" dirty="0" smtClean="0">
                <a:solidFill>
                  <a:srgbClr val="000000"/>
                </a:solidFill>
                <a:latin typeface="+mn-lt"/>
              </a:rPr>
              <a:t>Автомобильные трассы общего пользования</a:t>
            </a:r>
          </a:p>
          <a:p>
            <a:pPr algn="just">
              <a:lnSpc>
                <a:spcPct val="13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latin typeface="+mn-lt"/>
              </a:rPr>
              <a:t>Участок автомобильной </a:t>
            </a:r>
            <a:r>
              <a:rPr lang="ru-RU" dirty="0">
                <a:solidFill>
                  <a:srgbClr val="000000"/>
                </a:solidFill>
                <a:latin typeface="+mn-lt"/>
              </a:rPr>
              <a:t>дороги 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находится </a:t>
            </a:r>
            <a:r>
              <a:rPr lang="ru-RU" dirty="0">
                <a:solidFill>
                  <a:srgbClr val="000000"/>
                </a:solidFill>
                <a:latin typeface="+mn-lt"/>
              </a:rPr>
              <a:t>вне зоны приема радиосигнала сети подвижной радиотелефонной 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связи. При это </a:t>
            </a:r>
            <a:r>
              <a:rPr lang="ru-RU" dirty="0" smtClean="0">
                <a:solidFill>
                  <a:srgbClr val="000000"/>
                </a:solidFill>
              </a:rPr>
              <a:t>уровень </a:t>
            </a:r>
            <a:r>
              <a:rPr lang="ru-RU" dirty="0">
                <a:solidFill>
                  <a:srgbClr val="000000"/>
                </a:solidFill>
              </a:rPr>
              <a:t>загрузки автомобильной дороги </a:t>
            </a:r>
            <a:r>
              <a:rPr lang="ru-RU" dirty="0" smtClean="0">
                <a:solidFill>
                  <a:srgbClr val="000000"/>
                </a:solidFill>
              </a:rPr>
              <a:t>требует доступности услуг связи. Критерии определения загрузки автомобильной дороги подлежат дополнительному обсуждению</a:t>
            </a:r>
            <a:endParaRPr lang="ru-RU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2420888"/>
            <a:ext cx="7128792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  <a:defRPr/>
            </a:pPr>
            <a:r>
              <a:rPr lang="ru-RU" b="1" dirty="0" smtClean="0">
                <a:solidFill>
                  <a:srgbClr val="000000"/>
                </a:solidFill>
              </a:rPr>
              <a:t>       Населенные пункты</a:t>
            </a:r>
            <a:endParaRPr lang="ru-RU" b="1" dirty="0">
              <a:solidFill>
                <a:srgbClr val="000000"/>
              </a:solidFill>
            </a:endParaRPr>
          </a:p>
          <a:p>
            <a:pPr algn="just">
              <a:lnSpc>
                <a:spcPct val="113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Поселение с низким развитием ИКТ; находится </a:t>
            </a:r>
            <a:r>
              <a:rPr lang="ru-RU" dirty="0">
                <a:solidFill>
                  <a:srgbClr val="000000"/>
                </a:solidFill>
              </a:rPr>
              <a:t>вне зоны приема радиосигнала сети подвижной радиотелефонной </a:t>
            </a:r>
            <a:r>
              <a:rPr lang="ru-RU" dirty="0" smtClean="0">
                <a:solidFill>
                  <a:srgbClr val="000000"/>
                </a:solidFill>
              </a:rPr>
              <a:t>связи. Критерии определения таких поселений подлежат дополнительному обсуждению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2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926" y="2492896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98" y="4184318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6</a:t>
            </a:fld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714" y="610340"/>
            <a:ext cx="841010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Появление комплексного понятия: универсальное </a:t>
            </a:r>
            <a:r>
              <a:rPr lang="ru-RU" dirty="0"/>
              <a:t>обслуживание</a:t>
            </a:r>
          </a:p>
        </p:txBody>
      </p:sp>
      <p:sp>
        <p:nvSpPr>
          <p:cNvPr id="16" name="Прямоугольник 12"/>
          <p:cNvSpPr>
            <a:spLocks noChangeArrowheads="1"/>
          </p:cNvSpPr>
          <p:nvPr/>
        </p:nvSpPr>
        <p:spPr bwMode="auto">
          <a:xfrm>
            <a:off x="478422" y="1004409"/>
            <a:ext cx="8355854" cy="134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13000"/>
              </a:lnSpc>
            </a:pPr>
            <a:r>
              <a:rPr lang="ru-RU" b="1" dirty="0" smtClean="0"/>
              <a:t>Универсальное обслуживание (УО) 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– возможность получения услуг связи, которая предоставляется операторами универсального обслуживания при наличии у абонента заключенного с оператором универсального обслуживания договора на оказание услуг связи и соответствующего пользовательского оборудования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34088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71764" y="2767323"/>
            <a:ext cx="8438216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61938" algn="just">
              <a:defRPr/>
            </a:pPr>
            <a:r>
              <a:rPr lang="ru-RU" dirty="0" smtClean="0"/>
              <a:t>При оказании универсальных услуг </a:t>
            </a:r>
            <a:r>
              <a:rPr lang="ru-RU" dirty="0"/>
              <a:t>связи </a:t>
            </a:r>
            <a:r>
              <a:rPr lang="ru-RU" dirty="0" smtClean="0"/>
              <a:t>сохраняется возмещение убытков, а для универсального </a:t>
            </a:r>
            <a:r>
              <a:rPr lang="ru-RU" dirty="0"/>
              <a:t>обслуживания </a:t>
            </a:r>
            <a:r>
              <a:rPr lang="ru-RU" dirty="0" smtClean="0"/>
              <a:t>вводится целевое финансирование за счет средств </a:t>
            </a:r>
            <a:r>
              <a:rPr lang="ru-RU" dirty="0"/>
              <a:t>резерва универсального </a:t>
            </a:r>
            <a:r>
              <a:rPr lang="ru-RU" dirty="0" smtClean="0"/>
              <a:t>обслуживания</a:t>
            </a:r>
            <a:endParaRPr lang="ru-RU" i="1" u="sng" dirty="0"/>
          </a:p>
        </p:txBody>
      </p:sp>
      <p:pic>
        <p:nvPicPr>
          <p:cNvPr id="15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6587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6" y="260350"/>
            <a:ext cx="8467802" cy="403225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smtClean="0"/>
              <a:t>Предложения по реализации </a:t>
            </a:r>
            <a:br>
              <a:rPr lang="ru-RU" sz="2400" dirty="0" smtClean="0"/>
            </a:br>
            <a:r>
              <a:rPr lang="ru-RU" sz="2400" dirty="0" smtClean="0"/>
              <a:t>«Новой универсальной услуг связи»</a:t>
            </a:r>
            <a:endParaRPr lang="en-US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78343" y="908720"/>
            <a:ext cx="843821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1938" algn="just">
              <a:defRPr/>
            </a:pPr>
            <a:r>
              <a:rPr lang="ru-RU" dirty="0"/>
              <a:t>Конкурсы по отбору операторов для оказания универсальных услуг связи и организации универсального </a:t>
            </a:r>
            <a:r>
              <a:rPr lang="ru-RU" dirty="0" smtClean="0"/>
              <a:t>обслуживания осуществлять раздельно.</a:t>
            </a:r>
            <a:endParaRPr lang="ru-RU" dirty="0"/>
          </a:p>
        </p:txBody>
      </p:sp>
      <p:pic>
        <p:nvPicPr>
          <p:cNvPr id="12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48" y="1069484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378342" y="1700808"/>
            <a:ext cx="8422681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61938" algn="just">
              <a:defRPr/>
            </a:pPr>
            <a:r>
              <a:rPr lang="ru-RU" dirty="0" smtClean="0"/>
              <a:t>Выбор оператора </a:t>
            </a:r>
            <a:r>
              <a:rPr lang="ru-RU" dirty="0"/>
              <a:t>универсальных услуг связи и универсального обслуживания осуществлять </a:t>
            </a:r>
            <a:r>
              <a:rPr lang="ru-RU" dirty="0" smtClean="0"/>
              <a:t>по аналогии с проведением конкурсов по выбору поставщиков в соответствии с ФЗ-94 и запроса предложений, а не в порядке назначения</a:t>
            </a:r>
            <a:endParaRPr lang="ru-RU" dirty="0"/>
          </a:p>
        </p:txBody>
      </p:sp>
      <p:pic>
        <p:nvPicPr>
          <p:cNvPr id="17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72080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368777" y="3789040"/>
            <a:ext cx="843821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61938" algn="just">
              <a:defRPr/>
            </a:pPr>
            <a:r>
              <a:rPr lang="ru-RU" dirty="0">
                <a:ea typeface="Times New Roman"/>
              </a:rPr>
              <a:t>Услуги </a:t>
            </a:r>
            <a:r>
              <a:rPr lang="ru-RU" dirty="0" smtClean="0">
                <a:ea typeface="Times New Roman"/>
              </a:rPr>
              <a:t>связи в рамках универсального обслуживания оплачиваются </a:t>
            </a:r>
            <a:r>
              <a:rPr lang="ru-RU" dirty="0">
                <a:ea typeface="Times New Roman"/>
              </a:rPr>
              <a:t>по тарифам, </a:t>
            </a:r>
            <a:r>
              <a:rPr lang="ru-RU" dirty="0" smtClean="0">
                <a:ea typeface="Times New Roman"/>
              </a:rPr>
              <a:t>предлагаемым</a:t>
            </a:r>
            <a:r>
              <a:rPr lang="ru-RU" dirty="0">
                <a:ea typeface="Times New Roman"/>
              </a:rPr>
              <a:t> </a:t>
            </a:r>
            <a:r>
              <a:rPr lang="ru-RU" dirty="0" smtClean="0">
                <a:ea typeface="Times New Roman"/>
              </a:rPr>
              <a:t>оператором на </a:t>
            </a:r>
            <a:r>
              <a:rPr lang="ru-RU" dirty="0">
                <a:ea typeface="Times New Roman"/>
              </a:rPr>
              <a:t>основании публичного договора </a:t>
            </a:r>
            <a:r>
              <a:rPr lang="ru-RU" dirty="0" smtClean="0">
                <a:ea typeface="Times New Roman"/>
              </a:rPr>
              <a:t>другим абонентам </a:t>
            </a:r>
            <a:r>
              <a:rPr lang="ru-RU" dirty="0">
                <a:ea typeface="Times New Roman"/>
              </a:rPr>
              <a:t>на территории субъекта </a:t>
            </a:r>
            <a:r>
              <a:rPr lang="ru-RU" dirty="0" smtClean="0">
                <a:ea typeface="Times New Roman"/>
              </a:rPr>
              <a:t>РФ, </a:t>
            </a:r>
            <a:r>
              <a:rPr lang="ru-RU" dirty="0">
                <a:ea typeface="Times New Roman"/>
              </a:rPr>
              <a:t>на которой этим же оператором предоставляется </a:t>
            </a:r>
            <a:r>
              <a:rPr lang="ru-RU" dirty="0" smtClean="0">
                <a:ea typeface="Times New Roman"/>
              </a:rPr>
              <a:t>универсальное обслуживание</a:t>
            </a:r>
            <a:endParaRPr lang="ru-RU" dirty="0"/>
          </a:p>
        </p:txBody>
      </p:sp>
      <p:pic>
        <p:nvPicPr>
          <p:cNvPr id="19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9" y="4136410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58766" y="5147898"/>
            <a:ext cx="843821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61938" algn="just">
              <a:defRPr/>
            </a:pPr>
            <a:r>
              <a:rPr lang="ru-RU" dirty="0"/>
              <a:t>Не </a:t>
            </a:r>
            <a:r>
              <a:rPr lang="ru-RU" dirty="0" smtClean="0"/>
              <a:t>требуется</a:t>
            </a:r>
            <a:r>
              <a:rPr lang="en-US" dirty="0" smtClean="0"/>
              <a:t> </a:t>
            </a:r>
            <a:r>
              <a:rPr lang="ru-RU" dirty="0" smtClean="0"/>
              <a:t>увеличения </a:t>
            </a:r>
            <a:r>
              <a:rPr lang="ru-RU" dirty="0"/>
              <a:t>отчислений операторов в резерв универсального обслуживания </a:t>
            </a:r>
          </a:p>
        </p:txBody>
      </p:sp>
      <p:pic>
        <p:nvPicPr>
          <p:cNvPr id="20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6" y="5170165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12"/>
          <p:cNvSpPr>
            <a:spLocks noChangeArrowheads="1"/>
          </p:cNvSpPr>
          <p:nvPr/>
        </p:nvSpPr>
        <p:spPr bwMode="auto">
          <a:xfrm>
            <a:off x="349200" y="5960512"/>
            <a:ext cx="8447782" cy="64633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61938" algn="just"/>
            <a:r>
              <a:rPr lang="ru-RU" dirty="0">
                <a:solidFill>
                  <a:schemeClr val="lt1"/>
                </a:solidFill>
              </a:rPr>
              <a:t>Возможность развития УО за счет отказа от дальнейшего развития УУС в городских населенных </a:t>
            </a:r>
            <a:r>
              <a:rPr lang="ru-RU" dirty="0" smtClean="0">
                <a:solidFill>
                  <a:schemeClr val="lt1"/>
                </a:solidFill>
              </a:rPr>
              <a:t>пунктах</a:t>
            </a:r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22" name="Picture 7" descr="C:\Documents and Settings\ktolchenkin\My Documents\My Pictures\Организатор клипов (Microsoft)\j04326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19" y="6111726"/>
            <a:ext cx="324802" cy="3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2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khayluta\Pictures\imagesCA2TPAI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7"/>
          <a:stretch/>
        </p:blipFill>
        <p:spPr bwMode="auto">
          <a:xfrm>
            <a:off x="6234006" y="1700808"/>
            <a:ext cx="283379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6" y="145455"/>
            <a:ext cx="8467802" cy="403225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err="1" smtClean="0"/>
              <a:t>Инфоматы</a:t>
            </a:r>
            <a:r>
              <a:rPr lang="ru-RU" sz="2400" dirty="0" smtClean="0"/>
              <a:t>.</a:t>
            </a:r>
            <a:endParaRPr lang="en-US" sz="2400" dirty="0" smtClean="0"/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359209" y="777478"/>
            <a:ext cx="840436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 err="1" smtClean="0"/>
              <a:t>Инфомат</a:t>
            </a:r>
            <a:r>
              <a:rPr lang="ru-RU" dirty="0" smtClean="0"/>
              <a:t> - многофункциональный информационный терминал, позволяющий </a:t>
            </a:r>
            <a:r>
              <a:rPr lang="ru-RU" dirty="0"/>
              <a:t>любому жителю России, не имеющему собственного выхода в сеть Интернет, получать все доступные в электронном виде государственные </a:t>
            </a:r>
            <a:r>
              <a:rPr lang="ru-RU" dirty="0" smtClean="0"/>
              <a:t>услуги.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8</a:t>
            </a:fld>
            <a:endParaRPr lang="ru-RU"/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359210" y="1840756"/>
            <a:ext cx="608499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 smtClean="0"/>
              <a:t>Основные функции </a:t>
            </a:r>
            <a:r>
              <a:rPr lang="ru-RU" b="1" dirty="0" err="1" smtClean="0"/>
              <a:t>Инфомата</a:t>
            </a:r>
            <a:r>
              <a:rPr lang="ru-RU" dirty="0" smtClean="0"/>
              <a:t>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/>
              <a:t>Предоставление доступа </a:t>
            </a:r>
            <a:r>
              <a:rPr lang="ru-RU" dirty="0"/>
              <a:t>в электронном виде </a:t>
            </a:r>
            <a:r>
              <a:rPr lang="ru-RU" dirty="0" smtClean="0"/>
              <a:t>к государственным услугам </a:t>
            </a:r>
            <a:r>
              <a:rPr lang="ru-RU" dirty="0"/>
              <a:t>федерального, регионального и муниципального уровня через единый </a:t>
            </a:r>
            <a:r>
              <a:rPr lang="ru-RU" dirty="0" smtClean="0"/>
              <a:t>портал сети Интернет </a:t>
            </a:r>
            <a:r>
              <a:rPr lang="ru-RU" dirty="0" smtClean="0">
                <a:hlinkClick r:id="rId3"/>
              </a:rPr>
              <a:t>www.gosuslugi.ru</a:t>
            </a:r>
            <a:r>
              <a:rPr lang="ru-RU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/>
              <a:t>Предоставление доступа к сети Интернет (в том числе по беспроводным технологиям).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/>
              <a:t>Оказание услуг связи, включая видеосвязь.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1247" y="4509120"/>
            <a:ext cx="84043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dirty="0">
                <a:solidFill>
                  <a:prstClr val="black"/>
                </a:solidFill>
              </a:rPr>
              <a:t>Таким образом, </a:t>
            </a:r>
            <a:r>
              <a:rPr lang="ru-RU" dirty="0" err="1">
                <a:solidFill>
                  <a:prstClr val="black"/>
                </a:solidFill>
              </a:rPr>
              <a:t>Инфомат</a:t>
            </a:r>
            <a:r>
              <a:rPr lang="ru-RU" dirty="0">
                <a:solidFill>
                  <a:prstClr val="black"/>
                </a:solidFill>
              </a:rPr>
              <a:t> является адаптированным для пользователей пунктом коллективного доступа в сеть Интернет. Для включения </a:t>
            </a:r>
            <a:r>
              <a:rPr lang="ru-RU" dirty="0" err="1">
                <a:solidFill>
                  <a:prstClr val="black"/>
                </a:solidFill>
              </a:rPr>
              <a:t>Инфоматов</a:t>
            </a:r>
            <a:r>
              <a:rPr lang="ru-RU" dirty="0">
                <a:solidFill>
                  <a:prstClr val="black"/>
                </a:solidFill>
              </a:rPr>
              <a:t> в состав универсальных услуг связи не требуется изменение законодательства.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15067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6" y="260350"/>
            <a:ext cx="8467802" cy="403225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smtClean="0"/>
              <a:t>Ключевые изменения в нормативно-правовой базе</a:t>
            </a:r>
            <a:endParaRPr lang="en-US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68777" y="3929612"/>
            <a:ext cx="843821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dirty="0" smtClean="0"/>
              <a:t>Принятие</a:t>
            </a:r>
            <a:r>
              <a:rPr lang="en-US" dirty="0" smtClean="0"/>
              <a:t> </a:t>
            </a:r>
            <a:r>
              <a:rPr lang="ru-RU" dirty="0" smtClean="0"/>
              <a:t>подзаконных актов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2628" y="764704"/>
            <a:ext cx="840436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Изменения в Федеральный закон  «О связи», другие федеральные законы</a:t>
            </a:r>
            <a:endParaRPr lang="ru-RU" dirty="0"/>
          </a:p>
        </p:txBody>
      </p:sp>
      <p:sp>
        <p:nvSpPr>
          <p:cNvPr id="19" name="Прямоугольник 12"/>
          <p:cNvSpPr>
            <a:spLocks noChangeArrowheads="1"/>
          </p:cNvSpPr>
          <p:nvPr/>
        </p:nvSpPr>
        <p:spPr bwMode="auto">
          <a:xfrm>
            <a:off x="368777" y="1124744"/>
            <a:ext cx="844778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ru-RU" dirty="0" smtClean="0"/>
              <a:t>Статья </a:t>
            </a:r>
            <a:r>
              <a:rPr lang="ru-RU" dirty="0"/>
              <a:t>2 ФЗ  «О связи» </a:t>
            </a:r>
            <a:r>
              <a:rPr lang="ru-RU" dirty="0" smtClean="0"/>
              <a:t>– введение термина «универсальное обслуживание».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dirty="0"/>
              <a:t>Статья 57 ФЗ  «О связи» </a:t>
            </a:r>
            <a:r>
              <a:rPr lang="ru-RU" dirty="0" smtClean="0"/>
              <a:t>– основные принципы оказания </a:t>
            </a:r>
            <a:r>
              <a:rPr lang="ru-RU" dirty="0"/>
              <a:t>универсальных услуг связи и </a:t>
            </a:r>
            <a:r>
              <a:rPr lang="ru-RU" dirty="0" smtClean="0"/>
              <a:t>предоставления </a:t>
            </a:r>
            <a:r>
              <a:rPr lang="ru-RU" dirty="0"/>
              <a:t>универсального </a:t>
            </a:r>
            <a:r>
              <a:rPr lang="ru-RU" dirty="0" smtClean="0"/>
              <a:t>обслуживания.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dirty="0" smtClean="0"/>
              <a:t>Статья </a:t>
            </a:r>
            <a:r>
              <a:rPr lang="ru-RU" dirty="0"/>
              <a:t>58 ФЗ  «О связи» – </a:t>
            </a:r>
            <a:r>
              <a:rPr lang="ru-RU" dirty="0" smtClean="0"/>
              <a:t>порядок отбора операторов </a:t>
            </a:r>
            <a:r>
              <a:rPr lang="ru-RU" dirty="0" smtClean="0"/>
              <a:t>универсальн</a:t>
            </a:r>
            <a:r>
              <a:rPr lang="ru-RU" dirty="0" smtClean="0"/>
              <a:t>ых</a:t>
            </a:r>
            <a:r>
              <a:rPr lang="ru-RU" dirty="0" smtClean="0"/>
              <a:t> </a:t>
            </a:r>
            <a:r>
              <a:rPr lang="ru-RU" smtClean="0"/>
              <a:t>услуг связи </a:t>
            </a:r>
            <a:r>
              <a:rPr lang="ru-RU" dirty="0"/>
              <a:t>и </a:t>
            </a:r>
            <a:r>
              <a:rPr lang="ru-RU" dirty="0" smtClean="0"/>
              <a:t>универсального обслуживания.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dirty="0" smtClean="0"/>
              <a:t>Статья </a:t>
            </a:r>
            <a:r>
              <a:rPr lang="ru-RU" dirty="0"/>
              <a:t>61 ФЗ  «О связи» </a:t>
            </a:r>
            <a:r>
              <a:rPr lang="ru-RU" dirty="0" smtClean="0"/>
              <a:t>– финансирование универсальных услуг связи и </a:t>
            </a:r>
            <a:r>
              <a:rPr lang="ru-RU" dirty="0"/>
              <a:t>универсального </a:t>
            </a:r>
            <a:r>
              <a:rPr lang="ru-RU" dirty="0" smtClean="0"/>
              <a:t>обслуживания.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dirty="0" smtClean="0"/>
              <a:t>Технические изменения в ПНА, в которых упоминаются универсальные услуги </a:t>
            </a:r>
            <a:r>
              <a:rPr lang="ru-RU" dirty="0"/>
              <a:t>связи </a:t>
            </a:r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368777" y="4298944"/>
            <a:ext cx="844778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dirty="0" smtClean="0"/>
              <a:t>Требования </a:t>
            </a:r>
            <a:r>
              <a:rPr lang="ru-RU" dirty="0"/>
              <a:t>к порядку </a:t>
            </a:r>
            <a:r>
              <a:rPr lang="ru-RU" dirty="0" smtClean="0"/>
              <a:t>определения </a:t>
            </a:r>
            <a:r>
              <a:rPr lang="ru-RU" dirty="0"/>
              <a:t>поселений, на территории которых продолжат оказываться «традиционные» универсальные услуги </a:t>
            </a:r>
            <a:r>
              <a:rPr lang="ru-RU" dirty="0" smtClean="0"/>
              <a:t>связи»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dirty="0" smtClean="0"/>
              <a:t>Требования </a:t>
            </a:r>
            <a:r>
              <a:rPr lang="ru-RU" dirty="0"/>
              <a:t>к поселениям и </a:t>
            </a:r>
            <a:r>
              <a:rPr lang="ru-RU" dirty="0" smtClean="0"/>
              <a:t>территориям, </a:t>
            </a:r>
            <a:r>
              <a:rPr lang="ru-RU" dirty="0"/>
              <a:t>где </a:t>
            </a:r>
            <a:r>
              <a:rPr lang="ru-RU" dirty="0" smtClean="0"/>
              <a:t>будет </a:t>
            </a:r>
            <a:r>
              <a:rPr lang="ru-RU" dirty="0"/>
              <a:t>оказываться </a:t>
            </a:r>
            <a:r>
              <a:rPr lang="ru-RU" dirty="0" smtClean="0"/>
              <a:t>универсальное обслуживание (подвижная связь и беспроводный широкополосный доступ в Интернет)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dirty="0" smtClean="0"/>
              <a:t>Требования, предъявляемые </a:t>
            </a:r>
            <a:r>
              <a:rPr lang="ru-RU" dirty="0"/>
              <a:t>к участникам </a:t>
            </a:r>
            <a:r>
              <a:rPr lang="ru-RU" dirty="0" smtClean="0"/>
              <a:t>конкурсов для оказания универсального обслуживания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A3C7-E2E0-45B2-A791-D4FB91E275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9626</TotalTime>
  <Words>755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Универсальные услуги связи</vt:lpstr>
      <vt:lpstr>Презентация PowerPoint</vt:lpstr>
      <vt:lpstr>Универсальные услуги связи. Текущее состояние.</vt:lpstr>
      <vt:lpstr>Презентация PowerPoint</vt:lpstr>
      <vt:lpstr>«Новая универсальная услуга связи»</vt:lpstr>
      <vt:lpstr>«Новая универсальная услуга связи»</vt:lpstr>
      <vt:lpstr>Предложения по реализации  «Новой универсальной услуг связи»</vt:lpstr>
      <vt:lpstr>Инфоматы.</vt:lpstr>
      <vt:lpstr>Ключевые изменения в нормативно-правовой базе</vt:lpstr>
      <vt:lpstr>Презентация PowerPoint</vt:lpstr>
    </vt:vector>
  </TitlesOfParts>
  <Company>MegaFon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услуги связи</dc:title>
  <dc:creator>adm</dc:creator>
  <cp:lastModifiedBy>Lolua Svetlana</cp:lastModifiedBy>
  <cp:revision>90</cp:revision>
  <cp:lastPrinted>2012-02-01T13:21:36Z</cp:lastPrinted>
  <dcterms:created xsi:type="dcterms:W3CDTF">2012-01-13T11:22:41Z</dcterms:created>
  <dcterms:modified xsi:type="dcterms:W3CDTF">2012-02-21T05:55:59Z</dcterms:modified>
</cp:coreProperties>
</file>