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56AEDF6-87A2-46F9-8889-FF820A56B100}" type="datetimeFigureOut">
              <a:rPr lang="ru-RU"/>
              <a:pPr>
                <a:defRPr/>
              </a:pPr>
              <a:t>02.06.2016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BE58BA8-F442-4F04-94DE-A301A6873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Техническое задание сформировано таким образом, что не позволяет понять конструкцию отдельных изделий входящих в комплект. Также обращаем внимание, что комплект содержит помимо одноразового белья и одежды изделие из марли. </a:t>
            </a:r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0129FE9-35BF-4CE4-A21E-7C6E65C2AFA3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Участник просил Заказчика разъяснит материал и конструкцию изделий. 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Ответ Заказчика не по существу заданных вопросов.</a:t>
            </a:r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EB9E4C-2FCC-470E-90DA-742212A02C3B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Участником была подана жалоба в УФАС на ограничение конкуренции. В том числе и в части включения в лот изделий из неописанных материалов и конструкции.</a:t>
            </a:r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153104-7D9C-4668-BD3E-26EA6979DD9D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78517B-728B-4489-9C57-CF1E2D92CB86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/>
              <a:t>Из 3-х поданных заявок, 2 (две) заявки отклонены. Закупка признана несостоявшейся.  Единственный поставщик выиграл с формальным снижением от начальной максимальной цены контракта в 1%.  </a:t>
            </a:r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DF1E091-914E-43D0-8915-18B04345DED7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3185F-51E6-42AE-928E-9852C08936A5}" type="datetimeFigureOut">
              <a:rPr lang="ru-RU"/>
              <a:pPr>
                <a:defRPr/>
              </a:pPr>
              <a:t>02.06.2016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1E0E6-13BF-4835-8BAE-D3CDE51C7D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A19F8-F141-4D21-870D-9C49A06F66EE}" type="datetimeFigureOut">
              <a:rPr lang="ru-RU"/>
              <a:pPr>
                <a:defRPr/>
              </a:pPr>
              <a:t>02.06.2016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7A36E-5596-46AC-96EA-4D702337B4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0D4CA-D957-45F1-9242-F1CF68F8FC1D}" type="datetimeFigureOut">
              <a:rPr lang="ru-RU"/>
              <a:pPr>
                <a:defRPr/>
              </a:pPr>
              <a:t>02.06.2016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B011C-DD04-472D-8BF1-01FA296EBE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DD797-68EB-46FE-B133-323D5CBA058F}" type="datetimeFigureOut">
              <a:rPr lang="ru-RU"/>
              <a:pPr>
                <a:defRPr/>
              </a:pPr>
              <a:t>02.06.2016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ED61D-0C4F-495A-909E-B1D050774C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2B8CE-576C-4DB8-9F87-711760A98C4C}" type="datetimeFigureOut">
              <a:rPr lang="ru-RU"/>
              <a:pPr>
                <a:defRPr/>
              </a:pPr>
              <a:t>02.06.2016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1222C-368B-449C-BFBE-6B03945949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48332-60CE-4D81-B5C6-D0F46A4BB45A}" type="datetimeFigureOut">
              <a:rPr lang="ru-RU"/>
              <a:pPr>
                <a:defRPr/>
              </a:pPr>
              <a:t>02.06.2016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9430E-19C8-48B3-A5BE-51C246756F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AD532-174A-4ADC-B865-143864959C80}" type="datetimeFigureOut">
              <a:rPr lang="ru-RU"/>
              <a:pPr>
                <a:defRPr/>
              </a:pPr>
              <a:t>02.06.2016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E1B52-264F-4305-A466-219BD0D49E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ECB56-0D14-47EE-8831-22D905B8E51F}" type="datetimeFigureOut">
              <a:rPr lang="ru-RU"/>
              <a:pPr>
                <a:defRPr/>
              </a:pPr>
              <a:t>02.06.2016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E3E77-459D-4698-A4FA-8F41710DC6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2B85B-F078-4E71-BD10-5487E2B46FE8}" type="datetimeFigureOut">
              <a:rPr lang="ru-RU"/>
              <a:pPr>
                <a:defRPr/>
              </a:pPr>
              <a:t>02.06.2016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DA755-1349-4C9E-A7F8-599203DA43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B6D56-EB3B-44E1-B26F-001045DF0868}" type="datetimeFigureOut">
              <a:rPr lang="ru-RU"/>
              <a:pPr>
                <a:defRPr/>
              </a:pPr>
              <a:t>02.06.2016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2286D-8B5F-4424-96E0-988C325F68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F191E-08A0-4061-8A4E-8A93831325EF}" type="datetimeFigureOut">
              <a:rPr lang="ru-RU"/>
              <a:pPr>
                <a:defRPr/>
              </a:pPr>
              <a:t>02.06.2016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B44B9-E3AC-45C7-884F-D1ED4A3AC6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DEA928A-E961-4284-883A-40D3166AF2CC}" type="datetimeFigureOut">
              <a:rPr lang="ru-RU"/>
              <a:pPr>
                <a:defRPr/>
              </a:pPr>
              <a:t>02.06.2016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46B734C-582D-4A3E-9A44-10C23A72BC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0825" y="3789363"/>
            <a:ext cx="8713788" cy="280828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0825" y="260350"/>
            <a:ext cx="8713788" cy="338455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52" name="Заголовок 1"/>
          <p:cNvSpPr>
            <a:spLocks noGrp="1"/>
          </p:cNvSpPr>
          <p:nvPr>
            <p:ph type="ctrTitle"/>
          </p:nvPr>
        </p:nvSpPr>
        <p:spPr>
          <a:xfrm>
            <a:off x="250825" y="260350"/>
            <a:ext cx="8713788" cy="3384550"/>
          </a:xfrm>
          <a:solidFill>
            <a:srgbClr val="002060"/>
          </a:solidFill>
          <a:ln>
            <a:solidFill>
              <a:srgbClr val="0070C0"/>
            </a:solidFill>
          </a:ln>
        </p:spPr>
        <p:txBody>
          <a:bodyPr/>
          <a:lstStyle/>
          <a:p>
            <a:pPr algn="just" eaLnBrk="1" hangingPunct="1">
              <a:defRPr/>
            </a:pP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</a:rPr>
              <a:t>Анализ правоприменительной практики проведения закупок лекарственных препаратов и медицинских изделий для государственных и муниципальных нужд показывает, что федеральный закон от 05.04.2013 №44-ФЗ «О контрактной системе в сфере закупок товаров, работ, услуг для государственных и муниципальных нужд» в части повышения эффективности, обеспечения гласности и прозрачности осуществления таких закупок исполняется неудовлетворительно.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288" y="3716338"/>
            <a:ext cx="8569325" cy="2665412"/>
          </a:xfrm>
        </p:spPr>
        <p:txBody>
          <a:bodyPr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Участились случаи необоснованного отказа в допуске к участию в торгах, составления технического задания под конкретного поставщика, включения в него избыточных требований, указания в объектах закупки на торговое наименование и др. Слабый контроль за выполнением норм законодательства заказчиком способствует нарушению принципов конкуренции при закупках и, как следствие, приводит к  снижению эффективности бюджетных средств, затраченных на развитие фармацевтической и медицинской промышленности и на закупку лекарств и медицинских изделий учреждениями здравоохранения.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60350"/>
            <a:ext cx="842168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2184400"/>
            <a:ext cx="8421687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3429000"/>
            <a:ext cx="80486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188" y="4344988"/>
            <a:ext cx="2619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188" y="4921250"/>
            <a:ext cx="8369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3400" y="5300663"/>
            <a:ext cx="8524875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8325" y="5805488"/>
            <a:ext cx="7748588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179388" y="115888"/>
            <a:ext cx="8785225" cy="331311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79388" y="3500438"/>
            <a:ext cx="8785225" cy="316865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684213" y="5661025"/>
            <a:ext cx="19431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84213" y="5949950"/>
            <a:ext cx="23749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684213" y="6308725"/>
            <a:ext cx="259238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4"/>
          <p:cNvSpPr txBox="1">
            <a:spLocks noChangeArrowheads="1"/>
          </p:cNvSpPr>
          <p:nvPr/>
        </p:nvSpPr>
        <p:spPr bwMode="auto">
          <a:xfrm>
            <a:off x="2484438" y="260350"/>
            <a:ext cx="4248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FF0000"/>
                </a:solidFill>
              </a:rPr>
              <a:t>ЗАПРОС УЧАСТНИКА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3" y="4321175"/>
            <a:ext cx="91440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Box 8"/>
          <p:cNvSpPr txBox="1">
            <a:spLocks noChangeArrowheads="1"/>
          </p:cNvSpPr>
          <p:nvPr/>
        </p:nvSpPr>
        <p:spPr bwMode="auto">
          <a:xfrm>
            <a:off x="2484438" y="3851275"/>
            <a:ext cx="4248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FF0000"/>
                </a:solidFill>
              </a:rPr>
              <a:t>ОТВЕТ ЗАКАЗЧИКА</a:t>
            </a:r>
          </a:p>
        </p:txBody>
      </p:sp>
      <p:pic>
        <p:nvPicPr>
          <p:cNvPr id="4101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19125"/>
            <a:ext cx="91440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179388" y="1844675"/>
            <a:ext cx="280828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79388" y="2060575"/>
            <a:ext cx="82804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624"/>
            <a:ext cx="9144000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07950" y="2349500"/>
            <a:ext cx="89281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07950" y="2565400"/>
            <a:ext cx="17272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07950" y="4005263"/>
            <a:ext cx="266382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07950" y="6453188"/>
            <a:ext cx="662463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07950" y="4797425"/>
            <a:ext cx="87122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797425"/>
            <a:ext cx="914400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 flipH="1" flipV="1">
            <a:off x="2916238" y="5516563"/>
            <a:ext cx="5976937" cy="7302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 flipV="1">
            <a:off x="395288" y="5661025"/>
            <a:ext cx="7489825" cy="714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ponomarev\Рабочий стол\итог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620713"/>
            <a:ext cx="8569325" cy="607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2627313" y="115888"/>
            <a:ext cx="3889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</a:rPr>
              <a:t>ИТОГ ПРОВЕДЕНИЯ ЗАКУПКИ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508625" y="5516563"/>
            <a:ext cx="12239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924300" y="3716338"/>
            <a:ext cx="12239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195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620713"/>
          </a:xfrm>
        </p:spPr>
        <p:txBody>
          <a:bodyPr/>
          <a:lstStyle/>
          <a:p>
            <a:r>
              <a:rPr lang="ru-RU" b="1" smtClean="0">
                <a:solidFill>
                  <a:schemeClr val="bg1"/>
                </a:solidFill>
                <a:latin typeface="Arial" charset="0"/>
                <a:cs typeface="Arial" charset="0"/>
              </a:rPr>
              <a:t>выводы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388" y="620713"/>
            <a:ext cx="8856662" cy="6237287"/>
          </a:xfrm>
        </p:spPr>
        <p:txBody>
          <a:bodyPr/>
          <a:lstStyle/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ru-RU" sz="1400" dirty="0" smtClean="0">
                <a:solidFill>
                  <a:schemeClr val="bg1"/>
                </a:solidFill>
              </a:rPr>
              <a:t>1. Некорректно формируемые Технические Задания нарушают требования Федерального Закона №44-ФЗ, №-135, в части ограничения конкуренции и создании дискриминационных условий для отдельный участников закупок. 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ru-RU" sz="1400" dirty="0" smtClean="0">
                <a:solidFill>
                  <a:schemeClr val="bg1"/>
                </a:solidFill>
              </a:rPr>
              <a:t>2. Некорректные, не по существу, ответы Заказчиков на поступающие запросы Участников также нарушает вышеуказанные нормативно-правовые акты и ограничивают участников в их правах.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ru-RU" sz="1400" dirty="0" smtClean="0">
                <a:solidFill>
                  <a:schemeClr val="bg1"/>
                </a:solidFill>
              </a:rPr>
              <a:t>3. Рассмотрение жалоб участников формально, а не по существу недопустимо и приводит к не достижению экономии бюджетных средств и нарушении основополагающих принципов Федерального закона №44-ФЗ. 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endParaRPr lang="ru-RU" sz="1400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ru-RU" sz="1400" b="1" i="1" dirty="0" smtClean="0">
                <a:solidFill>
                  <a:schemeClr val="bg1"/>
                </a:solidFill>
              </a:rPr>
              <a:t>Конституции РФ Статья 8 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ru-RU" sz="1400" i="1" dirty="0" smtClean="0">
                <a:solidFill>
                  <a:schemeClr val="bg1"/>
                </a:solidFill>
              </a:rPr>
              <a:t>1. </a:t>
            </a:r>
            <a:r>
              <a:rPr lang="ru-RU" sz="1400" i="1" u="sng" dirty="0" smtClean="0">
                <a:solidFill>
                  <a:schemeClr val="bg1"/>
                </a:solidFill>
              </a:rPr>
              <a:t>В Российской Федерации гарантируются </a:t>
            </a:r>
            <a:r>
              <a:rPr lang="ru-RU" sz="1400" i="1" dirty="0" smtClean="0">
                <a:solidFill>
                  <a:schemeClr val="bg1"/>
                </a:solidFill>
              </a:rPr>
              <a:t>... </a:t>
            </a:r>
            <a:r>
              <a:rPr lang="ru-RU" sz="1400" i="1" u="sng" dirty="0" smtClean="0">
                <a:solidFill>
                  <a:schemeClr val="bg1"/>
                </a:solidFill>
              </a:rPr>
              <a:t>поддержка конкуренции</a:t>
            </a:r>
            <a:r>
              <a:rPr lang="ru-RU" sz="1400" i="1" dirty="0" smtClean="0">
                <a:solidFill>
                  <a:schemeClr val="bg1"/>
                </a:solidFill>
              </a:rPr>
              <a:t>, свобода экономической деятельности.</a:t>
            </a: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ru-RU" sz="1400" b="1" i="1" u="sng" dirty="0" smtClean="0">
                <a:solidFill>
                  <a:schemeClr val="bg1"/>
                </a:solidFill>
              </a:rPr>
              <a:t>Гражданский Кодекс РФ </a:t>
            </a:r>
            <a:r>
              <a:rPr lang="ru-RU" sz="1400" b="1" i="1" dirty="0" smtClean="0">
                <a:solidFill>
                  <a:schemeClr val="bg1"/>
                </a:solidFill>
              </a:rPr>
              <a:t>Статья 1.</a:t>
            </a:r>
            <a:r>
              <a:rPr lang="ru-RU" sz="1400" i="1" dirty="0" smtClean="0">
                <a:solidFill>
                  <a:schemeClr val="bg1"/>
                </a:solidFill>
              </a:rPr>
              <a:t> Основные начала гражданского законодательства</a:t>
            </a:r>
          </a:p>
          <a:p>
            <a:pPr marL="179388" indent="-179388">
              <a:spcBef>
                <a:spcPts val="0"/>
              </a:spcBef>
              <a:buFont typeface="Arial" charset="0"/>
              <a:buAutoNum type="arabicPeriod"/>
              <a:defRPr/>
            </a:pPr>
            <a:r>
              <a:rPr lang="ru-RU" sz="1400" i="1" u="sng" dirty="0" smtClean="0">
                <a:solidFill>
                  <a:schemeClr val="bg1"/>
                </a:solidFill>
              </a:rPr>
              <a:t>Гражданское законодательство основывается на признании равенства участников регулируемых им отношений</a:t>
            </a:r>
            <a:r>
              <a:rPr lang="ru-RU" sz="1400" i="1" dirty="0" smtClean="0">
                <a:solidFill>
                  <a:schemeClr val="bg1"/>
                </a:solidFill>
              </a:rPr>
              <a:t>…</a:t>
            </a: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ru-RU" sz="1400" b="1" i="1" u="sng" dirty="0" smtClean="0">
                <a:solidFill>
                  <a:schemeClr val="bg1"/>
                </a:solidFill>
              </a:rPr>
              <a:t>Федеральный Закон №135-ФЗ </a:t>
            </a:r>
            <a:r>
              <a:rPr lang="ru-RU" sz="1400" b="1" i="1" dirty="0" smtClean="0">
                <a:solidFill>
                  <a:schemeClr val="bg1"/>
                </a:solidFill>
              </a:rPr>
              <a:t>Статья 1.</a:t>
            </a:r>
            <a:r>
              <a:rPr lang="ru-RU" sz="1400" i="1" dirty="0" smtClean="0">
                <a:solidFill>
                  <a:schemeClr val="bg1"/>
                </a:solidFill>
              </a:rPr>
              <a:t> Предмет и цели настоящего Федерального закона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ru-RU" sz="1400" i="1" dirty="0" smtClean="0">
                <a:solidFill>
                  <a:schemeClr val="bg1"/>
                </a:solidFill>
              </a:rPr>
              <a:t>1. Настоящий Федеральный закон определяет организационные и правовые основы защиты конкуренции, в том числе предупреждения и пресечения:</a:t>
            </a: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ru-RU" sz="1400" i="1" dirty="0" smtClean="0">
                <a:solidFill>
                  <a:schemeClr val="bg1"/>
                </a:solidFill>
              </a:rPr>
              <a:t>2) </a:t>
            </a:r>
            <a:r>
              <a:rPr lang="ru-RU" sz="1400" i="1" u="sng" dirty="0" smtClean="0">
                <a:solidFill>
                  <a:schemeClr val="bg1"/>
                </a:solidFill>
              </a:rPr>
              <a:t>недопущения, ограничения, устранения конкуренции …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ru-RU" sz="1400" b="1" i="1" dirty="0" smtClean="0">
                <a:solidFill>
                  <a:schemeClr val="bg1"/>
                </a:solidFill>
              </a:rPr>
              <a:t>Статья 15. </a:t>
            </a:r>
            <a:r>
              <a:rPr lang="ru-RU" sz="1400" i="1" u="sng" dirty="0" smtClean="0">
                <a:solidFill>
                  <a:schemeClr val="bg1"/>
                </a:solidFill>
              </a:rPr>
              <a:t>Запрет на ограничивающие конкуренцию акты и действия (бездействие) </a:t>
            </a:r>
            <a:r>
              <a:rPr lang="ru-RU" sz="1400" i="1" dirty="0" smtClean="0">
                <a:solidFill>
                  <a:schemeClr val="bg1"/>
                </a:solidFill>
              </a:rPr>
              <a:t>федеральных органов исполнительной власти</a:t>
            </a:r>
            <a:endParaRPr lang="ru-RU" sz="1400" i="1" u="sng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ru-RU" sz="1400" i="1" dirty="0" smtClean="0">
                <a:solidFill>
                  <a:schemeClr val="bg1"/>
                </a:solidFill>
              </a:rPr>
              <a:t>1. Федеральным органам исполнительной власти, органам государственной власти субъектов… запрещаются:</a:t>
            </a: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ru-RU" sz="1400" i="1" dirty="0" smtClean="0">
                <a:solidFill>
                  <a:schemeClr val="bg1"/>
                </a:solidFill>
              </a:rPr>
              <a:t>8) </a:t>
            </a:r>
            <a:r>
              <a:rPr lang="ru-RU" sz="1400" i="1" u="sng" dirty="0" smtClean="0">
                <a:solidFill>
                  <a:schemeClr val="bg1"/>
                </a:solidFill>
              </a:rPr>
              <a:t>создание дискриминационных условий;</a:t>
            </a:r>
          </a:p>
          <a:p>
            <a:pPr marL="0" indent="0" algn="just">
              <a:buFont typeface="Arial" charset="0"/>
              <a:buNone/>
              <a:defRPr/>
            </a:pPr>
            <a:endParaRPr lang="ru-RU" sz="1400" b="1" dirty="0" smtClean="0">
              <a:solidFill>
                <a:schemeClr val="bg1"/>
              </a:solidFill>
            </a:endParaRPr>
          </a:p>
          <a:p>
            <a:pPr marL="0" indent="0" algn="just">
              <a:buFont typeface="Arial" charset="0"/>
              <a:buNone/>
              <a:defRPr/>
            </a:pPr>
            <a:r>
              <a:rPr lang="ru-RU" sz="1400" b="1" dirty="0" smtClean="0">
                <a:solidFill>
                  <a:schemeClr val="bg1"/>
                </a:solidFill>
              </a:rPr>
              <a:t>НЕОБХОДИМО В КРАТЧАЙШИЕ СРОК РАЗРАБОТАТЬ И ВВЕСТИ В ДЕЙСТВИЯ ОДНОЗНАЧНЫЕ ПРИНЦИПЫ ФОРМИРОВНАИЯ ТЕХНИЧЕСКИХ ЗАДАНИЙ, БИБЛИОТЕКИ ОПИСАНИЯ ОТДЕЛЬНЫХ ВИДОВ ИЗДЕЛИЙ, ОБЩЕГОСУДАРСТВЕННЫЕ СТАНДАРТЫ И ТЕХНИЧЕСКИЕ РЕГЛАМЕНТЫ. КОНТРОЛИРУЮЩИМ ОРГАНАМ ВМЕНИТЬ В ОБЯЗАННОСТЬ РАССМАТРИВАТЬ КАЖДОЕ ДЕЛО ПО СУЩЕСТВУ ВОПРОСА С ВЫНЕСЕНИЕМ РЕШЕНИЙ ОСНОВАННЫХ НА ВСЕХ ДЕСТВУЮЩИХ НОРМАТИВНО-ПРАВОВЫХ АКТАХ РФ.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504</Words>
  <Application>Microsoft Office PowerPoint</Application>
  <PresentationFormat>Экран (4:3)</PresentationFormat>
  <Paragraphs>32</Paragraphs>
  <Slides>7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Тема Office</vt:lpstr>
      <vt:lpstr>Анализ правоприменительной практики проведения закупок лекарственных препаратов и медицинских изделий для государственных и муниципальных нужд показывает, что федеральный закон от 05.04.2013 №44-ФЗ «О контрактной системе в сфере закупок товаров, работ, услуг для государственных и муниципальных нужд» в части повышения эффективности, обеспечения гласности и прозрачности осуществления таких закупок исполняется неудовлетворительно.</vt:lpstr>
      <vt:lpstr>Слайд 2</vt:lpstr>
      <vt:lpstr>Слайд 3</vt:lpstr>
      <vt:lpstr>Слайд 4</vt:lpstr>
      <vt:lpstr>Слайд 5</vt:lpstr>
      <vt:lpstr>Слайд 6</vt:lpstr>
      <vt:lpstr>выводы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Your User Name</dc:creator>
  <cp:lastModifiedBy>chernova</cp:lastModifiedBy>
  <cp:revision>39</cp:revision>
  <dcterms:created xsi:type="dcterms:W3CDTF">2016-05-16T07:43:24Z</dcterms:created>
  <dcterms:modified xsi:type="dcterms:W3CDTF">2016-06-02T06:19:30Z</dcterms:modified>
</cp:coreProperties>
</file>