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24" r:id="rId2"/>
    <p:sldId id="427" r:id="rId3"/>
    <p:sldId id="434" r:id="rId4"/>
    <p:sldId id="433" r:id="rId5"/>
  </p:sldIdLst>
  <p:sldSz cx="9906000" cy="6858000" type="A4"/>
  <p:notesSz cx="6734175" cy="9853613"/>
  <p:defaultTextStyle>
    <a:defPPr>
      <a:defRPr lang="ru-RU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оманов Дмитрий Алексеевич" initials="РД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510E"/>
    <a:srgbClr val="C3C6DF"/>
    <a:srgbClr val="FDEADB"/>
    <a:srgbClr val="FCE0C8"/>
    <a:srgbClr val="FFF7EF"/>
    <a:srgbClr val="062850"/>
    <a:srgbClr val="FFF0E1"/>
    <a:srgbClr val="FEF2E8"/>
    <a:srgbClr val="FFFBF7"/>
    <a:srgbClr val="FFF9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0" autoAdjust="0"/>
    <p:restoredTop sz="95604" autoAdjust="0"/>
  </p:normalViewPr>
  <p:slideViewPr>
    <p:cSldViewPr snapToGrid="0">
      <p:cViewPr>
        <p:scale>
          <a:sx n="100" d="100"/>
          <a:sy n="100" d="100"/>
        </p:scale>
        <p:origin x="-300" y="-282"/>
      </p:cViewPr>
      <p:guideLst>
        <p:guide orient="horz" pos="181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956" y="-90"/>
      </p:cViewPr>
      <p:guideLst>
        <p:guide orient="horz" pos="3105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11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482" y="11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/>
          <a:lstStyle>
            <a:lvl1pPr algn="r">
              <a:defRPr sz="1200"/>
            </a:lvl1pPr>
          </a:lstStyle>
          <a:p>
            <a:fld id="{B8BD4EA5-9CA9-493E-9BFF-EF6492D05803}" type="datetimeFigureOut">
              <a:rPr lang="ru-RU" smtClean="0"/>
              <a:pPr/>
              <a:t>11.04.2014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0" y="9359233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482" y="9359233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 anchor="b"/>
          <a:lstStyle>
            <a:lvl1pPr algn="r">
              <a:defRPr sz="1200"/>
            </a:lvl1pPr>
          </a:lstStyle>
          <a:p>
            <a:fld id="{4201E0BE-341A-4347-88C2-2219E3B3DA1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6579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11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482" y="11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/>
          <a:lstStyle>
            <a:lvl1pPr algn="r">
              <a:defRPr sz="1200"/>
            </a:lvl1pPr>
          </a:lstStyle>
          <a:p>
            <a:fld id="{832183AC-5730-4683-BED1-E9C1DCEEA363}" type="datetimeFigureOut">
              <a:rPr lang="ru-RU" smtClean="0"/>
              <a:pPr/>
              <a:t>11.04.2014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38188"/>
            <a:ext cx="53371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1" tIns="45357" rIns="90711" bIns="4535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418" y="4680473"/>
            <a:ext cx="5387340" cy="4434125"/>
          </a:xfrm>
          <a:prstGeom prst="rect">
            <a:avLst/>
          </a:prstGeom>
        </p:spPr>
        <p:txBody>
          <a:bodyPr vert="horz" lIns="90711" tIns="45357" rIns="90711" bIns="4535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359233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482" y="9359233"/>
            <a:ext cx="2918143" cy="492681"/>
          </a:xfrm>
          <a:prstGeom prst="rect">
            <a:avLst/>
          </a:prstGeom>
        </p:spPr>
        <p:txBody>
          <a:bodyPr vert="horz" lIns="90711" tIns="45357" rIns="90711" bIns="45357" rtlCol="0" anchor="b"/>
          <a:lstStyle>
            <a:lvl1pPr algn="r">
              <a:defRPr sz="1200"/>
            </a:lvl1pPr>
          </a:lstStyle>
          <a:p>
            <a:fld id="{55384F34-1584-43FD-A188-BD5579A5A90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340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45FFC-FB64-4FAF-A74B-9857AA7C3A8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882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45FFC-FB64-4FAF-A74B-9857AA7C3A8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8825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45FFC-FB64-4FAF-A74B-9857AA7C3A8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882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8627" y="476673"/>
            <a:ext cx="8420100" cy="93853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2480" y="6309321"/>
            <a:ext cx="6248970" cy="4121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rgbClr val="E9510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C:\Users\Dymura-OD\Desktop\logggo\logo_1,5x_sol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480" y="260649"/>
            <a:ext cx="780087" cy="98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013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829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593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931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0579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745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662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820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760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326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lIns="95782" tIns="47891" rIns="95782" bIns="47891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4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4732" y="274638"/>
            <a:ext cx="6875969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34732" y="1600201"/>
            <a:ext cx="6875969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600">
                <a:solidFill>
                  <a:srgbClr val="E9510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C3C5050-0776-4731-A2FE-350C05DD2C3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0" name="Picture 2" descr="C:\Users\Dymura-OD\Desktop\logggo\logo_1,5x_sol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257" y="260648"/>
            <a:ext cx="786552" cy="99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728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57816" rtl="0" eaLnBrk="1" latinLnBrk="0" hangingPunct="1">
        <a:spcBef>
          <a:spcPct val="0"/>
        </a:spcBef>
        <a:buNone/>
        <a:defRPr sz="3100" kern="1200">
          <a:solidFill>
            <a:srgbClr val="E9510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rgbClr val="062850"/>
          </a:solidFill>
          <a:latin typeface="Arial" pitchFamily="34" charset="0"/>
          <a:ea typeface="+mn-ea"/>
          <a:cs typeface="Arial" pitchFamily="34" charset="0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rgbClr val="062850"/>
          </a:solidFill>
          <a:latin typeface="Arial" pitchFamily="34" charset="0"/>
          <a:ea typeface="+mn-ea"/>
          <a:cs typeface="Arial" pitchFamily="34" charset="0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rgbClr val="062850"/>
          </a:solidFill>
          <a:latin typeface="Arial" pitchFamily="34" charset="0"/>
          <a:ea typeface="+mn-ea"/>
          <a:cs typeface="Arial" pitchFamily="34" charset="0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62850"/>
          </a:solidFill>
          <a:latin typeface="Arial" pitchFamily="34" charset="0"/>
          <a:ea typeface="+mn-ea"/>
          <a:cs typeface="Arial" pitchFamily="34" charset="0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rgbClr val="062850"/>
          </a:solidFill>
          <a:latin typeface="Arial" pitchFamily="34" charset="0"/>
          <a:ea typeface="+mn-ea"/>
          <a:cs typeface="Arial" pitchFamily="34" charset="0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489" y="1340768"/>
            <a:ext cx="8970997" cy="31683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Стратегия развития национальной платежной системы на базе  ПС «УЭК»</a:t>
            </a:r>
            <a:br>
              <a:rPr lang="ru-RU" sz="3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endParaRPr lang="ru-RU" sz="40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3689" y="3619500"/>
            <a:ext cx="4898937" cy="95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005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72295" y="810335"/>
            <a:ext cx="800633" cy="1522580"/>
          </a:xfrm>
          <a:prstGeom prst="rect">
            <a:avLst/>
          </a:prstGeom>
        </p:spPr>
      </p:pic>
      <p:cxnSp>
        <p:nvCxnSpPr>
          <p:cNvPr id="50" name="Прямая соединительная линия 49"/>
          <p:cNvCxnSpPr/>
          <p:nvPr/>
        </p:nvCxnSpPr>
        <p:spPr>
          <a:xfrm>
            <a:off x="3999432" y="933450"/>
            <a:ext cx="0" cy="42291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65352" y="86001"/>
            <a:ext cx="8607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Схема 1. Целевая модель осуществления платежей по картам МПС – получение УЭК статуса национального свитча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4206" y="4481511"/>
            <a:ext cx="62661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</a:rPr>
              <a:t>Преимущества системы: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поддержка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работы АТМ и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POS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-терминалов как с картами МПС (по соглашениям с МПС), так и ПРО100 (на случай разрыва отношений с МПС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ru-RU" sz="14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</a:rPr>
              <a:t>Функции оператора ПС «УЭК»:</a:t>
            </a:r>
            <a:endParaRPr lang="en-US" sz="14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расчеты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клиринг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bypass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транзакции между банками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ф</a:t>
            </a:r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</a:rPr>
              <a:t>род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мониторинг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абота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вне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страны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ные операции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>
            <a:stCxn id="17" idx="3"/>
          </p:cNvCxnSpPr>
          <p:nvPr/>
        </p:nvCxnSpPr>
        <p:spPr>
          <a:xfrm>
            <a:off x="5989218" y="3275429"/>
            <a:ext cx="295275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294018" y="1571625"/>
            <a:ext cx="0" cy="275054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552665" y="1142999"/>
            <a:ext cx="1675333" cy="75817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Сбербанк России</a:t>
            </a:r>
            <a:endParaRPr lang="ru-RU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1666876" y="1981200"/>
            <a:ext cx="1757802" cy="952500"/>
            <a:chOff x="962026" y="1981200"/>
            <a:chExt cx="1757802" cy="952500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209425" y="2028824"/>
              <a:ext cx="1333145" cy="821532"/>
            </a:xfrm>
            <a:prstGeom prst="rect">
              <a:avLst/>
            </a:prstGeom>
          </p:spPr>
        </p:pic>
        <p:sp>
          <p:nvSpPr>
            <p:cNvPr id="20" name="Скругленный прямоугольник 19"/>
            <p:cNvSpPr/>
            <p:nvPr/>
          </p:nvSpPr>
          <p:spPr>
            <a:xfrm>
              <a:off x="962026" y="1981200"/>
              <a:ext cx="1757802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1666875" y="3476623"/>
            <a:ext cx="1757804" cy="1166813"/>
            <a:chOff x="962025" y="3143248"/>
            <a:chExt cx="1757804" cy="1166813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32167" y="3143248"/>
              <a:ext cx="1687660" cy="1166813"/>
            </a:xfrm>
            <a:prstGeom prst="rect">
              <a:avLst/>
            </a:prstGeom>
          </p:spPr>
        </p:pic>
        <p:sp>
          <p:nvSpPr>
            <p:cNvPr id="22" name="Скругленный прямоугольник 21"/>
            <p:cNvSpPr/>
            <p:nvPr/>
          </p:nvSpPr>
          <p:spPr>
            <a:xfrm>
              <a:off x="962025" y="3264890"/>
              <a:ext cx="1757804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1058221" y="1988541"/>
            <a:ext cx="608654" cy="302456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004068" y="2457450"/>
            <a:ext cx="662808" cy="0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027203" y="2612972"/>
            <a:ext cx="642812" cy="253506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Овал 38"/>
          <p:cNvSpPr/>
          <p:nvPr/>
        </p:nvSpPr>
        <p:spPr>
          <a:xfrm>
            <a:off x="491608" y="2227757"/>
            <a:ext cx="493410" cy="42971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582221" y="1686316"/>
            <a:ext cx="493410" cy="42971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539484" y="2739725"/>
            <a:ext cx="493410" cy="42971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 flipV="1">
            <a:off x="1039171" y="3626489"/>
            <a:ext cx="627704" cy="276224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985018" y="4095398"/>
            <a:ext cx="662808" cy="0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1008153" y="4250920"/>
            <a:ext cx="642812" cy="253506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Овал 45"/>
          <p:cNvSpPr/>
          <p:nvPr/>
        </p:nvSpPr>
        <p:spPr>
          <a:xfrm>
            <a:off x="472558" y="3865705"/>
            <a:ext cx="493410" cy="42971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563171" y="3324264"/>
            <a:ext cx="493410" cy="42971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520434" y="4377673"/>
            <a:ext cx="493410" cy="42971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8227998" y="2312390"/>
            <a:ext cx="4762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8696324" y="2105220"/>
            <a:ext cx="769897" cy="37155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Банк </a:t>
            </a:r>
            <a:r>
              <a:rPr lang="en-US" sz="1400" dirty="0"/>
              <a:t>1</a:t>
            </a:r>
            <a:endParaRPr lang="ru-RU" sz="1400" dirty="0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8227998" y="2750540"/>
            <a:ext cx="4762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1" name="Скругленный прямоугольник 60"/>
          <p:cNvSpPr/>
          <p:nvPr/>
        </p:nvSpPr>
        <p:spPr>
          <a:xfrm>
            <a:off x="8696324" y="2552895"/>
            <a:ext cx="769897" cy="37155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Банк </a:t>
            </a:r>
            <a:r>
              <a:rPr lang="en-US" sz="1400" dirty="0"/>
              <a:t>2</a:t>
            </a:r>
            <a:endParaRPr lang="ru-RU" sz="1400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6284493" y="1552575"/>
            <a:ext cx="2857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301536" y="2492818"/>
            <a:ext cx="2857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6294018" y="4346170"/>
            <a:ext cx="2857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6301536" y="3471591"/>
            <a:ext cx="251128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4" name="Прямая соединительная линия 73"/>
          <p:cNvCxnSpPr>
            <a:endCxn id="17" idx="1"/>
          </p:cNvCxnSpPr>
          <p:nvPr/>
        </p:nvCxnSpPr>
        <p:spPr>
          <a:xfrm>
            <a:off x="3424679" y="2492818"/>
            <a:ext cx="944755" cy="782611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6" name="Прямая соединительная линия 75"/>
          <p:cNvCxnSpPr>
            <a:stCxn id="9" idx="3"/>
          </p:cNvCxnSpPr>
          <p:nvPr/>
        </p:nvCxnSpPr>
        <p:spPr>
          <a:xfrm flipV="1">
            <a:off x="3424677" y="3314739"/>
            <a:ext cx="944757" cy="745291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4369434" y="2552895"/>
            <a:ext cx="1619784" cy="144506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 УЭК</a:t>
            </a:r>
            <a:endParaRPr lang="ru-RU" dirty="0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110215" y="4836839"/>
            <a:ext cx="3805891" cy="878161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Для реализации целевой схемы необходимо</a:t>
            </a:r>
          </a:p>
          <a:p>
            <a:pPr algn="ctr"/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п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олучение УЭК статуса локального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switch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Такой статус могут предоставить только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Visa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и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Mastercard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54788" y="6448251"/>
            <a:ext cx="2133600" cy="365125"/>
          </a:xfrm>
        </p:spPr>
        <p:txBody>
          <a:bodyPr/>
          <a:lstStyle/>
          <a:p>
            <a:fld id="{5C3C5050-0776-4731-A2FE-350C05DD2C3E}" type="slidenum">
              <a:rPr lang="ru-RU" b="1" smtClean="0">
                <a:solidFill>
                  <a:srgbClr val="E68346"/>
                </a:solidFill>
              </a:rPr>
              <a:pPr/>
              <a:t>2</a:t>
            </a:fld>
            <a:endParaRPr lang="ru-RU" b="1" dirty="0">
              <a:solidFill>
                <a:srgbClr val="E68346"/>
              </a:solidFill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6552665" y="2116033"/>
            <a:ext cx="1675333" cy="77574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Уралсиб</a:t>
            </a:r>
            <a:endParaRPr lang="ru-RU" dirty="0"/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6570243" y="3074780"/>
            <a:ext cx="1675333" cy="7744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ВТБ24</a:t>
            </a:r>
            <a:endParaRPr lang="ru-RU" dirty="0"/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6587286" y="3997963"/>
            <a:ext cx="1675333" cy="68981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Альфа-Банк</a:t>
            </a:r>
            <a:endParaRPr lang="ru-RU" dirty="0"/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110215" y="5800724"/>
            <a:ext cx="3805891" cy="1017315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smtClean="0">
                <a:solidFill>
                  <a:schemeClr val="accent3">
                    <a:lumMod val="50000"/>
                  </a:schemeClr>
                </a:solidFill>
              </a:rPr>
              <a:t>Тарифы на </a:t>
            </a:r>
            <a:r>
              <a:rPr lang="ru-RU" sz="1350" dirty="0" err="1" smtClean="0">
                <a:solidFill>
                  <a:schemeClr val="accent3">
                    <a:lumMod val="50000"/>
                  </a:schemeClr>
                </a:solidFill>
              </a:rPr>
              <a:t>межбанк</a:t>
            </a:r>
            <a:r>
              <a:rPr lang="ru-RU" sz="1350" dirty="0" smtClean="0">
                <a:solidFill>
                  <a:schemeClr val="accent3">
                    <a:lumMod val="50000"/>
                  </a:schemeClr>
                </a:solidFill>
              </a:rPr>
              <a:t> полностью дублируют тарифы МПС в целях сохранения сложившегося баланса интересов участников рынка. Гибкий подход к тарифам возможен только в части услуг оператора свитча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237523" y="3255365"/>
            <a:ext cx="4762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8705849" y="3048195"/>
            <a:ext cx="769897" cy="37155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Банк </a:t>
            </a:r>
            <a:r>
              <a:rPr lang="en-US" sz="1400" dirty="0" smtClean="0"/>
              <a:t>3</a:t>
            </a:r>
            <a:endParaRPr lang="ru-RU" sz="1400" dirty="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8237523" y="3693515"/>
            <a:ext cx="4762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Скругленный прямоугольник 58"/>
          <p:cNvSpPr/>
          <p:nvPr/>
        </p:nvSpPr>
        <p:spPr>
          <a:xfrm>
            <a:off x="8705849" y="3495870"/>
            <a:ext cx="769897" cy="37155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Банк </a:t>
            </a:r>
            <a:r>
              <a:rPr lang="en-US" sz="1400" dirty="0" smtClean="0"/>
              <a:t>4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44695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0720" y="543635"/>
            <a:ext cx="800633" cy="1522580"/>
          </a:xfrm>
          <a:prstGeom prst="rect">
            <a:avLst/>
          </a:prstGeom>
        </p:spPr>
      </p:pic>
      <p:cxnSp>
        <p:nvCxnSpPr>
          <p:cNvPr id="50" name="Прямая соединительная линия 49"/>
          <p:cNvCxnSpPr/>
          <p:nvPr/>
        </p:nvCxnSpPr>
        <p:spPr>
          <a:xfrm>
            <a:off x="2843196" y="883640"/>
            <a:ext cx="0" cy="4707535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52" idx="3"/>
            <a:endCxn id="64" idx="1"/>
          </p:cNvCxnSpPr>
          <p:nvPr/>
        </p:nvCxnSpPr>
        <p:spPr>
          <a:xfrm flipV="1">
            <a:off x="2203973" y="1656921"/>
            <a:ext cx="1999749" cy="935362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54788" y="6448251"/>
            <a:ext cx="2133600" cy="365125"/>
          </a:xfrm>
        </p:spPr>
        <p:txBody>
          <a:bodyPr/>
          <a:lstStyle/>
          <a:p>
            <a:fld id="{5C3C5050-0776-4731-A2FE-350C05DD2C3E}" type="slidenum">
              <a:rPr lang="ru-RU" b="1" smtClean="0">
                <a:solidFill>
                  <a:srgbClr val="E68346"/>
                </a:solidFill>
              </a:rPr>
              <a:pPr/>
              <a:t>3</a:t>
            </a:fld>
            <a:endParaRPr lang="ru-RU" b="1" dirty="0">
              <a:solidFill>
                <a:srgbClr val="E68346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446171" y="2116033"/>
            <a:ext cx="1757802" cy="952500"/>
            <a:chOff x="962026" y="1981200"/>
            <a:chExt cx="1757802" cy="952500"/>
          </a:xfrm>
        </p:grpSpPr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209425" y="2028824"/>
              <a:ext cx="1333145" cy="821532"/>
            </a:xfrm>
            <a:prstGeom prst="rect">
              <a:avLst/>
            </a:prstGeom>
          </p:spPr>
        </p:pic>
        <p:sp>
          <p:nvSpPr>
            <p:cNvPr id="52" name="Скругленный прямоугольник 51"/>
            <p:cNvSpPr/>
            <p:nvPr/>
          </p:nvSpPr>
          <p:spPr>
            <a:xfrm>
              <a:off x="962026" y="1981200"/>
              <a:ext cx="1757802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446170" y="3735281"/>
            <a:ext cx="1757804" cy="1166813"/>
            <a:chOff x="962025" y="3143248"/>
            <a:chExt cx="1757804" cy="1166813"/>
          </a:xfrm>
        </p:grpSpPr>
        <p:pic>
          <p:nvPicPr>
            <p:cNvPr id="54" name="Рисунок 5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32167" y="3143248"/>
              <a:ext cx="1687660" cy="1166813"/>
            </a:xfrm>
            <a:prstGeom prst="rect">
              <a:avLst/>
            </a:prstGeom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962025" y="3264890"/>
              <a:ext cx="1757804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cxnSp>
        <p:nvCxnSpPr>
          <p:cNvPr id="59" name="Прямая соединительная линия 58"/>
          <p:cNvCxnSpPr>
            <a:stCxn id="52" idx="3"/>
            <a:endCxn id="67" idx="1"/>
          </p:cNvCxnSpPr>
          <p:nvPr/>
        </p:nvCxnSpPr>
        <p:spPr>
          <a:xfrm>
            <a:off x="2203973" y="2592283"/>
            <a:ext cx="1999749" cy="46455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4" name="Скругленный прямоугольник 63"/>
          <p:cNvSpPr/>
          <p:nvPr/>
        </p:nvSpPr>
        <p:spPr>
          <a:xfrm>
            <a:off x="4203722" y="1277833"/>
            <a:ext cx="1675333" cy="75817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Сбербанк России</a:t>
            </a:r>
            <a:endParaRPr lang="ru-RU" dirty="0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203722" y="2250867"/>
            <a:ext cx="1675333" cy="77574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Уралсиб</a:t>
            </a:r>
            <a:endParaRPr lang="ru-RU" dirty="0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4221300" y="3209614"/>
            <a:ext cx="1675333" cy="7744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Альфа-Банк</a:t>
            </a:r>
            <a:endParaRPr lang="ru-RU" dirty="0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203721" y="4132797"/>
            <a:ext cx="1709955" cy="68981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ВТБ24</a:t>
            </a:r>
            <a:endParaRPr lang="ru-RU" dirty="0"/>
          </a:p>
        </p:txBody>
      </p:sp>
      <p:cxnSp>
        <p:nvCxnSpPr>
          <p:cNvPr id="72" name="Прямая соединительная линия 71"/>
          <p:cNvCxnSpPr>
            <a:stCxn id="55" idx="3"/>
            <a:endCxn id="67" idx="1"/>
          </p:cNvCxnSpPr>
          <p:nvPr/>
        </p:nvCxnSpPr>
        <p:spPr>
          <a:xfrm flipV="1">
            <a:off x="2203974" y="2638738"/>
            <a:ext cx="1999748" cy="1694435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3" name="Прямая соединительная линия 72"/>
          <p:cNvCxnSpPr>
            <a:stCxn id="55" idx="3"/>
            <a:endCxn id="69" idx="1"/>
          </p:cNvCxnSpPr>
          <p:nvPr/>
        </p:nvCxnSpPr>
        <p:spPr>
          <a:xfrm flipV="1">
            <a:off x="2203974" y="3596840"/>
            <a:ext cx="2017326" cy="736333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Прямая соединительная линия 74"/>
          <p:cNvCxnSpPr>
            <a:stCxn id="54" idx="3"/>
            <a:endCxn id="70" idx="1"/>
          </p:cNvCxnSpPr>
          <p:nvPr/>
        </p:nvCxnSpPr>
        <p:spPr>
          <a:xfrm>
            <a:off x="2203972" y="4318688"/>
            <a:ext cx="1999749" cy="159019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7" name="Прямая соединительная линия 76"/>
          <p:cNvCxnSpPr>
            <a:stCxn id="52" idx="3"/>
            <a:endCxn id="70" idx="1"/>
          </p:cNvCxnSpPr>
          <p:nvPr/>
        </p:nvCxnSpPr>
        <p:spPr>
          <a:xfrm>
            <a:off x="2203973" y="2592283"/>
            <a:ext cx="1999748" cy="1885424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8" name="TextBox 77"/>
          <p:cNvSpPr txBox="1"/>
          <p:nvPr/>
        </p:nvSpPr>
        <p:spPr>
          <a:xfrm>
            <a:off x="1174877" y="180167"/>
            <a:ext cx="8388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Схема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– промежуточный этап на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пути к достижению целевой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модели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74609" y="2422600"/>
            <a:ext cx="1619784" cy="144506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 УЭК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>
            <a:stCxn id="64" idx="3"/>
          </p:cNvCxnSpPr>
          <p:nvPr/>
        </p:nvCxnSpPr>
        <p:spPr>
          <a:xfrm>
            <a:off x="5879055" y="1656921"/>
            <a:ext cx="1795554" cy="1552693"/>
          </a:xfrm>
          <a:prstGeom prst="lin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Прямая соединительная линия 43"/>
          <p:cNvCxnSpPr>
            <a:stCxn id="67" idx="3"/>
          </p:cNvCxnSpPr>
          <p:nvPr/>
        </p:nvCxnSpPr>
        <p:spPr>
          <a:xfrm>
            <a:off x="5879055" y="2638738"/>
            <a:ext cx="1795554" cy="570876"/>
          </a:xfrm>
          <a:prstGeom prst="lin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Прямая соединительная линия 46"/>
          <p:cNvCxnSpPr>
            <a:stCxn id="69" idx="3"/>
          </p:cNvCxnSpPr>
          <p:nvPr/>
        </p:nvCxnSpPr>
        <p:spPr>
          <a:xfrm flipV="1">
            <a:off x="5896633" y="3209614"/>
            <a:ext cx="1777976" cy="387226"/>
          </a:xfrm>
          <a:prstGeom prst="lin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8" name="Прямая соединительная линия 57"/>
          <p:cNvCxnSpPr>
            <a:stCxn id="70" idx="3"/>
          </p:cNvCxnSpPr>
          <p:nvPr/>
        </p:nvCxnSpPr>
        <p:spPr>
          <a:xfrm flipV="1">
            <a:off x="5913676" y="3209614"/>
            <a:ext cx="1760933" cy="1268093"/>
          </a:xfrm>
          <a:prstGeom prst="lin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2996538" y="6134281"/>
            <a:ext cx="6790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Функции оператора ПС «УЭК» - обеспечение взаимодействия между участниками системы через текущие расчетные центры</a:t>
            </a:r>
          </a:p>
        </p:txBody>
      </p:sp>
      <p:cxnSp>
        <p:nvCxnSpPr>
          <p:cNvPr id="39" name="Прямая соединительная линия 38"/>
          <p:cNvCxnSpPr>
            <a:endCxn id="64" idx="1"/>
          </p:cNvCxnSpPr>
          <p:nvPr/>
        </p:nvCxnSpPr>
        <p:spPr>
          <a:xfrm flipV="1">
            <a:off x="2203974" y="1656921"/>
            <a:ext cx="1999748" cy="2661767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Прямая соединительная линия 41"/>
          <p:cNvCxnSpPr>
            <a:endCxn id="69" idx="1"/>
          </p:cNvCxnSpPr>
          <p:nvPr/>
        </p:nvCxnSpPr>
        <p:spPr>
          <a:xfrm>
            <a:off x="2295525" y="2615510"/>
            <a:ext cx="1925775" cy="981330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4186678" y="5199594"/>
            <a:ext cx="1709955" cy="68981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Москвы</a:t>
            </a:r>
            <a:endParaRPr lang="ru-RU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5923557" y="5303998"/>
            <a:ext cx="4762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6391883" y="5096828"/>
            <a:ext cx="769897" cy="37155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Банк </a:t>
            </a:r>
            <a:r>
              <a:rPr lang="en-US" sz="1400" dirty="0"/>
              <a:t>1</a:t>
            </a:r>
            <a:endParaRPr lang="ru-RU" sz="1400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923557" y="5742148"/>
            <a:ext cx="476250" cy="0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6391883" y="5544503"/>
            <a:ext cx="769897" cy="37155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Банк </a:t>
            </a:r>
            <a:r>
              <a:rPr lang="en-US" sz="1400" dirty="0"/>
              <a:t>2</a:t>
            </a:r>
            <a:endParaRPr lang="ru-RU" sz="1400" dirty="0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4955663" y="4858913"/>
            <a:ext cx="0" cy="314472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xmlns="" val="161877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0720" y="810335"/>
            <a:ext cx="800633" cy="1522580"/>
          </a:xfrm>
          <a:prstGeom prst="rect">
            <a:avLst/>
          </a:prstGeom>
        </p:spPr>
      </p:pic>
      <p:cxnSp>
        <p:nvCxnSpPr>
          <p:cNvPr id="50" name="Прямая соединительная линия 49"/>
          <p:cNvCxnSpPr/>
          <p:nvPr/>
        </p:nvCxnSpPr>
        <p:spPr>
          <a:xfrm>
            <a:off x="2843196" y="883640"/>
            <a:ext cx="0" cy="42291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371476" y="1981200"/>
            <a:ext cx="1757802" cy="952500"/>
            <a:chOff x="962026" y="1981200"/>
            <a:chExt cx="1757802" cy="952500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209425" y="2028824"/>
              <a:ext cx="1333145" cy="821532"/>
            </a:xfrm>
            <a:prstGeom prst="rect">
              <a:avLst/>
            </a:prstGeom>
          </p:spPr>
        </p:pic>
        <p:sp>
          <p:nvSpPr>
            <p:cNvPr id="20" name="Скругленный прямоугольник 19"/>
            <p:cNvSpPr/>
            <p:nvPr/>
          </p:nvSpPr>
          <p:spPr>
            <a:xfrm>
              <a:off x="962026" y="1981200"/>
              <a:ext cx="1757802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371475" y="3581398"/>
            <a:ext cx="1757804" cy="1166813"/>
            <a:chOff x="962025" y="3143248"/>
            <a:chExt cx="1757804" cy="1166813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32167" y="3143248"/>
              <a:ext cx="1687660" cy="1166813"/>
            </a:xfrm>
            <a:prstGeom prst="rect">
              <a:avLst/>
            </a:prstGeom>
          </p:spPr>
        </p:pic>
        <p:sp>
          <p:nvSpPr>
            <p:cNvPr id="22" name="Скругленный прямоугольник 21"/>
            <p:cNvSpPr/>
            <p:nvPr/>
          </p:nvSpPr>
          <p:spPr>
            <a:xfrm>
              <a:off x="962025" y="3264890"/>
              <a:ext cx="1757804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cxnSp>
        <p:nvCxnSpPr>
          <p:cNvPr id="56" name="Прямая соединительная линия 55"/>
          <p:cNvCxnSpPr/>
          <p:nvPr/>
        </p:nvCxnSpPr>
        <p:spPr>
          <a:xfrm flipV="1">
            <a:off x="5314917" y="1481900"/>
            <a:ext cx="1237748" cy="994875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4" name="Прямая соединительная линия 73"/>
          <p:cNvCxnSpPr>
            <a:stCxn id="20" idx="3"/>
            <a:endCxn id="52" idx="1"/>
          </p:cNvCxnSpPr>
          <p:nvPr/>
        </p:nvCxnSpPr>
        <p:spPr>
          <a:xfrm flipV="1">
            <a:off x="2129278" y="2457449"/>
            <a:ext cx="1427836" cy="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8" name="Скругленный прямоугольник 87"/>
          <p:cNvSpPr/>
          <p:nvPr/>
        </p:nvSpPr>
        <p:spPr>
          <a:xfrm>
            <a:off x="1152525" y="5406478"/>
            <a:ext cx="7591425" cy="1297261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      Для реализации варианта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3 Visa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и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Mastercard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должны              будут разместить на территории РФ локальные процессинговые центры</a:t>
            </a:r>
          </a:p>
        </p:txBody>
      </p:sp>
      <p:sp>
        <p:nvSpPr>
          <p:cNvPr id="8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54788" y="6448251"/>
            <a:ext cx="2133600" cy="365125"/>
          </a:xfrm>
        </p:spPr>
        <p:txBody>
          <a:bodyPr/>
          <a:lstStyle/>
          <a:p>
            <a:fld id="{5C3C5050-0776-4731-A2FE-350C05DD2C3E}" type="slidenum">
              <a:rPr lang="ru-RU" b="1" smtClean="0">
                <a:solidFill>
                  <a:srgbClr val="E68346"/>
                </a:solidFill>
              </a:rPr>
              <a:pPr/>
              <a:t>4</a:t>
            </a:fld>
            <a:endParaRPr lang="ru-RU" b="1" dirty="0">
              <a:solidFill>
                <a:srgbClr val="E68346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3557114" y="1981199"/>
            <a:ext cx="1757802" cy="952500"/>
            <a:chOff x="962026" y="1981200"/>
            <a:chExt cx="1757802" cy="952500"/>
          </a:xfrm>
        </p:grpSpPr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209425" y="2028824"/>
              <a:ext cx="1333145" cy="821532"/>
            </a:xfrm>
            <a:prstGeom prst="rect">
              <a:avLst/>
            </a:prstGeom>
          </p:spPr>
        </p:pic>
        <p:sp>
          <p:nvSpPr>
            <p:cNvPr id="52" name="Скругленный прямоугольник 51"/>
            <p:cNvSpPr/>
            <p:nvPr/>
          </p:nvSpPr>
          <p:spPr>
            <a:xfrm>
              <a:off x="962026" y="1981200"/>
              <a:ext cx="1757802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3557113" y="3600447"/>
            <a:ext cx="1757804" cy="1166813"/>
            <a:chOff x="962025" y="3143248"/>
            <a:chExt cx="1757804" cy="1166813"/>
          </a:xfrm>
        </p:grpSpPr>
        <p:pic>
          <p:nvPicPr>
            <p:cNvPr id="54" name="Рисунок 5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32167" y="3143248"/>
              <a:ext cx="1687660" cy="1166813"/>
            </a:xfrm>
            <a:prstGeom prst="rect">
              <a:avLst/>
            </a:prstGeom>
          </p:spPr>
        </p:pic>
        <p:sp>
          <p:nvSpPr>
            <p:cNvPr id="55" name="Скругленный прямоугольник 54"/>
            <p:cNvSpPr/>
            <p:nvPr/>
          </p:nvSpPr>
          <p:spPr>
            <a:xfrm>
              <a:off x="962025" y="3264890"/>
              <a:ext cx="1757804" cy="95250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ctr">
                <a:buAutoNum type="arabicPeriod"/>
              </a:pPr>
              <a:endParaRPr lang="ru-RU" sz="12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cxnSp>
        <p:nvCxnSpPr>
          <p:cNvPr id="57" name="Прямая соединительная линия 56"/>
          <p:cNvCxnSpPr/>
          <p:nvPr/>
        </p:nvCxnSpPr>
        <p:spPr>
          <a:xfrm flipV="1">
            <a:off x="2146510" y="4183853"/>
            <a:ext cx="1427836" cy="1"/>
          </a:xfrm>
          <a:prstGeom prst="lin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Прямая соединительная линия 58"/>
          <p:cNvCxnSpPr>
            <a:stCxn id="52" idx="3"/>
          </p:cNvCxnSpPr>
          <p:nvPr/>
        </p:nvCxnSpPr>
        <p:spPr>
          <a:xfrm>
            <a:off x="5314916" y="2457449"/>
            <a:ext cx="1237748" cy="63944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Прямая соединительная линия 61"/>
          <p:cNvCxnSpPr>
            <a:stCxn id="52" idx="3"/>
          </p:cNvCxnSpPr>
          <p:nvPr/>
        </p:nvCxnSpPr>
        <p:spPr>
          <a:xfrm>
            <a:off x="5314916" y="2457449"/>
            <a:ext cx="1237749" cy="978891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4" name="Скругленный прямоугольник 63"/>
          <p:cNvSpPr/>
          <p:nvPr/>
        </p:nvSpPr>
        <p:spPr>
          <a:xfrm>
            <a:off x="6552665" y="1142999"/>
            <a:ext cx="1675333" cy="75817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1</a:t>
            </a:r>
            <a:endParaRPr lang="ru-RU" dirty="0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552665" y="2116033"/>
            <a:ext cx="1675333" cy="775741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2</a:t>
            </a:r>
            <a:endParaRPr lang="ru-RU" dirty="0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6570243" y="3074780"/>
            <a:ext cx="1675333" cy="77445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3</a:t>
            </a:r>
            <a:endParaRPr lang="ru-RU" dirty="0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6552664" y="3997963"/>
            <a:ext cx="1709955" cy="689819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4</a:t>
            </a:r>
            <a:endParaRPr lang="ru-RU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V="1">
            <a:off x="5332495" y="1724025"/>
            <a:ext cx="1220170" cy="2497752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2" name="Прямая соединительная линия 71"/>
          <p:cNvCxnSpPr>
            <a:stCxn id="55" idx="3"/>
            <a:endCxn id="67" idx="1"/>
          </p:cNvCxnSpPr>
          <p:nvPr/>
        </p:nvCxnSpPr>
        <p:spPr>
          <a:xfrm flipV="1">
            <a:off x="5314917" y="2503904"/>
            <a:ext cx="1237748" cy="1694435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3" name="Прямая соединительная линия 72"/>
          <p:cNvCxnSpPr>
            <a:stCxn id="55" idx="3"/>
            <a:endCxn id="69" idx="1"/>
          </p:cNvCxnSpPr>
          <p:nvPr/>
        </p:nvCxnSpPr>
        <p:spPr>
          <a:xfrm flipV="1">
            <a:off x="5314917" y="3462006"/>
            <a:ext cx="1255326" cy="736333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Прямая соединительная линия 74"/>
          <p:cNvCxnSpPr>
            <a:stCxn id="54" idx="3"/>
            <a:endCxn id="70" idx="1"/>
          </p:cNvCxnSpPr>
          <p:nvPr/>
        </p:nvCxnSpPr>
        <p:spPr>
          <a:xfrm>
            <a:off x="5314915" y="4183854"/>
            <a:ext cx="1237749" cy="159019"/>
          </a:xfrm>
          <a:prstGeom prst="line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7" name="Прямая соединительная линия 76"/>
          <p:cNvCxnSpPr>
            <a:stCxn id="52" idx="3"/>
            <a:endCxn id="70" idx="1"/>
          </p:cNvCxnSpPr>
          <p:nvPr/>
        </p:nvCxnSpPr>
        <p:spPr>
          <a:xfrm>
            <a:off x="5314916" y="2457449"/>
            <a:ext cx="1237748" cy="1885424"/>
          </a:xfrm>
          <a:prstGeom prst="lin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8" name="TextBox 77"/>
          <p:cNvSpPr txBox="1"/>
          <p:nvPr/>
        </p:nvSpPr>
        <p:spPr>
          <a:xfrm>
            <a:off x="1146302" y="57426"/>
            <a:ext cx="8740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Схема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Нежелательный для целей обеспечения бесперебойности транзакций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33400" y="1333500"/>
            <a:ext cx="8924925" cy="508635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V="1">
            <a:off x="618875" y="1333500"/>
            <a:ext cx="8648950" cy="508635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351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rtlCol="0" anchor="ctr"/>
      <a:lstStyle>
        <a:defPPr marL="342900" indent="-342900">
          <a:buAutoNum type="arabicPeriod"/>
          <a:defRPr sz="1200" dirty="0">
            <a:solidFill>
              <a:schemeClr val="bg1">
                <a:lumMod val="9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21860</TotalTime>
  <Words>206</Words>
  <Application>Microsoft Office PowerPoint</Application>
  <PresentationFormat>Лист A4 (210x297 мм)</PresentationFormat>
  <Paragraphs>47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Стратегия развития национальной платежной системы на базе  ПС «УЭК»     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Дымура Олеся Дмитриевна</dc:creator>
  <cp:lastModifiedBy>MochalovVV</cp:lastModifiedBy>
  <cp:revision>843</cp:revision>
  <cp:lastPrinted>2014-03-28T08:39:07Z</cp:lastPrinted>
  <dcterms:created xsi:type="dcterms:W3CDTF">2012-10-26T07:45:59Z</dcterms:created>
  <dcterms:modified xsi:type="dcterms:W3CDTF">2014-04-11T09:16:58Z</dcterms:modified>
</cp:coreProperties>
</file>