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12"/>
  </p:notesMasterIdLst>
  <p:sldIdLst>
    <p:sldId id="380" r:id="rId5"/>
    <p:sldId id="387" r:id="rId6"/>
    <p:sldId id="390" r:id="rId7"/>
    <p:sldId id="396" r:id="rId8"/>
    <p:sldId id="395" r:id="rId9"/>
    <p:sldId id="397" r:id="rId10"/>
    <p:sldId id="389" r:id="rId11"/>
  </p:sldIdLst>
  <p:sldSz cx="9144000" cy="6858000" type="screen4x3"/>
  <p:notesSz cx="6858000" cy="9144000"/>
  <p:defaultTextStyle>
    <a:defPPr>
      <a:defRPr lang="en-I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824"/>
    <a:srgbClr val="FF6600"/>
    <a:srgbClr val="DA1D52"/>
    <a:srgbClr val="F9B5B2"/>
    <a:srgbClr val="FAA61A"/>
    <a:srgbClr val="A19E0E"/>
    <a:srgbClr val="F3F2E9"/>
    <a:srgbClr val="E9E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7158" autoAdjust="0"/>
  </p:normalViewPr>
  <p:slideViewPr>
    <p:cSldViewPr>
      <p:cViewPr>
        <p:scale>
          <a:sx n="74" d="100"/>
          <a:sy n="74" d="100"/>
        </p:scale>
        <p:origin x="-414" y="-12"/>
      </p:cViewPr>
      <p:guideLst>
        <p:guide orient="horz" pos="2568"/>
        <p:guide orient="horz" pos="297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I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I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 smtClean="0"/>
              <a:t>Click to edit Master text styles</a:t>
            </a:r>
          </a:p>
          <a:p>
            <a:pPr lvl="1"/>
            <a:r>
              <a:rPr lang="en-IE" smtClean="0"/>
              <a:t>Second level</a:t>
            </a:r>
          </a:p>
          <a:p>
            <a:pPr lvl="2"/>
            <a:r>
              <a:rPr lang="en-IE" smtClean="0"/>
              <a:t>Third level</a:t>
            </a:r>
          </a:p>
          <a:p>
            <a:pPr lvl="3"/>
            <a:r>
              <a:rPr lang="en-IE" smtClean="0"/>
              <a:t>Fourth level</a:t>
            </a:r>
          </a:p>
          <a:p>
            <a:pPr lvl="4"/>
            <a:r>
              <a:rPr lang="en-IE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I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8B71C2-AB42-4048-9313-F9EFB6D454DC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393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B71C2-AB42-4048-9313-F9EFB6D454DC}" type="slidenum">
              <a:rPr lang="en-IE" smtClean="0"/>
              <a:pPr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7579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B71C2-AB42-4048-9313-F9EFB6D454DC}" type="slidenum">
              <a:rPr lang="en-IE" smtClean="0"/>
              <a:pPr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7579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B71C2-AB42-4048-9313-F9EFB6D454DC}" type="slidenum">
              <a:rPr lang="en-IE" smtClean="0"/>
              <a:pPr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7579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B71C2-AB42-4048-9313-F9EFB6D454DC}" type="slidenum">
              <a:rPr lang="en-IE" smtClean="0"/>
              <a:pPr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7579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B71C2-AB42-4048-9313-F9EFB6D454DC}" type="slidenum">
              <a:rPr lang="en-IE" smtClean="0"/>
              <a:pPr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7579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B71C2-AB42-4048-9313-F9EFB6D454DC}" type="slidenum">
              <a:rPr lang="en-IE" smtClean="0"/>
              <a:pPr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757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223A-C3D0-41E0-B506-5E77757108BB}" type="datetime3">
              <a:rPr lang="en-IE"/>
              <a:pPr/>
              <a:t>15 December 2017</a:t>
            </a:fld>
            <a:r>
              <a:rPr lang="en-IE"/>
              <a:t> - </a:t>
            </a:r>
            <a:fld id="{80B68EB9-C506-40A6-A204-A9D94FBEB085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243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223A-C3D0-41E0-B506-5E77757108BB}" type="datetime3">
              <a:rPr lang="en-IE"/>
              <a:pPr/>
              <a:t>15 December 2017</a:t>
            </a:fld>
            <a:r>
              <a:rPr lang="en-IE"/>
              <a:t> - </a:t>
            </a:r>
            <a:fld id="{93876687-5321-4008-B137-05D850EC046E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868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223A-C3D0-41E0-B506-5E77757108BB}" type="datetime3">
              <a:rPr lang="en-IE"/>
              <a:pPr/>
              <a:t>15 December 2017</a:t>
            </a:fld>
            <a:r>
              <a:rPr lang="en-IE"/>
              <a:t> - </a:t>
            </a:r>
            <a:fld id="{6E2F1A12-33FD-47B0-8E4E-5F32F80192F0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9369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3BA64-607E-405E-A5A1-30F8E1958767}" type="datetime3">
              <a:rPr lang="en-IE"/>
              <a:pPr/>
              <a:t>15 December 2017</a:t>
            </a:fld>
            <a:r>
              <a:rPr lang="en-IE"/>
              <a:t> - </a:t>
            </a:r>
            <a:fld id="{09F9D7DD-3121-4609-A872-FC375B4CE8A1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56814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3BA64-607E-405E-A5A1-30F8E1958767}" type="datetime3">
              <a:rPr lang="en-IE"/>
              <a:pPr/>
              <a:t>15 December 2017</a:t>
            </a:fld>
            <a:r>
              <a:rPr lang="en-IE"/>
              <a:t> - </a:t>
            </a:r>
            <a:fld id="{56B31A93-459E-41FC-8C06-D1BD9F9312C4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2617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3BA64-607E-405E-A5A1-30F8E1958767}" type="datetime3">
              <a:rPr lang="en-IE"/>
              <a:pPr/>
              <a:t>15 December 2017</a:t>
            </a:fld>
            <a:r>
              <a:rPr lang="en-IE"/>
              <a:t> - </a:t>
            </a:r>
            <a:fld id="{ACC3D0E4-EB58-4CE0-8AC5-21EF642BF1C4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5656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3BA64-607E-405E-A5A1-30F8E1958767}" type="datetime3">
              <a:rPr lang="en-IE"/>
              <a:pPr/>
              <a:t>15 December 2017</a:t>
            </a:fld>
            <a:r>
              <a:rPr lang="en-IE"/>
              <a:t> - </a:t>
            </a:r>
            <a:fld id="{14D9AA64-A7BE-4295-9CAD-5D9225BC95FA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8398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3BA64-607E-405E-A5A1-30F8E1958767}" type="datetime3">
              <a:rPr lang="en-IE"/>
              <a:pPr/>
              <a:t>15 December 2017</a:t>
            </a:fld>
            <a:r>
              <a:rPr lang="en-IE"/>
              <a:t> - </a:t>
            </a:r>
            <a:fld id="{8ECAA416-8A13-4467-A767-1418BC16D1F4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8115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3BA64-607E-405E-A5A1-30F8E1958767}" type="datetime3">
              <a:rPr lang="en-IE"/>
              <a:pPr/>
              <a:t>15 December 2017</a:t>
            </a:fld>
            <a:r>
              <a:rPr lang="en-IE"/>
              <a:t> - </a:t>
            </a:r>
            <a:fld id="{561D1F6C-5A1D-40D6-B314-0F900A247DD2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6803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3BA64-607E-405E-A5A1-30F8E1958767}" type="datetime3">
              <a:rPr lang="en-IE"/>
              <a:pPr/>
              <a:t>15 December 2017</a:t>
            </a:fld>
            <a:r>
              <a:rPr lang="en-IE"/>
              <a:t> - </a:t>
            </a:r>
            <a:fld id="{9D513347-6A97-4D7C-87CB-1AE08995C49D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6560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3BA64-607E-405E-A5A1-30F8E1958767}" type="datetime3">
              <a:rPr lang="en-IE"/>
              <a:pPr/>
              <a:t>15 December 2017</a:t>
            </a:fld>
            <a:r>
              <a:rPr lang="en-IE"/>
              <a:t> - </a:t>
            </a:r>
            <a:fld id="{EE852538-6768-4DAD-A3DB-705ABA82D348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528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223A-C3D0-41E0-B506-5E77757108BB}" type="datetime3">
              <a:rPr lang="en-IE"/>
              <a:pPr/>
              <a:t>15 December 2017</a:t>
            </a:fld>
            <a:r>
              <a:rPr lang="en-IE"/>
              <a:t> - </a:t>
            </a:r>
            <a:fld id="{E3532218-1D31-443C-835F-9721D9E1AEC4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402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3BA64-607E-405E-A5A1-30F8E1958767}" type="datetime3">
              <a:rPr lang="en-IE"/>
              <a:pPr/>
              <a:t>15 December 2017</a:t>
            </a:fld>
            <a:r>
              <a:rPr lang="en-IE"/>
              <a:t> - </a:t>
            </a:r>
            <a:fld id="{D0C9D932-3D3B-409E-9663-D09BAD636A4A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7276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3BA64-607E-405E-A5A1-30F8E1958767}" type="datetime3">
              <a:rPr lang="en-IE"/>
              <a:pPr/>
              <a:t>15 December 2017</a:t>
            </a:fld>
            <a:r>
              <a:rPr lang="en-IE"/>
              <a:t> - </a:t>
            </a:r>
            <a:fld id="{5621EC4A-0DB7-41E1-BBD9-B13E708CCCEE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09223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3BA64-607E-405E-A5A1-30F8E1958767}" type="datetime3">
              <a:rPr lang="en-IE"/>
              <a:pPr/>
              <a:t>15 December 2017</a:t>
            </a:fld>
            <a:r>
              <a:rPr lang="en-IE"/>
              <a:t> - </a:t>
            </a:r>
            <a:fld id="{35AEDE9D-233F-42DC-9754-ACEB215ADF42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5093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2A929D-7C47-45FF-8FAA-380E569FF8D2}" type="datetime3">
              <a:rPr lang="en-IE"/>
              <a:pPr/>
              <a:t>15 December 2017</a:t>
            </a:fld>
            <a:r>
              <a:rPr lang="en-IE">
                <a:solidFill>
                  <a:schemeClr val="tx1"/>
                </a:solidFill>
              </a:rPr>
              <a:t> - </a:t>
            </a:r>
            <a:fld id="{0B636A71-185B-46C1-9A87-FBABD459B694}" type="slidenum">
              <a:rPr lang="en-IE">
                <a:solidFill>
                  <a:schemeClr val="tx1"/>
                </a:solidFill>
              </a:rPr>
              <a:pPr/>
              <a:t>‹#›</a:t>
            </a:fld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98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2A929D-7C47-45FF-8FAA-380E569FF8D2}" type="datetime3">
              <a:rPr lang="en-IE"/>
              <a:pPr/>
              <a:t>15 December 2017</a:t>
            </a:fld>
            <a:r>
              <a:rPr lang="en-IE">
                <a:solidFill>
                  <a:schemeClr val="tx1"/>
                </a:solidFill>
              </a:rPr>
              <a:t> - </a:t>
            </a:r>
            <a:fld id="{A7CA60E4-B834-405F-89EC-6F64DB4CFD0F}" type="slidenum">
              <a:rPr lang="en-IE">
                <a:solidFill>
                  <a:schemeClr val="tx1"/>
                </a:solidFill>
              </a:rPr>
              <a:pPr/>
              <a:t>‹#›</a:t>
            </a:fld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44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2A929D-7C47-45FF-8FAA-380E569FF8D2}" type="datetime3">
              <a:rPr lang="en-IE"/>
              <a:pPr/>
              <a:t>15 December 2017</a:t>
            </a:fld>
            <a:r>
              <a:rPr lang="en-IE">
                <a:solidFill>
                  <a:schemeClr val="tx1"/>
                </a:solidFill>
              </a:rPr>
              <a:t> - </a:t>
            </a:r>
            <a:fld id="{9CAE877B-1D9B-4497-8DDD-05FE7DA96943}" type="slidenum">
              <a:rPr lang="en-IE">
                <a:solidFill>
                  <a:schemeClr val="tx1"/>
                </a:solidFill>
              </a:rPr>
              <a:pPr/>
              <a:t>‹#›</a:t>
            </a:fld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52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2A929D-7C47-45FF-8FAA-380E569FF8D2}" type="datetime3">
              <a:rPr lang="en-IE"/>
              <a:pPr/>
              <a:t>15 December 2017</a:t>
            </a:fld>
            <a:r>
              <a:rPr lang="en-IE">
                <a:solidFill>
                  <a:schemeClr val="tx1"/>
                </a:solidFill>
              </a:rPr>
              <a:t> - </a:t>
            </a:r>
            <a:fld id="{3C9C38CC-B0C7-41D4-98B5-501AD150409B}" type="slidenum">
              <a:rPr lang="en-IE">
                <a:solidFill>
                  <a:schemeClr val="tx1"/>
                </a:solidFill>
              </a:rPr>
              <a:pPr/>
              <a:t>‹#›</a:t>
            </a:fld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17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2A929D-7C47-45FF-8FAA-380E569FF8D2}" type="datetime3">
              <a:rPr lang="en-IE"/>
              <a:pPr/>
              <a:t>15 December 2017</a:t>
            </a:fld>
            <a:r>
              <a:rPr lang="en-IE">
                <a:solidFill>
                  <a:schemeClr val="tx1"/>
                </a:solidFill>
              </a:rPr>
              <a:t> - </a:t>
            </a:r>
            <a:fld id="{DC25623F-03C0-4A2D-BEF8-FB58B7EE451C}" type="slidenum">
              <a:rPr lang="en-IE">
                <a:solidFill>
                  <a:schemeClr val="tx1"/>
                </a:solidFill>
              </a:rPr>
              <a:pPr/>
              <a:t>‹#›</a:t>
            </a:fld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579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2A929D-7C47-45FF-8FAA-380E569FF8D2}" type="datetime3">
              <a:rPr lang="en-IE"/>
              <a:pPr/>
              <a:t>15 December 2017</a:t>
            </a:fld>
            <a:r>
              <a:rPr lang="en-IE">
                <a:solidFill>
                  <a:schemeClr val="tx1"/>
                </a:solidFill>
              </a:rPr>
              <a:t> - </a:t>
            </a:r>
            <a:fld id="{AC35B953-0E42-4CD3-9965-874307987322}" type="slidenum">
              <a:rPr lang="en-IE">
                <a:solidFill>
                  <a:schemeClr val="tx1"/>
                </a:solidFill>
              </a:rPr>
              <a:pPr/>
              <a:t>‹#›</a:t>
            </a:fld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89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2A929D-7C47-45FF-8FAA-380E569FF8D2}" type="datetime3">
              <a:rPr lang="en-IE"/>
              <a:pPr/>
              <a:t>15 December 2017</a:t>
            </a:fld>
            <a:r>
              <a:rPr lang="en-IE">
                <a:solidFill>
                  <a:schemeClr val="tx1"/>
                </a:solidFill>
              </a:rPr>
              <a:t> - </a:t>
            </a:r>
            <a:fld id="{A910E0F7-F42D-4B29-A11F-5E694522A7FA}" type="slidenum">
              <a:rPr lang="en-IE">
                <a:solidFill>
                  <a:schemeClr val="tx1"/>
                </a:solidFill>
              </a:rPr>
              <a:pPr/>
              <a:t>‹#›</a:t>
            </a:fld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01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223A-C3D0-41E0-B506-5E77757108BB}" type="datetime3">
              <a:rPr lang="en-IE"/>
              <a:pPr/>
              <a:t>15 December 2017</a:t>
            </a:fld>
            <a:r>
              <a:rPr lang="en-IE"/>
              <a:t> - </a:t>
            </a:r>
            <a:fld id="{C1461D6F-0D6C-474C-80BD-8C6D88B7B6B1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8403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2A929D-7C47-45FF-8FAA-380E569FF8D2}" type="datetime3">
              <a:rPr lang="en-IE"/>
              <a:pPr/>
              <a:t>15 December 2017</a:t>
            </a:fld>
            <a:r>
              <a:rPr lang="en-IE">
                <a:solidFill>
                  <a:schemeClr val="tx1"/>
                </a:solidFill>
              </a:rPr>
              <a:t> - </a:t>
            </a:r>
            <a:fld id="{90A7BAD4-37FD-4AE2-A4F1-0675CAFEC574}" type="slidenum">
              <a:rPr lang="en-IE">
                <a:solidFill>
                  <a:schemeClr val="tx1"/>
                </a:solidFill>
              </a:rPr>
              <a:pPr/>
              <a:t>‹#›</a:t>
            </a:fld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97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2A929D-7C47-45FF-8FAA-380E569FF8D2}" type="datetime3">
              <a:rPr lang="en-IE"/>
              <a:pPr/>
              <a:t>15 December 2017</a:t>
            </a:fld>
            <a:r>
              <a:rPr lang="en-IE">
                <a:solidFill>
                  <a:schemeClr val="tx1"/>
                </a:solidFill>
              </a:rPr>
              <a:t> - </a:t>
            </a:r>
            <a:fld id="{A1D826E6-A933-4886-BB8E-D0EC9C124527}" type="slidenum">
              <a:rPr lang="en-IE">
                <a:solidFill>
                  <a:schemeClr val="tx1"/>
                </a:solidFill>
              </a:rPr>
              <a:pPr/>
              <a:t>‹#›</a:t>
            </a:fld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09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2A929D-7C47-45FF-8FAA-380E569FF8D2}" type="datetime3">
              <a:rPr lang="en-IE"/>
              <a:pPr/>
              <a:t>15 December 2017</a:t>
            </a:fld>
            <a:r>
              <a:rPr lang="en-IE">
                <a:solidFill>
                  <a:schemeClr val="tx1"/>
                </a:solidFill>
              </a:rPr>
              <a:t> - </a:t>
            </a:r>
            <a:fld id="{E639D44F-DF3A-4831-8A1C-CC46EE83D250}" type="slidenum">
              <a:rPr lang="en-IE">
                <a:solidFill>
                  <a:schemeClr val="tx1"/>
                </a:solidFill>
              </a:rPr>
              <a:pPr/>
              <a:t>‹#›</a:t>
            </a:fld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391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2A929D-7C47-45FF-8FAA-380E569FF8D2}" type="datetime3">
              <a:rPr lang="en-IE"/>
              <a:pPr/>
              <a:t>15 December 2017</a:t>
            </a:fld>
            <a:r>
              <a:rPr lang="en-IE">
                <a:solidFill>
                  <a:schemeClr val="tx1"/>
                </a:solidFill>
              </a:rPr>
              <a:t> - </a:t>
            </a:r>
            <a:fld id="{7EAB4F3B-A230-42A1-B81C-45C6FAE88017}" type="slidenum">
              <a:rPr lang="en-IE">
                <a:solidFill>
                  <a:schemeClr val="tx1"/>
                </a:solidFill>
              </a:rPr>
              <a:pPr/>
              <a:t>‹#›</a:t>
            </a:fld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794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087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026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948399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1770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967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223A-C3D0-41E0-B506-5E77757108BB}" type="datetime3">
              <a:rPr lang="en-IE"/>
              <a:pPr/>
              <a:t>15 December 2017</a:t>
            </a:fld>
            <a:r>
              <a:rPr lang="en-IE"/>
              <a:t> - </a:t>
            </a:r>
            <a:fld id="{31A88F75-C691-4EEB-9118-32C7128221AF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06685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5455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30755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010211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106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8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223A-C3D0-41E0-B506-5E77757108BB}" type="datetime3">
              <a:rPr lang="en-IE"/>
              <a:pPr/>
              <a:t>15 December 2017</a:t>
            </a:fld>
            <a:r>
              <a:rPr lang="en-IE"/>
              <a:t> - </a:t>
            </a:r>
            <a:fld id="{B64448BC-3534-4587-BC88-2FD1DB73F591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3340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223A-C3D0-41E0-B506-5E77757108BB}" type="datetime3">
              <a:rPr lang="en-IE"/>
              <a:pPr/>
              <a:t>15 December 2017</a:t>
            </a:fld>
            <a:r>
              <a:rPr lang="en-IE"/>
              <a:t> - </a:t>
            </a:r>
            <a:fld id="{1CB96F3E-CFA9-4A44-8112-FCAC7B44C9E5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649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223A-C3D0-41E0-B506-5E77757108BB}" type="datetime3">
              <a:rPr lang="en-IE"/>
              <a:pPr/>
              <a:t>15 December 2017</a:t>
            </a:fld>
            <a:r>
              <a:rPr lang="en-IE"/>
              <a:t> - </a:t>
            </a:r>
            <a:fld id="{060CB40C-888B-4CC1-8815-3287164F9445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429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223A-C3D0-41E0-B506-5E77757108BB}" type="datetime3">
              <a:rPr lang="en-IE"/>
              <a:pPr/>
              <a:t>15 December 2017</a:t>
            </a:fld>
            <a:r>
              <a:rPr lang="en-IE"/>
              <a:t> - </a:t>
            </a:r>
            <a:fld id="{5D63E683-D48D-4069-85A5-F87E2B214549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535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9223A-C3D0-41E0-B506-5E77757108BB}" type="datetime3">
              <a:rPr lang="en-IE"/>
              <a:pPr/>
              <a:t>15 December 2017</a:t>
            </a:fld>
            <a:r>
              <a:rPr lang="en-IE"/>
              <a:t> - </a:t>
            </a:r>
            <a:fld id="{92C362FD-E3E4-4DE3-82D8-49F82F90BA61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0266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3" descr="master panda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4300"/>
            <a:ext cx="5270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 flipH="1">
            <a:off x="0" y="0"/>
            <a:ext cx="111125" cy="6858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4750" y="6381750"/>
            <a:ext cx="14398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E239223A-C3D0-41E0-B506-5E77757108BB}" type="datetime3">
              <a:rPr lang="en-IE"/>
              <a:pPr/>
              <a:t>15 December 2017</a:t>
            </a:fld>
            <a:r>
              <a:rPr lang="en-IE"/>
              <a:t> - </a:t>
            </a:r>
            <a:fld id="{7B9692A3-E2E5-4CD8-992B-B391A14A27BF}" type="slidenum">
              <a:rPr lang="en-IE"/>
              <a:pPr/>
              <a:t>‹#›</a:t>
            </a:fld>
            <a:endParaRPr lang="en-IE"/>
          </a:p>
        </p:txBody>
      </p:sp>
      <p:cxnSp>
        <p:nvCxnSpPr>
          <p:cNvPr id="7" name="Straight Connector 6"/>
          <p:cNvCxnSpPr/>
          <p:nvPr/>
        </p:nvCxnSpPr>
        <p:spPr>
          <a:xfrm>
            <a:off x="441325" y="6451600"/>
            <a:ext cx="8347075" cy="1588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-9525"/>
            <a:ext cx="9144000" cy="6867525"/>
          </a:xfrm>
          <a:prstGeom prst="rect">
            <a:avLst/>
          </a:prstGeom>
          <a:solidFill>
            <a:srgbClr val="F3F2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3016" name="Picture 20" descr="trib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17475"/>
            <a:ext cx="8801100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1" name="Text Box 13"/>
          <p:cNvSpPr txBox="1">
            <a:spLocks noChangeArrowheads="1"/>
          </p:cNvSpPr>
          <p:nvPr/>
        </p:nvSpPr>
        <p:spPr bwMode="auto">
          <a:xfrm rot="16200000">
            <a:off x="-524669" y="6077744"/>
            <a:ext cx="12906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003893"/>
              </a:buClr>
            </a:pPr>
            <a:r>
              <a:rPr lang="de-CH" sz="600"/>
              <a:t>© Nigel Dickinson / WWF-Canon</a:t>
            </a:r>
            <a:endParaRPr lang="en-GB" sz="600"/>
          </a:p>
        </p:txBody>
      </p:sp>
      <p:sp>
        <p:nvSpPr>
          <p:cNvPr id="4302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4750" y="6524625"/>
            <a:ext cx="14398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BCB3BA64-607E-405E-A5A1-30F8E1958767}" type="datetime3">
              <a:rPr lang="en-IE"/>
              <a:pPr/>
              <a:t>15 December 2017</a:t>
            </a:fld>
            <a:r>
              <a:rPr lang="en-IE"/>
              <a:t> - </a:t>
            </a:r>
            <a:fld id="{D4E85D03-9932-4EE0-AC65-F9D072A9869B}" type="slidenum">
              <a:rPr lang="en-IE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5" name="Picture 15" descr="Earth hour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4300"/>
            <a:ext cx="8388350" cy="65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0"/>
            <a:ext cx="827088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5000" y="0"/>
            <a:ext cx="8509000" cy="190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5000" y="6597650"/>
            <a:ext cx="8509000" cy="2603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8978900" y="0"/>
            <a:ext cx="211138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/>
          </a:p>
        </p:txBody>
      </p:sp>
      <p:pic>
        <p:nvPicPr>
          <p:cNvPr id="48146" name="Picture 13" descr="master panda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4300"/>
            <a:ext cx="5270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1082675" y="6264275"/>
            <a:ext cx="7705725" cy="1588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51" name="Text Box 23"/>
          <p:cNvSpPr txBox="1">
            <a:spLocks noChangeArrowheads="1"/>
          </p:cNvSpPr>
          <p:nvPr/>
        </p:nvSpPr>
        <p:spPr bwMode="auto">
          <a:xfrm rot="16200000">
            <a:off x="93662" y="5978526"/>
            <a:ext cx="13493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003893"/>
              </a:buClr>
            </a:pPr>
            <a:r>
              <a:rPr lang="de-CH" sz="600"/>
              <a:t>© Frank Parhizgar / WWF-Canada</a:t>
            </a:r>
            <a:endParaRPr lang="en-GB" sz="600"/>
          </a:p>
        </p:txBody>
      </p:sp>
      <p:sp>
        <p:nvSpPr>
          <p:cNvPr id="48163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4750" y="6524625"/>
            <a:ext cx="14398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162A929D-7C47-45FF-8FAA-380E569FF8D2}" type="datetime3">
              <a:rPr lang="en-IE"/>
              <a:pPr/>
              <a:t>15 December 2017</a:t>
            </a:fld>
            <a:r>
              <a:rPr lang="en-IE">
                <a:solidFill>
                  <a:schemeClr val="tx1"/>
                </a:solidFill>
              </a:rPr>
              <a:t> - </a:t>
            </a:r>
            <a:fld id="{C60AFEDF-1A93-4EF0-B5FB-03FC843237DC}" type="slidenum">
              <a:rPr lang="en-IE">
                <a:solidFill>
                  <a:schemeClr val="tx1"/>
                </a:solidFill>
              </a:rPr>
              <a:pPr/>
              <a:t>‹#›</a:t>
            </a:fld>
            <a:endParaRPr lang="en-IE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E" smtClean="0"/>
              <a:t>Click to edit Master title style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 smtClean="0"/>
              <a:t>Click to edit Master text styles</a:t>
            </a:r>
          </a:p>
          <a:p>
            <a:pPr lvl="1"/>
            <a:r>
              <a:rPr lang="en-IE" smtClean="0"/>
              <a:t>Second level</a:t>
            </a:r>
          </a:p>
          <a:p>
            <a:pPr lvl="2"/>
            <a:r>
              <a:rPr lang="en-IE" smtClean="0"/>
              <a:t>Third level</a:t>
            </a:r>
          </a:p>
          <a:p>
            <a:pPr lvl="3"/>
            <a:r>
              <a:rPr lang="en-IE" smtClean="0"/>
              <a:t>Fourth level</a:t>
            </a:r>
          </a:p>
          <a:p>
            <a:pPr lvl="4"/>
            <a:r>
              <a:rPr lang="en-IE" smtClean="0"/>
              <a:t>Fifth level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2"/>
          <p:cNvCxnSpPr/>
          <p:nvPr/>
        </p:nvCxnSpPr>
        <p:spPr>
          <a:xfrm>
            <a:off x="900113" y="620688"/>
            <a:ext cx="771525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 bwMode="auto">
          <a:xfrm>
            <a:off x="7308304" y="260648"/>
            <a:ext cx="1516411" cy="40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600" i="1" dirty="0" smtClean="0"/>
              <a:t>WWF </a:t>
            </a:r>
            <a:r>
              <a:rPr lang="ru-RU" sz="1600" i="1" dirty="0" smtClean="0"/>
              <a:t>России</a:t>
            </a:r>
            <a:r>
              <a:rPr lang="en-US" sz="1600" i="1" dirty="0" smtClean="0"/>
              <a:t> </a:t>
            </a:r>
            <a:endParaRPr lang="en-US" sz="16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41870" y="1484784"/>
            <a:ext cx="76905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Инициативы </a:t>
            </a:r>
            <a:r>
              <a:rPr lang="ru-RU" sz="2800" b="1" dirty="0" smtClean="0"/>
              <a:t>неправительственных организаций </a:t>
            </a:r>
            <a:r>
              <a:rPr lang="ru-RU" sz="2800" b="1" dirty="0" smtClean="0"/>
              <a:t>как </a:t>
            </a:r>
            <a:r>
              <a:rPr lang="ru-RU" sz="2800" b="1" dirty="0" smtClean="0"/>
              <a:t>драйвер экологической ответственности российского бизнеса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4293096"/>
            <a:ext cx="828516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Шварц Е.А., </a:t>
            </a:r>
            <a:r>
              <a:rPr lang="ru-RU" sz="2400" dirty="0" err="1" smtClean="0"/>
              <a:t>д.г.н</a:t>
            </a:r>
            <a:r>
              <a:rPr lang="ru-RU" sz="2400" dirty="0" smtClean="0"/>
              <a:t>.</a:t>
            </a:r>
          </a:p>
          <a:p>
            <a:r>
              <a:rPr lang="ru-RU" sz="2000" dirty="0" smtClean="0"/>
              <a:t>Директор по природоохранной политике</a:t>
            </a:r>
          </a:p>
          <a:p>
            <a:endParaRPr lang="ru-RU" sz="2000" dirty="0" smtClean="0"/>
          </a:p>
          <a:p>
            <a:r>
              <a:rPr lang="en-US" dirty="0" smtClean="0"/>
              <a:t>WWF</a:t>
            </a:r>
            <a:r>
              <a:rPr lang="ru-RU" dirty="0" smtClean="0"/>
              <a:t> России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15 декабря 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9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7308304" y="260648"/>
            <a:ext cx="1516411" cy="40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600" i="1" dirty="0" smtClean="0"/>
              <a:t>WWF </a:t>
            </a:r>
            <a:r>
              <a:rPr lang="ru-RU" sz="1600" i="1" dirty="0" smtClean="0"/>
              <a:t>России</a:t>
            </a:r>
            <a:r>
              <a:rPr lang="en-US" sz="1600" i="1" dirty="0" smtClean="0"/>
              <a:t> </a:t>
            </a:r>
            <a:endParaRPr lang="en-US" sz="1600" i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759980" cy="589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459" y="764704"/>
            <a:ext cx="3638256" cy="369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260648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588824"/>
                </a:solidFill>
              </a:rPr>
              <a:t>Инициатива «Раскройся в год экологии»</a:t>
            </a:r>
            <a:endParaRPr lang="ru-RU" sz="2000" b="1" dirty="0">
              <a:solidFill>
                <a:srgbClr val="58882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6459" y="4653136"/>
            <a:ext cx="3638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Гражданское общество давно говорит :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открытость информации – это путь к конструктивному диалогу общества и бизнеса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4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7308304" y="260648"/>
            <a:ext cx="1516411" cy="40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600" i="1" dirty="0" smtClean="0"/>
              <a:t>WWF </a:t>
            </a:r>
            <a:r>
              <a:rPr lang="ru-RU" sz="1600" i="1" dirty="0" smtClean="0"/>
              <a:t>России</a:t>
            </a:r>
            <a:r>
              <a:rPr lang="en-US" sz="1600" i="1" dirty="0" smtClean="0"/>
              <a:t> </a:t>
            </a:r>
            <a:endParaRPr lang="en-US" sz="1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367644" y="298700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чем заключается проблема?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26876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Несовершенство законодательства в части ОВОС и участия общественности - 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355976" y="1340768"/>
            <a:ext cx="576064" cy="64807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292080" y="1052736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Отсутствие диалога с заинтересованными сторонами на ранних стадиях проектов и последующие конфликты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298766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Информационная закрытость</a:t>
            </a:r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4355976" y="2852936"/>
            <a:ext cx="576064" cy="64807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292080" y="2636912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 возможности реально </a:t>
            </a:r>
            <a:r>
              <a:rPr lang="ru-RU" dirty="0"/>
              <a:t>участвовать ни в обсуждении решений, ни в защите своих экологических прав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1520" y="4438853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Отсутствие достоверной экологической информации</a:t>
            </a:r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4355976" y="4365104"/>
            <a:ext cx="576064" cy="64807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220072" y="443711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Снижение инвестиционной привлекательности бизнеса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66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7308304" y="260648"/>
            <a:ext cx="1516411" cy="40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600" i="1" dirty="0" smtClean="0"/>
              <a:t>WWF </a:t>
            </a:r>
            <a:r>
              <a:rPr lang="ru-RU" sz="1600" i="1" dirty="0" smtClean="0"/>
              <a:t>России</a:t>
            </a:r>
            <a:r>
              <a:rPr lang="en-US" sz="1600" i="1" dirty="0" smtClean="0"/>
              <a:t> </a:t>
            </a:r>
            <a:endParaRPr lang="en-US" sz="1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367644" y="298700"/>
            <a:ext cx="6084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588824"/>
                </a:solidFill>
              </a:rPr>
              <a:t>Роль общественных инициатив в повышении прозрачности бизнеса и вовлечению гражданского общества в процесс принятия решений</a:t>
            </a:r>
            <a:endParaRPr lang="ru-RU" sz="2400" b="1" dirty="0">
              <a:solidFill>
                <a:srgbClr val="588824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3744416" cy="35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0608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Клуб разработчиков рейтингов</a:t>
            </a:r>
            <a:endParaRPr lang="ru-RU" dirty="0"/>
          </a:p>
        </p:txBody>
      </p:sp>
      <p:sp>
        <p:nvSpPr>
          <p:cNvPr id="17" name="Shape 193"/>
          <p:cNvSpPr txBox="1"/>
          <p:nvPr/>
        </p:nvSpPr>
        <p:spPr>
          <a:xfrm>
            <a:off x="4275018" y="1868360"/>
            <a:ext cx="4689469" cy="465698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Рейтинг – общественная инициатива по созданию «мягких» стимулов для бизнеса: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- раскрывать информацию, которая действительно важна для общества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- выстраивать диалог с заинтересованными сторонами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- работать над снижением </a:t>
            </a:r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негативных воздействий на состояние окружающей среды НВОС</a:t>
            </a:r>
            <a:endParaRPr 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ru-RU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98803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7308304" y="260648"/>
            <a:ext cx="1516411" cy="40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600" i="1" dirty="0" smtClean="0"/>
              <a:t>WWF </a:t>
            </a:r>
            <a:r>
              <a:rPr lang="ru-RU" sz="1600" i="1" dirty="0" smtClean="0"/>
              <a:t>России</a:t>
            </a:r>
            <a:r>
              <a:rPr lang="en-US" sz="1600" i="1" dirty="0" smtClean="0"/>
              <a:t> </a:t>
            </a:r>
            <a:endParaRPr lang="en-US" sz="1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367644" y="298700"/>
            <a:ext cx="6084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588824"/>
                </a:solidFill>
              </a:rPr>
              <a:t>Наш опыт </a:t>
            </a:r>
            <a:r>
              <a:rPr lang="ru-RU" sz="2400" b="1" dirty="0" smtClean="0">
                <a:solidFill>
                  <a:srgbClr val="588824"/>
                </a:solidFill>
              </a:rPr>
              <a:t>разработки рейтингов</a:t>
            </a:r>
            <a:endParaRPr lang="ru-RU" sz="2400" b="1" dirty="0">
              <a:solidFill>
                <a:srgbClr val="58882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980728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Вовлечение компаний в обсуждение методики </a:t>
            </a:r>
            <a:r>
              <a:rPr lang="ru-RU" dirty="0" smtClean="0"/>
              <a:t>обеспечивает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4409982" y="980728"/>
            <a:ext cx="405045" cy="64807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652118" y="980728"/>
            <a:ext cx="2414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доверие к результатам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71600" y="227687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Критика </a:t>
            </a:r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4427984" y="1988840"/>
            <a:ext cx="405045" cy="64807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508104" y="206084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Совершенствование методики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275856" y="299695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 подняться в рейтинге?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576" y="371703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первых порах – раскрыть информацию</a:t>
            </a:r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>
            <a:off x="4427984" y="3645024"/>
            <a:ext cx="405045" cy="64807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004048" y="3284984"/>
            <a:ext cx="4139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последующем – совершенствование экологического менеджмента, снижение негативного воздействия, инвестиции в сохранение биоразнообразия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331120"/>
            <a:ext cx="1709492" cy="239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89" y="4363363"/>
            <a:ext cx="1700213" cy="235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07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  <p:bldP spid="14" grpId="0"/>
      <p:bldP spid="22" grpId="0" animBg="1"/>
      <p:bldP spid="23" grpId="0"/>
      <p:bldP spid="24" grpId="0"/>
      <p:bldP spid="25" grpId="0"/>
      <p:bldP spid="26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7308304" y="260648"/>
            <a:ext cx="1516411" cy="40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600" i="1" dirty="0" smtClean="0"/>
              <a:t>WWF </a:t>
            </a:r>
            <a:r>
              <a:rPr lang="ru-RU" sz="1600" i="1" dirty="0" smtClean="0"/>
              <a:t>России</a:t>
            </a:r>
            <a:r>
              <a:rPr lang="en-US" sz="1600" i="1" dirty="0" smtClean="0"/>
              <a:t> </a:t>
            </a:r>
            <a:endParaRPr lang="en-US" sz="1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367644" y="298700"/>
            <a:ext cx="6084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 дальше?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367644" y="1124744"/>
            <a:ext cx="342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Совершенствовать </a:t>
            </a:r>
            <a:r>
              <a:rPr lang="ru-RU" dirty="0" smtClean="0"/>
              <a:t>методики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11560" y="169151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Рейтинговать</a:t>
            </a:r>
            <a:r>
              <a:rPr lang="ru-RU" dirty="0" smtClean="0"/>
              <a:t> другие отрасли с высокими рисками </a:t>
            </a:r>
            <a:r>
              <a:rPr lang="ru-RU" dirty="0" smtClean="0"/>
              <a:t>негативных воздействий на состояние окружающей среды (энергетика).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11560" y="4119463"/>
            <a:ext cx="7308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Развитие механизмов </a:t>
            </a:r>
            <a:r>
              <a:rPr lang="ru-RU" dirty="0" smtClean="0"/>
              <a:t>общественной верификации информации: </a:t>
            </a:r>
          </a:p>
          <a:p>
            <a:r>
              <a:rPr lang="ru-RU" dirty="0" smtClean="0"/>
              <a:t>Достоверность и </a:t>
            </a:r>
            <a:r>
              <a:rPr lang="ru-RU" dirty="0"/>
              <a:t>П</a:t>
            </a:r>
            <a:r>
              <a:rPr lang="ru-RU" dirty="0" smtClean="0"/>
              <a:t>олнота информации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47564" y="5086925"/>
            <a:ext cx="7884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Развитие механизма </a:t>
            </a:r>
            <a:r>
              <a:rPr lang="ru-RU" dirty="0" smtClean="0"/>
              <a:t>общественного заверения нефинансовой информации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57754" y="2584637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НО САМОЕ ГЛАВНОЕ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6333" y="3053109"/>
            <a:ext cx="6948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Учет результатов рейтингов в </a:t>
            </a:r>
            <a:r>
              <a:rPr lang="ru-RU" sz="2400" dirty="0" smtClean="0"/>
              <a:t>кредитном </a:t>
            </a:r>
            <a:r>
              <a:rPr lang="ru-RU" sz="2400" dirty="0" err="1" smtClean="0"/>
              <a:t>рейтинговании</a:t>
            </a:r>
            <a:r>
              <a:rPr lang="ru-RU" sz="2400" dirty="0" smtClean="0"/>
              <a:t> и при кредитовании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9146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2"/>
          <p:cNvCxnSpPr/>
          <p:nvPr/>
        </p:nvCxnSpPr>
        <p:spPr>
          <a:xfrm>
            <a:off x="900113" y="548680"/>
            <a:ext cx="771525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 bwMode="auto">
          <a:xfrm>
            <a:off x="7308304" y="260648"/>
            <a:ext cx="1516411" cy="40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600" i="1" dirty="0" smtClean="0"/>
              <a:t>WWF </a:t>
            </a:r>
            <a:r>
              <a:rPr lang="ru-RU" sz="1600" i="1" dirty="0" smtClean="0"/>
              <a:t>России</a:t>
            </a:r>
            <a:r>
              <a:rPr lang="en-US" sz="1600" i="1" dirty="0" smtClean="0"/>
              <a:t> </a:t>
            </a:r>
            <a:endParaRPr lang="en-US" sz="16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635896" y="90872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Спасибо</a:t>
            </a:r>
            <a:endParaRPr lang="ru-RU" sz="2800" dirty="0"/>
          </a:p>
        </p:txBody>
      </p:sp>
      <p:pic>
        <p:nvPicPr>
          <p:cNvPr id="12" name="Picture 18" descr="panda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1792288"/>
            <a:ext cx="2181225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93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4 orange theme with masters">
  <a:themeElements>
    <a:clrScheme name="03 Orang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3 Orang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3 Orang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 Orang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 Orang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 Orang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 Orang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 Orang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 Orang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 Orang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 Orang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 Orang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 Orang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 Orang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04 orange theme with masters</Template>
  <TotalTime>8935</TotalTime>
  <Words>266</Words>
  <Application>Microsoft Office PowerPoint</Application>
  <PresentationFormat>On-screen Show (4:3)</PresentationFormat>
  <Paragraphs>53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04 orange theme with masters</vt:lpstr>
      <vt:lpstr>Custom Design</vt:lpstr>
      <vt:lpstr>1_Custom Design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 Kalinicheva</dc:creator>
  <cp:lastModifiedBy>Evgeny Shvarts</cp:lastModifiedBy>
  <cp:revision>1491</cp:revision>
  <dcterms:created xsi:type="dcterms:W3CDTF">2012-03-21T15:25:04Z</dcterms:created>
  <dcterms:modified xsi:type="dcterms:W3CDTF">2017-12-15T05:03:57Z</dcterms:modified>
</cp:coreProperties>
</file>