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9" r:id="rId9"/>
    <p:sldId id="264" r:id="rId10"/>
    <p:sldId id="265" r:id="rId11"/>
    <p:sldId id="266" r:id="rId12"/>
    <p:sldId id="267" r:id="rId13"/>
    <p:sldId id="270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4182">
          <p15:clr>
            <a:srgbClr val="A4A3A4"/>
          </p15:clr>
        </p15:guide>
        <p15:guide id="3" pos="180">
          <p15:clr>
            <a:srgbClr val="A4A3A4"/>
          </p15:clr>
        </p15:guide>
        <p15:guide id="4" pos="60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24" autoAdjust="0"/>
  </p:normalViewPr>
  <p:slideViewPr>
    <p:cSldViewPr snapToGrid="0">
      <p:cViewPr varScale="1">
        <p:scale>
          <a:sx n="73" d="100"/>
          <a:sy n="73" d="100"/>
        </p:scale>
        <p:origin x="1594" y="53"/>
      </p:cViewPr>
      <p:guideLst>
        <p:guide orient="horz" pos="624"/>
        <p:guide orient="horz" pos="4182"/>
        <p:guide pos="180"/>
        <p:guide pos="60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980636237897651E-2"/>
          <c:y val="0.11553784860557768"/>
          <c:w val="0.96403872752420472"/>
          <c:h val="0.849933598937582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B2AF-4710-B66D-84C37FE93E04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B2AF-4710-B66D-84C37FE93E0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B2AF-4710-B66D-84C37FE93E0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B2AF-4710-B66D-84C37FE93E04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B2AF-4710-B66D-84C37FE93E04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B2AF-4710-B66D-84C37FE93E04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B2AF-4710-B66D-84C37FE93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57</c:v>
                </c:pt>
                <c:pt idx="1">
                  <c:v>56</c:v>
                </c:pt>
                <c:pt idx="2">
                  <c:v>53</c:v>
                </c:pt>
                <c:pt idx="3">
                  <c:v>64</c:v>
                </c:pt>
                <c:pt idx="4">
                  <c:v>62</c:v>
                </c:pt>
                <c:pt idx="5">
                  <c:v>61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AF-4710-B66D-84C37FE93E04}"/>
            </c:ext>
          </c:extLst>
        </c:ser>
        <c:ser>
          <c:idx val="1"/>
          <c:order val="1"/>
          <c:spPr>
            <a:solidFill>
              <a:srgbClr val="F58A1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B2AF-4710-B66D-84C37FE93E04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B2AF-4710-B66D-84C37FE93E0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B2AF-4710-B66D-84C37FE93E0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B-B2AF-4710-B66D-84C37FE93E04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B2AF-4710-B66D-84C37FE93E04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B2AF-4710-B66D-84C37FE93E04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E-B2AF-4710-B66D-84C37FE93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100</c:v>
                </c:pt>
                <c:pt idx="1">
                  <c:v>118</c:v>
                </c:pt>
                <c:pt idx="2">
                  <c:v>70</c:v>
                </c:pt>
                <c:pt idx="3">
                  <c:v>61</c:v>
                </c:pt>
                <c:pt idx="4">
                  <c:v>61</c:v>
                </c:pt>
                <c:pt idx="5">
                  <c:v>56</c:v>
                </c:pt>
                <c:pt idx="6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2AF-4710-B66D-84C37FE93E04}"/>
            </c:ext>
          </c:extLst>
        </c:ser>
        <c:ser>
          <c:idx val="2"/>
          <c:order val="2"/>
          <c:spPr>
            <a:solidFill>
              <a:srgbClr val="B2D2D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0-B2AF-4710-B66D-84C37FE93E04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1-B2AF-4710-B66D-84C37FE93E0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2-B2AF-4710-B66D-84C37FE93E0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3-B2AF-4710-B66D-84C37FE93E04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4-B2AF-4710-B66D-84C37FE93E04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5-B2AF-4710-B66D-84C37FE93E04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6-B2AF-4710-B66D-84C37FE93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59</c:v>
                </c:pt>
                <c:pt idx="1">
                  <c:v>48</c:v>
                </c:pt>
                <c:pt idx="2">
                  <c:v>48</c:v>
                </c:pt>
                <c:pt idx="3">
                  <c:v>40</c:v>
                </c:pt>
                <c:pt idx="4">
                  <c:v>37</c:v>
                </c:pt>
                <c:pt idx="5">
                  <c:v>35</c:v>
                </c:pt>
                <c:pt idx="6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2AF-4710-B66D-84C37FE93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4893440"/>
        <c:axId val="184894976"/>
      </c:barChart>
      <c:lineChart>
        <c:grouping val="standard"/>
        <c:varyColors val="0"/>
        <c:ser>
          <c:idx val="3"/>
          <c:order val="3"/>
          <c:spPr>
            <a:ln>
              <a:noFill/>
            </a:ln>
          </c:spPr>
          <c:marker>
            <c:symbol val="none"/>
          </c:marker>
          <c:dPt>
            <c:idx val="6"/>
            <c:marker>
              <c:symbol val="circle"/>
              <c:size val="7"/>
              <c:spPr>
                <a:solidFill>
                  <a:srgbClr val="99CC00"/>
                </a:solidFill>
                <a:ln w="9525" algn="ctr">
                  <a:solidFill>
                    <a:srgbClr val="99CC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B2AF-4710-B66D-84C37FE93E04}"/>
              </c:ext>
            </c:extLst>
          </c:dPt>
          <c:dLbls>
            <c:dLbl>
              <c:idx val="6"/>
              <c:layout>
                <c:manualLayout>
                  <c:x val="0"/>
                  <c:y val="-7.4369189907038516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8-B2AF-4710-B66D-84C37FE93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B2AF-4710-B66D-84C37FE93E04}"/>
            </c:ext>
          </c:extLst>
        </c:ser>
        <c:ser>
          <c:idx val="4"/>
          <c:order val="4"/>
          <c:spPr>
            <a:ln w="28575" algn="ctr">
              <a:solidFill>
                <a:srgbClr val="00777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7"/>
              <c:spPr>
                <a:solidFill>
                  <a:srgbClr val="007770"/>
                </a:solidFill>
                <a:ln w="9525" algn="ctr">
                  <a:solidFill>
                    <a:srgbClr val="00777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B2AF-4710-B66D-84C37FE93E04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rgbClr val="007770"/>
                </a:solidFill>
                <a:ln w="9525" algn="ctr">
                  <a:solidFill>
                    <a:srgbClr val="00777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B2AF-4710-B66D-84C37FE93E04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rgbClr val="007770"/>
                </a:solidFill>
                <a:ln w="9525" algn="ctr">
                  <a:solidFill>
                    <a:srgbClr val="00777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B2AF-4710-B66D-84C37FE93E04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rgbClr val="007770"/>
                </a:solidFill>
                <a:ln w="9525" algn="ctr">
                  <a:solidFill>
                    <a:srgbClr val="00777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B2AF-4710-B66D-84C37FE93E04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rgbClr val="007770"/>
                </a:solidFill>
                <a:ln w="9525" algn="ctr">
                  <a:solidFill>
                    <a:srgbClr val="00777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B2AF-4710-B66D-84C37FE93E04}"/>
              </c:ext>
            </c:extLst>
          </c:dPt>
          <c:dPt>
            <c:idx val="5"/>
            <c:marker>
              <c:symbol val="diamond"/>
              <c:size val="7"/>
              <c:spPr>
                <a:solidFill>
                  <a:srgbClr val="007770"/>
                </a:solidFill>
                <a:ln w="9525" algn="ctr">
                  <a:solidFill>
                    <a:srgbClr val="00777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B2AF-4710-B66D-84C37FE93E04}"/>
              </c:ext>
            </c:extLst>
          </c:dPt>
          <c:dPt>
            <c:idx val="6"/>
            <c:marker>
              <c:symbol val="diamond"/>
              <c:size val="7"/>
              <c:spPr>
                <a:solidFill>
                  <a:srgbClr val="007770"/>
                </a:solidFill>
                <a:ln w="9525" algn="ctr">
                  <a:solidFill>
                    <a:srgbClr val="00777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B2AF-4710-B66D-84C37FE93E04}"/>
              </c:ext>
            </c:extLst>
          </c:dPt>
          <c:dLbls>
            <c:dLbl>
              <c:idx val="0"/>
              <c:layout>
                <c:manualLayout>
                  <c:x val="0"/>
                  <c:y val="-7.4369189907038516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A-B2AF-4710-B66D-84C37FE93E04}"/>
                </c:ext>
              </c:extLst>
            </c:dLbl>
            <c:dLbl>
              <c:idx val="1"/>
              <c:layout>
                <c:manualLayout>
                  <c:x val="0"/>
                  <c:y val="-7.4369189907038516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B-B2AF-4710-B66D-84C37FE93E04}"/>
                </c:ext>
              </c:extLst>
            </c:dLbl>
            <c:dLbl>
              <c:idx val="2"/>
              <c:layout>
                <c:manualLayout>
                  <c:x val="0"/>
                  <c:y val="-7.4369189907038516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C-B2AF-4710-B66D-84C37FE93E04}"/>
                </c:ext>
              </c:extLst>
            </c:dLbl>
            <c:dLbl>
              <c:idx val="3"/>
              <c:layout>
                <c:manualLayout>
                  <c:x val="0"/>
                  <c:y val="7.4369189907038516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D-B2AF-4710-B66D-84C37FE93E04}"/>
                </c:ext>
              </c:extLst>
            </c:dLbl>
            <c:dLbl>
              <c:idx val="4"/>
              <c:layout>
                <c:manualLayout>
                  <c:x val="0"/>
                  <c:y val="7.4369189907038516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E-B2AF-4710-B66D-84C37FE93E04}"/>
                </c:ext>
              </c:extLst>
            </c:dLbl>
            <c:dLbl>
              <c:idx val="5"/>
              <c:layout>
                <c:manualLayout>
                  <c:x val="0"/>
                  <c:y val="7.4369189907038516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F-B2AF-4710-B66D-84C37FE93E04}"/>
                </c:ext>
              </c:extLst>
            </c:dLbl>
            <c:dLbl>
              <c:idx val="6"/>
              <c:layout>
                <c:manualLayout>
                  <c:x val="0"/>
                  <c:y val="7.4369189907038516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0-B2AF-4710-B66D-84C37FE93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7.16</c:v>
                </c:pt>
                <c:pt idx="1">
                  <c:v>7.01</c:v>
                </c:pt>
                <c:pt idx="2">
                  <c:v>5.15</c:v>
                </c:pt>
                <c:pt idx="3">
                  <c:v>4.5</c:v>
                </c:pt>
                <c:pt idx="4">
                  <c:v>4.2</c:v>
                </c:pt>
                <c:pt idx="5">
                  <c:v>3.9</c:v>
                </c:pt>
                <c:pt idx="6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B2AF-4710-B66D-84C37FE93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93440"/>
        <c:axId val="184896512"/>
      </c:lineChart>
      <c:catAx>
        <c:axId val="1848934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84894976"/>
        <c:crosses val="min"/>
        <c:auto val="0"/>
        <c:lblAlgn val="ctr"/>
        <c:lblOffset val="100"/>
        <c:noMultiLvlLbl val="0"/>
      </c:catAx>
      <c:valAx>
        <c:axId val="184894976"/>
        <c:scaling>
          <c:orientation val="minMax"/>
          <c:max val="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ru-RU"/>
          </a:p>
        </c:txPr>
        <c:crossAx val="184893440"/>
        <c:crosses val="min"/>
        <c:crossBetween val="between"/>
        <c:majorUnit val="250"/>
      </c:valAx>
      <c:valAx>
        <c:axId val="184896512"/>
        <c:scaling>
          <c:orientation val="minMax"/>
          <c:max val="7.16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crossAx val="184893440"/>
        <c:crosses val="max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2780053190626093E-2"/>
          <c:y val="9.5238095238095233E-2"/>
          <c:w val="0.95201502122527082"/>
          <c:h val="0.90476206778500512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ysClr val="window" lastClr="FFFFFF">
                  <a:lumMod val="65000"/>
                </a:sys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7119062393565151E-2"/>
                  <c:y val="-6.048948210327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8C-4689-9B74-A7FBA6398CDF}"/>
                </c:ext>
              </c:extLst>
            </c:dLbl>
            <c:dLbl>
              <c:idx val="1"/>
              <c:layout>
                <c:manualLayout>
                  <c:x val="-5.9812407456027429E-2"/>
                  <c:y val="-6.5670611532378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8C-4689-9B74-A7FBA6398CDF}"/>
                </c:ext>
              </c:extLst>
            </c:dLbl>
            <c:dLbl>
              <c:idx val="2"/>
              <c:layout>
                <c:manualLayout>
                  <c:x val="-6.9234880204621041E-2"/>
                  <c:y val="-7.7665796571116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8C-4689-9B74-A7FBA6398CDF}"/>
                </c:ext>
              </c:extLst>
            </c:dLbl>
            <c:dLbl>
              <c:idx val="3"/>
              <c:layout>
                <c:manualLayout>
                  <c:x val="-7.7332044650492829E-2"/>
                  <c:y val="-6.8402477947393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8C-4689-9B74-A7FBA6398CDF}"/>
                </c:ext>
              </c:extLst>
            </c:dLbl>
            <c:dLbl>
              <c:idx val="4"/>
              <c:layout>
                <c:manualLayout>
                  <c:x val="-7.0404134636198379E-2"/>
                  <c:y val="-6.1022851116446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8C-4689-9B74-A7FBA6398CDF}"/>
                </c:ext>
              </c:extLst>
            </c:dLbl>
            <c:dLbl>
              <c:idx val="5"/>
              <c:layout>
                <c:manualLayout>
                  <c:x val="-6.6928684585941173E-2"/>
                  <c:y val="-6.1022851116447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8C-4689-9B74-A7FBA6398CDF}"/>
                </c:ext>
              </c:extLst>
            </c:dLbl>
            <c:dLbl>
              <c:idx val="6"/>
              <c:layout>
                <c:manualLayout>
                  <c:x val="-5.9977784485426781E-2"/>
                  <c:y val="-5.4813441465068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98C-4689-9B74-A7FBA6398CDF}"/>
                </c:ext>
              </c:extLst>
            </c:dLbl>
            <c:dLbl>
              <c:idx val="7"/>
              <c:layout>
                <c:manualLayout>
                  <c:x val="-5.4886113333057852E-2"/>
                  <c:y val="-4.8604031813690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8C-4689-9B74-A7FBA6398CDF}"/>
                </c:ext>
              </c:extLst>
            </c:dLbl>
            <c:dLbl>
              <c:idx val="8"/>
              <c:layout>
                <c:manualLayout>
                  <c:x val="-3.4631080977165198E-2"/>
                  <c:y val="-8.102466624623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8C-4689-9B74-A7FBA6398CD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14.042963</c:v>
                </c:pt>
                <c:pt idx="1">
                  <c:v>15.518307606381001</c:v>
                </c:pt>
                <c:pt idx="2">
                  <c:v>17.683244999999999</c:v>
                </c:pt>
                <c:pt idx="3">
                  <c:v>19.644900869957997</c:v>
                </c:pt>
                <c:pt idx="4">
                  <c:v>20.893442394000001</c:v>
                </c:pt>
                <c:pt idx="5">
                  <c:v>21.516128077999998</c:v>
                </c:pt>
                <c:pt idx="6">
                  <c:v>21.606739399999999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98C-4689-9B74-A7FBA6398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444416"/>
        <c:axId val="186814848"/>
      </c:lineChart>
      <c:catAx>
        <c:axId val="186444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6814848"/>
        <c:crosses val="autoZero"/>
        <c:auto val="1"/>
        <c:lblAlgn val="ctr"/>
        <c:lblOffset val="100"/>
        <c:noMultiLvlLbl val="0"/>
      </c:catAx>
      <c:valAx>
        <c:axId val="186814848"/>
        <c:scaling>
          <c:orientation val="minMax"/>
          <c:max val="25"/>
          <c:min val="10"/>
        </c:scaling>
        <c:delete val="1"/>
        <c:axPos val="l"/>
        <c:numFmt formatCode="0.0" sourceLinked="1"/>
        <c:majorTickMark val="out"/>
        <c:minorTickMark val="none"/>
        <c:tickLblPos val="nextTo"/>
        <c:crossAx val="18644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C7C36-32EB-464D-86D0-3248B9CF5BB8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E2393-CC65-42ED-8510-CA39B391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5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8C95"/>
                </a:solidFill>
              </a:rPr>
              <a:t>Членство в </a:t>
            </a:r>
            <a:r>
              <a:rPr lang="en-US" b="1" dirty="0" smtClean="0">
                <a:solidFill>
                  <a:srgbClr val="008C95"/>
                </a:solidFill>
              </a:rPr>
              <a:t>CEFIC</a:t>
            </a:r>
            <a:r>
              <a:rPr lang="en-US" b="1" baseline="0" dirty="0" smtClean="0">
                <a:solidFill>
                  <a:srgbClr val="008C95"/>
                </a:solidFill>
              </a:rPr>
              <a:t> </a:t>
            </a:r>
            <a:r>
              <a:rPr lang="ru-RU" b="1" dirty="0" smtClean="0">
                <a:solidFill>
                  <a:srgbClr val="008C95"/>
                </a:solidFill>
              </a:rPr>
              <a:t>позволяет </a:t>
            </a:r>
            <a:r>
              <a:rPr lang="ru-RU" b="1" dirty="0" err="1" smtClean="0">
                <a:solidFill>
                  <a:srgbClr val="008C95"/>
                </a:solidFill>
              </a:rPr>
              <a:t>СИБУРу</a:t>
            </a:r>
            <a:r>
              <a:rPr lang="ru-RU" b="1" dirty="0" smtClean="0">
                <a:solidFill>
                  <a:srgbClr val="008C95"/>
                </a:solidFill>
              </a:rPr>
              <a:t> принимать участие в работе 90 стратегических групп, работающих над вопросами устойчивого развития, инноваций, торговли, энергетики и права в сфере нефтехимии.</a:t>
            </a:r>
          </a:p>
          <a:p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sz="1200" b="1" dirty="0" smtClean="0"/>
              <a:t>В 2018 г. СИБУР вступил в международную Ассоциацию европейских производителей полимеров </a:t>
            </a:r>
            <a:r>
              <a:rPr lang="en-US" sz="1200" b="1" dirty="0" err="1" smtClean="0"/>
              <a:t>PlasticsEurope</a:t>
            </a:r>
            <a:r>
              <a:rPr lang="ru-RU" sz="1200" b="1" dirty="0" smtClean="0"/>
              <a:t> и подписал обязательство реализовывать Инициативу </a:t>
            </a:r>
            <a:r>
              <a:rPr lang="en-US" sz="1200" b="1" dirty="0" smtClean="0"/>
              <a:t>Operation Clean Sweep</a:t>
            </a:r>
            <a:r>
              <a:rPr lang="ru-RU" sz="1200" b="1" dirty="0" smtClean="0"/>
              <a:t>. </a:t>
            </a:r>
          </a:p>
          <a:p>
            <a:pPr algn="just">
              <a:lnSpc>
                <a:spcPct val="150000"/>
              </a:lnSpc>
            </a:pPr>
            <a:endParaRPr lang="ru-RU" sz="1200" dirty="0" smtClean="0"/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solidFill>
                  <a:srgbClr val="008C95"/>
                </a:solidFill>
              </a:rPr>
              <a:t>В инициативе участвуют более 500 компаний, на которые приходится около 98% пластиковой производственно-сбытовой цепочки.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СИБУР пилотно реализовал рекомендации ассоциации на предприятиях в Твери, Перми и Тобольске. Основная задача программы – исключить контакт полимерных частиц с окружающей средой, внедрить передовые стандарты работ в складских помещениях и нормы локализации полимерных частиц, которые позволят исключить их потери. </a:t>
            </a:r>
          </a:p>
          <a:p>
            <a:endParaRPr lang="ru-RU" dirty="0" smtClean="0"/>
          </a:p>
          <a:p>
            <a:r>
              <a:rPr lang="ru-RU" sz="1200" dirty="0" smtClean="0"/>
              <a:t>На предприятиях </a:t>
            </a:r>
            <a:r>
              <a:rPr lang="ru-RU" sz="1200" dirty="0" err="1" smtClean="0"/>
              <a:t>СИБУРа</a:t>
            </a:r>
            <a:r>
              <a:rPr lang="ru-RU" sz="1200" dirty="0" smtClean="0"/>
              <a:t> проанализировали текущие и потенциальные источники россыпи полимерных гранул, составили планы по их устранению, поставили дополнительный инвентарь, обновили инструкции и провели инструктажи для персонала. </a:t>
            </a:r>
          </a:p>
          <a:p>
            <a:endParaRPr lang="ru-RU" sz="1200" dirty="0" smtClean="0"/>
          </a:p>
          <a:p>
            <a:pPr algn="just"/>
            <a:r>
              <a:rPr lang="ru-RU" sz="1200" dirty="0" smtClean="0"/>
              <a:t>За 2018 г. удалось предотвратить попадание в окружающую среду 186 тонн полимерных частиц, из них 86% были возвращены в производственный цикл, остальные были утилизированы в соответствии с требованиями.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C38FE-B05A-41E9-A049-BA208E6241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63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Справка про ситуацию</a:t>
            </a:r>
            <a:r>
              <a:rPr lang="ru-RU" sz="1200" baseline="0" dirty="0" smtClean="0"/>
              <a:t> в мире:</a:t>
            </a:r>
            <a:endParaRPr lang="ru-RU" sz="1200" dirty="0" smtClean="0"/>
          </a:p>
          <a:p>
            <a:endParaRPr lang="ru-RU" dirty="0" smtClean="0"/>
          </a:p>
          <a:p>
            <a:r>
              <a:rPr lang="ru-RU" dirty="0" smtClean="0"/>
              <a:t>В мире производится около 350 млн тонн пластика, из них базовые полимеры – около 250 млн тонн, в России – всего 5 млн тонн (2%). Эти цифры растут с каждым годом, несмотря на различные движения против пластиковой продукции. 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Население растет, растут потребности, соответственно, растет потребление товаров. Новые технологии призваны отвечать на требования времени. Пластик в свое время серьезно изменил рынок, сделав товары повседневного спроса более доступными (как с </a:t>
            </a:r>
            <a:r>
              <a:rPr lang="ru-RU" dirty="0" err="1" smtClean="0"/>
              <a:t>т.зр</a:t>
            </a:r>
            <a:r>
              <a:rPr lang="ru-RU" dirty="0" smtClean="0"/>
              <a:t>. стоимости, так и с точки зрения возможностей употребления), а некоторые сферы изменил в корне – например, медицину, обеспечив безопасное и надежное лечение (одноразовые шприцы, мембраны для гемодиализа, пакеты для переливания крови). Благодаря пластиковой упаковке продукты дольше хранятся. Пластиковые трубы более долговечны и практичны. </a:t>
            </a:r>
            <a:endParaRPr lang="en-US" dirty="0" smtClean="0"/>
          </a:p>
          <a:p>
            <a:endParaRPr lang="ru-RU" dirty="0" smtClean="0"/>
          </a:p>
          <a:p>
            <a:r>
              <a:rPr lang="ru-RU" b="1" dirty="0" smtClean="0"/>
              <a:t>Тенденция такова, что производство и потребление пластика будет расти, хоть и будет меняться его структура – например, будет постепенный переход от одноразовых вещей к многоразовым, появятся новые сегменты. Мы не просто наблюдаем за изменениями, а участвуем в них через различные аспекты нашей деятельности – R&amp;D проработку создания новых продуктов и улучшения свойств существующих, совместную работу с клиентами-переработчиками, исследование возможностей эффективной вторичной переработки, популяризацию раздельного сбора и ответственного потребления.</a:t>
            </a:r>
          </a:p>
          <a:p>
            <a:endParaRPr lang="ru-RU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Сервис «Реактор» – это проект </a:t>
            </a:r>
            <a:r>
              <a:rPr lang="ru-RU" sz="1200" b="1" dirty="0" err="1" smtClean="0"/>
              <a:t>СИБУРа</a:t>
            </a:r>
            <a:r>
              <a:rPr lang="ru-RU" sz="1200" b="1" dirty="0" smtClean="0"/>
              <a:t>, способствующий развитию сбора и переработки в России посредством цифровых технологий. Технологический </a:t>
            </a:r>
            <a:r>
              <a:rPr lang="ru-RU" sz="1200" b="1" dirty="0" err="1" smtClean="0"/>
              <a:t>стартап</a:t>
            </a:r>
            <a:r>
              <a:rPr lang="ru-RU" sz="1200" b="1" dirty="0" smtClean="0"/>
              <a:t> по структурированию и развитию рынка отходов в России является естественным продолжением подхода компании к вопросам устойчивого развития. </a:t>
            </a:r>
            <a:endParaRPr lang="en-US" sz="1200" b="1" dirty="0" smtClean="0"/>
          </a:p>
          <a:p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Сейчас</a:t>
            </a:r>
            <a:r>
              <a:rPr lang="ru-RU" sz="1200" baseline="0" dirty="0" smtClean="0"/>
              <a:t> в стадии тестирования, </a:t>
            </a:r>
            <a:r>
              <a:rPr lang="ru-RU" sz="1200" dirty="0" smtClean="0"/>
              <a:t>есть </a:t>
            </a:r>
            <a:r>
              <a:rPr lang="ru-RU" sz="1200" dirty="0" smtClean="0"/>
              <a:t>опыт со </a:t>
            </a:r>
            <a:r>
              <a:rPr lang="ru-RU" sz="1200" dirty="0" err="1" smtClean="0"/>
              <a:t>Вкусвилл</a:t>
            </a:r>
            <a:r>
              <a:rPr lang="ru-RU" sz="1200" baseline="0" dirty="0" smtClean="0"/>
              <a:t> – 11 </a:t>
            </a:r>
            <a:r>
              <a:rPr lang="ru-RU" sz="1200" baseline="0" dirty="0" smtClean="0"/>
              <a:t>магазинов. </a:t>
            </a:r>
            <a:endParaRPr lang="ru-RU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C38FE-B05A-41E9-A049-BA208E6241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39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29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0494" indent="-284805" defTabSz="91929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39222" indent="-227844" defTabSz="91929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4911" indent="-227844" defTabSz="91929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0600" indent="-227844" defTabSz="91929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6290" indent="-227844" defTabSz="91929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61979" indent="-227844" defTabSz="91929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17668" indent="-227844" defTabSz="91929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3357" indent="-227844" defTabSz="91929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729DED3-EDF5-4DE2-830A-60E8D01E8793}" type="slidenum">
              <a:rPr lang="ru-RU" altLang="ru-RU" b="0" smtClean="0">
                <a:solidFill>
                  <a:prstClr val="black"/>
                </a:solidFill>
              </a:rPr>
              <a:pPr eaLnBrk="1" hangingPunct="1">
                <a:defRPr/>
              </a:pPr>
              <a:t>13</a:t>
            </a:fld>
            <a:endParaRPr lang="ru-RU" altLang="ru-RU" b="0">
              <a:solidFill>
                <a:prstClr val="black"/>
              </a:solidFill>
            </a:endParaRPr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5488" y="739775"/>
            <a:ext cx="5348287" cy="3703638"/>
          </a:xfrm>
          <a:ln/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>
          <a:xfrm>
            <a:off x="680244" y="4689554"/>
            <a:ext cx="5437188" cy="4443566"/>
          </a:xfrm>
          <a:noFill/>
        </p:spPr>
        <p:txBody>
          <a:bodyPr lIns="90664" tIns="45332" rIns="90664" bIns="4533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itchFamily="34" charset="0"/>
            </a:endParaRPr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3851541" y="9379109"/>
            <a:ext cx="2944548" cy="4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64" tIns="45332" rIns="90664" bIns="4533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4B2690-D4E8-4B6F-8790-D7FAE64E157F}" type="slidenum">
              <a:rPr lang="ru-RU" altLang="ru-RU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4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В</a:t>
            </a:r>
            <a:r>
              <a:rPr lang="en-US" sz="1000" dirty="0" smtClean="0"/>
              <a:t> 2014</a:t>
            </a:r>
            <a:r>
              <a:rPr lang="en-US" sz="1000" baseline="0" dirty="0" smtClean="0"/>
              <a:t> </a:t>
            </a:r>
            <a:r>
              <a:rPr lang="ru-RU" sz="1000" baseline="0" dirty="0" smtClean="0"/>
              <a:t>г. </a:t>
            </a:r>
            <a:r>
              <a:rPr lang="ru-RU" sz="1000" dirty="0" smtClean="0"/>
              <a:t>Генеральный директор </a:t>
            </a:r>
            <a:r>
              <a:rPr lang="ru-RU" sz="1000" dirty="0" err="1" smtClean="0"/>
              <a:t>СИБУРа</a:t>
            </a:r>
            <a:r>
              <a:rPr lang="ru-RU" sz="1000" dirty="0" smtClean="0"/>
              <a:t> Дмитрий Конов и президент Российского Союза химиков Виктор Иванов </a:t>
            </a:r>
            <a:r>
              <a:rPr lang="ru-RU" sz="1000" b="1" dirty="0" smtClean="0"/>
              <a:t>подписали соглашение о присоединении компании к международной программе </a:t>
            </a:r>
            <a:r>
              <a:rPr lang="ru-RU" sz="1000" b="1" dirty="0" err="1" smtClean="0"/>
              <a:t>Responsible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Care</a:t>
            </a:r>
            <a:r>
              <a:rPr lang="ru-RU" sz="1000" b="1" dirty="0" smtClean="0"/>
              <a:t>. </a:t>
            </a:r>
          </a:p>
          <a:p>
            <a:endParaRPr lang="ru-RU" sz="1000" dirty="0" smtClean="0"/>
          </a:p>
          <a:p>
            <a:r>
              <a:rPr lang="ru-RU" sz="1000" b="1" dirty="0" err="1" smtClean="0"/>
              <a:t>Responsible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Care</a:t>
            </a:r>
            <a:r>
              <a:rPr lang="ru-RU" sz="1000" b="1" dirty="0" smtClean="0"/>
              <a:t> – международная добровольная инициатива по непрерывному совершенствованию в области промышленной безопасности, охраны труда и здоровья, защиты окружающей среды. </a:t>
            </a:r>
          </a:p>
          <a:p>
            <a:endParaRPr lang="ru-RU" sz="1000" dirty="0" smtClean="0"/>
          </a:p>
          <a:p>
            <a:r>
              <a:rPr lang="ru-RU" sz="1000" dirty="0" smtClean="0"/>
              <a:t>Предприятия используют её для эффективного управления своей деятельностью и выпускаемой продукцией, взаимодействием с заинтересованными сторонами. </a:t>
            </a:r>
          </a:p>
          <a:p>
            <a:pPr algn="just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Программа направлена </a:t>
            </a:r>
            <a:r>
              <a:rPr lang="ru-RU" b="0" dirty="0" smtClean="0">
                <a:solidFill>
                  <a:schemeClr val="tx1"/>
                </a:solidFill>
              </a:rPr>
              <a:t>на негосударственное стимулирование химической отрасли в части: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chemeClr val="tx1"/>
                </a:solidFill>
              </a:rPr>
              <a:t>постоянного повышения ответственности предприятий по направлениям действия программы;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chemeClr val="tx1"/>
                </a:solidFill>
              </a:rPr>
              <a:t>создания благоприятной среды для устойчивого развития отрасли. </a:t>
            </a:r>
          </a:p>
          <a:p>
            <a:pPr algn="just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Программа ООН по окружающей среде (ЮНЕП) утвердила Ответственную Заботу в качестве программы, обеспечивающей устойчивое развитие предприятий и всей химической отрасли в целом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F28F9-0C1B-4781-915E-BCB0AB30D2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4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F28F9-0C1B-4781-915E-BCB0AB30D2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5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 практики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F28F9-0C1B-4781-915E-BCB0AB30D2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4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Вклад в борьбу с изменением климата путём переработки ПНГ, которые в противном случае был бы сожжен на факелах с выделением большого количества загрязняющих атмосферу веществ и СО2.</a:t>
            </a:r>
            <a:r>
              <a:rPr lang="ru-RU" baseline="0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Переработка жирных компонентов природного газа, сжигание которых даже в рамках </a:t>
            </a:r>
            <a:r>
              <a:rPr lang="ru-RU" dirty="0" err="1" smtClean="0"/>
              <a:t>электрогенерации</a:t>
            </a:r>
            <a:r>
              <a:rPr lang="ru-RU" dirty="0" smtClean="0"/>
              <a:t> приводит к негативному воздействию на окружающую среду из-за выделения большего количества СО2 и вредных веществ.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1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aseline="0" dirty="0" smtClean="0"/>
              <a:t>ИВОС – разработка </a:t>
            </a:r>
            <a:r>
              <a:rPr lang="ru-RU" altLang="ru-RU" baseline="0" dirty="0" err="1" smtClean="0"/>
              <a:t>СИБУРа</a:t>
            </a:r>
            <a:r>
              <a:rPr lang="ru-RU" altLang="ru-RU" baseline="0" dirty="0" smtClean="0"/>
              <a:t> (ОТ, ПБ и ООС), индекс, по которому оценивается </a:t>
            </a:r>
            <a:r>
              <a:rPr lang="ru-RU" altLang="ru-RU" baseline="0" dirty="0" err="1" smtClean="0"/>
              <a:t>экологичность</a:t>
            </a:r>
            <a:r>
              <a:rPr lang="ru-RU" altLang="ru-RU" baseline="0" dirty="0" smtClean="0"/>
              <a:t> предприятий компаний</a:t>
            </a:r>
          </a:p>
          <a:p>
            <a:endParaRPr lang="ru-RU" altLang="ru-RU" baseline="0" dirty="0" smtClean="0"/>
          </a:p>
          <a:p>
            <a:r>
              <a:rPr lang="ru-RU" altLang="ru-RU" baseline="0" dirty="0" smtClean="0"/>
              <a:t>ИВОС – индекс воздействия на окружающую среду, агрегированный удельный показатель (по </a:t>
            </a:r>
            <a:r>
              <a:rPr lang="ru-RU" altLang="ru-RU" baseline="0" dirty="0" err="1" smtClean="0"/>
              <a:t>выбросам+сбросам+отходам</a:t>
            </a:r>
            <a:r>
              <a:rPr lang="ru-RU" altLang="ru-RU" baseline="0" dirty="0" smtClean="0"/>
              <a:t> на единицу продукции)</a:t>
            </a:r>
            <a:endParaRPr lang="ru-RU" alt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DAC7-42CB-CD4F-B305-CDEAF14C2D7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28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Петербургского международного экономического форума СИБУР и Федеральная служба по надзору в сфере природопользования (</a:t>
            </a:r>
            <a:r>
              <a:rPr lang="ru-RU" dirty="0" err="1" smtClean="0"/>
              <a:t>Росприроднадзор</a:t>
            </a:r>
            <a:r>
              <a:rPr lang="ru-RU" dirty="0" smtClean="0"/>
              <a:t>) подписали соглашение о взаимодействии в области охраны окружающей среды и природопользования. Подписи в документе поставили руководитель </a:t>
            </a:r>
            <a:r>
              <a:rPr lang="ru-RU" dirty="0" err="1" smtClean="0"/>
              <a:t>Росприроднадзора</a:t>
            </a:r>
            <a:r>
              <a:rPr lang="ru-RU" dirty="0" smtClean="0"/>
              <a:t> Светлана </a:t>
            </a:r>
            <a:r>
              <a:rPr lang="ru-RU" dirty="0" err="1" smtClean="0"/>
              <a:t>Радионова</a:t>
            </a:r>
            <a:r>
              <a:rPr lang="ru-RU" dirty="0" smtClean="0"/>
              <a:t> и председатель правления, генеральный директор ООО «СИБУР» Михаил </a:t>
            </a:r>
            <a:r>
              <a:rPr lang="ru-RU" dirty="0" err="1" smtClean="0"/>
              <a:t>Карисалов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Стороны намерены взаимодействовать в рамках совершенствования и актуализации правовой и нормативно-методической базы в области охраны окружающей среды и природопользования, а также внедрять эффективные методы, процедуры обеспечения экологической безопасности и природоохранные мероприятия. Также СИБУР и </a:t>
            </a:r>
            <a:r>
              <a:rPr lang="ru-RU" dirty="0" err="1" smtClean="0"/>
              <a:t>Росприроднадзор</a:t>
            </a:r>
            <a:r>
              <a:rPr lang="ru-RU" dirty="0" smtClean="0"/>
              <a:t> будут взаимодействовать по вопросам реализации национального проекта «Экология» и федерального проекта «Внедрение наилучших доступных технологий». </a:t>
            </a:r>
          </a:p>
          <a:p>
            <a:endParaRPr lang="ru-RU" dirty="0" smtClean="0"/>
          </a:p>
          <a:p>
            <a:r>
              <a:rPr lang="ru-RU" dirty="0" smtClean="0"/>
              <a:t>Председатель правления, генеральный директор ООО "СИБУР" Михаил </a:t>
            </a:r>
            <a:r>
              <a:rPr lang="ru-RU" dirty="0" err="1" smtClean="0"/>
              <a:t>Карисалов</a:t>
            </a:r>
            <a:r>
              <a:rPr lang="ru-RU" dirty="0" smtClean="0"/>
              <a:t>: «Реализация совместных инициатив с </a:t>
            </a:r>
            <a:r>
              <a:rPr lang="ru-RU" dirty="0" err="1" smtClean="0"/>
              <a:t>Росприроднадзором</a:t>
            </a:r>
            <a:r>
              <a:rPr lang="ru-RU" dirty="0" smtClean="0"/>
              <a:t> способствует дальнейшему внедрению в нефтехимической отрасли лучших практик в области охраны окружающей среды, а также решению стратегических задач в сфере экологии». </a:t>
            </a:r>
          </a:p>
          <a:p>
            <a:endParaRPr lang="ru-RU" dirty="0" smtClean="0"/>
          </a:p>
          <a:p>
            <a:r>
              <a:rPr lang="ru-RU" dirty="0" smtClean="0"/>
              <a:t>Руководитель </a:t>
            </a:r>
            <a:r>
              <a:rPr lang="ru-RU" dirty="0" err="1" smtClean="0"/>
              <a:t>Росприроднадзора</a:t>
            </a:r>
            <a:r>
              <a:rPr lang="ru-RU" dirty="0" smtClean="0"/>
              <a:t> Светлана </a:t>
            </a:r>
            <a:r>
              <a:rPr lang="ru-RU" dirty="0" err="1" smtClean="0"/>
              <a:t>Радионова</a:t>
            </a:r>
            <a:r>
              <a:rPr lang="ru-RU" dirty="0" smtClean="0"/>
              <a:t>: «Все мы знаем, что на самом высоком уровне была проведена большая аналитическая работа по оценке возможностей решения экологических проблем, имеющихся в регионах России, и подготовлены предложения по организации эффективной совместной работы органов исполнительной власти субъектов Российской Федерации, федеральных органов исполнительной власти, бизнеса и гражданского общества, направленной на улучшение качества окружающей среды в регионах с учётом реализации национального проекта «Экология». Подписанное сегодня соглашение - один из шагов, предпринимаемых нами для улучшения экологической обстановки в стране».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F28F9-0C1B-4781-915E-BCB0AB30D2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4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СИБУР стал первой компанией, официально подписавшей с Минприроды России протокол о сотрудничестве по проекту «Разделяй правильно», основной целью которого является разработка и внедрение наилучших эффективных практик раздельного сбора и популяризация среди населения  правильной утилизации отходов.</a:t>
            </a:r>
            <a:r>
              <a:rPr lang="ru-RU" sz="1200" baseline="0" dirty="0" smtClean="0"/>
              <a:t> </a:t>
            </a:r>
            <a:r>
              <a:rPr lang="ru-RU" sz="1200" dirty="0" smtClean="0"/>
              <a:t>В этот проект вошла акция #БАСКЕТБОТЛ по сбору и переработке пластиковых бутылок на баскетбольных матчах Единой лиги и #БУЛЛИТБОТЛ - на матчах КХЛ. </a:t>
            </a:r>
          </a:p>
          <a:p>
            <a:endParaRPr lang="ru-RU" sz="1200" dirty="0" smtClean="0"/>
          </a:p>
          <a:p>
            <a:r>
              <a:rPr lang="ru-RU" sz="1200" dirty="0" smtClean="0"/>
              <a:t>Все собранные бутылки направляются на переработку. В результате сырье из вторично переработанного пластика используется для производства товаров народного потребления, упаковки, дорожных материалов и другой востребованной продукции. </a:t>
            </a:r>
          </a:p>
          <a:p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«По итогам проведения акции #БУЛЛИТБОТЛ, стартовавшей в феврале этого года, хоккейными клубами было отправлено в переработку 1896,5 килограммов пластиковых бутылок (это более 75 000 бутылок по 0,5 литра). Участие в акции приняли 8 российских клубов, в общей сложности акция прошла на 43 матчах чемпионата КХЛ. Со спортивных объектов собранный пластик отправляется напрямую переработчикам. Таким образом, мы способствуем снижению потока мусора, который отправляется на свалки и полигоны». </a:t>
            </a:r>
          </a:p>
          <a:p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процессе обсуждения сейчас находится большая программа по сбору пластиковых бутылок в московском аэропорту «Шереметьево». Возможно, в дальнейшем это вырастет в некий #АЭРОПОРТБОТЛ на территории всей страны.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F28F9-0C1B-4781-915E-BCB0AB30D2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9263" y="808038"/>
            <a:ext cx="5838825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Создание </a:t>
            </a:r>
            <a:r>
              <a:rPr lang="ru-RU" sz="1200" dirty="0" err="1" smtClean="0"/>
              <a:t>экомяча</a:t>
            </a:r>
            <a:r>
              <a:rPr lang="ru-RU" sz="1200" dirty="0" smtClean="0"/>
              <a:t> совместно с </a:t>
            </a:r>
            <a:r>
              <a:rPr lang="en-US" sz="1200" dirty="0" smtClean="0"/>
              <a:t>WILSON</a:t>
            </a:r>
            <a:r>
              <a:rPr lang="en-US" sz="1200" baseline="0" dirty="0" smtClean="0"/>
              <a:t> </a:t>
            </a:r>
            <a:r>
              <a:rPr lang="ru-RU" sz="1200" dirty="0" smtClean="0"/>
              <a:t>стало логичным продолжением данной акции. </a:t>
            </a:r>
          </a:p>
          <a:p>
            <a:endParaRPr lang="ru-RU" sz="1200" dirty="0" smtClean="0"/>
          </a:p>
          <a:p>
            <a:r>
              <a:rPr lang="ru-RU" sz="1200" dirty="0" smtClean="0"/>
              <a:t>Презентация </a:t>
            </a:r>
            <a:r>
              <a:rPr lang="ru-RU" sz="1200" dirty="0" err="1" smtClean="0"/>
              <a:t>экомяча</a:t>
            </a:r>
            <a:r>
              <a:rPr lang="ru-RU" sz="1200" dirty="0" smtClean="0"/>
              <a:t> состоялась при участии спецпредставителя президента РФ по вопросам природоохранной деятельности, экологии и транспорта  Сергея Иванова, председателя правления ПАО «СИБУР Холдинг» Дмитрия Конова и телеведущего Ивана Урганта в рамках показательной баскетбольной игры Единой Лиги ВТБ «Матч Всех Звезд», собравшей на одной площадке звезд российского баскетбола, политиков, бизнесменов и общественных деятелей. </a:t>
            </a:r>
          </a:p>
          <a:p>
            <a:endParaRPr lang="ru-RU" sz="1200" dirty="0" smtClean="0"/>
          </a:p>
          <a:p>
            <a:r>
              <a:rPr lang="ru-RU" dirty="0" err="1" smtClean="0"/>
              <a:t>Экомяч</a:t>
            </a:r>
            <a:r>
              <a:rPr lang="ru-RU" dirty="0" smtClean="0"/>
              <a:t> обладает всеми качественными характеристиками мячей, используемых в профессиональном баскетболе, и полностью соответствуют критериям, установленным международной федерацией баскетбола FIBA. </a:t>
            </a:r>
            <a:r>
              <a:rPr lang="ru-RU" b="1" dirty="0" smtClean="0"/>
              <a:t>Внутренняя часть каждого мяча производится из материала, изготовленного в результате высокотехнологичной переработки двух полуторалитровых пластиковых бутылок.  </a:t>
            </a:r>
            <a:endParaRPr lang="ru-RU" sz="1200" b="1" dirty="0" smtClean="0"/>
          </a:p>
          <a:p>
            <a:endParaRPr lang="en-US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8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-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01" y="1991788"/>
            <a:ext cx="5582235" cy="1426895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0819" y="4170873"/>
            <a:ext cx="5582523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6" y="1034091"/>
            <a:ext cx="3456989" cy="4659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39" y="446450"/>
            <a:ext cx="1644322" cy="310743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30839" y="5271294"/>
            <a:ext cx="557513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08036" y="6022681"/>
            <a:ext cx="23836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/>
                </a:solidFill>
              </a:rPr>
              <a:t>ПАО «СИБУР Холдинг»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0" y="6189205"/>
            <a:ext cx="4011855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>
            <a:off x="6391702" y="6184264"/>
            <a:ext cx="3514298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488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663305" y="1800535"/>
            <a:ext cx="3197734" cy="290195"/>
          </a:xfrm>
        </p:spPr>
        <p:txBody>
          <a:bodyPr/>
          <a:lstStyle>
            <a:lvl1pPr>
              <a:def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7CA5A4-0651-4E6B-A89C-32D303C06AB9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7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223781" y="1146143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1223781" y="3045905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1223781" y="4811682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2824667" y="127322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2824667" y="152468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824667" y="312488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2824667" y="337634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2824667" y="494606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2824667" y="519752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 userDrawn="1"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58B2A62-AA01-42C5-992E-DD085FD926F1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4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112087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3887323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6749273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33893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1133893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16710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816710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49692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6749692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 userDrawn="1"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C2B560-C4BD-4790-A04D-9014E365FFFF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78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68D3-485A-4EC7-94A1-48316DB6A481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0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85750"/>
            <a:ext cx="2228850" cy="5945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6596" y="185750"/>
            <a:ext cx="6430154" cy="5945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 rot="5400000">
            <a:off x="9667" y="6405385"/>
            <a:ext cx="406577" cy="311150"/>
          </a:xfrm>
          <a:ln/>
        </p:spPr>
        <p:txBody>
          <a:bodyPr/>
          <a:lstStyle>
            <a:lvl1pPr>
              <a:defRPr/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 rot="5400000">
            <a:off x="-167128" y="4319045"/>
            <a:ext cx="813998" cy="234231"/>
          </a:xfrm>
        </p:spPr>
        <p:txBody>
          <a:bodyPr/>
          <a:lstStyle/>
          <a:p>
            <a:fld id="{14A0206A-7786-4CA1-9012-F2A726BCF448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-1220315" y="1512118"/>
            <a:ext cx="3136900" cy="500702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Название презентации. Мероприятие</a:t>
            </a:r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-2423484" y="3959546"/>
            <a:ext cx="5419725" cy="377185"/>
            <a:chOff x="4486275" y="6431621"/>
            <a:chExt cx="5419725" cy="377185"/>
          </a:xfrm>
        </p:grpSpPr>
        <p:pic>
          <p:nvPicPr>
            <p:cNvPr id="7" name="Изображение 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pic>
        <p:nvPicPr>
          <p:cNvPr id="14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 rot="5400000">
            <a:off x="-2423484" y="3959545"/>
            <a:ext cx="5419725" cy="377185"/>
            <a:chOff x="4486275" y="6431621"/>
            <a:chExt cx="5419725" cy="377185"/>
          </a:xfrm>
        </p:grpSpPr>
        <p:pic>
          <p:nvPicPr>
            <p:cNvPr id="13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Группа 15"/>
          <p:cNvGrpSpPr/>
          <p:nvPr userDrawn="1"/>
        </p:nvGrpSpPr>
        <p:grpSpPr>
          <a:xfrm rot="5400000">
            <a:off x="-2423484" y="3959545"/>
            <a:ext cx="5419725" cy="377185"/>
            <a:chOff x="4486275" y="6431621"/>
            <a:chExt cx="5419725" cy="377185"/>
          </a:xfrm>
        </p:grpSpPr>
        <p:pic>
          <p:nvPicPr>
            <p:cNvPr id="17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1186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3" y="6161088"/>
            <a:ext cx="2251075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 sz="1800" b="1">
              <a:solidFill>
                <a:srgbClr val="FFFFFF"/>
              </a:solidFill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0" y="6161088"/>
            <a:ext cx="9906000" cy="677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6261108"/>
            <a:ext cx="1774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904412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57528" y="4029037"/>
            <a:ext cx="8356468" cy="7395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0"/>
              <a:buNone/>
              <a:tabLst/>
              <a:defRPr sz="1800" b="1" spc="0" baseline="0">
                <a:solidFill>
                  <a:srgbClr val="FFFFFF"/>
                </a:solidFill>
                <a:latin typeface="+mn-lt"/>
                <a:cs typeface="Arial"/>
              </a:defRPr>
            </a:lvl1pPr>
            <a:lvl2pPr marL="377491" indent="0">
              <a:buNone/>
              <a:defRPr sz="1600">
                <a:latin typeface="Adobe Hebrew"/>
                <a:cs typeface="Adobe Hebrew"/>
              </a:defRPr>
            </a:lvl2pPr>
            <a:lvl3pPr marL="760202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7531" y="5595000"/>
            <a:ext cx="6721885" cy="34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spc="0" baseline="0">
                <a:solidFill>
                  <a:srgbClr val="FFFFFF"/>
                </a:solidFill>
                <a:latin typeface="+mn-lt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557531" y="4836356"/>
            <a:ext cx="6721885" cy="677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rgbClr val="FFFFFF"/>
                </a:solidFill>
                <a:latin typeface="+mn-lt"/>
                <a:cs typeface="Arial"/>
              </a:defRPr>
            </a:lvl1pPr>
            <a:lvl2pPr>
              <a:defRPr sz="14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57531" y="6354138"/>
            <a:ext cx="6721885" cy="31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spc="0" baseline="0">
                <a:solidFill>
                  <a:srgbClr val="117E82"/>
                </a:solidFill>
                <a:latin typeface="+mn-lt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7076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0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05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545807"/>
              </p:ext>
            </p:ext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A53-599C-4607-8875-050A3D3F98E2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5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39A3-D9CA-4AD0-B579-5E5BA86B216A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5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556171"/>
              </p:ext>
            </p:ext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49" y="923026"/>
            <a:ext cx="9341329" cy="53317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ED7-73CC-4BAB-A075-7E35825C4F80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5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62" y="2488255"/>
            <a:ext cx="9221638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0EC1-61F4-483B-9A98-4343C4E382C0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1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0" y="938844"/>
            <a:ext cx="4614054" cy="5315906"/>
          </a:xfrm>
        </p:spPr>
        <p:txBody>
          <a:bodyPr/>
          <a:lstStyle>
            <a:lvl1pPr>
              <a:defRPr sz="1800"/>
            </a:lvl1pPr>
            <a:lvl2pPr marL="534988" indent="-190500">
              <a:defRPr sz="1600"/>
            </a:lvl2pPr>
            <a:lvl3pPr marL="896938" indent="-203200">
              <a:defRPr sz="1500"/>
            </a:lvl3pPr>
            <a:lvl4pPr marL="1165225" indent="-176213">
              <a:tabLst>
                <a:tab pos="1165225" algn="l"/>
              </a:tabLst>
              <a:defRPr sz="1200" b="0"/>
            </a:lvl4pPr>
            <a:lvl5pPr marL="1431925" indent="-149225"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6145" y="938844"/>
            <a:ext cx="4622680" cy="5315906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149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7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4"/>
            <a:ext cx="4376870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4"/>
            <a:ext cx="4378590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C27D-D740-4248-8503-039F24894101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1123950"/>
            <a:ext cx="5537729" cy="50022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1FCF-D574-40C1-A52D-4F578CCEA974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0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103-7DDC-4611-8B84-C967EB351101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2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143612959"/>
              </p:ext>
            </p:ext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2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672" y="205467"/>
            <a:ext cx="935103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49" y="923026"/>
            <a:ext cx="9341329" cy="533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2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9045" y="6392551"/>
            <a:ext cx="471821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77457" y="109538"/>
            <a:ext cx="663575" cy="582612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1100" dirty="0">
                <a:solidFill>
                  <a:srgbClr val="FFFFFF"/>
                </a:solidFill>
              </a:rPr>
              <a:t>140</a:t>
            </a:r>
            <a:endParaRPr lang="ru-RU" sz="11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49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77457" y="1274763"/>
            <a:ext cx="663575" cy="5842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77457" y="692152"/>
            <a:ext cx="663575" cy="5826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77457" y="2182813"/>
            <a:ext cx="663575" cy="584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77457" y="2760663"/>
            <a:ext cx="663575" cy="582612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77457" y="3343281"/>
            <a:ext cx="663575" cy="5826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77457" y="3925888"/>
            <a:ext cx="663575" cy="5826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77457" y="5091113"/>
            <a:ext cx="663575" cy="584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77457" y="5675313"/>
            <a:ext cx="663575" cy="58420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598596296"/>
              </p:ext>
            </p:ext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3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0077459" y="1274763"/>
            <a:ext cx="663575" cy="5842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077459" y="692152"/>
            <a:ext cx="663575" cy="5826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77459" y="2182813"/>
            <a:ext cx="663575" cy="584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077459" y="2760663"/>
            <a:ext cx="663575" cy="582612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77459" y="3343281"/>
            <a:ext cx="663575" cy="5826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77459" y="3925888"/>
            <a:ext cx="663575" cy="5826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77459" y="5091113"/>
            <a:ext cx="663575" cy="584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077459" y="5675313"/>
            <a:ext cx="663575" cy="58420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6872038" y="6469470"/>
            <a:ext cx="813998" cy="2342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ru-RU" sz="80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4F87F4-8537-4974-8D36-4BB680327BA1}" type="datetime1">
              <a:rPr lang="ru-RU" smtClean="0">
                <a:solidFill>
                  <a:srgbClr val="008C95"/>
                </a:solidFill>
              </a:rPr>
              <a:t>16.06.2019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pic>
        <p:nvPicPr>
          <p:cNvPr id="35" name="Изображение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2" y="6495572"/>
            <a:ext cx="966788" cy="182703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 bwMode="auto">
          <a:xfrm>
            <a:off x="6711351" y="6326846"/>
            <a:ext cx="3194649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2" r:id="rId15"/>
    <p:sldLayoutId id="2147484203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5711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23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35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47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801688" indent="-107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1165225" indent="-176213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431925" indent="-149225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05545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257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9689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6808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6.jpeg"/><Relationship Id="rId2" Type="http://schemas.openxmlformats.org/officeDocument/2006/relationships/tags" Target="../tags/tag3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7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tags" Target="../tags/tag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9.xml"/><Relationship Id="rId21" Type="http://schemas.openxmlformats.org/officeDocument/2006/relationships/image" Target="../media/image50.jpeg"/><Relationship Id="rId7" Type="http://schemas.openxmlformats.org/officeDocument/2006/relationships/image" Target="../media/image36.emf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8.xml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0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chart" Target="../charts/chart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chart" Target="../charts/chart1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image" Target="../media/image1.emf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oleObject" Target="../embeddings/oleObject8.bin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1"/>
          <p:cNvSpPr>
            <a:spLocks noGrp="1"/>
          </p:cNvSpPr>
          <p:nvPr>
            <p:ph type="body" sz="quarter" idx="14"/>
          </p:nvPr>
        </p:nvSpPr>
        <p:spPr>
          <a:xfrm>
            <a:off x="567360" y="3884934"/>
            <a:ext cx="7960414" cy="739775"/>
          </a:xfrm>
        </p:spPr>
        <p:txBody>
          <a:bodyPr>
            <a:noAutofit/>
          </a:bodyPr>
          <a:lstStyle/>
          <a:p>
            <a:pPr algn="ctr" defTabSz="914400" eaLnBrk="1" hangingPunct="1">
              <a:buClrTx/>
            </a:pPr>
            <a:r>
              <a:rPr lang="ru-RU" sz="2400" dirty="0"/>
              <a:t>Корпоративные практики в сфере окружающей среды в контексте </a:t>
            </a:r>
            <a:r>
              <a:rPr lang="ru-RU" sz="2400" dirty="0" smtClean="0"/>
              <a:t>ЦУР-2030 </a:t>
            </a:r>
            <a:r>
              <a:rPr lang="ru-RU" sz="24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в </a:t>
            </a:r>
            <a:r>
              <a:rPr lang="ru-RU" sz="2400" kern="1200" dirty="0">
                <a:solidFill>
                  <a:schemeClr val="bg1"/>
                </a:solidFill>
                <a:latin typeface="Arial" charset="0"/>
                <a:cs typeface="+mn-cs"/>
              </a:rPr>
              <a:t>Компании СИБУР</a:t>
            </a:r>
          </a:p>
          <a:p>
            <a:pPr algn="ctr" defTabSz="914400" eaLnBrk="1" hangingPunct="1">
              <a:buClrTx/>
            </a:pPr>
            <a:r>
              <a:rPr lang="ru-RU" sz="2400" kern="120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endParaRPr lang="ru-RU" sz="2400" kern="1200" dirty="0">
              <a:solidFill>
                <a:schemeClr val="bg1"/>
              </a:solidFill>
              <a:latin typeface="Tahoma" pitchFamily="34" charset="0"/>
              <a:cs typeface="+mn-cs"/>
            </a:endParaRPr>
          </a:p>
          <a:p>
            <a:pPr algn="ctr" defTabSz="1000125"/>
            <a:endParaRPr lang="ru-RU" alt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49" name="Текст 4"/>
          <p:cNvSpPr>
            <a:spLocks noGrp="1"/>
          </p:cNvSpPr>
          <p:nvPr>
            <p:ph type="body" sz="quarter" idx="17"/>
          </p:nvPr>
        </p:nvSpPr>
        <p:spPr>
          <a:xfrm>
            <a:off x="895351" y="6214308"/>
            <a:ext cx="6205903" cy="312737"/>
          </a:xfrm>
        </p:spPr>
        <p:txBody>
          <a:bodyPr/>
          <a:lstStyle/>
          <a:p>
            <a:pPr algn="just"/>
            <a:r>
              <a:rPr lang="ru-RU" altLang="ru-RU" sz="1100" dirty="0">
                <a:cs typeface="Arial" pitchFamily="34" charset="0"/>
              </a:rPr>
              <a:t>Канадско-российская конференция РСПП «Влияние повестки (целей) устойчивого развития на стратегии бизнеса и практику КСО», 20 июня 2019 г.</a:t>
            </a:r>
          </a:p>
          <a:p>
            <a:pPr algn="just"/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5898" y="4836540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cs typeface="Arial" pitchFamily="34" charset="0"/>
              </a:rPr>
              <a:t>Ремчуков М.К.</a:t>
            </a:r>
          </a:p>
          <a:p>
            <a:endParaRPr lang="ru-RU" altLang="ru-RU" sz="14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altLang="ru-RU" sz="1400" b="1" dirty="0">
                <a:solidFill>
                  <a:schemeClr val="bg1"/>
                </a:solidFill>
                <a:cs typeface="Arial" pitchFamily="34" charset="0"/>
              </a:rPr>
              <a:t>Директор </a:t>
            </a:r>
          </a:p>
          <a:p>
            <a:r>
              <a:rPr lang="ru-RU" altLang="ru-RU" sz="1400" b="1" dirty="0">
                <a:solidFill>
                  <a:schemeClr val="bg1"/>
                </a:solidFill>
                <a:cs typeface="Arial" pitchFamily="34" charset="0"/>
              </a:rPr>
              <a:t>Устойчивое развитие</a:t>
            </a:r>
            <a:endParaRPr lang="ru-RU" altLang="ru-RU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807" y="437747"/>
            <a:ext cx="9025881" cy="703263"/>
          </a:xfrm>
        </p:spPr>
        <p:txBody>
          <a:bodyPr/>
          <a:lstStyle/>
          <a:p>
            <a:r>
              <a:rPr lang="ru-RU" b="1" dirty="0"/>
              <a:t>СИБУР </a:t>
            </a:r>
            <a:r>
              <a:rPr lang="ru-RU" b="1" dirty="0" smtClean="0"/>
              <a:t>– первая компания, </a:t>
            </a:r>
            <a:r>
              <a:rPr lang="ru-RU" b="1" dirty="0"/>
              <a:t>официально </a:t>
            </a:r>
            <a:r>
              <a:rPr lang="ru-RU" b="1" dirty="0" smtClean="0"/>
              <a:t>подписавшая </a:t>
            </a:r>
            <a:r>
              <a:rPr lang="ru-RU" b="1" dirty="0"/>
              <a:t>с Минприроды России протокол о сотрудничестве по проекту «Разделяй правильно»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5807" y="4424596"/>
            <a:ext cx="9025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/>
              <a:t>Цель </a:t>
            </a:r>
            <a:r>
              <a:rPr lang="ru-RU" sz="1400" b="1" dirty="0"/>
              <a:t>проекта</a:t>
            </a:r>
            <a:r>
              <a:rPr lang="en-US" sz="1400" b="1" dirty="0"/>
              <a:t>:</a:t>
            </a:r>
            <a:r>
              <a:rPr lang="ru-RU" sz="1400" b="1" dirty="0"/>
              <a:t> </a:t>
            </a:r>
            <a:r>
              <a:rPr lang="ru-RU" sz="1400" dirty="0"/>
              <a:t>создать объединение организаций, бизнеса, государственных органов, чтобы разрабатывать и внедрять наилучшие новые эффективные практики раздельного сбора отходов.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/>
              <a:t>В этот проект вошла акция </a:t>
            </a:r>
            <a:r>
              <a:rPr lang="ru-RU" sz="1400" b="1" dirty="0" smtClean="0"/>
              <a:t>БАСКЕТБОТЛ</a:t>
            </a:r>
            <a:r>
              <a:rPr lang="ru-RU" sz="1400" dirty="0" smtClean="0"/>
              <a:t> </a:t>
            </a:r>
            <a:r>
              <a:rPr lang="ru-RU" sz="1400" dirty="0"/>
              <a:t>по сбору и переработке пластиковых бутылок на баскетбольных матчах Единой лиги и </a:t>
            </a:r>
            <a:r>
              <a:rPr lang="ru-RU" sz="1400" b="1" dirty="0" smtClean="0"/>
              <a:t>БУЛЛИТБОТЛ </a:t>
            </a:r>
            <a:r>
              <a:rPr lang="ru-RU" sz="1400" dirty="0"/>
              <a:t>- на матчах КХЛ. </a:t>
            </a:r>
          </a:p>
          <a:p>
            <a:pPr algn="just">
              <a:lnSpc>
                <a:spcPct val="150000"/>
              </a:lnSpc>
            </a:pPr>
            <a:endParaRPr lang="ru-RU" sz="1400" dirty="0"/>
          </a:p>
        </p:txBody>
      </p:sp>
      <p:pic>
        <p:nvPicPr>
          <p:cNvPr id="35842" name="Picture 2" descr="C:\Users\KholschevaGV\Pictures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68" y="1471497"/>
            <a:ext cx="4554389" cy="26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9736" r="54034"/>
          <a:stretch/>
        </p:blipFill>
        <p:spPr>
          <a:xfrm>
            <a:off x="6636875" y="1471497"/>
            <a:ext cx="1863527" cy="1294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5289" t="-469" r="8481" b="469"/>
          <a:stretch/>
        </p:blipFill>
        <p:spPr>
          <a:xfrm>
            <a:off x="6636875" y="2800103"/>
            <a:ext cx="1863527" cy="12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930088" y="644660"/>
          <a:ext cx="1396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0088" y="644660"/>
                        <a:ext cx="1396" cy="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25336E85-2B81-BA48-B640-CEAE52BEA693}"/>
              </a:ext>
            </a:extLst>
          </p:cNvPr>
          <p:cNvSpPr txBox="1">
            <a:spLocks/>
          </p:cNvSpPr>
          <p:nvPr/>
        </p:nvSpPr>
        <p:spPr bwMode="auto">
          <a:xfrm>
            <a:off x="478851" y="408715"/>
            <a:ext cx="9188503" cy="51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70"/>
            <a:r>
              <a:rPr lang="ru-RU" sz="2000" b="1" dirty="0"/>
              <a:t>СИБУР активно поддерживает переход России на принципы </a:t>
            </a:r>
            <a:r>
              <a:rPr lang="ru-RU" sz="2000" b="1" dirty="0" smtClean="0"/>
              <a:t>ЭЗЦ</a:t>
            </a:r>
            <a:endParaRPr lang="ru-RU" sz="20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968" y="1184355"/>
            <a:ext cx="4282307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i="1" dirty="0" smtClean="0"/>
              <a:t>«Мало</a:t>
            </a:r>
            <a:r>
              <a:rPr lang="ru-RU" sz="1600" b="1" i="1" dirty="0"/>
              <a:t>, кто знает, что СИБУР собирает пустые пластиковые бутылки со всех баскетбольных и хоккейных матчей, идущих в России, и СИБУР с помощью своих партнеров их перерабатывает, мало того, что перерабатывает, он стал делать из переработанного пластика баскетбольные мячи, хоккейную </a:t>
            </a:r>
            <a:r>
              <a:rPr lang="ru-RU" sz="1600" b="1" i="1" dirty="0" smtClean="0"/>
              <a:t>и баскетбольную формы» </a:t>
            </a:r>
          </a:p>
          <a:p>
            <a:pPr algn="just">
              <a:lnSpc>
                <a:spcPct val="150000"/>
              </a:lnSpc>
            </a:pPr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/>
          <a:stretch/>
        </p:blipFill>
        <p:spPr>
          <a:xfrm>
            <a:off x="5297137" y="1304069"/>
            <a:ext cx="4146778" cy="30541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4968" y="4739685"/>
            <a:ext cx="8808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600" b="1" dirty="0"/>
          </a:p>
          <a:p>
            <a:pPr algn="just">
              <a:lnSpc>
                <a:spcPct val="150000"/>
              </a:lnSpc>
            </a:pPr>
            <a:r>
              <a:rPr lang="ru-RU" sz="1600" b="1" dirty="0"/>
              <a:t>–  </a:t>
            </a:r>
            <a:r>
              <a:rPr lang="ru-RU" sz="1600" b="1" i="1" dirty="0"/>
              <a:t>отметил</a:t>
            </a:r>
            <a:r>
              <a:rPr lang="ru-RU" sz="1600" i="1" dirty="0"/>
              <a:t> спецпредставитель президента по вопросам природоохранной деятельности экологии и транспорта </a:t>
            </a:r>
            <a:r>
              <a:rPr lang="ru-RU" sz="1600" b="1" i="1" dirty="0"/>
              <a:t>Сергей Иванов в рамках одной из сессий ПМЭФ-2019.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5781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39" y="440538"/>
            <a:ext cx="9351033" cy="703263"/>
          </a:xfrm>
        </p:spPr>
        <p:txBody>
          <a:bodyPr/>
          <a:lstStyle/>
          <a:p>
            <a:r>
              <a:rPr lang="ru-RU" b="1" dirty="0" smtClean="0"/>
              <a:t>СИБУР запустил технологический </a:t>
            </a:r>
            <a:r>
              <a:rPr lang="ru-RU" b="1" dirty="0" err="1" smtClean="0"/>
              <a:t>стартап</a:t>
            </a:r>
            <a:r>
              <a:rPr lang="ru-RU" b="1" dirty="0" smtClean="0"/>
              <a:t> по </a:t>
            </a:r>
            <a:r>
              <a:rPr lang="ru-RU" b="1" dirty="0" smtClean="0"/>
              <a:t>развитию </a:t>
            </a:r>
            <a:r>
              <a:rPr lang="ru-RU" b="1" dirty="0"/>
              <a:t>сбора и переработки </a:t>
            </a:r>
            <a:r>
              <a:rPr lang="ru-RU" b="1" dirty="0" smtClean="0"/>
              <a:t>отходов в </a:t>
            </a:r>
            <a:r>
              <a:rPr lang="ru-RU" b="1" dirty="0"/>
              <a:t>России </a:t>
            </a:r>
            <a:r>
              <a:rPr lang="ru-RU" b="1" dirty="0" smtClean="0"/>
              <a:t>– РЕ.АКТОР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64" y="1372647"/>
            <a:ext cx="2304488" cy="8718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0139" y="2472284"/>
            <a:ext cx="43804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8C95"/>
                </a:solidFill>
              </a:rPr>
              <a:t>Работает в нескольких направлениях: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b="1" dirty="0"/>
              <a:t>1. </a:t>
            </a:r>
            <a:r>
              <a:rPr lang="ru-RU" sz="1400" b="1" dirty="0" err="1"/>
              <a:t>Маркетплэйс</a:t>
            </a:r>
            <a:endParaRPr lang="ru-RU" sz="1400" b="1" dirty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Помогает генератору отходов (от частного домохозяйства до промышленного предприятия), подлежащих вторичной переработке, найти покупателей</a:t>
            </a:r>
            <a:r>
              <a:rPr lang="en-US" sz="1400" dirty="0"/>
              <a:t>/</a:t>
            </a:r>
            <a:r>
              <a:rPr lang="ru-RU" sz="1400" dirty="0"/>
              <a:t>переработчиков на этот ресурс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b="1" dirty="0"/>
              <a:t>2. Решения по РСО «под ключ» для крупных корпораций и спортивных </a:t>
            </a:r>
            <a:r>
              <a:rPr lang="ru-RU" sz="1400" b="1" dirty="0" smtClean="0"/>
              <a:t>мероприятий</a:t>
            </a:r>
            <a:endParaRPr lang="ru-RU" sz="1400" b="1" dirty="0"/>
          </a:p>
          <a:p>
            <a:pPr algn="just">
              <a:lnSpc>
                <a:spcPct val="150000"/>
              </a:lnSpc>
            </a:pP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14766" y="1484877"/>
            <a:ext cx="28047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/>
              <a:t>В настоящее время проект находится </a:t>
            </a:r>
            <a:r>
              <a:rPr lang="ru-RU" sz="1200" b="1" dirty="0"/>
              <a:t>в стадии </a:t>
            </a:r>
            <a:r>
              <a:rPr lang="ru-RU" sz="1200" b="1" dirty="0" smtClean="0"/>
              <a:t>тестирования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47541" y="2472284"/>
            <a:ext cx="48375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8C95"/>
                </a:solidFill>
              </a:rPr>
              <a:t>«Фишки»:</a:t>
            </a:r>
          </a:p>
          <a:p>
            <a:pPr algn="just">
              <a:lnSpc>
                <a:spcPct val="150000"/>
              </a:lnSpc>
            </a:pPr>
            <a:endParaRPr lang="ru-RU" sz="1200" dirty="0"/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ru-RU" sz="1400" dirty="0"/>
              <a:t>создаем цепочку, где все участники могут с выгодой для себя решить проблему отходов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ru-RU" sz="1400" dirty="0"/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ru-RU" sz="1400" dirty="0"/>
              <a:t>раздельный сбор отходов, способствуем развитию вторичной переработки с помощью цифровых технологий, снижаем образование мусора на полигонах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ru-RU" sz="1400" dirty="0"/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ru-RU" sz="1400" dirty="0"/>
              <a:t>платформа бесплатна для участников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4753660" y="2678339"/>
            <a:ext cx="0" cy="3558208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6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989" y="3148553"/>
            <a:ext cx="7772400" cy="703262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/>
              <a:t>Спасибо за внимание!</a:t>
            </a:r>
            <a:endParaRPr lang="ru-RU" sz="3200" b="1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0" name="Объект 138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39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90" name="Объект 138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9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393" name="Заголовок 13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СИБУР сегодня</a:t>
            </a:r>
            <a:endParaRPr lang="ru-RU" b="1" dirty="0"/>
          </a:p>
        </p:txBody>
      </p:sp>
      <p:sp>
        <p:nvSpPr>
          <p:cNvPr id="2960" name="Rectangle 7"/>
          <p:cNvSpPr/>
          <p:nvPr/>
        </p:nvSpPr>
        <p:spPr>
          <a:xfrm>
            <a:off x="396607" y="644442"/>
            <a:ext cx="9198493" cy="1137947"/>
          </a:xfrm>
          <a:prstGeom prst="rect">
            <a:avLst/>
          </a:prstGeom>
          <a:solidFill>
            <a:srgbClr val="FFFFFF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07226" tIns="53610" rIns="107226" bIns="53610" rtlCol="0" anchor="ctr"/>
          <a:lstStyle/>
          <a:p>
            <a:pPr algn="ctr" defTabSz="1072255">
              <a:defRPr/>
            </a:pPr>
            <a:endParaRPr lang="en-US" sz="1300" kern="0" dirty="0" err="1">
              <a:solidFill>
                <a:srgbClr val="000000"/>
              </a:solidFill>
            </a:endParaRPr>
          </a:p>
        </p:txBody>
      </p:sp>
      <p:pic>
        <p:nvPicPr>
          <p:cNvPr id="1373" name="Picture 12" descr="D:\sam-nat\ШАБЛОНЫ Сибур\fon_map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44" r="15790"/>
          <a:stretch/>
        </p:blipFill>
        <p:spPr bwMode="auto">
          <a:xfrm>
            <a:off x="385173" y="-53649"/>
            <a:ext cx="9532440" cy="62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4" name="Заголовок 1"/>
          <p:cNvSpPr txBox="1">
            <a:spLocks/>
          </p:cNvSpPr>
          <p:nvPr/>
        </p:nvSpPr>
        <p:spPr>
          <a:xfrm>
            <a:off x="429000" y="1610923"/>
            <a:ext cx="9204000" cy="705600"/>
          </a:xfrm>
          <a:prstGeom prst="rect">
            <a:avLst/>
          </a:prstGeom>
        </p:spPr>
        <p:txBody>
          <a:bodyPr lIns="107226" tIns="53610" rIns="107226" bIns="5361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673"/>
            <a:endParaRPr kern="0" dirty="0"/>
          </a:p>
        </p:txBody>
      </p:sp>
      <p:sp>
        <p:nvSpPr>
          <p:cNvPr id="1375" name="Прямоугольник 1374"/>
          <p:cNvSpPr/>
          <p:nvPr/>
        </p:nvSpPr>
        <p:spPr bwMode="auto">
          <a:xfrm>
            <a:off x="449057" y="5279401"/>
            <a:ext cx="7736043" cy="1056000"/>
          </a:xfrm>
          <a:prstGeom prst="rect">
            <a:avLst/>
          </a:prstGeom>
          <a:solidFill>
            <a:sysClr val="window" lastClr="FFFFFF">
              <a:alpha val="16000"/>
            </a:sysClr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algn="ctr" defTabSz="1072255" fontAlgn="base">
              <a:spcBef>
                <a:spcPct val="0"/>
              </a:spcBef>
              <a:spcAft>
                <a:spcPct val="0"/>
              </a:spcAft>
            </a:pPr>
            <a:endParaRPr lang="ru-RU" sz="900" b="1" kern="0" dirty="0">
              <a:solidFill>
                <a:prstClr val="black"/>
              </a:solidFill>
            </a:endParaRPr>
          </a:p>
          <a:p>
            <a:pPr algn="ctr" defTabSz="1072255" fontAlgn="base">
              <a:spcBef>
                <a:spcPct val="0"/>
              </a:spcBef>
              <a:spcAft>
                <a:spcPct val="0"/>
              </a:spcAft>
            </a:pPr>
            <a:endParaRPr lang="ru-RU" sz="900" b="1" kern="0" dirty="0">
              <a:solidFill>
                <a:prstClr val="black"/>
              </a:solidFill>
            </a:endParaRPr>
          </a:p>
        </p:txBody>
      </p:sp>
      <p:sp>
        <p:nvSpPr>
          <p:cNvPr id="1376" name="TextBox 1375"/>
          <p:cNvSpPr txBox="1"/>
          <p:nvPr/>
        </p:nvSpPr>
        <p:spPr>
          <a:xfrm>
            <a:off x="616047" y="5454758"/>
            <a:ext cx="1383392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1072255"/>
            <a:r>
              <a:rPr lang="ru-RU" sz="800" kern="0" dirty="0" err="1">
                <a:latin typeface="Arial Narrow" panose="020B0606020202030204" pitchFamily="34" charset="0"/>
              </a:rPr>
              <a:t>газопереработка</a:t>
            </a:r>
            <a:r>
              <a:rPr lang="ru-RU" sz="800" kern="0" dirty="0">
                <a:latin typeface="Arial Narrow" panose="020B0606020202030204" pitchFamily="34" charset="0"/>
              </a:rPr>
              <a:t> и инфраструктура</a:t>
            </a:r>
          </a:p>
        </p:txBody>
      </p:sp>
      <p:sp>
        <p:nvSpPr>
          <p:cNvPr id="1377" name="TextBox 1376"/>
          <p:cNvSpPr txBox="1"/>
          <p:nvPr/>
        </p:nvSpPr>
        <p:spPr>
          <a:xfrm>
            <a:off x="2493128" y="5594624"/>
            <a:ext cx="1188769" cy="1154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913673">
              <a:lnSpc>
                <a:spcPts val="939"/>
              </a:lnSpc>
            </a:pPr>
            <a:r>
              <a:rPr lang="ru-RU" sz="800" kern="0" dirty="0">
                <a:latin typeface="Arial Narrow" panose="020B0606020202030204" pitchFamily="34" charset="0"/>
              </a:rPr>
              <a:t>олефины и полиолефины</a:t>
            </a:r>
          </a:p>
        </p:txBody>
      </p:sp>
      <p:sp>
        <p:nvSpPr>
          <p:cNvPr id="1378" name="TextBox 1377"/>
          <p:cNvSpPr txBox="1"/>
          <p:nvPr/>
        </p:nvSpPr>
        <p:spPr>
          <a:xfrm>
            <a:off x="616065" y="581297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1072255"/>
            <a:r>
              <a:rPr lang="ru-RU" sz="800" kern="0" dirty="0">
                <a:latin typeface="Arial Narrow" panose="020B0606020202030204" pitchFamily="34" charset="0"/>
              </a:rPr>
              <a:t>научные центры</a:t>
            </a:r>
          </a:p>
        </p:txBody>
      </p:sp>
      <p:sp>
        <p:nvSpPr>
          <p:cNvPr id="1379" name="TextBox 1378"/>
          <p:cNvSpPr txBox="1"/>
          <p:nvPr/>
        </p:nvSpPr>
        <p:spPr>
          <a:xfrm>
            <a:off x="616047" y="5995937"/>
            <a:ext cx="990656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1072255"/>
            <a:r>
              <a:rPr lang="ru-RU" sz="800" kern="0" dirty="0">
                <a:latin typeface="Arial Narrow" panose="020B0606020202030204" pitchFamily="34" charset="0"/>
              </a:rPr>
              <a:t>строящиеся предприятия</a:t>
            </a:r>
          </a:p>
        </p:txBody>
      </p:sp>
      <p:sp>
        <p:nvSpPr>
          <p:cNvPr id="1380" name="TextBox 1379"/>
          <p:cNvSpPr txBox="1"/>
          <p:nvPr/>
        </p:nvSpPr>
        <p:spPr>
          <a:xfrm>
            <a:off x="616057" y="6175747"/>
            <a:ext cx="1740861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1072255"/>
            <a:r>
              <a:rPr lang="ru-RU" sz="800" kern="0" dirty="0">
                <a:latin typeface="Arial Narrow" panose="020B0606020202030204" pitchFamily="34" charset="0"/>
              </a:rPr>
              <a:t>рассматриваемые инвестиционные проекты</a:t>
            </a:r>
          </a:p>
        </p:txBody>
      </p:sp>
      <p:sp>
        <p:nvSpPr>
          <p:cNvPr id="1381" name="TextBox 1380"/>
          <p:cNvSpPr txBox="1"/>
          <p:nvPr/>
        </p:nvSpPr>
        <p:spPr>
          <a:xfrm>
            <a:off x="2493114" y="6038302"/>
            <a:ext cx="1410643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1072255"/>
            <a:r>
              <a:rPr lang="ru-RU" sz="800" kern="0" dirty="0">
                <a:latin typeface="Arial Narrow" panose="020B0606020202030204" pitchFamily="34" charset="0"/>
              </a:rPr>
              <a:t>проектные инжиниринговые центры</a:t>
            </a:r>
          </a:p>
        </p:txBody>
      </p:sp>
      <p:sp>
        <p:nvSpPr>
          <p:cNvPr id="1382" name="TextBox 1381"/>
          <p:cNvSpPr txBox="1"/>
          <p:nvPr/>
        </p:nvSpPr>
        <p:spPr>
          <a:xfrm>
            <a:off x="2493128" y="6175747"/>
            <a:ext cx="1426673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1072255"/>
            <a:r>
              <a:rPr lang="ru-RU" sz="800" kern="0" dirty="0">
                <a:latin typeface="Arial Narrow" panose="020B0606020202030204" pitchFamily="34" charset="0"/>
              </a:rPr>
              <a:t>корпоративный центр оздоровления</a:t>
            </a:r>
          </a:p>
        </p:txBody>
      </p:sp>
      <p:sp>
        <p:nvSpPr>
          <p:cNvPr id="1383" name="TextBox 1382"/>
          <p:cNvSpPr txBox="1"/>
          <p:nvPr/>
        </p:nvSpPr>
        <p:spPr>
          <a:xfrm>
            <a:off x="616048" y="5624849"/>
            <a:ext cx="109805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800">
                <a:solidFill>
                  <a:prstClr val="black"/>
                </a:solidFill>
              </a:defRPr>
            </a:lvl1pPr>
          </a:lstStyle>
          <a:p>
            <a:pPr algn="l" defTabSz="1072255"/>
            <a:r>
              <a:rPr lang="ru-RU" kern="0" dirty="0">
                <a:latin typeface="Arial Narrow" panose="020B0606020202030204" pitchFamily="34" charset="0"/>
              </a:rPr>
              <a:t>инфраструктурные объекты</a:t>
            </a:r>
          </a:p>
        </p:txBody>
      </p:sp>
      <p:sp>
        <p:nvSpPr>
          <p:cNvPr id="1384" name="TextBox 1383"/>
          <p:cNvSpPr txBox="1"/>
          <p:nvPr/>
        </p:nvSpPr>
        <p:spPr>
          <a:xfrm>
            <a:off x="2493130" y="5891333"/>
            <a:ext cx="779059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1072255"/>
            <a:r>
              <a:rPr lang="ru-RU" sz="800" kern="0" dirty="0">
                <a:latin typeface="Arial Narrow" panose="020B0606020202030204" pitchFamily="34" charset="0"/>
              </a:rPr>
              <a:t>наливные эстакады</a:t>
            </a:r>
          </a:p>
        </p:txBody>
      </p:sp>
      <p:sp>
        <p:nvSpPr>
          <p:cNvPr id="1385" name="TextBox 1384"/>
          <p:cNvSpPr txBox="1"/>
          <p:nvPr/>
        </p:nvSpPr>
        <p:spPr>
          <a:xfrm>
            <a:off x="2493125" y="5738014"/>
            <a:ext cx="76142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1072255"/>
            <a:r>
              <a:rPr lang="ru-RU" sz="800" kern="0" dirty="0">
                <a:latin typeface="Arial Narrow" panose="020B0606020202030204" pitchFamily="34" charset="0"/>
              </a:rPr>
              <a:t>поддержка бизнеса</a:t>
            </a:r>
          </a:p>
        </p:txBody>
      </p:sp>
      <p:sp>
        <p:nvSpPr>
          <p:cNvPr id="1386" name="Овал 1385"/>
          <p:cNvSpPr/>
          <p:nvPr/>
        </p:nvSpPr>
        <p:spPr bwMode="auto">
          <a:xfrm>
            <a:off x="2250506" y="3483252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87" name="Овал 1386"/>
          <p:cNvSpPr/>
          <p:nvPr/>
        </p:nvSpPr>
        <p:spPr bwMode="auto">
          <a:xfrm>
            <a:off x="2196325" y="3569605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88" name="Овал 1387"/>
          <p:cNvSpPr/>
          <p:nvPr/>
        </p:nvSpPr>
        <p:spPr bwMode="auto">
          <a:xfrm>
            <a:off x="2228170" y="3636432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89" name="Овал 1388"/>
          <p:cNvSpPr/>
          <p:nvPr/>
        </p:nvSpPr>
        <p:spPr bwMode="auto">
          <a:xfrm>
            <a:off x="2140430" y="3537617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91" name="Овал 1390"/>
          <p:cNvSpPr/>
          <p:nvPr/>
        </p:nvSpPr>
        <p:spPr bwMode="auto">
          <a:xfrm>
            <a:off x="1828984" y="3301690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92" name="Овал 1391"/>
          <p:cNvSpPr/>
          <p:nvPr/>
        </p:nvSpPr>
        <p:spPr bwMode="auto">
          <a:xfrm>
            <a:off x="1752913" y="3185422"/>
            <a:ext cx="82727" cy="101817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94" name="Овал 1393"/>
          <p:cNvSpPr/>
          <p:nvPr/>
        </p:nvSpPr>
        <p:spPr bwMode="auto">
          <a:xfrm>
            <a:off x="1695687" y="2832738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95" name="Овал 1394"/>
          <p:cNvSpPr/>
          <p:nvPr/>
        </p:nvSpPr>
        <p:spPr bwMode="auto">
          <a:xfrm>
            <a:off x="1295883" y="3547120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96" name="Овал 1395"/>
          <p:cNvSpPr/>
          <p:nvPr/>
        </p:nvSpPr>
        <p:spPr bwMode="auto">
          <a:xfrm>
            <a:off x="1486330" y="3815167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97" name="Овал 1396"/>
          <p:cNvSpPr/>
          <p:nvPr/>
        </p:nvSpPr>
        <p:spPr bwMode="auto">
          <a:xfrm>
            <a:off x="997597" y="4587119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98" name="Овал 1397"/>
          <p:cNvSpPr/>
          <p:nvPr/>
        </p:nvSpPr>
        <p:spPr bwMode="auto">
          <a:xfrm>
            <a:off x="783309" y="4562673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399" name="Овал 1398"/>
          <p:cNvSpPr/>
          <p:nvPr/>
        </p:nvSpPr>
        <p:spPr bwMode="auto">
          <a:xfrm>
            <a:off x="3146046" y="3837701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00" name="Овал 1399"/>
          <p:cNvSpPr/>
          <p:nvPr/>
        </p:nvSpPr>
        <p:spPr bwMode="auto">
          <a:xfrm>
            <a:off x="2892725" y="4274159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01" name="Овал 1400"/>
          <p:cNvSpPr/>
          <p:nvPr/>
        </p:nvSpPr>
        <p:spPr bwMode="auto">
          <a:xfrm>
            <a:off x="2357209" y="4263905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02" name="Овал 1401"/>
          <p:cNvSpPr/>
          <p:nvPr/>
        </p:nvSpPr>
        <p:spPr bwMode="auto">
          <a:xfrm>
            <a:off x="2422617" y="4341589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03" name="Овал 1402"/>
          <p:cNvSpPr/>
          <p:nvPr/>
        </p:nvSpPr>
        <p:spPr bwMode="auto">
          <a:xfrm>
            <a:off x="3769528" y="4391551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04" name="Овал 1403"/>
          <p:cNvSpPr/>
          <p:nvPr/>
        </p:nvSpPr>
        <p:spPr bwMode="auto">
          <a:xfrm>
            <a:off x="3976473" y="4298202"/>
            <a:ext cx="82551" cy="101601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913673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05" name="Овал 1404"/>
          <p:cNvSpPr/>
          <p:nvPr/>
        </p:nvSpPr>
        <p:spPr bwMode="auto">
          <a:xfrm>
            <a:off x="4890675" y="3611521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06" name="Овал 1405"/>
          <p:cNvSpPr/>
          <p:nvPr/>
        </p:nvSpPr>
        <p:spPr bwMode="auto">
          <a:xfrm>
            <a:off x="3980263" y="3580143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07" name="Овал 1406"/>
          <p:cNvSpPr/>
          <p:nvPr/>
        </p:nvSpPr>
        <p:spPr bwMode="auto">
          <a:xfrm>
            <a:off x="4245725" y="4836227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08" name="Овал 1407"/>
          <p:cNvSpPr/>
          <p:nvPr/>
        </p:nvSpPr>
        <p:spPr bwMode="auto">
          <a:xfrm>
            <a:off x="5112538" y="4680885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09" name="Овал 1408"/>
          <p:cNvSpPr/>
          <p:nvPr/>
        </p:nvSpPr>
        <p:spPr bwMode="auto">
          <a:xfrm>
            <a:off x="5798567" y="4952922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10" name="Овал 1409"/>
          <p:cNvSpPr/>
          <p:nvPr/>
        </p:nvSpPr>
        <p:spPr bwMode="auto">
          <a:xfrm>
            <a:off x="8848015" y="4497031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913673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11" name="TextBox 1410"/>
          <p:cNvSpPr txBox="1"/>
          <p:nvPr/>
        </p:nvSpPr>
        <p:spPr>
          <a:xfrm>
            <a:off x="1704465" y="2990466"/>
            <a:ext cx="66717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/>
            </a:lvl1pPr>
          </a:lstStyle>
          <a:p>
            <a:pPr defTabSz="913673"/>
            <a:r>
              <a:rPr lang="ru-RU" sz="1200" b="1" dirty="0">
                <a:solidFill>
                  <a:prstClr val="black"/>
                </a:solidFill>
              </a:rPr>
              <a:t>МОСКВА</a:t>
            </a:r>
          </a:p>
        </p:txBody>
      </p:sp>
      <p:sp>
        <p:nvSpPr>
          <p:cNvPr id="1412" name="TextBox 1411"/>
          <p:cNvSpPr txBox="1"/>
          <p:nvPr/>
        </p:nvSpPr>
        <p:spPr>
          <a:xfrm>
            <a:off x="1362019" y="2751915"/>
            <a:ext cx="32060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Тверь</a:t>
            </a:r>
          </a:p>
        </p:txBody>
      </p:sp>
      <p:sp>
        <p:nvSpPr>
          <p:cNvPr id="1413" name="TextBox 1412"/>
          <p:cNvSpPr txBox="1"/>
          <p:nvPr/>
        </p:nvSpPr>
        <p:spPr>
          <a:xfrm>
            <a:off x="1051181" y="3773721"/>
            <a:ext cx="298160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Курск</a:t>
            </a:r>
          </a:p>
        </p:txBody>
      </p:sp>
      <p:sp>
        <p:nvSpPr>
          <p:cNvPr id="1414" name="TextBox 1413"/>
          <p:cNvSpPr txBox="1"/>
          <p:nvPr/>
        </p:nvSpPr>
        <p:spPr>
          <a:xfrm>
            <a:off x="1526008" y="3920181"/>
            <a:ext cx="474490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Воронеж</a:t>
            </a:r>
          </a:p>
        </p:txBody>
      </p:sp>
      <p:sp>
        <p:nvSpPr>
          <p:cNvPr id="1415" name="TextBox 1414"/>
          <p:cNvSpPr txBox="1"/>
          <p:nvPr/>
        </p:nvSpPr>
        <p:spPr>
          <a:xfrm>
            <a:off x="990769" y="4644477"/>
            <a:ext cx="57708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Краснодар</a:t>
            </a:r>
          </a:p>
        </p:txBody>
      </p:sp>
      <p:sp>
        <p:nvSpPr>
          <p:cNvPr id="1416" name="TextBox 1415"/>
          <p:cNvSpPr txBox="1"/>
          <p:nvPr/>
        </p:nvSpPr>
        <p:spPr>
          <a:xfrm>
            <a:off x="2063093" y="4467503"/>
            <a:ext cx="921727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Новокуйбышевск</a:t>
            </a:r>
          </a:p>
        </p:txBody>
      </p:sp>
      <p:sp>
        <p:nvSpPr>
          <p:cNvPr id="1417" name="TextBox 1416"/>
          <p:cNvSpPr txBox="1"/>
          <p:nvPr/>
        </p:nvSpPr>
        <p:spPr>
          <a:xfrm>
            <a:off x="640129" y="4635930"/>
            <a:ext cx="33182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Анапа</a:t>
            </a:r>
          </a:p>
        </p:txBody>
      </p:sp>
      <p:sp>
        <p:nvSpPr>
          <p:cNvPr id="1418" name="TextBox 1417"/>
          <p:cNvSpPr txBox="1"/>
          <p:nvPr/>
        </p:nvSpPr>
        <p:spPr>
          <a:xfrm>
            <a:off x="2268543" y="3300554"/>
            <a:ext cx="45685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Балахна</a:t>
            </a:r>
          </a:p>
        </p:txBody>
      </p:sp>
      <p:sp>
        <p:nvSpPr>
          <p:cNvPr id="1419" name="TextBox 1418"/>
          <p:cNvSpPr txBox="1"/>
          <p:nvPr/>
        </p:nvSpPr>
        <p:spPr>
          <a:xfrm>
            <a:off x="2272217" y="3537380"/>
            <a:ext cx="965008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Нижний</a:t>
            </a: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Новгород</a:t>
            </a:r>
          </a:p>
        </p:txBody>
      </p:sp>
      <p:sp>
        <p:nvSpPr>
          <p:cNvPr id="1420" name="TextBox 1419"/>
          <p:cNvSpPr txBox="1"/>
          <p:nvPr/>
        </p:nvSpPr>
        <p:spPr>
          <a:xfrm>
            <a:off x="2015816" y="3714379"/>
            <a:ext cx="367088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Кстово</a:t>
            </a:r>
          </a:p>
        </p:txBody>
      </p:sp>
      <p:sp>
        <p:nvSpPr>
          <p:cNvPr id="1421" name="TextBox 1420"/>
          <p:cNvSpPr txBox="1"/>
          <p:nvPr/>
        </p:nvSpPr>
        <p:spPr>
          <a:xfrm>
            <a:off x="1561266" y="3533019"/>
            <a:ext cx="57387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Дзержинск</a:t>
            </a:r>
          </a:p>
        </p:txBody>
      </p:sp>
      <p:sp>
        <p:nvSpPr>
          <p:cNvPr id="1422" name="TextBox 1421"/>
          <p:cNvSpPr txBox="1"/>
          <p:nvPr/>
        </p:nvSpPr>
        <p:spPr>
          <a:xfrm>
            <a:off x="3016953" y="3894559"/>
            <a:ext cx="35266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Пермь</a:t>
            </a:r>
          </a:p>
        </p:txBody>
      </p:sp>
      <p:sp>
        <p:nvSpPr>
          <p:cNvPr id="1423" name="TextBox 1422"/>
          <p:cNvSpPr txBox="1"/>
          <p:nvPr/>
        </p:nvSpPr>
        <p:spPr>
          <a:xfrm>
            <a:off x="3611833" y="3524409"/>
            <a:ext cx="37670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Нягань</a:t>
            </a:r>
          </a:p>
        </p:txBody>
      </p:sp>
      <p:sp>
        <p:nvSpPr>
          <p:cNvPr id="1424" name="TextBox 1423"/>
          <p:cNvSpPr txBox="1"/>
          <p:nvPr/>
        </p:nvSpPr>
        <p:spPr>
          <a:xfrm>
            <a:off x="4885648" y="3692634"/>
            <a:ext cx="876843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Вынгапуровский</a:t>
            </a:r>
          </a:p>
        </p:txBody>
      </p:sp>
      <p:sp>
        <p:nvSpPr>
          <p:cNvPr id="1425" name="TextBox 1424"/>
          <p:cNvSpPr txBox="1"/>
          <p:nvPr/>
        </p:nvSpPr>
        <p:spPr>
          <a:xfrm>
            <a:off x="4629262" y="4032811"/>
            <a:ext cx="828753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Нижневартовск</a:t>
            </a:r>
          </a:p>
        </p:txBody>
      </p:sp>
      <p:sp>
        <p:nvSpPr>
          <p:cNvPr id="1426" name="TextBox 1425"/>
          <p:cNvSpPr txBox="1"/>
          <p:nvPr/>
        </p:nvSpPr>
        <p:spPr>
          <a:xfrm>
            <a:off x="3939892" y="4463554"/>
            <a:ext cx="612347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Тобольск</a:t>
            </a:r>
          </a:p>
        </p:txBody>
      </p:sp>
      <p:sp>
        <p:nvSpPr>
          <p:cNvPr id="1427" name="TextBox 1426"/>
          <p:cNvSpPr txBox="1"/>
          <p:nvPr/>
        </p:nvSpPr>
        <p:spPr>
          <a:xfrm>
            <a:off x="3448510" y="4430433"/>
            <a:ext cx="426399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Тюмень</a:t>
            </a:r>
          </a:p>
        </p:txBody>
      </p:sp>
      <p:sp>
        <p:nvSpPr>
          <p:cNvPr id="1428" name="TextBox 1427"/>
          <p:cNvSpPr txBox="1"/>
          <p:nvPr/>
        </p:nvSpPr>
        <p:spPr>
          <a:xfrm>
            <a:off x="4126861" y="4887698"/>
            <a:ext cx="27892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Омск</a:t>
            </a:r>
            <a:endParaRPr lang="ru-RU" sz="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29" name="TextBox 1428"/>
          <p:cNvSpPr txBox="1"/>
          <p:nvPr/>
        </p:nvSpPr>
        <p:spPr>
          <a:xfrm>
            <a:off x="5165720" y="4718677"/>
            <a:ext cx="323808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Томск</a:t>
            </a:r>
          </a:p>
        </p:txBody>
      </p:sp>
      <p:sp>
        <p:nvSpPr>
          <p:cNvPr id="1430" name="TextBox 1429"/>
          <p:cNvSpPr txBox="1"/>
          <p:nvPr/>
        </p:nvSpPr>
        <p:spPr>
          <a:xfrm>
            <a:off x="5518859" y="5005423"/>
            <a:ext cx="617157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Красноярск</a:t>
            </a:r>
            <a:endParaRPr lang="ru-RU" sz="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31" name="TextBox 1430"/>
          <p:cNvSpPr txBox="1"/>
          <p:nvPr/>
        </p:nvSpPr>
        <p:spPr>
          <a:xfrm>
            <a:off x="8562185" y="4547421"/>
            <a:ext cx="617157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Свободный</a:t>
            </a:r>
          </a:p>
        </p:txBody>
      </p:sp>
      <p:sp>
        <p:nvSpPr>
          <p:cNvPr id="1432" name="TextBox 1431"/>
          <p:cNvSpPr txBox="1"/>
          <p:nvPr/>
        </p:nvSpPr>
        <p:spPr>
          <a:xfrm>
            <a:off x="2665342" y="4332621"/>
            <a:ext cx="76944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Благовещенск</a:t>
            </a:r>
          </a:p>
        </p:txBody>
      </p:sp>
      <p:sp>
        <p:nvSpPr>
          <p:cNvPr id="1433" name="TextBox 1432"/>
          <p:cNvSpPr txBox="1"/>
          <p:nvPr/>
        </p:nvSpPr>
        <p:spPr>
          <a:xfrm>
            <a:off x="1865128" y="4280610"/>
            <a:ext cx="495328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Тольятти</a:t>
            </a:r>
          </a:p>
        </p:txBody>
      </p:sp>
      <p:sp>
        <p:nvSpPr>
          <p:cNvPr id="1434" name="Овал 1433"/>
          <p:cNvSpPr/>
          <p:nvPr/>
        </p:nvSpPr>
        <p:spPr bwMode="auto">
          <a:xfrm>
            <a:off x="1769667" y="2207789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35" name="TextBox 1434"/>
          <p:cNvSpPr txBox="1"/>
          <p:nvPr/>
        </p:nvSpPr>
        <p:spPr>
          <a:xfrm>
            <a:off x="1537016" y="2254090"/>
            <a:ext cx="522580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Усть-Луга</a:t>
            </a:r>
          </a:p>
        </p:txBody>
      </p:sp>
      <p:sp>
        <p:nvSpPr>
          <p:cNvPr id="1436" name="Овал 1435"/>
          <p:cNvSpPr/>
          <p:nvPr/>
        </p:nvSpPr>
        <p:spPr bwMode="auto">
          <a:xfrm>
            <a:off x="4782924" y="2901651"/>
            <a:ext cx="45499" cy="55999"/>
          </a:xfrm>
          <a:prstGeom prst="ellipse">
            <a:avLst/>
          </a:prstGeom>
          <a:solidFill>
            <a:srgbClr val="F58A1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37" name="TextBox 1436"/>
          <p:cNvSpPr txBox="1"/>
          <p:nvPr/>
        </p:nvSpPr>
        <p:spPr>
          <a:xfrm>
            <a:off x="4767448" y="2774634"/>
            <a:ext cx="439223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Пуровск</a:t>
            </a:r>
          </a:p>
        </p:txBody>
      </p:sp>
      <p:sp>
        <p:nvSpPr>
          <p:cNvPr id="1438" name="Овал 1437"/>
          <p:cNvSpPr/>
          <p:nvPr/>
        </p:nvSpPr>
        <p:spPr bwMode="auto">
          <a:xfrm>
            <a:off x="4120436" y="3764267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39" name="TextBox 1438"/>
          <p:cNvSpPr txBox="1"/>
          <p:nvPr/>
        </p:nvSpPr>
        <p:spPr>
          <a:xfrm>
            <a:off x="3350558" y="3836329"/>
            <a:ext cx="89928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Ханты-Мансийск</a:t>
            </a:r>
          </a:p>
        </p:txBody>
      </p:sp>
      <p:sp>
        <p:nvSpPr>
          <p:cNvPr id="1440" name="Полилиния 1439"/>
          <p:cNvSpPr/>
          <p:nvPr/>
        </p:nvSpPr>
        <p:spPr bwMode="auto">
          <a:xfrm>
            <a:off x="4045747" y="2948716"/>
            <a:ext cx="851325" cy="1375603"/>
          </a:xfrm>
          <a:custGeom>
            <a:avLst/>
            <a:gdLst>
              <a:gd name="connsiteX0" fmla="*/ 671209 w 740947"/>
              <a:gd name="connsiteY0" fmla="*/ 0 h 972766"/>
              <a:gd name="connsiteX1" fmla="*/ 724711 w 740947"/>
              <a:gd name="connsiteY1" fmla="*/ 160506 h 972766"/>
              <a:gd name="connsiteX2" fmla="*/ 418290 w 740947"/>
              <a:gd name="connsiteY2" fmla="*/ 423153 h 972766"/>
              <a:gd name="connsiteX3" fmla="*/ 359924 w 740947"/>
              <a:gd name="connsiteY3" fmla="*/ 714983 h 972766"/>
              <a:gd name="connsiteX4" fmla="*/ 0 w 740947"/>
              <a:gd name="connsiteY4" fmla="*/ 972766 h 97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947" h="972766">
                <a:moveTo>
                  <a:pt x="671209" y="0"/>
                </a:moveTo>
                <a:cubicBezTo>
                  <a:pt x="719036" y="44990"/>
                  <a:pt x="766864" y="89981"/>
                  <a:pt x="724711" y="160506"/>
                </a:cubicBezTo>
                <a:cubicBezTo>
                  <a:pt x="682558" y="231031"/>
                  <a:pt x="479088" y="330740"/>
                  <a:pt x="418290" y="423153"/>
                </a:cubicBezTo>
                <a:cubicBezTo>
                  <a:pt x="357492" y="515566"/>
                  <a:pt x="429639" y="623381"/>
                  <a:pt x="359924" y="714983"/>
                </a:cubicBezTo>
                <a:cubicBezTo>
                  <a:pt x="290209" y="806585"/>
                  <a:pt x="145104" y="889675"/>
                  <a:pt x="0" y="972766"/>
                </a:cubicBezTo>
              </a:path>
            </a:pathLst>
          </a:custGeom>
          <a:noFill/>
          <a:ln w="12700" cap="flat" cmpd="sng" algn="ctr">
            <a:solidFill>
              <a:srgbClr val="F58A1F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41" name="TextBox 1440"/>
          <p:cNvSpPr txBox="1"/>
          <p:nvPr/>
        </p:nvSpPr>
        <p:spPr>
          <a:xfrm>
            <a:off x="4173051" y="3983261"/>
            <a:ext cx="46006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673"/>
            <a:r>
              <a:rPr lang="ru-RU" sz="900" dirty="0">
                <a:solidFill>
                  <a:prstClr val="black"/>
                </a:solidFill>
              </a:rPr>
              <a:t>Пыть-Ях</a:t>
            </a:r>
          </a:p>
        </p:txBody>
      </p:sp>
      <p:sp>
        <p:nvSpPr>
          <p:cNvPr id="1442" name="Овал 1441"/>
          <p:cNvSpPr/>
          <p:nvPr/>
        </p:nvSpPr>
        <p:spPr bwMode="auto">
          <a:xfrm>
            <a:off x="4441677" y="3923843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43" name="TextBox 1442"/>
          <p:cNvSpPr txBox="1"/>
          <p:nvPr/>
        </p:nvSpPr>
        <p:spPr>
          <a:xfrm>
            <a:off x="4252704" y="3568499"/>
            <a:ext cx="50975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Ноябрьск</a:t>
            </a:r>
          </a:p>
        </p:txBody>
      </p:sp>
      <p:sp>
        <p:nvSpPr>
          <p:cNvPr id="1444" name="Овал 1443"/>
          <p:cNvSpPr/>
          <p:nvPr/>
        </p:nvSpPr>
        <p:spPr bwMode="auto">
          <a:xfrm>
            <a:off x="4729583" y="3296623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45" name="TextBox 1444"/>
          <p:cNvSpPr txBox="1"/>
          <p:nvPr/>
        </p:nvSpPr>
        <p:spPr>
          <a:xfrm>
            <a:off x="4772403" y="3328587"/>
            <a:ext cx="65402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673"/>
            <a:r>
              <a:rPr lang="ru-RU" sz="900" dirty="0">
                <a:solidFill>
                  <a:prstClr val="black"/>
                </a:solidFill>
              </a:rPr>
              <a:t>Муравленко</a:t>
            </a:r>
          </a:p>
        </p:txBody>
      </p:sp>
      <p:sp>
        <p:nvSpPr>
          <p:cNvPr id="1446" name="Овал 1445"/>
          <p:cNvSpPr/>
          <p:nvPr/>
        </p:nvSpPr>
        <p:spPr bwMode="auto">
          <a:xfrm>
            <a:off x="4847100" y="3159007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47" name="TextBox 1446"/>
          <p:cNvSpPr txBox="1"/>
          <p:nvPr/>
        </p:nvSpPr>
        <p:spPr>
          <a:xfrm>
            <a:off x="4896506" y="3134659"/>
            <a:ext cx="602730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Губкинский</a:t>
            </a:r>
          </a:p>
        </p:txBody>
      </p:sp>
      <p:sp>
        <p:nvSpPr>
          <p:cNvPr id="1448" name="Овал 1447"/>
          <p:cNvSpPr/>
          <p:nvPr/>
        </p:nvSpPr>
        <p:spPr bwMode="auto">
          <a:xfrm>
            <a:off x="4770874" y="3974340"/>
            <a:ext cx="20681" cy="25453"/>
          </a:xfrm>
          <a:prstGeom prst="ellipse">
            <a:avLst/>
          </a:prstGeom>
          <a:solidFill>
            <a:srgbClr val="0070C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913673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49" name="Полилиния 1448"/>
          <p:cNvSpPr/>
          <p:nvPr/>
        </p:nvSpPr>
        <p:spPr bwMode="auto">
          <a:xfrm>
            <a:off x="4493230" y="3811871"/>
            <a:ext cx="275615" cy="200548"/>
          </a:xfrm>
          <a:custGeom>
            <a:avLst/>
            <a:gdLst>
              <a:gd name="connsiteX0" fmla="*/ 243136 w 243136"/>
              <a:gd name="connsiteY0" fmla="*/ 75270 h 87189"/>
              <a:gd name="connsiteX1" fmla="*/ 169138 w 243136"/>
              <a:gd name="connsiteY1" fmla="*/ 83198 h 87189"/>
              <a:gd name="connsiteX2" fmla="*/ 110997 w 243136"/>
              <a:gd name="connsiteY2" fmla="*/ 19772 h 87189"/>
              <a:gd name="connsiteX3" fmla="*/ 58141 w 243136"/>
              <a:gd name="connsiteY3" fmla="*/ 1272 h 87189"/>
              <a:gd name="connsiteX4" fmla="*/ 23785 w 243136"/>
              <a:gd name="connsiteY4" fmla="*/ 3915 h 87189"/>
              <a:gd name="connsiteX5" fmla="*/ 0 w 243136"/>
              <a:gd name="connsiteY5" fmla="*/ 22414 h 87189"/>
              <a:gd name="connsiteX6" fmla="*/ 0 w 243136"/>
              <a:gd name="connsiteY6" fmla="*/ 22414 h 8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36" h="87189">
                <a:moveTo>
                  <a:pt x="243136" y="75270"/>
                </a:moveTo>
                <a:cubicBezTo>
                  <a:pt x="217148" y="83859"/>
                  <a:pt x="191161" y="92448"/>
                  <a:pt x="169138" y="83198"/>
                </a:cubicBezTo>
                <a:cubicBezTo>
                  <a:pt x="147115" y="73948"/>
                  <a:pt x="129496" y="33426"/>
                  <a:pt x="110997" y="19772"/>
                </a:cubicBezTo>
                <a:cubicBezTo>
                  <a:pt x="92497" y="6118"/>
                  <a:pt x="72676" y="3915"/>
                  <a:pt x="58141" y="1272"/>
                </a:cubicBezTo>
                <a:cubicBezTo>
                  <a:pt x="43606" y="-1371"/>
                  <a:pt x="33475" y="391"/>
                  <a:pt x="23785" y="3915"/>
                </a:cubicBezTo>
                <a:cubicBezTo>
                  <a:pt x="14095" y="7439"/>
                  <a:pt x="0" y="22414"/>
                  <a:pt x="0" y="22414"/>
                </a:cubicBezTo>
                <a:lnTo>
                  <a:pt x="0" y="22414"/>
                </a:lnTo>
              </a:path>
            </a:pathLst>
          </a:custGeom>
          <a:noFill/>
          <a:ln w="12700" cap="flat" cmpd="sng" algn="ctr">
            <a:solidFill>
              <a:srgbClr val="F58A1F"/>
            </a:solidFill>
            <a:prstDash val="solid"/>
            <a:round/>
            <a:headEnd type="none" w="med" len="med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913673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50" name="Овал 1449"/>
          <p:cNvSpPr/>
          <p:nvPr/>
        </p:nvSpPr>
        <p:spPr bwMode="auto">
          <a:xfrm>
            <a:off x="4651650" y="3968208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51" name="Полилиния 1450"/>
          <p:cNvSpPr/>
          <p:nvPr/>
        </p:nvSpPr>
        <p:spPr bwMode="auto">
          <a:xfrm>
            <a:off x="4547587" y="3554424"/>
            <a:ext cx="333627" cy="78643"/>
          </a:xfrm>
          <a:custGeom>
            <a:avLst/>
            <a:gdLst>
              <a:gd name="connsiteX0" fmla="*/ 277492 w 277492"/>
              <a:gd name="connsiteY0" fmla="*/ 55612 h 55612"/>
              <a:gd name="connsiteX1" fmla="*/ 174424 w 277492"/>
              <a:gd name="connsiteY1" fmla="*/ 18613 h 55612"/>
              <a:gd name="connsiteX2" fmla="*/ 110997 w 277492"/>
              <a:gd name="connsiteY2" fmla="*/ 2756 h 55612"/>
              <a:gd name="connsiteX3" fmla="*/ 0 w 277492"/>
              <a:gd name="connsiteY3" fmla="*/ 114 h 5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92" h="55612">
                <a:moveTo>
                  <a:pt x="277492" y="55612"/>
                </a:moveTo>
                <a:cubicBezTo>
                  <a:pt x="239832" y="41517"/>
                  <a:pt x="202173" y="27422"/>
                  <a:pt x="174424" y="18613"/>
                </a:cubicBezTo>
                <a:cubicBezTo>
                  <a:pt x="146675" y="9804"/>
                  <a:pt x="140068" y="5839"/>
                  <a:pt x="110997" y="2756"/>
                </a:cubicBezTo>
                <a:cubicBezTo>
                  <a:pt x="81926" y="-327"/>
                  <a:pt x="40963" y="-107"/>
                  <a:pt x="0" y="114"/>
                </a:cubicBezTo>
              </a:path>
            </a:pathLst>
          </a:custGeom>
          <a:noFill/>
          <a:ln w="12700" cap="flat" cmpd="sng" algn="ctr">
            <a:solidFill>
              <a:srgbClr val="F58A1F"/>
            </a:solidFill>
            <a:prstDash val="solid"/>
            <a:round/>
            <a:headEnd type="none" w="med" len="med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913673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52" name="Овал 1451"/>
          <p:cNvSpPr/>
          <p:nvPr/>
        </p:nvSpPr>
        <p:spPr bwMode="auto">
          <a:xfrm>
            <a:off x="4502089" y="3527480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53" name="Овал 1452"/>
          <p:cNvSpPr/>
          <p:nvPr/>
        </p:nvSpPr>
        <p:spPr bwMode="auto">
          <a:xfrm>
            <a:off x="8895153" y="4719223"/>
            <a:ext cx="45499" cy="5599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913673" fontAlgn="base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prstClr val="black"/>
              </a:solidFill>
            </a:endParaRPr>
          </a:p>
        </p:txBody>
      </p:sp>
      <p:sp>
        <p:nvSpPr>
          <p:cNvPr id="1454" name="TextBox 1453"/>
          <p:cNvSpPr txBox="1"/>
          <p:nvPr/>
        </p:nvSpPr>
        <p:spPr>
          <a:xfrm>
            <a:off x="8192403" y="4763709"/>
            <a:ext cx="76944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Благовещенск</a:t>
            </a:r>
          </a:p>
        </p:txBody>
      </p:sp>
      <p:sp>
        <p:nvSpPr>
          <p:cNvPr id="1455" name="TextBox 1454"/>
          <p:cNvSpPr txBox="1"/>
          <p:nvPr/>
        </p:nvSpPr>
        <p:spPr>
          <a:xfrm>
            <a:off x="866713" y="3341437"/>
            <a:ext cx="103073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Железнодорожный</a:t>
            </a:r>
          </a:p>
        </p:txBody>
      </p:sp>
      <p:grpSp>
        <p:nvGrpSpPr>
          <p:cNvPr id="1456" name="Группа 1455"/>
          <p:cNvGrpSpPr/>
          <p:nvPr/>
        </p:nvGrpSpPr>
        <p:grpSpPr>
          <a:xfrm>
            <a:off x="8742474" y="4228291"/>
            <a:ext cx="114049" cy="215952"/>
            <a:chOff x="58738" y="1827213"/>
            <a:chExt cx="165100" cy="254001"/>
          </a:xfrm>
        </p:grpSpPr>
        <p:sp>
          <p:nvSpPr>
            <p:cNvPr id="1457" name="Rectangle 1864"/>
            <p:cNvSpPr>
              <a:spLocks noChangeArrowheads="1"/>
            </p:cNvSpPr>
            <p:nvPr/>
          </p:nvSpPr>
          <p:spPr bwMode="auto">
            <a:xfrm>
              <a:off x="90488" y="1941513"/>
              <a:ext cx="23813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58" name="Rectangle 1865"/>
            <p:cNvSpPr>
              <a:spLocks noChangeArrowheads="1"/>
            </p:cNvSpPr>
            <p:nvPr/>
          </p:nvSpPr>
          <p:spPr bwMode="auto">
            <a:xfrm>
              <a:off x="63500" y="1841501"/>
              <a:ext cx="22225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59" name="Rectangle 1866"/>
            <p:cNvSpPr>
              <a:spLocks noChangeArrowheads="1"/>
            </p:cNvSpPr>
            <p:nvPr/>
          </p:nvSpPr>
          <p:spPr bwMode="auto">
            <a:xfrm>
              <a:off x="63500" y="1920876"/>
              <a:ext cx="4763" cy="33338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60" name="Rectangle 1867"/>
            <p:cNvSpPr>
              <a:spLocks noChangeArrowheads="1"/>
            </p:cNvSpPr>
            <p:nvPr/>
          </p:nvSpPr>
          <p:spPr bwMode="auto">
            <a:xfrm>
              <a:off x="63500" y="1958976"/>
              <a:ext cx="4763" cy="33338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61" name="Rectangle 1868"/>
            <p:cNvSpPr>
              <a:spLocks noChangeArrowheads="1"/>
            </p:cNvSpPr>
            <p:nvPr/>
          </p:nvSpPr>
          <p:spPr bwMode="auto">
            <a:xfrm>
              <a:off x="63500" y="185102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62" name="Rectangle 1869"/>
            <p:cNvSpPr>
              <a:spLocks noChangeArrowheads="1"/>
            </p:cNvSpPr>
            <p:nvPr/>
          </p:nvSpPr>
          <p:spPr bwMode="auto">
            <a:xfrm>
              <a:off x="63500" y="1881188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63" name="Rectangle 1870"/>
            <p:cNvSpPr>
              <a:spLocks noChangeArrowheads="1"/>
            </p:cNvSpPr>
            <p:nvPr/>
          </p:nvSpPr>
          <p:spPr bwMode="auto">
            <a:xfrm>
              <a:off x="80963" y="185102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64" name="Rectangle 1871"/>
            <p:cNvSpPr>
              <a:spLocks noChangeArrowheads="1"/>
            </p:cNvSpPr>
            <p:nvPr/>
          </p:nvSpPr>
          <p:spPr bwMode="auto">
            <a:xfrm>
              <a:off x="80963" y="1881188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65" name="Rectangle 1872"/>
            <p:cNvSpPr>
              <a:spLocks noChangeArrowheads="1"/>
            </p:cNvSpPr>
            <p:nvPr/>
          </p:nvSpPr>
          <p:spPr bwMode="auto">
            <a:xfrm>
              <a:off x="101600" y="1841501"/>
              <a:ext cx="22225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66" name="Rectangle 1873"/>
            <p:cNvSpPr>
              <a:spLocks noChangeArrowheads="1"/>
            </p:cNvSpPr>
            <p:nvPr/>
          </p:nvSpPr>
          <p:spPr bwMode="auto">
            <a:xfrm>
              <a:off x="204788" y="1827213"/>
              <a:ext cx="19050" cy="3175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67" name="Rectangle 1874"/>
            <p:cNvSpPr>
              <a:spLocks noChangeArrowheads="1"/>
            </p:cNvSpPr>
            <p:nvPr/>
          </p:nvSpPr>
          <p:spPr bwMode="auto">
            <a:xfrm>
              <a:off x="101600" y="185102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68" name="Rectangle 1875"/>
            <p:cNvSpPr>
              <a:spLocks noChangeArrowheads="1"/>
            </p:cNvSpPr>
            <p:nvPr/>
          </p:nvSpPr>
          <p:spPr bwMode="auto">
            <a:xfrm>
              <a:off x="101600" y="1881188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69" name="Rectangle 1876"/>
            <p:cNvSpPr>
              <a:spLocks noChangeArrowheads="1"/>
            </p:cNvSpPr>
            <p:nvPr/>
          </p:nvSpPr>
          <p:spPr bwMode="auto">
            <a:xfrm>
              <a:off x="119063" y="185102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70" name="Rectangle 1877"/>
            <p:cNvSpPr>
              <a:spLocks noChangeArrowheads="1"/>
            </p:cNvSpPr>
            <p:nvPr/>
          </p:nvSpPr>
          <p:spPr bwMode="auto">
            <a:xfrm>
              <a:off x="119063" y="1881188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71" name="Rectangle 1878"/>
            <p:cNvSpPr>
              <a:spLocks noChangeArrowheads="1"/>
            </p:cNvSpPr>
            <p:nvPr/>
          </p:nvSpPr>
          <p:spPr bwMode="auto">
            <a:xfrm>
              <a:off x="58738" y="2014538"/>
              <a:ext cx="3175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72" name="Rectangle 1879"/>
            <p:cNvSpPr>
              <a:spLocks noChangeArrowheads="1"/>
            </p:cNvSpPr>
            <p:nvPr/>
          </p:nvSpPr>
          <p:spPr bwMode="auto">
            <a:xfrm>
              <a:off x="58738" y="2044701"/>
              <a:ext cx="3175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73" name="Rectangle 1880"/>
            <p:cNvSpPr>
              <a:spLocks noChangeArrowheads="1"/>
            </p:cNvSpPr>
            <p:nvPr/>
          </p:nvSpPr>
          <p:spPr bwMode="auto">
            <a:xfrm>
              <a:off x="111125" y="2014538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74" name="Rectangle 1881"/>
            <p:cNvSpPr>
              <a:spLocks noChangeArrowheads="1"/>
            </p:cNvSpPr>
            <p:nvPr/>
          </p:nvSpPr>
          <p:spPr bwMode="auto">
            <a:xfrm>
              <a:off x="111125" y="204470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75" name="Rectangle 1882"/>
            <p:cNvSpPr>
              <a:spLocks noChangeArrowheads="1"/>
            </p:cNvSpPr>
            <p:nvPr/>
          </p:nvSpPr>
          <p:spPr bwMode="auto">
            <a:xfrm>
              <a:off x="204788" y="2017713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76" name="Rectangle 1883"/>
            <p:cNvSpPr>
              <a:spLocks noChangeArrowheads="1"/>
            </p:cNvSpPr>
            <p:nvPr/>
          </p:nvSpPr>
          <p:spPr bwMode="auto">
            <a:xfrm>
              <a:off x="204788" y="204787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77" name="Rectangle 1884"/>
            <p:cNvSpPr>
              <a:spLocks noChangeArrowheads="1"/>
            </p:cNvSpPr>
            <p:nvPr/>
          </p:nvSpPr>
          <p:spPr bwMode="auto">
            <a:xfrm>
              <a:off x="152400" y="1997076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78" name="Rectangle 1885"/>
            <p:cNvSpPr>
              <a:spLocks noChangeArrowheads="1"/>
            </p:cNvSpPr>
            <p:nvPr/>
          </p:nvSpPr>
          <p:spPr bwMode="auto">
            <a:xfrm>
              <a:off x="152400" y="2027238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79" name="Rectangle 1886"/>
            <p:cNvSpPr>
              <a:spLocks noChangeArrowheads="1"/>
            </p:cNvSpPr>
            <p:nvPr/>
          </p:nvSpPr>
          <p:spPr bwMode="auto">
            <a:xfrm>
              <a:off x="152400" y="193675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80" name="Rectangle 1887"/>
            <p:cNvSpPr>
              <a:spLocks noChangeArrowheads="1"/>
            </p:cNvSpPr>
            <p:nvPr/>
          </p:nvSpPr>
          <p:spPr bwMode="auto">
            <a:xfrm>
              <a:off x="152400" y="1966913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81" name="Rectangle 1888"/>
            <p:cNvSpPr>
              <a:spLocks noChangeArrowheads="1"/>
            </p:cNvSpPr>
            <p:nvPr/>
          </p:nvSpPr>
          <p:spPr bwMode="auto">
            <a:xfrm>
              <a:off x="204788" y="195580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82" name="Rectangle 1889"/>
            <p:cNvSpPr>
              <a:spLocks noChangeArrowheads="1"/>
            </p:cNvSpPr>
            <p:nvPr/>
          </p:nvSpPr>
          <p:spPr bwMode="auto">
            <a:xfrm>
              <a:off x="204788" y="1987551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83" name="Rectangle 1890"/>
            <p:cNvSpPr>
              <a:spLocks noChangeArrowheads="1"/>
            </p:cNvSpPr>
            <p:nvPr/>
          </p:nvSpPr>
          <p:spPr bwMode="auto">
            <a:xfrm>
              <a:off x="204788" y="189547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84" name="Rectangle 1891"/>
            <p:cNvSpPr>
              <a:spLocks noChangeArrowheads="1"/>
            </p:cNvSpPr>
            <p:nvPr/>
          </p:nvSpPr>
          <p:spPr bwMode="auto">
            <a:xfrm>
              <a:off x="204788" y="1927226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85" name="Rectangle 1892"/>
            <p:cNvSpPr>
              <a:spLocks noChangeArrowheads="1"/>
            </p:cNvSpPr>
            <p:nvPr/>
          </p:nvSpPr>
          <p:spPr bwMode="auto">
            <a:xfrm>
              <a:off x="204788" y="183515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86" name="Rectangle 1893"/>
            <p:cNvSpPr>
              <a:spLocks noChangeArrowheads="1"/>
            </p:cNvSpPr>
            <p:nvPr/>
          </p:nvSpPr>
          <p:spPr bwMode="auto">
            <a:xfrm>
              <a:off x="204788" y="186690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87" name="Rectangle 1894"/>
            <p:cNvSpPr>
              <a:spLocks noChangeArrowheads="1"/>
            </p:cNvSpPr>
            <p:nvPr/>
          </p:nvSpPr>
          <p:spPr bwMode="auto">
            <a:xfrm>
              <a:off x="219075" y="2017713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88" name="Rectangle 1895"/>
            <p:cNvSpPr>
              <a:spLocks noChangeArrowheads="1"/>
            </p:cNvSpPr>
            <p:nvPr/>
          </p:nvSpPr>
          <p:spPr bwMode="auto">
            <a:xfrm>
              <a:off x="219075" y="204787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89" name="Rectangle 1896"/>
            <p:cNvSpPr>
              <a:spLocks noChangeArrowheads="1"/>
            </p:cNvSpPr>
            <p:nvPr/>
          </p:nvSpPr>
          <p:spPr bwMode="auto">
            <a:xfrm>
              <a:off x="219075" y="195580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90" name="Rectangle 1897"/>
            <p:cNvSpPr>
              <a:spLocks noChangeArrowheads="1"/>
            </p:cNvSpPr>
            <p:nvPr/>
          </p:nvSpPr>
          <p:spPr bwMode="auto">
            <a:xfrm>
              <a:off x="219075" y="1987551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91" name="Rectangle 1898"/>
            <p:cNvSpPr>
              <a:spLocks noChangeArrowheads="1"/>
            </p:cNvSpPr>
            <p:nvPr/>
          </p:nvSpPr>
          <p:spPr bwMode="auto">
            <a:xfrm>
              <a:off x="219075" y="189547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92" name="Rectangle 1899"/>
            <p:cNvSpPr>
              <a:spLocks noChangeArrowheads="1"/>
            </p:cNvSpPr>
            <p:nvPr/>
          </p:nvSpPr>
          <p:spPr bwMode="auto">
            <a:xfrm>
              <a:off x="219075" y="1927226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93" name="Rectangle 1900"/>
            <p:cNvSpPr>
              <a:spLocks noChangeArrowheads="1"/>
            </p:cNvSpPr>
            <p:nvPr/>
          </p:nvSpPr>
          <p:spPr bwMode="auto">
            <a:xfrm>
              <a:off x="219075" y="183515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94" name="Rectangle 1901"/>
            <p:cNvSpPr>
              <a:spLocks noChangeArrowheads="1"/>
            </p:cNvSpPr>
            <p:nvPr/>
          </p:nvSpPr>
          <p:spPr bwMode="auto">
            <a:xfrm>
              <a:off x="219075" y="186690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95" name="Freeform 1902"/>
            <p:cNvSpPr>
              <a:spLocks/>
            </p:cNvSpPr>
            <p:nvPr/>
          </p:nvSpPr>
          <p:spPr bwMode="auto">
            <a:xfrm>
              <a:off x="92075" y="1990726"/>
              <a:ext cx="22225" cy="17463"/>
            </a:xfrm>
            <a:custGeom>
              <a:avLst/>
              <a:gdLst>
                <a:gd name="T0" fmla="*/ 2 w 14"/>
                <a:gd name="T1" fmla="*/ 0 h 11"/>
                <a:gd name="T2" fmla="*/ 14 w 14"/>
                <a:gd name="T3" fmla="*/ 9 h 11"/>
                <a:gd name="T4" fmla="*/ 12 w 14"/>
                <a:gd name="T5" fmla="*/ 11 h 11"/>
                <a:gd name="T6" fmla="*/ 0 w 14"/>
                <a:gd name="T7" fmla="*/ 2 h 11"/>
                <a:gd name="T8" fmla="*/ 2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2" y="0"/>
                  </a:moveTo>
                  <a:lnTo>
                    <a:pt x="14" y="9"/>
                  </a:lnTo>
                  <a:lnTo>
                    <a:pt x="12" y="11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96" name="Freeform 1903"/>
            <p:cNvSpPr>
              <a:spLocks/>
            </p:cNvSpPr>
            <p:nvPr/>
          </p:nvSpPr>
          <p:spPr bwMode="auto">
            <a:xfrm>
              <a:off x="60325" y="1990726"/>
              <a:ext cx="22225" cy="17463"/>
            </a:xfrm>
            <a:custGeom>
              <a:avLst/>
              <a:gdLst>
                <a:gd name="T0" fmla="*/ 12 w 14"/>
                <a:gd name="T1" fmla="*/ 0 h 11"/>
                <a:gd name="T2" fmla="*/ 0 w 14"/>
                <a:gd name="T3" fmla="*/ 9 h 11"/>
                <a:gd name="T4" fmla="*/ 2 w 14"/>
                <a:gd name="T5" fmla="*/ 11 h 11"/>
                <a:gd name="T6" fmla="*/ 14 w 14"/>
                <a:gd name="T7" fmla="*/ 2 h 11"/>
                <a:gd name="T8" fmla="*/ 12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2" y="0"/>
                  </a:moveTo>
                  <a:lnTo>
                    <a:pt x="0" y="9"/>
                  </a:lnTo>
                  <a:lnTo>
                    <a:pt x="2" y="11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97" name="Rectangle 1904"/>
            <p:cNvSpPr>
              <a:spLocks noChangeArrowheads="1"/>
            </p:cNvSpPr>
            <p:nvPr/>
          </p:nvSpPr>
          <p:spPr bwMode="auto">
            <a:xfrm>
              <a:off x="85725" y="1947863"/>
              <a:ext cx="3175" cy="381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98" name="Rectangle 1905"/>
            <p:cNvSpPr>
              <a:spLocks noChangeArrowheads="1"/>
            </p:cNvSpPr>
            <p:nvPr/>
          </p:nvSpPr>
          <p:spPr bwMode="auto">
            <a:xfrm>
              <a:off x="119063" y="1941513"/>
              <a:ext cx="26988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499" name="Rectangle 1906"/>
            <p:cNvSpPr>
              <a:spLocks noChangeArrowheads="1"/>
            </p:cNvSpPr>
            <p:nvPr/>
          </p:nvSpPr>
          <p:spPr bwMode="auto">
            <a:xfrm>
              <a:off x="133350" y="1912938"/>
              <a:ext cx="23813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00" name="Rectangle 1907"/>
            <p:cNvSpPr>
              <a:spLocks noChangeArrowheads="1"/>
            </p:cNvSpPr>
            <p:nvPr/>
          </p:nvSpPr>
          <p:spPr bwMode="auto">
            <a:xfrm>
              <a:off x="63500" y="1912938"/>
              <a:ext cx="33338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01" name="Rectangle 1908"/>
            <p:cNvSpPr>
              <a:spLocks noChangeArrowheads="1"/>
            </p:cNvSpPr>
            <p:nvPr/>
          </p:nvSpPr>
          <p:spPr bwMode="auto">
            <a:xfrm>
              <a:off x="101600" y="1912938"/>
              <a:ext cx="26988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02" name="Rectangle 1909"/>
            <p:cNvSpPr>
              <a:spLocks noChangeArrowheads="1"/>
            </p:cNvSpPr>
            <p:nvPr/>
          </p:nvSpPr>
          <p:spPr bwMode="auto">
            <a:xfrm>
              <a:off x="58738" y="2076451"/>
              <a:ext cx="25400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03" name="Rectangle 1910"/>
            <p:cNvSpPr>
              <a:spLocks noChangeArrowheads="1"/>
            </p:cNvSpPr>
            <p:nvPr/>
          </p:nvSpPr>
          <p:spPr bwMode="auto">
            <a:xfrm>
              <a:off x="87313" y="2076451"/>
              <a:ext cx="28575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04" name="Rectangle 1911"/>
            <p:cNvSpPr>
              <a:spLocks noChangeArrowheads="1"/>
            </p:cNvSpPr>
            <p:nvPr/>
          </p:nvSpPr>
          <p:spPr bwMode="auto">
            <a:xfrm>
              <a:off x="120650" y="2076451"/>
              <a:ext cx="23813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05" name="Rectangle 1912"/>
            <p:cNvSpPr>
              <a:spLocks noChangeArrowheads="1"/>
            </p:cNvSpPr>
            <p:nvPr/>
          </p:nvSpPr>
          <p:spPr bwMode="auto">
            <a:xfrm>
              <a:off x="149225" y="2076451"/>
              <a:ext cx="28575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06" name="Rectangle 1913"/>
            <p:cNvSpPr>
              <a:spLocks noChangeArrowheads="1"/>
            </p:cNvSpPr>
            <p:nvPr/>
          </p:nvSpPr>
          <p:spPr bwMode="auto">
            <a:xfrm>
              <a:off x="180975" y="2076451"/>
              <a:ext cx="42863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07" name="Rectangle 1914"/>
            <p:cNvSpPr>
              <a:spLocks noChangeArrowheads="1"/>
            </p:cNvSpPr>
            <p:nvPr/>
          </p:nvSpPr>
          <p:spPr bwMode="auto">
            <a:xfrm>
              <a:off x="119063" y="2055813"/>
              <a:ext cx="28575" cy="3175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08" name="Rectangle 1915"/>
            <p:cNvSpPr>
              <a:spLocks noChangeArrowheads="1"/>
            </p:cNvSpPr>
            <p:nvPr/>
          </p:nvSpPr>
          <p:spPr bwMode="auto">
            <a:xfrm>
              <a:off x="152400" y="2055813"/>
              <a:ext cx="26988" cy="3175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09" name="Freeform 1916"/>
            <p:cNvSpPr>
              <a:spLocks/>
            </p:cNvSpPr>
            <p:nvPr/>
          </p:nvSpPr>
          <p:spPr bwMode="auto">
            <a:xfrm>
              <a:off x="153988" y="1914526"/>
              <a:ext cx="44450" cy="14288"/>
            </a:xfrm>
            <a:custGeom>
              <a:avLst/>
              <a:gdLst>
                <a:gd name="T0" fmla="*/ 9 w 88"/>
                <a:gd name="T1" fmla="*/ 27 h 27"/>
                <a:gd name="T2" fmla="*/ 0 w 88"/>
                <a:gd name="T3" fmla="*/ 20 h 27"/>
                <a:gd name="T4" fmla="*/ 44 w 88"/>
                <a:gd name="T5" fmla="*/ 0 h 27"/>
                <a:gd name="T6" fmla="*/ 45 w 88"/>
                <a:gd name="T7" fmla="*/ 0 h 27"/>
                <a:gd name="T8" fmla="*/ 88 w 88"/>
                <a:gd name="T9" fmla="*/ 20 h 27"/>
                <a:gd name="T10" fmla="*/ 79 w 88"/>
                <a:gd name="T11" fmla="*/ 27 h 27"/>
                <a:gd name="T12" fmla="*/ 45 w 88"/>
                <a:gd name="T13" fmla="*/ 11 h 27"/>
                <a:gd name="T14" fmla="*/ 44 w 88"/>
                <a:gd name="T15" fmla="*/ 11 h 27"/>
                <a:gd name="T16" fmla="*/ 9 w 88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7">
                  <a:moveTo>
                    <a:pt x="9" y="27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17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3" y="0"/>
                    <a:pt x="88" y="19"/>
                    <a:pt x="88" y="20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6"/>
                    <a:pt x="67" y="11"/>
                    <a:pt x="45" y="11"/>
                  </a:cubicBezTo>
                  <a:cubicBezTo>
                    <a:pt x="45" y="11"/>
                    <a:pt x="44" y="11"/>
                    <a:pt x="44" y="11"/>
                  </a:cubicBezTo>
                  <a:cubicBezTo>
                    <a:pt x="22" y="11"/>
                    <a:pt x="9" y="27"/>
                    <a:pt x="9" y="27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</p:grpSp>
      <p:grpSp>
        <p:nvGrpSpPr>
          <p:cNvPr id="1510" name="Группа 1509"/>
          <p:cNvGrpSpPr/>
          <p:nvPr/>
        </p:nvGrpSpPr>
        <p:grpSpPr>
          <a:xfrm>
            <a:off x="4168986" y="4264273"/>
            <a:ext cx="103660" cy="199123"/>
            <a:chOff x="58738" y="1517651"/>
            <a:chExt cx="169863" cy="265113"/>
          </a:xfrm>
        </p:grpSpPr>
        <p:sp>
          <p:nvSpPr>
            <p:cNvPr id="1511" name="Rectangle 1271"/>
            <p:cNvSpPr>
              <a:spLocks noChangeArrowheads="1"/>
            </p:cNvSpPr>
            <p:nvPr/>
          </p:nvSpPr>
          <p:spPr bwMode="auto">
            <a:xfrm>
              <a:off x="1524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12" name="Rectangle 1272"/>
            <p:cNvSpPr>
              <a:spLocks noChangeArrowheads="1"/>
            </p:cNvSpPr>
            <p:nvPr/>
          </p:nvSpPr>
          <p:spPr bwMode="auto">
            <a:xfrm>
              <a:off x="1651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13" name="Rectangle 1273"/>
            <p:cNvSpPr>
              <a:spLocks noChangeArrowheads="1"/>
            </p:cNvSpPr>
            <p:nvPr/>
          </p:nvSpPr>
          <p:spPr bwMode="auto">
            <a:xfrm>
              <a:off x="1778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14" name="Rectangle 1274"/>
            <p:cNvSpPr>
              <a:spLocks noChangeArrowheads="1"/>
            </p:cNvSpPr>
            <p:nvPr/>
          </p:nvSpPr>
          <p:spPr bwMode="auto">
            <a:xfrm>
              <a:off x="190501" y="1738313"/>
              <a:ext cx="4763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15" name="Rectangle 1275"/>
            <p:cNvSpPr>
              <a:spLocks noChangeArrowheads="1"/>
            </p:cNvSpPr>
            <p:nvPr/>
          </p:nvSpPr>
          <p:spPr bwMode="auto">
            <a:xfrm>
              <a:off x="201613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16" name="Rectangle 1276"/>
            <p:cNvSpPr>
              <a:spLocks noChangeArrowheads="1"/>
            </p:cNvSpPr>
            <p:nvPr/>
          </p:nvSpPr>
          <p:spPr bwMode="auto">
            <a:xfrm>
              <a:off x="1524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17" name="Rectangle 1277"/>
            <p:cNvSpPr>
              <a:spLocks noChangeArrowheads="1"/>
            </p:cNvSpPr>
            <p:nvPr/>
          </p:nvSpPr>
          <p:spPr bwMode="auto">
            <a:xfrm>
              <a:off x="1651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18" name="Rectangle 1278"/>
            <p:cNvSpPr>
              <a:spLocks noChangeArrowheads="1"/>
            </p:cNvSpPr>
            <p:nvPr/>
          </p:nvSpPr>
          <p:spPr bwMode="auto">
            <a:xfrm>
              <a:off x="1778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19" name="Rectangle 1279"/>
            <p:cNvSpPr>
              <a:spLocks noChangeArrowheads="1"/>
            </p:cNvSpPr>
            <p:nvPr/>
          </p:nvSpPr>
          <p:spPr bwMode="auto">
            <a:xfrm>
              <a:off x="190501" y="1755776"/>
              <a:ext cx="4763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20" name="Rectangle 1280"/>
            <p:cNvSpPr>
              <a:spLocks noChangeArrowheads="1"/>
            </p:cNvSpPr>
            <p:nvPr/>
          </p:nvSpPr>
          <p:spPr bwMode="auto">
            <a:xfrm>
              <a:off x="201613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21" name="Freeform 1281"/>
            <p:cNvSpPr>
              <a:spLocks/>
            </p:cNvSpPr>
            <p:nvPr/>
          </p:nvSpPr>
          <p:spPr bwMode="auto">
            <a:xfrm>
              <a:off x="68263" y="1709738"/>
              <a:ext cx="6350" cy="61913"/>
            </a:xfrm>
            <a:custGeom>
              <a:avLst/>
              <a:gdLst>
                <a:gd name="T0" fmla="*/ 6 w 11"/>
                <a:gd name="T1" fmla="*/ 124 h 124"/>
                <a:gd name="T2" fmla="*/ 11 w 11"/>
                <a:gd name="T3" fmla="*/ 118 h 124"/>
                <a:gd name="T4" fmla="*/ 11 w 11"/>
                <a:gd name="T5" fmla="*/ 6 h 124"/>
                <a:gd name="T6" fmla="*/ 6 w 11"/>
                <a:gd name="T7" fmla="*/ 0 h 124"/>
                <a:gd name="T8" fmla="*/ 0 w 11"/>
                <a:gd name="T9" fmla="*/ 6 h 124"/>
                <a:gd name="T10" fmla="*/ 0 w 11"/>
                <a:gd name="T11" fmla="*/ 118 h 124"/>
                <a:gd name="T12" fmla="*/ 6 w 11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4">
                  <a:moveTo>
                    <a:pt x="6" y="124"/>
                  </a:moveTo>
                  <a:cubicBezTo>
                    <a:pt x="9" y="124"/>
                    <a:pt x="11" y="121"/>
                    <a:pt x="11" y="11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4"/>
                    <a:pt x="6" y="124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22" name="Freeform 1282"/>
            <p:cNvSpPr>
              <a:spLocks noEditPoints="1"/>
            </p:cNvSpPr>
            <p:nvPr/>
          </p:nvSpPr>
          <p:spPr bwMode="auto">
            <a:xfrm>
              <a:off x="173038" y="1660526"/>
              <a:ext cx="28575" cy="26988"/>
            </a:xfrm>
            <a:custGeom>
              <a:avLst/>
              <a:gdLst>
                <a:gd name="T0" fmla="*/ 27 w 55"/>
                <a:gd name="T1" fmla="*/ 0 h 56"/>
                <a:gd name="T2" fmla="*/ 0 w 55"/>
                <a:gd name="T3" fmla="*/ 28 h 56"/>
                <a:gd name="T4" fmla="*/ 27 w 55"/>
                <a:gd name="T5" fmla="*/ 56 h 56"/>
                <a:gd name="T6" fmla="*/ 55 w 55"/>
                <a:gd name="T7" fmla="*/ 28 h 56"/>
                <a:gd name="T8" fmla="*/ 27 w 55"/>
                <a:gd name="T9" fmla="*/ 0 h 56"/>
                <a:gd name="T10" fmla="*/ 27 w 55"/>
                <a:gd name="T11" fmla="*/ 44 h 56"/>
                <a:gd name="T12" fmla="*/ 11 w 55"/>
                <a:gd name="T13" fmla="*/ 28 h 56"/>
                <a:gd name="T14" fmla="*/ 27 w 55"/>
                <a:gd name="T15" fmla="*/ 12 h 56"/>
                <a:gd name="T16" fmla="*/ 44 w 55"/>
                <a:gd name="T17" fmla="*/ 28 h 56"/>
                <a:gd name="T18" fmla="*/ 27 w 55"/>
                <a:gd name="T1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7" y="56"/>
                  </a:cubicBezTo>
                  <a:cubicBezTo>
                    <a:pt x="43" y="56"/>
                    <a:pt x="55" y="43"/>
                    <a:pt x="55" y="28"/>
                  </a:cubicBezTo>
                  <a:cubicBezTo>
                    <a:pt x="55" y="13"/>
                    <a:pt x="43" y="0"/>
                    <a:pt x="27" y="0"/>
                  </a:cubicBezTo>
                  <a:moveTo>
                    <a:pt x="27" y="44"/>
                  </a:moveTo>
                  <a:cubicBezTo>
                    <a:pt x="19" y="44"/>
                    <a:pt x="11" y="37"/>
                    <a:pt x="11" y="28"/>
                  </a:cubicBezTo>
                  <a:cubicBezTo>
                    <a:pt x="11" y="19"/>
                    <a:pt x="19" y="12"/>
                    <a:pt x="27" y="12"/>
                  </a:cubicBezTo>
                  <a:cubicBezTo>
                    <a:pt x="36" y="12"/>
                    <a:pt x="44" y="19"/>
                    <a:pt x="44" y="28"/>
                  </a:cubicBezTo>
                  <a:cubicBezTo>
                    <a:pt x="44" y="37"/>
                    <a:pt x="36" y="44"/>
                    <a:pt x="27" y="44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23" name="Freeform 1283"/>
            <p:cNvSpPr>
              <a:spLocks noEditPoints="1"/>
            </p:cNvSpPr>
            <p:nvPr/>
          </p:nvSpPr>
          <p:spPr bwMode="auto">
            <a:xfrm>
              <a:off x="58738" y="1587501"/>
              <a:ext cx="169863" cy="195263"/>
            </a:xfrm>
            <a:custGeom>
              <a:avLst/>
              <a:gdLst>
                <a:gd name="T0" fmla="*/ 307 w 341"/>
                <a:gd name="T1" fmla="*/ 275 h 391"/>
                <a:gd name="T2" fmla="*/ 314 w 341"/>
                <a:gd name="T3" fmla="*/ 240 h 391"/>
                <a:gd name="T4" fmla="*/ 307 w 341"/>
                <a:gd name="T5" fmla="*/ 228 h 391"/>
                <a:gd name="T6" fmla="*/ 308 w 341"/>
                <a:gd name="T7" fmla="*/ 217 h 391"/>
                <a:gd name="T8" fmla="*/ 307 w 341"/>
                <a:gd name="T9" fmla="*/ 181 h 391"/>
                <a:gd name="T10" fmla="*/ 307 w 341"/>
                <a:gd name="T11" fmla="*/ 114 h 391"/>
                <a:gd name="T12" fmla="*/ 308 w 341"/>
                <a:gd name="T13" fmla="*/ 102 h 391"/>
                <a:gd name="T14" fmla="*/ 308 w 341"/>
                <a:gd name="T15" fmla="*/ 96 h 391"/>
                <a:gd name="T16" fmla="*/ 307 w 341"/>
                <a:gd name="T17" fmla="*/ 85 h 391"/>
                <a:gd name="T18" fmla="*/ 253 w 341"/>
                <a:gd name="T19" fmla="*/ 0 h 391"/>
                <a:gd name="T20" fmla="*/ 93 w 341"/>
                <a:gd name="T21" fmla="*/ 40 h 391"/>
                <a:gd name="T22" fmla="*/ 59 w 341"/>
                <a:gd name="T23" fmla="*/ 112 h 391"/>
                <a:gd name="T24" fmla="*/ 103 w 341"/>
                <a:gd name="T25" fmla="*/ 124 h 391"/>
                <a:gd name="T26" fmla="*/ 100 w 341"/>
                <a:gd name="T27" fmla="*/ 112 h 391"/>
                <a:gd name="T28" fmla="*/ 210 w 341"/>
                <a:gd name="T29" fmla="*/ 78 h 391"/>
                <a:gd name="T30" fmla="*/ 203 w 341"/>
                <a:gd name="T31" fmla="*/ 91 h 391"/>
                <a:gd name="T32" fmla="*/ 210 w 341"/>
                <a:gd name="T33" fmla="*/ 102 h 391"/>
                <a:gd name="T34" fmla="*/ 209 w 341"/>
                <a:gd name="T35" fmla="*/ 114 h 391"/>
                <a:gd name="T36" fmla="*/ 196 w 341"/>
                <a:gd name="T37" fmla="*/ 155 h 391"/>
                <a:gd name="T38" fmla="*/ 184 w 341"/>
                <a:gd name="T39" fmla="*/ 152 h 391"/>
                <a:gd name="T40" fmla="*/ 196 w 341"/>
                <a:gd name="T41" fmla="*/ 196 h 391"/>
                <a:gd name="T42" fmla="*/ 210 w 341"/>
                <a:gd name="T43" fmla="*/ 217 h 391"/>
                <a:gd name="T44" fmla="*/ 209 w 341"/>
                <a:gd name="T45" fmla="*/ 228 h 391"/>
                <a:gd name="T46" fmla="*/ 209 w 341"/>
                <a:gd name="T47" fmla="*/ 234 h 391"/>
                <a:gd name="T48" fmla="*/ 210 w 341"/>
                <a:gd name="T49" fmla="*/ 246 h 391"/>
                <a:gd name="T50" fmla="*/ 162 w 341"/>
                <a:gd name="T51" fmla="*/ 230 h 391"/>
                <a:gd name="T52" fmla="*/ 103 w 341"/>
                <a:gd name="T53" fmla="*/ 141 h 391"/>
                <a:gd name="T54" fmla="*/ 59 w 341"/>
                <a:gd name="T55" fmla="*/ 129 h 391"/>
                <a:gd name="T56" fmla="*/ 62 w 341"/>
                <a:gd name="T57" fmla="*/ 141 h 391"/>
                <a:gd name="T58" fmla="*/ 0 w 341"/>
                <a:gd name="T59" fmla="*/ 391 h 391"/>
                <a:gd name="T60" fmla="*/ 341 w 341"/>
                <a:gd name="T61" fmla="*/ 390 h 391"/>
                <a:gd name="T62" fmla="*/ 258 w 341"/>
                <a:gd name="T63" fmla="*/ 11 h 391"/>
                <a:gd name="T64" fmla="*/ 221 w 341"/>
                <a:gd name="T65" fmla="*/ 85 h 391"/>
                <a:gd name="T66" fmla="*/ 296 w 341"/>
                <a:gd name="T67" fmla="*/ 96 h 391"/>
                <a:gd name="T68" fmla="*/ 221 w 341"/>
                <a:gd name="T69" fmla="*/ 96 h 391"/>
                <a:gd name="T70" fmla="*/ 296 w 341"/>
                <a:gd name="T71" fmla="*/ 217 h 391"/>
                <a:gd name="T72" fmla="*/ 221 w 341"/>
                <a:gd name="T73" fmla="*/ 228 h 391"/>
                <a:gd name="T74" fmla="*/ 221 w 341"/>
                <a:gd name="T75" fmla="*/ 234 h 391"/>
                <a:gd name="T76" fmla="*/ 296 w 341"/>
                <a:gd name="T77" fmla="*/ 246 h 391"/>
                <a:gd name="T78" fmla="*/ 221 w 341"/>
                <a:gd name="T79" fmla="*/ 246 h 391"/>
                <a:gd name="T80" fmla="*/ 88 w 341"/>
                <a:gd name="T81" fmla="*/ 112 h 391"/>
                <a:gd name="T82" fmla="*/ 93 w 341"/>
                <a:gd name="T83" fmla="*/ 52 h 391"/>
                <a:gd name="T84" fmla="*/ 101 w 341"/>
                <a:gd name="T85" fmla="*/ 66 h 391"/>
                <a:gd name="T86" fmla="*/ 210 w 341"/>
                <a:gd name="T87" fmla="*/ 181 h 391"/>
                <a:gd name="T88" fmla="*/ 73 w 341"/>
                <a:gd name="T89" fmla="*/ 141 h 391"/>
                <a:gd name="T90" fmla="*/ 73 w 341"/>
                <a:gd name="T91" fmla="*/ 172 h 391"/>
                <a:gd name="T92" fmla="*/ 92 w 341"/>
                <a:gd name="T93" fmla="*/ 184 h 391"/>
                <a:gd name="T94" fmla="*/ 70 w 341"/>
                <a:gd name="T95" fmla="*/ 184 h 391"/>
                <a:gd name="T96" fmla="*/ 11 w 341"/>
                <a:gd name="T97" fmla="*/ 238 h 391"/>
                <a:gd name="T98" fmla="*/ 162 w 341"/>
                <a:gd name="T99" fmla="*/ 286 h 391"/>
                <a:gd name="T100" fmla="*/ 162 w 341"/>
                <a:gd name="T101" fmla="*/ 38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1" h="391">
                  <a:moveTo>
                    <a:pt x="341" y="275"/>
                  </a:moveTo>
                  <a:cubicBezTo>
                    <a:pt x="326" y="275"/>
                    <a:pt x="326" y="275"/>
                    <a:pt x="326" y="275"/>
                  </a:cubicBezTo>
                  <a:cubicBezTo>
                    <a:pt x="307" y="275"/>
                    <a:pt x="307" y="275"/>
                    <a:pt x="307" y="275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08" y="246"/>
                    <a:pt x="308" y="246"/>
                    <a:pt x="308" y="246"/>
                  </a:cubicBezTo>
                  <a:cubicBezTo>
                    <a:pt x="311" y="246"/>
                    <a:pt x="314" y="243"/>
                    <a:pt x="314" y="240"/>
                  </a:cubicBezTo>
                  <a:cubicBezTo>
                    <a:pt x="314" y="237"/>
                    <a:pt x="311" y="234"/>
                    <a:pt x="308" y="234"/>
                  </a:cubicBezTo>
                  <a:cubicBezTo>
                    <a:pt x="307" y="234"/>
                    <a:pt x="307" y="234"/>
                    <a:pt x="307" y="234"/>
                  </a:cubicBezTo>
                  <a:cubicBezTo>
                    <a:pt x="307" y="228"/>
                    <a:pt x="307" y="228"/>
                    <a:pt x="307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1" y="228"/>
                    <a:pt x="314" y="226"/>
                    <a:pt x="314" y="222"/>
                  </a:cubicBezTo>
                  <a:cubicBezTo>
                    <a:pt x="314" y="219"/>
                    <a:pt x="311" y="217"/>
                    <a:pt x="308" y="217"/>
                  </a:cubicBezTo>
                  <a:cubicBezTo>
                    <a:pt x="307" y="217"/>
                    <a:pt x="307" y="217"/>
                    <a:pt x="307" y="217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11" y="114"/>
                    <a:pt x="314" y="111"/>
                    <a:pt x="314" y="108"/>
                  </a:cubicBezTo>
                  <a:cubicBezTo>
                    <a:pt x="314" y="105"/>
                    <a:pt x="311" y="102"/>
                    <a:pt x="308" y="102"/>
                  </a:cubicBezTo>
                  <a:cubicBezTo>
                    <a:pt x="307" y="102"/>
                    <a:pt x="307" y="102"/>
                    <a:pt x="307" y="102"/>
                  </a:cubicBezTo>
                  <a:cubicBezTo>
                    <a:pt x="307" y="96"/>
                    <a:pt x="307" y="96"/>
                    <a:pt x="307" y="96"/>
                  </a:cubicBezTo>
                  <a:cubicBezTo>
                    <a:pt x="308" y="96"/>
                    <a:pt x="308" y="96"/>
                    <a:pt x="308" y="96"/>
                  </a:cubicBezTo>
                  <a:cubicBezTo>
                    <a:pt x="311" y="96"/>
                    <a:pt x="314" y="94"/>
                    <a:pt x="314" y="91"/>
                  </a:cubicBezTo>
                  <a:cubicBezTo>
                    <a:pt x="314" y="87"/>
                    <a:pt x="311" y="85"/>
                    <a:pt x="308" y="85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7" y="27"/>
                    <a:pt x="294" y="9"/>
                    <a:pt x="275" y="2"/>
                  </a:cubicBezTo>
                  <a:cubicBezTo>
                    <a:pt x="266" y="0"/>
                    <a:pt x="261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31" y="2"/>
                    <a:pt x="214" y="19"/>
                    <a:pt x="210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76" y="40"/>
                    <a:pt x="62" y="54"/>
                    <a:pt x="62" y="71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12"/>
                    <a:pt x="53" y="115"/>
                    <a:pt x="53" y="118"/>
                  </a:cubicBezTo>
                  <a:cubicBezTo>
                    <a:pt x="53" y="121"/>
                    <a:pt x="56" y="124"/>
                    <a:pt x="59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6" y="124"/>
                    <a:pt x="108" y="121"/>
                    <a:pt x="108" y="118"/>
                  </a:cubicBezTo>
                  <a:cubicBezTo>
                    <a:pt x="108" y="115"/>
                    <a:pt x="106" y="112"/>
                    <a:pt x="103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8"/>
                    <a:pt x="101" y="78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cubicBezTo>
                    <a:pt x="206" y="85"/>
                    <a:pt x="203" y="87"/>
                    <a:pt x="203" y="91"/>
                  </a:cubicBezTo>
                  <a:cubicBezTo>
                    <a:pt x="203" y="94"/>
                    <a:pt x="206" y="96"/>
                    <a:pt x="209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102"/>
                    <a:pt x="210" y="102"/>
                    <a:pt x="210" y="102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6" y="102"/>
                    <a:pt x="203" y="105"/>
                    <a:pt x="203" y="108"/>
                  </a:cubicBezTo>
                  <a:cubicBezTo>
                    <a:pt x="203" y="111"/>
                    <a:pt x="206" y="114"/>
                    <a:pt x="209" y="114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196" y="149"/>
                    <a:pt x="193" y="146"/>
                    <a:pt x="190" y="146"/>
                  </a:cubicBezTo>
                  <a:cubicBezTo>
                    <a:pt x="187" y="146"/>
                    <a:pt x="184" y="149"/>
                    <a:pt x="184" y="152"/>
                  </a:cubicBezTo>
                  <a:cubicBezTo>
                    <a:pt x="184" y="196"/>
                    <a:pt x="184" y="196"/>
                    <a:pt x="184" y="196"/>
                  </a:cubicBezTo>
                  <a:cubicBezTo>
                    <a:pt x="184" y="199"/>
                    <a:pt x="187" y="201"/>
                    <a:pt x="190" y="201"/>
                  </a:cubicBezTo>
                  <a:cubicBezTo>
                    <a:pt x="193" y="201"/>
                    <a:pt x="196" y="199"/>
                    <a:pt x="196" y="196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0" y="217"/>
                    <a:pt x="210" y="217"/>
                    <a:pt x="210" y="217"/>
                  </a:cubicBezTo>
                  <a:cubicBezTo>
                    <a:pt x="209" y="217"/>
                    <a:pt x="209" y="217"/>
                    <a:pt x="209" y="217"/>
                  </a:cubicBezTo>
                  <a:cubicBezTo>
                    <a:pt x="206" y="217"/>
                    <a:pt x="203" y="219"/>
                    <a:pt x="203" y="222"/>
                  </a:cubicBezTo>
                  <a:cubicBezTo>
                    <a:pt x="203" y="226"/>
                    <a:pt x="206" y="228"/>
                    <a:pt x="209" y="228"/>
                  </a:cubicBezTo>
                  <a:cubicBezTo>
                    <a:pt x="210" y="228"/>
                    <a:pt x="210" y="228"/>
                    <a:pt x="210" y="228"/>
                  </a:cubicBezTo>
                  <a:cubicBezTo>
                    <a:pt x="210" y="234"/>
                    <a:pt x="210" y="234"/>
                    <a:pt x="210" y="234"/>
                  </a:cubicBezTo>
                  <a:cubicBezTo>
                    <a:pt x="209" y="234"/>
                    <a:pt x="209" y="234"/>
                    <a:pt x="209" y="234"/>
                  </a:cubicBezTo>
                  <a:cubicBezTo>
                    <a:pt x="206" y="234"/>
                    <a:pt x="203" y="237"/>
                    <a:pt x="203" y="240"/>
                  </a:cubicBezTo>
                  <a:cubicBezTo>
                    <a:pt x="203" y="243"/>
                    <a:pt x="206" y="246"/>
                    <a:pt x="209" y="246"/>
                  </a:cubicBezTo>
                  <a:cubicBezTo>
                    <a:pt x="210" y="246"/>
                    <a:pt x="210" y="246"/>
                    <a:pt x="210" y="246"/>
                  </a:cubicBezTo>
                  <a:cubicBezTo>
                    <a:pt x="210" y="275"/>
                    <a:pt x="210" y="275"/>
                    <a:pt x="210" y="275"/>
                  </a:cubicBezTo>
                  <a:cubicBezTo>
                    <a:pt x="162" y="275"/>
                    <a:pt x="162" y="275"/>
                    <a:pt x="162" y="275"/>
                  </a:cubicBezTo>
                  <a:cubicBezTo>
                    <a:pt x="162" y="230"/>
                    <a:pt x="162" y="230"/>
                    <a:pt x="162" y="230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6" y="141"/>
                    <a:pt x="108" y="138"/>
                    <a:pt x="108" y="135"/>
                  </a:cubicBezTo>
                  <a:cubicBezTo>
                    <a:pt x="108" y="132"/>
                    <a:pt x="106" y="129"/>
                    <a:pt x="103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6" y="129"/>
                    <a:pt x="53" y="132"/>
                    <a:pt x="53" y="135"/>
                  </a:cubicBezTo>
                  <a:cubicBezTo>
                    <a:pt x="53" y="138"/>
                    <a:pt x="56" y="141"/>
                    <a:pt x="59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328" y="391"/>
                    <a:pt x="328" y="391"/>
                    <a:pt x="328" y="391"/>
                  </a:cubicBezTo>
                  <a:cubicBezTo>
                    <a:pt x="328" y="390"/>
                    <a:pt x="328" y="390"/>
                    <a:pt x="328" y="390"/>
                  </a:cubicBezTo>
                  <a:cubicBezTo>
                    <a:pt x="341" y="390"/>
                    <a:pt x="341" y="390"/>
                    <a:pt x="341" y="390"/>
                  </a:cubicBezTo>
                  <a:lnTo>
                    <a:pt x="341" y="275"/>
                  </a:lnTo>
                  <a:close/>
                  <a:moveTo>
                    <a:pt x="221" y="49"/>
                  </a:moveTo>
                  <a:cubicBezTo>
                    <a:pt x="221" y="28"/>
                    <a:pt x="238" y="11"/>
                    <a:pt x="258" y="11"/>
                  </a:cubicBezTo>
                  <a:cubicBezTo>
                    <a:pt x="279" y="11"/>
                    <a:pt x="296" y="28"/>
                    <a:pt x="296" y="49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21" y="85"/>
                    <a:pt x="221" y="85"/>
                    <a:pt x="221" y="85"/>
                  </a:cubicBezTo>
                  <a:lnTo>
                    <a:pt x="221" y="49"/>
                  </a:lnTo>
                  <a:close/>
                  <a:moveTo>
                    <a:pt x="221" y="96"/>
                  </a:moveTo>
                  <a:cubicBezTo>
                    <a:pt x="296" y="96"/>
                    <a:pt x="296" y="96"/>
                    <a:pt x="296" y="96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21" y="102"/>
                    <a:pt x="221" y="102"/>
                    <a:pt x="221" y="102"/>
                  </a:cubicBezTo>
                  <a:lnTo>
                    <a:pt x="221" y="96"/>
                  </a:lnTo>
                  <a:close/>
                  <a:moveTo>
                    <a:pt x="221" y="114"/>
                  </a:moveTo>
                  <a:cubicBezTo>
                    <a:pt x="296" y="114"/>
                    <a:pt x="296" y="114"/>
                    <a:pt x="296" y="114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21" y="217"/>
                    <a:pt x="221" y="217"/>
                    <a:pt x="221" y="217"/>
                  </a:cubicBezTo>
                  <a:lnTo>
                    <a:pt x="221" y="114"/>
                  </a:lnTo>
                  <a:close/>
                  <a:moveTo>
                    <a:pt x="221" y="228"/>
                  </a:moveTo>
                  <a:cubicBezTo>
                    <a:pt x="296" y="228"/>
                    <a:pt x="296" y="228"/>
                    <a:pt x="296" y="228"/>
                  </a:cubicBezTo>
                  <a:cubicBezTo>
                    <a:pt x="296" y="234"/>
                    <a:pt x="296" y="234"/>
                    <a:pt x="296" y="234"/>
                  </a:cubicBezTo>
                  <a:cubicBezTo>
                    <a:pt x="221" y="234"/>
                    <a:pt x="221" y="234"/>
                    <a:pt x="221" y="234"/>
                  </a:cubicBezTo>
                  <a:lnTo>
                    <a:pt x="221" y="228"/>
                  </a:lnTo>
                  <a:close/>
                  <a:moveTo>
                    <a:pt x="221" y="246"/>
                  </a:moveTo>
                  <a:cubicBezTo>
                    <a:pt x="296" y="246"/>
                    <a:pt x="296" y="246"/>
                    <a:pt x="296" y="246"/>
                  </a:cubicBezTo>
                  <a:cubicBezTo>
                    <a:pt x="296" y="275"/>
                    <a:pt x="296" y="275"/>
                    <a:pt x="296" y="275"/>
                  </a:cubicBezTo>
                  <a:cubicBezTo>
                    <a:pt x="221" y="275"/>
                    <a:pt x="221" y="275"/>
                    <a:pt x="221" y="275"/>
                  </a:cubicBezTo>
                  <a:lnTo>
                    <a:pt x="221" y="246"/>
                  </a:lnTo>
                  <a:close/>
                  <a:moveTo>
                    <a:pt x="101" y="66"/>
                  </a:moveTo>
                  <a:cubicBezTo>
                    <a:pt x="94" y="66"/>
                    <a:pt x="88" y="72"/>
                    <a:pt x="88" y="79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61"/>
                    <a:pt x="82" y="52"/>
                    <a:pt x="93" y="52"/>
                  </a:cubicBezTo>
                  <a:cubicBezTo>
                    <a:pt x="210" y="52"/>
                    <a:pt x="210" y="52"/>
                    <a:pt x="210" y="52"/>
                  </a:cubicBezTo>
                  <a:cubicBezTo>
                    <a:pt x="210" y="66"/>
                    <a:pt x="210" y="66"/>
                    <a:pt x="210" y="66"/>
                  </a:cubicBezTo>
                  <a:lnTo>
                    <a:pt x="101" y="66"/>
                  </a:lnTo>
                  <a:close/>
                  <a:moveTo>
                    <a:pt x="196" y="166"/>
                  </a:moveTo>
                  <a:cubicBezTo>
                    <a:pt x="210" y="166"/>
                    <a:pt x="210" y="166"/>
                    <a:pt x="210" y="166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196" y="181"/>
                    <a:pt x="196" y="181"/>
                    <a:pt x="196" y="181"/>
                  </a:cubicBezTo>
                  <a:lnTo>
                    <a:pt x="196" y="166"/>
                  </a:lnTo>
                  <a:close/>
                  <a:moveTo>
                    <a:pt x="73" y="14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73" y="172"/>
                    <a:pt x="73" y="172"/>
                    <a:pt x="73" y="172"/>
                  </a:cubicBezTo>
                  <a:lnTo>
                    <a:pt x="73" y="141"/>
                  </a:lnTo>
                  <a:close/>
                  <a:moveTo>
                    <a:pt x="70" y="184"/>
                  </a:moveTo>
                  <a:cubicBezTo>
                    <a:pt x="92" y="184"/>
                    <a:pt x="92" y="184"/>
                    <a:pt x="92" y="184"/>
                  </a:cubicBezTo>
                  <a:cubicBezTo>
                    <a:pt x="140" y="227"/>
                    <a:pt x="140" y="227"/>
                    <a:pt x="140" y="227"/>
                  </a:cubicBezTo>
                  <a:cubicBezTo>
                    <a:pt x="21" y="227"/>
                    <a:pt x="21" y="227"/>
                    <a:pt x="21" y="227"/>
                  </a:cubicBezTo>
                  <a:lnTo>
                    <a:pt x="70" y="184"/>
                  </a:lnTo>
                  <a:close/>
                  <a:moveTo>
                    <a:pt x="150" y="380"/>
                  </a:moveTo>
                  <a:cubicBezTo>
                    <a:pt x="11" y="380"/>
                    <a:pt x="11" y="380"/>
                    <a:pt x="11" y="380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50" y="238"/>
                    <a:pt x="150" y="238"/>
                    <a:pt x="150" y="238"/>
                  </a:cubicBezTo>
                  <a:lnTo>
                    <a:pt x="150" y="380"/>
                  </a:lnTo>
                  <a:close/>
                  <a:moveTo>
                    <a:pt x="162" y="286"/>
                  </a:moveTo>
                  <a:cubicBezTo>
                    <a:pt x="326" y="286"/>
                    <a:pt x="326" y="286"/>
                    <a:pt x="326" y="286"/>
                  </a:cubicBezTo>
                  <a:cubicBezTo>
                    <a:pt x="326" y="380"/>
                    <a:pt x="326" y="380"/>
                    <a:pt x="326" y="380"/>
                  </a:cubicBezTo>
                  <a:cubicBezTo>
                    <a:pt x="162" y="380"/>
                    <a:pt x="162" y="380"/>
                    <a:pt x="162" y="380"/>
                  </a:cubicBezTo>
                  <a:lnTo>
                    <a:pt x="162" y="286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24" name="Freeform 1284"/>
            <p:cNvSpPr>
              <a:spLocks/>
            </p:cNvSpPr>
            <p:nvPr/>
          </p:nvSpPr>
          <p:spPr bwMode="auto">
            <a:xfrm>
              <a:off x="61913" y="1630363"/>
              <a:ext cx="26988" cy="69850"/>
            </a:xfrm>
            <a:custGeom>
              <a:avLst/>
              <a:gdLst>
                <a:gd name="T0" fmla="*/ 25 w 54"/>
                <a:gd name="T1" fmla="*/ 0 h 140"/>
                <a:gd name="T2" fmla="*/ 25 w 54"/>
                <a:gd name="T3" fmla="*/ 0 h 140"/>
                <a:gd name="T4" fmla="*/ 7 w 54"/>
                <a:gd name="T5" fmla="*/ 8 h 140"/>
                <a:gd name="T6" fmla="*/ 0 w 54"/>
                <a:gd name="T7" fmla="*/ 32 h 140"/>
                <a:gd name="T8" fmla="*/ 0 w 54"/>
                <a:gd name="T9" fmla="*/ 71 h 140"/>
                <a:gd name="T10" fmla="*/ 0 w 54"/>
                <a:gd name="T11" fmla="*/ 71 h 140"/>
                <a:gd name="T12" fmla="*/ 0 w 54"/>
                <a:gd name="T13" fmla="*/ 140 h 140"/>
                <a:gd name="T14" fmla="*/ 10 w 54"/>
                <a:gd name="T15" fmla="*/ 131 h 140"/>
                <a:gd name="T16" fmla="*/ 11 w 54"/>
                <a:gd name="T17" fmla="*/ 70 h 140"/>
                <a:gd name="T18" fmla="*/ 12 w 54"/>
                <a:gd name="T19" fmla="*/ 70 h 140"/>
                <a:gd name="T20" fmla="*/ 12 w 54"/>
                <a:gd name="T21" fmla="*/ 32 h 140"/>
                <a:gd name="T22" fmla="*/ 15 w 54"/>
                <a:gd name="T23" fmla="*/ 17 h 140"/>
                <a:gd name="T24" fmla="*/ 27 w 54"/>
                <a:gd name="T25" fmla="*/ 12 h 140"/>
                <a:gd name="T26" fmla="*/ 54 w 54"/>
                <a:gd name="T27" fmla="*/ 12 h 140"/>
                <a:gd name="T28" fmla="*/ 54 w 54"/>
                <a:gd name="T29" fmla="*/ 0 h 140"/>
                <a:gd name="T30" fmla="*/ 25 w 54"/>
                <a:gd name="T3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40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1"/>
                    <a:pt x="13" y="2"/>
                    <a:pt x="7" y="8"/>
                  </a:cubicBezTo>
                  <a:cubicBezTo>
                    <a:pt x="0" y="15"/>
                    <a:pt x="0" y="30"/>
                    <a:pt x="0" y="3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4" y="140"/>
                    <a:pt x="7" y="130"/>
                    <a:pt x="10" y="131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6"/>
                    <a:pt x="13" y="19"/>
                    <a:pt x="15" y="17"/>
                  </a:cubicBezTo>
                  <a:cubicBezTo>
                    <a:pt x="19" y="13"/>
                    <a:pt x="26" y="12"/>
                    <a:pt x="27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8"/>
                    <a:pt x="54" y="4"/>
                    <a:pt x="54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25" name="Rectangle 1285"/>
            <p:cNvSpPr>
              <a:spLocks noChangeArrowheads="1"/>
            </p:cNvSpPr>
            <p:nvPr/>
          </p:nvSpPr>
          <p:spPr bwMode="auto">
            <a:xfrm>
              <a:off x="1524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26" name="Rectangle 1286"/>
            <p:cNvSpPr>
              <a:spLocks noChangeArrowheads="1"/>
            </p:cNvSpPr>
            <p:nvPr/>
          </p:nvSpPr>
          <p:spPr bwMode="auto">
            <a:xfrm>
              <a:off x="1651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27" name="Rectangle 1287"/>
            <p:cNvSpPr>
              <a:spLocks noChangeArrowheads="1"/>
            </p:cNvSpPr>
            <p:nvPr/>
          </p:nvSpPr>
          <p:spPr bwMode="auto">
            <a:xfrm>
              <a:off x="1778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28" name="Rectangle 1288"/>
            <p:cNvSpPr>
              <a:spLocks noChangeArrowheads="1"/>
            </p:cNvSpPr>
            <p:nvPr/>
          </p:nvSpPr>
          <p:spPr bwMode="auto">
            <a:xfrm>
              <a:off x="190501" y="1738313"/>
              <a:ext cx="4763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29" name="Rectangle 1289"/>
            <p:cNvSpPr>
              <a:spLocks noChangeArrowheads="1"/>
            </p:cNvSpPr>
            <p:nvPr/>
          </p:nvSpPr>
          <p:spPr bwMode="auto">
            <a:xfrm>
              <a:off x="201613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30" name="Rectangle 1290"/>
            <p:cNvSpPr>
              <a:spLocks noChangeArrowheads="1"/>
            </p:cNvSpPr>
            <p:nvPr/>
          </p:nvSpPr>
          <p:spPr bwMode="auto">
            <a:xfrm>
              <a:off x="1524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31" name="Rectangle 1291"/>
            <p:cNvSpPr>
              <a:spLocks noChangeArrowheads="1"/>
            </p:cNvSpPr>
            <p:nvPr/>
          </p:nvSpPr>
          <p:spPr bwMode="auto">
            <a:xfrm>
              <a:off x="1651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32" name="Rectangle 1292"/>
            <p:cNvSpPr>
              <a:spLocks noChangeArrowheads="1"/>
            </p:cNvSpPr>
            <p:nvPr/>
          </p:nvSpPr>
          <p:spPr bwMode="auto">
            <a:xfrm>
              <a:off x="1778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33" name="Rectangle 1293"/>
            <p:cNvSpPr>
              <a:spLocks noChangeArrowheads="1"/>
            </p:cNvSpPr>
            <p:nvPr/>
          </p:nvSpPr>
          <p:spPr bwMode="auto">
            <a:xfrm>
              <a:off x="190501" y="1755776"/>
              <a:ext cx="4763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34" name="Rectangle 1294"/>
            <p:cNvSpPr>
              <a:spLocks noChangeArrowheads="1"/>
            </p:cNvSpPr>
            <p:nvPr/>
          </p:nvSpPr>
          <p:spPr bwMode="auto">
            <a:xfrm>
              <a:off x="201613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35" name="Freeform 1295"/>
            <p:cNvSpPr>
              <a:spLocks/>
            </p:cNvSpPr>
            <p:nvPr/>
          </p:nvSpPr>
          <p:spPr bwMode="auto">
            <a:xfrm>
              <a:off x="68263" y="1709738"/>
              <a:ext cx="6350" cy="61913"/>
            </a:xfrm>
            <a:custGeom>
              <a:avLst/>
              <a:gdLst>
                <a:gd name="T0" fmla="*/ 6 w 11"/>
                <a:gd name="T1" fmla="*/ 124 h 124"/>
                <a:gd name="T2" fmla="*/ 11 w 11"/>
                <a:gd name="T3" fmla="*/ 118 h 124"/>
                <a:gd name="T4" fmla="*/ 11 w 11"/>
                <a:gd name="T5" fmla="*/ 6 h 124"/>
                <a:gd name="T6" fmla="*/ 6 w 11"/>
                <a:gd name="T7" fmla="*/ 0 h 124"/>
                <a:gd name="T8" fmla="*/ 0 w 11"/>
                <a:gd name="T9" fmla="*/ 6 h 124"/>
                <a:gd name="T10" fmla="*/ 0 w 11"/>
                <a:gd name="T11" fmla="*/ 118 h 124"/>
                <a:gd name="T12" fmla="*/ 6 w 11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4">
                  <a:moveTo>
                    <a:pt x="6" y="124"/>
                  </a:moveTo>
                  <a:cubicBezTo>
                    <a:pt x="9" y="124"/>
                    <a:pt x="11" y="121"/>
                    <a:pt x="11" y="11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4"/>
                    <a:pt x="6" y="124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36" name="Freeform 1296"/>
            <p:cNvSpPr>
              <a:spLocks noEditPoints="1"/>
            </p:cNvSpPr>
            <p:nvPr/>
          </p:nvSpPr>
          <p:spPr bwMode="auto">
            <a:xfrm>
              <a:off x="173038" y="1660526"/>
              <a:ext cx="28575" cy="26988"/>
            </a:xfrm>
            <a:custGeom>
              <a:avLst/>
              <a:gdLst>
                <a:gd name="T0" fmla="*/ 27 w 55"/>
                <a:gd name="T1" fmla="*/ 0 h 56"/>
                <a:gd name="T2" fmla="*/ 0 w 55"/>
                <a:gd name="T3" fmla="*/ 28 h 56"/>
                <a:gd name="T4" fmla="*/ 27 w 55"/>
                <a:gd name="T5" fmla="*/ 56 h 56"/>
                <a:gd name="T6" fmla="*/ 55 w 55"/>
                <a:gd name="T7" fmla="*/ 28 h 56"/>
                <a:gd name="T8" fmla="*/ 27 w 55"/>
                <a:gd name="T9" fmla="*/ 0 h 56"/>
                <a:gd name="T10" fmla="*/ 27 w 55"/>
                <a:gd name="T11" fmla="*/ 44 h 56"/>
                <a:gd name="T12" fmla="*/ 11 w 55"/>
                <a:gd name="T13" fmla="*/ 28 h 56"/>
                <a:gd name="T14" fmla="*/ 27 w 55"/>
                <a:gd name="T15" fmla="*/ 12 h 56"/>
                <a:gd name="T16" fmla="*/ 44 w 55"/>
                <a:gd name="T17" fmla="*/ 28 h 56"/>
                <a:gd name="T18" fmla="*/ 27 w 55"/>
                <a:gd name="T1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7" y="56"/>
                  </a:cubicBezTo>
                  <a:cubicBezTo>
                    <a:pt x="43" y="56"/>
                    <a:pt x="55" y="43"/>
                    <a:pt x="55" y="28"/>
                  </a:cubicBezTo>
                  <a:cubicBezTo>
                    <a:pt x="55" y="13"/>
                    <a:pt x="43" y="0"/>
                    <a:pt x="27" y="0"/>
                  </a:cubicBezTo>
                  <a:moveTo>
                    <a:pt x="27" y="44"/>
                  </a:moveTo>
                  <a:cubicBezTo>
                    <a:pt x="19" y="44"/>
                    <a:pt x="11" y="37"/>
                    <a:pt x="11" y="28"/>
                  </a:cubicBezTo>
                  <a:cubicBezTo>
                    <a:pt x="11" y="19"/>
                    <a:pt x="19" y="12"/>
                    <a:pt x="27" y="12"/>
                  </a:cubicBezTo>
                  <a:cubicBezTo>
                    <a:pt x="36" y="12"/>
                    <a:pt x="44" y="19"/>
                    <a:pt x="44" y="28"/>
                  </a:cubicBezTo>
                  <a:cubicBezTo>
                    <a:pt x="44" y="37"/>
                    <a:pt x="36" y="44"/>
                    <a:pt x="27" y="44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37" name="Freeform 1297"/>
            <p:cNvSpPr>
              <a:spLocks/>
            </p:cNvSpPr>
            <p:nvPr/>
          </p:nvSpPr>
          <p:spPr bwMode="auto">
            <a:xfrm>
              <a:off x="61913" y="1630363"/>
              <a:ext cx="26988" cy="69850"/>
            </a:xfrm>
            <a:custGeom>
              <a:avLst/>
              <a:gdLst>
                <a:gd name="T0" fmla="*/ 25 w 54"/>
                <a:gd name="T1" fmla="*/ 0 h 140"/>
                <a:gd name="T2" fmla="*/ 25 w 54"/>
                <a:gd name="T3" fmla="*/ 0 h 140"/>
                <a:gd name="T4" fmla="*/ 7 w 54"/>
                <a:gd name="T5" fmla="*/ 8 h 140"/>
                <a:gd name="T6" fmla="*/ 0 w 54"/>
                <a:gd name="T7" fmla="*/ 32 h 140"/>
                <a:gd name="T8" fmla="*/ 0 w 54"/>
                <a:gd name="T9" fmla="*/ 71 h 140"/>
                <a:gd name="T10" fmla="*/ 0 w 54"/>
                <a:gd name="T11" fmla="*/ 71 h 140"/>
                <a:gd name="T12" fmla="*/ 0 w 54"/>
                <a:gd name="T13" fmla="*/ 140 h 140"/>
                <a:gd name="T14" fmla="*/ 10 w 54"/>
                <a:gd name="T15" fmla="*/ 131 h 140"/>
                <a:gd name="T16" fmla="*/ 11 w 54"/>
                <a:gd name="T17" fmla="*/ 70 h 140"/>
                <a:gd name="T18" fmla="*/ 12 w 54"/>
                <a:gd name="T19" fmla="*/ 70 h 140"/>
                <a:gd name="T20" fmla="*/ 12 w 54"/>
                <a:gd name="T21" fmla="*/ 32 h 140"/>
                <a:gd name="T22" fmla="*/ 15 w 54"/>
                <a:gd name="T23" fmla="*/ 17 h 140"/>
                <a:gd name="T24" fmla="*/ 27 w 54"/>
                <a:gd name="T25" fmla="*/ 12 h 140"/>
                <a:gd name="T26" fmla="*/ 54 w 54"/>
                <a:gd name="T27" fmla="*/ 12 h 140"/>
                <a:gd name="T28" fmla="*/ 54 w 54"/>
                <a:gd name="T29" fmla="*/ 0 h 140"/>
                <a:gd name="T30" fmla="*/ 25 w 54"/>
                <a:gd name="T3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40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1"/>
                    <a:pt x="13" y="2"/>
                    <a:pt x="7" y="8"/>
                  </a:cubicBezTo>
                  <a:cubicBezTo>
                    <a:pt x="0" y="15"/>
                    <a:pt x="0" y="30"/>
                    <a:pt x="0" y="3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4" y="140"/>
                    <a:pt x="7" y="130"/>
                    <a:pt x="10" y="131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6"/>
                    <a:pt x="13" y="19"/>
                    <a:pt x="15" y="17"/>
                  </a:cubicBezTo>
                  <a:cubicBezTo>
                    <a:pt x="19" y="13"/>
                    <a:pt x="26" y="12"/>
                    <a:pt x="27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8"/>
                    <a:pt x="54" y="4"/>
                    <a:pt x="54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38" name="Freeform 1298"/>
            <p:cNvSpPr>
              <a:spLocks noEditPoints="1"/>
            </p:cNvSpPr>
            <p:nvPr/>
          </p:nvSpPr>
          <p:spPr bwMode="auto">
            <a:xfrm>
              <a:off x="66676" y="1517651"/>
              <a:ext cx="42863" cy="31750"/>
            </a:xfrm>
            <a:custGeom>
              <a:avLst/>
              <a:gdLst>
                <a:gd name="T0" fmla="*/ 6 w 86"/>
                <a:gd name="T1" fmla="*/ 63 h 63"/>
                <a:gd name="T2" fmla="*/ 7 w 86"/>
                <a:gd name="T3" fmla="*/ 63 h 63"/>
                <a:gd name="T4" fmla="*/ 17 w 86"/>
                <a:gd name="T5" fmla="*/ 63 h 63"/>
                <a:gd name="T6" fmla="*/ 18 w 86"/>
                <a:gd name="T7" fmla="*/ 63 h 63"/>
                <a:gd name="T8" fmla="*/ 18 w 86"/>
                <a:gd name="T9" fmla="*/ 63 h 63"/>
                <a:gd name="T10" fmla="*/ 19 w 86"/>
                <a:gd name="T11" fmla="*/ 63 h 63"/>
                <a:gd name="T12" fmla="*/ 80 w 86"/>
                <a:gd name="T13" fmla="*/ 62 h 63"/>
                <a:gd name="T14" fmla="*/ 86 w 86"/>
                <a:gd name="T15" fmla="*/ 55 h 63"/>
                <a:gd name="T16" fmla="*/ 79 w 86"/>
                <a:gd name="T17" fmla="*/ 50 h 63"/>
                <a:gd name="T18" fmla="*/ 72 w 86"/>
                <a:gd name="T19" fmla="*/ 50 h 63"/>
                <a:gd name="T20" fmla="*/ 71 w 86"/>
                <a:gd name="T21" fmla="*/ 6 h 63"/>
                <a:gd name="T22" fmla="*/ 65 w 86"/>
                <a:gd name="T23" fmla="*/ 0 h 63"/>
                <a:gd name="T24" fmla="*/ 17 w 86"/>
                <a:gd name="T25" fmla="*/ 0 h 63"/>
                <a:gd name="T26" fmla="*/ 13 w 86"/>
                <a:gd name="T27" fmla="*/ 2 h 63"/>
                <a:gd name="T28" fmla="*/ 11 w 86"/>
                <a:gd name="T29" fmla="*/ 6 h 63"/>
                <a:gd name="T30" fmla="*/ 12 w 86"/>
                <a:gd name="T31" fmla="*/ 51 h 63"/>
                <a:gd name="T32" fmla="*/ 6 w 86"/>
                <a:gd name="T33" fmla="*/ 51 h 63"/>
                <a:gd name="T34" fmla="*/ 0 w 86"/>
                <a:gd name="T35" fmla="*/ 57 h 63"/>
                <a:gd name="T36" fmla="*/ 6 w 86"/>
                <a:gd name="T37" fmla="*/ 63 h 63"/>
                <a:gd name="T38" fmla="*/ 23 w 86"/>
                <a:gd name="T39" fmla="*/ 12 h 63"/>
                <a:gd name="T40" fmla="*/ 59 w 86"/>
                <a:gd name="T41" fmla="*/ 12 h 63"/>
                <a:gd name="T42" fmla="*/ 60 w 86"/>
                <a:gd name="T43" fmla="*/ 50 h 63"/>
                <a:gd name="T44" fmla="*/ 24 w 86"/>
                <a:gd name="T45" fmla="*/ 51 h 63"/>
                <a:gd name="T46" fmla="*/ 23 w 86"/>
                <a:gd name="T47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63">
                  <a:moveTo>
                    <a:pt x="6" y="63"/>
                  </a:moveTo>
                  <a:cubicBezTo>
                    <a:pt x="7" y="63"/>
                    <a:pt x="7" y="63"/>
                    <a:pt x="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9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3" y="62"/>
                    <a:pt x="86" y="59"/>
                    <a:pt x="86" y="55"/>
                  </a:cubicBezTo>
                  <a:cubicBezTo>
                    <a:pt x="86" y="52"/>
                    <a:pt x="83" y="50"/>
                    <a:pt x="79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3"/>
                    <a:pt x="68" y="0"/>
                    <a:pt x="6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1" y="5"/>
                    <a:pt x="11" y="6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4"/>
                    <a:pt x="0" y="57"/>
                  </a:cubicBezTo>
                  <a:cubicBezTo>
                    <a:pt x="0" y="60"/>
                    <a:pt x="3" y="63"/>
                    <a:pt x="6" y="63"/>
                  </a:cubicBezTo>
                  <a:moveTo>
                    <a:pt x="23" y="12"/>
                  </a:moveTo>
                  <a:cubicBezTo>
                    <a:pt x="59" y="12"/>
                    <a:pt x="59" y="12"/>
                    <a:pt x="59" y="1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39" name="Freeform 1299"/>
            <p:cNvSpPr>
              <a:spLocks noEditPoints="1"/>
            </p:cNvSpPr>
            <p:nvPr/>
          </p:nvSpPr>
          <p:spPr bwMode="auto">
            <a:xfrm>
              <a:off x="65088" y="1552576"/>
              <a:ext cx="46038" cy="30163"/>
            </a:xfrm>
            <a:custGeom>
              <a:avLst/>
              <a:gdLst>
                <a:gd name="T0" fmla="*/ 6 w 91"/>
                <a:gd name="T1" fmla="*/ 60 h 60"/>
                <a:gd name="T2" fmla="*/ 7 w 91"/>
                <a:gd name="T3" fmla="*/ 60 h 60"/>
                <a:gd name="T4" fmla="*/ 19 w 91"/>
                <a:gd name="T5" fmla="*/ 60 h 60"/>
                <a:gd name="T6" fmla="*/ 20 w 91"/>
                <a:gd name="T7" fmla="*/ 60 h 60"/>
                <a:gd name="T8" fmla="*/ 21 w 91"/>
                <a:gd name="T9" fmla="*/ 60 h 60"/>
                <a:gd name="T10" fmla="*/ 85 w 91"/>
                <a:gd name="T11" fmla="*/ 59 h 60"/>
                <a:gd name="T12" fmla="*/ 91 w 91"/>
                <a:gd name="T13" fmla="*/ 53 h 60"/>
                <a:gd name="T14" fmla="*/ 85 w 91"/>
                <a:gd name="T15" fmla="*/ 47 h 60"/>
                <a:gd name="T16" fmla="*/ 80 w 91"/>
                <a:gd name="T17" fmla="*/ 47 h 60"/>
                <a:gd name="T18" fmla="*/ 79 w 91"/>
                <a:gd name="T19" fmla="*/ 12 h 60"/>
                <a:gd name="T20" fmla="*/ 84 w 91"/>
                <a:gd name="T21" fmla="*/ 12 h 60"/>
                <a:gd name="T22" fmla="*/ 90 w 91"/>
                <a:gd name="T23" fmla="*/ 6 h 60"/>
                <a:gd name="T24" fmla="*/ 83 w 91"/>
                <a:gd name="T25" fmla="*/ 0 h 60"/>
                <a:gd name="T26" fmla="*/ 74 w 91"/>
                <a:gd name="T27" fmla="*/ 0 h 60"/>
                <a:gd name="T28" fmla="*/ 73 w 91"/>
                <a:gd name="T29" fmla="*/ 0 h 60"/>
                <a:gd name="T30" fmla="*/ 72 w 91"/>
                <a:gd name="T31" fmla="*/ 0 h 60"/>
                <a:gd name="T32" fmla="*/ 10 w 91"/>
                <a:gd name="T33" fmla="*/ 1 h 60"/>
                <a:gd name="T34" fmla="*/ 4 w 91"/>
                <a:gd name="T35" fmla="*/ 8 h 60"/>
                <a:gd name="T36" fmla="*/ 10 w 91"/>
                <a:gd name="T37" fmla="*/ 14 h 60"/>
                <a:gd name="T38" fmla="*/ 11 w 91"/>
                <a:gd name="T39" fmla="*/ 14 h 60"/>
                <a:gd name="T40" fmla="*/ 14 w 91"/>
                <a:gd name="T41" fmla="*/ 13 h 60"/>
                <a:gd name="T42" fmla="*/ 14 w 91"/>
                <a:gd name="T43" fmla="*/ 48 h 60"/>
                <a:gd name="T44" fmla="*/ 6 w 91"/>
                <a:gd name="T45" fmla="*/ 48 h 60"/>
                <a:gd name="T46" fmla="*/ 0 w 91"/>
                <a:gd name="T47" fmla="*/ 54 h 60"/>
                <a:gd name="T48" fmla="*/ 6 w 91"/>
                <a:gd name="T49" fmla="*/ 60 h 60"/>
                <a:gd name="T50" fmla="*/ 26 w 91"/>
                <a:gd name="T51" fmla="*/ 13 h 60"/>
                <a:gd name="T52" fmla="*/ 67 w 91"/>
                <a:gd name="T53" fmla="*/ 12 h 60"/>
                <a:gd name="T54" fmla="*/ 68 w 91"/>
                <a:gd name="T55" fmla="*/ 47 h 60"/>
                <a:gd name="T56" fmla="*/ 26 w 91"/>
                <a:gd name="T57" fmla="*/ 48 h 60"/>
                <a:gd name="T58" fmla="*/ 26 w 91"/>
                <a:gd name="T5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60">
                  <a:moveTo>
                    <a:pt x="6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0" y="60"/>
                    <a:pt x="20" y="60"/>
                  </a:cubicBezTo>
                  <a:cubicBezTo>
                    <a:pt x="20" y="60"/>
                    <a:pt x="21" y="60"/>
                    <a:pt x="21" y="60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8" y="59"/>
                    <a:pt x="91" y="56"/>
                    <a:pt x="91" y="53"/>
                  </a:cubicBezTo>
                  <a:cubicBezTo>
                    <a:pt x="91" y="49"/>
                    <a:pt x="88" y="47"/>
                    <a:pt x="85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7" y="12"/>
                    <a:pt x="90" y="9"/>
                    <a:pt x="90" y="6"/>
                  </a:cubicBezTo>
                  <a:cubicBezTo>
                    <a:pt x="90" y="3"/>
                    <a:pt x="87" y="0"/>
                    <a:pt x="8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3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2"/>
                    <a:pt x="4" y="4"/>
                    <a:pt x="4" y="8"/>
                  </a:cubicBezTo>
                  <a:cubicBezTo>
                    <a:pt x="4" y="11"/>
                    <a:pt x="7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51"/>
                    <a:pt x="0" y="54"/>
                  </a:cubicBezTo>
                  <a:cubicBezTo>
                    <a:pt x="0" y="57"/>
                    <a:pt x="3" y="60"/>
                    <a:pt x="6" y="60"/>
                  </a:cubicBezTo>
                  <a:moveTo>
                    <a:pt x="26" y="13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26" y="48"/>
                    <a:pt x="26" y="48"/>
                    <a:pt x="26" y="48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40" name="Freeform 1300"/>
            <p:cNvSpPr>
              <a:spLocks/>
            </p:cNvSpPr>
            <p:nvPr/>
          </p:nvSpPr>
          <p:spPr bwMode="auto">
            <a:xfrm>
              <a:off x="65088" y="1584326"/>
              <a:ext cx="46038" cy="41275"/>
            </a:xfrm>
            <a:custGeom>
              <a:avLst/>
              <a:gdLst>
                <a:gd name="T0" fmla="*/ 85 w 91"/>
                <a:gd name="T1" fmla="*/ 0 h 81"/>
                <a:gd name="T2" fmla="*/ 6 w 91"/>
                <a:gd name="T3" fmla="*/ 2 h 81"/>
                <a:gd name="T4" fmla="*/ 0 w 91"/>
                <a:gd name="T5" fmla="*/ 8 h 81"/>
                <a:gd name="T6" fmla="*/ 6 w 91"/>
                <a:gd name="T7" fmla="*/ 14 h 81"/>
                <a:gd name="T8" fmla="*/ 7 w 91"/>
                <a:gd name="T9" fmla="*/ 14 h 81"/>
                <a:gd name="T10" fmla="*/ 13 w 91"/>
                <a:gd name="T11" fmla="*/ 14 h 81"/>
                <a:gd name="T12" fmla="*/ 13 w 91"/>
                <a:gd name="T13" fmla="*/ 75 h 81"/>
                <a:gd name="T14" fmla="*/ 19 w 91"/>
                <a:gd name="T15" fmla="*/ 81 h 81"/>
                <a:gd name="T16" fmla="*/ 25 w 91"/>
                <a:gd name="T17" fmla="*/ 75 h 81"/>
                <a:gd name="T18" fmla="*/ 25 w 91"/>
                <a:gd name="T19" fmla="*/ 13 h 81"/>
                <a:gd name="T20" fmla="*/ 68 w 91"/>
                <a:gd name="T21" fmla="*/ 13 h 81"/>
                <a:gd name="T22" fmla="*/ 68 w 91"/>
                <a:gd name="T23" fmla="*/ 28 h 81"/>
                <a:gd name="T24" fmla="*/ 74 w 91"/>
                <a:gd name="T25" fmla="*/ 34 h 81"/>
                <a:gd name="T26" fmla="*/ 80 w 91"/>
                <a:gd name="T27" fmla="*/ 28 h 81"/>
                <a:gd name="T28" fmla="*/ 80 w 91"/>
                <a:gd name="T29" fmla="*/ 12 h 81"/>
                <a:gd name="T30" fmla="*/ 85 w 91"/>
                <a:gd name="T31" fmla="*/ 12 h 81"/>
                <a:gd name="T32" fmla="*/ 91 w 91"/>
                <a:gd name="T33" fmla="*/ 6 h 81"/>
                <a:gd name="T34" fmla="*/ 85 w 9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81">
                  <a:moveTo>
                    <a:pt x="85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4"/>
                    <a:pt x="0" y="8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9"/>
                    <a:pt x="15" y="81"/>
                    <a:pt x="19" y="81"/>
                  </a:cubicBezTo>
                  <a:cubicBezTo>
                    <a:pt x="22" y="81"/>
                    <a:pt x="25" y="79"/>
                    <a:pt x="25" y="7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31"/>
                    <a:pt x="71" y="34"/>
                    <a:pt x="74" y="34"/>
                  </a:cubicBezTo>
                  <a:cubicBezTo>
                    <a:pt x="78" y="34"/>
                    <a:pt x="80" y="31"/>
                    <a:pt x="80" y="28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8" y="12"/>
                    <a:pt x="91" y="10"/>
                    <a:pt x="91" y="6"/>
                  </a:cubicBezTo>
                  <a:cubicBezTo>
                    <a:pt x="91" y="3"/>
                    <a:pt x="88" y="0"/>
                    <a:pt x="85" y="0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41" name="Freeform 1301"/>
            <p:cNvSpPr>
              <a:spLocks noEditPoints="1"/>
            </p:cNvSpPr>
            <p:nvPr/>
          </p:nvSpPr>
          <p:spPr bwMode="auto">
            <a:xfrm>
              <a:off x="123826" y="1519238"/>
              <a:ext cx="42863" cy="31750"/>
            </a:xfrm>
            <a:custGeom>
              <a:avLst/>
              <a:gdLst>
                <a:gd name="T0" fmla="*/ 6 w 85"/>
                <a:gd name="T1" fmla="*/ 63 h 63"/>
                <a:gd name="T2" fmla="*/ 6 w 85"/>
                <a:gd name="T3" fmla="*/ 63 h 63"/>
                <a:gd name="T4" fmla="*/ 16 w 85"/>
                <a:gd name="T5" fmla="*/ 62 h 63"/>
                <a:gd name="T6" fmla="*/ 17 w 85"/>
                <a:gd name="T7" fmla="*/ 63 h 63"/>
                <a:gd name="T8" fmla="*/ 17 w 85"/>
                <a:gd name="T9" fmla="*/ 63 h 63"/>
                <a:gd name="T10" fmla="*/ 18 w 85"/>
                <a:gd name="T11" fmla="*/ 62 h 63"/>
                <a:gd name="T12" fmla="*/ 79 w 85"/>
                <a:gd name="T13" fmla="*/ 61 h 63"/>
                <a:gd name="T14" fmla="*/ 85 w 85"/>
                <a:gd name="T15" fmla="*/ 55 h 63"/>
                <a:gd name="T16" fmla="*/ 79 w 85"/>
                <a:gd name="T17" fmla="*/ 49 h 63"/>
                <a:gd name="T18" fmla="*/ 72 w 85"/>
                <a:gd name="T19" fmla="*/ 49 h 63"/>
                <a:gd name="T20" fmla="*/ 71 w 85"/>
                <a:gd name="T21" fmla="*/ 6 h 63"/>
                <a:gd name="T22" fmla="*/ 65 w 85"/>
                <a:gd name="T23" fmla="*/ 0 h 63"/>
                <a:gd name="T24" fmla="*/ 17 w 85"/>
                <a:gd name="T25" fmla="*/ 0 h 63"/>
                <a:gd name="T26" fmla="*/ 12 w 85"/>
                <a:gd name="T27" fmla="*/ 2 h 63"/>
                <a:gd name="T28" fmla="*/ 11 w 85"/>
                <a:gd name="T29" fmla="*/ 6 h 63"/>
                <a:gd name="T30" fmla="*/ 11 w 85"/>
                <a:gd name="T31" fmla="*/ 50 h 63"/>
                <a:gd name="T32" fmla="*/ 6 w 85"/>
                <a:gd name="T33" fmla="*/ 51 h 63"/>
                <a:gd name="T34" fmla="*/ 0 w 85"/>
                <a:gd name="T35" fmla="*/ 57 h 63"/>
                <a:gd name="T36" fmla="*/ 6 w 85"/>
                <a:gd name="T37" fmla="*/ 63 h 63"/>
                <a:gd name="T38" fmla="*/ 23 w 85"/>
                <a:gd name="T39" fmla="*/ 12 h 63"/>
                <a:gd name="T40" fmla="*/ 59 w 85"/>
                <a:gd name="T41" fmla="*/ 12 h 63"/>
                <a:gd name="T42" fmla="*/ 60 w 85"/>
                <a:gd name="T43" fmla="*/ 50 h 63"/>
                <a:gd name="T44" fmla="*/ 23 w 85"/>
                <a:gd name="T45" fmla="*/ 50 h 63"/>
                <a:gd name="T46" fmla="*/ 23 w 85"/>
                <a:gd name="T47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63">
                  <a:moveTo>
                    <a:pt x="6" y="63"/>
                  </a:moveTo>
                  <a:cubicBezTo>
                    <a:pt x="6" y="63"/>
                    <a:pt x="6" y="63"/>
                    <a:pt x="6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3"/>
                    <a:pt x="18" y="62"/>
                    <a:pt x="18" y="62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2" y="61"/>
                    <a:pt x="85" y="58"/>
                    <a:pt x="85" y="55"/>
                  </a:cubicBezTo>
                  <a:cubicBezTo>
                    <a:pt x="85" y="52"/>
                    <a:pt x="82" y="49"/>
                    <a:pt x="79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3"/>
                    <a:pt x="68" y="0"/>
                    <a:pt x="6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2" y="2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53"/>
                    <a:pt x="0" y="57"/>
                  </a:cubicBezTo>
                  <a:cubicBezTo>
                    <a:pt x="0" y="60"/>
                    <a:pt x="3" y="63"/>
                    <a:pt x="6" y="63"/>
                  </a:cubicBezTo>
                  <a:moveTo>
                    <a:pt x="23" y="12"/>
                  </a:moveTo>
                  <a:cubicBezTo>
                    <a:pt x="59" y="12"/>
                    <a:pt x="59" y="12"/>
                    <a:pt x="59" y="1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23" y="50"/>
                    <a:pt x="23" y="50"/>
                    <a:pt x="23" y="50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42" name="Freeform 1302"/>
            <p:cNvSpPr>
              <a:spLocks noEditPoints="1"/>
            </p:cNvSpPr>
            <p:nvPr/>
          </p:nvSpPr>
          <p:spPr bwMode="auto">
            <a:xfrm>
              <a:off x="122238" y="1552576"/>
              <a:ext cx="44450" cy="30163"/>
            </a:xfrm>
            <a:custGeom>
              <a:avLst/>
              <a:gdLst>
                <a:gd name="T0" fmla="*/ 6 w 90"/>
                <a:gd name="T1" fmla="*/ 60 h 60"/>
                <a:gd name="T2" fmla="*/ 6 w 90"/>
                <a:gd name="T3" fmla="*/ 60 h 60"/>
                <a:gd name="T4" fmla="*/ 18 w 90"/>
                <a:gd name="T5" fmla="*/ 60 h 60"/>
                <a:gd name="T6" fmla="*/ 19 w 90"/>
                <a:gd name="T7" fmla="*/ 60 h 60"/>
                <a:gd name="T8" fmla="*/ 21 w 90"/>
                <a:gd name="T9" fmla="*/ 59 h 60"/>
                <a:gd name="T10" fmla="*/ 84 w 90"/>
                <a:gd name="T11" fmla="*/ 58 h 60"/>
                <a:gd name="T12" fmla="*/ 90 w 90"/>
                <a:gd name="T13" fmla="*/ 52 h 60"/>
                <a:gd name="T14" fmla="*/ 84 w 90"/>
                <a:gd name="T15" fmla="*/ 46 h 60"/>
                <a:gd name="T16" fmla="*/ 80 w 90"/>
                <a:gd name="T17" fmla="*/ 46 h 60"/>
                <a:gd name="T18" fmla="*/ 79 w 90"/>
                <a:gd name="T19" fmla="*/ 12 h 60"/>
                <a:gd name="T20" fmla="*/ 83 w 90"/>
                <a:gd name="T21" fmla="*/ 12 h 60"/>
                <a:gd name="T22" fmla="*/ 89 w 90"/>
                <a:gd name="T23" fmla="*/ 6 h 60"/>
                <a:gd name="T24" fmla="*/ 83 w 90"/>
                <a:gd name="T25" fmla="*/ 0 h 60"/>
                <a:gd name="T26" fmla="*/ 73 w 90"/>
                <a:gd name="T27" fmla="*/ 0 h 60"/>
                <a:gd name="T28" fmla="*/ 72 w 90"/>
                <a:gd name="T29" fmla="*/ 0 h 60"/>
                <a:gd name="T30" fmla="*/ 71 w 90"/>
                <a:gd name="T31" fmla="*/ 0 h 60"/>
                <a:gd name="T32" fmla="*/ 10 w 90"/>
                <a:gd name="T33" fmla="*/ 1 h 60"/>
                <a:gd name="T34" fmla="*/ 4 w 90"/>
                <a:gd name="T35" fmla="*/ 7 h 60"/>
                <a:gd name="T36" fmla="*/ 10 w 90"/>
                <a:gd name="T37" fmla="*/ 13 h 60"/>
                <a:gd name="T38" fmla="*/ 10 w 90"/>
                <a:gd name="T39" fmla="*/ 13 h 60"/>
                <a:gd name="T40" fmla="*/ 13 w 90"/>
                <a:gd name="T41" fmla="*/ 13 h 60"/>
                <a:gd name="T42" fmla="*/ 13 w 90"/>
                <a:gd name="T43" fmla="*/ 48 h 60"/>
                <a:gd name="T44" fmla="*/ 6 w 90"/>
                <a:gd name="T45" fmla="*/ 48 h 60"/>
                <a:gd name="T46" fmla="*/ 0 w 90"/>
                <a:gd name="T47" fmla="*/ 54 h 60"/>
                <a:gd name="T48" fmla="*/ 6 w 90"/>
                <a:gd name="T49" fmla="*/ 60 h 60"/>
                <a:gd name="T50" fmla="*/ 25 w 90"/>
                <a:gd name="T51" fmla="*/ 13 h 60"/>
                <a:gd name="T52" fmla="*/ 67 w 90"/>
                <a:gd name="T53" fmla="*/ 12 h 60"/>
                <a:gd name="T54" fmla="*/ 68 w 90"/>
                <a:gd name="T55" fmla="*/ 47 h 60"/>
                <a:gd name="T56" fmla="*/ 25 w 90"/>
                <a:gd name="T57" fmla="*/ 47 h 60"/>
                <a:gd name="T58" fmla="*/ 25 w 90"/>
                <a:gd name="T5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60">
                  <a:moveTo>
                    <a:pt x="6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0" y="60"/>
                    <a:pt x="20" y="60"/>
                    <a:pt x="21" y="59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8" y="58"/>
                    <a:pt x="90" y="56"/>
                    <a:pt x="90" y="52"/>
                  </a:cubicBezTo>
                  <a:cubicBezTo>
                    <a:pt x="90" y="49"/>
                    <a:pt x="87" y="46"/>
                    <a:pt x="84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6" y="12"/>
                    <a:pt x="89" y="9"/>
                    <a:pt x="89" y="6"/>
                  </a:cubicBezTo>
                  <a:cubicBezTo>
                    <a:pt x="89" y="2"/>
                    <a:pt x="86" y="0"/>
                    <a:pt x="8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2" y="0"/>
                  </a:cubicBezTo>
                  <a:cubicBezTo>
                    <a:pt x="72" y="0"/>
                    <a:pt x="72" y="0"/>
                    <a:pt x="7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4" y="4"/>
                    <a:pt x="4" y="7"/>
                  </a:cubicBezTo>
                  <a:cubicBezTo>
                    <a:pt x="4" y="11"/>
                    <a:pt x="7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50"/>
                    <a:pt x="0" y="54"/>
                  </a:cubicBezTo>
                  <a:cubicBezTo>
                    <a:pt x="0" y="57"/>
                    <a:pt x="3" y="60"/>
                    <a:pt x="6" y="60"/>
                  </a:cubicBezTo>
                  <a:moveTo>
                    <a:pt x="25" y="13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25" y="47"/>
                    <a:pt x="25" y="47"/>
                    <a:pt x="25" y="47"/>
                  </a:cubicBezTo>
                  <a:lnTo>
                    <a:pt x="25" y="13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43" name="Freeform 1303"/>
            <p:cNvSpPr>
              <a:spLocks/>
            </p:cNvSpPr>
            <p:nvPr/>
          </p:nvSpPr>
          <p:spPr bwMode="auto">
            <a:xfrm>
              <a:off x="122238" y="1585913"/>
              <a:ext cx="44450" cy="15875"/>
            </a:xfrm>
            <a:custGeom>
              <a:avLst/>
              <a:gdLst>
                <a:gd name="T0" fmla="*/ 84 w 90"/>
                <a:gd name="T1" fmla="*/ 0 h 33"/>
                <a:gd name="T2" fmla="*/ 6 w 90"/>
                <a:gd name="T3" fmla="*/ 1 h 33"/>
                <a:gd name="T4" fmla="*/ 0 w 90"/>
                <a:gd name="T5" fmla="*/ 7 h 33"/>
                <a:gd name="T6" fmla="*/ 6 w 90"/>
                <a:gd name="T7" fmla="*/ 13 h 33"/>
                <a:gd name="T8" fmla="*/ 6 w 90"/>
                <a:gd name="T9" fmla="*/ 13 h 33"/>
                <a:gd name="T10" fmla="*/ 12 w 90"/>
                <a:gd name="T11" fmla="*/ 13 h 33"/>
                <a:gd name="T12" fmla="*/ 12 w 90"/>
                <a:gd name="T13" fmla="*/ 27 h 33"/>
                <a:gd name="T14" fmla="*/ 18 w 90"/>
                <a:gd name="T15" fmla="*/ 33 h 33"/>
                <a:gd name="T16" fmla="*/ 24 w 90"/>
                <a:gd name="T17" fmla="*/ 27 h 33"/>
                <a:gd name="T18" fmla="*/ 24 w 90"/>
                <a:gd name="T19" fmla="*/ 13 h 33"/>
                <a:gd name="T20" fmla="*/ 68 w 90"/>
                <a:gd name="T21" fmla="*/ 12 h 33"/>
                <a:gd name="T22" fmla="*/ 68 w 90"/>
                <a:gd name="T23" fmla="*/ 27 h 33"/>
                <a:gd name="T24" fmla="*/ 74 w 90"/>
                <a:gd name="T25" fmla="*/ 33 h 33"/>
                <a:gd name="T26" fmla="*/ 80 w 90"/>
                <a:gd name="T27" fmla="*/ 27 h 33"/>
                <a:gd name="T28" fmla="*/ 80 w 90"/>
                <a:gd name="T29" fmla="*/ 12 h 33"/>
                <a:gd name="T30" fmla="*/ 84 w 90"/>
                <a:gd name="T31" fmla="*/ 12 h 33"/>
                <a:gd name="T32" fmla="*/ 90 w 90"/>
                <a:gd name="T33" fmla="*/ 6 h 33"/>
                <a:gd name="T34" fmla="*/ 84 w 90"/>
                <a:gd name="T3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33">
                  <a:moveTo>
                    <a:pt x="84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1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5" y="33"/>
                    <a:pt x="18" y="33"/>
                  </a:cubicBezTo>
                  <a:cubicBezTo>
                    <a:pt x="21" y="33"/>
                    <a:pt x="24" y="31"/>
                    <a:pt x="24" y="2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31"/>
                    <a:pt x="71" y="33"/>
                    <a:pt x="74" y="33"/>
                  </a:cubicBezTo>
                  <a:cubicBezTo>
                    <a:pt x="77" y="33"/>
                    <a:pt x="80" y="31"/>
                    <a:pt x="80" y="27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8" y="12"/>
                    <a:pt x="90" y="9"/>
                    <a:pt x="90" y="6"/>
                  </a:cubicBezTo>
                  <a:cubicBezTo>
                    <a:pt x="90" y="3"/>
                    <a:pt x="87" y="0"/>
                    <a:pt x="84" y="0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44" name="Freeform 1304"/>
            <p:cNvSpPr>
              <a:spLocks/>
            </p:cNvSpPr>
            <p:nvPr/>
          </p:nvSpPr>
          <p:spPr bwMode="auto">
            <a:xfrm>
              <a:off x="204788" y="1560513"/>
              <a:ext cx="6350" cy="26988"/>
            </a:xfrm>
            <a:custGeom>
              <a:avLst/>
              <a:gdLst>
                <a:gd name="T0" fmla="*/ 6 w 12"/>
                <a:gd name="T1" fmla="*/ 53 h 53"/>
                <a:gd name="T2" fmla="*/ 0 w 12"/>
                <a:gd name="T3" fmla="*/ 47 h 53"/>
                <a:gd name="T4" fmla="*/ 0 w 12"/>
                <a:gd name="T5" fmla="*/ 6 h 53"/>
                <a:gd name="T6" fmla="*/ 6 w 12"/>
                <a:gd name="T7" fmla="*/ 0 h 53"/>
                <a:gd name="T8" fmla="*/ 12 w 12"/>
                <a:gd name="T9" fmla="*/ 6 h 53"/>
                <a:gd name="T10" fmla="*/ 12 w 12"/>
                <a:gd name="T11" fmla="*/ 47 h 53"/>
                <a:gd name="T12" fmla="*/ 6 w 12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3">
                  <a:moveTo>
                    <a:pt x="6" y="53"/>
                  </a:moveTo>
                  <a:cubicBezTo>
                    <a:pt x="3" y="53"/>
                    <a:pt x="0" y="51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51"/>
                    <a:pt x="9" y="53"/>
                    <a:pt x="6" y="53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45" name="Freeform 1305"/>
            <p:cNvSpPr>
              <a:spLocks noEditPoints="1"/>
            </p:cNvSpPr>
            <p:nvPr/>
          </p:nvSpPr>
          <p:spPr bwMode="auto">
            <a:xfrm>
              <a:off x="58738" y="1560513"/>
              <a:ext cx="169863" cy="222250"/>
            </a:xfrm>
            <a:custGeom>
              <a:avLst/>
              <a:gdLst>
                <a:gd name="T0" fmla="*/ 325 w 341"/>
                <a:gd name="T1" fmla="*/ 0 h 446"/>
                <a:gd name="T2" fmla="*/ 307 w 341"/>
                <a:gd name="T3" fmla="*/ 329 h 446"/>
                <a:gd name="T4" fmla="*/ 314 w 341"/>
                <a:gd name="T5" fmla="*/ 294 h 446"/>
                <a:gd name="T6" fmla="*/ 307 w 341"/>
                <a:gd name="T7" fmla="*/ 282 h 446"/>
                <a:gd name="T8" fmla="*/ 308 w 341"/>
                <a:gd name="T9" fmla="*/ 271 h 446"/>
                <a:gd name="T10" fmla="*/ 307 w 341"/>
                <a:gd name="T11" fmla="*/ 235 h 446"/>
                <a:gd name="T12" fmla="*/ 307 w 341"/>
                <a:gd name="T13" fmla="*/ 168 h 446"/>
                <a:gd name="T14" fmla="*/ 308 w 341"/>
                <a:gd name="T15" fmla="*/ 156 h 446"/>
                <a:gd name="T16" fmla="*/ 308 w 341"/>
                <a:gd name="T17" fmla="*/ 150 h 446"/>
                <a:gd name="T18" fmla="*/ 307 w 341"/>
                <a:gd name="T19" fmla="*/ 139 h 446"/>
                <a:gd name="T20" fmla="*/ 253 w 341"/>
                <a:gd name="T21" fmla="*/ 54 h 446"/>
                <a:gd name="T22" fmla="*/ 93 w 341"/>
                <a:gd name="T23" fmla="*/ 94 h 446"/>
                <a:gd name="T24" fmla="*/ 59 w 341"/>
                <a:gd name="T25" fmla="*/ 166 h 446"/>
                <a:gd name="T26" fmla="*/ 103 w 341"/>
                <a:gd name="T27" fmla="*/ 178 h 446"/>
                <a:gd name="T28" fmla="*/ 100 w 341"/>
                <a:gd name="T29" fmla="*/ 166 h 446"/>
                <a:gd name="T30" fmla="*/ 210 w 341"/>
                <a:gd name="T31" fmla="*/ 132 h 446"/>
                <a:gd name="T32" fmla="*/ 203 w 341"/>
                <a:gd name="T33" fmla="*/ 145 h 446"/>
                <a:gd name="T34" fmla="*/ 210 w 341"/>
                <a:gd name="T35" fmla="*/ 156 h 446"/>
                <a:gd name="T36" fmla="*/ 209 w 341"/>
                <a:gd name="T37" fmla="*/ 168 h 446"/>
                <a:gd name="T38" fmla="*/ 196 w 341"/>
                <a:gd name="T39" fmla="*/ 209 h 446"/>
                <a:gd name="T40" fmla="*/ 184 w 341"/>
                <a:gd name="T41" fmla="*/ 206 h 446"/>
                <a:gd name="T42" fmla="*/ 196 w 341"/>
                <a:gd name="T43" fmla="*/ 250 h 446"/>
                <a:gd name="T44" fmla="*/ 210 w 341"/>
                <a:gd name="T45" fmla="*/ 271 h 446"/>
                <a:gd name="T46" fmla="*/ 209 w 341"/>
                <a:gd name="T47" fmla="*/ 282 h 446"/>
                <a:gd name="T48" fmla="*/ 209 w 341"/>
                <a:gd name="T49" fmla="*/ 288 h 446"/>
                <a:gd name="T50" fmla="*/ 210 w 341"/>
                <a:gd name="T51" fmla="*/ 300 h 446"/>
                <a:gd name="T52" fmla="*/ 162 w 341"/>
                <a:gd name="T53" fmla="*/ 284 h 446"/>
                <a:gd name="T54" fmla="*/ 103 w 341"/>
                <a:gd name="T55" fmla="*/ 195 h 446"/>
                <a:gd name="T56" fmla="*/ 59 w 341"/>
                <a:gd name="T57" fmla="*/ 183 h 446"/>
                <a:gd name="T58" fmla="*/ 62 w 341"/>
                <a:gd name="T59" fmla="*/ 195 h 446"/>
                <a:gd name="T60" fmla="*/ 0 w 341"/>
                <a:gd name="T61" fmla="*/ 445 h 446"/>
                <a:gd name="T62" fmla="*/ 331 w 341"/>
                <a:gd name="T63" fmla="*/ 329 h 446"/>
                <a:gd name="T64" fmla="*/ 296 w 341"/>
                <a:gd name="T65" fmla="*/ 103 h 446"/>
                <a:gd name="T66" fmla="*/ 221 w 341"/>
                <a:gd name="T67" fmla="*/ 103 h 446"/>
                <a:gd name="T68" fmla="*/ 296 w 341"/>
                <a:gd name="T69" fmla="*/ 156 h 446"/>
                <a:gd name="T70" fmla="*/ 221 w 341"/>
                <a:gd name="T71" fmla="*/ 168 h 446"/>
                <a:gd name="T72" fmla="*/ 221 w 341"/>
                <a:gd name="T73" fmla="*/ 271 h 446"/>
                <a:gd name="T74" fmla="*/ 296 w 341"/>
                <a:gd name="T75" fmla="*/ 282 h 446"/>
                <a:gd name="T76" fmla="*/ 221 w 341"/>
                <a:gd name="T77" fmla="*/ 282 h 446"/>
                <a:gd name="T78" fmla="*/ 296 w 341"/>
                <a:gd name="T79" fmla="*/ 329 h 446"/>
                <a:gd name="T80" fmla="*/ 101 w 341"/>
                <a:gd name="T81" fmla="*/ 120 h 446"/>
                <a:gd name="T82" fmla="*/ 73 w 341"/>
                <a:gd name="T83" fmla="*/ 166 h 446"/>
                <a:gd name="T84" fmla="*/ 210 w 341"/>
                <a:gd name="T85" fmla="*/ 106 h 446"/>
                <a:gd name="T86" fmla="*/ 196 w 341"/>
                <a:gd name="T87" fmla="*/ 220 h 446"/>
                <a:gd name="T88" fmla="*/ 196 w 341"/>
                <a:gd name="T89" fmla="*/ 235 h 446"/>
                <a:gd name="T90" fmla="*/ 88 w 341"/>
                <a:gd name="T91" fmla="*/ 195 h 446"/>
                <a:gd name="T92" fmla="*/ 73 w 341"/>
                <a:gd name="T93" fmla="*/ 195 h 446"/>
                <a:gd name="T94" fmla="*/ 140 w 341"/>
                <a:gd name="T95" fmla="*/ 281 h 446"/>
                <a:gd name="T96" fmla="*/ 150 w 341"/>
                <a:gd name="T97" fmla="*/ 434 h 446"/>
                <a:gd name="T98" fmla="*/ 150 w 341"/>
                <a:gd name="T99" fmla="*/ 292 h 446"/>
                <a:gd name="T100" fmla="*/ 162 w 341"/>
                <a:gd name="T101" fmla="*/ 434 h 446"/>
                <a:gd name="T102" fmla="*/ 326 w 341"/>
                <a:gd name="T103" fmla="*/ 43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1" h="446">
                  <a:moveTo>
                    <a:pt x="331" y="329"/>
                  </a:moveTo>
                  <a:cubicBezTo>
                    <a:pt x="331" y="6"/>
                    <a:pt x="331" y="6"/>
                    <a:pt x="331" y="6"/>
                  </a:cubicBezTo>
                  <a:cubicBezTo>
                    <a:pt x="331" y="3"/>
                    <a:pt x="328" y="0"/>
                    <a:pt x="325" y="0"/>
                  </a:cubicBezTo>
                  <a:cubicBezTo>
                    <a:pt x="322" y="0"/>
                    <a:pt x="319" y="3"/>
                    <a:pt x="319" y="6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07" y="329"/>
                    <a:pt x="307" y="329"/>
                    <a:pt x="307" y="329"/>
                  </a:cubicBezTo>
                  <a:cubicBezTo>
                    <a:pt x="307" y="300"/>
                    <a:pt x="307" y="300"/>
                    <a:pt x="307" y="300"/>
                  </a:cubicBezTo>
                  <a:cubicBezTo>
                    <a:pt x="308" y="300"/>
                    <a:pt x="308" y="300"/>
                    <a:pt x="308" y="300"/>
                  </a:cubicBezTo>
                  <a:cubicBezTo>
                    <a:pt x="311" y="300"/>
                    <a:pt x="314" y="297"/>
                    <a:pt x="314" y="294"/>
                  </a:cubicBezTo>
                  <a:cubicBezTo>
                    <a:pt x="314" y="291"/>
                    <a:pt x="311" y="288"/>
                    <a:pt x="308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2"/>
                    <a:pt x="307" y="282"/>
                    <a:pt x="307" y="282"/>
                  </a:cubicBezTo>
                  <a:cubicBezTo>
                    <a:pt x="308" y="282"/>
                    <a:pt x="308" y="282"/>
                    <a:pt x="308" y="282"/>
                  </a:cubicBezTo>
                  <a:cubicBezTo>
                    <a:pt x="311" y="282"/>
                    <a:pt x="314" y="280"/>
                    <a:pt x="314" y="276"/>
                  </a:cubicBezTo>
                  <a:cubicBezTo>
                    <a:pt x="314" y="273"/>
                    <a:pt x="311" y="271"/>
                    <a:pt x="308" y="271"/>
                  </a:cubicBezTo>
                  <a:cubicBezTo>
                    <a:pt x="307" y="271"/>
                    <a:pt x="307" y="271"/>
                    <a:pt x="307" y="271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07" y="235"/>
                    <a:pt x="307" y="235"/>
                    <a:pt x="307" y="235"/>
                  </a:cubicBezTo>
                  <a:cubicBezTo>
                    <a:pt x="307" y="220"/>
                    <a:pt x="307" y="220"/>
                    <a:pt x="307" y="220"/>
                  </a:cubicBezTo>
                  <a:cubicBezTo>
                    <a:pt x="307" y="209"/>
                    <a:pt x="307" y="209"/>
                    <a:pt x="307" y="209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1" y="168"/>
                    <a:pt x="314" y="165"/>
                    <a:pt x="314" y="162"/>
                  </a:cubicBezTo>
                  <a:cubicBezTo>
                    <a:pt x="314" y="159"/>
                    <a:pt x="311" y="156"/>
                    <a:pt x="308" y="156"/>
                  </a:cubicBezTo>
                  <a:cubicBezTo>
                    <a:pt x="307" y="156"/>
                    <a:pt x="307" y="156"/>
                    <a:pt x="307" y="156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11" y="150"/>
                    <a:pt x="314" y="148"/>
                    <a:pt x="314" y="145"/>
                  </a:cubicBezTo>
                  <a:cubicBezTo>
                    <a:pt x="314" y="141"/>
                    <a:pt x="311" y="139"/>
                    <a:pt x="308" y="139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7" y="81"/>
                    <a:pt x="294" y="63"/>
                    <a:pt x="275" y="56"/>
                  </a:cubicBezTo>
                  <a:cubicBezTo>
                    <a:pt x="266" y="54"/>
                    <a:pt x="261" y="54"/>
                    <a:pt x="253" y="54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1" y="56"/>
                    <a:pt x="214" y="73"/>
                    <a:pt x="210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76" y="94"/>
                    <a:pt x="62" y="108"/>
                    <a:pt x="62" y="125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6" y="166"/>
                    <a:pt x="53" y="169"/>
                    <a:pt x="53" y="172"/>
                  </a:cubicBezTo>
                  <a:cubicBezTo>
                    <a:pt x="53" y="175"/>
                    <a:pt x="56" y="178"/>
                    <a:pt x="59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6" y="178"/>
                    <a:pt x="108" y="175"/>
                    <a:pt x="108" y="172"/>
                  </a:cubicBezTo>
                  <a:cubicBezTo>
                    <a:pt x="108" y="169"/>
                    <a:pt x="106" y="166"/>
                    <a:pt x="103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2"/>
                    <a:pt x="101" y="132"/>
                  </a:cubicBezTo>
                  <a:cubicBezTo>
                    <a:pt x="210" y="132"/>
                    <a:pt x="210" y="132"/>
                    <a:pt x="210" y="132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6" y="139"/>
                    <a:pt x="203" y="141"/>
                    <a:pt x="203" y="145"/>
                  </a:cubicBezTo>
                  <a:cubicBezTo>
                    <a:pt x="203" y="148"/>
                    <a:pt x="206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06" y="156"/>
                    <a:pt x="203" y="159"/>
                    <a:pt x="203" y="162"/>
                  </a:cubicBezTo>
                  <a:cubicBezTo>
                    <a:pt x="203" y="165"/>
                    <a:pt x="206" y="168"/>
                    <a:pt x="209" y="168"/>
                  </a:cubicBezTo>
                  <a:cubicBezTo>
                    <a:pt x="210" y="168"/>
                    <a:pt x="210" y="168"/>
                    <a:pt x="210" y="168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96" y="206"/>
                    <a:pt x="196" y="206"/>
                    <a:pt x="196" y="206"/>
                  </a:cubicBezTo>
                  <a:cubicBezTo>
                    <a:pt x="196" y="203"/>
                    <a:pt x="193" y="200"/>
                    <a:pt x="190" y="200"/>
                  </a:cubicBezTo>
                  <a:cubicBezTo>
                    <a:pt x="187" y="200"/>
                    <a:pt x="184" y="203"/>
                    <a:pt x="184" y="206"/>
                  </a:cubicBezTo>
                  <a:cubicBezTo>
                    <a:pt x="184" y="250"/>
                    <a:pt x="184" y="250"/>
                    <a:pt x="184" y="250"/>
                  </a:cubicBezTo>
                  <a:cubicBezTo>
                    <a:pt x="184" y="253"/>
                    <a:pt x="187" y="255"/>
                    <a:pt x="190" y="255"/>
                  </a:cubicBezTo>
                  <a:cubicBezTo>
                    <a:pt x="193" y="255"/>
                    <a:pt x="196" y="253"/>
                    <a:pt x="196" y="250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0" y="271"/>
                    <a:pt x="210" y="271"/>
                    <a:pt x="210" y="271"/>
                  </a:cubicBezTo>
                  <a:cubicBezTo>
                    <a:pt x="209" y="271"/>
                    <a:pt x="209" y="271"/>
                    <a:pt x="209" y="271"/>
                  </a:cubicBezTo>
                  <a:cubicBezTo>
                    <a:pt x="206" y="271"/>
                    <a:pt x="203" y="273"/>
                    <a:pt x="203" y="276"/>
                  </a:cubicBezTo>
                  <a:cubicBezTo>
                    <a:pt x="203" y="280"/>
                    <a:pt x="206" y="282"/>
                    <a:pt x="209" y="282"/>
                  </a:cubicBezTo>
                  <a:cubicBezTo>
                    <a:pt x="210" y="282"/>
                    <a:pt x="210" y="282"/>
                    <a:pt x="210" y="282"/>
                  </a:cubicBezTo>
                  <a:cubicBezTo>
                    <a:pt x="210" y="288"/>
                    <a:pt x="210" y="288"/>
                    <a:pt x="210" y="288"/>
                  </a:cubicBezTo>
                  <a:cubicBezTo>
                    <a:pt x="209" y="288"/>
                    <a:pt x="209" y="288"/>
                    <a:pt x="209" y="288"/>
                  </a:cubicBezTo>
                  <a:cubicBezTo>
                    <a:pt x="206" y="288"/>
                    <a:pt x="203" y="291"/>
                    <a:pt x="203" y="294"/>
                  </a:cubicBezTo>
                  <a:cubicBezTo>
                    <a:pt x="203" y="297"/>
                    <a:pt x="206" y="300"/>
                    <a:pt x="209" y="300"/>
                  </a:cubicBezTo>
                  <a:cubicBezTo>
                    <a:pt x="210" y="300"/>
                    <a:pt x="210" y="300"/>
                    <a:pt x="210" y="300"/>
                  </a:cubicBezTo>
                  <a:cubicBezTo>
                    <a:pt x="210" y="329"/>
                    <a:pt x="210" y="329"/>
                    <a:pt x="210" y="329"/>
                  </a:cubicBezTo>
                  <a:cubicBezTo>
                    <a:pt x="162" y="329"/>
                    <a:pt x="162" y="329"/>
                    <a:pt x="162" y="329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3" y="195"/>
                    <a:pt x="103" y="195"/>
                    <a:pt x="103" y="195"/>
                  </a:cubicBezTo>
                  <a:cubicBezTo>
                    <a:pt x="106" y="195"/>
                    <a:pt x="108" y="192"/>
                    <a:pt x="108" y="189"/>
                  </a:cubicBezTo>
                  <a:cubicBezTo>
                    <a:pt x="108" y="186"/>
                    <a:pt x="106" y="183"/>
                    <a:pt x="103" y="183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6" y="183"/>
                    <a:pt x="53" y="186"/>
                    <a:pt x="53" y="189"/>
                  </a:cubicBezTo>
                  <a:cubicBezTo>
                    <a:pt x="53" y="192"/>
                    <a:pt x="56" y="195"/>
                    <a:pt x="59" y="195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41" y="329"/>
                    <a:pt x="341" y="329"/>
                    <a:pt x="341" y="329"/>
                  </a:cubicBezTo>
                  <a:lnTo>
                    <a:pt x="331" y="329"/>
                  </a:lnTo>
                  <a:close/>
                  <a:moveTo>
                    <a:pt x="221" y="103"/>
                  </a:moveTo>
                  <a:cubicBezTo>
                    <a:pt x="221" y="82"/>
                    <a:pt x="238" y="65"/>
                    <a:pt x="258" y="65"/>
                  </a:cubicBezTo>
                  <a:cubicBezTo>
                    <a:pt x="279" y="65"/>
                    <a:pt x="296" y="82"/>
                    <a:pt x="296" y="103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21" y="139"/>
                    <a:pt x="221" y="139"/>
                    <a:pt x="221" y="139"/>
                  </a:cubicBezTo>
                  <a:lnTo>
                    <a:pt x="221" y="103"/>
                  </a:lnTo>
                  <a:close/>
                  <a:moveTo>
                    <a:pt x="221" y="150"/>
                  </a:moveTo>
                  <a:cubicBezTo>
                    <a:pt x="296" y="150"/>
                    <a:pt x="296" y="150"/>
                    <a:pt x="296" y="150"/>
                  </a:cubicBezTo>
                  <a:cubicBezTo>
                    <a:pt x="296" y="156"/>
                    <a:pt x="296" y="156"/>
                    <a:pt x="296" y="156"/>
                  </a:cubicBezTo>
                  <a:cubicBezTo>
                    <a:pt x="221" y="156"/>
                    <a:pt x="221" y="156"/>
                    <a:pt x="221" y="156"/>
                  </a:cubicBezTo>
                  <a:lnTo>
                    <a:pt x="221" y="150"/>
                  </a:lnTo>
                  <a:close/>
                  <a:moveTo>
                    <a:pt x="221" y="168"/>
                  </a:moveTo>
                  <a:cubicBezTo>
                    <a:pt x="296" y="168"/>
                    <a:pt x="296" y="168"/>
                    <a:pt x="296" y="168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21" y="271"/>
                    <a:pt x="221" y="271"/>
                    <a:pt x="221" y="271"/>
                  </a:cubicBezTo>
                  <a:lnTo>
                    <a:pt x="221" y="168"/>
                  </a:lnTo>
                  <a:close/>
                  <a:moveTo>
                    <a:pt x="221" y="282"/>
                  </a:moveTo>
                  <a:cubicBezTo>
                    <a:pt x="296" y="282"/>
                    <a:pt x="296" y="282"/>
                    <a:pt x="296" y="282"/>
                  </a:cubicBezTo>
                  <a:cubicBezTo>
                    <a:pt x="296" y="288"/>
                    <a:pt x="296" y="288"/>
                    <a:pt x="296" y="288"/>
                  </a:cubicBezTo>
                  <a:cubicBezTo>
                    <a:pt x="221" y="288"/>
                    <a:pt x="221" y="288"/>
                    <a:pt x="221" y="288"/>
                  </a:cubicBezTo>
                  <a:lnTo>
                    <a:pt x="221" y="282"/>
                  </a:lnTo>
                  <a:close/>
                  <a:moveTo>
                    <a:pt x="221" y="300"/>
                  </a:moveTo>
                  <a:cubicBezTo>
                    <a:pt x="296" y="300"/>
                    <a:pt x="296" y="300"/>
                    <a:pt x="296" y="300"/>
                  </a:cubicBezTo>
                  <a:cubicBezTo>
                    <a:pt x="296" y="329"/>
                    <a:pt x="296" y="329"/>
                    <a:pt x="296" y="329"/>
                  </a:cubicBezTo>
                  <a:cubicBezTo>
                    <a:pt x="221" y="329"/>
                    <a:pt x="221" y="329"/>
                    <a:pt x="221" y="329"/>
                  </a:cubicBezTo>
                  <a:lnTo>
                    <a:pt x="221" y="300"/>
                  </a:lnTo>
                  <a:close/>
                  <a:moveTo>
                    <a:pt x="101" y="120"/>
                  </a:moveTo>
                  <a:cubicBezTo>
                    <a:pt x="94" y="120"/>
                    <a:pt x="88" y="126"/>
                    <a:pt x="88" y="133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15"/>
                    <a:pt x="82" y="106"/>
                    <a:pt x="93" y="106"/>
                  </a:cubicBezTo>
                  <a:cubicBezTo>
                    <a:pt x="210" y="106"/>
                    <a:pt x="210" y="106"/>
                    <a:pt x="210" y="106"/>
                  </a:cubicBezTo>
                  <a:cubicBezTo>
                    <a:pt x="210" y="120"/>
                    <a:pt x="210" y="120"/>
                    <a:pt x="210" y="120"/>
                  </a:cubicBezTo>
                  <a:lnTo>
                    <a:pt x="101" y="120"/>
                  </a:lnTo>
                  <a:close/>
                  <a:moveTo>
                    <a:pt x="196" y="220"/>
                  </a:moveTo>
                  <a:cubicBezTo>
                    <a:pt x="210" y="220"/>
                    <a:pt x="210" y="220"/>
                    <a:pt x="210" y="220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196" y="235"/>
                    <a:pt x="196" y="235"/>
                    <a:pt x="196" y="235"/>
                  </a:cubicBezTo>
                  <a:lnTo>
                    <a:pt x="196" y="220"/>
                  </a:lnTo>
                  <a:close/>
                  <a:moveTo>
                    <a:pt x="73" y="195"/>
                  </a:moveTo>
                  <a:cubicBezTo>
                    <a:pt x="88" y="195"/>
                    <a:pt x="88" y="195"/>
                    <a:pt x="88" y="195"/>
                  </a:cubicBezTo>
                  <a:cubicBezTo>
                    <a:pt x="88" y="226"/>
                    <a:pt x="88" y="226"/>
                    <a:pt x="88" y="226"/>
                  </a:cubicBezTo>
                  <a:cubicBezTo>
                    <a:pt x="73" y="226"/>
                    <a:pt x="73" y="226"/>
                    <a:pt x="73" y="226"/>
                  </a:cubicBezTo>
                  <a:lnTo>
                    <a:pt x="73" y="195"/>
                  </a:lnTo>
                  <a:close/>
                  <a:moveTo>
                    <a:pt x="70" y="238"/>
                  </a:moveTo>
                  <a:cubicBezTo>
                    <a:pt x="92" y="238"/>
                    <a:pt x="92" y="238"/>
                    <a:pt x="92" y="238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21" y="281"/>
                    <a:pt x="21" y="281"/>
                    <a:pt x="21" y="281"/>
                  </a:cubicBezTo>
                  <a:lnTo>
                    <a:pt x="70" y="238"/>
                  </a:lnTo>
                  <a:close/>
                  <a:moveTo>
                    <a:pt x="150" y="434"/>
                  </a:moveTo>
                  <a:cubicBezTo>
                    <a:pt x="11" y="434"/>
                    <a:pt x="11" y="434"/>
                    <a:pt x="11" y="434"/>
                  </a:cubicBezTo>
                  <a:cubicBezTo>
                    <a:pt x="11" y="292"/>
                    <a:pt x="11" y="292"/>
                    <a:pt x="11" y="292"/>
                  </a:cubicBezTo>
                  <a:cubicBezTo>
                    <a:pt x="150" y="292"/>
                    <a:pt x="150" y="292"/>
                    <a:pt x="150" y="292"/>
                  </a:cubicBezTo>
                  <a:lnTo>
                    <a:pt x="150" y="434"/>
                  </a:lnTo>
                  <a:close/>
                  <a:moveTo>
                    <a:pt x="326" y="434"/>
                  </a:moveTo>
                  <a:cubicBezTo>
                    <a:pt x="162" y="434"/>
                    <a:pt x="162" y="434"/>
                    <a:pt x="162" y="434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326" y="340"/>
                    <a:pt x="326" y="340"/>
                    <a:pt x="326" y="340"/>
                  </a:cubicBezTo>
                  <a:lnTo>
                    <a:pt x="326" y="434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1546" name="Freeform 1306"/>
            <p:cNvSpPr>
              <a:spLocks/>
            </p:cNvSpPr>
            <p:nvPr/>
          </p:nvSpPr>
          <p:spPr bwMode="auto">
            <a:xfrm>
              <a:off x="201613" y="1519238"/>
              <a:ext cx="25400" cy="31750"/>
            </a:xfrm>
            <a:custGeom>
              <a:avLst/>
              <a:gdLst>
                <a:gd name="T0" fmla="*/ 1 w 48"/>
                <a:gd name="T1" fmla="*/ 27 h 63"/>
                <a:gd name="T2" fmla="*/ 6 w 48"/>
                <a:gd name="T3" fmla="*/ 32 h 63"/>
                <a:gd name="T4" fmla="*/ 6 w 48"/>
                <a:gd name="T5" fmla="*/ 36 h 63"/>
                <a:gd name="T6" fmla="*/ 2 w 48"/>
                <a:gd name="T7" fmla="*/ 54 h 63"/>
                <a:gd name="T8" fmla="*/ 10 w 48"/>
                <a:gd name="T9" fmla="*/ 63 h 63"/>
                <a:gd name="T10" fmla="*/ 10 w 48"/>
                <a:gd name="T11" fmla="*/ 63 h 63"/>
                <a:gd name="T12" fmla="*/ 11 w 48"/>
                <a:gd name="T13" fmla="*/ 62 h 63"/>
                <a:gd name="T14" fmla="*/ 11 w 48"/>
                <a:gd name="T15" fmla="*/ 62 h 63"/>
                <a:gd name="T16" fmla="*/ 16 w 48"/>
                <a:gd name="T17" fmla="*/ 49 h 63"/>
                <a:gd name="T18" fmla="*/ 18 w 48"/>
                <a:gd name="T19" fmla="*/ 39 h 63"/>
                <a:gd name="T20" fmla="*/ 25 w 48"/>
                <a:gd name="T21" fmla="*/ 52 h 63"/>
                <a:gd name="T22" fmla="*/ 25 w 48"/>
                <a:gd name="T23" fmla="*/ 52 h 63"/>
                <a:gd name="T24" fmla="*/ 26 w 48"/>
                <a:gd name="T25" fmla="*/ 52 h 63"/>
                <a:gd name="T26" fmla="*/ 32 w 48"/>
                <a:gd name="T27" fmla="*/ 47 h 63"/>
                <a:gd name="T28" fmla="*/ 35 w 48"/>
                <a:gd name="T29" fmla="*/ 62 h 63"/>
                <a:gd name="T30" fmla="*/ 35 w 48"/>
                <a:gd name="T31" fmla="*/ 63 h 63"/>
                <a:gd name="T32" fmla="*/ 36 w 48"/>
                <a:gd name="T33" fmla="*/ 63 h 63"/>
                <a:gd name="T34" fmla="*/ 36 w 48"/>
                <a:gd name="T35" fmla="*/ 63 h 63"/>
                <a:gd name="T36" fmla="*/ 48 w 48"/>
                <a:gd name="T37" fmla="*/ 47 h 63"/>
                <a:gd name="T38" fmla="*/ 45 w 48"/>
                <a:gd name="T39" fmla="*/ 33 h 63"/>
                <a:gd name="T40" fmla="*/ 31 w 48"/>
                <a:gd name="T41" fmla="*/ 18 h 63"/>
                <a:gd name="T42" fmla="*/ 24 w 48"/>
                <a:gd name="T43" fmla="*/ 6 h 63"/>
                <a:gd name="T44" fmla="*/ 24 w 48"/>
                <a:gd name="T45" fmla="*/ 0 h 63"/>
                <a:gd name="T46" fmla="*/ 23 w 48"/>
                <a:gd name="T47" fmla="*/ 0 h 63"/>
                <a:gd name="T48" fmla="*/ 23 w 48"/>
                <a:gd name="T49" fmla="*/ 0 h 63"/>
                <a:gd name="T50" fmla="*/ 14 w 48"/>
                <a:gd name="T51" fmla="*/ 6 h 63"/>
                <a:gd name="T52" fmla="*/ 12 w 48"/>
                <a:gd name="T53" fmla="*/ 24 h 63"/>
                <a:gd name="T54" fmla="*/ 9 w 48"/>
                <a:gd name="T55" fmla="*/ 24 h 63"/>
                <a:gd name="T56" fmla="*/ 0 w 48"/>
                <a:gd name="T57" fmla="*/ 26 h 63"/>
                <a:gd name="T58" fmla="*/ 0 w 48"/>
                <a:gd name="T59" fmla="*/ 27 h 63"/>
                <a:gd name="T60" fmla="*/ 1 w 48"/>
                <a:gd name="T61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63">
                  <a:moveTo>
                    <a:pt x="1" y="27"/>
                  </a:moveTo>
                  <a:cubicBezTo>
                    <a:pt x="3" y="28"/>
                    <a:pt x="6" y="30"/>
                    <a:pt x="6" y="32"/>
                  </a:cubicBezTo>
                  <a:cubicBezTo>
                    <a:pt x="7" y="33"/>
                    <a:pt x="6" y="35"/>
                    <a:pt x="6" y="36"/>
                  </a:cubicBezTo>
                  <a:cubicBezTo>
                    <a:pt x="1" y="43"/>
                    <a:pt x="0" y="49"/>
                    <a:pt x="2" y="54"/>
                  </a:cubicBezTo>
                  <a:cubicBezTo>
                    <a:pt x="4" y="60"/>
                    <a:pt x="8" y="62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1" y="63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55"/>
                    <a:pt x="13" y="52"/>
                    <a:pt x="16" y="49"/>
                  </a:cubicBezTo>
                  <a:cubicBezTo>
                    <a:pt x="18" y="46"/>
                    <a:pt x="20" y="44"/>
                    <a:pt x="18" y="39"/>
                  </a:cubicBezTo>
                  <a:cubicBezTo>
                    <a:pt x="23" y="42"/>
                    <a:pt x="25" y="48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6" y="52"/>
                  </a:cubicBezTo>
                  <a:cubicBezTo>
                    <a:pt x="30" y="52"/>
                    <a:pt x="31" y="49"/>
                    <a:pt x="32" y="47"/>
                  </a:cubicBezTo>
                  <a:cubicBezTo>
                    <a:pt x="34" y="49"/>
                    <a:pt x="37" y="56"/>
                    <a:pt x="35" y="62"/>
                  </a:cubicBezTo>
                  <a:cubicBezTo>
                    <a:pt x="35" y="62"/>
                    <a:pt x="35" y="63"/>
                    <a:pt x="35" y="63"/>
                  </a:cubicBezTo>
                  <a:cubicBezTo>
                    <a:pt x="35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2" y="60"/>
                    <a:pt x="47" y="54"/>
                    <a:pt x="48" y="47"/>
                  </a:cubicBezTo>
                  <a:cubicBezTo>
                    <a:pt x="48" y="42"/>
                    <a:pt x="47" y="38"/>
                    <a:pt x="45" y="33"/>
                  </a:cubicBezTo>
                  <a:cubicBezTo>
                    <a:pt x="42" y="28"/>
                    <a:pt x="38" y="22"/>
                    <a:pt x="31" y="18"/>
                  </a:cubicBezTo>
                  <a:cubicBezTo>
                    <a:pt x="27" y="14"/>
                    <a:pt x="25" y="9"/>
                    <a:pt x="24" y="6"/>
                  </a:cubicBezTo>
                  <a:cubicBezTo>
                    <a:pt x="23" y="3"/>
                    <a:pt x="24" y="0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16" y="1"/>
                    <a:pt x="14" y="6"/>
                  </a:cubicBezTo>
                  <a:cubicBezTo>
                    <a:pt x="10" y="11"/>
                    <a:pt x="10" y="18"/>
                    <a:pt x="12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6" y="24"/>
                    <a:pt x="3" y="25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1" y="27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</p:grpSp>
      <p:sp>
        <p:nvSpPr>
          <p:cNvPr id="1547" name="TextBox 1546"/>
          <p:cNvSpPr txBox="1"/>
          <p:nvPr/>
        </p:nvSpPr>
        <p:spPr>
          <a:xfrm>
            <a:off x="4535701" y="4764091"/>
            <a:ext cx="593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673"/>
            <a:r>
              <a:rPr lang="en-US" sz="1200" dirty="0">
                <a:solidFill>
                  <a:prstClr val="black"/>
                </a:solidFill>
              </a:rPr>
              <a:t>*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548" name="TextBox 1547"/>
          <p:cNvSpPr txBox="1"/>
          <p:nvPr/>
        </p:nvSpPr>
        <p:spPr>
          <a:xfrm>
            <a:off x="4095861" y="3622297"/>
            <a:ext cx="593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673"/>
            <a:r>
              <a:rPr lang="en-US" sz="1200" dirty="0">
                <a:solidFill>
                  <a:prstClr val="black"/>
                </a:solidFill>
              </a:rPr>
              <a:t>*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549" name="TextBox 1548"/>
          <p:cNvSpPr txBox="1"/>
          <p:nvPr/>
        </p:nvSpPr>
        <p:spPr>
          <a:xfrm>
            <a:off x="2278207" y="3816323"/>
            <a:ext cx="593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673"/>
            <a:r>
              <a:rPr lang="en-US" sz="1200" dirty="0">
                <a:solidFill>
                  <a:prstClr val="black"/>
                </a:solidFill>
              </a:rPr>
              <a:t>*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550" name="Рисунок 154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144" y="3846140"/>
            <a:ext cx="111503" cy="213669"/>
          </a:xfrm>
          <a:prstGeom prst="rect">
            <a:avLst/>
          </a:prstGeom>
        </p:spPr>
      </p:pic>
      <p:sp>
        <p:nvSpPr>
          <p:cNvPr id="1551" name="TextBox 1550"/>
          <p:cNvSpPr txBox="1"/>
          <p:nvPr/>
        </p:nvSpPr>
        <p:spPr>
          <a:xfrm>
            <a:off x="1865828" y="2781480"/>
            <a:ext cx="593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673"/>
            <a:r>
              <a:rPr lang="en-US" sz="1200" dirty="0">
                <a:solidFill>
                  <a:prstClr val="black"/>
                </a:solidFill>
              </a:rPr>
              <a:t>*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552" name="TextBox 1551"/>
          <p:cNvSpPr txBox="1"/>
          <p:nvPr/>
        </p:nvSpPr>
        <p:spPr>
          <a:xfrm>
            <a:off x="1747554" y="2014233"/>
            <a:ext cx="1186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673"/>
            <a:r>
              <a:rPr lang="ru-RU" sz="1200" dirty="0">
                <a:solidFill>
                  <a:prstClr val="black"/>
                </a:solidFill>
              </a:rPr>
              <a:t>*</a:t>
            </a:r>
            <a:r>
              <a:rPr lang="en-US" sz="1200" dirty="0">
                <a:solidFill>
                  <a:prstClr val="black"/>
                </a:solidFill>
              </a:rPr>
              <a:t>*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553" name="TextBox 1552"/>
          <p:cNvSpPr txBox="1"/>
          <p:nvPr/>
        </p:nvSpPr>
        <p:spPr>
          <a:xfrm>
            <a:off x="493020" y="5241740"/>
            <a:ext cx="1166508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1072255"/>
            <a:r>
              <a:rPr lang="ru-RU" sz="800" b="1" kern="0" dirty="0"/>
              <a:t>Условные обозначения</a:t>
            </a:r>
          </a:p>
        </p:txBody>
      </p:sp>
      <p:sp>
        <p:nvSpPr>
          <p:cNvPr id="1554" name="TextBox 1553"/>
          <p:cNvSpPr txBox="1"/>
          <p:nvPr/>
        </p:nvSpPr>
        <p:spPr>
          <a:xfrm>
            <a:off x="3921615" y="5354424"/>
            <a:ext cx="3844968" cy="9456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marL="107969" algn="l" defTabSz="1072255"/>
            <a:r>
              <a:rPr lang="ru-RU" sz="800" kern="0" dirty="0">
                <a:latin typeface="Arial Narrow" panose="020B0606020202030204" pitchFamily="34" charset="0"/>
              </a:rPr>
              <a:t>* Совместные предприятия:</a:t>
            </a:r>
          </a:p>
          <a:p>
            <a:pPr marL="312742" indent="-104248" algn="l" defTabSz="312742">
              <a:spcAft>
                <a:spcPts val="117"/>
              </a:spcAft>
              <a:buFont typeface="Arial" panose="020B0604020202020204" pitchFamily="34" charset="0"/>
              <a:buChar char="•"/>
            </a:pPr>
            <a:r>
              <a:rPr lang="ru-RU" sz="700" kern="0" dirty="0">
                <a:latin typeface="Arial Narrow" panose="020B0606020202030204" pitchFamily="34" charset="0"/>
              </a:rPr>
              <a:t>ООО «</a:t>
            </a:r>
            <a:r>
              <a:rPr lang="ru-RU" sz="700" kern="0" dirty="0" err="1">
                <a:latin typeface="Arial Narrow" panose="020B0606020202030204" pitchFamily="34" charset="0"/>
              </a:rPr>
              <a:t>РусВинил</a:t>
            </a:r>
            <a:r>
              <a:rPr lang="ru-RU" sz="700" kern="0" dirty="0">
                <a:latin typeface="Arial Narrow" panose="020B0606020202030204" pitchFamily="34" charset="0"/>
              </a:rPr>
              <a:t> (Кстово) – СП с компанией </a:t>
            </a:r>
            <a:r>
              <a:rPr lang="en-US" sz="700" kern="0" dirty="0" err="1">
                <a:latin typeface="Arial Narrow" panose="020B0606020202030204" pitchFamily="34" charset="0"/>
              </a:rPr>
              <a:t>SolVin</a:t>
            </a:r>
            <a:endParaRPr lang="en-US" sz="700" kern="0" dirty="0">
              <a:latin typeface="Arial Narrow" panose="020B0606020202030204" pitchFamily="34" charset="0"/>
            </a:endParaRPr>
          </a:p>
          <a:p>
            <a:pPr marL="312742" indent="-104248" algn="l" defTabSz="312742">
              <a:spcAft>
                <a:spcPts val="117"/>
              </a:spcAft>
              <a:buFont typeface="Arial" panose="020B0604020202020204" pitchFamily="34" charset="0"/>
              <a:buChar char="•"/>
            </a:pPr>
            <a:r>
              <a:rPr lang="ru-RU" sz="700" kern="0" dirty="0">
                <a:latin typeface="Arial Narrow" panose="020B0606020202030204" pitchFamily="34" charset="0"/>
              </a:rPr>
              <a:t>ООО «Южно-Приобский ГПЗ» (Ханты-Мансийск) – СП с группой «Газпром нефть» </a:t>
            </a:r>
          </a:p>
          <a:p>
            <a:pPr marL="312742" indent="-104248" algn="l" defTabSz="312742">
              <a:spcAft>
                <a:spcPts val="117"/>
              </a:spcAft>
              <a:buFont typeface="Arial" panose="020B0604020202020204" pitchFamily="34" charset="0"/>
              <a:buChar char="•"/>
            </a:pPr>
            <a:r>
              <a:rPr lang="ru-RU" sz="700" kern="0" dirty="0">
                <a:latin typeface="Arial Narrow" panose="020B0606020202030204" pitchFamily="34" charset="0"/>
              </a:rPr>
              <a:t>ООО «НПП «Нефтехимия» (Москва) – СП с группой «Газпром нефть»</a:t>
            </a:r>
          </a:p>
          <a:p>
            <a:pPr marL="312742" indent="-104248" algn="l" defTabSz="312742">
              <a:spcAft>
                <a:spcPts val="117"/>
              </a:spcAft>
              <a:buFont typeface="Arial" panose="020B0604020202020204" pitchFamily="34" charset="0"/>
              <a:buChar char="•"/>
            </a:pPr>
            <a:r>
              <a:rPr lang="ru-RU" sz="700" kern="0" dirty="0">
                <a:latin typeface="Arial Narrow" panose="020B0606020202030204" pitchFamily="34" charset="0"/>
              </a:rPr>
              <a:t>ООО «ПОЛИОМ (Омск) – СП с группой «Газпром нефть» и ГК «Титан»</a:t>
            </a:r>
          </a:p>
          <a:p>
            <a:pPr marL="312742" indent="-104248" algn="l" defTabSz="312742">
              <a:spcAft>
                <a:spcPts val="117"/>
              </a:spcAft>
              <a:buFont typeface="Arial" panose="020B0604020202020204" pitchFamily="34" charset="0"/>
              <a:buChar char="•"/>
            </a:pPr>
            <a:r>
              <a:rPr lang="en-US" sz="700" kern="0" dirty="0">
                <a:latin typeface="Arial Narrow" panose="020B0606020202030204" pitchFamily="34" charset="0"/>
              </a:rPr>
              <a:t>Reliance SIBUR Elastomers Private Limited (</a:t>
            </a:r>
            <a:r>
              <a:rPr lang="ru-RU" sz="700" kern="0" dirty="0" err="1">
                <a:latin typeface="Arial Narrow" panose="020B0606020202030204" pitchFamily="34" charset="0"/>
              </a:rPr>
              <a:t>Джамнагар</a:t>
            </a:r>
            <a:r>
              <a:rPr lang="ru-RU" sz="700" kern="0" dirty="0">
                <a:latin typeface="Arial Narrow" panose="020B0606020202030204" pitchFamily="34" charset="0"/>
              </a:rPr>
              <a:t> – СП с </a:t>
            </a:r>
            <a:r>
              <a:rPr lang="en-US" sz="700" kern="0" dirty="0">
                <a:latin typeface="Arial Narrow" panose="020B0606020202030204" pitchFamily="34" charset="0"/>
              </a:rPr>
              <a:t>Reliance Industries Limited)</a:t>
            </a:r>
          </a:p>
          <a:p>
            <a:pPr marL="107969" algn="l" defTabSz="312742">
              <a:spcAft>
                <a:spcPts val="235"/>
              </a:spcAft>
              <a:tabLst>
                <a:tab pos="107969" algn="l"/>
              </a:tabLst>
            </a:pPr>
            <a:r>
              <a:rPr lang="en-US" sz="700" kern="0" dirty="0">
                <a:latin typeface="Arial Narrow" panose="020B0606020202030204" pitchFamily="34" charset="0"/>
              </a:rPr>
              <a:t>** </a:t>
            </a:r>
            <a:r>
              <a:rPr lang="ru-RU" sz="800" kern="0" dirty="0">
                <a:latin typeface="Arial Narrow" panose="020B0606020202030204" pitchFamily="34" charset="0"/>
              </a:rPr>
              <a:t>Терминал по перевалке СУГ и светлых нефтепродуктов. Осуществление функций оператора терминала</a:t>
            </a:r>
            <a:endParaRPr lang="en-US" sz="800" kern="0" dirty="0">
              <a:latin typeface="Arial Narrow" panose="020B0606020202030204" pitchFamily="34" charset="0"/>
            </a:endParaRPr>
          </a:p>
        </p:txBody>
      </p:sp>
      <p:grpSp>
        <p:nvGrpSpPr>
          <p:cNvPr id="1555" name="Группа 1554"/>
          <p:cNvGrpSpPr/>
          <p:nvPr/>
        </p:nvGrpSpPr>
        <p:grpSpPr>
          <a:xfrm>
            <a:off x="498965" y="5441700"/>
            <a:ext cx="80128" cy="149213"/>
            <a:chOff x="55563" y="584201"/>
            <a:chExt cx="182563" cy="276225"/>
          </a:xfrm>
        </p:grpSpPr>
        <p:sp>
          <p:nvSpPr>
            <p:cNvPr id="1556" name="Rectangle 1243"/>
            <p:cNvSpPr>
              <a:spLocks noChangeArrowheads="1"/>
            </p:cNvSpPr>
            <p:nvPr/>
          </p:nvSpPr>
          <p:spPr bwMode="auto">
            <a:xfrm>
              <a:off x="214313" y="825501"/>
              <a:ext cx="6350" cy="17463"/>
            </a:xfrm>
            <a:prstGeom prst="rect">
              <a:avLst/>
            </a:pr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57" name="Rectangle 1244"/>
            <p:cNvSpPr>
              <a:spLocks noChangeArrowheads="1"/>
            </p:cNvSpPr>
            <p:nvPr/>
          </p:nvSpPr>
          <p:spPr bwMode="auto">
            <a:xfrm>
              <a:off x="214313" y="825501"/>
              <a:ext cx="6350" cy="17463"/>
            </a:xfrm>
            <a:prstGeom prst="rect">
              <a:avLst/>
            </a:pr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58" name="Freeform 1245"/>
            <p:cNvSpPr>
              <a:spLocks/>
            </p:cNvSpPr>
            <p:nvPr/>
          </p:nvSpPr>
          <p:spPr bwMode="auto">
            <a:xfrm>
              <a:off x="65088" y="587376"/>
              <a:ext cx="44450" cy="31750"/>
            </a:xfrm>
            <a:custGeom>
              <a:avLst/>
              <a:gdLst>
                <a:gd name="T0" fmla="*/ 7 w 88"/>
                <a:gd name="T1" fmla="*/ 64 h 64"/>
                <a:gd name="T2" fmla="*/ 7 w 88"/>
                <a:gd name="T3" fmla="*/ 64 h 64"/>
                <a:gd name="T4" fmla="*/ 17 w 88"/>
                <a:gd name="T5" fmla="*/ 64 h 64"/>
                <a:gd name="T6" fmla="*/ 18 w 88"/>
                <a:gd name="T7" fmla="*/ 64 h 64"/>
                <a:gd name="T8" fmla="*/ 18 w 88"/>
                <a:gd name="T9" fmla="*/ 64 h 64"/>
                <a:gd name="T10" fmla="*/ 19 w 88"/>
                <a:gd name="T11" fmla="*/ 64 h 64"/>
                <a:gd name="T12" fmla="*/ 82 w 88"/>
                <a:gd name="T13" fmla="*/ 62 h 64"/>
                <a:gd name="T14" fmla="*/ 88 w 88"/>
                <a:gd name="T15" fmla="*/ 56 h 64"/>
                <a:gd name="T16" fmla="*/ 81 w 88"/>
                <a:gd name="T17" fmla="*/ 50 h 64"/>
                <a:gd name="T18" fmla="*/ 74 w 88"/>
                <a:gd name="T19" fmla="*/ 50 h 64"/>
                <a:gd name="T20" fmla="*/ 73 w 88"/>
                <a:gd name="T21" fmla="*/ 6 h 64"/>
                <a:gd name="T22" fmla="*/ 67 w 88"/>
                <a:gd name="T23" fmla="*/ 0 h 64"/>
                <a:gd name="T24" fmla="*/ 18 w 88"/>
                <a:gd name="T25" fmla="*/ 0 h 64"/>
                <a:gd name="T26" fmla="*/ 13 w 88"/>
                <a:gd name="T27" fmla="*/ 2 h 64"/>
                <a:gd name="T28" fmla="*/ 12 w 88"/>
                <a:gd name="T29" fmla="*/ 6 h 64"/>
                <a:gd name="T30" fmla="*/ 12 w 88"/>
                <a:gd name="T31" fmla="*/ 51 h 64"/>
                <a:gd name="T32" fmla="*/ 7 w 88"/>
                <a:gd name="T33" fmla="*/ 51 h 64"/>
                <a:gd name="T34" fmla="*/ 1 w 88"/>
                <a:gd name="T35" fmla="*/ 58 h 64"/>
                <a:gd name="T36" fmla="*/ 7 w 88"/>
                <a:gd name="T3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64">
                  <a:moveTo>
                    <a:pt x="7" y="64"/>
                  </a:moveTo>
                  <a:cubicBezTo>
                    <a:pt x="7" y="64"/>
                    <a:pt x="7" y="64"/>
                    <a:pt x="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5" y="62"/>
                    <a:pt x="88" y="60"/>
                    <a:pt x="88" y="56"/>
                  </a:cubicBezTo>
                  <a:cubicBezTo>
                    <a:pt x="88" y="53"/>
                    <a:pt x="85" y="50"/>
                    <a:pt x="81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2"/>
                    <a:pt x="70" y="0"/>
                    <a:pt x="6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0"/>
                    <a:pt x="13" y="2"/>
                  </a:cubicBezTo>
                  <a:cubicBezTo>
                    <a:pt x="12" y="3"/>
                    <a:pt x="12" y="4"/>
                    <a:pt x="12" y="6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1" y="58"/>
                  </a:cubicBezTo>
                  <a:cubicBezTo>
                    <a:pt x="1" y="61"/>
                    <a:pt x="3" y="64"/>
                    <a:pt x="7" y="64"/>
                  </a:cubicBezTo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59" name="Freeform 1246"/>
            <p:cNvSpPr>
              <a:spLocks/>
            </p:cNvSpPr>
            <p:nvPr/>
          </p:nvSpPr>
          <p:spPr bwMode="auto">
            <a:xfrm>
              <a:off x="63501" y="622301"/>
              <a:ext cx="46038" cy="30163"/>
            </a:xfrm>
            <a:custGeom>
              <a:avLst/>
              <a:gdLst>
                <a:gd name="T0" fmla="*/ 7 w 93"/>
                <a:gd name="T1" fmla="*/ 61 h 61"/>
                <a:gd name="T2" fmla="*/ 7 w 93"/>
                <a:gd name="T3" fmla="*/ 61 h 61"/>
                <a:gd name="T4" fmla="*/ 19 w 93"/>
                <a:gd name="T5" fmla="*/ 61 h 61"/>
                <a:gd name="T6" fmla="*/ 20 w 93"/>
                <a:gd name="T7" fmla="*/ 61 h 61"/>
                <a:gd name="T8" fmla="*/ 22 w 93"/>
                <a:gd name="T9" fmla="*/ 61 h 61"/>
                <a:gd name="T10" fmla="*/ 87 w 93"/>
                <a:gd name="T11" fmla="*/ 60 h 61"/>
                <a:gd name="T12" fmla="*/ 93 w 93"/>
                <a:gd name="T13" fmla="*/ 54 h 61"/>
                <a:gd name="T14" fmla="*/ 87 w 93"/>
                <a:gd name="T15" fmla="*/ 48 h 61"/>
                <a:gd name="T16" fmla="*/ 82 w 93"/>
                <a:gd name="T17" fmla="*/ 48 h 61"/>
                <a:gd name="T18" fmla="*/ 81 w 93"/>
                <a:gd name="T19" fmla="*/ 13 h 61"/>
                <a:gd name="T20" fmla="*/ 86 w 93"/>
                <a:gd name="T21" fmla="*/ 12 h 61"/>
                <a:gd name="T22" fmla="*/ 92 w 93"/>
                <a:gd name="T23" fmla="*/ 6 h 61"/>
                <a:gd name="T24" fmla="*/ 85 w 93"/>
                <a:gd name="T25" fmla="*/ 0 h 61"/>
                <a:gd name="T26" fmla="*/ 76 w 93"/>
                <a:gd name="T27" fmla="*/ 0 h 61"/>
                <a:gd name="T28" fmla="*/ 75 w 93"/>
                <a:gd name="T29" fmla="*/ 0 h 61"/>
                <a:gd name="T30" fmla="*/ 74 w 93"/>
                <a:gd name="T31" fmla="*/ 0 h 61"/>
                <a:gd name="T32" fmla="*/ 11 w 93"/>
                <a:gd name="T33" fmla="*/ 1 h 61"/>
                <a:gd name="T34" fmla="*/ 5 w 93"/>
                <a:gd name="T35" fmla="*/ 8 h 61"/>
                <a:gd name="T36" fmla="*/ 11 w 93"/>
                <a:gd name="T37" fmla="*/ 14 h 61"/>
                <a:gd name="T38" fmla="*/ 11 w 93"/>
                <a:gd name="T39" fmla="*/ 14 h 61"/>
                <a:gd name="T40" fmla="*/ 14 w 93"/>
                <a:gd name="T41" fmla="*/ 14 h 61"/>
                <a:gd name="T42" fmla="*/ 14 w 93"/>
                <a:gd name="T43" fmla="*/ 49 h 61"/>
                <a:gd name="T44" fmla="*/ 7 w 93"/>
                <a:gd name="T45" fmla="*/ 49 h 61"/>
                <a:gd name="T46" fmla="*/ 0 w 93"/>
                <a:gd name="T47" fmla="*/ 55 h 61"/>
                <a:gd name="T48" fmla="*/ 7 w 93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61">
                  <a:moveTo>
                    <a:pt x="7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1" y="61"/>
                    <a:pt x="21" y="61"/>
                    <a:pt x="22" y="61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90" y="60"/>
                    <a:pt x="93" y="57"/>
                    <a:pt x="93" y="54"/>
                  </a:cubicBezTo>
                  <a:cubicBezTo>
                    <a:pt x="93" y="50"/>
                    <a:pt x="90" y="48"/>
                    <a:pt x="87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9" y="12"/>
                    <a:pt x="92" y="10"/>
                    <a:pt x="92" y="6"/>
                  </a:cubicBezTo>
                  <a:cubicBezTo>
                    <a:pt x="92" y="3"/>
                    <a:pt x="89" y="0"/>
                    <a:pt x="8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2"/>
                    <a:pt x="4" y="4"/>
                    <a:pt x="5" y="8"/>
                  </a:cubicBezTo>
                  <a:cubicBezTo>
                    <a:pt x="5" y="11"/>
                    <a:pt x="7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3" y="49"/>
                    <a:pt x="0" y="52"/>
                    <a:pt x="0" y="55"/>
                  </a:cubicBezTo>
                  <a:cubicBezTo>
                    <a:pt x="1" y="59"/>
                    <a:pt x="3" y="61"/>
                    <a:pt x="7" y="61"/>
                  </a:cubicBezTo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60" name="Freeform 1247"/>
            <p:cNvSpPr>
              <a:spLocks/>
            </p:cNvSpPr>
            <p:nvPr/>
          </p:nvSpPr>
          <p:spPr bwMode="auto">
            <a:xfrm>
              <a:off x="63501" y="655638"/>
              <a:ext cx="46038" cy="44450"/>
            </a:xfrm>
            <a:custGeom>
              <a:avLst/>
              <a:gdLst>
                <a:gd name="T0" fmla="*/ 87 w 93"/>
                <a:gd name="T1" fmla="*/ 0 h 88"/>
                <a:gd name="T2" fmla="*/ 7 w 93"/>
                <a:gd name="T3" fmla="*/ 1 h 88"/>
                <a:gd name="T4" fmla="*/ 0 w 93"/>
                <a:gd name="T5" fmla="*/ 7 h 88"/>
                <a:gd name="T6" fmla="*/ 7 w 93"/>
                <a:gd name="T7" fmla="*/ 13 h 88"/>
                <a:gd name="T8" fmla="*/ 7 w 93"/>
                <a:gd name="T9" fmla="*/ 13 h 88"/>
                <a:gd name="T10" fmla="*/ 13 w 93"/>
                <a:gd name="T11" fmla="*/ 13 h 88"/>
                <a:gd name="T12" fmla="*/ 13 w 93"/>
                <a:gd name="T13" fmla="*/ 69 h 88"/>
                <a:gd name="T14" fmla="*/ 13 w 93"/>
                <a:gd name="T15" fmla="*/ 88 h 88"/>
                <a:gd name="T16" fmla="*/ 41 w 93"/>
                <a:gd name="T17" fmla="*/ 86 h 88"/>
                <a:gd name="T18" fmla="*/ 82 w 93"/>
                <a:gd name="T19" fmla="*/ 44 h 88"/>
                <a:gd name="T20" fmla="*/ 82 w 93"/>
                <a:gd name="T21" fmla="*/ 12 h 88"/>
                <a:gd name="T22" fmla="*/ 87 w 93"/>
                <a:gd name="T23" fmla="*/ 12 h 88"/>
                <a:gd name="T24" fmla="*/ 93 w 93"/>
                <a:gd name="T25" fmla="*/ 6 h 88"/>
                <a:gd name="T26" fmla="*/ 87 w 93"/>
                <a:gd name="T2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88">
                  <a:moveTo>
                    <a:pt x="8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86"/>
                    <a:pt x="40" y="44"/>
                    <a:pt x="82" y="4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90" y="12"/>
                    <a:pt x="93" y="9"/>
                    <a:pt x="93" y="6"/>
                  </a:cubicBezTo>
                  <a:cubicBezTo>
                    <a:pt x="93" y="2"/>
                    <a:pt x="90" y="0"/>
                    <a:pt x="87" y="0"/>
                  </a:cubicBezTo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61" name="Freeform 1248"/>
            <p:cNvSpPr>
              <a:spLocks/>
            </p:cNvSpPr>
            <p:nvPr/>
          </p:nvSpPr>
          <p:spPr bwMode="auto">
            <a:xfrm>
              <a:off x="119063" y="587376"/>
              <a:ext cx="44450" cy="31750"/>
            </a:xfrm>
            <a:custGeom>
              <a:avLst/>
              <a:gdLst>
                <a:gd name="T0" fmla="*/ 6 w 87"/>
                <a:gd name="T1" fmla="*/ 64 h 64"/>
                <a:gd name="T2" fmla="*/ 6 w 87"/>
                <a:gd name="T3" fmla="*/ 64 h 64"/>
                <a:gd name="T4" fmla="*/ 17 w 87"/>
                <a:gd name="T5" fmla="*/ 64 h 64"/>
                <a:gd name="T6" fmla="*/ 18 w 87"/>
                <a:gd name="T7" fmla="*/ 64 h 64"/>
                <a:gd name="T8" fmla="*/ 18 w 87"/>
                <a:gd name="T9" fmla="*/ 64 h 64"/>
                <a:gd name="T10" fmla="*/ 19 w 87"/>
                <a:gd name="T11" fmla="*/ 64 h 64"/>
                <a:gd name="T12" fmla="*/ 81 w 87"/>
                <a:gd name="T13" fmla="*/ 63 h 64"/>
                <a:gd name="T14" fmla="*/ 87 w 87"/>
                <a:gd name="T15" fmla="*/ 57 h 64"/>
                <a:gd name="T16" fmla="*/ 81 w 87"/>
                <a:gd name="T17" fmla="*/ 51 h 64"/>
                <a:gd name="T18" fmla="*/ 74 w 87"/>
                <a:gd name="T19" fmla="*/ 51 h 64"/>
                <a:gd name="T20" fmla="*/ 73 w 87"/>
                <a:gd name="T21" fmla="*/ 6 h 64"/>
                <a:gd name="T22" fmla="*/ 66 w 87"/>
                <a:gd name="T23" fmla="*/ 0 h 64"/>
                <a:gd name="T24" fmla="*/ 17 w 87"/>
                <a:gd name="T25" fmla="*/ 0 h 64"/>
                <a:gd name="T26" fmla="*/ 13 w 87"/>
                <a:gd name="T27" fmla="*/ 2 h 64"/>
                <a:gd name="T28" fmla="*/ 11 w 87"/>
                <a:gd name="T29" fmla="*/ 7 h 64"/>
                <a:gd name="T30" fmla="*/ 12 w 87"/>
                <a:gd name="T31" fmla="*/ 52 h 64"/>
                <a:gd name="T32" fmla="*/ 6 w 87"/>
                <a:gd name="T33" fmla="*/ 52 h 64"/>
                <a:gd name="T34" fmla="*/ 0 w 87"/>
                <a:gd name="T35" fmla="*/ 58 h 64"/>
                <a:gd name="T36" fmla="*/ 6 w 87"/>
                <a:gd name="T3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4">
                  <a:moveTo>
                    <a:pt x="6" y="64"/>
                  </a:moveTo>
                  <a:cubicBezTo>
                    <a:pt x="6" y="64"/>
                    <a:pt x="6" y="64"/>
                    <a:pt x="6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5" y="63"/>
                    <a:pt x="87" y="60"/>
                    <a:pt x="87" y="57"/>
                  </a:cubicBezTo>
                  <a:cubicBezTo>
                    <a:pt x="87" y="53"/>
                    <a:pt x="84" y="51"/>
                    <a:pt x="81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2" y="3"/>
                    <a:pt x="70" y="0"/>
                    <a:pt x="6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1" y="5"/>
                    <a:pt x="11" y="7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3" y="52"/>
                    <a:pt x="0" y="55"/>
                    <a:pt x="0" y="58"/>
                  </a:cubicBezTo>
                  <a:cubicBezTo>
                    <a:pt x="0" y="62"/>
                    <a:pt x="3" y="64"/>
                    <a:pt x="6" y="64"/>
                  </a:cubicBezTo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62" name="Freeform 1249"/>
            <p:cNvSpPr>
              <a:spLocks/>
            </p:cNvSpPr>
            <p:nvPr/>
          </p:nvSpPr>
          <p:spPr bwMode="auto">
            <a:xfrm>
              <a:off x="117476" y="622301"/>
              <a:ext cx="46038" cy="30163"/>
            </a:xfrm>
            <a:custGeom>
              <a:avLst/>
              <a:gdLst>
                <a:gd name="T0" fmla="*/ 6 w 93"/>
                <a:gd name="T1" fmla="*/ 61 h 61"/>
                <a:gd name="T2" fmla="*/ 6 w 93"/>
                <a:gd name="T3" fmla="*/ 61 h 61"/>
                <a:gd name="T4" fmla="*/ 19 w 93"/>
                <a:gd name="T5" fmla="*/ 61 h 61"/>
                <a:gd name="T6" fmla="*/ 20 w 93"/>
                <a:gd name="T7" fmla="*/ 61 h 61"/>
                <a:gd name="T8" fmla="*/ 21 w 93"/>
                <a:gd name="T9" fmla="*/ 61 h 61"/>
                <a:gd name="T10" fmla="*/ 87 w 93"/>
                <a:gd name="T11" fmla="*/ 60 h 61"/>
                <a:gd name="T12" fmla="*/ 93 w 93"/>
                <a:gd name="T13" fmla="*/ 53 h 61"/>
                <a:gd name="T14" fmla="*/ 86 w 93"/>
                <a:gd name="T15" fmla="*/ 47 h 61"/>
                <a:gd name="T16" fmla="*/ 82 w 93"/>
                <a:gd name="T17" fmla="*/ 47 h 61"/>
                <a:gd name="T18" fmla="*/ 81 w 93"/>
                <a:gd name="T19" fmla="*/ 12 h 61"/>
                <a:gd name="T20" fmla="*/ 85 w 93"/>
                <a:gd name="T21" fmla="*/ 12 h 61"/>
                <a:gd name="T22" fmla="*/ 91 w 93"/>
                <a:gd name="T23" fmla="*/ 6 h 61"/>
                <a:gd name="T24" fmla="*/ 85 w 93"/>
                <a:gd name="T25" fmla="*/ 0 h 61"/>
                <a:gd name="T26" fmla="*/ 75 w 93"/>
                <a:gd name="T27" fmla="*/ 0 h 61"/>
                <a:gd name="T28" fmla="*/ 74 w 93"/>
                <a:gd name="T29" fmla="*/ 0 h 61"/>
                <a:gd name="T30" fmla="*/ 73 w 93"/>
                <a:gd name="T31" fmla="*/ 0 h 61"/>
                <a:gd name="T32" fmla="*/ 10 w 93"/>
                <a:gd name="T33" fmla="*/ 1 h 61"/>
                <a:gd name="T34" fmla="*/ 4 w 93"/>
                <a:gd name="T35" fmla="*/ 7 h 61"/>
                <a:gd name="T36" fmla="*/ 10 w 93"/>
                <a:gd name="T37" fmla="*/ 13 h 61"/>
                <a:gd name="T38" fmla="*/ 10 w 93"/>
                <a:gd name="T39" fmla="*/ 13 h 61"/>
                <a:gd name="T40" fmla="*/ 13 w 93"/>
                <a:gd name="T41" fmla="*/ 13 h 61"/>
                <a:gd name="T42" fmla="*/ 14 w 93"/>
                <a:gd name="T43" fmla="*/ 49 h 61"/>
                <a:gd name="T44" fmla="*/ 6 w 93"/>
                <a:gd name="T45" fmla="*/ 49 h 61"/>
                <a:gd name="T46" fmla="*/ 0 w 93"/>
                <a:gd name="T47" fmla="*/ 55 h 61"/>
                <a:gd name="T48" fmla="*/ 6 w 93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61">
                  <a:moveTo>
                    <a:pt x="6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20" y="61"/>
                    <a:pt x="20" y="61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90" y="60"/>
                    <a:pt x="93" y="57"/>
                    <a:pt x="93" y="53"/>
                  </a:cubicBezTo>
                  <a:cubicBezTo>
                    <a:pt x="93" y="50"/>
                    <a:pt x="90" y="47"/>
                    <a:pt x="86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9" y="12"/>
                    <a:pt x="91" y="9"/>
                    <a:pt x="91" y="6"/>
                  </a:cubicBezTo>
                  <a:cubicBezTo>
                    <a:pt x="91" y="2"/>
                    <a:pt x="88" y="0"/>
                    <a:pt x="8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4" y="0"/>
                    <a:pt x="74" y="0"/>
                    <a:pt x="7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4"/>
                    <a:pt x="4" y="7"/>
                  </a:cubicBezTo>
                  <a:cubicBezTo>
                    <a:pt x="4" y="11"/>
                    <a:pt x="7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52"/>
                    <a:pt x="0" y="55"/>
                  </a:cubicBezTo>
                  <a:cubicBezTo>
                    <a:pt x="0" y="58"/>
                    <a:pt x="3" y="61"/>
                    <a:pt x="6" y="61"/>
                  </a:cubicBezTo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63" name="Freeform 1250"/>
            <p:cNvSpPr>
              <a:spLocks/>
            </p:cNvSpPr>
            <p:nvPr/>
          </p:nvSpPr>
          <p:spPr bwMode="auto">
            <a:xfrm>
              <a:off x="117476" y="655638"/>
              <a:ext cx="46038" cy="22225"/>
            </a:xfrm>
            <a:custGeom>
              <a:avLst/>
              <a:gdLst>
                <a:gd name="T0" fmla="*/ 86 w 93"/>
                <a:gd name="T1" fmla="*/ 0 h 47"/>
                <a:gd name="T2" fmla="*/ 6 w 93"/>
                <a:gd name="T3" fmla="*/ 2 h 47"/>
                <a:gd name="T4" fmla="*/ 0 w 93"/>
                <a:gd name="T5" fmla="*/ 8 h 47"/>
                <a:gd name="T6" fmla="*/ 6 w 93"/>
                <a:gd name="T7" fmla="*/ 14 h 47"/>
                <a:gd name="T8" fmla="*/ 6 w 93"/>
                <a:gd name="T9" fmla="*/ 14 h 47"/>
                <a:gd name="T10" fmla="*/ 13 w 93"/>
                <a:gd name="T11" fmla="*/ 14 h 47"/>
                <a:gd name="T12" fmla="*/ 12 w 93"/>
                <a:gd name="T13" fmla="*/ 47 h 47"/>
                <a:gd name="T14" fmla="*/ 82 w 93"/>
                <a:gd name="T15" fmla="*/ 47 h 47"/>
                <a:gd name="T16" fmla="*/ 82 w 93"/>
                <a:gd name="T17" fmla="*/ 13 h 47"/>
                <a:gd name="T18" fmla="*/ 87 w 93"/>
                <a:gd name="T19" fmla="*/ 13 h 47"/>
                <a:gd name="T20" fmla="*/ 93 w 93"/>
                <a:gd name="T21" fmla="*/ 7 h 47"/>
                <a:gd name="T22" fmla="*/ 86 w 93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47">
                  <a:moveTo>
                    <a:pt x="86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90" y="13"/>
                    <a:pt x="93" y="10"/>
                    <a:pt x="93" y="7"/>
                  </a:cubicBezTo>
                  <a:cubicBezTo>
                    <a:pt x="93" y="3"/>
                    <a:pt x="90" y="0"/>
                    <a:pt x="86" y="0"/>
                  </a:cubicBezTo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64" name="Freeform 1251"/>
            <p:cNvSpPr>
              <a:spLocks/>
            </p:cNvSpPr>
            <p:nvPr/>
          </p:nvSpPr>
          <p:spPr bwMode="auto">
            <a:xfrm>
              <a:off x="212726" y="584201"/>
              <a:ext cx="25400" cy="33338"/>
            </a:xfrm>
            <a:custGeom>
              <a:avLst/>
              <a:gdLst>
                <a:gd name="T0" fmla="*/ 0 w 49"/>
                <a:gd name="T1" fmla="*/ 28 h 65"/>
                <a:gd name="T2" fmla="*/ 6 w 49"/>
                <a:gd name="T3" fmla="*/ 33 h 65"/>
                <a:gd name="T4" fmla="*/ 5 w 49"/>
                <a:gd name="T5" fmla="*/ 37 h 65"/>
                <a:gd name="T6" fmla="*/ 2 w 49"/>
                <a:gd name="T7" fmla="*/ 56 h 65"/>
                <a:gd name="T8" fmla="*/ 10 w 49"/>
                <a:gd name="T9" fmla="*/ 65 h 65"/>
                <a:gd name="T10" fmla="*/ 10 w 49"/>
                <a:gd name="T11" fmla="*/ 65 h 65"/>
                <a:gd name="T12" fmla="*/ 11 w 49"/>
                <a:gd name="T13" fmla="*/ 64 h 65"/>
                <a:gd name="T14" fmla="*/ 11 w 49"/>
                <a:gd name="T15" fmla="*/ 64 h 65"/>
                <a:gd name="T16" fmla="*/ 16 w 49"/>
                <a:gd name="T17" fmla="*/ 50 h 65"/>
                <a:gd name="T18" fmla="*/ 18 w 49"/>
                <a:gd name="T19" fmla="*/ 41 h 65"/>
                <a:gd name="T20" fmla="*/ 25 w 49"/>
                <a:gd name="T21" fmla="*/ 53 h 65"/>
                <a:gd name="T22" fmla="*/ 25 w 49"/>
                <a:gd name="T23" fmla="*/ 54 h 65"/>
                <a:gd name="T24" fmla="*/ 26 w 49"/>
                <a:gd name="T25" fmla="*/ 54 h 65"/>
                <a:gd name="T26" fmla="*/ 32 w 49"/>
                <a:gd name="T27" fmla="*/ 48 h 65"/>
                <a:gd name="T28" fmla="*/ 36 w 49"/>
                <a:gd name="T29" fmla="*/ 64 h 65"/>
                <a:gd name="T30" fmla="*/ 36 w 49"/>
                <a:gd name="T31" fmla="*/ 65 h 65"/>
                <a:gd name="T32" fmla="*/ 36 w 49"/>
                <a:gd name="T33" fmla="*/ 65 h 65"/>
                <a:gd name="T34" fmla="*/ 36 w 49"/>
                <a:gd name="T35" fmla="*/ 65 h 65"/>
                <a:gd name="T36" fmla="*/ 48 w 49"/>
                <a:gd name="T37" fmla="*/ 48 h 65"/>
                <a:gd name="T38" fmla="*/ 46 w 49"/>
                <a:gd name="T39" fmla="*/ 34 h 65"/>
                <a:gd name="T40" fmla="*/ 32 w 49"/>
                <a:gd name="T41" fmla="*/ 18 h 65"/>
                <a:gd name="T42" fmla="*/ 24 w 49"/>
                <a:gd name="T43" fmla="*/ 6 h 65"/>
                <a:gd name="T44" fmla="*/ 24 w 49"/>
                <a:gd name="T45" fmla="*/ 1 h 65"/>
                <a:gd name="T46" fmla="*/ 24 w 49"/>
                <a:gd name="T47" fmla="*/ 0 h 65"/>
                <a:gd name="T48" fmla="*/ 23 w 49"/>
                <a:gd name="T49" fmla="*/ 0 h 65"/>
                <a:gd name="T50" fmla="*/ 14 w 49"/>
                <a:gd name="T51" fmla="*/ 6 h 65"/>
                <a:gd name="T52" fmla="*/ 12 w 49"/>
                <a:gd name="T53" fmla="*/ 25 h 65"/>
                <a:gd name="T54" fmla="*/ 9 w 49"/>
                <a:gd name="T55" fmla="*/ 24 h 65"/>
                <a:gd name="T56" fmla="*/ 0 w 49"/>
                <a:gd name="T57" fmla="*/ 27 h 65"/>
                <a:gd name="T58" fmla="*/ 0 w 49"/>
                <a:gd name="T59" fmla="*/ 28 h 65"/>
                <a:gd name="T60" fmla="*/ 0 w 49"/>
                <a:gd name="T61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65">
                  <a:moveTo>
                    <a:pt x="0" y="28"/>
                  </a:moveTo>
                  <a:cubicBezTo>
                    <a:pt x="2" y="29"/>
                    <a:pt x="5" y="31"/>
                    <a:pt x="6" y="33"/>
                  </a:cubicBezTo>
                  <a:cubicBezTo>
                    <a:pt x="6" y="34"/>
                    <a:pt x="6" y="36"/>
                    <a:pt x="5" y="37"/>
                  </a:cubicBezTo>
                  <a:cubicBezTo>
                    <a:pt x="1" y="44"/>
                    <a:pt x="0" y="51"/>
                    <a:pt x="2" y="56"/>
                  </a:cubicBezTo>
                  <a:cubicBezTo>
                    <a:pt x="3" y="61"/>
                    <a:pt x="8" y="64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56"/>
                    <a:pt x="13" y="53"/>
                    <a:pt x="16" y="50"/>
                  </a:cubicBezTo>
                  <a:cubicBezTo>
                    <a:pt x="18" y="47"/>
                    <a:pt x="20" y="45"/>
                    <a:pt x="18" y="41"/>
                  </a:cubicBezTo>
                  <a:cubicBezTo>
                    <a:pt x="23" y="43"/>
                    <a:pt x="25" y="49"/>
                    <a:pt x="25" y="53"/>
                  </a:cubicBezTo>
                  <a:cubicBezTo>
                    <a:pt x="25" y="53"/>
                    <a:pt x="25" y="53"/>
                    <a:pt x="25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0" y="53"/>
                    <a:pt x="32" y="50"/>
                    <a:pt x="32" y="48"/>
                  </a:cubicBezTo>
                  <a:cubicBezTo>
                    <a:pt x="35" y="50"/>
                    <a:pt x="38" y="57"/>
                    <a:pt x="36" y="64"/>
                  </a:cubicBezTo>
                  <a:cubicBezTo>
                    <a:pt x="36" y="64"/>
                    <a:pt x="36" y="64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43" y="61"/>
                    <a:pt x="48" y="55"/>
                    <a:pt x="48" y="48"/>
                  </a:cubicBezTo>
                  <a:cubicBezTo>
                    <a:pt x="49" y="44"/>
                    <a:pt x="48" y="39"/>
                    <a:pt x="46" y="34"/>
                  </a:cubicBezTo>
                  <a:cubicBezTo>
                    <a:pt x="43" y="28"/>
                    <a:pt x="38" y="23"/>
                    <a:pt x="32" y="18"/>
                  </a:cubicBezTo>
                  <a:cubicBezTo>
                    <a:pt x="27" y="14"/>
                    <a:pt x="25" y="10"/>
                    <a:pt x="24" y="6"/>
                  </a:cubicBezTo>
                  <a:cubicBezTo>
                    <a:pt x="23" y="3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16" y="2"/>
                    <a:pt x="14" y="6"/>
                  </a:cubicBezTo>
                  <a:cubicBezTo>
                    <a:pt x="10" y="12"/>
                    <a:pt x="10" y="18"/>
                    <a:pt x="12" y="25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5" y="24"/>
                    <a:pt x="2" y="25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65" name="Freeform 1252"/>
            <p:cNvSpPr>
              <a:spLocks/>
            </p:cNvSpPr>
            <p:nvPr/>
          </p:nvSpPr>
          <p:spPr bwMode="auto">
            <a:xfrm>
              <a:off x="160338" y="779463"/>
              <a:ext cx="55563" cy="7938"/>
            </a:xfrm>
            <a:custGeom>
              <a:avLst/>
              <a:gdLst>
                <a:gd name="T0" fmla="*/ 106 w 113"/>
                <a:gd name="T1" fmla="*/ 14 h 14"/>
                <a:gd name="T2" fmla="*/ 8 w 113"/>
                <a:gd name="T3" fmla="*/ 14 h 14"/>
                <a:gd name="T4" fmla="*/ 0 w 113"/>
                <a:gd name="T5" fmla="*/ 7 h 14"/>
                <a:gd name="T6" fmla="*/ 8 w 113"/>
                <a:gd name="T7" fmla="*/ 0 h 14"/>
                <a:gd name="T8" fmla="*/ 106 w 113"/>
                <a:gd name="T9" fmla="*/ 0 h 14"/>
                <a:gd name="T10" fmla="*/ 113 w 113"/>
                <a:gd name="T11" fmla="*/ 7 h 14"/>
                <a:gd name="T12" fmla="*/ 106 w 113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4">
                  <a:moveTo>
                    <a:pt x="106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7"/>
                  </a:cubicBezTo>
                  <a:cubicBezTo>
                    <a:pt x="113" y="11"/>
                    <a:pt x="110" y="14"/>
                    <a:pt x="106" y="14"/>
                  </a:cubicBezTo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66" name="Freeform 1253"/>
            <p:cNvSpPr>
              <a:spLocks noEditPoints="1"/>
            </p:cNvSpPr>
            <p:nvPr/>
          </p:nvSpPr>
          <p:spPr bwMode="auto">
            <a:xfrm>
              <a:off x="149226" y="712788"/>
              <a:ext cx="68263" cy="63500"/>
            </a:xfrm>
            <a:custGeom>
              <a:avLst/>
              <a:gdLst>
                <a:gd name="T0" fmla="*/ 134 w 134"/>
                <a:gd name="T1" fmla="*/ 9 h 125"/>
                <a:gd name="T2" fmla="*/ 127 w 134"/>
                <a:gd name="T3" fmla="*/ 2 h 125"/>
                <a:gd name="T4" fmla="*/ 127 w 134"/>
                <a:gd name="T5" fmla="*/ 0 h 125"/>
                <a:gd name="T6" fmla="*/ 126 w 134"/>
                <a:gd name="T7" fmla="*/ 2 h 125"/>
                <a:gd name="T8" fmla="*/ 28 w 134"/>
                <a:gd name="T9" fmla="*/ 2 h 125"/>
                <a:gd name="T10" fmla="*/ 21 w 134"/>
                <a:gd name="T11" fmla="*/ 9 h 125"/>
                <a:gd name="T12" fmla="*/ 27 w 134"/>
                <a:gd name="T13" fmla="*/ 16 h 125"/>
                <a:gd name="T14" fmla="*/ 27 w 134"/>
                <a:gd name="T15" fmla="*/ 53 h 125"/>
                <a:gd name="T16" fmla="*/ 14 w 134"/>
                <a:gd name="T17" fmla="*/ 53 h 125"/>
                <a:gd name="T18" fmla="*/ 14 w 134"/>
                <a:gd name="T19" fmla="*/ 49 h 125"/>
                <a:gd name="T20" fmla="*/ 7 w 134"/>
                <a:gd name="T21" fmla="*/ 41 h 125"/>
                <a:gd name="T22" fmla="*/ 0 w 134"/>
                <a:gd name="T23" fmla="*/ 49 h 125"/>
                <a:gd name="T24" fmla="*/ 0 w 134"/>
                <a:gd name="T25" fmla="*/ 95 h 125"/>
                <a:gd name="T26" fmla="*/ 7 w 134"/>
                <a:gd name="T27" fmla="*/ 102 h 125"/>
                <a:gd name="T28" fmla="*/ 14 w 134"/>
                <a:gd name="T29" fmla="*/ 95 h 125"/>
                <a:gd name="T30" fmla="*/ 14 w 134"/>
                <a:gd name="T31" fmla="*/ 92 h 125"/>
                <a:gd name="T32" fmla="*/ 27 w 134"/>
                <a:gd name="T33" fmla="*/ 92 h 125"/>
                <a:gd name="T34" fmla="*/ 27 w 134"/>
                <a:gd name="T35" fmla="*/ 111 h 125"/>
                <a:gd name="T36" fmla="*/ 25 w 134"/>
                <a:gd name="T37" fmla="*/ 112 h 125"/>
                <a:gd name="T38" fmla="*/ 20 w 134"/>
                <a:gd name="T39" fmla="*/ 117 h 125"/>
                <a:gd name="T40" fmla="*/ 20 w 134"/>
                <a:gd name="T41" fmla="*/ 117 h 125"/>
                <a:gd name="T42" fmla="*/ 20 w 134"/>
                <a:gd name="T43" fmla="*/ 118 h 125"/>
                <a:gd name="T44" fmla="*/ 28 w 134"/>
                <a:gd name="T45" fmla="*/ 125 h 125"/>
                <a:gd name="T46" fmla="*/ 126 w 134"/>
                <a:gd name="T47" fmla="*/ 125 h 125"/>
                <a:gd name="T48" fmla="*/ 133 w 134"/>
                <a:gd name="T49" fmla="*/ 120 h 125"/>
                <a:gd name="T50" fmla="*/ 134 w 134"/>
                <a:gd name="T51" fmla="*/ 117 h 125"/>
                <a:gd name="T52" fmla="*/ 128 w 134"/>
                <a:gd name="T53" fmla="*/ 111 h 125"/>
                <a:gd name="T54" fmla="*/ 128 w 134"/>
                <a:gd name="T55" fmla="*/ 111 h 125"/>
                <a:gd name="T56" fmla="*/ 127 w 134"/>
                <a:gd name="T57" fmla="*/ 111 h 125"/>
                <a:gd name="T58" fmla="*/ 127 w 134"/>
                <a:gd name="T59" fmla="*/ 16 h 125"/>
                <a:gd name="T60" fmla="*/ 134 w 134"/>
                <a:gd name="T61" fmla="*/ 9 h 125"/>
                <a:gd name="T62" fmla="*/ 74 w 134"/>
                <a:gd name="T63" fmla="*/ 95 h 125"/>
                <a:gd name="T64" fmla="*/ 41 w 134"/>
                <a:gd name="T65" fmla="*/ 62 h 125"/>
                <a:gd name="T66" fmla="*/ 74 w 134"/>
                <a:gd name="T67" fmla="*/ 30 h 125"/>
                <a:gd name="T68" fmla="*/ 106 w 134"/>
                <a:gd name="T69" fmla="*/ 62 h 125"/>
                <a:gd name="T70" fmla="*/ 74 w 134"/>
                <a:gd name="T71" fmla="*/ 9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25">
                  <a:moveTo>
                    <a:pt x="134" y="9"/>
                  </a:moveTo>
                  <a:cubicBezTo>
                    <a:pt x="134" y="5"/>
                    <a:pt x="131" y="2"/>
                    <a:pt x="127" y="2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5"/>
                    <a:pt x="21" y="9"/>
                  </a:cubicBezTo>
                  <a:cubicBezTo>
                    <a:pt x="21" y="12"/>
                    <a:pt x="23" y="15"/>
                    <a:pt x="27" y="16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5"/>
                    <a:pt x="11" y="41"/>
                    <a:pt x="7" y="41"/>
                  </a:cubicBezTo>
                  <a:cubicBezTo>
                    <a:pt x="3" y="41"/>
                    <a:pt x="0" y="45"/>
                    <a:pt x="0" y="4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11" y="102"/>
                    <a:pt x="14" y="99"/>
                    <a:pt x="14" y="95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6" y="111"/>
                    <a:pt x="25" y="111"/>
                    <a:pt x="25" y="112"/>
                  </a:cubicBezTo>
                  <a:cubicBezTo>
                    <a:pt x="22" y="112"/>
                    <a:pt x="20" y="114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20" y="122"/>
                    <a:pt x="24" y="125"/>
                    <a:pt x="28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9" y="125"/>
                    <a:pt x="132" y="123"/>
                    <a:pt x="133" y="120"/>
                  </a:cubicBezTo>
                  <a:cubicBezTo>
                    <a:pt x="133" y="119"/>
                    <a:pt x="134" y="118"/>
                    <a:pt x="134" y="117"/>
                  </a:cubicBezTo>
                  <a:cubicBezTo>
                    <a:pt x="134" y="114"/>
                    <a:pt x="131" y="111"/>
                    <a:pt x="128" y="11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31" y="16"/>
                    <a:pt x="134" y="13"/>
                    <a:pt x="134" y="9"/>
                  </a:cubicBezTo>
                  <a:moveTo>
                    <a:pt x="74" y="95"/>
                  </a:moveTo>
                  <a:cubicBezTo>
                    <a:pt x="56" y="95"/>
                    <a:pt x="41" y="80"/>
                    <a:pt x="41" y="62"/>
                  </a:cubicBezTo>
                  <a:cubicBezTo>
                    <a:pt x="41" y="44"/>
                    <a:pt x="56" y="30"/>
                    <a:pt x="74" y="30"/>
                  </a:cubicBezTo>
                  <a:cubicBezTo>
                    <a:pt x="91" y="30"/>
                    <a:pt x="106" y="44"/>
                    <a:pt x="106" y="62"/>
                  </a:cubicBezTo>
                  <a:cubicBezTo>
                    <a:pt x="106" y="80"/>
                    <a:pt x="91" y="95"/>
                    <a:pt x="74" y="95"/>
                  </a:cubicBezTo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67" name="Freeform 1254"/>
            <p:cNvSpPr>
              <a:spLocks/>
            </p:cNvSpPr>
            <p:nvPr/>
          </p:nvSpPr>
          <p:spPr bwMode="auto">
            <a:xfrm>
              <a:off x="55563" y="622301"/>
              <a:ext cx="173038" cy="238125"/>
            </a:xfrm>
            <a:custGeom>
              <a:avLst/>
              <a:gdLst>
                <a:gd name="T0" fmla="*/ 327 w 347"/>
                <a:gd name="T1" fmla="*/ 352 h 477"/>
                <a:gd name="T2" fmla="*/ 315 w 347"/>
                <a:gd name="T3" fmla="*/ 328 h 477"/>
                <a:gd name="T4" fmla="*/ 322 w 347"/>
                <a:gd name="T5" fmla="*/ 322 h 477"/>
                <a:gd name="T6" fmla="*/ 315 w 347"/>
                <a:gd name="T7" fmla="*/ 316 h 477"/>
                <a:gd name="T8" fmla="*/ 310 w 347"/>
                <a:gd name="T9" fmla="*/ 315 h 477"/>
                <a:gd name="T10" fmla="*/ 221 w 347"/>
                <a:gd name="T11" fmla="*/ 315 h 477"/>
                <a:gd name="T12" fmla="*/ 217 w 347"/>
                <a:gd name="T13" fmla="*/ 315 h 477"/>
                <a:gd name="T14" fmla="*/ 216 w 347"/>
                <a:gd name="T15" fmla="*/ 315 h 477"/>
                <a:gd name="T16" fmla="*/ 208 w 347"/>
                <a:gd name="T17" fmla="*/ 322 h 477"/>
                <a:gd name="T18" fmla="*/ 215 w 347"/>
                <a:gd name="T19" fmla="*/ 328 h 477"/>
                <a:gd name="T20" fmla="*/ 166 w 347"/>
                <a:gd name="T21" fmla="*/ 352 h 477"/>
                <a:gd name="T22" fmla="*/ 148 w 347"/>
                <a:gd name="T23" fmla="*/ 295 h 477"/>
                <a:gd name="T24" fmla="*/ 143 w 347"/>
                <a:gd name="T25" fmla="*/ 291 h 477"/>
                <a:gd name="T26" fmla="*/ 103 w 347"/>
                <a:gd name="T27" fmla="*/ 256 h 477"/>
                <a:gd name="T28" fmla="*/ 106 w 347"/>
                <a:gd name="T29" fmla="*/ 220 h 477"/>
                <a:gd name="T30" fmla="*/ 106 w 347"/>
                <a:gd name="T31" fmla="*/ 208 h 477"/>
                <a:gd name="T32" fmla="*/ 55 w 347"/>
                <a:gd name="T33" fmla="*/ 214 h 477"/>
                <a:gd name="T34" fmla="*/ 64 w 347"/>
                <a:gd name="T35" fmla="*/ 220 h 477"/>
                <a:gd name="T36" fmla="*/ 34 w 347"/>
                <a:gd name="T37" fmla="*/ 282 h 477"/>
                <a:gd name="T38" fmla="*/ 37 w 347"/>
                <a:gd name="T39" fmla="*/ 173 h 477"/>
                <a:gd name="T40" fmla="*/ 64 w 347"/>
                <a:gd name="T41" fmla="*/ 168 h 477"/>
                <a:gd name="T42" fmla="*/ 61 w 347"/>
                <a:gd name="T43" fmla="*/ 191 h 477"/>
                <a:gd name="T44" fmla="*/ 61 w 347"/>
                <a:gd name="T45" fmla="*/ 203 h 477"/>
                <a:gd name="T46" fmla="*/ 112 w 347"/>
                <a:gd name="T47" fmla="*/ 197 h 477"/>
                <a:gd name="T48" fmla="*/ 103 w 347"/>
                <a:gd name="T49" fmla="*/ 191 h 477"/>
                <a:gd name="T50" fmla="*/ 104 w 347"/>
                <a:gd name="T51" fmla="*/ 156 h 477"/>
                <a:gd name="T52" fmla="*/ 215 w 347"/>
                <a:gd name="T53" fmla="*/ 160 h 477"/>
                <a:gd name="T54" fmla="*/ 208 w 347"/>
                <a:gd name="T55" fmla="*/ 167 h 477"/>
                <a:gd name="T56" fmla="*/ 210 w 347"/>
                <a:gd name="T57" fmla="*/ 173 h 477"/>
                <a:gd name="T58" fmla="*/ 212 w 347"/>
                <a:gd name="T59" fmla="*/ 174 h 477"/>
                <a:gd name="T60" fmla="*/ 214 w 347"/>
                <a:gd name="T61" fmla="*/ 174 h 477"/>
                <a:gd name="T62" fmla="*/ 215 w 347"/>
                <a:gd name="T63" fmla="*/ 174 h 477"/>
                <a:gd name="T64" fmla="*/ 216 w 347"/>
                <a:gd name="T65" fmla="*/ 175 h 477"/>
                <a:gd name="T66" fmla="*/ 218 w 347"/>
                <a:gd name="T67" fmla="*/ 174 h 477"/>
                <a:gd name="T68" fmla="*/ 316 w 347"/>
                <a:gd name="T69" fmla="*/ 174 h 477"/>
                <a:gd name="T70" fmla="*/ 320 w 347"/>
                <a:gd name="T71" fmla="*/ 164 h 477"/>
                <a:gd name="T72" fmla="*/ 316 w 347"/>
                <a:gd name="T73" fmla="*/ 161 h 477"/>
                <a:gd name="T74" fmla="*/ 315 w 347"/>
                <a:gd name="T75" fmla="*/ 125 h 477"/>
                <a:gd name="T76" fmla="*/ 267 w 347"/>
                <a:gd name="T77" fmla="*/ 76 h 477"/>
                <a:gd name="T78" fmla="*/ 237 w 347"/>
                <a:gd name="T79" fmla="*/ 84 h 477"/>
                <a:gd name="T80" fmla="*/ 96 w 347"/>
                <a:gd name="T81" fmla="*/ 117 h 477"/>
                <a:gd name="T82" fmla="*/ 64 w 347"/>
                <a:gd name="T83" fmla="*/ 156 h 477"/>
                <a:gd name="T84" fmla="*/ 48 w 347"/>
                <a:gd name="T85" fmla="*/ 156 h 477"/>
                <a:gd name="T86" fmla="*/ 22 w 347"/>
                <a:gd name="T87" fmla="*/ 189 h 477"/>
                <a:gd name="T88" fmla="*/ 0 w 347"/>
                <a:gd name="T89" fmla="*/ 311 h 477"/>
                <a:gd name="T90" fmla="*/ 347 w 347"/>
                <a:gd name="T91" fmla="*/ 477 h 477"/>
                <a:gd name="T92" fmla="*/ 327 w 347"/>
                <a:gd name="T93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7" h="477">
                  <a:moveTo>
                    <a:pt x="327" y="0"/>
                  </a:moveTo>
                  <a:cubicBezTo>
                    <a:pt x="327" y="352"/>
                    <a:pt x="327" y="352"/>
                    <a:pt x="327" y="352"/>
                  </a:cubicBezTo>
                  <a:cubicBezTo>
                    <a:pt x="315" y="352"/>
                    <a:pt x="315" y="352"/>
                    <a:pt x="315" y="352"/>
                  </a:cubicBezTo>
                  <a:cubicBezTo>
                    <a:pt x="315" y="328"/>
                    <a:pt x="315" y="328"/>
                    <a:pt x="315" y="328"/>
                  </a:cubicBezTo>
                  <a:cubicBezTo>
                    <a:pt x="316" y="328"/>
                    <a:pt x="316" y="328"/>
                    <a:pt x="316" y="328"/>
                  </a:cubicBezTo>
                  <a:cubicBezTo>
                    <a:pt x="319" y="328"/>
                    <a:pt x="322" y="325"/>
                    <a:pt x="322" y="322"/>
                  </a:cubicBezTo>
                  <a:cubicBezTo>
                    <a:pt x="322" y="318"/>
                    <a:pt x="319" y="316"/>
                    <a:pt x="316" y="316"/>
                  </a:cubicBezTo>
                  <a:cubicBezTo>
                    <a:pt x="315" y="316"/>
                    <a:pt x="315" y="316"/>
                    <a:pt x="315" y="316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3" y="315"/>
                    <a:pt x="312" y="315"/>
                    <a:pt x="310" y="315"/>
                  </a:cubicBezTo>
                  <a:cubicBezTo>
                    <a:pt x="309" y="315"/>
                    <a:pt x="309" y="315"/>
                    <a:pt x="309" y="315"/>
                  </a:cubicBezTo>
                  <a:cubicBezTo>
                    <a:pt x="221" y="315"/>
                    <a:pt x="221" y="315"/>
                    <a:pt x="221" y="315"/>
                  </a:cubicBezTo>
                  <a:cubicBezTo>
                    <a:pt x="221" y="315"/>
                    <a:pt x="221" y="315"/>
                    <a:pt x="220" y="315"/>
                  </a:cubicBezTo>
                  <a:cubicBezTo>
                    <a:pt x="219" y="315"/>
                    <a:pt x="218" y="315"/>
                    <a:pt x="217" y="315"/>
                  </a:cubicBezTo>
                  <a:cubicBezTo>
                    <a:pt x="217" y="315"/>
                    <a:pt x="216" y="316"/>
                    <a:pt x="216" y="315"/>
                  </a:cubicBezTo>
                  <a:cubicBezTo>
                    <a:pt x="216" y="315"/>
                    <a:pt x="216" y="315"/>
                    <a:pt x="216" y="315"/>
                  </a:cubicBezTo>
                  <a:cubicBezTo>
                    <a:pt x="215" y="316"/>
                    <a:pt x="213" y="317"/>
                    <a:pt x="212" y="316"/>
                  </a:cubicBezTo>
                  <a:cubicBezTo>
                    <a:pt x="210" y="317"/>
                    <a:pt x="208" y="319"/>
                    <a:pt x="208" y="322"/>
                  </a:cubicBezTo>
                  <a:cubicBezTo>
                    <a:pt x="208" y="325"/>
                    <a:pt x="211" y="328"/>
                    <a:pt x="214" y="328"/>
                  </a:cubicBezTo>
                  <a:cubicBezTo>
                    <a:pt x="215" y="328"/>
                    <a:pt x="215" y="328"/>
                    <a:pt x="215" y="328"/>
                  </a:cubicBezTo>
                  <a:cubicBezTo>
                    <a:pt x="215" y="352"/>
                    <a:pt x="215" y="352"/>
                    <a:pt x="215" y="352"/>
                  </a:cubicBezTo>
                  <a:cubicBezTo>
                    <a:pt x="166" y="352"/>
                    <a:pt x="166" y="352"/>
                    <a:pt x="166" y="352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48" y="295"/>
                    <a:pt x="148" y="295"/>
                    <a:pt x="148" y="295"/>
                  </a:cubicBezTo>
                  <a:cubicBezTo>
                    <a:pt x="148" y="295"/>
                    <a:pt x="148" y="295"/>
                    <a:pt x="148" y="295"/>
                  </a:cubicBezTo>
                  <a:cubicBezTo>
                    <a:pt x="146" y="294"/>
                    <a:pt x="144" y="292"/>
                    <a:pt x="143" y="291"/>
                  </a:cubicBezTo>
                  <a:cubicBezTo>
                    <a:pt x="138" y="287"/>
                    <a:pt x="133" y="284"/>
                    <a:pt x="129" y="279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20"/>
                    <a:pt x="103" y="220"/>
                    <a:pt x="103" y="220"/>
                  </a:cubicBezTo>
                  <a:cubicBezTo>
                    <a:pt x="106" y="220"/>
                    <a:pt x="106" y="220"/>
                    <a:pt x="106" y="220"/>
                  </a:cubicBezTo>
                  <a:cubicBezTo>
                    <a:pt x="109" y="220"/>
                    <a:pt x="112" y="217"/>
                    <a:pt x="112" y="214"/>
                  </a:cubicBezTo>
                  <a:cubicBezTo>
                    <a:pt x="112" y="211"/>
                    <a:pt x="109" y="208"/>
                    <a:pt x="106" y="208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57" y="208"/>
                    <a:pt x="55" y="211"/>
                    <a:pt x="55" y="214"/>
                  </a:cubicBezTo>
                  <a:cubicBezTo>
                    <a:pt x="55" y="217"/>
                    <a:pt x="57" y="220"/>
                    <a:pt x="61" y="220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34" y="282"/>
                    <a:pt x="34" y="282"/>
                    <a:pt x="34" y="282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83"/>
                    <a:pt x="36" y="176"/>
                    <a:pt x="37" y="173"/>
                  </a:cubicBezTo>
                  <a:cubicBezTo>
                    <a:pt x="41" y="168"/>
                    <a:pt x="46" y="168"/>
                    <a:pt x="5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191"/>
                    <a:pt x="64" y="191"/>
                    <a:pt x="64" y="191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57" y="191"/>
                    <a:pt x="55" y="194"/>
                    <a:pt x="55" y="197"/>
                  </a:cubicBezTo>
                  <a:cubicBezTo>
                    <a:pt x="55" y="200"/>
                    <a:pt x="57" y="203"/>
                    <a:pt x="61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9" y="203"/>
                    <a:pt x="112" y="200"/>
                    <a:pt x="112" y="197"/>
                  </a:cubicBezTo>
                  <a:cubicBezTo>
                    <a:pt x="112" y="194"/>
                    <a:pt x="109" y="191"/>
                    <a:pt x="106" y="191"/>
                  </a:cubicBezTo>
                  <a:cubicBezTo>
                    <a:pt x="103" y="191"/>
                    <a:pt x="103" y="191"/>
                    <a:pt x="103" y="191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3" y="156"/>
                    <a:pt x="103" y="156"/>
                    <a:pt x="104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60"/>
                    <a:pt x="215" y="160"/>
                    <a:pt x="215" y="160"/>
                  </a:cubicBezTo>
                  <a:cubicBezTo>
                    <a:pt x="211" y="160"/>
                    <a:pt x="208" y="163"/>
                    <a:pt x="208" y="167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8" y="167"/>
                    <a:pt x="208" y="168"/>
                    <a:pt x="208" y="168"/>
                  </a:cubicBezTo>
                  <a:cubicBezTo>
                    <a:pt x="208" y="170"/>
                    <a:pt x="209" y="171"/>
                    <a:pt x="210" y="173"/>
                  </a:cubicBezTo>
                  <a:cubicBezTo>
                    <a:pt x="210" y="173"/>
                    <a:pt x="210" y="173"/>
                    <a:pt x="211" y="173"/>
                  </a:cubicBezTo>
                  <a:cubicBezTo>
                    <a:pt x="211" y="173"/>
                    <a:pt x="211" y="173"/>
                    <a:pt x="212" y="174"/>
                  </a:cubicBezTo>
                  <a:cubicBezTo>
                    <a:pt x="212" y="174"/>
                    <a:pt x="212" y="174"/>
                    <a:pt x="212" y="174"/>
                  </a:cubicBezTo>
                  <a:cubicBezTo>
                    <a:pt x="213" y="174"/>
                    <a:pt x="214" y="174"/>
                    <a:pt x="214" y="174"/>
                  </a:cubicBezTo>
                  <a:cubicBezTo>
                    <a:pt x="215" y="174"/>
                    <a:pt x="215" y="174"/>
                    <a:pt x="215" y="174"/>
                  </a:cubicBezTo>
                  <a:cubicBezTo>
                    <a:pt x="215" y="174"/>
                    <a:pt x="215" y="174"/>
                    <a:pt x="215" y="174"/>
                  </a:cubicBezTo>
                  <a:cubicBezTo>
                    <a:pt x="215" y="174"/>
                    <a:pt x="215" y="174"/>
                    <a:pt x="215" y="174"/>
                  </a:cubicBezTo>
                  <a:cubicBezTo>
                    <a:pt x="215" y="175"/>
                    <a:pt x="216" y="175"/>
                    <a:pt x="216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8" y="174"/>
                    <a:pt x="218" y="174"/>
                    <a:pt x="218" y="174"/>
                  </a:cubicBezTo>
                  <a:cubicBezTo>
                    <a:pt x="314" y="174"/>
                    <a:pt x="314" y="174"/>
                    <a:pt x="314" y="174"/>
                  </a:cubicBezTo>
                  <a:cubicBezTo>
                    <a:pt x="315" y="174"/>
                    <a:pt x="315" y="174"/>
                    <a:pt x="316" y="174"/>
                  </a:cubicBezTo>
                  <a:cubicBezTo>
                    <a:pt x="319" y="173"/>
                    <a:pt x="321" y="170"/>
                    <a:pt x="321" y="167"/>
                  </a:cubicBezTo>
                  <a:cubicBezTo>
                    <a:pt x="321" y="166"/>
                    <a:pt x="320" y="165"/>
                    <a:pt x="320" y="164"/>
                  </a:cubicBezTo>
                  <a:cubicBezTo>
                    <a:pt x="319" y="164"/>
                    <a:pt x="319" y="164"/>
                    <a:pt x="319" y="163"/>
                  </a:cubicBezTo>
                  <a:cubicBezTo>
                    <a:pt x="318" y="162"/>
                    <a:pt x="317" y="162"/>
                    <a:pt x="316" y="161"/>
                  </a:cubicBezTo>
                  <a:cubicBezTo>
                    <a:pt x="316" y="158"/>
                    <a:pt x="315" y="151"/>
                    <a:pt x="315" y="151"/>
                  </a:cubicBezTo>
                  <a:cubicBezTo>
                    <a:pt x="315" y="125"/>
                    <a:pt x="315" y="125"/>
                    <a:pt x="315" y="125"/>
                  </a:cubicBezTo>
                  <a:cubicBezTo>
                    <a:pt x="315" y="104"/>
                    <a:pt x="301" y="85"/>
                    <a:pt x="282" y="78"/>
                  </a:cubicBezTo>
                  <a:cubicBezTo>
                    <a:pt x="276" y="77"/>
                    <a:pt x="272" y="76"/>
                    <a:pt x="267" y="76"/>
                  </a:cubicBezTo>
                  <a:cubicBezTo>
                    <a:pt x="267" y="76"/>
                    <a:pt x="266" y="76"/>
                    <a:pt x="266" y="76"/>
                  </a:cubicBezTo>
                  <a:cubicBezTo>
                    <a:pt x="255" y="76"/>
                    <a:pt x="249" y="78"/>
                    <a:pt x="237" y="84"/>
                  </a:cubicBezTo>
                  <a:cubicBezTo>
                    <a:pt x="226" y="92"/>
                    <a:pt x="215" y="103"/>
                    <a:pt x="213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78" y="117"/>
                    <a:pt x="64" y="131"/>
                    <a:pt x="64" y="149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50" y="156"/>
                    <a:pt x="50" y="156"/>
                    <a:pt x="50" y="156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1" y="156"/>
                    <a:pt x="35" y="158"/>
                    <a:pt x="29" y="164"/>
                  </a:cubicBezTo>
                  <a:cubicBezTo>
                    <a:pt x="23" y="172"/>
                    <a:pt x="22" y="186"/>
                    <a:pt x="22" y="189"/>
                  </a:cubicBezTo>
                  <a:cubicBezTo>
                    <a:pt x="22" y="292"/>
                    <a:pt x="22" y="292"/>
                    <a:pt x="22" y="292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47" y="477"/>
                    <a:pt x="347" y="477"/>
                    <a:pt x="347" y="477"/>
                  </a:cubicBezTo>
                  <a:cubicBezTo>
                    <a:pt x="347" y="0"/>
                    <a:pt x="347" y="0"/>
                    <a:pt x="347" y="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68" name="Oval 1255"/>
            <p:cNvSpPr>
              <a:spLocks noChangeArrowheads="1"/>
            </p:cNvSpPr>
            <p:nvPr/>
          </p:nvSpPr>
          <p:spPr bwMode="auto">
            <a:xfrm>
              <a:off x="176213" y="733426"/>
              <a:ext cx="20638" cy="22225"/>
            </a:xfrm>
            <a:prstGeom prst="ellipse">
              <a:avLst/>
            </a:pr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69" name="Freeform 1256"/>
            <p:cNvSpPr>
              <a:spLocks/>
            </p:cNvSpPr>
            <p:nvPr/>
          </p:nvSpPr>
          <p:spPr bwMode="auto">
            <a:xfrm>
              <a:off x="123826" y="704851"/>
              <a:ext cx="34925" cy="92075"/>
            </a:xfrm>
            <a:custGeom>
              <a:avLst/>
              <a:gdLst>
                <a:gd name="T0" fmla="*/ 0 w 69"/>
                <a:gd name="T1" fmla="*/ 0 h 184"/>
                <a:gd name="T2" fmla="*/ 0 w 69"/>
                <a:gd name="T3" fmla="*/ 112 h 184"/>
                <a:gd name="T4" fmla="*/ 36 w 69"/>
                <a:gd name="T5" fmla="*/ 144 h 184"/>
                <a:gd name="T6" fmla="*/ 36 w 69"/>
                <a:gd name="T7" fmla="*/ 184 h 184"/>
                <a:gd name="T8" fmla="*/ 69 w 69"/>
                <a:gd name="T9" fmla="*/ 184 h 184"/>
                <a:gd name="T10" fmla="*/ 68 w 69"/>
                <a:gd name="T11" fmla="*/ 125 h 184"/>
                <a:gd name="T12" fmla="*/ 58 w 69"/>
                <a:gd name="T13" fmla="*/ 125 h 184"/>
                <a:gd name="T14" fmla="*/ 48 w 69"/>
                <a:gd name="T15" fmla="*/ 115 h 184"/>
                <a:gd name="T16" fmla="*/ 46 w 69"/>
                <a:gd name="T17" fmla="*/ 63 h 184"/>
                <a:gd name="T18" fmla="*/ 56 w 69"/>
                <a:gd name="T19" fmla="*/ 51 h 184"/>
                <a:gd name="T20" fmla="*/ 69 w 69"/>
                <a:gd name="T21" fmla="*/ 50 h 184"/>
                <a:gd name="T22" fmla="*/ 68 w 69"/>
                <a:gd name="T23" fmla="*/ 0 h 184"/>
                <a:gd name="T24" fmla="*/ 0 w 69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84">
                  <a:moveTo>
                    <a:pt x="0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2" y="127"/>
                    <a:pt x="48" y="124"/>
                    <a:pt x="48" y="115"/>
                  </a:cubicBezTo>
                  <a:cubicBezTo>
                    <a:pt x="47" y="105"/>
                    <a:pt x="46" y="63"/>
                    <a:pt x="46" y="63"/>
                  </a:cubicBezTo>
                  <a:cubicBezTo>
                    <a:pt x="46" y="63"/>
                    <a:pt x="46" y="52"/>
                    <a:pt x="56" y="51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70" name="Freeform 1257"/>
            <p:cNvSpPr>
              <a:spLocks/>
            </p:cNvSpPr>
            <p:nvPr/>
          </p:nvSpPr>
          <p:spPr bwMode="auto">
            <a:xfrm>
              <a:off x="76201" y="709613"/>
              <a:ext cx="7938" cy="46038"/>
            </a:xfrm>
            <a:custGeom>
              <a:avLst/>
              <a:gdLst>
                <a:gd name="T0" fmla="*/ 0 w 18"/>
                <a:gd name="T1" fmla="*/ 94 h 94"/>
                <a:gd name="T2" fmla="*/ 0 w 18"/>
                <a:gd name="T3" fmla="*/ 13 h 94"/>
                <a:gd name="T4" fmla="*/ 9 w 18"/>
                <a:gd name="T5" fmla="*/ 0 h 94"/>
                <a:gd name="T6" fmla="*/ 18 w 18"/>
                <a:gd name="T7" fmla="*/ 0 h 94"/>
                <a:gd name="T8" fmla="*/ 18 w 18"/>
                <a:gd name="T9" fmla="*/ 13 h 94"/>
                <a:gd name="T10" fmla="*/ 10 w 18"/>
                <a:gd name="T11" fmla="*/ 21 h 94"/>
                <a:gd name="T12" fmla="*/ 9 w 18"/>
                <a:gd name="T13" fmla="*/ 43 h 94"/>
                <a:gd name="T14" fmla="*/ 18 w 18"/>
                <a:gd name="T15" fmla="*/ 51 h 94"/>
                <a:gd name="T16" fmla="*/ 18 w 18"/>
                <a:gd name="T17" fmla="*/ 78 h 94"/>
                <a:gd name="T18" fmla="*/ 0 w 18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94">
                  <a:moveTo>
                    <a:pt x="0" y="9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"/>
                    <a:pt x="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1" y="13"/>
                    <a:pt x="10" y="2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10" y="51"/>
                    <a:pt x="18" y="51"/>
                  </a:cubicBezTo>
                  <a:cubicBezTo>
                    <a:pt x="18" y="78"/>
                    <a:pt x="18" y="78"/>
                    <a:pt x="18" y="78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00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571" name="Группа 1570"/>
          <p:cNvGrpSpPr/>
          <p:nvPr/>
        </p:nvGrpSpPr>
        <p:grpSpPr>
          <a:xfrm>
            <a:off x="488856" y="5632624"/>
            <a:ext cx="105170" cy="115233"/>
            <a:chOff x="19050" y="911226"/>
            <a:chExt cx="260350" cy="231775"/>
          </a:xfrm>
        </p:grpSpPr>
        <p:sp>
          <p:nvSpPr>
            <p:cNvPr id="1572" name="Freeform 1307"/>
            <p:cNvSpPr>
              <a:spLocks noEditPoints="1"/>
            </p:cNvSpPr>
            <p:nvPr/>
          </p:nvSpPr>
          <p:spPr bwMode="auto">
            <a:xfrm>
              <a:off x="65088" y="1041401"/>
              <a:ext cx="107950" cy="46038"/>
            </a:xfrm>
            <a:custGeom>
              <a:avLst/>
              <a:gdLst>
                <a:gd name="T0" fmla="*/ 169 w 215"/>
                <a:gd name="T1" fmla="*/ 93 h 93"/>
                <a:gd name="T2" fmla="*/ 40 w 215"/>
                <a:gd name="T3" fmla="*/ 93 h 93"/>
                <a:gd name="T4" fmla="*/ 0 w 215"/>
                <a:gd name="T5" fmla="*/ 56 h 93"/>
                <a:gd name="T6" fmla="*/ 0 w 215"/>
                <a:gd name="T7" fmla="*/ 38 h 93"/>
                <a:gd name="T8" fmla="*/ 40 w 215"/>
                <a:gd name="T9" fmla="*/ 0 h 93"/>
                <a:gd name="T10" fmla="*/ 169 w 215"/>
                <a:gd name="T11" fmla="*/ 0 h 93"/>
                <a:gd name="T12" fmla="*/ 215 w 215"/>
                <a:gd name="T13" fmla="*/ 37 h 93"/>
                <a:gd name="T14" fmla="*/ 215 w 215"/>
                <a:gd name="T15" fmla="*/ 55 h 93"/>
                <a:gd name="T16" fmla="*/ 169 w 215"/>
                <a:gd name="T17" fmla="*/ 93 h 93"/>
                <a:gd name="T18" fmla="*/ 40 w 215"/>
                <a:gd name="T19" fmla="*/ 17 h 93"/>
                <a:gd name="T20" fmla="*/ 16 w 215"/>
                <a:gd name="T21" fmla="*/ 38 h 93"/>
                <a:gd name="T22" fmla="*/ 16 w 215"/>
                <a:gd name="T23" fmla="*/ 56 h 93"/>
                <a:gd name="T24" fmla="*/ 40 w 215"/>
                <a:gd name="T25" fmla="*/ 77 h 93"/>
                <a:gd name="T26" fmla="*/ 169 w 215"/>
                <a:gd name="T27" fmla="*/ 77 h 93"/>
                <a:gd name="T28" fmla="*/ 199 w 215"/>
                <a:gd name="T29" fmla="*/ 55 h 93"/>
                <a:gd name="T30" fmla="*/ 199 w 215"/>
                <a:gd name="T31" fmla="*/ 37 h 93"/>
                <a:gd name="T32" fmla="*/ 169 w 215"/>
                <a:gd name="T33" fmla="*/ 17 h 93"/>
                <a:gd name="T34" fmla="*/ 40 w 215"/>
                <a:gd name="T35" fmla="*/ 1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93">
                  <a:moveTo>
                    <a:pt x="169" y="93"/>
                  </a:moveTo>
                  <a:cubicBezTo>
                    <a:pt x="40" y="93"/>
                    <a:pt x="40" y="93"/>
                    <a:pt x="40" y="93"/>
                  </a:cubicBezTo>
                  <a:cubicBezTo>
                    <a:pt x="16" y="93"/>
                    <a:pt x="0" y="78"/>
                    <a:pt x="0" y="5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5"/>
                    <a:pt x="16" y="0"/>
                    <a:pt x="40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6" y="0"/>
                    <a:pt x="215" y="16"/>
                    <a:pt x="215" y="37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76"/>
                    <a:pt x="195" y="93"/>
                    <a:pt x="169" y="93"/>
                  </a:cubicBezTo>
                  <a:moveTo>
                    <a:pt x="40" y="17"/>
                  </a:moveTo>
                  <a:cubicBezTo>
                    <a:pt x="25" y="17"/>
                    <a:pt x="16" y="24"/>
                    <a:pt x="16" y="3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9"/>
                    <a:pt x="25" y="77"/>
                    <a:pt x="40" y="77"/>
                  </a:cubicBezTo>
                  <a:cubicBezTo>
                    <a:pt x="169" y="77"/>
                    <a:pt x="169" y="77"/>
                    <a:pt x="169" y="77"/>
                  </a:cubicBezTo>
                  <a:cubicBezTo>
                    <a:pt x="185" y="77"/>
                    <a:pt x="199" y="67"/>
                    <a:pt x="199" y="55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199" y="26"/>
                    <a:pt x="186" y="17"/>
                    <a:pt x="169" y="17"/>
                  </a:cubicBezTo>
                  <a:lnTo>
                    <a:pt x="40" y="17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73" name="Freeform 1308"/>
            <p:cNvSpPr>
              <a:spLocks/>
            </p:cNvSpPr>
            <p:nvPr/>
          </p:nvSpPr>
          <p:spPr bwMode="auto">
            <a:xfrm>
              <a:off x="73026" y="1079501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74" name="Freeform 1309"/>
            <p:cNvSpPr>
              <a:spLocks/>
            </p:cNvSpPr>
            <p:nvPr/>
          </p:nvSpPr>
          <p:spPr bwMode="auto">
            <a:xfrm>
              <a:off x="73026" y="1077913"/>
              <a:ext cx="4763" cy="1588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1 w 3"/>
                <a:gd name="T5" fmla="*/ 1 h 1"/>
                <a:gd name="T6" fmla="*/ 0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75" name="Freeform 1310"/>
            <p:cNvSpPr>
              <a:spLocks/>
            </p:cNvSpPr>
            <p:nvPr/>
          </p:nvSpPr>
          <p:spPr bwMode="auto">
            <a:xfrm>
              <a:off x="73026" y="1076326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  <a:gd name="T4" fmla="*/ 3 w 6"/>
                <a:gd name="T5" fmla="*/ 2 h 2"/>
                <a:gd name="T6" fmla="*/ 0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76" name="Freeform 1311"/>
            <p:cNvSpPr>
              <a:spLocks/>
            </p:cNvSpPr>
            <p:nvPr/>
          </p:nvSpPr>
          <p:spPr bwMode="auto">
            <a:xfrm>
              <a:off x="73026" y="1074738"/>
              <a:ext cx="12700" cy="4763"/>
            </a:xfrm>
            <a:custGeom>
              <a:avLst/>
              <a:gdLst>
                <a:gd name="T0" fmla="*/ 0 w 8"/>
                <a:gd name="T1" fmla="*/ 0 h 3"/>
                <a:gd name="T2" fmla="*/ 8 w 8"/>
                <a:gd name="T3" fmla="*/ 3 h 3"/>
                <a:gd name="T4" fmla="*/ 6 w 8"/>
                <a:gd name="T5" fmla="*/ 3 h 3"/>
                <a:gd name="T6" fmla="*/ 0 w 8"/>
                <a:gd name="T7" fmla="*/ 1 h 3"/>
                <a:gd name="T8" fmla="*/ 0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6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77" name="Freeform 1312"/>
            <p:cNvSpPr>
              <a:spLocks/>
            </p:cNvSpPr>
            <p:nvPr/>
          </p:nvSpPr>
          <p:spPr bwMode="auto">
            <a:xfrm>
              <a:off x="73026" y="1073151"/>
              <a:ext cx="17463" cy="635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4 h 4"/>
                <a:gd name="T4" fmla="*/ 8 w 11"/>
                <a:gd name="T5" fmla="*/ 4 h 4"/>
                <a:gd name="T6" fmla="*/ 0 w 11"/>
                <a:gd name="T7" fmla="*/ 1 h 4"/>
                <a:gd name="T8" fmla="*/ 0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11" y="4"/>
                  </a:lnTo>
                  <a:lnTo>
                    <a:pt x="8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78" name="Freeform 1313"/>
            <p:cNvSpPr>
              <a:spLocks/>
            </p:cNvSpPr>
            <p:nvPr/>
          </p:nvSpPr>
          <p:spPr bwMode="auto">
            <a:xfrm>
              <a:off x="73026" y="1071563"/>
              <a:ext cx="20638" cy="7938"/>
            </a:xfrm>
            <a:custGeom>
              <a:avLst/>
              <a:gdLst>
                <a:gd name="T0" fmla="*/ 0 w 13"/>
                <a:gd name="T1" fmla="*/ 0 h 5"/>
                <a:gd name="T2" fmla="*/ 13 w 13"/>
                <a:gd name="T3" fmla="*/ 5 h 5"/>
                <a:gd name="T4" fmla="*/ 11 w 13"/>
                <a:gd name="T5" fmla="*/ 5 h 5"/>
                <a:gd name="T6" fmla="*/ 0 w 13"/>
                <a:gd name="T7" fmla="*/ 1 h 5"/>
                <a:gd name="T8" fmla="*/ 0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1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79" name="Freeform 1314"/>
            <p:cNvSpPr>
              <a:spLocks/>
            </p:cNvSpPr>
            <p:nvPr/>
          </p:nvSpPr>
          <p:spPr bwMode="auto">
            <a:xfrm>
              <a:off x="73026" y="1069976"/>
              <a:ext cx="25400" cy="9525"/>
            </a:xfrm>
            <a:custGeom>
              <a:avLst/>
              <a:gdLst>
                <a:gd name="T0" fmla="*/ 0 w 16"/>
                <a:gd name="T1" fmla="*/ 0 h 6"/>
                <a:gd name="T2" fmla="*/ 16 w 16"/>
                <a:gd name="T3" fmla="*/ 6 h 6"/>
                <a:gd name="T4" fmla="*/ 13 w 16"/>
                <a:gd name="T5" fmla="*/ 6 h 6"/>
                <a:gd name="T6" fmla="*/ 0 w 16"/>
                <a:gd name="T7" fmla="*/ 1 h 6"/>
                <a:gd name="T8" fmla="*/ 0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lnTo>
                    <a:pt x="16" y="6"/>
                  </a:lnTo>
                  <a:lnTo>
                    <a:pt x="13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80" name="Freeform 1315"/>
            <p:cNvSpPr>
              <a:spLocks/>
            </p:cNvSpPr>
            <p:nvPr/>
          </p:nvSpPr>
          <p:spPr bwMode="auto">
            <a:xfrm>
              <a:off x="73026" y="1068388"/>
              <a:ext cx="28575" cy="11113"/>
            </a:xfrm>
            <a:custGeom>
              <a:avLst/>
              <a:gdLst>
                <a:gd name="T0" fmla="*/ 0 w 18"/>
                <a:gd name="T1" fmla="*/ 0 h 7"/>
                <a:gd name="T2" fmla="*/ 18 w 18"/>
                <a:gd name="T3" fmla="*/ 7 h 7"/>
                <a:gd name="T4" fmla="*/ 16 w 18"/>
                <a:gd name="T5" fmla="*/ 7 h 7"/>
                <a:gd name="T6" fmla="*/ 0 w 18"/>
                <a:gd name="T7" fmla="*/ 1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8" y="7"/>
                  </a:lnTo>
                  <a:lnTo>
                    <a:pt x="16" y="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81" name="Freeform 1316"/>
            <p:cNvSpPr>
              <a:spLocks/>
            </p:cNvSpPr>
            <p:nvPr/>
          </p:nvSpPr>
          <p:spPr bwMode="auto">
            <a:xfrm>
              <a:off x="73026" y="1065213"/>
              <a:ext cx="33338" cy="14288"/>
            </a:xfrm>
            <a:custGeom>
              <a:avLst/>
              <a:gdLst>
                <a:gd name="T0" fmla="*/ 0 w 21"/>
                <a:gd name="T1" fmla="*/ 0 h 9"/>
                <a:gd name="T2" fmla="*/ 21 w 21"/>
                <a:gd name="T3" fmla="*/ 9 h 9"/>
                <a:gd name="T4" fmla="*/ 18 w 21"/>
                <a:gd name="T5" fmla="*/ 9 h 9"/>
                <a:gd name="T6" fmla="*/ 0 w 21"/>
                <a:gd name="T7" fmla="*/ 2 h 9"/>
                <a:gd name="T8" fmla="*/ 0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lnTo>
                    <a:pt x="21" y="9"/>
                  </a:lnTo>
                  <a:lnTo>
                    <a:pt x="18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82" name="Freeform 1317"/>
            <p:cNvSpPr>
              <a:spLocks/>
            </p:cNvSpPr>
            <p:nvPr/>
          </p:nvSpPr>
          <p:spPr bwMode="auto">
            <a:xfrm>
              <a:off x="73026" y="1063626"/>
              <a:ext cx="36513" cy="15875"/>
            </a:xfrm>
            <a:custGeom>
              <a:avLst/>
              <a:gdLst>
                <a:gd name="T0" fmla="*/ 0 w 23"/>
                <a:gd name="T1" fmla="*/ 0 h 10"/>
                <a:gd name="T2" fmla="*/ 23 w 23"/>
                <a:gd name="T3" fmla="*/ 10 h 10"/>
                <a:gd name="T4" fmla="*/ 21 w 23"/>
                <a:gd name="T5" fmla="*/ 10 h 10"/>
                <a:gd name="T6" fmla="*/ 0 w 23"/>
                <a:gd name="T7" fmla="*/ 1 h 10"/>
                <a:gd name="T8" fmla="*/ 0 w 2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lnTo>
                    <a:pt x="23" y="10"/>
                  </a:lnTo>
                  <a:lnTo>
                    <a:pt x="21" y="1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83" name="Freeform 1318"/>
            <p:cNvSpPr>
              <a:spLocks/>
            </p:cNvSpPr>
            <p:nvPr/>
          </p:nvSpPr>
          <p:spPr bwMode="auto">
            <a:xfrm>
              <a:off x="73026" y="1062038"/>
              <a:ext cx="41275" cy="17463"/>
            </a:xfrm>
            <a:custGeom>
              <a:avLst/>
              <a:gdLst>
                <a:gd name="T0" fmla="*/ 0 w 26"/>
                <a:gd name="T1" fmla="*/ 0 h 11"/>
                <a:gd name="T2" fmla="*/ 26 w 26"/>
                <a:gd name="T3" fmla="*/ 11 h 11"/>
                <a:gd name="T4" fmla="*/ 23 w 26"/>
                <a:gd name="T5" fmla="*/ 11 h 11"/>
                <a:gd name="T6" fmla="*/ 0 w 26"/>
                <a:gd name="T7" fmla="*/ 1 h 11"/>
                <a:gd name="T8" fmla="*/ 0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0" y="0"/>
                  </a:moveTo>
                  <a:lnTo>
                    <a:pt x="26" y="11"/>
                  </a:lnTo>
                  <a:lnTo>
                    <a:pt x="23" y="1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84" name="Freeform 1319"/>
            <p:cNvSpPr>
              <a:spLocks/>
            </p:cNvSpPr>
            <p:nvPr/>
          </p:nvSpPr>
          <p:spPr bwMode="auto">
            <a:xfrm>
              <a:off x="73026" y="1060451"/>
              <a:ext cx="44450" cy="19050"/>
            </a:xfrm>
            <a:custGeom>
              <a:avLst/>
              <a:gdLst>
                <a:gd name="T0" fmla="*/ 0 w 28"/>
                <a:gd name="T1" fmla="*/ 0 h 12"/>
                <a:gd name="T2" fmla="*/ 28 w 28"/>
                <a:gd name="T3" fmla="*/ 12 h 12"/>
                <a:gd name="T4" fmla="*/ 26 w 28"/>
                <a:gd name="T5" fmla="*/ 12 h 12"/>
                <a:gd name="T6" fmla="*/ 0 w 28"/>
                <a:gd name="T7" fmla="*/ 1 h 12"/>
                <a:gd name="T8" fmla="*/ 0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28" y="12"/>
                  </a:lnTo>
                  <a:lnTo>
                    <a:pt x="26" y="1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85" name="Freeform 1320"/>
            <p:cNvSpPr>
              <a:spLocks/>
            </p:cNvSpPr>
            <p:nvPr/>
          </p:nvSpPr>
          <p:spPr bwMode="auto">
            <a:xfrm>
              <a:off x="73026" y="1058863"/>
              <a:ext cx="49213" cy="20638"/>
            </a:xfrm>
            <a:custGeom>
              <a:avLst/>
              <a:gdLst>
                <a:gd name="T0" fmla="*/ 0 w 31"/>
                <a:gd name="T1" fmla="*/ 0 h 13"/>
                <a:gd name="T2" fmla="*/ 31 w 31"/>
                <a:gd name="T3" fmla="*/ 13 h 13"/>
                <a:gd name="T4" fmla="*/ 28 w 31"/>
                <a:gd name="T5" fmla="*/ 13 h 13"/>
                <a:gd name="T6" fmla="*/ 0 w 31"/>
                <a:gd name="T7" fmla="*/ 1 h 13"/>
                <a:gd name="T8" fmla="*/ 0 w 3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0" y="0"/>
                  </a:moveTo>
                  <a:lnTo>
                    <a:pt x="31" y="13"/>
                  </a:lnTo>
                  <a:lnTo>
                    <a:pt x="28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86" name="Freeform 1321"/>
            <p:cNvSpPr>
              <a:spLocks/>
            </p:cNvSpPr>
            <p:nvPr/>
          </p:nvSpPr>
          <p:spPr bwMode="auto">
            <a:xfrm>
              <a:off x="73026" y="1057276"/>
              <a:ext cx="52388" cy="22225"/>
            </a:xfrm>
            <a:custGeom>
              <a:avLst/>
              <a:gdLst>
                <a:gd name="T0" fmla="*/ 0 w 33"/>
                <a:gd name="T1" fmla="*/ 0 h 14"/>
                <a:gd name="T2" fmla="*/ 33 w 33"/>
                <a:gd name="T3" fmla="*/ 14 h 14"/>
                <a:gd name="T4" fmla="*/ 31 w 33"/>
                <a:gd name="T5" fmla="*/ 14 h 14"/>
                <a:gd name="T6" fmla="*/ 0 w 33"/>
                <a:gd name="T7" fmla="*/ 1 h 14"/>
                <a:gd name="T8" fmla="*/ 0 w 3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33" y="14"/>
                  </a:lnTo>
                  <a:lnTo>
                    <a:pt x="31" y="1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87" name="Freeform 1322"/>
            <p:cNvSpPr>
              <a:spLocks/>
            </p:cNvSpPr>
            <p:nvPr/>
          </p:nvSpPr>
          <p:spPr bwMode="auto">
            <a:xfrm>
              <a:off x="73026" y="1055688"/>
              <a:ext cx="57150" cy="23813"/>
            </a:xfrm>
            <a:custGeom>
              <a:avLst/>
              <a:gdLst>
                <a:gd name="T0" fmla="*/ 0 w 36"/>
                <a:gd name="T1" fmla="*/ 0 h 15"/>
                <a:gd name="T2" fmla="*/ 36 w 36"/>
                <a:gd name="T3" fmla="*/ 15 h 15"/>
                <a:gd name="T4" fmla="*/ 33 w 36"/>
                <a:gd name="T5" fmla="*/ 15 h 15"/>
                <a:gd name="T6" fmla="*/ 0 w 36"/>
                <a:gd name="T7" fmla="*/ 1 h 15"/>
                <a:gd name="T8" fmla="*/ 0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0" y="0"/>
                  </a:moveTo>
                  <a:lnTo>
                    <a:pt x="36" y="15"/>
                  </a:lnTo>
                  <a:lnTo>
                    <a:pt x="33" y="1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88" name="Freeform 1323"/>
            <p:cNvSpPr>
              <a:spLocks/>
            </p:cNvSpPr>
            <p:nvPr/>
          </p:nvSpPr>
          <p:spPr bwMode="auto">
            <a:xfrm>
              <a:off x="73026" y="1054101"/>
              <a:ext cx="60325" cy="25400"/>
            </a:xfrm>
            <a:custGeom>
              <a:avLst/>
              <a:gdLst>
                <a:gd name="T0" fmla="*/ 0 w 38"/>
                <a:gd name="T1" fmla="*/ 0 h 16"/>
                <a:gd name="T2" fmla="*/ 38 w 38"/>
                <a:gd name="T3" fmla="*/ 16 h 16"/>
                <a:gd name="T4" fmla="*/ 36 w 38"/>
                <a:gd name="T5" fmla="*/ 16 h 16"/>
                <a:gd name="T6" fmla="*/ 0 w 38"/>
                <a:gd name="T7" fmla="*/ 1 h 16"/>
                <a:gd name="T8" fmla="*/ 0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0" y="0"/>
                  </a:moveTo>
                  <a:lnTo>
                    <a:pt x="38" y="16"/>
                  </a:lnTo>
                  <a:lnTo>
                    <a:pt x="36" y="1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89" name="Freeform 1324"/>
            <p:cNvSpPr>
              <a:spLocks/>
            </p:cNvSpPr>
            <p:nvPr/>
          </p:nvSpPr>
          <p:spPr bwMode="auto">
            <a:xfrm>
              <a:off x="73026" y="1052513"/>
              <a:ext cx="65088" cy="26988"/>
            </a:xfrm>
            <a:custGeom>
              <a:avLst/>
              <a:gdLst>
                <a:gd name="T0" fmla="*/ 0 w 41"/>
                <a:gd name="T1" fmla="*/ 0 h 17"/>
                <a:gd name="T2" fmla="*/ 41 w 41"/>
                <a:gd name="T3" fmla="*/ 17 h 17"/>
                <a:gd name="T4" fmla="*/ 38 w 41"/>
                <a:gd name="T5" fmla="*/ 17 h 17"/>
                <a:gd name="T6" fmla="*/ 0 w 41"/>
                <a:gd name="T7" fmla="*/ 1 h 17"/>
                <a:gd name="T8" fmla="*/ 0 w 4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lnTo>
                    <a:pt x="41" y="17"/>
                  </a:lnTo>
                  <a:lnTo>
                    <a:pt x="38" y="1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90" name="Freeform 1325"/>
            <p:cNvSpPr>
              <a:spLocks/>
            </p:cNvSpPr>
            <p:nvPr/>
          </p:nvSpPr>
          <p:spPr bwMode="auto">
            <a:xfrm>
              <a:off x="73026" y="1050926"/>
              <a:ext cx="68263" cy="28575"/>
            </a:xfrm>
            <a:custGeom>
              <a:avLst/>
              <a:gdLst>
                <a:gd name="T0" fmla="*/ 0 w 43"/>
                <a:gd name="T1" fmla="*/ 0 h 18"/>
                <a:gd name="T2" fmla="*/ 43 w 43"/>
                <a:gd name="T3" fmla="*/ 18 h 18"/>
                <a:gd name="T4" fmla="*/ 41 w 43"/>
                <a:gd name="T5" fmla="*/ 18 h 18"/>
                <a:gd name="T6" fmla="*/ 0 w 43"/>
                <a:gd name="T7" fmla="*/ 1 h 18"/>
                <a:gd name="T8" fmla="*/ 0 w 4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8">
                  <a:moveTo>
                    <a:pt x="0" y="0"/>
                  </a:moveTo>
                  <a:lnTo>
                    <a:pt x="43" y="18"/>
                  </a:lnTo>
                  <a:lnTo>
                    <a:pt x="41" y="1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91" name="Freeform 1326"/>
            <p:cNvSpPr>
              <a:spLocks/>
            </p:cNvSpPr>
            <p:nvPr/>
          </p:nvSpPr>
          <p:spPr bwMode="auto">
            <a:xfrm>
              <a:off x="73026" y="1049338"/>
              <a:ext cx="73025" cy="30163"/>
            </a:xfrm>
            <a:custGeom>
              <a:avLst/>
              <a:gdLst>
                <a:gd name="T0" fmla="*/ 2 w 46"/>
                <a:gd name="T1" fmla="*/ 0 h 19"/>
                <a:gd name="T2" fmla="*/ 46 w 46"/>
                <a:gd name="T3" fmla="*/ 19 h 19"/>
                <a:gd name="T4" fmla="*/ 43 w 46"/>
                <a:gd name="T5" fmla="*/ 19 h 19"/>
                <a:gd name="T6" fmla="*/ 0 w 46"/>
                <a:gd name="T7" fmla="*/ 1 h 19"/>
                <a:gd name="T8" fmla="*/ 0 w 46"/>
                <a:gd name="T9" fmla="*/ 0 h 19"/>
                <a:gd name="T10" fmla="*/ 2 w 4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9">
                  <a:moveTo>
                    <a:pt x="2" y="0"/>
                  </a:moveTo>
                  <a:lnTo>
                    <a:pt x="46" y="19"/>
                  </a:lnTo>
                  <a:lnTo>
                    <a:pt x="43" y="19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92" name="Freeform 1327"/>
            <p:cNvSpPr>
              <a:spLocks/>
            </p:cNvSpPr>
            <p:nvPr/>
          </p:nvSpPr>
          <p:spPr bwMode="auto">
            <a:xfrm>
              <a:off x="76201" y="1049338"/>
              <a:ext cx="73025" cy="30163"/>
            </a:xfrm>
            <a:custGeom>
              <a:avLst/>
              <a:gdLst>
                <a:gd name="T0" fmla="*/ 2 w 46"/>
                <a:gd name="T1" fmla="*/ 0 h 19"/>
                <a:gd name="T2" fmla="*/ 46 w 46"/>
                <a:gd name="T3" fmla="*/ 19 h 19"/>
                <a:gd name="T4" fmla="*/ 44 w 46"/>
                <a:gd name="T5" fmla="*/ 19 h 19"/>
                <a:gd name="T6" fmla="*/ 0 w 46"/>
                <a:gd name="T7" fmla="*/ 0 h 19"/>
                <a:gd name="T8" fmla="*/ 2 w 4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9">
                  <a:moveTo>
                    <a:pt x="2" y="0"/>
                  </a:moveTo>
                  <a:lnTo>
                    <a:pt x="46" y="19"/>
                  </a:lnTo>
                  <a:lnTo>
                    <a:pt x="44" y="19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93" name="Freeform 1328"/>
            <p:cNvSpPr>
              <a:spLocks/>
            </p:cNvSpPr>
            <p:nvPr/>
          </p:nvSpPr>
          <p:spPr bwMode="auto">
            <a:xfrm>
              <a:off x="79376" y="1049338"/>
              <a:ext cx="74613" cy="30163"/>
            </a:xfrm>
            <a:custGeom>
              <a:avLst/>
              <a:gdLst>
                <a:gd name="T0" fmla="*/ 3 w 47"/>
                <a:gd name="T1" fmla="*/ 0 h 19"/>
                <a:gd name="T2" fmla="*/ 47 w 47"/>
                <a:gd name="T3" fmla="*/ 19 h 19"/>
                <a:gd name="T4" fmla="*/ 44 w 47"/>
                <a:gd name="T5" fmla="*/ 19 h 19"/>
                <a:gd name="T6" fmla="*/ 0 w 47"/>
                <a:gd name="T7" fmla="*/ 0 h 19"/>
                <a:gd name="T8" fmla="*/ 3 w 4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9">
                  <a:moveTo>
                    <a:pt x="3" y="0"/>
                  </a:moveTo>
                  <a:lnTo>
                    <a:pt x="47" y="19"/>
                  </a:lnTo>
                  <a:lnTo>
                    <a:pt x="44" y="1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94" name="Freeform 1329"/>
            <p:cNvSpPr>
              <a:spLocks/>
            </p:cNvSpPr>
            <p:nvPr/>
          </p:nvSpPr>
          <p:spPr bwMode="auto">
            <a:xfrm>
              <a:off x="84138" y="1049338"/>
              <a:ext cx="73025" cy="30163"/>
            </a:xfrm>
            <a:custGeom>
              <a:avLst/>
              <a:gdLst>
                <a:gd name="T0" fmla="*/ 2 w 46"/>
                <a:gd name="T1" fmla="*/ 0 h 19"/>
                <a:gd name="T2" fmla="*/ 46 w 46"/>
                <a:gd name="T3" fmla="*/ 19 h 19"/>
                <a:gd name="T4" fmla="*/ 44 w 46"/>
                <a:gd name="T5" fmla="*/ 19 h 19"/>
                <a:gd name="T6" fmla="*/ 0 w 46"/>
                <a:gd name="T7" fmla="*/ 0 h 19"/>
                <a:gd name="T8" fmla="*/ 2 w 4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9">
                  <a:moveTo>
                    <a:pt x="2" y="0"/>
                  </a:moveTo>
                  <a:lnTo>
                    <a:pt x="46" y="19"/>
                  </a:lnTo>
                  <a:lnTo>
                    <a:pt x="44" y="19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95" name="Freeform 1330"/>
            <p:cNvSpPr>
              <a:spLocks/>
            </p:cNvSpPr>
            <p:nvPr/>
          </p:nvSpPr>
          <p:spPr bwMode="auto">
            <a:xfrm>
              <a:off x="87313" y="1049338"/>
              <a:ext cx="74613" cy="30163"/>
            </a:xfrm>
            <a:custGeom>
              <a:avLst/>
              <a:gdLst>
                <a:gd name="T0" fmla="*/ 3 w 47"/>
                <a:gd name="T1" fmla="*/ 0 h 19"/>
                <a:gd name="T2" fmla="*/ 47 w 47"/>
                <a:gd name="T3" fmla="*/ 19 h 19"/>
                <a:gd name="T4" fmla="*/ 44 w 47"/>
                <a:gd name="T5" fmla="*/ 19 h 19"/>
                <a:gd name="T6" fmla="*/ 0 w 47"/>
                <a:gd name="T7" fmla="*/ 0 h 19"/>
                <a:gd name="T8" fmla="*/ 3 w 4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9">
                  <a:moveTo>
                    <a:pt x="3" y="0"/>
                  </a:moveTo>
                  <a:lnTo>
                    <a:pt x="47" y="19"/>
                  </a:lnTo>
                  <a:lnTo>
                    <a:pt x="44" y="1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96" name="Freeform 1331"/>
            <p:cNvSpPr>
              <a:spLocks/>
            </p:cNvSpPr>
            <p:nvPr/>
          </p:nvSpPr>
          <p:spPr bwMode="auto">
            <a:xfrm>
              <a:off x="92076" y="1049338"/>
              <a:ext cx="73025" cy="30163"/>
            </a:xfrm>
            <a:custGeom>
              <a:avLst/>
              <a:gdLst>
                <a:gd name="T0" fmla="*/ 2 w 46"/>
                <a:gd name="T1" fmla="*/ 0 h 19"/>
                <a:gd name="T2" fmla="*/ 46 w 46"/>
                <a:gd name="T3" fmla="*/ 19 h 19"/>
                <a:gd name="T4" fmla="*/ 46 w 46"/>
                <a:gd name="T5" fmla="*/ 19 h 19"/>
                <a:gd name="T6" fmla="*/ 44 w 46"/>
                <a:gd name="T7" fmla="*/ 19 h 19"/>
                <a:gd name="T8" fmla="*/ 0 w 46"/>
                <a:gd name="T9" fmla="*/ 0 h 19"/>
                <a:gd name="T10" fmla="*/ 2 w 4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9">
                  <a:moveTo>
                    <a:pt x="2" y="0"/>
                  </a:moveTo>
                  <a:lnTo>
                    <a:pt x="46" y="19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97" name="Freeform 1332"/>
            <p:cNvSpPr>
              <a:spLocks/>
            </p:cNvSpPr>
            <p:nvPr/>
          </p:nvSpPr>
          <p:spPr bwMode="auto">
            <a:xfrm>
              <a:off x="95251" y="1049338"/>
              <a:ext cx="69850" cy="30163"/>
            </a:xfrm>
            <a:custGeom>
              <a:avLst/>
              <a:gdLst>
                <a:gd name="T0" fmla="*/ 3 w 44"/>
                <a:gd name="T1" fmla="*/ 0 h 19"/>
                <a:gd name="T2" fmla="*/ 44 w 44"/>
                <a:gd name="T3" fmla="*/ 18 h 19"/>
                <a:gd name="T4" fmla="*/ 44 w 44"/>
                <a:gd name="T5" fmla="*/ 19 h 19"/>
                <a:gd name="T6" fmla="*/ 0 w 44"/>
                <a:gd name="T7" fmla="*/ 0 h 19"/>
                <a:gd name="T8" fmla="*/ 3 w 4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3" y="0"/>
                  </a:moveTo>
                  <a:lnTo>
                    <a:pt x="44" y="18"/>
                  </a:lnTo>
                  <a:lnTo>
                    <a:pt x="44" y="1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98" name="Freeform 1333"/>
            <p:cNvSpPr>
              <a:spLocks/>
            </p:cNvSpPr>
            <p:nvPr/>
          </p:nvSpPr>
          <p:spPr bwMode="auto">
            <a:xfrm>
              <a:off x="100013" y="1049338"/>
              <a:ext cx="65088" cy="28575"/>
            </a:xfrm>
            <a:custGeom>
              <a:avLst/>
              <a:gdLst>
                <a:gd name="T0" fmla="*/ 2 w 41"/>
                <a:gd name="T1" fmla="*/ 0 h 18"/>
                <a:gd name="T2" fmla="*/ 41 w 41"/>
                <a:gd name="T3" fmla="*/ 17 h 18"/>
                <a:gd name="T4" fmla="*/ 41 w 41"/>
                <a:gd name="T5" fmla="*/ 18 h 18"/>
                <a:gd name="T6" fmla="*/ 0 w 41"/>
                <a:gd name="T7" fmla="*/ 0 h 18"/>
                <a:gd name="T8" fmla="*/ 2 w 4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8">
                  <a:moveTo>
                    <a:pt x="2" y="0"/>
                  </a:moveTo>
                  <a:lnTo>
                    <a:pt x="41" y="17"/>
                  </a:lnTo>
                  <a:lnTo>
                    <a:pt x="41" y="1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599" name="Freeform 1334"/>
            <p:cNvSpPr>
              <a:spLocks/>
            </p:cNvSpPr>
            <p:nvPr/>
          </p:nvSpPr>
          <p:spPr bwMode="auto">
            <a:xfrm>
              <a:off x="103188" y="1049338"/>
              <a:ext cx="61913" cy="26988"/>
            </a:xfrm>
            <a:custGeom>
              <a:avLst/>
              <a:gdLst>
                <a:gd name="T0" fmla="*/ 2 w 39"/>
                <a:gd name="T1" fmla="*/ 0 h 17"/>
                <a:gd name="T2" fmla="*/ 39 w 39"/>
                <a:gd name="T3" fmla="*/ 16 h 17"/>
                <a:gd name="T4" fmla="*/ 39 w 39"/>
                <a:gd name="T5" fmla="*/ 17 h 17"/>
                <a:gd name="T6" fmla="*/ 0 w 39"/>
                <a:gd name="T7" fmla="*/ 0 h 17"/>
                <a:gd name="T8" fmla="*/ 2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2" y="0"/>
                  </a:moveTo>
                  <a:lnTo>
                    <a:pt x="39" y="16"/>
                  </a:lnTo>
                  <a:lnTo>
                    <a:pt x="39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00" name="Freeform 1335"/>
            <p:cNvSpPr>
              <a:spLocks/>
            </p:cNvSpPr>
            <p:nvPr/>
          </p:nvSpPr>
          <p:spPr bwMode="auto">
            <a:xfrm>
              <a:off x="106363" y="1049338"/>
              <a:ext cx="58738" cy="25400"/>
            </a:xfrm>
            <a:custGeom>
              <a:avLst/>
              <a:gdLst>
                <a:gd name="T0" fmla="*/ 3 w 37"/>
                <a:gd name="T1" fmla="*/ 0 h 16"/>
                <a:gd name="T2" fmla="*/ 37 w 37"/>
                <a:gd name="T3" fmla="*/ 14 h 16"/>
                <a:gd name="T4" fmla="*/ 37 w 37"/>
                <a:gd name="T5" fmla="*/ 16 h 16"/>
                <a:gd name="T6" fmla="*/ 0 w 37"/>
                <a:gd name="T7" fmla="*/ 0 h 16"/>
                <a:gd name="T8" fmla="*/ 3 w 3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6">
                  <a:moveTo>
                    <a:pt x="3" y="0"/>
                  </a:moveTo>
                  <a:lnTo>
                    <a:pt x="37" y="14"/>
                  </a:lnTo>
                  <a:lnTo>
                    <a:pt x="37" y="16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01" name="Freeform 1336"/>
            <p:cNvSpPr>
              <a:spLocks/>
            </p:cNvSpPr>
            <p:nvPr/>
          </p:nvSpPr>
          <p:spPr bwMode="auto">
            <a:xfrm>
              <a:off x="111126" y="1049338"/>
              <a:ext cx="53975" cy="22225"/>
            </a:xfrm>
            <a:custGeom>
              <a:avLst/>
              <a:gdLst>
                <a:gd name="T0" fmla="*/ 2 w 34"/>
                <a:gd name="T1" fmla="*/ 0 h 14"/>
                <a:gd name="T2" fmla="*/ 34 w 34"/>
                <a:gd name="T3" fmla="*/ 14 h 14"/>
                <a:gd name="T4" fmla="*/ 34 w 34"/>
                <a:gd name="T5" fmla="*/ 14 h 14"/>
                <a:gd name="T6" fmla="*/ 0 w 34"/>
                <a:gd name="T7" fmla="*/ 0 h 14"/>
                <a:gd name="T8" fmla="*/ 2 w 3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2" y="0"/>
                  </a:moveTo>
                  <a:lnTo>
                    <a:pt x="34" y="14"/>
                  </a:lnTo>
                  <a:lnTo>
                    <a:pt x="34" y="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02" name="Freeform 1337"/>
            <p:cNvSpPr>
              <a:spLocks/>
            </p:cNvSpPr>
            <p:nvPr/>
          </p:nvSpPr>
          <p:spPr bwMode="auto">
            <a:xfrm>
              <a:off x="114301" y="1049338"/>
              <a:ext cx="50800" cy="22225"/>
            </a:xfrm>
            <a:custGeom>
              <a:avLst/>
              <a:gdLst>
                <a:gd name="T0" fmla="*/ 3 w 32"/>
                <a:gd name="T1" fmla="*/ 0 h 14"/>
                <a:gd name="T2" fmla="*/ 32 w 32"/>
                <a:gd name="T3" fmla="*/ 13 h 14"/>
                <a:gd name="T4" fmla="*/ 32 w 32"/>
                <a:gd name="T5" fmla="*/ 14 h 14"/>
                <a:gd name="T6" fmla="*/ 0 w 32"/>
                <a:gd name="T7" fmla="*/ 0 h 14"/>
                <a:gd name="T8" fmla="*/ 3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" y="0"/>
                  </a:moveTo>
                  <a:lnTo>
                    <a:pt x="32" y="13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03" name="Freeform 1338"/>
            <p:cNvSpPr>
              <a:spLocks/>
            </p:cNvSpPr>
            <p:nvPr/>
          </p:nvSpPr>
          <p:spPr bwMode="auto">
            <a:xfrm>
              <a:off x="119063" y="1049338"/>
              <a:ext cx="46038" cy="20638"/>
            </a:xfrm>
            <a:custGeom>
              <a:avLst/>
              <a:gdLst>
                <a:gd name="T0" fmla="*/ 2 w 29"/>
                <a:gd name="T1" fmla="*/ 0 h 13"/>
                <a:gd name="T2" fmla="*/ 29 w 29"/>
                <a:gd name="T3" fmla="*/ 11 h 13"/>
                <a:gd name="T4" fmla="*/ 29 w 29"/>
                <a:gd name="T5" fmla="*/ 13 h 13"/>
                <a:gd name="T6" fmla="*/ 0 w 29"/>
                <a:gd name="T7" fmla="*/ 0 h 13"/>
                <a:gd name="T8" fmla="*/ 2 w 2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2" y="0"/>
                  </a:moveTo>
                  <a:lnTo>
                    <a:pt x="29" y="11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04" name="Freeform 1339"/>
            <p:cNvSpPr>
              <a:spLocks/>
            </p:cNvSpPr>
            <p:nvPr/>
          </p:nvSpPr>
          <p:spPr bwMode="auto">
            <a:xfrm>
              <a:off x="122238" y="1049338"/>
              <a:ext cx="42863" cy="17463"/>
            </a:xfrm>
            <a:custGeom>
              <a:avLst/>
              <a:gdLst>
                <a:gd name="T0" fmla="*/ 3 w 27"/>
                <a:gd name="T1" fmla="*/ 0 h 11"/>
                <a:gd name="T2" fmla="*/ 27 w 27"/>
                <a:gd name="T3" fmla="*/ 10 h 11"/>
                <a:gd name="T4" fmla="*/ 27 w 27"/>
                <a:gd name="T5" fmla="*/ 11 h 11"/>
                <a:gd name="T6" fmla="*/ 0 w 27"/>
                <a:gd name="T7" fmla="*/ 0 h 11"/>
                <a:gd name="T8" fmla="*/ 3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3" y="0"/>
                  </a:moveTo>
                  <a:lnTo>
                    <a:pt x="27" y="10"/>
                  </a:lnTo>
                  <a:lnTo>
                    <a:pt x="27" y="1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05" name="Freeform 1340"/>
            <p:cNvSpPr>
              <a:spLocks/>
            </p:cNvSpPr>
            <p:nvPr/>
          </p:nvSpPr>
          <p:spPr bwMode="auto">
            <a:xfrm>
              <a:off x="127001" y="1049338"/>
              <a:ext cx="38100" cy="15875"/>
            </a:xfrm>
            <a:custGeom>
              <a:avLst/>
              <a:gdLst>
                <a:gd name="T0" fmla="*/ 2 w 24"/>
                <a:gd name="T1" fmla="*/ 0 h 10"/>
                <a:gd name="T2" fmla="*/ 24 w 24"/>
                <a:gd name="T3" fmla="*/ 9 h 10"/>
                <a:gd name="T4" fmla="*/ 24 w 24"/>
                <a:gd name="T5" fmla="*/ 10 h 10"/>
                <a:gd name="T6" fmla="*/ 0 w 24"/>
                <a:gd name="T7" fmla="*/ 0 h 10"/>
                <a:gd name="T8" fmla="*/ 2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2" y="0"/>
                  </a:moveTo>
                  <a:lnTo>
                    <a:pt x="24" y="9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06" name="Freeform 1341"/>
            <p:cNvSpPr>
              <a:spLocks/>
            </p:cNvSpPr>
            <p:nvPr/>
          </p:nvSpPr>
          <p:spPr bwMode="auto">
            <a:xfrm>
              <a:off x="130176" y="1049338"/>
              <a:ext cx="34925" cy="14288"/>
            </a:xfrm>
            <a:custGeom>
              <a:avLst/>
              <a:gdLst>
                <a:gd name="T0" fmla="*/ 3 w 22"/>
                <a:gd name="T1" fmla="*/ 0 h 9"/>
                <a:gd name="T2" fmla="*/ 22 w 22"/>
                <a:gd name="T3" fmla="*/ 8 h 9"/>
                <a:gd name="T4" fmla="*/ 22 w 22"/>
                <a:gd name="T5" fmla="*/ 9 h 9"/>
                <a:gd name="T6" fmla="*/ 0 w 22"/>
                <a:gd name="T7" fmla="*/ 0 h 9"/>
                <a:gd name="T8" fmla="*/ 3 w 2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3" y="0"/>
                  </a:moveTo>
                  <a:lnTo>
                    <a:pt x="22" y="8"/>
                  </a:lnTo>
                  <a:lnTo>
                    <a:pt x="22" y="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07" name="Freeform 1342"/>
            <p:cNvSpPr>
              <a:spLocks/>
            </p:cNvSpPr>
            <p:nvPr/>
          </p:nvSpPr>
          <p:spPr bwMode="auto">
            <a:xfrm>
              <a:off x="134938" y="1049338"/>
              <a:ext cx="30163" cy="12700"/>
            </a:xfrm>
            <a:custGeom>
              <a:avLst/>
              <a:gdLst>
                <a:gd name="T0" fmla="*/ 3 w 19"/>
                <a:gd name="T1" fmla="*/ 0 h 8"/>
                <a:gd name="T2" fmla="*/ 19 w 19"/>
                <a:gd name="T3" fmla="*/ 7 h 8"/>
                <a:gd name="T4" fmla="*/ 19 w 19"/>
                <a:gd name="T5" fmla="*/ 8 h 8"/>
                <a:gd name="T6" fmla="*/ 0 w 19"/>
                <a:gd name="T7" fmla="*/ 0 h 8"/>
                <a:gd name="T8" fmla="*/ 3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3" y="0"/>
                  </a:moveTo>
                  <a:lnTo>
                    <a:pt x="19" y="7"/>
                  </a:lnTo>
                  <a:lnTo>
                    <a:pt x="19" y="8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08" name="Freeform 1343"/>
            <p:cNvSpPr>
              <a:spLocks/>
            </p:cNvSpPr>
            <p:nvPr/>
          </p:nvSpPr>
          <p:spPr bwMode="auto">
            <a:xfrm>
              <a:off x="139701" y="1049338"/>
              <a:ext cx="25400" cy="11113"/>
            </a:xfrm>
            <a:custGeom>
              <a:avLst/>
              <a:gdLst>
                <a:gd name="T0" fmla="*/ 2 w 16"/>
                <a:gd name="T1" fmla="*/ 0 h 7"/>
                <a:gd name="T2" fmla="*/ 16 w 16"/>
                <a:gd name="T3" fmla="*/ 6 h 7"/>
                <a:gd name="T4" fmla="*/ 16 w 16"/>
                <a:gd name="T5" fmla="*/ 7 h 7"/>
                <a:gd name="T6" fmla="*/ 0 w 16"/>
                <a:gd name="T7" fmla="*/ 0 h 7"/>
                <a:gd name="T8" fmla="*/ 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2" y="0"/>
                  </a:moveTo>
                  <a:lnTo>
                    <a:pt x="16" y="6"/>
                  </a:lnTo>
                  <a:lnTo>
                    <a:pt x="16" y="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09" name="Freeform 1344"/>
            <p:cNvSpPr>
              <a:spLocks/>
            </p:cNvSpPr>
            <p:nvPr/>
          </p:nvSpPr>
          <p:spPr bwMode="auto">
            <a:xfrm>
              <a:off x="142876" y="1049338"/>
              <a:ext cx="22225" cy="9525"/>
            </a:xfrm>
            <a:custGeom>
              <a:avLst/>
              <a:gdLst>
                <a:gd name="T0" fmla="*/ 3 w 14"/>
                <a:gd name="T1" fmla="*/ 0 h 6"/>
                <a:gd name="T2" fmla="*/ 14 w 14"/>
                <a:gd name="T3" fmla="*/ 5 h 6"/>
                <a:gd name="T4" fmla="*/ 14 w 14"/>
                <a:gd name="T5" fmla="*/ 6 h 6"/>
                <a:gd name="T6" fmla="*/ 0 w 14"/>
                <a:gd name="T7" fmla="*/ 0 h 6"/>
                <a:gd name="T8" fmla="*/ 3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lnTo>
                    <a:pt x="14" y="5"/>
                  </a:lnTo>
                  <a:lnTo>
                    <a:pt x="14" y="6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10" name="Freeform 1345"/>
            <p:cNvSpPr>
              <a:spLocks/>
            </p:cNvSpPr>
            <p:nvPr/>
          </p:nvSpPr>
          <p:spPr bwMode="auto">
            <a:xfrm>
              <a:off x="147638" y="1049338"/>
              <a:ext cx="17463" cy="7938"/>
            </a:xfrm>
            <a:custGeom>
              <a:avLst/>
              <a:gdLst>
                <a:gd name="T0" fmla="*/ 2 w 11"/>
                <a:gd name="T1" fmla="*/ 0 h 5"/>
                <a:gd name="T2" fmla="*/ 11 w 11"/>
                <a:gd name="T3" fmla="*/ 4 h 5"/>
                <a:gd name="T4" fmla="*/ 11 w 11"/>
                <a:gd name="T5" fmla="*/ 5 h 5"/>
                <a:gd name="T6" fmla="*/ 0 w 11"/>
                <a:gd name="T7" fmla="*/ 0 h 5"/>
                <a:gd name="T8" fmla="*/ 2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lnTo>
                    <a:pt x="11" y="4"/>
                  </a:lnTo>
                  <a:lnTo>
                    <a:pt x="11" y="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11" name="Freeform 1346"/>
            <p:cNvSpPr>
              <a:spLocks/>
            </p:cNvSpPr>
            <p:nvPr/>
          </p:nvSpPr>
          <p:spPr bwMode="auto">
            <a:xfrm>
              <a:off x="150813" y="1049338"/>
              <a:ext cx="14288" cy="6350"/>
            </a:xfrm>
            <a:custGeom>
              <a:avLst/>
              <a:gdLst>
                <a:gd name="T0" fmla="*/ 3 w 9"/>
                <a:gd name="T1" fmla="*/ 0 h 4"/>
                <a:gd name="T2" fmla="*/ 9 w 9"/>
                <a:gd name="T3" fmla="*/ 3 h 4"/>
                <a:gd name="T4" fmla="*/ 9 w 9"/>
                <a:gd name="T5" fmla="*/ 4 h 4"/>
                <a:gd name="T6" fmla="*/ 0 w 9"/>
                <a:gd name="T7" fmla="*/ 0 h 4"/>
                <a:gd name="T8" fmla="*/ 3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3" y="0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12" name="Freeform 1347"/>
            <p:cNvSpPr>
              <a:spLocks/>
            </p:cNvSpPr>
            <p:nvPr/>
          </p:nvSpPr>
          <p:spPr bwMode="auto">
            <a:xfrm>
              <a:off x="155576" y="1049338"/>
              <a:ext cx="9525" cy="4763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2 h 3"/>
                <a:gd name="T4" fmla="*/ 6 w 6"/>
                <a:gd name="T5" fmla="*/ 3 h 3"/>
                <a:gd name="T6" fmla="*/ 0 w 6"/>
                <a:gd name="T7" fmla="*/ 0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13" name="Freeform 1348"/>
            <p:cNvSpPr>
              <a:spLocks/>
            </p:cNvSpPr>
            <p:nvPr/>
          </p:nvSpPr>
          <p:spPr bwMode="auto">
            <a:xfrm>
              <a:off x="158751" y="1049338"/>
              <a:ext cx="6350" cy="3175"/>
            </a:xfrm>
            <a:custGeom>
              <a:avLst/>
              <a:gdLst>
                <a:gd name="T0" fmla="*/ 3 w 4"/>
                <a:gd name="T1" fmla="*/ 0 h 2"/>
                <a:gd name="T2" fmla="*/ 4 w 4"/>
                <a:gd name="T3" fmla="*/ 1 h 2"/>
                <a:gd name="T4" fmla="*/ 4 w 4"/>
                <a:gd name="T5" fmla="*/ 2 h 2"/>
                <a:gd name="T6" fmla="*/ 0 w 4"/>
                <a:gd name="T7" fmla="*/ 0 h 2"/>
                <a:gd name="T8" fmla="*/ 3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14" name="Freeform 1349"/>
            <p:cNvSpPr>
              <a:spLocks/>
            </p:cNvSpPr>
            <p:nvPr/>
          </p:nvSpPr>
          <p:spPr bwMode="auto">
            <a:xfrm>
              <a:off x="163513" y="1049338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15" name="Rectangle 1350"/>
            <p:cNvSpPr>
              <a:spLocks noChangeArrowheads="1"/>
            </p:cNvSpPr>
            <p:nvPr/>
          </p:nvSpPr>
          <p:spPr bwMode="auto">
            <a:xfrm>
              <a:off x="65088" y="1087438"/>
              <a:ext cx="1588" cy="1588"/>
            </a:xfrm>
            <a:prstGeom prst="rect">
              <a:avLst/>
            </a:pr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16" name="Freeform 1351"/>
            <p:cNvSpPr>
              <a:spLocks/>
            </p:cNvSpPr>
            <p:nvPr/>
          </p:nvSpPr>
          <p:spPr bwMode="auto">
            <a:xfrm>
              <a:off x="65088" y="1085851"/>
              <a:ext cx="4763" cy="1588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1 h 1"/>
                <a:gd name="T6" fmla="*/ 0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17" name="Freeform 1352"/>
            <p:cNvSpPr>
              <a:spLocks/>
            </p:cNvSpPr>
            <p:nvPr/>
          </p:nvSpPr>
          <p:spPr bwMode="auto">
            <a:xfrm>
              <a:off x="65088" y="1084263"/>
              <a:ext cx="7938" cy="317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3 w 5"/>
                <a:gd name="T5" fmla="*/ 2 h 2"/>
                <a:gd name="T6" fmla="*/ 0 w 5"/>
                <a:gd name="T7" fmla="*/ 1 h 2"/>
                <a:gd name="T8" fmla="*/ 0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18" name="Freeform 1353"/>
            <p:cNvSpPr>
              <a:spLocks/>
            </p:cNvSpPr>
            <p:nvPr/>
          </p:nvSpPr>
          <p:spPr bwMode="auto">
            <a:xfrm>
              <a:off x="65088" y="1082676"/>
              <a:ext cx="12700" cy="4763"/>
            </a:xfrm>
            <a:custGeom>
              <a:avLst/>
              <a:gdLst>
                <a:gd name="T0" fmla="*/ 0 w 8"/>
                <a:gd name="T1" fmla="*/ 0 h 3"/>
                <a:gd name="T2" fmla="*/ 8 w 8"/>
                <a:gd name="T3" fmla="*/ 3 h 3"/>
                <a:gd name="T4" fmla="*/ 5 w 8"/>
                <a:gd name="T5" fmla="*/ 3 h 3"/>
                <a:gd name="T6" fmla="*/ 0 w 8"/>
                <a:gd name="T7" fmla="*/ 1 h 3"/>
                <a:gd name="T8" fmla="*/ 0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19" name="Freeform 1354"/>
            <p:cNvSpPr>
              <a:spLocks/>
            </p:cNvSpPr>
            <p:nvPr/>
          </p:nvSpPr>
          <p:spPr bwMode="auto">
            <a:xfrm>
              <a:off x="65088" y="1081088"/>
              <a:ext cx="15875" cy="6350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4 h 4"/>
                <a:gd name="T4" fmla="*/ 8 w 10"/>
                <a:gd name="T5" fmla="*/ 4 h 4"/>
                <a:gd name="T6" fmla="*/ 0 w 10"/>
                <a:gd name="T7" fmla="*/ 1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4"/>
                  </a:lnTo>
                  <a:lnTo>
                    <a:pt x="8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20" name="Freeform 1355"/>
            <p:cNvSpPr>
              <a:spLocks/>
            </p:cNvSpPr>
            <p:nvPr/>
          </p:nvSpPr>
          <p:spPr bwMode="auto">
            <a:xfrm>
              <a:off x="65088" y="1079501"/>
              <a:ext cx="20638" cy="7938"/>
            </a:xfrm>
            <a:custGeom>
              <a:avLst/>
              <a:gdLst>
                <a:gd name="T0" fmla="*/ 0 w 13"/>
                <a:gd name="T1" fmla="*/ 0 h 5"/>
                <a:gd name="T2" fmla="*/ 13 w 13"/>
                <a:gd name="T3" fmla="*/ 5 h 5"/>
                <a:gd name="T4" fmla="*/ 10 w 13"/>
                <a:gd name="T5" fmla="*/ 5 h 5"/>
                <a:gd name="T6" fmla="*/ 0 w 13"/>
                <a:gd name="T7" fmla="*/ 1 h 5"/>
                <a:gd name="T8" fmla="*/ 0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21" name="Freeform 1356"/>
            <p:cNvSpPr>
              <a:spLocks/>
            </p:cNvSpPr>
            <p:nvPr/>
          </p:nvSpPr>
          <p:spPr bwMode="auto">
            <a:xfrm>
              <a:off x="65088" y="1077913"/>
              <a:ext cx="23813" cy="9525"/>
            </a:xfrm>
            <a:custGeom>
              <a:avLst/>
              <a:gdLst>
                <a:gd name="T0" fmla="*/ 0 w 15"/>
                <a:gd name="T1" fmla="*/ 0 h 6"/>
                <a:gd name="T2" fmla="*/ 15 w 15"/>
                <a:gd name="T3" fmla="*/ 6 h 6"/>
                <a:gd name="T4" fmla="*/ 13 w 15"/>
                <a:gd name="T5" fmla="*/ 6 h 6"/>
                <a:gd name="T6" fmla="*/ 0 w 15"/>
                <a:gd name="T7" fmla="*/ 1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5" y="6"/>
                  </a:lnTo>
                  <a:lnTo>
                    <a:pt x="13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22" name="Freeform 1357"/>
            <p:cNvSpPr>
              <a:spLocks/>
            </p:cNvSpPr>
            <p:nvPr/>
          </p:nvSpPr>
          <p:spPr bwMode="auto">
            <a:xfrm>
              <a:off x="65088" y="1076326"/>
              <a:ext cx="28575" cy="11113"/>
            </a:xfrm>
            <a:custGeom>
              <a:avLst/>
              <a:gdLst>
                <a:gd name="T0" fmla="*/ 0 w 18"/>
                <a:gd name="T1" fmla="*/ 0 h 7"/>
                <a:gd name="T2" fmla="*/ 18 w 18"/>
                <a:gd name="T3" fmla="*/ 7 h 7"/>
                <a:gd name="T4" fmla="*/ 15 w 18"/>
                <a:gd name="T5" fmla="*/ 7 h 7"/>
                <a:gd name="T6" fmla="*/ 0 w 18"/>
                <a:gd name="T7" fmla="*/ 1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8" y="7"/>
                  </a:lnTo>
                  <a:lnTo>
                    <a:pt x="15" y="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23" name="Freeform 1358"/>
            <p:cNvSpPr>
              <a:spLocks/>
            </p:cNvSpPr>
            <p:nvPr/>
          </p:nvSpPr>
          <p:spPr bwMode="auto">
            <a:xfrm>
              <a:off x="65088" y="1074738"/>
              <a:ext cx="31750" cy="12700"/>
            </a:xfrm>
            <a:custGeom>
              <a:avLst/>
              <a:gdLst>
                <a:gd name="T0" fmla="*/ 0 w 20"/>
                <a:gd name="T1" fmla="*/ 0 h 8"/>
                <a:gd name="T2" fmla="*/ 20 w 20"/>
                <a:gd name="T3" fmla="*/ 8 h 8"/>
                <a:gd name="T4" fmla="*/ 18 w 20"/>
                <a:gd name="T5" fmla="*/ 8 h 8"/>
                <a:gd name="T6" fmla="*/ 0 w 20"/>
                <a:gd name="T7" fmla="*/ 1 h 8"/>
                <a:gd name="T8" fmla="*/ 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lnTo>
                    <a:pt x="20" y="8"/>
                  </a:lnTo>
                  <a:lnTo>
                    <a:pt x="18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24" name="Freeform 1359"/>
            <p:cNvSpPr>
              <a:spLocks/>
            </p:cNvSpPr>
            <p:nvPr/>
          </p:nvSpPr>
          <p:spPr bwMode="auto">
            <a:xfrm>
              <a:off x="65088" y="1071563"/>
              <a:ext cx="36513" cy="15875"/>
            </a:xfrm>
            <a:custGeom>
              <a:avLst/>
              <a:gdLst>
                <a:gd name="T0" fmla="*/ 0 w 23"/>
                <a:gd name="T1" fmla="*/ 0 h 10"/>
                <a:gd name="T2" fmla="*/ 23 w 23"/>
                <a:gd name="T3" fmla="*/ 10 h 10"/>
                <a:gd name="T4" fmla="*/ 20 w 23"/>
                <a:gd name="T5" fmla="*/ 10 h 10"/>
                <a:gd name="T6" fmla="*/ 0 w 23"/>
                <a:gd name="T7" fmla="*/ 2 h 10"/>
                <a:gd name="T8" fmla="*/ 0 w 2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lnTo>
                    <a:pt x="23" y="10"/>
                  </a:lnTo>
                  <a:lnTo>
                    <a:pt x="20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25" name="Freeform 1360"/>
            <p:cNvSpPr>
              <a:spLocks/>
            </p:cNvSpPr>
            <p:nvPr/>
          </p:nvSpPr>
          <p:spPr bwMode="auto">
            <a:xfrm>
              <a:off x="65088" y="1071563"/>
              <a:ext cx="39688" cy="15875"/>
            </a:xfrm>
            <a:custGeom>
              <a:avLst/>
              <a:gdLst>
                <a:gd name="T0" fmla="*/ 0 w 25"/>
                <a:gd name="T1" fmla="*/ 0 h 10"/>
                <a:gd name="T2" fmla="*/ 25 w 25"/>
                <a:gd name="T3" fmla="*/ 10 h 10"/>
                <a:gd name="T4" fmla="*/ 23 w 25"/>
                <a:gd name="T5" fmla="*/ 10 h 10"/>
                <a:gd name="T6" fmla="*/ 0 w 25"/>
                <a:gd name="T7" fmla="*/ 0 h 10"/>
                <a:gd name="T8" fmla="*/ 0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25" y="10"/>
                  </a:lnTo>
                  <a:lnTo>
                    <a:pt x="2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26" name="Freeform 1361"/>
            <p:cNvSpPr>
              <a:spLocks/>
            </p:cNvSpPr>
            <p:nvPr/>
          </p:nvSpPr>
          <p:spPr bwMode="auto">
            <a:xfrm>
              <a:off x="65088" y="1069976"/>
              <a:ext cx="44450" cy="17463"/>
            </a:xfrm>
            <a:custGeom>
              <a:avLst/>
              <a:gdLst>
                <a:gd name="T0" fmla="*/ 0 w 28"/>
                <a:gd name="T1" fmla="*/ 0 h 11"/>
                <a:gd name="T2" fmla="*/ 28 w 28"/>
                <a:gd name="T3" fmla="*/ 11 h 11"/>
                <a:gd name="T4" fmla="*/ 25 w 28"/>
                <a:gd name="T5" fmla="*/ 11 h 11"/>
                <a:gd name="T6" fmla="*/ 0 w 28"/>
                <a:gd name="T7" fmla="*/ 1 h 11"/>
                <a:gd name="T8" fmla="*/ 0 w 2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0" y="0"/>
                  </a:moveTo>
                  <a:lnTo>
                    <a:pt x="28" y="11"/>
                  </a:lnTo>
                  <a:lnTo>
                    <a:pt x="25" y="1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27" name="Freeform 1362"/>
            <p:cNvSpPr>
              <a:spLocks/>
            </p:cNvSpPr>
            <p:nvPr/>
          </p:nvSpPr>
          <p:spPr bwMode="auto">
            <a:xfrm>
              <a:off x="65088" y="1066801"/>
              <a:ext cx="47625" cy="20638"/>
            </a:xfrm>
            <a:custGeom>
              <a:avLst/>
              <a:gdLst>
                <a:gd name="T0" fmla="*/ 0 w 30"/>
                <a:gd name="T1" fmla="*/ 0 h 13"/>
                <a:gd name="T2" fmla="*/ 30 w 30"/>
                <a:gd name="T3" fmla="*/ 13 h 13"/>
                <a:gd name="T4" fmla="*/ 28 w 30"/>
                <a:gd name="T5" fmla="*/ 13 h 13"/>
                <a:gd name="T6" fmla="*/ 0 w 30"/>
                <a:gd name="T7" fmla="*/ 2 h 13"/>
                <a:gd name="T8" fmla="*/ 0 w 3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3">
                  <a:moveTo>
                    <a:pt x="0" y="0"/>
                  </a:moveTo>
                  <a:lnTo>
                    <a:pt x="30" y="13"/>
                  </a:lnTo>
                  <a:lnTo>
                    <a:pt x="28" y="1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28" name="Freeform 1363"/>
            <p:cNvSpPr>
              <a:spLocks/>
            </p:cNvSpPr>
            <p:nvPr/>
          </p:nvSpPr>
          <p:spPr bwMode="auto">
            <a:xfrm>
              <a:off x="65088" y="1065213"/>
              <a:ext cx="52388" cy="22225"/>
            </a:xfrm>
            <a:custGeom>
              <a:avLst/>
              <a:gdLst>
                <a:gd name="T0" fmla="*/ 0 w 33"/>
                <a:gd name="T1" fmla="*/ 0 h 14"/>
                <a:gd name="T2" fmla="*/ 33 w 33"/>
                <a:gd name="T3" fmla="*/ 14 h 14"/>
                <a:gd name="T4" fmla="*/ 30 w 33"/>
                <a:gd name="T5" fmla="*/ 14 h 14"/>
                <a:gd name="T6" fmla="*/ 0 w 33"/>
                <a:gd name="T7" fmla="*/ 1 h 14"/>
                <a:gd name="T8" fmla="*/ 0 w 3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33" y="14"/>
                  </a:lnTo>
                  <a:lnTo>
                    <a:pt x="30" y="1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29" name="Freeform 1364"/>
            <p:cNvSpPr>
              <a:spLocks/>
            </p:cNvSpPr>
            <p:nvPr/>
          </p:nvSpPr>
          <p:spPr bwMode="auto">
            <a:xfrm>
              <a:off x="65088" y="1063626"/>
              <a:ext cx="57150" cy="23813"/>
            </a:xfrm>
            <a:custGeom>
              <a:avLst/>
              <a:gdLst>
                <a:gd name="T0" fmla="*/ 0 w 36"/>
                <a:gd name="T1" fmla="*/ 0 h 15"/>
                <a:gd name="T2" fmla="*/ 36 w 36"/>
                <a:gd name="T3" fmla="*/ 15 h 15"/>
                <a:gd name="T4" fmla="*/ 33 w 36"/>
                <a:gd name="T5" fmla="*/ 15 h 15"/>
                <a:gd name="T6" fmla="*/ 0 w 36"/>
                <a:gd name="T7" fmla="*/ 1 h 15"/>
                <a:gd name="T8" fmla="*/ 0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0" y="0"/>
                  </a:moveTo>
                  <a:lnTo>
                    <a:pt x="36" y="15"/>
                  </a:lnTo>
                  <a:lnTo>
                    <a:pt x="33" y="1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30" name="Freeform 1365"/>
            <p:cNvSpPr>
              <a:spLocks/>
            </p:cNvSpPr>
            <p:nvPr/>
          </p:nvSpPr>
          <p:spPr bwMode="auto">
            <a:xfrm>
              <a:off x="65088" y="1062038"/>
              <a:ext cx="60325" cy="25400"/>
            </a:xfrm>
            <a:custGeom>
              <a:avLst/>
              <a:gdLst>
                <a:gd name="T0" fmla="*/ 0 w 38"/>
                <a:gd name="T1" fmla="*/ 0 h 16"/>
                <a:gd name="T2" fmla="*/ 38 w 38"/>
                <a:gd name="T3" fmla="*/ 16 h 16"/>
                <a:gd name="T4" fmla="*/ 36 w 38"/>
                <a:gd name="T5" fmla="*/ 16 h 16"/>
                <a:gd name="T6" fmla="*/ 0 w 38"/>
                <a:gd name="T7" fmla="*/ 1 h 16"/>
                <a:gd name="T8" fmla="*/ 0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0" y="0"/>
                  </a:moveTo>
                  <a:lnTo>
                    <a:pt x="38" y="16"/>
                  </a:lnTo>
                  <a:lnTo>
                    <a:pt x="36" y="1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31" name="Freeform 1366"/>
            <p:cNvSpPr>
              <a:spLocks/>
            </p:cNvSpPr>
            <p:nvPr/>
          </p:nvSpPr>
          <p:spPr bwMode="auto">
            <a:xfrm>
              <a:off x="65088" y="1060451"/>
              <a:ext cx="65088" cy="26988"/>
            </a:xfrm>
            <a:custGeom>
              <a:avLst/>
              <a:gdLst>
                <a:gd name="T0" fmla="*/ 0 w 41"/>
                <a:gd name="T1" fmla="*/ 0 h 17"/>
                <a:gd name="T2" fmla="*/ 41 w 41"/>
                <a:gd name="T3" fmla="*/ 17 h 17"/>
                <a:gd name="T4" fmla="*/ 38 w 41"/>
                <a:gd name="T5" fmla="*/ 17 h 17"/>
                <a:gd name="T6" fmla="*/ 0 w 41"/>
                <a:gd name="T7" fmla="*/ 1 h 17"/>
                <a:gd name="T8" fmla="*/ 0 w 4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lnTo>
                    <a:pt x="41" y="17"/>
                  </a:lnTo>
                  <a:lnTo>
                    <a:pt x="38" y="1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32" name="Freeform 1367"/>
            <p:cNvSpPr>
              <a:spLocks/>
            </p:cNvSpPr>
            <p:nvPr/>
          </p:nvSpPr>
          <p:spPr bwMode="auto">
            <a:xfrm>
              <a:off x="65088" y="1058863"/>
              <a:ext cx="68263" cy="28575"/>
            </a:xfrm>
            <a:custGeom>
              <a:avLst/>
              <a:gdLst>
                <a:gd name="T0" fmla="*/ 0 w 43"/>
                <a:gd name="T1" fmla="*/ 0 h 18"/>
                <a:gd name="T2" fmla="*/ 43 w 43"/>
                <a:gd name="T3" fmla="*/ 18 h 18"/>
                <a:gd name="T4" fmla="*/ 41 w 43"/>
                <a:gd name="T5" fmla="*/ 18 h 18"/>
                <a:gd name="T6" fmla="*/ 0 w 43"/>
                <a:gd name="T7" fmla="*/ 1 h 18"/>
                <a:gd name="T8" fmla="*/ 0 w 4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8">
                  <a:moveTo>
                    <a:pt x="0" y="0"/>
                  </a:moveTo>
                  <a:lnTo>
                    <a:pt x="43" y="18"/>
                  </a:lnTo>
                  <a:lnTo>
                    <a:pt x="41" y="1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33" name="Freeform 1368"/>
            <p:cNvSpPr>
              <a:spLocks/>
            </p:cNvSpPr>
            <p:nvPr/>
          </p:nvSpPr>
          <p:spPr bwMode="auto">
            <a:xfrm>
              <a:off x="65088" y="1057276"/>
              <a:ext cx="73025" cy="30163"/>
            </a:xfrm>
            <a:custGeom>
              <a:avLst/>
              <a:gdLst>
                <a:gd name="T0" fmla="*/ 0 w 46"/>
                <a:gd name="T1" fmla="*/ 0 h 19"/>
                <a:gd name="T2" fmla="*/ 46 w 46"/>
                <a:gd name="T3" fmla="*/ 19 h 19"/>
                <a:gd name="T4" fmla="*/ 43 w 46"/>
                <a:gd name="T5" fmla="*/ 19 h 19"/>
                <a:gd name="T6" fmla="*/ 0 w 46"/>
                <a:gd name="T7" fmla="*/ 1 h 19"/>
                <a:gd name="T8" fmla="*/ 0 w 4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46" y="19"/>
                  </a:lnTo>
                  <a:lnTo>
                    <a:pt x="43" y="1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34" name="Freeform 1369"/>
            <p:cNvSpPr>
              <a:spLocks/>
            </p:cNvSpPr>
            <p:nvPr/>
          </p:nvSpPr>
          <p:spPr bwMode="auto">
            <a:xfrm>
              <a:off x="65088" y="1055688"/>
              <a:ext cx="76200" cy="31750"/>
            </a:xfrm>
            <a:custGeom>
              <a:avLst/>
              <a:gdLst>
                <a:gd name="T0" fmla="*/ 0 w 48"/>
                <a:gd name="T1" fmla="*/ 0 h 20"/>
                <a:gd name="T2" fmla="*/ 48 w 48"/>
                <a:gd name="T3" fmla="*/ 20 h 20"/>
                <a:gd name="T4" fmla="*/ 46 w 48"/>
                <a:gd name="T5" fmla="*/ 20 h 20"/>
                <a:gd name="T6" fmla="*/ 0 w 48"/>
                <a:gd name="T7" fmla="*/ 1 h 20"/>
                <a:gd name="T8" fmla="*/ 0 w 4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0">
                  <a:moveTo>
                    <a:pt x="0" y="0"/>
                  </a:moveTo>
                  <a:lnTo>
                    <a:pt x="48" y="20"/>
                  </a:lnTo>
                  <a:lnTo>
                    <a:pt x="46" y="2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35" name="Freeform 1370"/>
            <p:cNvSpPr>
              <a:spLocks/>
            </p:cNvSpPr>
            <p:nvPr/>
          </p:nvSpPr>
          <p:spPr bwMode="auto">
            <a:xfrm>
              <a:off x="65088" y="1054101"/>
              <a:ext cx="79375" cy="33338"/>
            </a:xfrm>
            <a:custGeom>
              <a:avLst/>
              <a:gdLst>
                <a:gd name="T0" fmla="*/ 0 w 50"/>
                <a:gd name="T1" fmla="*/ 0 h 21"/>
                <a:gd name="T2" fmla="*/ 50 w 50"/>
                <a:gd name="T3" fmla="*/ 21 h 21"/>
                <a:gd name="T4" fmla="*/ 48 w 50"/>
                <a:gd name="T5" fmla="*/ 21 h 21"/>
                <a:gd name="T6" fmla="*/ 0 w 50"/>
                <a:gd name="T7" fmla="*/ 1 h 21"/>
                <a:gd name="T8" fmla="*/ 0 w 5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1">
                  <a:moveTo>
                    <a:pt x="0" y="0"/>
                  </a:moveTo>
                  <a:lnTo>
                    <a:pt x="50" y="21"/>
                  </a:lnTo>
                  <a:lnTo>
                    <a:pt x="48" y="2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36" name="Freeform 1371"/>
            <p:cNvSpPr>
              <a:spLocks/>
            </p:cNvSpPr>
            <p:nvPr/>
          </p:nvSpPr>
          <p:spPr bwMode="auto">
            <a:xfrm>
              <a:off x="65088" y="1052513"/>
              <a:ext cx="84138" cy="34925"/>
            </a:xfrm>
            <a:custGeom>
              <a:avLst/>
              <a:gdLst>
                <a:gd name="T0" fmla="*/ 0 w 53"/>
                <a:gd name="T1" fmla="*/ 0 h 22"/>
                <a:gd name="T2" fmla="*/ 53 w 53"/>
                <a:gd name="T3" fmla="*/ 22 h 22"/>
                <a:gd name="T4" fmla="*/ 50 w 53"/>
                <a:gd name="T5" fmla="*/ 22 h 22"/>
                <a:gd name="T6" fmla="*/ 0 w 53"/>
                <a:gd name="T7" fmla="*/ 1 h 22"/>
                <a:gd name="T8" fmla="*/ 0 w 5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0" y="0"/>
                  </a:moveTo>
                  <a:lnTo>
                    <a:pt x="53" y="22"/>
                  </a:lnTo>
                  <a:lnTo>
                    <a:pt x="50" y="2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37" name="Freeform 1372"/>
            <p:cNvSpPr>
              <a:spLocks/>
            </p:cNvSpPr>
            <p:nvPr/>
          </p:nvSpPr>
          <p:spPr bwMode="auto">
            <a:xfrm>
              <a:off x="65088" y="1050926"/>
              <a:ext cx="87313" cy="36513"/>
            </a:xfrm>
            <a:custGeom>
              <a:avLst/>
              <a:gdLst>
                <a:gd name="T0" fmla="*/ 0 w 55"/>
                <a:gd name="T1" fmla="*/ 0 h 23"/>
                <a:gd name="T2" fmla="*/ 55 w 55"/>
                <a:gd name="T3" fmla="*/ 23 h 23"/>
                <a:gd name="T4" fmla="*/ 53 w 55"/>
                <a:gd name="T5" fmla="*/ 23 h 23"/>
                <a:gd name="T6" fmla="*/ 0 w 55"/>
                <a:gd name="T7" fmla="*/ 1 h 23"/>
                <a:gd name="T8" fmla="*/ 0 w 5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3">
                  <a:moveTo>
                    <a:pt x="0" y="0"/>
                  </a:moveTo>
                  <a:lnTo>
                    <a:pt x="55" y="23"/>
                  </a:lnTo>
                  <a:lnTo>
                    <a:pt x="53" y="2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38" name="Freeform 1373"/>
            <p:cNvSpPr>
              <a:spLocks/>
            </p:cNvSpPr>
            <p:nvPr/>
          </p:nvSpPr>
          <p:spPr bwMode="auto">
            <a:xfrm>
              <a:off x="65088" y="1049338"/>
              <a:ext cx="92075" cy="38100"/>
            </a:xfrm>
            <a:custGeom>
              <a:avLst/>
              <a:gdLst>
                <a:gd name="T0" fmla="*/ 0 w 58"/>
                <a:gd name="T1" fmla="*/ 0 h 24"/>
                <a:gd name="T2" fmla="*/ 58 w 58"/>
                <a:gd name="T3" fmla="*/ 24 h 24"/>
                <a:gd name="T4" fmla="*/ 55 w 58"/>
                <a:gd name="T5" fmla="*/ 24 h 24"/>
                <a:gd name="T6" fmla="*/ 0 w 58"/>
                <a:gd name="T7" fmla="*/ 1 h 24"/>
                <a:gd name="T8" fmla="*/ 0 w 5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4">
                  <a:moveTo>
                    <a:pt x="0" y="0"/>
                  </a:moveTo>
                  <a:lnTo>
                    <a:pt x="58" y="24"/>
                  </a:lnTo>
                  <a:lnTo>
                    <a:pt x="55" y="2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39" name="Freeform 1374"/>
            <p:cNvSpPr>
              <a:spLocks/>
            </p:cNvSpPr>
            <p:nvPr/>
          </p:nvSpPr>
          <p:spPr bwMode="auto">
            <a:xfrm>
              <a:off x="65088" y="1047751"/>
              <a:ext cx="95250" cy="39688"/>
            </a:xfrm>
            <a:custGeom>
              <a:avLst/>
              <a:gdLst>
                <a:gd name="T0" fmla="*/ 0 w 60"/>
                <a:gd name="T1" fmla="*/ 0 h 25"/>
                <a:gd name="T2" fmla="*/ 60 w 60"/>
                <a:gd name="T3" fmla="*/ 25 h 25"/>
                <a:gd name="T4" fmla="*/ 58 w 60"/>
                <a:gd name="T5" fmla="*/ 25 h 25"/>
                <a:gd name="T6" fmla="*/ 0 w 60"/>
                <a:gd name="T7" fmla="*/ 1 h 25"/>
                <a:gd name="T8" fmla="*/ 0 w 6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5">
                  <a:moveTo>
                    <a:pt x="0" y="0"/>
                  </a:moveTo>
                  <a:lnTo>
                    <a:pt x="60" y="25"/>
                  </a:lnTo>
                  <a:lnTo>
                    <a:pt x="58" y="2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40" name="Freeform 1375"/>
            <p:cNvSpPr>
              <a:spLocks/>
            </p:cNvSpPr>
            <p:nvPr/>
          </p:nvSpPr>
          <p:spPr bwMode="auto">
            <a:xfrm>
              <a:off x="65088" y="1044576"/>
              <a:ext cx="100013" cy="42863"/>
            </a:xfrm>
            <a:custGeom>
              <a:avLst/>
              <a:gdLst>
                <a:gd name="T0" fmla="*/ 0 w 63"/>
                <a:gd name="T1" fmla="*/ 0 h 27"/>
                <a:gd name="T2" fmla="*/ 63 w 63"/>
                <a:gd name="T3" fmla="*/ 27 h 27"/>
                <a:gd name="T4" fmla="*/ 60 w 63"/>
                <a:gd name="T5" fmla="*/ 27 h 27"/>
                <a:gd name="T6" fmla="*/ 0 w 63"/>
                <a:gd name="T7" fmla="*/ 2 h 27"/>
                <a:gd name="T8" fmla="*/ 0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0" y="0"/>
                  </a:moveTo>
                  <a:lnTo>
                    <a:pt x="63" y="27"/>
                  </a:lnTo>
                  <a:lnTo>
                    <a:pt x="60" y="2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41" name="Freeform 1376"/>
            <p:cNvSpPr>
              <a:spLocks/>
            </p:cNvSpPr>
            <p:nvPr/>
          </p:nvSpPr>
          <p:spPr bwMode="auto">
            <a:xfrm>
              <a:off x="65088" y="1044576"/>
              <a:ext cx="103188" cy="42863"/>
            </a:xfrm>
            <a:custGeom>
              <a:avLst/>
              <a:gdLst>
                <a:gd name="T0" fmla="*/ 0 w 65"/>
                <a:gd name="T1" fmla="*/ 0 h 27"/>
                <a:gd name="T2" fmla="*/ 65 w 65"/>
                <a:gd name="T3" fmla="*/ 27 h 27"/>
                <a:gd name="T4" fmla="*/ 63 w 65"/>
                <a:gd name="T5" fmla="*/ 27 h 27"/>
                <a:gd name="T6" fmla="*/ 0 w 65"/>
                <a:gd name="T7" fmla="*/ 0 h 27"/>
                <a:gd name="T8" fmla="*/ 0 w 6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7">
                  <a:moveTo>
                    <a:pt x="0" y="0"/>
                  </a:moveTo>
                  <a:lnTo>
                    <a:pt x="65" y="27"/>
                  </a:lnTo>
                  <a:lnTo>
                    <a:pt x="63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42" name="Freeform 1377"/>
            <p:cNvSpPr>
              <a:spLocks/>
            </p:cNvSpPr>
            <p:nvPr/>
          </p:nvSpPr>
          <p:spPr bwMode="auto">
            <a:xfrm>
              <a:off x="65088" y="1042988"/>
              <a:ext cx="107950" cy="44450"/>
            </a:xfrm>
            <a:custGeom>
              <a:avLst/>
              <a:gdLst>
                <a:gd name="T0" fmla="*/ 0 w 68"/>
                <a:gd name="T1" fmla="*/ 0 h 28"/>
                <a:gd name="T2" fmla="*/ 68 w 68"/>
                <a:gd name="T3" fmla="*/ 28 h 28"/>
                <a:gd name="T4" fmla="*/ 65 w 68"/>
                <a:gd name="T5" fmla="*/ 28 h 28"/>
                <a:gd name="T6" fmla="*/ 0 w 68"/>
                <a:gd name="T7" fmla="*/ 1 h 28"/>
                <a:gd name="T8" fmla="*/ 0 w 6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8">
                  <a:moveTo>
                    <a:pt x="0" y="0"/>
                  </a:moveTo>
                  <a:lnTo>
                    <a:pt x="68" y="28"/>
                  </a:lnTo>
                  <a:lnTo>
                    <a:pt x="65" y="2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43" name="Freeform 1378"/>
            <p:cNvSpPr>
              <a:spLocks/>
            </p:cNvSpPr>
            <p:nvPr/>
          </p:nvSpPr>
          <p:spPr bwMode="auto">
            <a:xfrm>
              <a:off x="65088" y="1041401"/>
              <a:ext cx="107950" cy="46038"/>
            </a:xfrm>
            <a:custGeom>
              <a:avLst/>
              <a:gdLst>
                <a:gd name="T0" fmla="*/ 2 w 68"/>
                <a:gd name="T1" fmla="*/ 0 h 29"/>
                <a:gd name="T2" fmla="*/ 68 w 68"/>
                <a:gd name="T3" fmla="*/ 28 h 29"/>
                <a:gd name="T4" fmla="*/ 68 w 68"/>
                <a:gd name="T5" fmla="*/ 29 h 29"/>
                <a:gd name="T6" fmla="*/ 68 w 68"/>
                <a:gd name="T7" fmla="*/ 29 h 29"/>
                <a:gd name="T8" fmla="*/ 0 w 68"/>
                <a:gd name="T9" fmla="*/ 1 h 29"/>
                <a:gd name="T10" fmla="*/ 0 w 68"/>
                <a:gd name="T11" fmla="*/ 0 h 29"/>
                <a:gd name="T12" fmla="*/ 2 w 68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9">
                  <a:moveTo>
                    <a:pt x="2" y="0"/>
                  </a:moveTo>
                  <a:lnTo>
                    <a:pt x="68" y="28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44" name="Freeform 1379"/>
            <p:cNvSpPr>
              <a:spLocks/>
            </p:cNvSpPr>
            <p:nvPr/>
          </p:nvSpPr>
          <p:spPr bwMode="auto">
            <a:xfrm>
              <a:off x="68263" y="1041401"/>
              <a:ext cx="104775" cy="44450"/>
            </a:xfrm>
            <a:custGeom>
              <a:avLst/>
              <a:gdLst>
                <a:gd name="T0" fmla="*/ 2 w 66"/>
                <a:gd name="T1" fmla="*/ 0 h 28"/>
                <a:gd name="T2" fmla="*/ 66 w 66"/>
                <a:gd name="T3" fmla="*/ 27 h 28"/>
                <a:gd name="T4" fmla="*/ 66 w 66"/>
                <a:gd name="T5" fmla="*/ 28 h 28"/>
                <a:gd name="T6" fmla="*/ 0 w 66"/>
                <a:gd name="T7" fmla="*/ 0 h 28"/>
                <a:gd name="T8" fmla="*/ 2 w 6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2" y="0"/>
                  </a:moveTo>
                  <a:lnTo>
                    <a:pt x="66" y="27"/>
                  </a:lnTo>
                  <a:lnTo>
                    <a:pt x="66" y="2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45" name="Freeform 1380"/>
            <p:cNvSpPr>
              <a:spLocks/>
            </p:cNvSpPr>
            <p:nvPr/>
          </p:nvSpPr>
          <p:spPr bwMode="auto">
            <a:xfrm>
              <a:off x="71438" y="1041401"/>
              <a:ext cx="101600" cy="42863"/>
            </a:xfrm>
            <a:custGeom>
              <a:avLst/>
              <a:gdLst>
                <a:gd name="T0" fmla="*/ 3 w 64"/>
                <a:gd name="T1" fmla="*/ 0 h 27"/>
                <a:gd name="T2" fmla="*/ 64 w 64"/>
                <a:gd name="T3" fmla="*/ 26 h 27"/>
                <a:gd name="T4" fmla="*/ 64 w 64"/>
                <a:gd name="T5" fmla="*/ 27 h 27"/>
                <a:gd name="T6" fmla="*/ 0 w 64"/>
                <a:gd name="T7" fmla="*/ 0 h 27"/>
                <a:gd name="T8" fmla="*/ 3 w 6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7">
                  <a:moveTo>
                    <a:pt x="3" y="0"/>
                  </a:moveTo>
                  <a:lnTo>
                    <a:pt x="64" y="26"/>
                  </a:lnTo>
                  <a:lnTo>
                    <a:pt x="64" y="27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46" name="Freeform 1381"/>
            <p:cNvSpPr>
              <a:spLocks/>
            </p:cNvSpPr>
            <p:nvPr/>
          </p:nvSpPr>
          <p:spPr bwMode="auto">
            <a:xfrm>
              <a:off x="76201" y="1041401"/>
              <a:ext cx="96838" cy="41275"/>
            </a:xfrm>
            <a:custGeom>
              <a:avLst/>
              <a:gdLst>
                <a:gd name="T0" fmla="*/ 2 w 61"/>
                <a:gd name="T1" fmla="*/ 0 h 26"/>
                <a:gd name="T2" fmla="*/ 61 w 61"/>
                <a:gd name="T3" fmla="*/ 25 h 26"/>
                <a:gd name="T4" fmla="*/ 61 w 61"/>
                <a:gd name="T5" fmla="*/ 26 h 26"/>
                <a:gd name="T6" fmla="*/ 0 w 61"/>
                <a:gd name="T7" fmla="*/ 0 h 26"/>
                <a:gd name="T8" fmla="*/ 2 w 6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">
                  <a:moveTo>
                    <a:pt x="2" y="0"/>
                  </a:moveTo>
                  <a:lnTo>
                    <a:pt x="61" y="25"/>
                  </a:lnTo>
                  <a:lnTo>
                    <a:pt x="61" y="26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47" name="Freeform 1382"/>
            <p:cNvSpPr>
              <a:spLocks/>
            </p:cNvSpPr>
            <p:nvPr/>
          </p:nvSpPr>
          <p:spPr bwMode="auto">
            <a:xfrm>
              <a:off x="79376" y="1041401"/>
              <a:ext cx="93663" cy="39688"/>
            </a:xfrm>
            <a:custGeom>
              <a:avLst/>
              <a:gdLst>
                <a:gd name="T0" fmla="*/ 3 w 59"/>
                <a:gd name="T1" fmla="*/ 0 h 25"/>
                <a:gd name="T2" fmla="*/ 59 w 59"/>
                <a:gd name="T3" fmla="*/ 24 h 25"/>
                <a:gd name="T4" fmla="*/ 59 w 59"/>
                <a:gd name="T5" fmla="*/ 25 h 25"/>
                <a:gd name="T6" fmla="*/ 0 w 59"/>
                <a:gd name="T7" fmla="*/ 0 h 25"/>
                <a:gd name="T8" fmla="*/ 3 w 5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5">
                  <a:moveTo>
                    <a:pt x="3" y="0"/>
                  </a:moveTo>
                  <a:lnTo>
                    <a:pt x="59" y="24"/>
                  </a:lnTo>
                  <a:lnTo>
                    <a:pt x="59" y="2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48" name="Freeform 1383"/>
            <p:cNvSpPr>
              <a:spLocks/>
            </p:cNvSpPr>
            <p:nvPr/>
          </p:nvSpPr>
          <p:spPr bwMode="auto">
            <a:xfrm>
              <a:off x="84138" y="1041401"/>
              <a:ext cx="88900" cy="38100"/>
            </a:xfrm>
            <a:custGeom>
              <a:avLst/>
              <a:gdLst>
                <a:gd name="T0" fmla="*/ 2 w 56"/>
                <a:gd name="T1" fmla="*/ 0 h 24"/>
                <a:gd name="T2" fmla="*/ 56 w 56"/>
                <a:gd name="T3" fmla="*/ 23 h 24"/>
                <a:gd name="T4" fmla="*/ 56 w 56"/>
                <a:gd name="T5" fmla="*/ 24 h 24"/>
                <a:gd name="T6" fmla="*/ 0 w 56"/>
                <a:gd name="T7" fmla="*/ 0 h 24"/>
                <a:gd name="T8" fmla="*/ 2 w 5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4">
                  <a:moveTo>
                    <a:pt x="2" y="0"/>
                  </a:moveTo>
                  <a:lnTo>
                    <a:pt x="56" y="23"/>
                  </a:lnTo>
                  <a:lnTo>
                    <a:pt x="56" y="2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49" name="Freeform 1384"/>
            <p:cNvSpPr>
              <a:spLocks/>
            </p:cNvSpPr>
            <p:nvPr/>
          </p:nvSpPr>
          <p:spPr bwMode="auto">
            <a:xfrm>
              <a:off x="87313" y="1041401"/>
              <a:ext cx="85725" cy="36513"/>
            </a:xfrm>
            <a:custGeom>
              <a:avLst/>
              <a:gdLst>
                <a:gd name="T0" fmla="*/ 3 w 54"/>
                <a:gd name="T1" fmla="*/ 0 h 23"/>
                <a:gd name="T2" fmla="*/ 54 w 54"/>
                <a:gd name="T3" fmla="*/ 22 h 23"/>
                <a:gd name="T4" fmla="*/ 54 w 54"/>
                <a:gd name="T5" fmla="*/ 23 h 23"/>
                <a:gd name="T6" fmla="*/ 0 w 54"/>
                <a:gd name="T7" fmla="*/ 0 h 23"/>
                <a:gd name="T8" fmla="*/ 3 w 5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3">
                  <a:moveTo>
                    <a:pt x="3" y="0"/>
                  </a:moveTo>
                  <a:lnTo>
                    <a:pt x="54" y="22"/>
                  </a:lnTo>
                  <a:lnTo>
                    <a:pt x="54" y="2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50" name="Freeform 1385"/>
            <p:cNvSpPr>
              <a:spLocks/>
            </p:cNvSpPr>
            <p:nvPr/>
          </p:nvSpPr>
          <p:spPr bwMode="auto">
            <a:xfrm>
              <a:off x="92076" y="1041401"/>
              <a:ext cx="80963" cy="34925"/>
            </a:xfrm>
            <a:custGeom>
              <a:avLst/>
              <a:gdLst>
                <a:gd name="T0" fmla="*/ 2 w 51"/>
                <a:gd name="T1" fmla="*/ 0 h 22"/>
                <a:gd name="T2" fmla="*/ 51 w 51"/>
                <a:gd name="T3" fmla="*/ 21 h 22"/>
                <a:gd name="T4" fmla="*/ 51 w 51"/>
                <a:gd name="T5" fmla="*/ 22 h 22"/>
                <a:gd name="T6" fmla="*/ 0 w 51"/>
                <a:gd name="T7" fmla="*/ 0 h 22"/>
                <a:gd name="T8" fmla="*/ 2 w 5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2" y="0"/>
                  </a:moveTo>
                  <a:lnTo>
                    <a:pt x="51" y="21"/>
                  </a:lnTo>
                  <a:lnTo>
                    <a:pt x="51" y="2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51" name="Freeform 1386"/>
            <p:cNvSpPr>
              <a:spLocks/>
            </p:cNvSpPr>
            <p:nvPr/>
          </p:nvSpPr>
          <p:spPr bwMode="auto">
            <a:xfrm>
              <a:off x="95251" y="1041401"/>
              <a:ext cx="77788" cy="33338"/>
            </a:xfrm>
            <a:custGeom>
              <a:avLst/>
              <a:gdLst>
                <a:gd name="T0" fmla="*/ 3 w 49"/>
                <a:gd name="T1" fmla="*/ 0 h 21"/>
                <a:gd name="T2" fmla="*/ 49 w 49"/>
                <a:gd name="T3" fmla="*/ 20 h 21"/>
                <a:gd name="T4" fmla="*/ 49 w 49"/>
                <a:gd name="T5" fmla="*/ 21 h 21"/>
                <a:gd name="T6" fmla="*/ 0 w 49"/>
                <a:gd name="T7" fmla="*/ 0 h 21"/>
                <a:gd name="T8" fmla="*/ 3 w 4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1">
                  <a:moveTo>
                    <a:pt x="3" y="0"/>
                  </a:moveTo>
                  <a:lnTo>
                    <a:pt x="49" y="20"/>
                  </a:lnTo>
                  <a:lnTo>
                    <a:pt x="49" y="2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52" name="Freeform 1387"/>
            <p:cNvSpPr>
              <a:spLocks/>
            </p:cNvSpPr>
            <p:nvPr/>
          </p:nvSpPr>
          <p:spPr bwMode="auto">
            <a:xfrm>
              <a:off x="100013" y="1041401"/>
              <a:ext cx="73025" cy="31750"/>
            </a:xfrm>
            <a:custGeom>
              <a:avLst/>
              <a:gdLst>
                <a:gd name="T0" fmla="*/ 2 w 46"/>
                <a:gd name="T1" fmla="*/ 0 h 20"/>
                <a:gd name="T2" fmla="*/ 46 w 46"/>
                <a:gd name="T3" fmla="*/ 19 h 20"/>
                <a:gd name="T4" fmla="*/ 46 w 46"/>
                <a:gd name="T5" fmla="*/ 20 h 20"/>
                <a:gd name="T6" fmla="*/ 0 w 46"/>
                <a:gd name="T7" fmla="*/ 0 h 20"/>
                <a:gd name="T8" fmla="*/ 2 w 4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0">
                  <a:moveTo>
                    <a:pt x="2" y="0"/>
                  </a:moveTo>
                  <a:lnTo>
                    <a:pt x="46" y="19"/>
                  </a:lnTo>
                  <a:lnTo>
                    <a:pt x="46" y="2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53" name="Freeform 1388"/>
            <p:cNvSpPr>
              <a:spLocks/>
            </p:cNvSpPr>
            <p:nvPr/>
          </p:nvSpPr>
          <p:spPr bwMode="auto">
            <a:xfrm>
              <a:off x="103188" y="1041401"/>
              <a:ext cx="69850" cy="30163"/>
            </a:xfrm>
            <a:custGeom>
              <a:avLst/>
              <a:gdLst>
                <a:gd name="T0" fmla="*/ 3 w 44"/>
                <a:gd name="T1" fmla="*/ 0 h 19"/>
                <a:gd name="T2" fmla="*/ 44 w 44"/>
                <a:gd name="T3" fmla="*/ 18 h 19"/>
                <a:gd name="T4" fmla="*/ 44 w 44"/>
                <a:gd name="T5" fmla="*/ 19 h 19"/>
                <a:gd name="T6" fmla="*/ 0 w 44"/>
                <a:gd name="T7" fmla="*/ 0 h 19"/>
                <a:gd name="T8" fmla="*/ 3 w 4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3" y="0"/>
                  </a:moveTo>
                  <a:lnTo>
                    <a:pt x="44" y="18"/>
                  </a:lnTo>
                  <a:lnTo>
                    <a:pt x="44" y="1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54" name="Freeform 1389"/>
            <p:cNvSpPr>
              <a:spLocks/>
            </p:cNvSpPr>
            <p:nvPr/>
          </p:nvSpPr>
          <p:spPr bwMode="auto">
            <a:xfrm>
              <a:off x="107951" y="1041401"/>
              <a:ext cx="65088" cy="28575"/>
            </a:xfrm>
            <a:custGeom>
              <a:avLst/>
              <a:gdLst>
                <a:gd name="T0" fmla="*/ 2 w 41"/>
                <a:gd name="T1" fmla="*/ 0 h 18"/>
                <a:gd name="T2" fmla="*/ 41 w 41"/>
                <a:gd name="T3" fmla="*/ 17 h 18"/>
                <a:gd name="T4" fmla="*/ 41 w 41"/>
                <a:gd name="T5" fmla="*/ 18 h 18"/>
                <a:gd name="T6" fmla="*/ 0 w 41"/>
                <a:gd name="T7" fmla="*/ 0 h 18"/>
                <a:gd name="T8" fmla="*/ 2 w 4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8">
                  <a:moveTo>
                    <a:pt x="2" y="0"/>
                  </a:moveTo>
                  <a:lnTo>
                    <a:pt x="41" y="17"/>
                  </a:lnTo>
                  <a:lnTo>
                    <a:pt x="41" y="1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55" name="Freeform 1390"/>
            <p:cNvSpPr>
              <a:spLocks/>
            </p:cNvSpPr>
            <p:nvPr/>
          </p:nvSpPr>
          <p:spPr bwMode="auto">
            <a:xfrm>
              <a:off x="111126" y="1041401"/>
              <a:ext cx="61913" cy="26988"/>
            </a:xfrm>
            <a:custGeom>
              <a:avLst/>
              <a:gdLst>
                <a:gd name="T0" fmla="*/ 3 w 39"/>
                <a:gd name="T1" fmla="*/ 0 h 17"/>
                <a:gd name="T2" fmla="*/ 39 w 39"/>
                <a:gd name="T3" fmla="*/ 15 h 17"/>
                <a:gd name="T4" fmla="*/ 39 w 39"/>
                <a:gd name="T5" fmla="*/ 17 h 17"/>
                <a:gd name="T6" fmla="*/ 0 w 39"/>
                <a:gd name="T7" fmla="*/ 0 h 17"/>
                <a:gd name="T8" fmla="*/ 3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3" y="0"/>
                  </a:moveTo>
                  <a:lnTo>
                    <a:pt x="39" y="15"/>
                  </a:lnTo>
                  <a:lnTo>
                    <a:pt x="39" y="17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56" name="Freeform 1391"/>
            <p:cNvSpPr>
              <a:spLocks/>
            </p:cNvSpPr>
            <p:nvPr/>
          </p:nvSpPr>
          <p:spPr bwMode="auto">
            <a:xfrm>
              <a:off x="115888" y="1041401"/>
              <a:ext cx="57150" cy="23813"/>
            </a:xfrm>
            <a:custGeom>
              <a:avLst/>
              <a:gdLst>
                <a:gd name="T0" fmla="*/ 2 w 36"/>
                <a:gd name="T1" fmla="*/ 0 h 15"/>
                <a:gd name="T2" fmla="*/ 36 w 36"/>
                <a:gd name="T3" fmla="*/ 14 h 15"/>
                <a:gd name="T4" fmla="*/ 36 w 36"/>
                <a:gd name="T5" fmla="*/ 15 h 15"/>
                <a:gd name="T6" fmla="*/ 0 w 36"/>
                <a:gd name="T7" fmla="*/ 0 h 15"/>
                <a:gd name="T8" fmla="*/ 2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2" y="0"/>
                  </a:moveTo>
                  <a:lnTo>
                    <a:pt x="36" y="14"/>
                  </a:lnTo>
                  <a:lnTo>
                    <a:pt x="36" y="1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57" name="Freeform 1392"/>
            <p:cNvSpPr>
              <a:spLocks/>
            </p:cNvSpPr>
            <p:nvPr/>
          </p:nvSpPr>
          <p:spPr bwMode="auto">
            <a:xfrm>
              <a:off x="119063" y="1041401"/>
              <a:ext cx="53975" cy="22225"/>
            </a:xfrm>
            <a:custGeom>
              <a:avLst/>
              <a:gdLst>
                <a:gd name="T0" fmla="*/ 3 w 34"/>
                <a:gd name="T1" fmla="*/ 0 h 14"/>
                <a:gd name="T2" fmla="*/ 34 w 34"/>
                <a:gd name="T3" fmla="*/ 13 h 14"/>
                <a:gd name="T4" fmla="*/ 34 w 34"/>
                <a:gd name="T5" fmla="*/ 14 h 14"/>
                <a:gd name="T6" fmla="*/ 0 w 34"/>
                <a:gd name="T7" fmla="*/ 0 h 14"/>
                <a:gd name="T8" fmla="*/ 3 w 3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3" y="0"/>
                  </a:moveTo>
                  <a:lnTo>
                    <a:pt x="34" y="13"/>
                  </a:lnTo>
                  <a:lnTo>
                    <a:pt x="34" y="1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58" name="Freeform 1393"/>
            <p:cNvSpPr>
              <a:spLocks/>
            </p:cNvSpPr>
            <p:nvPr/>
          </p:nvSpPr>
          <p:spPr bwMode="auto">
            <a:xfrm>
              <a:off x="123826" y="1041401"/>
              <a:ext cx="49213" cy="20638"/>
            </a:xfrm>
            <a:custGeom>
              <a:avLst/>
              <a:gdLst>
                <a:gd name="T0" fmla="*/ 2 w 31"/>
                <a:gd name="T1" fmla="*/ 0 h 13"/>
                <a:gd name="T2" fmla="*/ 31 w 31"/>
                <a:gd name="T3" fmla="*/ 12 h 13"/>
                <a:gd name="T4" fmla="*/ 31 w 31"/>
                <a:gd name="T5" fmla="*/ 13 h 13"/>
                <a:gd name="T6" fmla="*/ 0 w 31"/>
                <a:gd name="T7" fmla="*/ 0 h 13"/>
                <a:gd name="T8" fmla="*/ 2 w 3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2" y="0"/>
                  </a:moveTo>
                  <a:lnTo>
                    <a:pt x="31" y="12"/>
                  </a:lnTo>
                  <a:lnTo>
                    <a:pt x="31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59" name="Freeform 1394"/>
            <p:cNvSpPr>
              <a:spLocks/>
            </p:cNvSpPr>
            <p:nvPr/>
          </p:nvSpPr>
          <p:spPr bwMode="auto">
            <a:xfrm>
              <a:off x="127001" y="1041401"/>
              <a:ext cx="46038" cy="19050"/>
            </a:xfrm>
            <a:custGeom>
              <a:avLst/>
              <a:gdLst>
                <a:gd name="T0" fmla="*/ 3 w 29"/>
                <a:gd name="T1" fmla="*/ 0 h 12"/>
                <a:gd name="T2" fmla="*/ 29 w 29"/>
                <a:gd name="T3" fmla="*/ 11 h 12"/>
                <a:gd name="T4" fmla="*/ 29 w 29"/>
                <a:gd name="T5" fmla="*/ 12 h 12"/>
                <a:gd name="T6" fmla="*/ 0 w 29"/>
                <a:gd name="T7" fmla="*/ 0 h 12"/>
                <a:gd name="T8" fmla="*/ 3 w 2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lnTo>
                    <a:pt x="29" y="11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60" name="Freeform 1395"/>
            <p:cNvSpPr>
              <a:spLocks/>
            </p:cNvSpPr>
            <p:nvPr/>
          </p:nvSpPr>
          <p:spPr bwMode="auto">
            <a:xfrm>
              <a:off x="131763" y="1041401"/>
              <a:ext cx="41275" cy="17463"/>
            </a:xfrm>
            <a:custGeom>
              <a:avLst/>
              <a:gdLst>
                <a:gd name="T0" fmla="*/ 2 w 26"/>
                <a:gd name="T1" fmla="*/ 0 h 11"/>
                <a:gd name="T2" fmla="*/ 26 w 26"/>
                <a:gd name="T3" fmla="*/ 10 h 11"/>
                <a:gd name="T4" fmla="*/ 26 w 26"/>
                <a:gd name="T5" fmla="*/ 11 h 11"/>
                <a:gd name="T6" fmla="*/ 0 w 26"/>
                <a:gd name="T7" fmla="*/ 0 h 11"/>
                <a:gd name="T8" fmla="*/ 2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" y="0"/>
                  </a:moveTo>
                  <a:lnTo>
                    <a:pt x="26" y="10"/>
                  </a:lnTo>
                  <a:lnTo>
                    <a:pt x="26" y="1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61" name="Freeform 1396"/>
            <p:cNvSpPr>
              <a:spLocks/>
            </p:cNvSpPr>
            <p:nvPr/>
          </p:nvSpPr>
          <p:spPr bwMode="auto">
            <a:xfrm>
              <a:off x="134938" y="1041401"/>
              <a:ext cx="38100" cy="15875"/>
            </a:xfrm>
            <a:custGeom>
              <a:avLst/>
              <a:gdLst>
                <a:gd name="T0" fmla="*/ 3 w 24"/>
                <a:gd name="T1" fmla="*/ 0 h 10"/>
                <a:gd name="T2" fmla="*/ 24 w 24"/>
                <a:gd name="T3" fmla="*/ 9 h 10"/>
                <a:gd name="T4" fmla="*/ 24 w 24"/>
                <a:gd name="T5" fmla="*/ 10 h 10"/>
                <a:gd name="T6" fmla="*/ 0 w 24"/>
                <a:gd name="T7" fmla="*/ 0 h 10"/>
                <a:gd name="T8" fmla="*/ 3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3" y="0"/>
                  </a:moveTo>
                  <a:lnTo>
                    <a:pt x="24" y="9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62" name="Freeform 1397"/>
            <p:cNvSpPr>
              <a:spLocks/>
            </p:cNvSpPr>
            <p:nvPr/>
          </p:nvSpPr>
          <p:spPr bwMode="auto">
            <a:xfrm>
              <a:off x="139701" y="1041401"/>
              <a:ext cx="33338" cy="14288"/>
            </a:xfrm>
            <a:custGeom>
              <a:avLst/>
              <a:gdLst>
                <a:gd name="T0" fmla="*/ 2 w 21"/>
                <a:gd name="T1" fmla="*/ 0 h 9"/>
                <a:gd name="T2" fmla="*/ 21 w 21"/>
                <a:gd name="T3" fmla="*/ 8 h 9"/>
                <a:gd name="T4" fmla="*/ 21 w 21"/>
                <a:gd name="T5" fmla="*/ 9 h 9"/>
                <a:gd name="T6" fmla="*/ 0 w 21"/>
                <a:gd name="T7" fmla="*/ 0 h 9"/>
                <a:gd name="T8" fmla="*/ 2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" y="0"/>
                  </a:moveTo>
                  <a:lnTo>
                    <a:pt x="21" y="8"/>
                  </a:lnTo>
                  <a:lnTo>
                    <a:pt x="21" y="9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63" name="Freeform 1398"/>
            <p:cNvSpPr>
              <a:spLocks/>
            </p:cNvSpPr>
            <p:nvPr/>
          </p:nvSpPr>
          <p:spPr bwMode="auto">
            <a:xfrm>
              <a:off x="142876" y="1041401"/>
              <a:ext cx="30163" cy="12700"/>
            </a:xfrm>
            <a:custGeom>
              <a:avLst/>
              <a:gdLst>
                <a:gd name="T0" fmla="*/ 3 w 19"/>
                <a:gd name="T1" fmla="*/ 0 h 8"/>
                <a:gd name="T2" fmla="*/ 19 w 19"/>
                <a:gd name="T3" fmla="*/ 7 h 8"/>
                <a:gd name="T4" fmla="*/ 19 w 19"/>
                <a:gd name="T5" fmla="*/ 8 h 8"/>
                <a:gd name="T6" fmla="*/ 0 w 19"/>
                <a:gd name="T7" fmla="*/ 0 h 8"/>
                <a:gd name="T8" fmla="*/ 3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3" y="0"/>
                  </a:moveTo>
                  <a:lnTo>
                    <a:pt x="19" y="7"/>
                  </a:lnTo>
                  <a:lnTo>
                    <a:pt x="19" y="8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64" name="Freeform 1399"/>
            <p:cNvSpPr>
              <a:spLocks/>
            </p:cNvSpPr>
            <p:nvPr/>
          </p:nvSpPr>
          <p:spPr bwMode="auto">
            <a:xfrm>
              <a:off x="147638" y="1041401"/>
              <a:ext cx="25400" cy="11113"/>
            </a:xfrm>
            <a:custGeom>
              <a:avLst/>
              <a:gdLst>
                <a:gd name="T0" fmla="*/ 2 w 16"/>
                <a:gd name="T1" fmla="*/ 0 h 7"/>
                <a:gd name="T2" fmla="*/ 16 w 16"/>
                <a:gd name="T3" fmla="*/ 6 h 7"/>
                <a:gd name="T4" fmla="*/ 16 w 16"/>
                <a:gd name="T5" fmla="*/ 7 h 7"/>
                <a:gd name="T6" fmla="*/ 0 w 16"/>
                <a:gd name="T7" fmla="*/ 0 h 7"/>
                <a:gd name="T8" fmla="*/ 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2" y="0"/>
                  </a:moveTo>
                  <a:lnTo>
                    <a:pt x="16" y="6"/>
                  </a:lnTo>
                  <a:lnTo>
                    <a:pt x="16" y="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65" name="Freeform 1400"/>
            <p:cNvSpPr>
              <a:spLocks/>
            </p:cNvSpPr>
            <p:nvPr/>
          </p:nvSpPr>
          <p:spPr bwMode="auto">
            <a:xfrm>
              <a:off x="150813" y="1041401"/>
              <a:ext cx="22225" cy="9525"/>
            </a:xfrm>
            <a:custGeom>
              <a:avLst/>
              <a:gdLst>
                <a:gd name="T0" fmla="*/ 3 w 14"/>
                <a:gd name="T1" fmla="*/ 0 h 6"/>
                <a:gd name="T2" fmla="*/ 14 w 14"/>
                <a:gd name="T3" fmla="*/ 5 h 6"/>
                <a:gd name="T4" fmla="*/ 14 w 14"/>
                <a:gd name="T5" fmla="*/ 6 h 6"/>
                <a:gd name="T6" fmla="*/ 0 w 14"/>
                <a:gd name="T7" fmla="*/ 0 h 6"/>
                <a:gd name="T8" fmla="*/ 3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lnTo>
                    <a:pt x="14" y="5"/>
                  </a:lnTo>
                  <a:lnTo>
                    <a:pt x="14" y="6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66" name="Freeform 1401"/>
            <p:cNvSpPr>
              <a:spLocks/>
            </p:cNvSpPr>
            <p:nvPr/>
          </p:nvSpPr>
          <p:spPr bwMode="auto">
            <a:xfrm>
              <a:off x="155576" y="1041401"/>
              <a:ext cx="17463" cy="7938"/>
            </a:xfrm>
            <a:custGeom>
              <a:avLst/>
              <a:gdLst>
                <a:gd name="T0" fmla="*/ 2 w 11"/>
                <a:gd name="T1" fmla="*/ 0 h 5"/>
                <a:gd name="T2" fmla="*/ 11 w 11"/>
                <a:gd name="T3" fmla="*/ 4 h 5"/>
                <a:gd name="T4" fmla="*/ 11 w 11"/>
                <a:gd name="T5" fmla="*/ 5 h 5"/>
                <a:gd name="T6" fmla="*/ 0 w 11"/>
                <a:gd name="T7" fmla="*/ 0 h 5"/>
                <a:gd name="T8" fmla="*/ 2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lnTo>
                    <a:pt x="11" y="4"/>
                  </a:lnTo>
                  <a:lnTo>
                    <a:pt x="11" y="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67" name="Freeform 1402"/>
            <p:cNvSpPr>
              <a:spLocks/>
            </p:cNvSpPr>
            <p:nvPr/>
          </p:nvSpPr>
          <p:spPr bwMode="auto">
            <a:xfrm>
              <a:off x="158751" y="1041401"/>
              <a:ext cx="14288" cy="6350"/>
            </a:xfrm>
            <a:custGeom>
              <a:avLst/>
              <a:gdLst>
                <a:gd name="T0" fmla="*/ 3 w 9"/>
                <a:gd name="T1" fmla="*/ 0 h 4"/>
                <a:gd name="T2" fmla="*/ 9 w 9"/>
                <a:gd name="T3" fmla="*/ 3 h 4"/>
                <a:gd name="T4" fmla="*/ 9 w 9"/>
                <a:gd name="T5" fmla="*/ 4 h 4"/>
                <a:gd name="T6" fmla="*/ 0 w 9"/>
                <a:gd name="T7" fmla="*/ 0 h 4"/>
                <a:gd name="T8" fmla="*/ 3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3" y="0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68" name="Freeform 1403"/>
            <p:cNvSpPr>
              <a:spLocks/>
            </p:cNvSpPr>
            <p:nvPr/>
          </p:nvSpPr>
          <p:spPr bwMode="auto">
            <a:xfrm>
              <a:off x="163513" y="1041401"/>
              <a:ext cx="9525" cy="4763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2 h 3"/>
                <a:gd name="T4" fmla="*/ 6 w 6"/>
                <a:gd name="T5" fmla="*/ 3 h 3"/>
                <a:gd name="T6" fmla="*/ 0 w 6"/>
                <a:gd name="T7" fmla="*/ 0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69" name="Freeform 1404"/>
            <p:cNvSpPr>
              <a:spLocks/>
            </p:cNvSpPr>
            <p:nvPr/>
          </p:nvSpPr>
          <p:spPr bwMode="auto">
            <a:xfrm>
              <a:off x="166688" y="1041401"/>
              <a:ext cx="6350" cy="3175"/>
            </a:xfrm>
            <a:custGeom>
              <a:avLst/>
              <a:gdLst>
                <a:gd name="T0" fmla="*/ 3 w 4"/>
                <a:gd name="T1" fmla="*/ 0 h 2"/>
                <a:gd name="T2" fmla="*/ 4 w 4"/>
                <a:gd name="T3" fmla="*/ 1 h 2"/>
                <a:gd name="T4" fmla="*/ 4 w 4"/>
                <a:gd name="T5" fmla="*/ 2 h 2"/>
                <a:gd name="T6" fmla="*/ 0 w 4"/>
                <a:gd name="T7" fmla="*/ 0 h 2"/>
                <a:gd name="T8" fmla="*/ 3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70" name="Freeform 1405"/>
            <p:cNvSpPr>
              <a:spLocks/>
            </p:cNvSpPr>
            <p:nvPr/>
          </p:nvSpPr>
          <p:spPr bwMode="auto">
            <a:xfrm>
              <a:off x="171451" y="1041401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71" name="Freeform 1406"/>
            <p:cNvSpPr>
              <a:spLocks/>
            </p:cNvSpPr>
            <p:nvPr/>
          </p:nvSpPr>
          <p:spPr bwMode="auto">
            <a:xfrm>
              <a:off x="147638" y="11064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72" name="Freeform 1407"/>
            <p:cNvSpPr>
              <a:spLocks/>
            </p:cNvSpPr>
            <p:nvPr/>
          </p:nvSpPr>
          <p:spPr bwMode="auto">
            <a:xfrm>
              <a:off x="147638" y="1106488"/>
              <a:ext cx="6350" cy="1588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1 w 4"/>
                <a:gd name="T5" fmla="*/ 1 h 1"/>
                <a:gd name="T6" fmla="*/ 0 w 4"/>
                <a:gd name="T7" fmla="*/ 0 h 1"/>
                <a:gd name="T8" fmla="*/ 0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73" name="Freeform 1408"/>
            <p:cNvSpPr>
              <a:spLocks/>
            </p:cNvSpPr>
            <p:nvPr/>
          </p:nvSpPr>
          <p:spPr bwMode="auto">
            <a:xfrm>
              <a:off x="147638" y="1103313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3 h 3"/>
                <a:gd name="T4" fmla="*/ 4 w 6"/>
                <a:gd name="T5" fmla="*/ 3 h 3"/>
                <a:gd name="T6" fmla="*/ 0 w 6"/>
                <a:gd name="T7" fmla="*/ 2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74" name="Freeform 1409"/>
            <p:cNvSpPr>
              <a:spLocks/>
            </p:cNvSpPr>
            <p:nvPr/>
          </p:nvSpPr>
          <p:spPr bwMode="auto">
            <a:xfrm>
              <a:off x="147638" y="1101726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3 h 4"/>
                <a:gd name="T4" fmla="*/ 7 w 7"/>
                <a:gd name="T5" fmla="*/ 4 h 4"/>
                <a:gd name="T6" fmla="*/ 6 w 7"/>
                <a:gd name="T7" fmla="*/ 4 h 4"/>
                <a:gd name="T8" fmla="*/ 0 w 7"/>
                <a:gd name="T9" fmla="*/ 1 h 4"/>
                <a:gd name="T10" fmla="*/ 0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75" name="Freeform 1410"/>
            <p:cNvSpPr>
              <a:spLocks/>
            </p:cNvSpPr>
            <p:nvPr/>
          </p:nvSpPr>
          <p:spPr bwMode="auto">
            <a:xfrm>
              <a:off x="147638" y="1100138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3 h 4"/>
                <a:gd name="T4" fmla="*/ 7 w 7"/>
                <a:gd name="T5" fmla="*/ 4 h 4"/>
                <a:gd name="T6" fmla="*/ 0 w 7"/>
                <a:gd name="T7" fmla="*/ 1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76" name="Freeform 1411"/>
            <p:cNvSpPr>
              <a:spLocks/>
            </p:cNvSpPr>
            <p:nvPr/>
          </p:nvSpPr>
          <p:spPr bwMode="auto">
            <a:xfrm>
              <a:off x="147638" y="1098551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3 h 4"/>
                <a:gd name="T4" fmla="*/ 7 w 7"/>
                <a:gd name="T5" fmla="*/ 4 h 4"/>
                <a:gd name="T6" fmla="*/ 0 w 7"/>
                <a:gd name="T7" fmla="*/ 1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77" name="Freeform 1412"/>
            <p:cNvSpPr>
              <a:spLocks/>
            </p:cNvSpPr>
            <p:nvPr/>
          </p:nvSpPr>
          <p:spPr bwMode="auto">
            <a:xfrm>
              <a:off x="147638" y="1096963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3 h 4"/>
                <a:gd name="T4" fmla="*/ 7 w 7"/>
                <a:gd name="T5" fmla="*/ 4 h 4"/>
                <a:gd name="T6" fmla="*/ 0 w 7"/>
                <a:gd name="T7" fmla="*/ 1 h 4"/>
                <a:gd name="T8" fmla="*/ 0 w 7"/>
                <a:gd name="T9" fmla="*/ 0 h 4"/>
                <a:gd name="T10" fmla="*/ 0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78" name="Freeform 1413"/>
            <p:cNvSpPr>
              <a:spLocks/>
            </p:cNvSpPr>
            <p:nvPr/>
          </p:nvSpPr>
          <p:spPr bwMode="auto">
            <a:xfrm>
              <a:off x="147638" y="1096963"/>
              <a:ext cx="11113" cy="4763"/>
            </a:xfrm>
            <a:custGeom>
              <a:avLst/>
              <a:gdLst>
                <a:gd name="T0" fmla="*/ 3 w 7"/>
                <a:gd name="T1" fmla="*/ 0 h 3"/>
                <a:gd name="T2" fmla="*/ 7 w 7"/>
                <a:gd name="T3" fmla="*/ 2 h 3"/>
                <a:gd name="T4" fmla="*/ 7 w 7"/>
                <a:gd name="T5" fmla="*/ 3 h 3"/>
                <a:gd name="T6" fmla="*/ 0 w 7"/>
                <a:gd name="T7" fmla="*/ 0 h 3"/>
                <a:gd name="T8" fmla="*/ 3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79" name="Freeform 1414"/>
            <p:cNvSpPr>
              <a:spLocks/>
            </p:cNvSpPr>
            <p:nvPr/>
          </p:nvSpPr>
          <p:spPr bwMode="auto">
            <a:xfrm>
              <a:off x="152401" y="1096963"/>
              <a:ext cx="6350" cy="3175"/>
            </a:xfrm>
            <a:custGeom>
              <a:avLst/>
              <a:gdLst>
                <a:gd name="T0" fmla="*/ 3 w 4"/>
                <a:gd name="T1" fmla="*/ 0 h 2"/>
                <a:gd name="T2" fmla="*/ 4 w 4"/>
                <a:gd name="T3" fmla="*/ 1 h 2"/>
                <a:gd name="T4" fmla="*/ 4 w 4"/>
                <a:gd name="T5" fmla="*/ 2 h 2"/>
                <a:gd name="T6" fmla="*/ 0 w 4"/>
                <a:gd name="T7" fmla="*/ 0 h 2"/>
                <a:gd name="T8" fmla="*/ 3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80" name="Freeform 1415"/>
            <p:cNvSpPr>
              <a:spLocks/>
            </p:cNvSpPr>
            <p:nvPr/>
          </p:nvSpPr>
          <p:spPr bwMode="auto">
            <a:xfrm>
              <a:off x="157163" y="1096963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81" name="Rectangle 1416"/>
            <p:cNvSpPr>
              <a:spLocks noChangeArrowheads="1"/>
            </p:cNvSpPr>
            <p:nvPr/>
          </p:nvSpPr>
          <p:spPr bwMode="auto">
            <a:xfrm>
              <a:off x="77788" y="1108076"/>
              <a:ext cx="1588" cy="1588"/>
            </a:xfrm>
            <a:prstGeom prst="rect">
              <a:avLst/>
            </a:pr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82" name="Freeform 1417"/>
            <p:cNvSpPr>
              <a:spLocks/>
            </p:cNvSpPr>
            <p:nvPr/>
          </p:nvSpPr>
          <p:spPr bwMode="auto">
            <a:xfrm>
              <a:off x="77788" y="1106488"/>
              <a:ext cx="4763" cy="1588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1 h 1"/>
                <a:gd name="T6" fmla="*/ 0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83" name="Freeform 1418"/>
            <p:cNvSpPr>
              <a:spLocks/>
            </p:cNvSpPr>
            <p:nvPr/>
          </p:nvSpPr>
          <p:spPr bwMode="auto">
            <a:xfrm>
              <a:off x="77788" y="1104901"/>
              <a:ext cx="7938" cy="317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3 w 5"/>
                <a:gd name="T5" fmla="*/ 2 h 2"/>
                <a:gd name="T6" fmla="*/ 0 w 5"/>
                <a:gd name="T7" fmla="*/ 1 h 2"/>
                <a:gd name="T8" fmla="*/ 0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84" name="Freeform 1419"/>
            <p:cNvSpPr>
              <a:spLocks/>
            </p:cNvSpPr>
            <p:nvPr/>
          </p:nvSpPr>
          <p:spPr bwMode="auto">
            <a:xfrm>
              <a:off x="77788" y="1103313"/>
              <a:ext cx="11113" cy="4763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2 h 3"/>
                <a:gd name="T4" fmla="*/ 7 w 7"/>
                <a:gd name="T5" fmla="*/ 3 h 3"/>
                <a:gd name="T6" fmla="*/ 5 w 7"/>
                <a:gd name="T7" fmla="*/ 3 h 3"/>
                <a:gd name="T8" fmla="*/ 0 w 7"/>
                <a:gd name="T9" fmla="*/ 1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85" name="Freeform 1420"/>
            <p:cNvSpPr>
              <a:spLocks/>
            </p:cNvSpPr>
            <p:nvPr/>
          </p:nvSpPr>
          <p:spPr bwMode="auto">
            <a:xfrm>
              <a:off x="77788" y="1101726"/>
              <a:ext cx="11113" cy="4763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7 w 7"/>
                <a:gd name="T5" fmla="*/ 3 h 3"/>
                <a:gd name="T6" fmla="*/ 0 w 7"/>
                <a:gd name="T7" fmla="*/ 1 h 3"/>
                <a:gd name="T8" fmla="*/ 0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86" name="Freeform 1421"/>
            <p:cNvSpPr>
              <a:spLocks/>
            </p:cNvSpPr>
            <p:nvPr/>
          </p:nvSpPr>
          <p:spPr bwMode="auto">
            <a:xfrm>
              <a:off x="77788" y="1098551"/>
              <a:ext cx="11113" cy="7938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4 h 5"/>
                <a:gd name="T4" fmla="*/ 7 w 7"/>
                <a:gd name="T5" fmla="*/ 5 h 5"/>
                <a:gd name="T6" fmla="*/ 0 w 7"/>
                <a:gd name="T7" fmla="*/ 2 h 5"/>
                <a:gd name="T8" fmla="*/ 0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87" name="Freeform 1422"/>
            <p:cNvSpPr>
              <a:spLocks/>
            </p:cNvSpPr>
            <p:nvPr/>
          </p:nvSpPr>
          <p:spPr bwMode="auto">
            <a:xfrm>
              <a:off x="77788" y="1098551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2 h 4"/>
                <a:gd name="T4" fmla="*/ 7 w 7"/>
                <a:gd name="T5" fmla="*/ 4 h 4"/>
                <a:gd name="T6" fmla="*/ 0 w 7"/>
                <a:gd name="T7" fmla="*/ 0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7" y="2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88" name="Freeform 1423"/>
            <p:cNvSpPr>
              <a:spLocks/>
            </p:cNvSpPr>
            <p:nvPr/>
          </p:nvSpPr>
          <p:spPr bwMode="auto">
            <a:xfrm>
              <a:off x="77788" y="1096963"/>
              <a:ext cx="11113" cy="4763"/>
            </a:xfrm>
            <a:custGeom>
              <a:avLst/>
              <a:gdLst>
                <a:gd name="T0" fmla="*/ 2 w 7"/>
                <a:gd name="T1" fmla="*/ 0 h 3"/>
                <a:gd name="T2" fmla="*/ 7 w 7"/>
                <a:gd name="T3" fmla="*/ 2 h 3"/>
                <a:gd name="T4" fmla="*/ 7 w 7"/>
                <a:gd name="T5" fmla="*/ 3 h 3"/>
                <a:gd name="T6" fmla="*/ 0 w 7"/>
                <a:gd name="T7" fmla="*/ 1 h 3"/>
                <a:gd name="T8" fmla="*/ 0 w 7"/>
                <a:gd name="T9" fmla="*/ 0 h 3"/>
                <a:gd name="T10" fmla="*/ 2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2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89" name="Freeform 1424"/>
            <p:cNvSpPr>
              <a:spLocks/>
            </p:cNvSpPr>
            <p:nvPr/>
          </p:nvSpPr>
          <p:spPr bwMode="auto">
            <a:xfrm>
              <a:off x="80963" y="1096963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5 w 5"/>
                <a:gd name="T3" fmla="*/ 1 h 2"/>
                <a:gd name="T4" fmla="*/ 5 w 5"/>
                <a:gd name="T5" fmla="*/ 2 h 2"/>
                <a:gd name="T6" fmla="*/ 0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90" name="Freeform 1425"/>
            <p:cNvSpPr>
              <a:spLocks/>
            </p:cNvSpPr>
            <p:nvPr/>
          </p:nvSpPr>
          <p:spPr bwMode="auto">
            <a:xfrm>
              <a:off x="84138" y="1096963"/>
              <a:ext cx="4763" cy="1588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91" name="Freeform 1426"/>
            <p:cNvSpPr>
              <a:spLocks/>
            </p:cNvSpPr>
            <p:nvPr/>
          </p:nvSpPr>
          <p:spPr bwMode="auto">
            <a:xfrm>
              <a:off x="69851" y="1114426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92" name="Freeform 1427"/>
            <p:cNvSpPr>
              <a:spLocks/>
            </p:cNvSpPr>
            <p:nvPr/>
          </p:nvSpPr>
          <p:spPr bwMode="auto">
            <a:xfrm>
              <a:off x="69851" y="1112838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2 h 2"/>
                <a:gd name="T6" fmla="*/ 0 w 4"/>
                <a:gd name="T7" fmla="*/ 1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93" name="Freeform 1428"/>
            <p:cNvSpPr>
              <a:spLocks/>
            </p:cNvSpPr>
            <p:nvPr/>
          </p:nvSpPr>
          <p:spPr bwMode="auto">
            <a:xfrm>
              <a:off x="69851" y="1111251"/>
              <a:ext cx="11113" cy="4763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4 w 7"/>
                <a:gd name="T5" fmla="*/ 3 h 3"/>
                <a:gd name="T6" fmla="*/ 0 w 7"/>
                <a:gd name="T7" fmla="*/ 1 h 3"/>
                <a:gd name="T8" fmla="*/ 0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94" name="Freeform 1429"/>
            <p:cNvSpPr>
              <a:spLocks/>
            </p:cNvSpPr>
            <p:nvPr/>
          </p:nvSpPr>
          <p:spPr bwMode="auto">
            <a:xfrm>
              <a:off x="69851" y="1109663"/>
              <a:ext cx="14288" cy="6350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4 h 4"/>
                <a:gd name="T4" fmla="*/ 7 w 9"/>
                <a:gd name="T5" fmla="*/ 4 h 4"/>
                <a:gd name="T6" fmla="*/ 0 w 9"/>
                <a:gd name="T7" fmla="*/ 1 h 4"/>
                <a:gd name="T8" fmla="*/ 0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9" y="4"/>
                  </a:lnTo>
                  <a:lnTo>
                    <a:pt x="7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95" name="Freeform 1430"/>
            <p:cNvSpPr>
              <a:spLocks/>
            </p:cNvSpPr>
            <p:nvPr/>
          </p:nvSpPr>
          <p:spPr bwMode="auto">
            <a:xfrm>
              <a:off x="69851" y="1108076"/>
              <a:ext cx="19050" cy="7938"/>
            </a:xfrm>
            <a:custGeom>
              <a:avLst/>
              <a:gdLst>
                <a:gd name="T0" fmla="*/ 0 w 12"/>
                <a:gd name="T1" fmla="*/ 0 h 5"/>
                <a:gd name="T2" fmla="*/ 12 w 12"/>
                <a:gd name="T3" fmla="*/ 5 h 5"/>
                <a:gd name="T4" fmla="*/ 9 w 12"/>
                <a:gd name="T5" fmla="*/ 5 h 5"/>
                <a:gd name="T6" fmla="*/ 0 w 12"/>
                <a:gd name="T7" fmla="*/ 1 h 5"/>
                <a:gd name="T8" fmla="*/ 0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12" y="5"/>
                  </a:lnTo>
                  <a:lnTo>
                    <a:pt x="9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96" name="Freeform 1431"/>
            <p:cNvSpPr>
              <a:spLocks/>
            </p:cNvSpPr>
            <p:nvPr/>
          </p:nvSpPr>
          <p:spPr bwMode="auto">
            <a:xfrm>
              <a:off x="69851" y="1106488"/>
              <a:ext cx="22225" cy="9525"/>
            </a:xfrm>
            <a:custGeom>
              <a:avLst/>
              <a:gdLst>
                <a:gd name="T0" fmla="*/ 0 w 14"/>
                <a:gd name="T1" fmla="*/ 0 h 6"/>
                <a:gd name="T2" fmla="*/ 14 w 14"/>
                <a:gd name="T3" fmla="*/ 6 h 6"/>
                <a:gd name="T4" fmla="*/ 12 w 14"/>
                <a:gd name="T5" fmla="*/ 6 h 6"/>
                <a:gd name="T6" fmla="*/ 0 w 14"/>
                <a:gd name="T7" fmla="*/ 1 h 6"/>
                <a:gd name="T8" fmla="*/ 0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14" y="6"/>
                  </a:lnTo>
                  <a:lnTo>
                    <a:pt x="12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97" name="Freeform 1432"/>
            <p:cNvSpPr>
              <a:spLocks/>
            </p:cNvSpPr>
            <p:nvPr/>
          </p:nvSpPr>
          <p:spPr bwMode="auto">
            <a:xfrm>
              <a:off x="69851" y="1104901"/>
              <a:ext cx="26988" cy="11113"/>
            </a:xfrm>
            <a:custGeom>
              <a:avLst/>
              <a:gdLst>
                <a:gd name="T0" fmla="*/ 0 w 17"/>
                <a:gd name="T1" fmla="*/ 0 h 7"/>
                <a:gd name="T2" fmla="*/ 17 w 17"/>
                <a:gd name="T3" fmla="*/ 7 h 7"/>
                <a:gd name="T4" fmla="*/ 14 w 17"/>
                <a:gd name="T5" fmla="*/ 7 h 7"/>
                <a:gd name="T6" fmla="*/ 0 w 17"/>
                <a:gd name="T7" fmla="*/ 1 h 7"/>
                <a:gd name="T8" fmla="*/ 0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0" y="0"/>
                  </a:moveTo>
                  <a:lnTo>
                    <a:pt x="17" y="7"/>
                  </a:lnTo>
                  <a:lnTo>
                    <a:pt x="14" y="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98" name="Freeform 1433"/>
            <p:cNvSpPr>
              <a:spLocks/>
            </p:cNvSpPr>
            <p:nvPr/>
          </p:nvSpPr>
          <p:spPr bwMode="auto">
            <a:xfrm>
              <a:off x="69851" y="1103313"/>
              <a:ext cx="30163" cy="12700"/>
            </a:xfrm>
            <a:custGeom>
              <a:avLst/>
              <a:gdLst>
                <a:gd name="T0" fmla="*/ 0 w 19"/>
                <a:gd name="T1" fmla="*/ 0 h 8"/>
                <a:gd name="T2" fmla="*/ 19 w 19"/>
                <a:gd name="T3" fmla="*/ 8 h 8"/>
                <a:gd name="T4" fmla="*/ 17 w 19"/>
                <a:gd name="T5" fmla="*/ 8 h 8"/>
                <a:gd name="T6" fmla="*/ 0 w 19"/>
                <a:gd name="T7" fmla="*/ 1 h 8"/>
                <a:gd name="T8" fmla="*/ 0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9" y="8"/>
                  </a:lnTo>
                  <a:lnTo>
                    <a:pt x="17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699" name="Freeform 1434"/>
            <p:cNvSpPr>
              <a:spLocks/>
            </p:cNvSpPr>
            <p:nvPr/>
          </p:nvSpPr>
          <p:spPr bwMode="auto">
            <a:xfrm>
              <a:off x="69851" y="1101726"/>
              <a:ext cx="34925" cy="14288"/>
            </a:xfrm>
            <a:custGeom>
              <a:avLst/>
              <a:gdLst>
                <a:gd name="T0" fmla="*/ 0 w 22"/>
                <a:gd name="T1" fmla="*/ 0 h 9"/>
                <a:gd name="T2" fmla="*/ 22 w 22"/>
                <a:gd name="T3" fmla="*/ 9 h 9"/>
                <a:gd name="T4" fmla="*/ 19 w 22"/>
                <a:gd name="T5" fmla="*/ 9 h 9"/>
                <a:gd name="T6" fmla="*/ 0 w 22"/>
                <a:gd name="T7" fmla="*/ 1 h 9"/>
                <a:gd name="T8" fmla="*/ 0 w 2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0" y="0"/>
                  </a:moveTo>
                  <a:lnTo>
                    <a:pt x="22" y="9"/>
                  </a:lnTo>
                  <a:lnTo>
                    <a:pt x="19" y="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700" name="Freeform 1435"/>
            <p:cNvSpPr>
              <a:spLocks/>
            </p:cNvSpPr>
            <p:nvPr/>
          </p:nvSpPr>
          <p:spPr bwMode="auto">
            <a:xfrm>
              <a:off x="69851" y="1100138"/>
              <a:ext cx="38100" cy="15875"/>
            </a:xfrm>
            <a:custGeom>
              <a:avLst/>
              <a:gdLst>
                <a:gd name="T0" fmla="*/ 0 w 24"/>
                <a:gd name="T1" fmla="*/ 0 h 10"/>
                <a:gd name="T2" fmla="*/ 24 w 24"/>
                <a:gd name="T3" fmla="*/ 10 h 10"/>
                <a:gd name="T4" fmla="*/ 22 w 24"/>
                <a:gd name="T5" fmla="*/ 10 h 10"/>
                <a:gd name="T6" fmla="*/ 0 w 24"/>
                <a:gd name="T7" fmla="*/ 1 h 10"/>
                <a:gd name="T8" fmla="*/ 0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24" y="10"/>
                  </a:lnTo>
                  <a:lnTo>
                    <a:pt x="22" y="1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701" name="Freeform 1436"/>
            <p:cNvSpPr>
              <a:spLocks/>
            </p:cNvSpPr>
            <p:nvPr/>
          </p:nvSpPr>
          <p:spPr bwMode="auto">
            <a:xfrm>
              <a:off x="69851" y="1098551"/>
              <a:ext cx="42863" cy="17463"/>
            </a:xfrm>
            <a:custGeom>
              <a:avLst/>
              <a:gdLst>
                <a:gd name="T0" fmla="*/ 0 w 27"/>
                <a:gd name="T1" fmla="*/ 0 h 11"/>
                <a:gd name="T2" fmla="*/ 27 w 27"/>
                <a:gd name="T3" fmla="*/ 11 h 11"/>
                <a:gd name="T4" fmla="*/ 24 w 27"/>
                <a:gd name="T5" fmla="*/ 11 h 11"/>
                <a:gd name="T6" fmla="*/ 0 w 27"/>
                <a:gd name="T7" fmla="*/ 1 h 11"/>
                <a:gd name="T8" fmla="*/ 0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0" y="0"/>
                  </a:moveTo>
                  <a:lnTo>
                    <a:pt x="27" y="11"/>
                  </a:lnTo>
                  <a:lnTo>
                    <a:pt x="24" y="1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702" name="Freeform 1437"/>
            <p:cNvSpPr>
              <a:spLocks/>
            </p:cNvSpPr>
            <p:nvPr/>
          </p:nvSpPr>
          <p:spPr bwMode="auto">
            <a:xfrm>
              <a:off x="69851" y="1096963"/>
              <a:ext cx="46038" cy="19050"/>
            </a:xfrm>
            <a:custGeom>
              <a:avLst/>
              <a:gdLst>
                <a:gd name="T0" fmla="*/ 0 w 29"/>
                <a:gd name="T1" fmla="*/ 0 h 12"/>
                <a:gd name="T2" fmla="*/ 29 w 29"/>
                <a:gd name="T3" fmla="*/ 12 h 12"/>
                <a:gd name="T4" fmla="*/ 27 w 29"/>
                <a:gd name="T5" fmla="*/ 12 h 12"/>
                <a:gd name="T6" fmla="*/ 0 w 29"/>
                <a:gd name="T7" fmla="*/ 1 h 12"/>
                <a:gd name="T8" fmla="*/ 0 w 2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9" y="12"/>
                  </a:lnTo>
                  <a:lnTo>
                    <a:pt x="27" y="1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703" name="Freeform 1438"/>
            <p:cNvSpPr>
              <a:spLocks/>
            </p:cNvSpPr>
            <p:nvPr/>
          </p:nvSpPr>
          <p:spPr bwMode="auto">
            <a:xfrm>
              <a:off x="69851" y="1095376"/>
              <a:ext cx="50800" cy="20638"/>
            </a:xfrm>
            <a:custGeom>
              <a:avLst/>
              <a:gdLst>
                <a:gd name="T0" fmla="*/ 0 w 32"/>
                <a:gd name="T1" fmla="*/ 0 h 13"/>
                <a:gd name="T2" fmla="*/ 32 w 32"/>
                <a:gd name="T3" fmla="*/ 13 h 13"/>
                <a:gd name="T4" fmla="*/ 29 w 32"/>
                <a:gd name="T5" fmla="*/ 13 h 13"/>
                <a:gd name="T6" fmla="*/ 0 w 32"/>
                <a:gd name="T7" fmla="*/ 1 h 13"/>
                <a:gd name="T8" fmla="*/ 0 w 3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0" y="0"/>
                  </a:moveTo>
                  <a:lnTo>
                    <a:pt x="32" y="13"/>
                  </a:lnTo>
                  <a:lnTo>
                    <a:pt x="29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704" name="Freeform 1439"/>
            <p:cNvSpPr>
              <a:spLocks/>
            </p:cNvSpPr>
            <p:nvPr/>
          </p:nvSpPr>
          <p:spPr bwMode="auto">
            <a:xfrm>
              <a:off x="69851" y="1092201"/>
              <a:ext cx="53975" cy="23813"/>
            </a:xfrm>
            <a:custGeom>
              <a:avLst/>
              <a:gdLst>
                <a:gd name="T0" fmla="*/ 0 w 34"/>
                <a:gd name="T1" fmla="*/ 0 h 15"/>
                <a:gd name="T2" fmla="*/ 34 w 34"/>
                <a:gd name="T3" fmla="*/ 15 h 15"/>
                <a:gd name="T4" fmla="*/ 32 w 34"/>
                <a:gd name="T5" fmla="*/ 15 h 15"/>
                <a:gd name="T6" fmla="*/ 0 w 34"/>
                <a:gd name="T7" fmla="*/ 2 h 15"/>
                <a:gd name="T8" fmla="*/ 0 w 3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0" y="0"/>
                  </a:moveTo>
                  <a:lnTo>
                    <a:pt x="34" y="15"/>
                  </a:lnTo>
                  <a:lnTo>
                    <a:pt x="32" y="1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705" name="Freeform 1440"/>
            <p:cNvSpPr>
              <a:spLocks/>
            </p:cNvSpPr>
            <p:nvPr/>
          </p:nvSpPr>
          <p:spPr bwMode="auto">
            <a:xfrm>
              <a:off x="69851" y="1090613"/>
              <a:ext cx="58738" cy="25400"/>
            </a:xfrm>
            <a:custGeom>
              <a:avLst/>
              <a:gdLst>
                <a:gd name="T0" fmla="*/ 0 w 37"/>
                <a:gd name="T1" fmla="*/ 0 h 16"/>
                <a:gd name="T2" fmla="*/ 37 w 37"/>
                <a:gd name="T3" fmla="*/ 16 h 16"/>
                <a:gd name="T4" fmla="*/ 34 w 37"/>
                <a:gd name="T5" fmla="*/ 16 h 16"/>
                <a:gd name="T6" fmla="*/ 0 w 37"/>
                <a:gd name="T7" fmla="*/ 1 h 16"/>
                <a:gd name="T8" fmla="*/ 0 w 3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6">
                  <a:moveTo>
                    <a:pt x="0" y="0"/>
                  </a:moveTo>
                  <a:lnTo>
                    <a:pt x="37" y="16"/>
                  </a:lnTo>
                  <a:lnTo>
                    <a:pt x="34" y="1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706" name="Freeform 1441"/>
            <p:cNvSpPr>
              <a:spLocks/>
            </p:cNvSpPr>
            <p:nvPr/>
          </p:nvSpPr>
          <p:spPr bwMode="auto">
            <a:xfrm>
              <a:off x="69851" y="1089026"/>
              <a:ext cx="61913" cy="26988"/>
            </a:xfrm>
            <a:custGeom>
              <a:avLst/>
              <a:gdLst>
                <a:gd name="T0" fmla="*/ 0 w 39"/>
                <a:gd name="T1" fmla="*/ 0 h 17"/>
                <a:gd name="T2" fmla="*/ 39 w 39"/>
                <a:gd name="T3" fmla="*/ 17 h 17"/>
                <a:gd name="T4" fmla="*/ 37 w 39"/>
                <a:gd name="T5" fmla="*/ 17 h 17"/>
                <a:gd name="T6" fmla="*/ 0 w 39"/>
                <a:gd name="T7" fmla="*/ 1 h 17"/>
                <a:gd name="T8" fmla="*/ 0 w 39"/>
                <a:gd name="T9" fmla="*/ 0 h 17"/>
                <a:gd name="T10" fmla="*/ 0 w 3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7">
                  <a:moveTo>
                    <a:pt x="0" y="0"/>
                  </a:moveTo>
                  <a:lnTo>
                    <a:pt x="39" y="17"/>
                  </a:lnTo>
                  <a:lnTo>
                    <a:pt x="37" y="1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707" name="Freeform 1442"/>
            <p:cNvSpPr>
              <a:spLocks/>
            </p:cNvSpPr>
            <p:nvPr/>
          </p:nvSpPr>
          <p:spPr bwMode="auto">
            <a:xfrm>
              <a:off x="69851" y="1089026"/>
              <a:ext cx="66675" cy="26988"/>
            </a:xfrm>
            <a:custGeom>
              <a:avLst/>
              <a:gdLst>
                <a:gd name="T0" fmla="*/ 3 w 42"/>
                <a:gd name="T1" fmla="*/ 0 h 17"/>
                <a:gd name="T2" fmla="*/ 42 w 42"/>
                <a:gd name="T3" fmla="*/ 17 h 17"/>
                <a:gd name="T4" fmla="*/ 39 w 42"/>
                <a:gd name="T5" fmla="*/ 17 h 17"/>
                <a:gd name="T6" fmla="*/ 0 w 42"/>
                <a:gd name="T7" fmla="*/ 0 h 17"/>
                <a:gd name="T8" fmla="*/ 3 w 4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7">
                  <a:moveTo>
                    <a:pt x="3" y="0"/>
                  </a:moveTo>
                  <a:lnTo>
                    <a:pt x="42" y="17"/>
                  </a:lnTo>
                  <a:lnTo>
                    <a:pt x="39" y="17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1708" name="Группа 1707"/>
            <p:cNvGrpSpPr/>
            <p:nvPr/>
          </p:nvGrpSpPr>
          <p:grpSpPr>
            <a:xfrm>
              <a:off x="19050" y="911226"/>
              <a:ext cx="260350" cy="231775"/>
              <a:chOff x="19050" y="911226"/>
              <a:chExt cx="260350" cy="231775"/>
            </a:xfrm>
          </p:grpSpPr>
          <p:sp>
            <p:nvSpPr>
              <p:cNvPr id="1709" name="Freeform 1444"/>
              <p:cNvSpPr>
                <a:spLocks/>
              </p:cNvSpPr>
              <p:nvPr/>
            </p:nvSpPr>
            <p:spPr bwMode="auto">
              <a:xfrm>
                <a:off x="74613" y="1089026"/>
                <a:ext cx="65088" cy="26988"/>
              </a:xfrm>
              <a:custGeom>
                <a:avLst/>
                <a:gdLst>
                  <a:gd name="T0" fmla="*/ 2 w 41"/>
                  <a:gd name="T1" fmla="*/ 0 h 17"/>
                  <a:gd name="T2" fmla="*/ 41 w 41"/>
                  <a:gd name="T3" fmla="*/ 17 h 17"/>
                  <a:gd name="T4" fmla="*/ 39 w 41"/>
                  <a:gd name="T5" fmla="*/ 17 h 17"/>
                  <a:gd name="T6" fmla="*/ 0 w 41"/>
                  <a:gd name="T7" fmla="*/ 0 h 17"/>
                  <a:gd name="T8" fmla="*/ 2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2" y="0"/>
                    </a:moveTo>
                    <a:lnTo>
                      <a:pt x="41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0" name="Freeform 1445"/>
              <p:cNvSpPr>
                <a:spLocks/>
              </p:cNvSpPr>
              <p:nvPr/>
            </p:nvSpPr>
            <p:spPr bwMode="auto">
              <a:xfrm>
                <a:off x="77788" y="1089026"/>
                <a:ext cx="66675" cy="26988"/>
              </a:xfrm>
              <a:custGeom>
                <a:avLst/>
                <a:gdLst>
                  <a:gd name="T0" fmla="*/ 3 w 42"/>
                  <a:gd name="T1" fmla="*/ 0 h 17"/>
                  <a:gd name="T2" fmla="*/ 42 w 42"/>
                  <a:gd name="T3" fmla="*/ 17 h 17"/>
                  <a:gd name="T4" fmla="*/ 39 w 42"/>
                  <a:gd name="T5" fmla="*/ 17 h 17"/>
                  <a:gd name="T6" fmla="*/ 0 w 42"/>
                  <a:gd name="T7" fmla="*/ 0 h 17"/>
                  <a:gd name="T8" fmla="*/ 3 w 4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7">
                    <a:moveTo>
                      <a:pt x="3" y="0"/>
                    </a:moveTo>
                    <a:lnTo>
                      <a:pt x="42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1" name="Freeform 1446"/>
              <p:cNvSpPr>
                <a:spLocks/>
              </p:cNvSpPr>
              <p:nvPr/>
            </p:nvSpPr>
            <p:spPr bwMode="auto">
              <a:xfrm>
                <a:off x="82550" y="1089026"/>
                <a:ext cx="65088" cy="26988"/>
              </a:xfrm>
              <a:custGeom>
                <a:avLst/>
                <a:gdLst>
                  <a:gd name="T0" fmla="*/ 2 w 41"/>
                  <a:gd name="T1" fmla="*/ 0 h 17"/>
                  <a:gd name="T2" fmla="*/ 41 w 41"/>
                  <a:gd name="T3" fmla="*/ 17 h 17"/>
                  <a:gd name="T4" fmla="*/ 39 w 41"/>
                  <a:gd name="T5" fmla="*/ 17 h 17"/>
                  <a:gd name="T6" fmla="*/ 0 w 41"/>
                  <a:gd name="T7" fmla="*/ 0 h 17"/>
                  <a:gd name="T8" fmla="*/ 2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2" y="0"/>
                    </a:moveTo>
                    <a:lnTo>
                      <a:pt x="41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2" name="Freeform 1447"/>
              <p:cNvSpPr>
                <a:spLocks/>
              </p:cNvSpPr>
              <p:nvPr/>
            </p:nvSpPr>
            <p:spPr bwMode="auto">
              <a:xfrm>
                <a:off x="85725" y="1089026"/>
                <a:ext cx="66675" cy="26988"/>
              </a:xfrm>
              <a:custGeom>
                <a:avLst/>
                <a:gdLst>
                  <a:gd name="T0" fmla="*/ 3 w 42"/>
                  <a:gd name="T1" fmla="*/ 0 h 17"/>
                  <a:gd name="T2" fmla="*/ 42 w 42"/>
                  <a:gd name="T3" fmla="*/ 17 h 17"/>
                  <a:gd name="T4" fmla="*/ 39 w 42"/>
                  <a:gd name="T5" fmla="*/ 17 h 17"/>
                  <a:gd name="T6" fmla="*/ 0 w 42"/>
                  <a:gd name="T7" fmla="*/ 0 h 17"/>
                  <a:gd name="T8" fmla="*/ 3 w 4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7">
                    <a:moveTo>
                      <a:pt x="3" y="0"/>
                    </a:moveTo>
                    <a:lnTo>
                      <a:pt x="42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3" name="Freeform 1448"/>
              <p:cNvSpPr>
                <a:spLocks/>
              </p:cNvSpPr>
              <p:nvPr/>
            </p:nvSpPr>
            <p:spPr bwMode="auto">
              <a:xfrm>
                <a:off x="90488" y="1089026"/>
                <a:ext cx="65088" cy="26988"/>
              </a:xfrm>
              <a:custGeom>
                <a:avLst/>
                <a:gdLst>
                  <a:gd name="T0" fmla="*/ 3 w 41"/>
                  <a:gd name="T1" fmla="*/ 0 h 17"/>
                  <a:gd name="T2" fmla="*/ 41 w 41"/>
                  <a:gd name="T3" fmla="*/ 17 h 17"/>
                  <a:gd name="T4" fmla="*/ 39 w 41"/>
                  <a:gd name="T5" fmla="*/ 17 h 17"/>
                  <a:gd name="T6" fmla="*/ 0 w 41"/>
                  <a:gd name="T7" fmla="*/ 0 h 17"/>
                  <a:gd name="T8" fmla="*/ 3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3" y="0"/>
                    </a:moveTo>
                    <a:lnTo>
                      <a:pt x="41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4" name="Freeform 1449"/>
              <p:cNvSpPr>
                <a:spLocks/>
              </p:cNvSpPr>
              <p:nvPr/>
            </p:nvSpPr>
            <p:spPr bwMode="auto">
              <a:xfrm>
                <a:off x="95250" y="1089026"/>
                <a:ext cx="65088" cy="26988"/>
              </a:xfrm>
              <a:custGeom>
                <a:avLst/>
                <a:gdLst>
                  <a:gd name="T0" fmla="*/ 2 w 41"/>
                  <a:gd name="T1" fmla="*/ 0 h 17"/>
                  <a:gd name="T2" fmla="*/ 41 w 41"/>
                  <a:gd name="T3" fmla="*/ 17 h 17"/>
                  <a:gd name="T4" fmla="*/ 38 w 41"/>
                  <a:gd name="T5" fmla="*/ 17 h 17"/>
                  <a:gd name="T6" fmla="*/ 0 w 41"/>
                  <a:gd name="T7" fmla="*/ 0 h 17"/>
                  <a:gd name="T8" fmla="*/ 2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2" y="0"/>
                    </a:moveTo>
                    <a:lnTo>
                      <a:pt x="41" y="17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5" name="Freeform 1450"/>
              <p:cNvSpPr>
                <a:spLocks/>
              </p:cNvSpPr>
              <p:nvPr/>
            </p:nvSpPr>
            <p:spPr bwMode="auto">
              <a:xfrm>
                <a:off x="98425" y="1089026"/>
                <a:ext cx="65088" cy="26988"/>
              </a:xfrm>
              <a:custGeom>
                <a:avLst/>
                <a:gdLst>
                  <a:gd name="T0" fmla="*/ 3 w 41"/>
                  <a:gd name="T1" fmla="*/ 0 h 17"/>
                  <a:gd name="T2" fmla="*/ 41 w 41"/>
                  <a:gd name="T3" fmla="*/ 17 h 17"/>
                  <a:gd name="T4" fmla="*/ 39 w 41"/>
                  <a:gd name="T5" fmla="*/ 17 h 17"/>
                  <a:gd name="T6" fmla="*/ 0 w 41"/>
                  <a:gd name="T7" fmla="*/ 0 h 17"/>
                  <a:gd name="T8" fmla="*/ 3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3" y="0"/>
                    </a:moveTo>
                    <a:lnTo>
                      <a:pt x="41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6" name="Freeform 1451"/>
              <p:cNvSpPr>
                <a:spLocks/>
              </p:cNvSpPr>
              <p:nvPr/>
            </p:nvSpPr>
            <p:spPr bwMode="auto">
              <a:xfrm>
                <a:off x="103188" y="1089026"/>
                <a:ext cx="63500" cy="26988"/>
              </a:xfrm>
              <a:custGeom>
                <a:avLst/>
                <a:gdLst>
                  <a:gd name="T0" fmla="*/ 2 w 40"/>
                  <a:gd name="T1" fmla="*/ 0 h 17"/>
                  <a:gd name="T2" fmla="*/ 40 w 40"/>
                  <a:gd name="T3" fmla="*/ 17 h 17"/>
                  <a:gd name="T4" fmla="*/ 40 w 40"/>
                  <a:gd name="T5" fmla="*/ 17 h 17"/>
                  <a:gd name="T6" fmla="*/ 38 w 40"/>
                  <a:gd name="T7" fmla="*/ 17 h 17"/>
                  <a:gd name="T8" fmla="*/ 0 w 40"/>
                  <a:gd name="T9" fmla="*/ 0 h 17"/>
                  <a:gd name="T10" fmla="*/ 2 w 4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7">
                    <a:moveTo>
                      <a:pt x="2" y="0"/>
                    </a:moveTo>
                    <a:lnTo>
                      <a:pt x="40" y="17"/>
                    </a:lnTo>
                    <a:lnTo>
                      <a:pt x="40" y="17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7" name="Freeform 1452"/>
              <p:cNvSpPr>
                <a:spLocks/>
              </p:cNvSpPr>
              <p:nvPr/>
            </p:nvSpPr>
            <p:spPr bwMode="auto">
              <a:xfrm>
                <a:off x="106363" y="1089026"/>
                <a:ext cx="60325" cy="26988"/>
              </a:xfrm>
              <a:custGeom>
                <a:avLst/>
                <a:gdLst>
                  <a:gd name="T0" fmla="*/ 2 w 38"/>
                  <a:gd name="T1" fmla="*/ 0 h 17"/>
                  <a:gd name="T2" fmla="*/ 38 w 38"/>
                  <a:gd name="T3" fmla="*/ 16 h 17"/>
                  <a:gd name="T4" fmla="*/ 38 w 38"/>
                  <a:gd name="T5" fmla="*/ 17 h 17"/>
                  <a:gd name="T6" fmla="*/ 0 w 38"/>
                  <a:gd name="T7" fmla="*/ 0 h 17"/>
                  <a:gd name="T8" fmla="*/ 2 w 3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2" y="0"/>
                    </a:moveTo>
                    <a:lnTo>
                      <a:pt x="38" y="16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8" name="Freeform 1453"/>
              <p:cNvSpPr>
                <a:spLocks/>
              </p:cNvSpPr>
              <p:nvPr/>
            </p:nvSpPr>
            <p:spPr bwMode="auto">
              <a:xfrm>
                <a:off x="109538" y="1089026"/>
                <a:ext cx="57150" cy="25400"/>
              </a:xfrm>
              <a:custGeom>
                <a:avLst/>
                <a:gdLst>
                  <a:gd name="T0" fmla="*/ 3 w 36"/>
                  <a:gd name="T1" fmla="*/ 0 h 16"/>
                  <a:gd name="T2" fmla="*/ 36 w 36"/>
                  <a:gd name="T3" fmla="*/ 14 h 16"/>
                  <a:gd name="T4" fmla="*/ 36 w 36"/>
                  <a:gd name="T5" fmla="*/ 16 h 16"/>
                  <a:gd name="T6" fmla="*/ 0 w 36"/>
                  <a:gd name="T7" fmla="*/ 0 h 16"/>
                  <a:gd name="T8" fmla="*/ 3 w 3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3" y="0"/>
                    </a:moveTo>
                    <a:lnTo>
                      <a:pt x="36" y="14"/>
                    </a:lnTo>
                    <a:lnTo>
                      <a:pt x="36" y="1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9" name="Freeform 1454"/>
              <p:cNvSpPr>
                <a:spLocks/>
              </p:cNvSpPr>
              <p:nvPr/>
            </p:nvSpPr>
            <p:spPr bwMode="auto">
              <a:xfrm>
                <a:off x="114300" y="1089026"/>
                <a:ext cx="52388" cy="22225"/>
              </a:xfrm>
              <a:custGeom>
                <a:avLst/>
                <a:gdLst>
                  <a:gd name="T0" fmla="*/ 2 w 33"/>
                  <a:gd name="T1" fmla="*/ 0 h 14"/>
                  <a:gd name="T2" fmla="*/ 33 w 33"/>
                  <a:gd name="T3" fmla="*/ 13 h 14"/>
                  <a:gd name="T4" fmla="*/ 33 w 33"/>
                  <a:gd name="T5" fmla="*/ 14 h 14"/>
                  <a:gd name="T6" fmla="*/ 0 w 33"/>
                  <a:gd name="T7" fmla="*/ 0 h 14"/>
                  <a:gd name="T8" fmla="*/ 2 w 3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2" y="0"/>
                    </a:moveTo>
                    <a:lnTo>
                      <a:pt x="33" y="13"/>
                    </a:lnTo>
                    <a:lnTo>
                      <a:pt x="33" y="1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0" name="Freeform 1455"/>
              <p:cNvSpPr>
                <a:spLocks/>
              </p:cNvSpPr>
              <p:nvPr/>
            </p:nvSpPr>
            <p:spPr bwMode="auto">
              <a:xfrm>
                <a:off x="117475" y="1089026"/>
                <a:ext cx="49213" cy="20638"/>
              </a:xfrm>
              <a:custGeom>
                <a:avLst/>
                <a:gdLst>
                  <a:gd name="T0" fmla="*/ 3 w 31"/>
                  <a:gd name="T1" fmla="*/ 0 h 13"/>
                  <a:gd name="T2" fmla="*/ 31 w 31"/>
                  <a:gd name="T3" fmla="*/ 12 h 13"/>
                  <a:gd name="T4" fmla="*/ 31 w 31"/>
                  <a:gd name="T5" fmla="*/ 13 h 13"/>
                  <a:gd name="T6" fmla="*/ 0 w 31"/>
                  <a:gd name="T7" fmla="*/ 0 h 13"/>
                  <a:gd name="T8" fmla="*/ 3 w 3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" y="0"/>
                    </a:moveTo>
                    <a:lnTo>
                      <a:pt x="31" y="12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1" name="Freeform 1456"/>
              <p:cNvSpPr>
                <a:spLocks/>
              </p:cNvSpPr>
              <p:nvPr/>
            </p:nvSpPr>
            <p:spPr bwMode="auto">
              <a:xfrm>
                <a:off x="122238" y="1089026"/>
                <a:ext cx="44450" cy="19050"/>
              </a:xfrm>
              <a:custGeom>
                <a:avLst/>
                <a:gdLst>
                  <a:gd name="T0" fmla="*/ 2 w 28"/>
                  <a:gd name="T1" fmla="*/ 0 h 12"/>
                  <a:gd name="T2" fmla="*/ 28 w 28"/>
                  <a:gd name="T3" fmla="*/ 11 h 12"/>
                  <a:gd name="T4" fmla="*/ 28 w 28"/>
                  <a:gd name="T5" fmla="*/ 12 h 12"/>
                  <a:gd name="T6" fmla="*/ 0 w 28"/>
                  <a:gd name="T7" fmla="*/ 0 h 12"/>
                  <a:gd name="T8" fmla="*/ 2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" y="0"/>
                    </a:moveTo>
                    <a:lnTo>
                      <a:pt x="28" y="11"/>
                    </a:lnTo>
                    <a:lnTo>
                      <a:pt x="28" y="1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2" name="Freeform 1457"/>
              <p:cNvSpPr>
                <a:spLocks/>
              </p:cNvSpPr>
              <p:nvPr/>
            </p:nvSpPr>
            <p:spPr bwMode="auto">
              <a:xfrm>
                <a:off x="125413" y="1089026"/>
                <a:ext cx="41275" cy="17463"/>
              </a:xfrm>
              <a:custGeom>
                <a:avLst/>
                <a:gdLst>
                  <a:gd name="T0" fmla="*/ 3 w 26"/>
                  <a:gd name="T1" fmla="*/ 0 h 11"/>
                  <a:gd name="T2" fmla="*/ 26 w 26"/>
                  <a:gd name="T3" fmla="*/ 10 h 11"/>
                  <a:gd name="T4" fmla="*/ 26 w 26"/>
                  <a:gd name="T5" fmla="*/ 11 h 11"/>
                  <a:gd name="T6" fmla="*/ 0 w 26"/>
                  <a:gd name="T7" fmla="*/ 0 h 11"/>
                  <a:gd name="T8" fmla="*/ 3 w 2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3" y="0"/>
                    </a:moveTo>
                    <a:lnTo>
                      <a:pt x="26" y="10"/>
                    </a:lnTo>
                    <a:lnTo>
                      <a:pt x="26" y="11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3" name="Freeform 1458"/>
              <p:cNvSpPr>
                <a:spLocks/>
              </p:cNvSpPr>
              <p:nvPr/>
            </p:nvSpPr>
            <p:spPr bwMode="auto">
              <a:xfrm>
                <a:off x="130175" y="1089026"/>
                <a:ext cx="36513" cy="15875"/>
              </a:xfrm>
              <a:custGeom>
                <a:avLst/>
                <a:gdLst>
                  <a:gd name="T0" fmla="*/ 2 w 23"/>
                  <a:gd name="T1" fmla="*/ 0 h 10"/>
                  <a:gd name="T2" fmla="*/ 23 w 23"/>
                  <a:gd name="T3" fmla="*/ 9 h 10"/>
                  <a:gd name="T4" fmla="*/ 23 w 23"/>
                  <a:gd name="T5" fmla="*/ 10 h 10"/>
                  <a:gd name="T6" fmla="*/ 0 w 23"/>
                  <a:gd name="T7" fmla="*/ 0 h 10"/>
                  <a:gd name="T8" fmla="*/ 2 w 2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2" y="0"/>
                    </a:moveTo>
                    <a:lnTo>
                      <a:pt x="23" y="9"/>
                    </a:lnTo>
                    <a:lnTo>
                      <a:pt x="23" y="1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4" name="Freeform 1459"/>
              <p:cNvSpPr>
                <a:spLocks/>
              </p:cNvSpPr>
              <p:nvPr/>
            </p:nvSpPr>
            <p:spPr bwMode="auto">
              <a:xfrm>
                <a:off x="133350" y="1089026"/>
                <a:ext cx="33338" cy="14288"/>
              </a:xfrm>
              <a:custGeom>
                <a:avLst/>
                <a:gdLst>
                  <a:gd name="T0" fmla="*/ 3 w 21"/>
                  <a:gd name="T1" fmla="*/ 0 h 9"/>
                  <a:gd name="T2" fmla="*/ 21 w 21"/>
                  <a:gd name="T3" fmla="*/ 8 h 9"/>
                  <a:gd name="T4" fmla="*/ 21 w 21"/>
                  <a:gd name="T5" fmla="*/ 9 h 9"/>
                  <a:gd name="T6" fmla="*/ 0 w 21"/>
                  <a:gd name="T7" fmla="*/ 0 h 9"/>
                  <a:gd name="T8" fmla="*/ 3 w 2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3" y="0"/>
                    </a:moveTo>
                    <a:lnTo>
                      <a:pt x="21" y="8"/>
                    </a:lnTo>
                    <a:lnTo>
                      <a:pt x="21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5" name="Freeform 1460"/>
              <p:cNvSpPr>
                <a:spLocks/>
              </p:cNvSpPr>
              <p:nvPr/>
            </p:nvSpPr>
            <p:spPr bwMode="auto">
              <a:xfrm>
                <a:off x="138113" y="1089026"/>
                <a:ext cx="28575" cy="12700"/>
              </a:xfrm>
              <a:custGeom>
                <a:avLst/>
                <a:gdLst>
                  <a:gd name="T0" fmla="*/ 2 w 18"/>
                  <a:gd name="T1" fmla="*/ 0 h 8"/>
                  <a:gd name="T2" fmla="*/ 18 w 18"/>
                  <a:gd name="T3" fmla="*/ 7 h 8"/>
                  <a:gd name="T4" fmla="*/ 18 w 18"/>
                  <a:gd name="T5" fmla="*/ 8 h 8"/>
                  <a:gd name="T6" fmla="*/ 0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lnTo>
                      <a:pt x="18" y="7"/>
                    </a:lnTo>
                    <a:lnTo>
                      <a:pt x="18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6" name="Freeform 1461"/>
              <p:cNvSpPr>
                <a:spLocks/>
              </p:cNvSpPr>
              <p:nvPr/>
            </p:nvSpPr>
            <p:spPr bwMode="auto">
              <a:xfrm>
                <a:off x="141288" y="1089026"/>
                <a:ext cx="25400" cy="11113"/>
              </a:xfrm>
              <a:custGeom>
                <a:avLst/>
                <a:gdLst>
                  <a:gd name="T0" fmla="*/ 3 w 16"/>
                  <a:gd name="T1" fmla="*/ 0 h 7"/>
                  <a:gd name="T2" fmla="*/ 16 w 16"/>
                  <a:gd name="T3" fmla="*/ 6 h 7"/>
                  <a:gd name="T4" fmla="*/ 16 w 16"/>
                  <a:gd name="T5" fmla="*/ 7 h 7"/>
                  <a:gd name="T6" fmla="*/ 0 w 16"/>
                  <a:gd name="T7" fmla="*/ 0 h 7"/>
                  <a:gd name="T8" fmla="*/ 3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3" y="0"/>
                    </a:moveTo>
                    <a:lnTo>
                      <a:pt x="16" y="6"/>
                    </a:lnTo>
                    <a:lnTo>
                      <a:pt x="16" y="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7" name="Freeform 1462"/>
              <p:cNvSpPr>
                <a:spLocks/>
              </p:cNvSpPr>
              <p:nvPr/>
            </p:nvSpPr>
            <p:spPr bwMode="auto">
              <a:xfrm>
                <a:off x="146050" y="1089026"/>
                <a:ext cx="20638" cy="9525"/>
              </a:xfrm>
              <a:custGeom>
                <a:avLst/>
                <a:gdLst>
                  <a:gd name="T0" fmla="*/ 2 w 13"/>
                  <a:gd name="T1" fmla="*/ 0 h 6"/>
                  <a:gd name="T2" fmla="*/ 13 w 13"/>
                  <a:gd name="T3" fmla="*/ 5 h 6"/>
                  <a:gd name="T4" fmla="*/ 13 w 13"/>
                  <a:gd name="T5" fmla="*/ 6 h 6"/>
                  <a:gd name="T6" fmla="*/ 0 w 13"/>
                  <a:gd name="T7" fmla="*/ 0 h 6"/>
                  <a:gd name="T8" fmla="*/ 2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2" y="0"/>
                    </a:moveTo>
                    <a:lnTo>
                      <a:pt x="13" y="5"/>
                    </a:lnTo>
                    <a:lnTo>
                      <a:pt x="13" y="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8" name="Freeform 1463"/>
              <p:cNvSpPr>
                <a:spLocks/>
              </p:cNvSpPr>
              <p:nvPr/>
            </p:nvSpPr>
            <p:spPr bwMode="auto">
              <a:xfrm>
                <a:off x="149225" y="1089026"/>
                <a:ext cx="17463" cy="7938"/>
              </a:xfrm>
              <a:custGeom>
                <a:avLst/>
                <a:gdLst>
                  <a:gd name="T0" fmla="*/ 3 w 11"/>
                  <a:gd name="T1" fmla="*/ 0 h 5"/>
                  <a:gd name="T2" fmla="*/ 11 w 11"/>
                  <a:gd name="T3" fmla="*/ 4 h 5"/>
                  <a:gd name="T4" fmla="*/ 11 w 11"/>
                  <a:gd name="T5" fmla="*/ 5 h 5"/>
                  <a:gd name="T6" fmla="*/ 0 w 11"/>
                  <a:gd name="T7" fmla="*/ 0 h 5"/>
                  <a:gd name="T8" fmla="*/ 3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3" y="0"/>
                    </a:moveTo>
                    <a:lnTo>
                      <a:pt x="11" y="4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9" name="Freeform 1464"/>
              <p:cNvSpPr>
                <a:spLocks/>
              </p:cNvSpPr>
              <p:nvPr/>
            </p:nvSpPr>
            <p:spPr bwMode="auto">
              <a:xfrm>
                <a:off x="153988" y="1089026"/>
                <a:ext cx="12700" cy="6350"/>
              </a:xfrm>
              <a:custGeom>
                <a:avLst/>
                <a:gdLst>
                  <a:gd name="T0" fmla="*/ 2 w 8"/>
                  <a:gd name="T1" fmla="*/ 0 h 4"/>
                  <a:gd name="T2" fmla="*/ 8 w 8"/>
                  <a:gd name="T3" fmla="*/ 3 h 4"/>
                  <a:gd name="T4" fmla="*/ 8 w 8"/>
                  <a:gd name="T5" fmla="*/ 4 h 4"/>
                  <a:gd name="T6" fmla="*/ 0 w 8"/>
                  <a:gd name="T7" fmla="*/ 0 h 4"/>
                  <a:gd name="T8" fmla="*/ 2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0" name="Freeform 1465"/>
              <p:cNvSpPr>
                <a:spLocks/>
              </p:cNvSpPr>
              <p:nvPr/>
            </p:nvSpPr>
            <p:spPr bwMode="auto">
              <a:xfrm>
                <a:off x="157163" y="1089026"/>
                <a:ext cx="9525" cy="476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1" name="Freeform 1466"/>
              <p:cNvSpPr>
                <a:spLocks/>
              </p:cNvSpPr>
              <p:nvPr/>
            </p:nvSpPr>
            <p:spPr bwMode="auto">
              <a:xfrm>
                <a:off x="161925" y="1089026"/>
                <a:ext cx="4763" cy="3175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2" name="Rectangle 1467"/>
              <p:cNvSpPr>
                <a:spLocks noChangeArrowheads="1"/>
              </p:cNvSpPr>
              <p:nvPr/>
            </p:nvSpPr>
            <p:spPr bwMode="auto">
              <a:xfrm>
                <a:off x="166688" y="1089026"/>
                <a:ext cx="1588" cy="1588"/>
              </a:xfrm>
              <a:prstGeom prst="rect">
                <a:avLst/>
              </a:pr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3" name="Line 1468"/>
              <p:cNvSpPr>
                <a:spLocks noChangeShapeType="1"/>
              </p:cNvSpPr>
              <p:nvPr/>
            </p:nvSpPr>
            <p:spPr bwMode="auto">
              <a:xfrm>
                <a:off x="185738" y="109378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4" name="Line 1469"/>
              <p:cNvSpPr>
                <a:spLocks noChangeShapeType="1"/>
              </p:cNvSpPr>
              <p:nvPr/>
            </p:nvSpPr>
            <p:spPr bwMode="auto">
              <a:xfrm>
                <a:off x="185738" y="109378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5" name="Line 1470"/>
              <p:cNvSpPr>
                <a:spLocks noChangeShapeType="1"/>
              </p:cNvSpPr>
              <p:nvPr/>
            </p:nvSpPr>
            <p:spPr bwMode="auto">
              <a:xfrm>
                <a:off x="185738" y="109378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6" name="Line 1471"/>
              <p:cNvSpPr>
                <a:spLocks noChangeShapeType="1"/>
              </p:cNvSpPr>
              <p:nvPr/>
            </p:nvSpPr>
            <p:spPr bwMode="auto">
              <a:xfrm>
                <a:off x="185738" y="109378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7" name="Freeform 1472"/>
              <p:cNvSpPr>
                <a:spLocks/>
              </p:cNvSpPr>
              <p:nvPr/>
            </p:nvSpPr>
            <p:spPr bwMode="auto">
              <a:xfrm>
                <a:off x="73025" y="1079501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8" name="Freeform 1473"/>
              <p:cNvSpPr>
                <a:spLocks/>
              </p:cNvSpPr>
              <p:nvPr/>
            </p:nvSpPr>
            <p:spPr bwMode="auto">
              <a:xfrm>
                <a:off x="73025" y="1077914"/>
                <a:ext cx="4763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1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9" name="Freeform 1474"/>
              <p:cNvSpPr>
                <a:spLocks/>
              </p:cNvSpPr>
              <p:nvPr/>
            </p:nvSpPr>
            <p:spPr bwMode="auto">
              <a:xfrm>
                <a:off x="73025" y="1076326"/>
                <a:ext cx="9525" cy="317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3 w 6"/>
                  <a:gd name="T5" fmla="*/ 2 h 2"/>
                  <a:gd name="T6" fmla="*/ 0 w 6"/>
                  <a:gd name="T7" fmla="*/ 1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0" name="Freeform 1475"/>
              <p:cNvSpPr>
                <a:spLocks/>
              </p:cNvSpPr>
              <p:nvPr/>
            </p:nvSpPr>
            <p:spPr bwMode="auto">
              <a:xfrm>
                <a:off x="73025" y="1074739"/>
                <a:ext cx="12700" cy="476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3 h 3"/>
                  <a:gd name="T4" fmla="*/ 6 w 8"/>
                  <a:gd name="T5" fmla="*/ 3 h 3"/>
                  <a:gd name="T6" fmla="*/ 0 w 8"/>
                  <a:gd name="T7" fmla="*/ 1 h 3"/>
                  <a:gd name="T8" fmla="*/ 0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1" name="Freeform 1476"/>
              <p:cNvSpPr>
                <a:spLocks/>
              </p:cNvSpPr>
              <p:nvPr/>
            </p:nvSpPr>
            <p:spPr bwMode="auto">
              <a:xfrm>
                <a:off x="73025" y="1073151"/>
                <a:ext cx="17463" cy="6350"/>
              </a:xfrm>
              <a:custGeom>
                <a:avLst/>
                <a:gdLst>
                  <a:gd name="T0" fmla="*/ 0 w 11"/>
                  <a:gd name="T1" fmla="*/ 0 h 4"/>
                  <a:gd name="T2" fmla="*/ 11 w 11"/>
                  <a:gd name="T3" fmla="*/ 4 h 4"/>
                  <a:gd name="T4" fmla="*/ 8 w 11"/>
                  <a:gd name="T5" fmla="*/ 4 h 4"/>
                  <a:gd name="T6" fmla="*/ 0 w 11"/>
                  <a:gd name="T7" fmla="*/ 1 h 4"/>
                  <a:gd name="T8" fmla="*/ 0 w 1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0" y="0"/>
                    </a:moveTo>
                    <a:lnTo>
                      <a:pt x="11" y="4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2" name="Freeform 1477"/>
              <p:cNvSpPr>
                <a:spLocks/>
              </p:cNvSpPr>
              <p:nvPr/>
            </p:nvSpPr>
            <p:spPr bwMode="auto">
              <a:xfrm>
                <a:off x="73025" y="1071564"/>
                <a:ext cx="20638" cy="7938"/>
              </a:xfrm>
              <a:custGeom>
                <a:avLst/>
                <a:gdLst>
                  <a:gd name="T0" fmla="*/ 0 w 13"/>
                  <a:gd name="T1" fmla="*/ 0 h 5"/>
                  <a:gd name="T2" fmla="*/ 13 w 13"/>
                  <a:gd name="T3" fmla="*/ 5 h 5"/>
                  <a:gd name="T4" fmla="*/ 11 w 13"/>
                  <a:gd name="T5" fmla="*/ 5 h 5"/>
                  <a:gd name="T6" fmla="*/ 0 w 13"/>
                  <a:gd name="T7" fmla="*/ 1 h 5"/>
                  <a:gd name="T8" fmla="*/ 0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0"/>
                    </a:moveTo>
                    <a:lnTo>
                      <a:pt x="13" y="5"/>
                    </a:lnTo>
                    <a:lnTo>
                      <a:pt x="11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3" name="Freeform 1478"/>
              <p:cNvSpPr>
                <a:spLocks/>
              </p:cNvSpPr>
              <p:nvPr/>
            </p:nvSpPr>
            <p:spPr bwMode="auto">
              <a:xfrm>
                <a:off x="73025" y="1069976"/>
                <a:ext cx="25400" cy="9525"/>
              </a:xfrm>
              <a:custGeom>
                <a:avLst/>
                <a:gdLst>
                  <a:gd name="T0" fmla="*/ 0 w 16"/>
                  <a:gd name="T1" fmla="*/ 0 h 6"/>
                  <a:gd name="T2" fmla="*/ 16 w 16"/>
                  <a:gd name="T3" fmla="*/ 6 h 6"/>
                  <a:gd name="T4" fmla="*/ 13 w 16"/>
                  <a:gd name="T5" fmla="*/ 6 h 6"/>
                  <a:gd name="T6" fmla="*/ 0 w 16"/>
                  <a:gd name="T7" fmla="*/ 1 h 6"/>
                  <a:gd name="T8" fmla="*/ 0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16" y="6"/>
                    </a:lnTo>
                    <a:lnTo>
                      <a:pt x="13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4" name="Freeform 1479"/>
              <p:cNvSpPr>
                <a:spLocks/>
              </p:cNvSpPr>
              <p:nvPr/>
            </p:nvSpPr>
            <p:spPr bwMode="auto">
              <a:xfrm>
                <a:off x="73025" y="1068389"/>
                <a:ext cx="28575" cy="11113"/>
              </a:xfrm>
              <a:custGeom>
                <a:avLst/>
                <a:gdLst>
                  <a:gd name="T0" fmla="*/ 0 w 18"/>
                  <a:gd name="T1" fmla="*/ 0 h 7"/>
                  <a:gd name="T2" fmla="*/ 18 w 18"/>
                  <a:gd name="T3" fmla="*/ 7 h 7"/>
                  <a:gd name="T4" fmla="*/ 16 w 18"/>
                  <a:gd name="T5" fmla="*/ 7 h 7"/>
                  <a:gd name="T6" fmla="*/ 0 w 18"/>
                  <a:gd name="T7" fmla="*/ 1 h 7"/>
                  <a:gd name="T8" fmla="*/ 0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0" y="0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5" name="Freeform 1480"/>
              <p:cNvSpPr>
                <a:spLocks/>
              </p:cNvSpPr>
              <p:nvPr/>
            </p:nvSpPr>
            <p:spPr bwMode="auto">
              <a:xfrm>
                <a:off x="73025" y="1065214"/>
                <a:ext cx="33338" cy="14288"/>
              </a:xfrm>
              <a:custGeom>
                <a:avLst/>
                <a:gdLst>
                  <a:gd name="T0" fmla="*/ 0 w 21"/>
                  <a:gd name="T1" fmla="*/ 0 h 9"/>
                  <a:gd name="T2" fmla="*/ 21 w 21"/>
                  <a:gd name="T3" fmla="*/ 9 h 9"/>
                  <a:gd name="T4" fmla="*/ 18 w 21"/>
                  <a:gd name="T5" fmla="*/ 9 h 9"/>
                  <a:gd name="T6" fmla="*/ 0 w 21"/>
                  <a:gd name="T7" fmla="*/ 2 h 9"/>
                  <a:gd name="T8" fmla="*/ 0 w 2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0" y="0"/>
                    </a:moveTo>
                    <a:lnTo>
                      <a:pt x="21" y="9"/>
                    </a:lnTo>
                    <a:lnTo>
                      <a:pt x="18" y="9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6" name="Freeform 1481"/>
              <p:cNvSpPr>
                <a:spLocks/>
              </p:cNvSpPr>
              <p:nvPr/>
            </p:nvSpPr>
            <p:spPr bwMode="auto">
              <a:xfrm>
                <a:off x="73025" y="1063626"/>
                <a:ext cx="36513" cy="15875"/>
              </a:xfrm>
              <a:custGeom>
                <a:avLst/>
                <a:gdLst>
                  <a:gd name="T0" fmla="*/ 0 w 23"/>
                  <a:gd name="T1" fmla="*/ 0 h 10"/>
                  <a:gd name="T2" fmla="*/ 23 w 23"/>
                  <a:gd name="T3" fmla="*/ 10 h 10"/>
                  <a:gd name="T4" fmla="*/ 21 w 23"/>
                  <a:gd name="T5" fmla="*/ 10 h 10"/>
                  <a:gd name="T6" fmla="*/ 0 w 23"/>
                  <a:gd name="T7" fmla="*/ 1 h 10"/>
                  <a:gd name="T8" fmla="*/ 0 w 2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0" y="0"/>
                    </a:moveTo>
                    <a:lnTo>
                      <a:pt x="23" y="10"/>
                    </a:lnTo>
                    <a:lnTo>
                      <a:pt x="21" y="1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7" name="Freeform 1482"/>
              <p:cNvSpPr>
                <a:spLocks/>
              </p:cNvSpPr>
              <p:nvPr/>
            </p:nvSpPr>
            <p:spPr bwMode="auto">
              <a:xfrm>
                <a:off x="73025" y="1062039"/>
                <a:ext cx="41275" cy="17463"/>
              </a:xfrm>
              <a:custGeom>
                <a:avLst/>
                <a:gdLst>
                  <a:gd name="T0" fmla="*/ 0 w 26"/>
                  <a:gd name="T1" fmla="*/ 0 h 11"/>
                  <a:gd name="T2" fmla="*/ 26 w 26"/>
                  <a:gd name="T3" fmla="*/ 11 h 11"/>
                  <a:gd name="T4" fmla="*/ 23 w 26"/>
                  <a:gd name="T5" fmla="*/ 11 h 11"/>
                  <a:gd name="T6" fmla="*/ 0 w 26"/>
                  <a:gd name="T7" fmla="*/ 1 h 11"/>
                  <a:gd name="T8" fmla="*/ 0 w 2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6" y="11"/>
                    </a:lnTo>
                    <a:lnTo>
                      <a:pt x="23" y="1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8" name="Freeform 1483"/>
              <p:cNvSpPr>
                <a:spLocks/>
              </p:cNvSpPr>
              <p:nvPr/>
            </p:nvSpPr>
            <p:spPr bwMode="auto">
              <a:xfrm>
                <a:off x="73025" y="1060451"/>
                <a:ext cx="44450" cy="19050"/>
              </a:xfrm>
              <a:custGeom>
                <a:avLst/>
                <a:gdLst>
                  <a:gd name="T0" fmla="*/ 0 w 28"/>
                  <a:gd name="T1" fmla="*/ 0 h 12"/>
                  <a:gd name="T2" fmla="*/ 28 w 28"/>
                  <a:gd name="T3" fmla="*/ 12 h 12"/>
                  <a:gd name="T4" fmla="*/ 26 w 28"/>
                  <a:gd name="T5" fmla="*/ 12 h 12"/>
                  <a:gd name="T6" fmla="*/ 0 w 28"/>
                  <a:gd name="T7" fmla="*/ 1 h 12"/>
                  <a:gd name="T8" fmla="*/ 0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0" y="0"/>
                    </a:moveTo>
                    <a:lnTo>
                      <a:pt x="28" y="12"/>
                    </a:lnTo>
                    <a:lnTo>
                      <a:pt x="26" y="1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9" name="Freeform 1484"/>
              <p:cNvSpPr>
                <a:spLocks/>
              </p:cNvSpPr>
              <p:nvPr/>
            </p:nvSpPr>
            <p:spPr bwMode="auto">
              <a:xfrm>
                <a:off x="73025" y="1058864"/>
                <a:ext cx="49213" cy="20638"/>
              </a:xfrm>
              <a:custGeom>
                <a:avLst/>
                <a:gdLst>
                  <a:gd name="T0" fmla="*/ 0 w 31"/>
                  <a:gd name="T1" fmla="*/ 0 h 13"/>
                  <a:gd name="T2" fmla="*/ 31 w 31"/>
                  <a:gd name="T3" fmla="*/ 13 h 13"/>
                  <a:gd name="T4" fmla="*/ 28 w 31"/>
                  <a:gd name="T5" fmla="*/ 13 h 13"/>
                  <a:gd name="T6" fmla="*/ 0 w 31"/>
                  <a:gd name="T7" fmla="*/ 1 h 13"/>
                  <a:gd name="T8" fmla="*/ 0 w 3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0" y="0"/>
                    </a:moveTo>
                    <a:lnTo>
                      <a:pt x="31" y="13"/>
                    </a:lnTo>
                    <a:lnTo>
                      <a:pt x="28" y="1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0" name="Freeform 1485"/>
              <p:cNvSpPr>
                <a:spLocks/>
              </p:cNvSpPr>
              <p:nvPr/>
            </p:nvSpPr>
            <p:spPr bwMode="auto">
              <a:xfrm>
                <a:off x="73025" y="1057276"/>
                <a:ext cx="52388" cy="22225"/>
              </a:xfrm>
              <a:custGeom>
                <a:avLst/>
                <a:gdLst>
                  <a:gd name="T0" fmla="*/ 0 w 33"/>
                  <a:gd name="T1" fmla="*/ 0 h 14"/>
                  <a:gd name="T2" fmla="*/ 33 w 33"/>
                  <a:gd name="T3" fmla="*/ 14 h 14"/>
                  <a:gd name="T4" fmla="*/ 31 w 33"/>
                  <a:gd name="T5" fmla="*/ 14 h 14"/>
                  <a:gd name="T6" fmla="*/ 0 w 33"/>
                  <a:gd name="T7" fmla="*/ 1 h 14"/>
                  <a:gd name="T8" fmla="*/ 0 w 3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33" y="14"/>
                    </a:lnTo>
                    <a:lnTo>
                      <a:pt x="31" y="1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1" name="Freeform 1486"/>
              <p:cNvSpPr>
                <a:spLocks/>
              </p:cNvSpPr>
              <p:nvPr/>
            </p:nvSpPr>
            <p:spPr bwMode="auto">
              <a:xfrm>
                <a:off x="73025" y="1055689"/>
                <a:ext cx="57150" cy="23813"/>
              </a:xfrm>
              <a:custGeom>
                <a:avLst/>
                <a:gdLst>
                  <a:gd name="T0" fmla="*/ 0 w 36"/>
                  <a:gd name="T1" fmla="*/ 0 h 15"/>
                  <a:gd name="T2" fmla="*/ 36 w 36"/>
                  <a:gd name="T3" fmla="*/ 15 h 15"/>
                  <a:gd name="T4" fmla="*/ 33 w 36"/>
                  <a:gd name="T5" fmla="*/ 15 h 15"/>
                  <a:gd name="T6" fmla="*/ 0 w 36"/>
                  <a:gd name="T7" fmla="*/ 1 h 15"/>
                  <a:gd name="T8" fmla="*/ 0 w 3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5">
                    <a:moveTo>
                      <a:pt x="0" y="0"/>
                    </a:moveTo>
                    <a:lnTo>
                      <a:pt x="36" y="15"/>
                    </a:lnTo>
                    <a:lnTo>
                      <a:pt x="33" y="1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2" name="Freeform 1487"/>
              <p:cNvSpPr>
                <a:spLocks/>
              </p:cNvSpPr>
              <p:nvPr/>
            </p:nvSpPr>
            <p:spPr bwMode="auto">
              <a:xfrm>
                <a:off x="73025" y="1054101"/>
                <a:ext cx="60325" cy="25400"/>
              </a:xfrm>
              <a:custGeom>
                <a:avLst/>
                <a:gdLst>
                  <a:gd name="T0" fmla="*/ 0 w 38"/>
                  <a:gd name="T1" fmla="*/ 0 h 16"/>
                  <a:gd name="T2" fmla="*/ 38 w 38"/>
                  <a:gd name="T3" fmla="*/ 16 h 16"/>
                  <a:gd name="T4" fmla="*/ 36 w 38"/>
                  <a:gd name="T5" fmla="*/ 16 h 16"/>
                  <a:gd name="T6" fmla="*/ 0 w 38"/>
                  <a:gd name="T7" fmla="*/ 1 h 16"/>
                  <a:gd name="T8" fmla="*/ 0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0" y="0"/>
                    </a:moveTo>
                    <a:lnTo>
                      <a:pt x="38" y="16"/>
                    </a:lnTo>
                    <a:lnTo>
                      <a:pt x="36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3" name="Freeform 1488"/>
              <p:cNvSpPr>
                <a:spLocks/>
              </p:cNvSpPr>
              <p:nvPr/>
            </p:nvSpPr>
            <p:spPr bwMode="auto">
              <a:xfrm>
                <a:off x="73025" y="1052514"/>
                <a:ext cx="65088" cy="26988"/>
              </a:xfrm>
              <a:custGeom>
                <a:avLst/>
                <a:gdLst>
                  <a:gd name="T0" fmla="*/ 0 w 41"/>
                  <a:gd name="T1" fmla="*/ 0 h 17"/>
                  <a:gd name="T2" fmla="*/ 41 w 41"/>
                  <a:gd name="T3" fmla="*/ 17 h 17"/>
                  <a:gd name="T4" fmla="*/ 38 w 41"/>
                  <a:gd name="T5" fmla="*/ 17 h 17"/>
                  <a:gd name="T6" fmla="*/ 0 w 41"/>
                  <a:gd name="T7" fmla="*/ 1 h 17"/>
                  <a:gd name="T8" fmla="*/ 0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0" y="0"/>
                    </a:moveTo>
                    <a:lnTo>
                      <a:pt x="41" y="17"/>
                    </a:lnTo>
                    <a:lnTo>
                      <a:pt x="38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4" name="Freeform 1489"/>
              <p:cNvSpPr>
                <a:spLocks/>
              </p:cNvSpPr>
              <p:nvPr/>
            </p:nvSpPr>
            <p:spPr bwMode="auto">
              <a:xfrm>
                <a:off x="73025" y="1050926"/>
                <a:ext cx="68263" cy="28575"/>
              </a:xfrm>
              <a:custGeom>
                <a:avLst/>
                <a:gdLst>
                  <a:gd name="T0" fmla="*/ 0 w 43"/>
                  <a:gd name="T1" fmla="*/ 0 h 18"/>
                  <a:gd name="T2" fmla="*/ 43 w 43"/>
                  <a:gd name="T3" fmla="*/ 18 h 18"/>
                  <a:gd name="T4" fmla="*/ 41 w 43"/>
                  <a:gd name="T5" fmla="*/ 18 h 18"/>
                  <a:gd name="T6" fmla="*/ 0 w 43"/>
                  <a:gd name="T7" fmla="*/ 1 h 18"/>
                  <a:gd name="T8" fmla="*/ 0 w 4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8">
                    <a:moveTo>
                      <a:pt x="0" y="0"/>
                    </a:moveTo>
                    <a:lnTo>
                      <a:pt x="43" y="18"/>
                    </a:lnTo>
                    <a:lnTo>
                      <a:pt x="41" y="1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5" name="Freeform 1490"/>
              <p:cNvSpPr>
                <a:spLocks/>
              </p:cNvSpPr>
              <p:nvPr/>
            </p:nvSpPr>
            <p:spPr bwMode="auto">
              <a:xfrm>
                <a:off x="73025" y="1049339"/>
                <a:ext cx="73025" cy="30163"/>
              </a:xfrm>
              <a:custGeom>
                <a:avLst/>
                <a:gdLst>
                  <a:gd name="T0" fmla="*/ 2 w 46"/>
                  <a:gd name="T1" fmla="*/ 0 h 19"/>
                  <a:gd name="T2" fmla="*/ 46 w 46"/>
                  <a:gd name="T3" fmla="*/ 19 h 19"/>
                  <a:gd name="T4" fmla="*/ 43 w 46"/>
                  <a:gd name="T5" fmla="*/ 19 h 19"/>
                  <a:gd name="T6" fmla="*/ 0 w 46"/>
                  <a:gd name="T7" fmla="*/ 1 h 19"/>
                  <a:gd name="T8" fmla="*/ 0 w 46"/>
                  <a:gd name="T9" fmla="*/ 0 h 19"/>
                  <a:gd name="T10" fmla="*/ 2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2" y="0"/>
                    </a:moveTo>
                    <a:lnTo>
                      <a:pt x="46" y="19"/>
                    </a:lnTo>
                    <a:lnTo>
                      <a:pt x="43" y="1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6" name="Freeform 1491"/>
              <p:cNvSpPr>
                <a:spLocks/>
              </p:cNvSpPr>
              <p:nvPr/>
            </p:nvSpPr>
            <p:spPr bwMode="auto">
              <a:xfrm>
                <a:off x="76200" y="1049339"/>
                <a:ext cx="73025" cy="30163"/>
              </a:xfrm>
              <a:custGeom>
                <a:avLst/>
                <a:gdLst>
                  <a:gd name="T0" fmla="*/ 2 w 46"/>
                  <a:gd name="T1" fmla="*/ 0 h 19"/>
                  <a:gd name="T2" fmla="*/ 46 w 46"/>
                  <a:gd name="T3" fmla="*/ 19 h 19"/>
                  <a:gd name="T4" fmla="*/ 44 w 46"/>
                  <a:gd name="T5" fmla="*/ 19 h 19"/>
                  <a:gd name="T6" fmla="*/ 0 w 46"/>
                  <a:gd name="T7" fmla="*/ 0 h 19"/>
                  <a:gd name="T8" fmla="*/ 2 w 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9">
                    <a:moveTo>
                      <a:pt x="2" y="0"/>
                    </a:moveTo>
                    <a:lnTo>
                      <a:pt x="46" y="19"/>
                    </a:lnTo>
                    <a:lnTo>
                      <a:pt x="44" y="1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7" name="Freeform 1492"/>
              <p:cNvSpPr>
                <a:spLocks/>
              </p:cNvSpPr>
              <p:nvPr/>
            </p:nvSpPr>
            <p:spPr bwMode="auto">
              <a:xfrm>
                <a:off x="79375" y="1049339"/>
                <a:ext cx="74613" cy="30163"/>
              </a:xfrm>
              <a:custGeom>
                <a:avLst/>
                <a:gdLst>
                  <a:gd name="T0" fmla="*/ 3 w 47"/>
                  <a:gd name="T1" fmla="*/ 0 h 19"/>
                  <a:gd name="T2" fmla="*/ 47 w 47"/>
                  <a:gd name="T3" fmla="*/ 19 h 19"/>
                  <a:gd name="T4" fmla="*/ 44 w 47"/>
                  <a:gd name="T5" fmla="*/ 19 h 19"/>
                  <a:gd name="T6" fmla="*/ 0 w 47"/>
                  <a:gd name="T7" fmla="*/ 0 h 19"/>
                  <a:gd name="T8" fmla="*/ 3 w 4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3" y="0"/>
                    </a:moveTo>
                    <a:lnTo>
                      <a:pt x="47" y="19"/>
                    </a:lnTo>
                    <a:lnTo>
                      <a:pt x="44" y="1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8" name="Freeform 1493"/>
              <p:cNvSpPr>
                <a:spLocks/>
              </p:cNvSpPr>
              <p:nvPr/>
            </p:nvSpPr>
            <p:spPr bwMode="auto">
              <a:xfrm>
                <a:off x="84138" y="1049339"/>
                <a:ext cx="73025" cy="30163"/>
              </a:xfrm>
              <a:custGeom>
                <a:avLst/>
                <a:gdLst>
                  <a:gd name="T0" fmla="*/ 2 w 46"/>
                  <a:gd name="T1" fmla="*/ 0 h 19"/>
                  <a:gd name="T2" fmla="*/ 46 w 46"/>
                  <a:gd name="T3" fmla="*/ 19 h 19"/>
                  <a:gd name="T4" fmla="*/ 44 w 46"/>
                  <a:gd name="T5" fmla="*/ 19 h 19"/>
                  <a:gd name="T6" fmla="*/ 0 w 46"/>
                  <a:gd name="T7" fmla="*/ 0 h 19"/>
                  <a:gd name="T8" fmla="*/ 2 w 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9">
                    <a:moveTo>
                      <a:pt x="2" y="0"/>
                    </a:moveTo>
                    <a:lnTo>
                      <a:pt x="46" y="19"/>
                    </a:lnTo>
                    <a:lnTo>
                      <a:pt x="44" y="1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9" name="Freeform 1494"/>
              <p:cNvSpPr>
                <a:spLocks/>
              </p:cNvSpPr>
              <p:nvPr/>
            </p:nvSpPr>
            <p:spPr bwMode="auto">
              <a:xfrm>
                <a:off x="87313" y="1049339"/>
                <a:ext cx="74613" cy="30163"/>
              </a:xfrm>
              <a:custGeom>
                <a:avLst/>
                <a:gdLst>
                  <a:gd name="T0" fmla="*/ 3 w 47"/>
                  <a:gd name="T1" fmla="*/ 0 h 19"/>
                  <a:gd name="T2" fmla="*/ 47 w 47"/>
                  <a:gd name="T3" fmla="*/ 19 h 19"/>
                  <a:gd name="T4" fmla="*/ 44 w 47"/>
                  <a:gd name="T5" fmla="*/ 19 h 19"/>
                  <a:gd name="T6" fmla="*/ 0 w 47"/>
                  <a:gd name="T7" fmla="*/ 0 h 19"/>
                  <a:gd name="T8" fmla="*/ 3 w 4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3" y="0"/>
                    </a:moveTo>
                    <a:lnTo>
                      <a:pt x="47" y="19"/>
                    </a:lnTo>
                    <a:lnTo>
                      <a:pt x="44" y="1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0" name="Freeform 1495"/>
              <p:cNvSpPr>
                <a:spLocks/>
              </p:cNvSpPr>
              <p:nvPr/>
            </p:nvSpPr>
            <p:spPr bwMode="auto">
              <a:xfrm>
                <a:off x="92075" y="1049339"/>
                <a:ext cx="73025" cy="30163"/>
              </a:xfrm>
              <a:custGeom>
                <a:avLst/>
                <a:gdLst>
                  <a:gd name="T0" fmla="*/ 2 w 46"/>
                  <a:gd name="T1" fmla="*/ 0 h 19"/>
                  <a:gd name="T2" fmla="*/ 46 w 46"/>
                  <a:gd name="T3" fmla="*/ 19 h 19"/>
                  <a:gd name="T4" fmla="*/ 46 w 46"/>
                  <a:gd name="T5" fmla="*/ 19 h 19"/>
                  <a:gd name="T6" fmla="*/ 44 w 46"/>
                  <a:gd name="T7" fmla="*/ 19 h 19"/>
                  <a:gd name="T8" fmla="*/ 0 w 46"/>
                  <a:gd name="T9" fmla="*/ 0 h 19"/>
                  <a:gd name="T10" fmla="*/ 2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2" y="0"/>
                    </a:moveTo>
                    <a:lnTo>
                      <a:pt x="46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1" name="Freeform 1496"/>
              <p:cNvSpPr>
                <a:spLocks/>
              </p:cNvSpPr>
              <p:nvPr/>
            </p:nvSpPr>
            <p:spPr bwMode="auto">
              <a:xfrm>
                <a:off x="95250" y="1049339"/>
                <a:ext cx="69850" cy="30163"/>
              </a:xfrm>
              <a:custGeom>
                <a:avLst/>
                <a:gdLst>
                  <a:gd name="T0" fmla="*/ 3 w 44"/>
                  <a:gd name="T1" fmla="*/ 0 h 19"/>
                  <a:gd name="T2" fmla="*/ 44 w 44"/>
                  <a:gd name="T3" fmla="*/ 18 h 19"/>
                  <a:gd name="T4" fmla="*/ 44 w 44"/>
                  <a:gd name="T5" fmla="*/ 19 h 19"/>
                  <a:gd name="T6" fmla="*/ 0 w 44"/>
                  <a:gd name="T7" fmla="*/ 0 h 19"/>
                  <a:gd name="T8" fmla="*/ 3 w 4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3" y="0"/>
                    </a:moveTo>
                    <a:lnTo>
                      <a:pt x="44" y="18"/>
                    </a:lnTo>
                    <a:lnTo>
                      <a:pt x="44" y="1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2" name="Freeform 1497"/>
              <p:cNvSpPr>
                <a:spLocks/>
              </p:cNvSpPr>
              <p:nvPr/>
            </p:nvSpPr>
            <p:spPr bwMode="auto">
              <a:xfrm>
                <a:off x="100013" y="1049339"/>
                <a:ext cx="65088" cy="28575"/>
              </a:xfrm>
              <a:custGeom>
                <a:avLst/>
                <a:gdLst>
                  <a:gd name="T0" fmla="*/ 2 w 41"/>
                  <a:gd name="T1" fmla="*/ 0 h 18"/>
                  <a:gd name="T2" fmla="*/ 41 w 41"/>
                  <a:gd name="T3" fmla="*/ 17 h 18"/>
                  <a:gd name="T4" fmla="*/ 41 w 41"/>
                  <a:gd name="T5" fmla="*/ 18 h 18"/>
                  <a:gd name="T6" fmla="*/ 0 w 41"/>
                  <a:gd name="T7" fmla="*/ 0 h 18"/>
                  <a:gd name="T8" fmla="*/ 2 w 4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8">
                    <a:moveTo>
                      <a:pt x="2" y="0"/>
                    </a:moveTo>
                    <a:lnTo>
                      <a:pt x="41" y="17"/>
                    </a:lnTo>
                    <a:lnTo>
                      <a:pt x="41" y="1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3" name="Freeform 1498"/>
              <p:cNvSpPr>
                <a:spLocks/>
              </p:cNvSpPr>
              <p:nvPr/>
            </p:nvSpPr>
            <p:spPr bwMode="auto">
              <a:xfrm>
                <a:off x="103188" y="1049339"/>
                <a:ext cx="61913" cy="26988"/>
              </a:xfrm>
              <a:custGeom>
                <a:avLst/>
                <a:gdLst>
                  <a:gd name="T0" fmla="*/ 2 w 39"/>
                  <a:gd name="T1" fmla="*/ 0 h 17"/>
                  <a:gd name="T2" fmla="*/ 39 w 39"/>
                  <a:gd name="T3" fmla="*/ 16 h 17"/>
                  <a:gd name="T4" fmla="*/ 39 w 39"/>
                  <a:gd name="T5" fmla="*/ 17 h 17"/>
                  <a:gd name="T6" fmla="*/ 0 w 39"/>
                  <a:gd name="T7" fmla="*/ 0 h 17"/>
                  <a:gd name="T8" fmla="*/ 2 w 3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7">
                    <a:moveTo>
                      <a:pt x="2" y="0"/>
                    </a:moveTo>
                    <a:lnTo>
                      <a:pt x="39" y="16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4" name="Freeform 1499"/>
              <p:cNvSpPr>
                <a:spLocks/>
              </p:cNvSpPr>
              <p:nvPr/>
            </p:nvSpPr>
            <p:spPr bwMode="auto">
              <a:xfrm>
                <a:off x="106363" y="1049339"/>
                <a:ext cx="58738" cy="25400"/>
              </a:xfrm>
              <a:custGeom>
                <a:avLst/>
                <a:gdLst>
                  <a:gd name="T0" fmla="*/ 3 w 37"/>
                  <a:gd name="T1" fmla="*/ 0 h 16"/>
                  <a:gd name="T2" fmla="*/ 37 w 37"/>
                  <a:gd name="T3" fmla="*/ 14 h 16"/>
                  <a:gd name="T4" fmla="*/ 37 w 37"/>
                  <a:gd name="T5" fmla="*/ 16 h 16"/>
                  <a:gd name="T6" fmla="*/ 0 w 37"/>
                  <a:gd name="T7" fmla="*/ 0 h 16"/>
                  <a:gd name="T8" fmla="*/ 3 w 3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6">
                    <a:moveTo>
                      <a:pt x="3" y="0"/>
                    </a:moveTo>
                    <a:lnTo>
                      <a:pt x="37" y="14"/>
                    </a:lnTo>
                    <a:lnTo>
                      <a:pt x="37" y="1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5" name="Freeform 1500"/>
              <p:cNvSpPr>
                <a:spLocks/>
              </p:cNvSpPr>
              <p:nvPr/>
            </p:nvSpPr>
            <p:spPr bwMode="auto">
              <a:xfrm>
                <a:off x="111125" y="1049339"/>
                <a:ext cx="53975" cy="22225"/>
              </a:xfrm>
              <a:custGeom>
                <a:avLst/>
                <a:gdLst>
                  <a:gd name="T0" fmla="*/ 2 w 34"/>
                  <a:gd name="T1" fmla="*/ 0 h 14"/>
                  <a:gd name="T2" fmla="*/ 34 w 34"/>
                  <a:gd name="T3" fmla="*/ 14 h 14"/>
                  <a:gd name="T4" fmla="*/ 34 w 34"/>
                  <a:gd name="T5" fmla="*/ 14 h 14"/>
                  <a:gd name="T6" fmla="*/ 0 w 34"/>
                  <a:gd name="T7" fmla="*/ 0 h 14"/>
                  <a:gd name="T8" fmla="*/ 2 w 3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2" y="0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6" name="Freeform 1501"/>
              <p:cNvSpPr>
                <a:spLocks/>
              </p:cNvSpPr>
              <p:nvPr/>
            </p:nvSpPr>
            <p:spPr bwMode="auto">
              <a:xfrm>
                <a:off x="114300" y="1049339"/>
                <a:ext cx="50800" cy="22225"/>
              </a:xfrm>
              <a:custGeom>
                <a:avLst/>
                <a:gdLst>
                  <a:gd name="T0" fmla="*/ 3 w 32"/>
                  <a:gd name="T1" fmla="*/ 0 h 14"/>
                  <a:gd name="T2" fmla="*/ 32 w 32"/>
                  <a:gd name="T3" fmla="*/ 13 h 14"/>
                  <a:gd name="T4" fmla="*/ 32 w 32"/>
                  <a:gd name="T5" fmla="*/ 14 h 14"/>
                  <a:gd name="T6" fmla="*/ 0 w 32"/>
                  <a:gd name="T7" fmla="*/ 0 h 14"/>
                  <a:gd name="T8" fmla="*/ 3 w 3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" y="0"/>
                    </a:moveTo>
                    <a:lnTo>
                      <a:pt x="32" y="13"/>
                    </a:lnTo>
                    <a:lnTo>
                      <a:pt x="32" y="1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7" name="Freeform 1502"/>
              <p:cNvSpPr>
                <a:spLocks/>
              </p:cNvSpPr>
              <p:nvPr/>
            </p:nvSpPr>
            <p:spPr bwMode="auto">
              <a:xfrm>
                <a:off x="119063" y="1049339"/>
                <a:ext cx="46038" cy="20638"/>
              </a:xfrm>
              <a:custGeom>
                <a:avLst/>
                <a:gdLst>
                  <a:gd name="T0" fmla="*/ 2 w 29"/>
                  <a:gd name="T1" fmla="*/ 0 h 13"/>
                  <a:gd name="T2" fmla="*/ 29 w 29"/>
                  <a:gd name="T3" fmla="*/ 11 h 13"/>
                  <a:gd name="T4" fmla="*/ 29 w 29"/>
                  <a:gd name="T5" fmla="*/ 13 h 13"/>
                  <a:gd name="T6" fmla="*/ 0 w 29"/>
                  <a:gd name="T7" fmla="*/ 0 h 13"/>
                  <a:gd name="T8" fmla="*/ 2 w 2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2" y="0"/>
                    </a:moveTo>
                    <a:lnTo>
                      <a:pt x="29" y="11"/>
                    </a:lnTo>
                    <a:lnTo>
                      <a:pt x="29" y="1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8" name="Freeform 1503"/>
              <p:cNvSpPr>
                <a:spLocks/>
              </p:cNvSpPr>
              <p:nvPr/>
            </p:nvSpPr>
            <p:spPr bwMode="auto">
              <a:xfrm>
                <a:off x="122238" y="1049339"/>
                <a:ext cx="42863" cy="17463"/>
              </a:xfrm>
              <a:custGeom>
                <a:avLst/>
                <a:gdLst>
                  <a:gd name="T0" fmla="*/ 3 w 27"/>
                  <a:gd name="T1" fmla="*/ 0 h 11"/>
                  <a:gd name="T2" fmla="*/ 27 w 27"/>
                  <a:gd name="T3" fmla="*/ 10 h 11"/>
                  <a:gd name="T4" fmla="*/ 27 w 27"/>
                  <a:gd name="T5" fmla="*/ 11 h 11"/>
                  <a:gd name="T6" fmla="*/ 0 w 27"/>
                  <a:gd name="T7" fmla="*/ 0 h 11"/>
                  <a:gd name="T8" fmla="*/ 3 w 2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3" y="0"/>
                    </a:moveTo>
                    <a:lnTo>
                      <a:pt x="27" y="10"/>
                    </a:lnTo>
                    <a:lnTo>
                      <a:pt x="27" y="11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9" name="Freeform 1504"/>
              <p:cNvSpPr>
                <a:spLocks/>
              </p:cNvSpPr>
              <p:nvPr/>
            </p:nvSpPr>
            <p:spPr bwMode="auto">
              <a:xfrm>
                <a:off x="127000" y="1049339"/>
                <a:ext cx="38100" cy="15875"/>
              </a:xfrm>
              <a:custGeom>
                <a:avLst/>
                <a:gdLst>
                  <a:gd name="T0" fmla="*/ 2 w 24"/>
                  <a:gd name="T1" fmla="*/ 0 h 10"/>
                  <a:gd name="T2" fmla="*/ 24 w 24"/>
                  <a:gd name="T3" fmla="*/ 9 h 10"/>
                  <a:gd name="T4" fmla="*/ 24 w 24"/>
                  <a:gd name="T5" fmla="*/ 10 h 10"/>
                  <a:gd name="T6" fmla="*/ 0 w 24"/>
                  <a:gd name="T7" fmla="*/ 0 h 10"/>
                  <a:gd name="T8" fmla="*/ 2 w 2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2" y="0"/>
                    </a:moveTo>
                    <a:lnTo>
                      <a:pt x="24" y="9"/>
                    </a:lnTo>
                    <a:lnTo>
                      <a:pt x="24" y="1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0" name="Freeform 1505"/>
              <p:cNvSpPr>
                <a:spLocks/>
              </p:cNvSpPr>
              <p:nvPr/>
            </p:nvSpPr>
            <p:spPr bwMode="auto">
              <a:xfrm>
                <a:off x="130175" y="1049339"/>
                <a:ext cx="34925" cy="14288"/>
              </a:xfrm>
              <a:custGeom>
                <a:avLst/>
                <a:gdLst>
                  <a:gd name="T0" fmla="*/ 3 w 22"/>
                  <a:gd name="T1" fmla="*/ 0 h 9"/>
                  <a:gd name="T2" fmla="*/ 22 w 22"/>
                  <a:gd name="T3" fmla="*/ 8 h 9"/>
                  <a:gd name="T4" fmla="*/ 22 w 22"/>
                  <a:gd name="T5" fmla="*/ 9 h 9"/>
                  <a:gd name="T6" fmla="*/ 0 w 22"/>
                  <a:gd name="T7" fmla="*/ 0 h 9"/>
                  <a:gd name="T8" fmla="*/ 3 w 2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3" y="0"/>
                    </a:moveTo>
                    <a:lnTo>
                      <a:pt x="22" y="8"/>
                    </a:lnTo>
                    <a:lnTo>
                      <a:pt x="22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1" name="Freeform 1506"/>
              <p:cNvSpPr>
                <a:spLocks/>
              </p:cNvSpPr>
              <p:nvPr/>
            </p:nvSpPr>
            <p:spPr bwMode="auto">
              <a:xfrm>
                <a:off x="134938" y="1049339"/>
                <a:ext cx="30163" cy="12700"/>
              </a:xfrm>
              <a:custGeom>
                <a:avLst/>
                <a:gdLst>
                  <a:gd name="T0" fmla="*/ 3 w 19"/>
                  <a:gd name="T1" fmla="*/ 0 h 8"/>
                  <a:gd name="T2" fmla="*/ 19 w 19"/>
                  <a:gd name="T3" fmla="*/ 7 h 8"/>
                  <a:gd name="T4" fmla="*/ 19 w 19"/>
                  <a:gd name="T5" fmla="*/ 8 h 8"/>
                  <a:gd name="T6" fmla="*/ 0 w 19"/>
                  <a:gd name="T7" fmla="*/ 0 h 8"/>
                  <a:gd name="T8" fmla="*/ 3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3" y="0"/>
                    </a:moveTo>
                    <a:lnTo>
                      <a:pt x="19" y="7"/>
                    </a:lnTo>
                    <a:lnTo>
                      <a:pt x="19" y="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2" name="Freeform 1507"/>
              <p:cNvSpPr>
                <a:spLocks/>
              </p:cNvSpPr>
              <p:nvPr/>
            </p:nvSpPr>
            <p:spPr bwMode="auto">
              <a:xfrm>
                <a:off x="139700" y="1049339"/>
                <a:ext cx="25400" cy="11113"/>
              </a:xfrm>
              <a:custGeom>
                <a:avLst/>
                <a:gdLst>
                  <a:gd name="T0" fmla="*/ 2 w 16"/>
                  <a:gd name="T1" fmla="*/ 0 h 7"/>
                  <a:gd name="T2" fmla="*/ 16 w 16"/>
                  <a:gd name="T3" fmla="*/ 6 h 7"/>
                  <a:gd name="T4" fmla="*/ 16 w 16"/>
                  <a:gd name="T5" fmla="*/ 7 h 7"/>
                  <a:gd name="T6" fmla="*/ 0 w 16"/>
                  <a:gd name="T7" fmla="*/ 0 h 7"/>
                  <a:gd name="T8" fmla="*/ 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2" y="0"/>
                    </a:moveTo>
                    <a:lnTo>
                      <a:pt x="16" y="6"/>
                    </a:lnTo>
                    <a:lnTo>
                      <a:pt x="16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3" name="Freeform 1508"/>
              <p:cNvSpPr>
                <a:spLocks/>
              </p:cNvSpPr>
              <p:nvPr/>
            </p:nvSpPr>
            <p:spPr bwMode="auto">
              <a:xfrm>
                <a:off x="142875" y="1049339"/>
                <a:ext cx="22225" cy="9525"/>
              </a:xfrm>
              <a:custGeom>
                <a:avLst/>
                <a:gdLst>
                  <a:gd name="T0" fmla="*/ 3 w 14"/>
                  <a:gd name="T1" fmla="*/ 0 h 6"/>
                  <a:gd name="T2" fmla="*/ 14 w 14"/>
                  <a:gd name="T3" fmla="*/ 5 h 6"/>
                  <a:gd name="T4" fmla="*/ 14 w 14"/>
                  <a:gd name="T5" fmla="*/ 6 h 6"/>
                  <a:gd name="T6" fmla="*/ 0 w 14"/>
                  <a:gd name="T7" fmla="*/ 0 h 6"/>
                  <a:gd name="T8" fmla="*/ 3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3" y="0"/>
                    </a:moveTo>
                    <a:lnTo>
                      <a:pt x="14" y="5"/>
                    </a:lnTo>
                    <a:lnTo>
                      <a:pt x="14" y="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4" name="Freeform 1509"/>
              <p:cNvSpPr>
                <a:spLocks/>
              </p:cNvSpPr>
              <p:nvPr/>
            </p:nvSpPr>
            <p:spPr bwMode="auto">
              <a:xfrm>
                <a:off x="147638" y="1049339"/>
                <a:ext cx="17463" cy="7938"/>
              </a:xfrm>
              <a:custGeom>
                <a:avLst/>
                <a:gdLst>
                  <a:gd name="T0" fmla="*/ 2 w 11"/>
                  <a:gd name="T1" fmla="*/ 0 h 5"/>
                  <a:gd name="T2" fmla="*/ 11 w 11"/>
                  <a:gd name="T3" fmla="*/ 4 h 5"/>
                  <a:gd name="T4" fmla="*/ 11 w 11"/>
                  <a:gd name="T5" fmla="*/ 5 h 5"/>
                  <a:gd name="T6" fmla="*/ 0 w 11"/>
                  <a:gd name="T7" fmla="*/ 0 h 5"/>
                  <a:gd name="T8" fmla="*/ 2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2" y="0"/>
                    </a:moveTo>
                    <a:lnTo>
                      <a:pt x="11" y="4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5" name="Freeform 1510"/>
              <p:cNvSpPr>
                <a:spLocks/>
              </p:cNvSpPr>
              <p:nvPr/>
            </p:nvSpPr>
            <p:spPr bwMode="auto">
              <a:xfrm>
                <a:off x="150813" y="1049339"/>
                <a:ext cx="14288" cy="6350"/>
              </a:xfrm>
              <a:custGeom>
                <a:avLst/>
                <a:gdLst>
                  <a:gd name="T0" fmla="*/ 3 w 9"/>
                  <a:gd name="T1" fmla="*/ 0 h 4"/>
                  <a:gd name="T2" fmla="*/ 9 w 9"/>
                  <a:gd name="T3" fmla="*/ 3 h 4"/>
                  <a:gd name="T4" fmla="*/ 9 w 9"/>
                  <a:gd name="T5" fmla="*/ 4 h 4"/>
                  <a:gd name="T6" fmla="*/ 0 w 9"/>
                  <a:gd name="T7" fmla="*/ 0 h 4"/>
                  <a:gd name="T8" fmla="*/ 3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3" y="0"/>
                    </a:moveTo>
                    <a:lnTo>
                      <a:pt x="9" y="3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6" name="Freeform 1511"/>
              <p:cNvSpPr>
                <a:spLocks/>
              </p:cNvSpPr>
              <p:nvPr/>
            </p:nvSpPr>
            <p:spPr bwMode="auto">
              <a:xfrm>
                <a:off x="155575" y="1049339"/>
                <a:ext cx="9525" cy="4763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0 h 3"/>
                  <a:gd name="T8" fmla="*/ 2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7" name="Freeform 1512"/>
              <p:cNvSpPr>
                <a:spLocks/>
              </p:cNvSpPr>
              <p:nvPr/>
            </p:nvSpPr>
            <p:spPr bwMode="auto">
              <a:xfrm>
                <a:off x="158750" y="1049339"/>
                <a:ext cx="6350" cy="3175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lnTo>
                      <a:pt x="4" y="1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8" name="Freeform 1513"/>
              <p:cNvSpPr>
                <a:spLocks/>
              </p:cNvSpPr>
              <p:nvPr/>
            </p:nvSpPr>
            <p:spPr bwMode="auto">
              <a:xfrm>
                <a:off x="163513" y="1049339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9" name="Rectangle 1514"/>
              <p:cNvSpPr>
                <a:spLocks noChangeArrowheads="1"/>
              </p:cNvSpPr>
              <p:nvPr/>
            </p:nvSpPr>
            <p:spPr bwMode="auto">
              <a:xfrm>
                <a:off x="65088" y="1087439"/>
                <a:ext cx="1588" cy="1588"/>
              </a:xfrm>
              <a:prstGeom prst="rect">
                <a:avLst/>
              </a:pr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0" name="Freeform 1515"/>
              <p:cNvSpPr>
                <a:spLocks/>
              </p:cNvSpPr>
              <p:nvPr/>
            </p:nvSpPr>
            <p:spPr bwMode="auto">
              <a:xfrm>
                <a:off x="65088" y="1085851"/>
                <a:ext cx="4763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0 w 3"/>
                  <a:gd name="T7" fmla="*/ 1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1" name="Freeform 1516"/>
              <p:cNvSpPr>
                <a:spLocks/>
              </p:cNvSpPr>
              <p:nvPr/>
            </p:nvSpPr>
            <p:spPr bwMode="auto">
              <a:xfrm>
                <a:off x="65088" y="1084264"/>
                <a:ext cx="7938" cy="317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0 w 5"/>
                  <a:gd name="T7" fmla="*/ 1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2" name="Freeform 1517"/>
              <p:cNvSpPr>
                <a:spLocks/>
              </p:cNvSpPr>
              <p:nvPr/>
            </p:nvSpPr>
            <p:spPr bwMode="auto">
              <a:xfrm>
                <a:off x="65088" y="1082676"/>
                <a:ext cx="12700" cy="476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3 h 3"/>
                  <a:gd name="T4" fmla="*/ 5 w 8"/>
                  <a:gd name="T5" fmla="*/ 3 h 3"/>
                  <a:gd name="T6" fmla="*/ 0 w 8"/>
                  <a:gd name="T7" fmla="*/ 1 h 3"/>
                  <a:gd name="T8" fmla="*/ 0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3" name="Freeform 1518"/>
              <p:cNvSpPr>
                <a:spLocks/>
              </p:cNvSpPr>
              <p:nvPr/>
            </p:nvSpPr>
            <p:spPr bwMode="auto">
              <a:xfrm>
                <a:off x="65088" y="1081089"/>
                <a:ext cx="15875" cy="6350"/>
              </a:xfrm>
              <a:custGeom>
                <a:avLst/>
                <a:gdLst>
                  <a:gd name="T0" fmla="*/ 0 w 10"/>
                  <a:gd name="T1" fmla="*/ 0 h 4"/>
                  <a:gd name="T2" fmla="*/ 10 w 10"/>
                  <a:gd name="T3" fmla="*/ 4 h 4"/>
                  <a:gd name="T4" fmla="*/ 8 w 10"/>
                  <a:gd name="T5" fmla="*/ 4 h 4"/>
                  <a:gd name="T6" fmla="*/ 0 w 10"/>
                  <a:gd name="T7" fmla="*/ 1 h 4"/>
                  <a:gd name="T8" fmla="*/ 0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10" y="4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4" name="Freeform 1519"/>
              <p:cNvSpPr>
                <a:spLocks/>
              </p:cNvSpPr>
              <p:nvPr/>
            </p:nvSpPr>
            <p:spPr bwMode="auto">
              <a:xfrm>
                <a:off x="65088" y="1079501"/>
                <a:ext cx="20638" cy="7938"/>
              </a:xfrm>
              <a:custGeom>
                <a:avLst/>
                <a:gdLst>
                  <a:gd name="T0" fmla="*/ 0 w 13"/>
                  <a:gd name="T1" fmla="*/ 0 h 5"/>
                  <a:gd name="T2" fmla="*/ 13 w 13"/>
                  <a:gd name="T3" fmla="*/ 5 h 5"/>
                  <a:gd name="T4" fmla="*/ 10 w 13"/>
                  <a:gd name="T5" fmla="*/ 5 h 5"/>
                  <a:gd name="T6" fmla="*/ 0 w 13"/>
                  <a:gd name="T7" fmla="*/ 1 h 5"/>
                  <a:gd name="T8" fmla="*/ 0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0"/>
                    </a:moveTo>
                    <a:lnTo>
                      <a:pt x="13" y="5"/>
                    </a:lnTo>
                    <a:lnTo>
                      <a:pt x="10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5" name="Freeform 1520"/>
              <p:cNvSpPr>
                <a:spLocks/>
              </p:cNvSpPr>
              <p:nvPr/>
            </p:nvSpPr>
            <p:spPr bwMode="auto">
              <a:xfrm>
                <a:off x="65088" y="1077914"/>
                <a:ext cx="23813" cy="9525"/>
              </a:xfrm>
              <a:custGeom>
                <a:avLst/>
                <a:gdLst>
                  <a:gd name="T0" fmla="*/ 0 w 15"/>
                  <a:gd name="T1" fmla="*/ 0 h 6"/>
                  <a:gd name="T2" fmla="*/ 15 w 15"/>
                  <a:gd name="T3" fmla="*/ 6 h 6"/>
                  <a:gd name="T4" fmla="*/ 13 w 15"/>
                  <a:gd name="T5" fmla="*/ 6 h 6"/>
                  <a:gd name="T6" fmla="*/ 0 w 15"/>
                  <a:gd name="T7" fmla="*/ 1 h 6"/>
                  <a:gd name="T8" fmla="*/ 0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0" y="0"/>
                    </a:moveTo>
                    <a:lnTo>
                      <a:pt x="15" y="6"/>
                    </a:lnTo>
                    <a:lnTo>
                      <a:pt x="13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6" name="Freeform 1521"/>
              <p:cNvSpPr>
                <a:spLocks/>
              </p:cNvSpPr>
              <p:nvPr/>
            </p:nvSpPr>
            <p:spPr bwMode="auto">
              <a:xfrm>
                <a:off x="65088" y="1076326"/>
                <a:ext cx="28575" cy="11113"/>
              </a:xfrm>
              <a:custGeom>
                <a:avLst/>
                <a:gdLst>
                  <a:gd name="T0" fmla="*/ 0 w 18"/>
                  <a:gd name="T1" fmla="*/ 0 h 7"/>
                  <a:gd name="T2" fmla="*/ 18 w 18"/>
                  <a:gd name="T3" fmla="*/ 7 h 7"/>
                  <a:gd name="T4" fmla="*/ 15 w 18"/>
                  <a:gd name="T5" fmla="*/ 7 h 7"/>
                  <a:gd name="T6" fmla="*/ 0 w 18"/>
                  <a:gd name="T7" fmla="*/ 1 h 7"/>
                  <a:gd name="T8" fmla="*/ 0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0" y="0"/>
                    </a:moveTo>
                    <a:lnTo>
                      <a:pt x="18" y="7"/>
                    </a:lnTo>
                    <a:lnTo>
                      <a:pt x="15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7" name="Freeform 1522"/>
              <p:cNvSpPr>
                <a:spLocks/>
              </p:cNvSpPr>
              <p:nvPr/>
            </p:nvSpPr>
            <p:spPr bwMode="auto">
              <a:xfrm>
                <a:off x="65088" y="1074739"/>
                <a:ext cx="31750" cy="12700"/>
              </a:xfrm>
              <a:custGeom>
                <a:avLst/>
                <a:gdLst>
                  <a:gd name="T0" fmla="*/ 0 w 20"/>
                  <a:gd name="T1" fmla="*/ 0 h 8"/>
                  <a:gd name="T2" fmla="*/ 20 w 20"/>
                  <a:gd name="T3" fmla="*/ 8 h 8"/>
                  <a:gd name="T4" fmla="*/ 18 w 20"/>
                  <a:gd name="T5" fmla="*/ 8 h 8"/>
                  <a:gd name="T6" fmla="*/ 0 w 20"/>
                  <a:gd name="T7" fmla="*/ 1 h 8"/>
                  <a:gd name="T8" fmla="*/ 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0" y="0"/>
                    </a:moveTo>
                    <a:lnTo>
                      <a:pt x="20" y="8"/>
                    </a:lnTo>
                    <a:lnTo>
                      <a:pt x="18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8" name="Freeform 1523"/>
              <p:cNvSpPr>
                <a:spLocks/>
              </p:cNvSpPr>
              <p:nvPr/>
            </p:nvSpPr>
            <p:spPr bwMode="auto">
              <a:xfrm>
                <a:off x="65088" y="1071564"/>
                <a:ext cx="36513" cy="15875"/>
              </a:xfrm>
              <a:custGeom>
                <a:avLst/>
                <a:gdLst>
                  <a:gd name="T0" fmla="*/ 0 w 23"/>
                  <a:gd name="T1" fmla="*/ 0 h 10"/>
                  <a:gd name="T2" fmla="*/ 23 w 23"/>
                  <a:gd name="T3" fmla="*/ 10 h 10"/>
                  <a:gd name="T4" fmla="*/ 20 w 23"/>
                  <a:gd name="T5" fmla="*/ 10 h 10"/>
                  <a:gd name="T6" fmla="*/ 0 w 23"/>
                  <a:gd name="T7" fmla="*/ 2 h 10"/>
                  <a:gd name="T8" fmla="*/ 0 w 2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0" y="0"/>
                    </a:moveTo>
                    <a:lnTo>
                      <a:pt x="23" y="10"/>
                    </a:lnTo>
                    <a:lnTo>
                      <a:pt x="20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9" name="Freeform 1524"/>
              <p:cNvSpPr>
                <a:spLocks/>
              </p:cNvSpPr>
              <p:nvPr/>
            </p:nvSpPr>
            <p:spPr bwMode="auto">
              <a:xfrm>
                <a:off x="65088" y="1071564"/>
                <a:ext cx="39688" cy="15875"/>
              </a:xfrm>
              <a:custGeom>
                <a:avLst/>
                <a:gdLst>
                  <a:gd name="T0" fmla="*/ 0 w 25"/>
                  <a:gd name="T1" fmla="*/ 0 h 10"/>
                  <a:gd name="T2" fmla="*/ 25 w 25"/>
                  <a:gd name="T3" fmla="*/ 10 h 10"/>
                  <a:gd name="T4" fmla="*/ 23 w 25"/>
                  <a:gd name="T5" fmla="*/ 10 h 10"/>
                  <a:gd name="T6" fmla="*/ 0 w 25"/>
                  <a:gd name="T7" fmla="*/ 0 h 10"/>
                  <a:gd name="T8" fmla="*/ 0 w 2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0">
                    <a:moveTo>
                      <a:pt x="0" y="0"/>
                    </a:moveTo>
                    <a:lnTo>
                      <a:pt x="25" y="10"/>
                    </a:lnTo>
                    <a:lnTo>
                      <a:pt x="23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0" name="Freeform 1525"/>
              <p:cNvSpPr>
                <a:spLocks/>
              </p:cNvSpPr>
              <p:nvPr/>
            </p:nvSpPr>
            <p:spPr bwMode="auto">
              <a:xfrm>
                <a:off x="65088" y="1069976"/>
                <a:ext cx="44450" cy="17463"/>
              </a:xfrm>
              <a:custGeom>
                <a:avLst/>
                <a:gdLst>
                  <a:gd name="T0" fmla="*/ 0 w 28"/>
                  <a:gd name="T1" fmla="*/ 0 h 11"/>
                  <a:gd name="T2" fmla="*/ 28 w 28"/>
                  <a:gd name="T3" fmla="*/ 11 h 11"/>
                  <a:gd name="T4" fmla="*/ 25 w 28"/>
                  <a:gd name="T5" fmla="*/ 11 h 11"/>
                  <a:gd name="T6" fmla="*/ 0 w 28"/>
                  <a:gd name="T7" fmla="*/ 1 h 11"/>
                  <a:gd name="T8" fmla="*/ 0 w 2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">
                    <a:moveTo>
                      <a:pt x="0" y="0"/>
                    </a:moveTo>
                    <a:lnTo>
                      <a:pt x="28" y="11"/>
                    </a:lnTo>
                    <a:lnTo>
                      <a:pt x="25" y="1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1" name="Freeform 1526"/>
              <p:cNvSpPr>
                <a:spLocks/>
              </p:cNvSpPr>
              <p:nvPr/>
            </p:nvSpPr>
            <p:spPr bwMode="auto">
              <a:xfrm>
                <a:off x="65088" y="1066801"/>
                <a:ext cx="47625" cy="20638"/>
              </a:xfrm>
              <a:custGeom>
                <a:avLst/>
                <a:gdLst>
                  <a:gd name="T0" fmla="*/ 0 w 30"/>
                  <a:gd name="T1" fmla="*/ 0 h 13"/>
                  <a:gd name="T2" fmla="*/ 30 w 30"/>
                  <a:gd name="T3" fmla="*/ 13 h 13"/>
                  <a:gd name="T4" fmla="*/ 28 w 30"/>
                  <a:gd name="T5" fmla="*/ 13 h 13"/>
                  <a:gd name="T6" fmla="*/ 0 w 30"/>
                  <a:gd name="T7" fmla="*/ 2 h 13"/>
                  <a:gd name="T8" fmla="*/ 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0" y="0"/>
                    </a:moveTo>
                    <a:lnTo>
                      <a:pt x="30" y="13"/>
                    </a:lnTo>
                    <a:lnTo>
                      <a:pt x="28" y="1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" name="Freeform 1527"/>
              <p:cNvSpPr>
                <a:spLocks/>
              </p:cNvSpPr>
              <p:nvPr/>
            </p:nvSpPr>
            <p:spPr bwMode="auto">
              <a:xfrm>
                <a:off x="65088" y="1065214"/>
                <a:ext cx="52388" cy="22225"/>
              </a:xfrm>
              <a:custGeom>
                <a:avLst/>
                <a:gdLst>
                  <a:gd name="T0" fmla="*/ 0 w 33"/>
                  <a:gd name="T1" fmla="*/ 0 h 14"/>
                  <a:gd name="T2" fmla="*/ 33 w 33"/>
                  <a:gd name="T3" fmla="*/ 14 h 14"/>
                  <a:gd name="T4" fmla="*/ 30 w 33"/>
                  <a:gd name="T5" fmla="*/ 14 h 14"/>
                  <a:gd name="T6" fmla="*/ 0 w 33"/>
                  <a:gd name="T7" fmla="*/ 1 h 14"/>
                  <a:gd name="T8" fmla="*/ 0 w 3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33" y="14"/>
                    </a:lnTo>
                    <a:lnTo>
                      <a:pt x="30" y="1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" name="Freeform 1528"/>
              <p:cNvSpPr>
                <a:spLocks/>
              </p:cNvSpPr>
              <p:nvPr/>
            </p:nvSpPr>
            <p:spPr bwMode="auto">
              <a:xfrm>
                <a:off x="65088" y="1063626"/>
                <a:ext cx="57150" cy="23813"/>
              </a:xfrm>
              <a:custGeom>
                <a:avLst/>
                <a:gdLst>
                  <a:gd name="T0" fmla="*/ 0 w 36"/>
                  <a:gd name="T1" fmla="*/ 0 h 15"/>
                  <a:gd name="T2" fmla="*/ 36 w 36"/>
                  <a:gd name="T3" fmla="*/ 15 h 15"/>
                  <a:gd name="T4" fmla="*/ 33 w 36"/>
                  <a:gd name="T5" fmla="*/ 15 h 15"/>
                  <a:gd name="T6" fmla="*/ 0 w 36"/>
                  <a:gd name="T7" fmla="*/ 1 h 15"/>
                  <a:gd name="T8" fmla="*/ 0 w 3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5">
                    <a:moveTo>
                      <a:pt x="0" y="0"/>
                    </a:moveTo>
                    <a:lnTo>
                      <a:pt x="36" y="15"/>
                    </a:lnTo>
                    <a:lnTo>
                      <a:pt x="33" y="1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" name="Freeform 1529"/>
              <p:cNvSpPr>
                <a:spLocks/>
              </p:cNvSpPr>
              <p:nvPr/>
            </p:nvSpPr>
            <p:spPr bwMode="auto">
              <a:xfrm>
                <a:off x="65088" y="1062039"/>
                <a:ext cx="60325" cy="25400"/>
              </a:xfrm>
              <a:custGeom>
                <a:avLst/>
                <a:gdLst>
                  <a:gd name="T0" fmla="*/ 0 w 38"/>
                  <a:gd name="T1" fmla="*/ 0 h 16"/>
                  <a:gd name="T2" fmla="*/ 38 w 38"/>
                  <a:gd name="T3" fmla="*/ 16 h 16"/>
                  <a:gd name="T4" fmla="*/ 36 w 38"/>
                  <a:gd name="T5" fmla="*/ 16 h 16"/>
                  <a:gd name="T6" fmla="*/ 0 w 38"/>
                  <a:gd name="T7" fmla="*/ 1 h 16"/>
                  <a:gd name="T8" fmla="*/ 0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0" y="0"/>
                    </a:moveTo>
                    <a:lnTo>
                      <a:pt x="38" y="16"/>
                    </a:lnTo>
                    <a:lnTo>
                      <a:pt x="36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" name="Freeform 1530"/>
              <p:cNvSpPr>
                <a:spLocks/>
              </p:cNvSpPr>
              <p:nvPr/>
            </p:nvSpPr>
            <p:spPr bwMode="auto">
              <a:xfrm>
                <a:off x="65088" y="1060451"/>
                <a:ext cx="65088" cy="26988"/>
              </a:xfrm>
              <a:custGeom>
                <a:avLst/>
                <a:gdLst>
                  <a:gd name="T0" fmla="*/ 0 w 41"/>
                  <a:gd name="T1" fmla="*/ 0 h 17"/>
                  <a:gd name="T2" fmla="*/ 41 w 41"/>
                  <a:gd name="T3" fmla="*/ 17 h 17"/>
                  <a:gd name="T4" fmla="*/ 38 w 41"/>
                  <a:gd name="T5" fmla="*/ 17 h 17"/>
                  <a:gd name="T6" fmla="*/ 0 w 41"/>
                  <a:gd name="T7" fmla="*/ 1 h 17"/>
                  <a:gd name="T8" fmla="*/ 0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0" y="0"/>
                    </a:moveTo>
                    <a:lnTo>
                      <a:pt x="41" y="17"/>
                    </a:lnTo>
                    <a:lnTo>
                      <a:pt x="38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" name="Freeform 1531"/>
              <p:cNvSpPr>
                <a:spLocks/>
              </p:cNvSpPr>
              <p:nvPr/>
            </p:nvSpPr>
            <p:spPr bwMode="auto">
              <a:xfrm>
                <a:off x="65088" y="1058864"/>
                <a:ext cx="68263" cy="28575"/>
              </a:xfrm>
              <a:custGeom>
                <a:avLst/>
                <a:gdLst>
                  <a:gd name="T0" fmla="*/ 0 w 43"/>
                  <a:gd name="T1" fmla="*/ 0 h 18"/>
                  <a:gd name="T2" fmla="*/ 43 w 43"/>
                  <a:gd name="T3" fmla="*/ 18 h 18"/>
                  <a:gd name="T4" fmla="*/ 41 w 43"/>
                  <a:gd name="T5" fmla="*/ 18 h 18"/>
                  <a:gd name="T6" fmla="*/ 0 w 43"/>
                  <a:gd name="T7" fmla="*/ 1 h 18"/>
                  <a:gd name="T8" fmla="*/ 0 w 4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8">
                    <a:moveTo>
                      <a:pt x="0" y="0"/>
                    </a:moveTo>
                    <a:lnTo>
                      <a:pt x="43" y="18"/>
                    </a:lnTo>
                    <a:lnTo>
                      <a:pt x="41" y="1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" name="Freeform 1532"/>
              <p:cNvSpPr>
                <a:spLocks/>
              </p:cNvSpPr>
              <p:nvPr/>
            </p:nvSpPr>
            <p:spPr bwMode="auto">
              <a:xfrm>
                <a:off x="65088" y="1057276"/>
                <a:ext cx="73025" cy="30163"/>
              </a:xfrm>
              <a:custGeom>
                <a:avLst/>
                <a:gdLst>
                  <a:gd name="T0" fmla="*/ 0 w 46"/>
                  <a:gd name="T1" fmla="*/ 0 h 19"/>
                  <a:gd name="T2" fmla="*/ 46 w 46"/>
                  <a:gd name="T3" fmla="*/ 19 h 19"/>
                  <a:gd name="T4" fmla="*/ 43 w 46"/>
                  <a:gd name="T5" fmla="*/ 19 h 19"/>
                  <a:gd name="T6" fmla="*/ 0 w 46"/>
                  <a:gd name="T7" fmla="*/ 1 h 19"/>
                  <a:gd name="T8" fmla="*/ 0 w 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9">
                    <a:moveTo>
                      <a:pt x="0" y="0"/>
                    </a:moveTo>
                    <a:lnTo>
                      <a:pt x="46" y="19"/>
                    </a:lnTo>
                    <a:lnTo>
                      <a:pt x="43" y="1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" name="Freeform 1533"/>
              <p:cNvSpPr>
                <a:spLocks/>
              </p:cNvSpPr>
              <p:nvPr/>
            </p:nvSpPr>
            <p:spPr bwMode="auto">
              <a:xfrm>
                <a:off x="65088" y="1055689"/>
                <a:ext cx="76200" cy="31750"/>
              </a:xfrm>
              <a:custGeom>
                <a:avLst/>
                <a:gdLst>
                  <a:gd name="T0" fmla="*/ 0 w 48"/>
                  <a:gd name="T1" fmla="*/ 0 h 20"/>
                  <a:gd name="T2" fmla="*/ 48 w 48"/>
                  <a:gd name="T3" fmla="*/ 20 h 20"/>
                  <a:gd name="T4" fmla="*/ 46 w 48"/>
                  <a:gd name="T5" fmla="*/ 20 h 20"/>
                  <a:gd name="T6" fmla="*/ 0 w 48"/>
                  <a:gd name="T7" fmla="*/ 1 h 20"/>
                  <a:gd name="T8" fmla="*/ 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0" y="0"/>
                    </a:moveTo>
                    <a:lnTo>
                      <a:pt x="48" y="20"/>
                    </a:lnTo>
                    <a:lnTo>
                      <a:pt x="46" y="2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" name="Freeform 1534"/>
              <p:cNvSpPr>
                <a:spLocks/>
              </p:cNvSpPr>
              <p:nvPr/>
            </p:nvSpPr>
            <p:spPr bwMode="auto">
              <a:xfrm>
                <a:off x="65088" y="1054101"/>
                <a:ext cx="79375" cy="33338"/>
              </a:xfrm>
              <a:custGeom>
                <a:avLst/>
                <a:gdLst>
                  <a:gd name="T0" fmla="*/ 0 w 50"/>
                  <a:gd name="T1" fmla="*/ 0 h 21"/>
                  <a:gd name="T2" fmla="*/ 50 w 50"/>
                  <a:gd name="T3" fmla="*/ 21 h 21"/>
                  <a:gd name="T4" fmla="*/ 48 w 50"/>
                  <a:gd name="T5" fmla="*/ 21 h 21"/>
                  <a:gd name="T6" fmla="*/ 0 w 50"/>
                  <a:gd name="T7" fmla="*/ 1 h 21"/>
                  <a:gd name="T8" fmla="*/ 0 w 5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1">
                    <a:moveTo>
                      <a:pt x="0" y="0"/>
                    </a:moveTo>
                    <a:lnTo>
                      <a:pt x="50" y="21"/>
                    </a:lnTo>
                    <a:lnTo>
                      <a:pt x="48" y="2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" name="Freeform 1535"/>
              <p:cNvSpPr>
                <a:spLocks/>
              </p:cNvSpPr>
              <p:nvPr/>
            </p:nvSpPr>
            <p:spPr bwMode="auto">
              <a:xfrm>
                <a:off x="65088" y="1052514"/>
                <a:ext cx="84138" cy="34925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22 h 22"/>
                  <a:gd name="T4" fmla="*/ 50 w 53"/>
                  <a:gd name="T5" fmla="*/ 22 h 22"/>
                  <a:gd name="T6" fmla="*/ 0 w 53"/>
                  <a:gd name="T7" fmla="*/ 1 h 22"/>
                  <a:gd name="T8" fmla="*/ 0 w 5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22"/>
                    </a:lnTo>
                    <a:lnTo>
                      <a:pt x="50" y="2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" name="Freeform 1536"/>
              <p:cNvSpPr>
                <a:spLocks/>
              </p:cNvSpPr>
              <p:nvPr/>
            </p:nvSpPr>
            <p:spPr bwMode="auto">
              <a:xfrm>
                <a:off x="65088" y="1050926"/>
                <a:ext cx="87313" cy="36513"/>
              </a:xfrm>
              <a:custGeom>
                <a:avLst/>
                <a:gdLst>
                  <a:gd name="T0" fmla="*/ 0 w 55"/>
                  <a:gd name="T1" fmla="*/ 0 h 23"/>
                  <a:gd name="T2" fmla="*/ 55 w 55"/>
                  <a:gd name="T3" fmla="*/ 23 h 23"/>
                  <a:gd name="T4" fmla="*/ 53 w 55"/>
                  <a:gd name="T5" fmla="*/ 23 h 23"/>
                  <a:gd name="T6" fmla="*/ 0 w 55"/>
                  <a:gd name="T7" fmla="*/ 1 h 23"/>
                  <a:gd name="T8" fmla="*/ 0 w 55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3">
                    <a:moveTo>
                      <a:pt x="0" y="0"/>
                    </a:moveTo>
                    <a:lnTo>
                      <a:pt x="55" y="23"/>
                    </a:lnTo>
                    <a:lnTo>
                      <a:pt x="53" y="2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" name="Freeform 1537"/>
              <p:cNvSpPr>
                <a:spLocks/>
              </p:cNvSpPr>
              <p:nvPr/>
            </p:nvSpPr>
            <p:spPr bwMode="auto">
              <a:xfrm>
                <a:off x="65088" y="1049339"/>
                <a:ext cx="92075" cy="38100"/>
              </a:xfrm>
              <a:custGeom>
                <a:avLst/>
                <a:gdLst>
                  <a:gd name="T0" fmla="*/ 0 w 58"/>
                  <a:gd name="T1" fmla="*/ 0 h 24"/>
                  <a:gd name="T2" fmla="*/ 58 w 58"/>
                  <a:gd name="T3" fmla="*/ 24 h 24"/>
                  <a:gd name="T4" fmla="*/ 55 w 58"/>
                  <a:gd name="T5" fmla="*/ 24 h 24"/>
                  <a:gd name="T6" fmla="*/ 0 w 58"/>
                  <a:gd name="T7" fmla="*/ 1 h 24"/>
                  <a:gd name="T8" fmla="*/ 0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0" y="0"/>
                    </a:moveTo>
                    <a:lnTo>
                      <a:pt x="58" y="24"/>
                    </a:lnTo>
                    <a:lnTo>
                      <a:pt x="55" y="2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" name="Freeform 1538"/>
              <p:cNvSpPr>
                <a:spLocks/>
              </p:cNvSpPr>
              <p:nvPr/>
            </p:nvSpPr>
            <p:spPr bwMode="auto">
              <a:xfrm>
                <a:off x="65088" y="1047751"/>
                <a:ext cx="95250" cy="39688"/>
              </a:xfrm>
              <a:custGeom>
                <a:avLst/>
                <a:gdLst>
                  <a:gd name="T0" fmla="*/ 0 w 60"/>
                  <a:gd name="T1" fmla="*/ 0 h 25"/>
                  <a:gd name="T2" fmla="*/ 60 w 60"/>
                  <a:gd name="T3" fmla="*/ 25 h 25"/>
                  <a:gd name="T4" fmla="*/ 58 w 60"/>
                  <a:gd name="T5" fmla="*/ 25 h 25"/>
                  <a:gd name="T6" fmla="*/ 0 w 60"/>
                  <a:gd name="T7" fmla="*/ 1 h 25"/>
                  <a:gd name="T8" fmla="*/ 0 w 6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5">
                    <a:moveTo>
                      <a:pt x="0" y="0"/>
                    </a:moveTo>
                    <a:lnTo>
                      <a:pt x="60" y="25"/>
                    </a:lnTo>
                    <a:lnTo>
                      <a:pt x="58" y="2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" name="Freeform 1539"/>
              <p:cNvSpPr>
                <a:spLocks/>
              </p:cNvSpPr>
              <p:nvPr/>
            </p:nvSpPr>
            <p:spPr bwMode="auto">
              <a:xfrm>
                <a:off x="65088" y="1044576"/>
                <a:ext cx="100013" cy="42863"/>
              </a:xfrm>
              <a:custGeom>
                <a:avLst/>
                <a:gdLst>
                  <a:gd name="T0" fmla="*/ 0 w 63"/>
                  <a:gd name="T1" fmla="*/ 0 h 27"/>
                  <a:gd name="T2" fmla="*/ 63 w 63"/>
                  <a:gd name="T3" fmla="*/ 27 h 27"/>
                  <a:gd name="T4" fmla="*/ 60 w 63"/>
                  <a:gd name="T5" fmla="*/ 27 h 27"/>
                  <a:gd name="T6" fmla="*/ 0 w 63"/>
                  <a:gd name="T7" fmla="*/ 2 h 27"/>
                  <a:gd name="T8" fmla="*/ 0 w 6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7">
                    <a:moveTo>
                      <a:pt x="0" y="0"/>
                    </a:moveTo>
                    <a:lnTo>
                      <a:pt x="63" y="27"/>
                    </a:lnTo>
                    <a:lnTo>
                      <a:pt x="60" y="2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5" name="Freeform 1540"/>
              <p:cNvSpPr>
                <a:spLocks/>
              </p:cNvSpPr>
              <p:nvPr/>
            </p:nvSpPr>
            <p:spPr bwMode="auto">
              <a:xfrm>
                <a:off x="65088" y="1044576"/>
                <a:ext cx="103188" cy="42863"/>
              </a:xfrm>
              <a:custGeom>
                <a:avLst/>
                <a:gdLst>
                  <a:gd name="T0" fmla="*/ 0 w 65"/>
                  <a:gd name="T1" fmla="*/ 0 h 27"/>
                  <a:gd name="T2" fmla="*/ 65 w 65"/>
                  <a:gd name="T3" fmla="*/ 27 h 27"/>
                  <a:gd name="T4" fmla="*/ 63 w 65"/>
                  <a:gd name="T5" fmla="*/ 27 h 27"/>
                  <a:gd name="T6" fmla="*/ 0 w 65"/>
                  <a:gd name="T7" fmla="*/ 0 h 27"/>
                  <a:gd name="T8" fmla="*/ 0 w 6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7">
                    <a:moveTo>
                      <a:pt x="0" y="0"/>
                    </a:moveTo>
                    <a:lnTo>
                      <a:pt x="65" y="27"/>
                    </a:lnTo>
                    <a:lnTo>
                      <a:pt x="63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6" name="Freeform 1541"/>
              <p:cNvSpPr>
                <a:spLocks/>
              </p:cNvSpPr>
              <p:nvPr/>
            </p:nvSpPr>
            <p:spPr bwMode="auto">
              <a:xfrm>
                <a:off x="65088" y="1042989"/>
                <a:ext cx="107950" cy="44450"/>
              </a:xfrm>
              <a:custGeom>
                <a:avLst/>
                <a:gdLst>
                  <a:gd name="T0" fmla="*/ 0 w 68"/>
                  <a:gd name="T1" fmla="*/ 0 h 28"/>
                  <a:gd name="T2" fmla="*/ 68 w 68"/>
                  <a:gd name="T3" fmla="*/ 28 h 28"/>
                  <a:gd name="T4" fmla="*/ 65 w 68"/>
                  <a:gd name="T5" fmla="*/ 28 h 28"/>
                  <a:gd name="T6" fmla="*/ 0 w 68"/>
                  <a:gd name="T7" fmla="*/ 1 h 28"/>
                  <a:gd name="T8" fmla="*/ 0 w 6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8">
                    <a:moveTo>
                      <a:pt x="0" y="0"/>
                    </a:moveTo>
                    <a:lnTo>
                      <a:pt x="68" y="28"/>
                    </a:lnTo>
                    <a:lnTo>
                      <a:pt x="65" y="2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7" name="Freeform 1542"/>
              <p:cNvSpPr>
                <a:spLocks/>
              </p:cNvSpPr>
              <p:nvPr/>
            </p:nvSpPr>
            <p:spPr bwMode="auto">
              <a:xfrm>
                <a:off x="65088" y="1041401"/>
                <a:ext cx="107950" cy="46038"/>
              </a:xfrm>
              <a:custGeom>
                <a:avLst/>
                <a:gdLst>
                  <a:gd name="T0" fmla="*/ 2 w 68"/>
                  <a:gd name="T1" fmla="*/ 0 h 29"/>
                  <a:gd name="T2" fmla="*/ 68 w 68"/>
                  <a:gd name="T3" fmla="*/ 28 h 29"/>
                  <a:gd name="T4" fmla="*/ 68 w 68"/>
                  <a:gd name="T5" fmla="*/ 29 h 29"/>
                  <a:gd name="T6" fmla="*/ 68 w 68"/>
                  <a:gd name="T7" fmla="*/ 29 h 29"/>
                  <a:gd name="T8" fmla="*/ 0 w 68"/>
                  <a:gd name="T9" fmla="*/ 1 h 29"/>
                  <a:gd name="T10" fmla="*/ 0 w 68"/>
                  <a:gd name="T11" fmla="*/ 0 h 29"/>
                  <a:gd name="T12" fmla="*/ 2 w 68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9">
                    <a:moveTo>
                      <a:pt x="2" y="0"/>
                    </a:moveTo>
                    <a:lnTo>
                      <a:pt x="68" y="28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8" name="Freeform 1543"/>
              <p:cNvSpPr>
                <a:spLocks/>
              </p:cNvSpPr>
              <p:nvPr/>
            </p:nvSpPr>
            <p:spPr bwMode="auto">
              <a:xfrm>
                <a:off x="68263" y="1041401"/>
                <a:ext cx="104775" cy="44450"/>
              </a:xfrm>
              <a:custGeom>
                <a:avLst/>
                <a:gdLst>
                  <a:gd name="T0" fmla="*/ 2 w 66"/>
                  <a:gd name="T1" fmla="*/ 0 h 28"/>
                  <a:gd name="T2" fmla="*/ 66 w 66"/>
                  <a:gd name="T3" fmla="*/ 27 h 28"/>
                  <a:gd name="T4" fmla="*/ 66 w 66"/>
                  <a:gd name="T5" fmla="*/ 28 h 28"/>
                  <a:gd name="T6" fmla="*/ 0 w 66"/>
                  <a:gd name="T7" fmla="*/ 0 h 28"/>
                  <a:gd name="T8" fmla="*/ 2 w 6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8">
                    <a:moveTo>
                      <a:pt x="2" y="0"/>
                    </a:moveTo>
                    <a:lnTo>
                      <a:pt x="66" y="27"/>
                    </a:lnTo>
                    <a:lnTo>
                      <a:pt x="66" y="2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9" name="Freeform 1544"/>
              <p:cNvSpPr>
                <a:spLocks/>
              </p:cNvSpPr>
              <p:nvPr/>
            </p:nvSpPr>
            <p:spPr bwMode="auto">
              <a:xfrm>
                <a:off x="71438" y="1041401"/>
                <a:ext cx="101600" cy="42863"/>
              </a:xfrm>
              <a:custGeom>
                <a:avLst/>
                <a:gdLst>
                  <a:gd name="T0" fmla="*/ 3 w 64"/>
                  <a:gd name="T1" fmla="*/ 0 h 27"/>
                  <a:gd name="T2" fmla="*/ 64 w 64"/>
                  <a:gd name="T3" fmla="*/ 26 h 27"/>
                  <a:gd name="T4" fmla="*/ 64 w 64"/>
                  <a:gd name="T5" fmla="*/ 27 h 27"/>
                  <a:gd name="T6" fmla="*/ 0 w 64"/>
                  <a:gd name="T7" fmla="*/ 0 h 27"/>
                  <a:gd name="T8" fmla="*/ 3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3" y="0"/>
                    </a:moveTo>
                    <a:lnTo>
                      <a:pt x="64" y="26"/>
                    </a:lnTo>
                    <a:lnTo>
                      <a:pt x="64" y="2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0" name="Freeform 1545"/>
              <p:cNvSpPr>
                <a:spLocks/>
              </p:cNvSpPr>
              <p:nvPr/>
            </p:nvSpPr>
            <p:spPr bwMode="auto">
              <a:xfrm>
                <a:off x="76200" y="1041401"/>
                <a:ext cx="96838" cy="41275"/>
              </a:xfrm>
              <a:custGeom>
                <a:avLst/>
                <a:gdLst>
                  <a:gd name="T0" fmla="*/ 2 w 61"/>
                  <a:gd name="T1" fmla="*/ 0 h 26"/>
                  <a:gd name="T2" fmla="*/ 61 w 61"/>
                  <a:gd name="T3" fmla="*/ 25 h 26"/>
                  <a:gd name="T4" fmla="*/ 61 w 61"/>
                  <a:gd name="T5" fmla="*/ 26 h 26"/>
                  <a:gd name="T6" fmla="*/ 0 w 61"/>
                  <a:gd name="T7" fmla="*/ 0 h 26"/>
                  <a:gd name="T8" fmla="*/ 2 w 6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6">
                    <a:moveTo>
                      <a:pt x="2" y="0"/>
                    </a:moveTo>
                    <a:lnTo>
                      <a:pt x="61" y="25"/>
                    </a:lnTo>
                    <a:lnTo>
                      <a:pt x="61" y="2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1" name="Freeform 1546"/>
              <p:cNvSpPr>
                <a:spLocks/>
              </p:cNvSpPr>
              <p:nvPr/>
            </p:nvSpPr>
            <p:spPr bwMode="auto">
              <a:xfrm>
                <a:off x="79375" y="1041401"/>
                <a:ext cx="93663" cy="39688"/>
              </a:xfrm>
              <a:custGeom>
                <a:avLst/>
                <a:gdLst>
                  <a:gd name="T0" fmla="*/ 3 w 59"/>
                  <a:gd name="T1" fmla="*/ 0 h 25"/>
                  <a:gd name="T2" fmla="*/ 59 w 59"/>
                  <a:gd name="T3" fmla="*/ 24 h 25"/>
                  <a:gd name="T4" fmla="*/ 59 w 59"/>
                  <a:gd name="T5" fmla="*/ 25 h 25"/>
                  <a:gd name="T6" fmla="*/ 0 w 59"/>
                  <a:gd name="T7" fmla="*/ 0 h 25"/>
                  <a:gd name="T8" fmla="*/ 3 w 5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3" y="0"/>
                    </a:moveTo>
                    <a:lnTo>
                      <a:pt x="59" y="24"/>
                    </a:lnTo>
                    <a:lnTo>
                      <a:pt x="59" y="2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2" name="Freeform 1547"/>
              <p:cNvSpPr>
                <a:spLocks/>
              </p:cNvSpPr>
              <p:nvPr/>
            </p:nvSpPr>
            <p:spPr bwMode="auto">
              <a:xfrm>
                <a:off x="84138" y="1041401"/>
                <a:ext cx="88900" cy="38100"/>
              </a:xfrm>
              <a:custGeom>
                <a:avLst/>
                <a:gdLst>
                  <a:gd name="T0" fmla="*/ 2 w 56"/>
                  <a:gd name="T1" fmla="*/ 0 h 24"/>
                  <a:gd name="T2" fmla="*/ 56 w 56"/>
                  <a:gd name="T3" fmla="*/ 23 h 24"/>
                  <a:gd name="T4" fmla="*/ 56 w 56"/>
                  <a:gd name="T5" fmla="*/ 24 h 24"/>
                  <a:gd name="T6" fmla="*/ 0 w 56"/>
                  <a:gd name="T7" fmla="*/ 0 h 24"/>
                  <a:gd name="T8" fmla="*/ 2 w 5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">
                    <a:moveTo>
                      <a:pt x="2" y="0"/>
                    </a:moveTo>
                    <a:lnTo>
                      <a:pt x="56" y="23"/>
                    </a:lnTo>
                    <a:lnTo>
                      <a:pt x="56" y="2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3" name="Freeform 1548"/>
              <p:cNvSpPr>
                <a:spLocks/>
              </p:cNvSpPr>
              <p:nvPr/>
            </p:nvSpPr>
            <p:spPr bwMode="auto">
              <a:xfrm>
                <a:off x="87313" y="1041401"/>
                <a:ext cx="85725" cy="36513"/>
              </a:xfrm>
              <a:custGeom>
                <a:avLst/>
                <a:gdLst>
                  <a:gd name="T0" fmla="*/ 3 w 54"/>
                  <a:gd name="T1" fmla="*/ 0 h 23"/>
                  <a:gd name="T2" fmla="*/ 54 w 54"/>
                  <a:gd name="T3" fmla="*/ 22 h 23"/>
                  <a:gd name="T4" fmla="*/ 54 w 54"/>
                  <a:gd name="T5" fmla="*/ 23 h 23"/>
                  <a:gd name="T6" fmla="*/ 0 w 54"/>
                  <a:gd name="T7" fmla="*/ 0 h 23"/>
                  <a:gd name="T8" fmla="*/ 3 w 5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3">
                    <a:moveTo>
                      <a:pt x="3" y="0"/>
                    </a:moveTo>
                    <a:lnTo>
                      <a:pt x="54" y="22"/>
                    </a:lnTo>
                    <a:lnTo>
                      <a:pt x="54" y="2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4" name="Freeform 1549"/>
              <p:cNvSpPr>
                <a:spLocks/>
              </p:cNvSpPr>
              <p:nvPr/>
            </p:nvSpPr>
            <p:spPr bwMode="auto">
              <a:xfrm>
                <a:off x="92075" y="1041401"/>
                <a:ext cx="80963" cy="34925"/>
              </a:xfrm>
              <a:custGeom>
                <a:avLst/>
                <a:gdLst>
                  <a:gd name="T0" fmla="*/ 2 w 51"/>
                  <a:gd name="T1" fmla="*/ 0 h 22"/>
                  <a:gd name="T2" fmla="*/ 51 w 51"/>
                  <a:gd name="T3" fmla="*/ 21 h 22"/>
                  <a:gd name="T4" fmla="*/ 51 w 51"/>
                  <a:gd name="T5" fmla="*/ 22 h 22"/>
                  <a:gd name="T6" fmla="*/ 0 w 51"/>
                  <a:gd name="T7" fmla="*/ 0 h 22"/>
                  <a:gd name="T8" fmla="*/ 2 w 5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2">
                    <a:moveTo>
                      <a:pt x="2" y="0"/>
                    </a:moveTo>
                    <a:lnTo>
                      <a:pt x="51" y="21"/>
                    </a:lnTo>
                    <a:lnTo>
                      <a:pt x="51" y="2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5" name="Freeform 1550"/>
              <p:cNvSpPr>
                <a:spLocks/>
              </p:cNvSpPr>
              <p:nvPr/>
            </p:nvSpPr>
            <p:spPr bwMode="auto">
              <a:xfrm>
                <a:off x="95250" y="1041401"/>
                <a:ext cx="77788" cy="33338"/>
              </a:xfrm>
              <a:custGeom>
                <a:avLst/>
                <a:gdLst>
                  <a:gd name="T0" fmla="*/ 3 w 49"/>
                  <a:gd name="T1" fmla="*/ 0 h 21"/>
                  <a:gd name="T2" fmla="*/ 49 w 49"/>
                  <a:gd name="T3" fmla="*/ 20 h 21"/>
                  <a:gd name="T4" fmla="*/ 49 w 49"/>
                  <a:gd name="T5" fmla="*/ 21 h 21"/>
                  <a:gd name="T6" fmla="*/ 0 w 49"/>
                  <a:gd name="T7" fmla="*/ 0 h 21"/>
                  <a:gd name="T8" fmla="*/ 3 w 4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1">
                    <a:moveTo>
                      <a:pt x="3" y="0"/>
                    </a:moveTo>
                    <a:lnTo>
                      <a:pt x="49" y="20"/>
                    </a:lnTo>
                    <a:lnTo>
                      <a:pt x="49" y="21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6" name="Freeform 1551"/>
              <p:cNvSpPr>
                <a:spLocks/>
              </p:cNvSpPr>
              <p:nvPr/>
            </p:nvSpPr>
            <p:spPr bwMode="auto">
              <a:xfrm>
                <a:off x="100013" y="1041401"/>
                <a:ext cx="73025" cy="31750"/>
              </a:xfrm>
              <a:custGeom>
                <a:avLst/>
                <a:gdLst>
                  <a:gd name="T0" fmla="*/ 2 w 46"/>
                  <a:gd name="T1" fmla="*/ 0 h 20"/>
                  <a:gd name="T2" fmla="*/ 46 w 46"/>
                  <a:gd name="T3" fmla="*/ 19 h 20"/>
                  <a:gd name="T4" fmla="*/ 46 w 46"/>
                  <a:gd name="T5" fmla="*/ 20 h 20"/>
                  <a:gd name="T6" fmla="*/ 0 w 46"/>
                  <a:gd name="T7" fmla="*/ 0 h 20"/>
                  <a:gd name="T8" fmla="*/ 2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2" y="0"/>
                    </a:moveTo>
                    <a:lnTo>
                      <a:pt x="46" y="19"/>
                    </a:lnTo>
                    <a:lnTo>
                      <a:pt x="46" y="2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7" name="Freeform 1552"/>
              <p:cNvSpPr>
                <a:spLocks/>
              </p:cNvSpPr>
              <p:nvPr/>
            </p:nvSpPr>
            <p:spPr bwMode="auto">
              <a:xfrm>
                <a:off x="103188" y="1041401"/>
                <a:ext cx="69850" cy="30163"/>
              </a:xfrm>
              <a:custGeom>
                <a:avLst/>
                <a:gdLst>
                  <a:gd name="T0" fmla="*/ 3 w 44"/>
                  <a:gd name="T1" fmla="*/ 0 h 19"/>
                  <a:gd name="T2" fmla="*/ 44 w 44"/>
                  <a:gd name="T3" fmla="*/ 18 h 19"/>
                  <a:gd name="T4" fmla="*/ 44 w 44"/>
                  <a:gd name="T5" fmla="*/ 19 h 19"/>
                  <a:gd name="T6" fmla="*/ 0 w 44"/>
                  <a:gd name="T7" fmla="*/ 0 h 19"/>
                  <a:gd name="T8" fmla="*/ 3 w 4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3" y="0"/>
                    </a:moveTo>
                    <a:lnTo>
                      <a:pt x="44" y="18"/>
                    </a:lnTo>
                    <a:lnTo>
                      <a:pt x="44" y="1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8" name="Freeform 1553"/>
              <p:cNvSpPr>
                <a:spLocks/>
              </p:cNvSpPr>
              <p:nvPr/>
            </p:nvSpPr>
            <p:spPr bwMode="auto">
              <a:xfrm>
                <a:off x="107950" y="1041401"/>
                <a:ext cx="65088" cy="28575"/>
              </a:xfrm>
              <a:custGeom>
                <a:avLst/>
                <a:gdLst>
                  <a:gd name="T0" fmla="*/ 2 w 41"/>
                  <a:gd name="T1" fmla="*/ 0 h 18"/>
                  <a:gd name="T2" fmla="*/ 41 w 41"/>
                  <a:gd name="T3" fmla="*/ 17 h 18"/>
                  <a:gd name="T4" fmla="*/ 41 w 41"/>
                  <a:gd name="T5" fmla="*/ 18 h 18"/>
                  <a:gd name="T6" fmla="*/ 0 w 41"/>
                  <a:gd name="T7" fmla="*/ 0 h 18"/>
                  <a:gd name="T8" fmla="*/ 2 w 4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8">
                    <a:moveTo>
                      <a:pt x="2" y="0"/>
                    </a:moveTo>
                    <a:lnTo>
                      <a:pt x="41" y="17"/>
                    </a:lnTo>
                    <a:lnTo>
                      <a:pt x="41" y="1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9" name="Freeform 1554"/>
              <p:cNvSpPr>
                <a:spLocks/>
              </p:cNvSpPr>
              <p:nvPr/>
            </p:nvSpPr>
            <p:spPr bwMode="auto">
              <a:xfrm>
                <a:off x="111125" y="1041401"/>
                <a:ext cx="61913" cy="26988"/>
              </a:xfrm>
              <a:custGeom>
                <a:avLst/>
                <a:gdLst>
                  <a:gd name="T0" fmla="*/ 3 w 39"/>
                  <a:gd name="T1" fmla="*/ 0 h 17"/>
                  <a:gd name="T2" fmla="*/ 39 w 39"/>
                  <a:gd name="T3" fmla="*/ 15 h 17"/>
                  <a:gd name="T4" fmla="*/ 39 w 39"/>
                  <a:gd name="T5" fmla="*/ 17 h 17"/>
                  <a:gd name="T6" fmla="*/ 0 w 39"/>
                  <a:gd name="T7" fmla="*/ 0 h 17"/>
                  <a:gd name="T8" fmla="*/ 3 w 3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7">
                    <a:moveTo>
                      <a:pt x="3" y="0"/>
                    </a:moveTo>
                    <a:lnTo>
                      <a:pt x="39" y="15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0" name="Freeform 1555"/>
              <p:cNvSpPr>
                <a:spLocks/>
              </p:cNvSpPr>
              <p:nvPr/>
            </p:nvSpPr>
            <p:spPr bwMode="auto">
              <a:xfrm>
                <a:off x="115888" y="1041401"/>
                <a:ext cx="57150" cy="23813"/>
              </a:xfrm>
              <a:custGeom>
                <a:avLst/>
                <a:gdLst>
                  <a:gd name="T0" fmla="*/ 2 w 36"/>
                  <a:gd name="T1" fmla="*/ 0 h 15"/>
                  <a:gd name="T2" fmla="*/ 36 w 36"/>
                  <a:gd name="T3" fmla="*/ 14 h 15"/>
                  <a:gd name="T4" fmla="*/ 36 w 36"/>
                  <a:gd name="T5" fmla="*/ 15 h 15"/>
                  <a:gd name="T6" fmla="*/ 0 w 36"/>
                  <a:gd name="T7" fmla="*/ 0 h 15"/>
                  <a:gd name="T8" fmla="*/ 2 w 3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5">
                    <a:moveTo>
                      <a:pt x="2" y="0"/>
                    </a:moveTo>
                    <a:lnTo>
                      <a:pt x="36" y="14"/>
                    </a:lnTo>
                    <a:lnTo>
                      <a:pt x="36" y="1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1" name="Freeform 1556"/>
              <p:cNvSpPr>
                <a:spLocks/>
              </p:cNvSpPr>
              <p:nvPr/>
            </p:nvSpPr>
            <p:spPr bwMode="auto">
              <a:xfrm>
                <a:off x="119063" y="1041401"/>
                <a:ext cx="53975" cy="22225"/>
              </a:xfrm>
              <a:custGeom>
                <a:avLst/>
                <a:gdLst>
                  <a:gd name="T0" fmla="*/ 3 w 34"/>
                  <a:gd name="T1" fmla="*/ 0 h 14"/>
                  <a:gd name="T2" fmla="*/ 34 w 34"/>
                  <a:gd name="T3" fmla="*/ 13 h 14"/>
                  <a:gd name="T4" fmla="*/ 34 w 34"/>
                  <a:gd name="T5" fmla="*/ 14 h 14"/>
                  <a:gd name="T6" fmla="*/ 0 w 34"/>
                  <a:gd name="T7" fmla="*/ 0 h 14"/>
                  <a:gd name="T8" fmla="*/ 3 w 3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3" y="0"/>
                    </a:moveTo>
                    <a:lnTo>
                      <a:pt x="34" y="13"/>
                    </a:lnTo>
                    <a:lnTo>
                      <a:pt x="34" y="1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2" name="Freeform 1557"/>
              <p:cNvSpPr>
                <a:spLocks/>
              </p:cNvSpPr>
              <p:nvPr/>
            </p:nvSpPr>
            <p:spPr bwMode="auto">
              <a:xfrm>
                <a:off x="123825" y="1041401"/>
                <a:ext cx="49213" cy="20638"/>
              </a:xfrm>
              <a:custGeom>
                <a:avLst/>
                <a:gdLst>
                  <a:gd name="T0" fmla="*/ 2 w 31"/>
                  <a:gd name="T1" fmla="*/ 0 h 13"/>
                  <a:gd name="T2" fmla="*/ 31 w 31"/>
                  <a:gd name="T3" fmla="*/ 12 h 13"/>
                  <a:gd name="T4" fmla="*/ 31 w 31"/>
                  <a:gd name="T5" fmla="*/ 13 h 13"/>
                  <a:gd name="T6" fmla="*/ 0 w 31"/>
                  <a:gd name="T7" fmla="*/ 0 h 13"/>
                  <a:gd name="T8" fmla="*/ 2 w 3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2" y="0"/>
                    </a:moveTo>
                    <a:lnTo>
                      <a:pt x="31" y="12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3" name="Freeform 1558"/>
              <p:cNvSpPr>
                <a:spLocks/>
              </p:cNvSpPr>
              <p:nvPr/>
            </p:nvSpPr>
            <p:spPr bwMode="auto">
              <a:xfrm>
                <a:off x="127000" y="1041401"/>
                <a:ext cx="46038" cy="19050"/>
              </a:xfrm>
              <a:custGeom>
                <a:avLst/>
                <a:gdLst>
                  <a:gd name="T0" fmla="*/ 3 w 29"/>
                  <a:gd name="T1" fmla="*/ 0 h 12"/>
                  <a:gd name="T2" fmla="*/ 29 w 29"/>
                  <a:gd name="T3" fmla="*/ 11 h 12"/>
                  <a:gd name="T4" fmla="*/ 29 w 29"/>
                  <a:gd name="T5" fmla="*/ 12 h 12"/>
                  <a:gd name="T6" fmla="*/ 0 w 29"/>
                  <a:gd name="T7" fmla="*/ 0 h 12"/>
                  <a:gd name="T8" fmla="*/ 3 w 2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3" y="0"/>
                    </a:moveTo>
                    <a:lnTo>
                      <a:pt x="29" y="11"/>
                    </a:lnTo>
                    <a:lnTo>
                      <a:pt x="29" y="1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4" name="Freeform 1559"/>
              <p:cNvSpPr>
                <a:spLocks/>
              </p:cNvSpPr>
              <p:nvPr/>
            </p:nvSpPr>
            <p:spPr bwMode="auto">
              <a:xfrm>
                <a:off x="131763" y="1041401"/>
                <a:ext cx="41275" cy="17463"/>
              </a:xfrm>
              <a:custGeom>
                <a:avLst/>
                <a:gdLst>
                  <a:gd name="T0" fmla="*/ 2 w 26"/>
                  <a:gd name="T1" fmla="*/ 0 h 11"/>
                  <a:gd name="T2" fmla="*/ 26 w 26"/>
                  <a:gd name="T3" fmla="*/ 10 h 11"/>
                  <a:gd name="T4" fmla="*/ 26 w 26"/>
                  <a:gd name="T5" fmla="*/ 11 h 11"/>
                  <a:gd name="T6" fmla="*/ 0 w 26"/>
                  <a:gd name="T7" fmla="*/ 0 h 11"/>
                  <a:gd name="T8" fmla="*/ 2 w 2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2" y="0"/>
                    </a:moveTo>
                    <a:lnTo>
                      <a:pt x="26" y="10"/>
                    </a:lnTo>
                    <a:lnTo>
                      <a:pt x="26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5" name="Freeform 1560"/>
              <p:cNvSpPr>
                <a:spLocks/>
              </p:cNvSpPr>
              <p:nvPr/>
            </p:nvSpPr>
            <p:spPr bwMode="auto">
              <a:xfrm>
                <a:off x="134938" y="1041401"/>
                <a:ext cx="38100" cy="15875"/>
              </a:xfrm>
              <a:custGeom>
                <a:avLst/>
                <a:gdLst>
                  <a:gd name="T0" fmla="*/ 3 w 24"/>
                  <a:gd name="T1" fmla="*/ 0 h 10"/>
                  <a:gd name="T2" fmla="*/ 24 w 24"/>
                  <a:gd name="T3" fmla="*/ 9 h 10"/>
                  <a:gd name="T4" fmla="*/ 24 w 24"/>
                  <a:gd name="T5" fmla="*/ 10 h 10"/>
                  <a:gd name="T6" fmla="*/ 0 w 24"/>
                  <a:gd name="T7" fmla="*/ 0 h 10"/>
                  <a:gd name="T8" fmla="*/ 3 w 2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3" y="0"/>
                    </a:moveTo>
                    <a:lnTo>
                      <a:pt x="24" y="9"/>
                    </a:lnTo>
                    <a:lnTo>
                      <a:pt x="24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6" name="Freeform 1561"/>
              <p:cNvSpPr>
                <a:spLocks/>
              </p:cNvSpPr>
              <p:nvPr/>
            </p:nvSpPr>
            <p:spPr bwMode="auto">
              <a:xfrm>
                <a:off x="139700" y="1041401"/>
                <a:ext cx="33338" cy="14288"/>
              </a:xfrm>
              <a:custGeom>
                <a:avLst/>
                <a:gdLst>
                  <a:gd name="T0" fmla="*/ 2 w 21"/>
                  <a:gd name="T1" fmla="*/ 0 h 9"/>
                  <a:gd name="T2" fmla="*/ 21 w 21"/>
                  <a:gd name="T3" fmla="*/ 8 h 9"/>
                  <a:gd name="T4" fmla="*/ 21 w 21"/>
                  <a:gd name="T5" fmla="*/ 9 h 9"/>
                  <a:gd name="T6" fmla="*/ 0 w 21"/>
                  <a:gd name="T7" fmla="*/ 0 h 9"/>
                  <a:gd name="T8" fmla="*/ 2 w 2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" y="0"/>
                    </a:moveTo>
                    <a:lnTo>
                      <a:pt x="21" y="8"/>
                    </a:lnTo>
                    <a:lnTo>
                      <a:pt x="21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7" name="Freeform 1562"/>
              <p:cNvSpPr>
                <a:spLocks/>
              </p:cNvSpPr>
              <p:nvPr/>
            </p:nvSpPr>
            <p:spPr bwMode="auto">
              <a:xfrm>
                <a:off x="142875" y="1041401"/>
                <a:ext cx="30163" cy="12700"/>
              </a:xfrm>
              <a:custGeom>
                <a:avLst/>
                <a:gdLst>
                  <a:gd name="T0" fmla="*/ 3 w 19"/>
                  <a:gd name="T1" fmla="*/ 0 h 8"/>
                  <a:gd name="T2" fmla="*/ 19 w 19"/>
                  <a:gd name="T3" fmla="*/ 7 h 8"/>
                  <a:gd name="T4" fmla="*/ 19 w 19"/>
                  <a:gd name="T5" fmla="*/ 8 h 8"/>
                  <a:gd name="T6" fmla="*/ 0 w 19"/>
                  <a:gd name="T7" fmla="*/ 0 h 8"/>
                  <a:gd name="T8" fmla="*/ 3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3" y="0"/>
                    </a:moveTo>
                    <a:lnTo>
                      <a:pt x="19" y="7"/>
                    </a:lnTo>
                    <a:lnTo>
                      <a:pt x="19" y="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8" name="Freeform 1563"/>
              <p:cNvSpPr>
                <a:spLocks/>
              </p:cNvSpPr>
              <p:nvPr/>
            </p:nvSpPr>
            <p:spPr bwMode="auto">
              <a:xfrm>
                <a:off x="147638" y="1041401"/>
                <a:ext cx="25400" cy="11113"/>
              </a:xfrm>
              <a:custGeom>
                <a:avLst/>
                <a:gdLst>
                  <a:gd name="T0" fmla="*/ 2 w 16"/>
                  <a:gd name="T1" fmla="*/ 0 h 7"/>
                  <a:gd name="T2" fmla="*/ 16 w 16"/>
                  <a:gd name="T3" fmla="*/ 6 h 7"/>
                  <a:gd name="T4" fmla="*/ 16 w 16"/>
                  <a:gd name="T5" fmla="*/ 7 h 7"/>
                  <a:gd name="T6" fmla="*/ 0 w 16"/>
                  <a:gd name="T7" fmla="*/ 0 h 7"/>
                  <a:gd name="T8" fmla="*/ 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2" y="0"/>
                    </a:moveTo>
                    <a:lnTo>
                      <a:pt x="16" y="6"/>
                    </a:lnTo>
                    <a:lnTo>
                      <a:pt x="16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9" name="Freeform 1564"/>
              <p:cNvSpPr>
                <a:spLocks/>
              </p:cNvSpPr>
              <p:nvPr/>
            </p:nvSpPr>
            <p:spPr bwMode="auto">
              <a:xfrm>
                <a:off x="150813" y="1041401"/>
                <a:ext cx="22225" cy="9525"/>
              </a:xfrm>
              <a:custGeom>
                <a:avLst/>
                <a:gdLst>
                  <a:gd name="T0" fmla="*/ 3 w 14"/>
                  <a:gd name="T1" fmla="*/ 0 h 6"/>
                  <a:gd name="T2" fmla="*/ 14 w 14"/>
                  <a:gd name="T3" fmla="*/ 5 h 6"/>
                  <a:gd name="T4" fmla="*/ 14 w 14"/>
                  <a:gd name="T5" fmla="*/ 6 h 6"/>
                  <a:gd name="T6" fmla="*/ 0 w 14"/>
                  <a:gd name="T7" fmla="*/ 0 h 6"/>
                  <a:gd name="T8" fmla="*/ 3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3" y="0"/>
                    </a:moveTo>
                    <a:lnTo>
                      <a:pt x="14" y="5"/>
                    </a:lnTo>
                    <a:lnTo>
                      <a:pt x="14" y="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0" name="Freeform 1565"/>
              <p:cNvSpPr>
                <a:spLocks/>
              </p:cNvSpPr>
              <p:nvPr/>
            </p:nvSpPr>
            <p:spPr bwMode="auto">
              <a:xfrm>
                <a:off x="155575" y="1041401"/>
                <a:ext cx="17463" cy="7938"/>
              </a:xfrm>
              <a:custGeom>
                <a:avLst/>
                <a:gdLst>
                  <a:gd name="T0" fmla="*/ 2 w 11"/>
                  <a:gd name="T1" fmla="*/ 0 h 5"/>
                  <a:gd name="T2" fmla="*/ 11 w 11"/>
                  <a:gd name="T3" fmla="*/ 4 h 5"/>
                  <a:gd name="T4" fmla="*/ 11 w 11"/>
                  <a:gd name="T5" fmla="*/ 5 h 5"/>
                  <a:gd name="T6" fmla="*/ 0 w 11"/>
                  <a:gd name="T7" fmla="*/ 0 h 5"/>
                  <a:gd name="T8" fmla="*/ 2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2" y="0"/>
                    </a:moveTo>
                    <a:lnTo>
                      <a:pt x="11" y="4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1" name="Freeform 1566"/>
              <p:cNvSpPr>
                <a:spLocks/>
              </p:cNvSpPr>
              <p:nvPr/>
            </p:nvSpPr>
            <p:spPr bwMode="auto">
              <a:xfrm>
                <a:off x="158750" y="1041401"/>
                <a:ext cx="14288" cy="6350"/>
              </a:xfrm>
              <a:custGeom>
                <a:avLst/>
                <a:gdLst>
                  <a:gd name="T0" fmla="*/ 3 w 9"/>
                  <a:gd name="T1" fmla="*/ 0 h 4"/>
                  <a:gd name="T2" fmla="*/ 9 w 9"/>
                  <a:gd name="T3" fmla="*/ 3 h 4"/>
                  <a:gd name="T4" fmla="*/ 9 w 9"/>
                  <a:gd name="T5" fmla="*/ 4 h 4"/>
                  <a:gd name="T6" fmla="*/ 0 w 9"/>
                  <a:gd name="T7" fmla="*/ 0 h 4"/>
                  <a:gd name="T8" fmla="*/ 3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3" y="0"/>
                    </a:moveTo>
                    <a:lnTo>
                      <a:pt x="9" y="3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2" name="Freeform 1567"/>
              <p:cNvSpPr>
                <a:spLocks/>
              </p:cNvSpPr>
              <p:nvPr/>
            </p:nvSpPr>
            <p:spPr bwMode="auto">
              <a:xfrm>
                <a:off x="163513" y="1041401"/>
                <a:ext cx="9525" cy="4763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0 h 3"/>
                  <a:gd name="T8" fmla="*/ 2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3" name="Freeform 1568"/>
              <p:cNvSpPr>
                <a:spLocks/>
              </p:cNvSpPr>
              <p:nvPr/>
            </p:nvSpPr>
            <p:spPr bwMode="auto">
              <a:xfrm>
                <a:off x="166688" y="1041401"/>
                <a:ext cx="6350" cy="3175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lnTo>
                      <a:pt x="4" y="1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4" name="Freeform 1569"/>
              <p:cNvSpPr>
                <a:spLocks/>
              </p:cNvSpPr>
              <p:nvPr/>
            </p:nvSpPr>
            <p:spPr bwMode="auto">
              <a:xfrm>
                <a:off x="171450" y="104140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5" name="Freeform 1570"/>
              <p:cNvSpPr>
                <a:spLocks/>
              </p:cNvSpPr>
              <p:nvPr/>
            </p:nvSpPr>
            <p:spPr bwMode="auto">
              <a:xfrm>
                <a:off x="147638" y="110648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6" name="Freeform 1571"/>
              <p:cNvSpPr>
                <a:spLocks/>
              </p:cNvSpPr>
              <p:nvPr/>
            </p:nvSpPr>
            <p:spPr bwMode="auto">
              <a:xfrm>
                <a:off x="147638" y="1106489"/>
                <a:ext cx="6350" cy="1588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1 w 4"/>
                  <a:gd name="T5" fmla="*/ 1 h 1"/>
                  <a:gd name="T6" fmla="*/ 0 w 4"/>
                  <a:gd name="T7" fmla="*/ 0 h 1"/>
                  <a:gd name="T8" fmla="*/ 0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7" name="Freeform 1572"/>
              <p:cNvSpPr>
                <a:spLocks/>
              </p:cNvSpPr>
              <p:nvPr/>
            </p:nvSpPr>
            <p:spPr bwMode="auto">
              <a:xfrm>
                <a:off x="147638" y="1103314"/>
                <a:ext cx="9525" cy="4763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3 h 3"/>
                  <a:gd name="T4" fmla="*/ 4 w 6"/>
                  <a:gd name="T5" fmla="*/ 3 h 3"/>
                  <a:gd name="T6" fmla="*/ 0 w 6"/>
                  <a:gd name="T7" fmla="*/ 2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6" y="3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8" name="Freeform 1573"/>
              <p:cNvSpPr>
                <a:spLocks/>
              </p:cNvSpPr>
              <p:nvPr/>
            </p:nvSpPr>
            <p:spPr bwMode="auto">
              <a:xfrm>
                <a:off x="147638" y="1101726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6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9" name="Freeform 1574"/>
              <p:cNvSpPr>
                <a:spLocks/>
              </p:cNvSpPr>
              <p:nvPr/>
            </p:nvSpPr>
            <p:spPr bwMode="auto">
              <a:xfrm>
                <a:off x="147638" y="1100139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0 w 7"/>
                  <a:gd name="T7" fmla="*/ 1 h 4"/>
                  <a:gd name="T8" fmla="*/ 0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0" name="Freeform 1575"/>
              <p:cNvSpPr>
                <a:spLocks/>
              </p:cNvSpPr>
              <p:nvPr/>
            </p:nvSpPr>
            <p:spPr bwMode="auto">
              <a:xfrm>
                <a:off x="147638" y="1098551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0 w 7"/>
                  <a:gd name="T7" fmla="*/ 1 h 4"/>
                  <a:gd name="T8" fmla="*/ 0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1" name="Freeform 1576"/>
              <p:cNvSpPr>
                <a:spLocks/>
              </p:cNvSpPr>
              <p:nvPr/>
            </p:nvSpPr>
            <p:spPr bwMode="auto">
              <a:xfrm>
                <a:off x="147638" y="1096964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0 w 7"/>
                  <a:gd name="T7" fmla="*/ 1 h 4"/>
                  <a:gd name="T8" fmla="*/ 0 w 7"/>
                  <a:gd name="T9" fmla="*/ 0 h 4"/>
                  <a:gd name="T10" fmla="*/ 0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2" name="Freeform 1577"/>
              <p:cNvSpPr>
                <a:spLocks/>
              </p:cNvSpPr>
              <p:nvPr/>
            </p:nvSpPr>
            <p:spPr bwMode="auto">
              <a:xfrm>
                <a:off x="147638" y="1096964"/>
                <a:ext cx="11113" cy="4763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3" name="Freeform 1578"/>
              <p:cNvSpPr>
                <a:spLocks/>
              </p:cNvSpPr>
              <p:nvPr/>
            </p:nvSpPr>
            <p:spPr bwMode="auto">
              <a:xfrm>
                <a:off x="152400" y="1096964"/>
                <a:ext cx="6350" cy="3175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lnTo>
                      <a:pt x="4" y="1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4" name="Freeform 1579"/>
              <p:cNvSpPr>
                <a:spLocks/>
              </p:cNvSpPr>
              <p:nvPr/>
            </p:nvSpPr>
            <p:spPr bwMode="auto">
              <a:xfrm>
                <a:off x="157163" y="1096964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5" name="Rectangle 1580"/>
              <p:cNvSpPr>
                <a:spLocks noChangeArrowheads="1"/>
              </p:cNvSpPr>
              <p:nvPr/>
            </p:nvSpPr>
            <p:spPr bwMode="auto">
              <a:xfrm>
                <a:off x="77788" y="1108076"/>
                <a:ext cx="1588" cy="1588"/>
              </a:xfrm>
              <a:prstGeom prst="rect">
                <a:avLst/>
              </a:pr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6" name="Freeform 1581"/>
              <p:cNvSpPr>
                <a:spLocks/>
              </p:cNvSpPr>
              <p:nvPr/>
            </p:nvSpPr>
            <p:spPr bwMode="auto">
              <a:xfrm>
                <a:off x="77788" y="1106489"/>
                <a:ext cx="4763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0 w 3"/>
                  <a:gd name="T7" fmla="*/ 1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7" name="Freeform 1582"/>
              <p:cNvSpPr>
                <a:spLocks/>
              </p:cNvSpPr>
              <p:nvPr/>
            </p:nvSpPr>
            <p:spPr bwMode="auto">
              <a:xfrm>
                <a:off x="77788" y="1104901"/>
                <a:ext cx="7938" cy="317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0 w 5"/>
                  <a:gd name="T7" fmla="*/ 1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8" name="Freeform 1583"/>
              <p:cNvSpPr>
                <a:spLocks/>
              </p:cNvSpPr>
              <p:nvPr/>
            </p:nvSpPr>
            <p:spPr bwMode="auto">
              <a:xfrm>
                <a:off x="77788" y="1103314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1 h 3"/>
                  <a:gd name="T10" fmla="*/ 0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9" name="Freeform 1584"/>
              <p:cNvSpPr>
                <a:spLocks/>
              </p:cNvSpPr>
              <p:nvPr/>
            </p:nvSpPr>
            <p:spPr bwMode="auto">
              <a:xfrm>
                <a:off x="77788" y="1101726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3 h 3"/>
                  <a:gd name="T4" fmla="*/ 7 w 7"/>
                  <a:gd name="T5" fmla="*/ 3 h 3"/>
                  <a:gd name="T6" fmla="*/ 0 w 7"/>
                  <a:gd name="T7" fmla="*/ 1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0" name="Freeform 1585"/>
              <p:cNvSpPr>
                <a:spLocks/>
              </p:cNvSpPr>
              <p:nvPr/>
            </p:nvSpPr>
            <p:spPr bwMode="auto">
              <a:xfrm>
                <a:off x="77788" y="1098551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4 h 5"/>
                  <a:gd name="T4" fmla="*/ 7 w 7"/>
                  <a:gd name="T5" fmla="*/ 5 h 5"/>
                  <a:gd name="T6" fmla="*/ 0 w 7"/>
                  <a:gd name="T7" fmla="*/ 2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4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1" name="Freeform 1586"/>
              <p:cNvSpPr>
                <a:spLocks/>
              </p:cNvSpPr>
              <p:nvPr/>
            </p:nvSpPr>
            <p:spPr bwMode="auto">
              <a:xfrm>
                <a:off x="77788" y="1098551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  <a:gd name="T6" fmla="*/ 0 w 7"/>
                  <a:gd name="T7" fmla="*/ 0 h 4"/>
                  <a:gd name="T8" fmla="*/ 0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2" name="Freeform 1587"/>
              <p:cNvSpPr>
                <a:spLocks/>
              </p:cNvSpPr>
              <p:nvPr/>
            </p:nvSpPr>
            <p:spPr bwMode="auto">
              <a:xfrm>
                <a:off x="77788" y="1096964"/>
                <a:ext cx="11113" cy="4763"/>
              </a:xfrm>
              <a:custGeom>
                <a:avLst/>
                <a:gdLst>
                  <a:gd name="T0" fmla="*/ 2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0 w 7"/>
                  <a:gd name="T7" fmla="*/ 1 h 3"/>
                  <a:gd name="T8" fmla="*/ 0 w 7"/>
                  <a:gd name="T9" fmla="*/ 0 h 3"/>
                  <a:gd name="T10" fmla="*/ 2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3" name="Freeform 1588"/>
              <p:cNvSpPr>
                <a:spLocks/>
              </p:cNvSpPr>
              <p:nvPr/>
            </p:nvSpPr>
            <p:spPr bwMode="auto">
              <a:xfrm>
                <a:off x="80963" y="1096964"/>
                <a:ext cx="7938" cy="317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5" y="1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4" name="Freeform 1589"/>
              <p:cNvSpPr>
                <a:spLocks/>
              </p:cNvSpPr>
              <p:nvPr/>
            </p:nvSpPr>
            <p:spPr bwMode="auto">
              <a:xfrm>
                <a:off x="84138" y="1096964"/>
                <a:ext cx="4763" cy="1588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5" name="Freeform 1590"/>
              <p:cNvSpPr>
                <a:spLocks/>
              </p:cNvSpPr>
              <p:nvPr/>
            </p:nvSpPr>
            <p:spPr bwMode="auto">
              <a:xfrm>
                <a:off x="69850" y="1114426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6" name="Freeform 1591"/>
              <p:cNvSpPr>
                <a:spLocks/>
              </p:cNvSpPr>
              <p:nvPr/>
            </p:nvSpPr>
            <p:spPr bwMode="auto">
              <a:xfrm>
                <a:off x="69850" y="1112839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2 w 4"/>
                  <a:gd name="T5" fmla="*/ 2 h 2"/>
                  <a:gd name="T6" fmla="*/ 0 w 4"/>
                  <a:gd name="T7" fmla="*/ 1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7" name="Freeform 1592"/>
              <p:cNvSpPr>
                <a:spLocks/>
              </p:cNvSpPr>
              <p:nvPr/>
            </p:nvSpPr>
            <p:spPr bwMode="auto">
              <a:xfrm>
                <a:off x="69850" y="1111251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3 h 3"/>
                  <a:gd name="T4" fmla="*/ 4 w 7"/>
                  <a:gd name="T5" fmla="*/ 3 h 3"/>
                  <a:gd name="T6" fmla="*/ 0 w 7"/>
                  <a:gd name="T7" fmla="*/ 1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8" name="Freeform 1593"/>
              <p:cNvSpPr>
                <a:spLocks/>
              </p:cNvSpPr>
              <p:nvPr/>
            </p:nvSpPr>
            <p:spPr bwMode="auto">
              <a:xfrm>
                <a:off x="69850" y="1109664"/>
                <a:ext cx="14288" cy="6350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4 h 4"/>
                  <a:gd name="T4" fmla="*/ 7 w 9"/>
                  <a:gd name="T5" fmla="*/ 4 h 4"/>
                  <a:gd name="T6" fmla="*/ 0 w 9"/>
                  <a:gd name="T7" fmla="*/ 1 h 4"/>
                  <a:gd name="T8" fmla="*/ 0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9" y="4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9" name="Freeform 1594"/>
              <p:cNvSpPr>
                <a:spLocks/>
              </p:cNvSpPr>
              <p:nvPr/>
            </p:nvSpPr>
            <p:spPr bwMode="auto">
              <a:xfrm>
                <a:off x="69850" y="1108076"/>
                <a:ext cx="19050" cy="7938"/>
              </a:xfrm>
              <a:custGeom>
                <a:avLst/>
                <a:gdLst>
                  <a:gd name="T0" fmla="*/ 0 w 12"/>
                  <a:gd name="T1" fmla="*/ 0 h 5"/>
                  <a:gd name="T2" fmla="*/ 12 w 12"/>
                  <a:gd name="T3" fmla="*/ 5 h 5"/>
                  <a:gd name="T4" fmla="*/ 9 w 12"/>
                  <a:gd name="T5" fmla="*/ 5 h 5"/>
                  <a:gd name="T6" fmla="*/ 0 w 12"/>
                  <a:gd name="T7" fmla="*/ 1 h 5"/>
                  <a:gd name="T8" fmla="*/ 0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lnTo>
                      <a:pt x="12" y="5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0" name="Freeform 1595"/>
              <p:cNvSpPr>
                <a:spLocks/>
              </p:cNvSpPr>
              <p:nvPr/>
            </p:nvSpPr>
            <p:spPr bwMode="auto">
              <a:xfrm>
                <a:off x="69850" y="1106489"/>
                <a:ext cx="22225" cy="9525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6 h 6"/>
                  <a:gd name="T4" fmla="*/ 12 w 14"/>
                  <a:gd name="T5" fmla="*/ 6 h 6"/>
                  <a:gd name="T6" fmla="*/ 0 w 14"/>
                  <a:gd name="T7" fmla="*/ 1 h 6"/>
                  <a:gd name="T8" fmla="*/ 0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14" y="6"/>
                    </a:lnTo>
                    <a:lnTo>
                      <a:pt x="12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1" name="Freeform 1596"/>
              <p:cNvSpPr>
                <a:spLocks/>
              </p:cNvSpPr>
              <p:nvPr/>
            </p:nvSpPr>
            <p:spPr bwMode="auto">
              <a:xfrm>
                <a:off x="69850" y="1104901"/>
                <a:ext cx="26988" cy="11113"/>
              </a:xfrm>
              <a:custGeom>
                <a:avLst/>
                <a:gdLst>
                  <a:gd name="T0" fmla="*/ 0 w 17"/>
                  <a:gd name="T1" fmla="*/ 0 h 7"/>
                  <a:gd name="T2" fmla="*/ 17 w 17"/>
                  <a:gd name="T3" fmla="*/ 7 h 7"/>
                  <a:gd name="T4" fmla="*/ 14 w 17"/>
                  <a:gd name="T5" fmla="*/ 7 h 7"/>
                  <a:gd name="T6" fmla="*/ 0 w 17"/>
                  <a:gd name="T7" fmla="*/ 1 h 7"/>
                  <a:gd name="T8" fmla="*/ 0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0" y="0"/>
                    </a:moveTo>
                    <a:lnTo>
                      <a:pt x="17" y="7"/>
                    </a:lnTo>
                    <a:lnTo>
                      <a:pt x="14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2" name="Freeform 1597"/>
              <p:cNvSpPr>
                <a:spLocks/>
              </p:cNvSpPr>
              <p:nvPr/>
            </p:nvSpPr>
            <p:spPr bwMode="auto">
              <a:xfrm>
                <a:off x="69850" y="1103314"/>
                <a:ext cx="30163" cy="12700"/>
              </a:xfrm>
              <a:custGeom>
                <a:avLst/>
                <a:gdLst>
                  <a:gd name="T0" fmla="*/ 0 w 19"/>
                  <a:gd name="T1" fmla="*/ 0 h 8"/>
                  <a:gd name="T2" fmla="*/ 19 w 19"/>
                  <a:gd name="T3" fmla="*/ 8 h 8"/>
                  <a:gd name="T4" fmla="*/ 17 w 19"/>
                  <a:gd name="T5" fmla="*/ 8 h 8"/>
                  <a:gd name="T6" fmla="*/ 0 w 19"/>
                  <a:gd name="T7" fmla="*/ 1 h 8"/>
                  <a:gd name="T8" fmla="*/ 0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0" y="0"/>
                    </a:moveTo>
                    <a:lnTo>
                      <a:pt x="19" y="8"/>
                    </a:lnTo>
                    <a:lnTo>
                      <a:pt x="17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3" name="Freeform 1598"/>
              <p:cNvSpPr>
                <a:spLocks/>
              </p:cNvSpPr>
              <p:nvPr/>
            </p:nvSpPr>
            <p:spPr bwMode="auto">
              <a:xfrm>
                <a:off x="69850" y="1101726"/>
                <a:ext cx="34925" cy="14288"/>
              </a:xfrm>
              <a:custGeom>
                <a:avLst/>
                <a:gdLst>
                  <a:gd name="T0" fmla="*/ 0 w 22"/>
                  <a:gd name="T1" fmla="*/ 0 h 9"/>
                  <a:gd name="T2" fmla="*/ 22 w 22"/>
                  <a:gd name="T3" fmla="*/ 9 h 9"/>
                  <a:gd name="T4" fmla="*/ 19 w 22"/>
                  <a:gd name="T5" fmla="*/ 9 h 9"/>
                  <a:gd name="T6" fmla="*/ 0 w 22"/>
                  <a:gd name="T7" fmla="*/ 1 h 9"/>
                  <a:gd name="T8" fmla="*/ 0 w 2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0" y="0"/>
                    </a:moveTo>
                    <a:lnTo>
                      <a:pt x="22" y="9"/>
                    </a:lnTo>
                    <a:lnTo>
                      <a:pt x="19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4" name="Freeform 1599"/>
              <p:cNvSpPr>
                <a:spLocks/>
              </p:cNvSpPr>
              <p:nvPr/>
            </p:nvSpPr>
            <p:spPr bwMode="auto">
              <a:xfrm>
                <a:off x="69850" y="1100139"/>
                <a:ext cx="38100" cy="15875"/>
              </a:xfrm>
              <a:custGeom>
                <a:avLst/>
                <a:gdLst>
                  <a:gd name="T0" fmla="*/ 0 w 24"/>
                  <a:gd name="T1" fmla="*/ 0 h 10"/>
                  <a:gd name="T2" fmla="*/ 24 w 24"/>
                  <a:gd name="T3" fmla="*/ 10 h 10"/>
                  <a:gd name="T4" fmla="*/ 22 w 24"/>
                  <a:gd name="T5" fmla="*/ 10 h 10"/>
                  <a:gd name="T6" fmla="*/ 0 w 24"/>
                  <a:gd name="T7" fmla="*/ 1 h 10"/>
                  <a:gd name="T8" fmla="*/ 0 w 2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0"/>
                    </a:moveTo>
                    <a:lnTo>
                      <a:pt x="24" y="10"/>
                    </a:lnTo>
                    <a:lnTo>
                      <a:pt x="22" y="1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5" name="Freeform 1600"/>
              <p:cNvSpPr>
                <a:spLocks/>
              </p:cNvSpPr>
              <p:nvPr/>
            </p:nvSpPr>
            <p:spPr bwMode="auto">
              <a:xfrm>
                <a:off x="69850" y="1098551"/>
                <a:ext cx="42863" cy="17463"/>
              </a:xfrm>
              <a:custGeom>
                <a:avLst/>
                <a:gdLst>
                  <a:gd name="T0" fmla="*/ 0 w 27"/>
                  <a:gd name="T1" fmla="*/ 0 h 11"/>
                  <a:gd name="T2" fmla="*/ 27 w 27"/>
                  <a:gd name="T3" fmla="*/ 11 h 11"/>
                  <a:gd name="T4" fmla="*/ 24 w 27"/>
                  <a:gd name="T5" fmla="*/ 11 h 11"/>
                  <a:gd name="T6" fmla="*/ 0 w 27"/>
                  <a:gd name="T7" fmla="*/ 1 h 11"/>
                  <a:gd name="T8" fmla="*/ 0 w 2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27" y="11"/>
                    </a:lnTo>
                    <a:lnTo>
                      <a:pt x="24" y="1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6" name="Freeform 1601"/>
              <p:cNvSpPr>
                <a:spLocks/>
              </p:cNvSpPr>
              <p:nvPr/>
            </p:nvSpPr>
            <p:spPr bwMode="auto">
              <a:xfrm>
                <a:off x="69850" y="1096964"/>
                <a:ext cx="46038" cy="19050"/>
              </a:xfrm>
              <a:custGeom>
                <a:avLst/>
                <a:gdLst>
                  <a:gd name="T0" fmla="*/ 0 w 29"/>
                  <a:gd name="T1" fmla="*/ 0 h 12"/>
                  <a:gd name="T2" fmla="*/ 29 w 29"/>
                  <a:gd name="T3" fmla="*/ 12 h 12"/>
                  <a:gd name="T4" fmla="*/ 27 w 29"/>
                  <a:gd name="T5" fmla="*/ 12 h 12"/>
                  <a:gd name="T6" fmla="*/ 0 w 29"/>
                  <a:gd name="T7" fmla="*/ 1 h 12"/>
                  <a:gd name="T8" fmla="*/ 0 w 2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0" y="0"/>
                    </a:moveTo>
                    <a:lnTo>
                      <a:pt x="29" y="12"/>
                    </a:lnTo>
                    <a:lnTo>
                      <a:pt x="27" y="1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7" name="Freeform 1602"/>
              <p:cNvSpPr>
                <a:spLocks/>
              </p:cNvSpPr>
              <p:nvPr/>
            </p:nvSpPr>
            <p:spPr bwMode="auto">
              <a:xfrm>
                <a:off x="69850" y="1095376"/>
                <a:ext cx="50800" cy="20638"/>
              </a:xfrm>
              <a:custGeom>
                <a:avLst/>
                <a:gdLst>
                  <a:gd name="T0" fmla="*/ 0 w 32"/>
                  <a:gd name="T1" fmla="*/ 0 h 13"/>
                  <a:gd name="T2" fmla="*/ 32 w 32"/>
                  <a:gd name="T3" fmla="*/ 13 h 13"/>
                  <a:gd name="T4" fmla="*/ 29 w 32"/>
                  <a:gd name="T5" fmla="*/ 13 h 13"/>
                  <a:gd name="T6" fmla="*/ 0 w 32"/>
                  <a:gd name="T7" fmla="*/ 1 h 13"/>
                  <a:gd name="T8" fmla="*/ 0 w 3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3">
                    <a:moveTo>
                      <a:pt x="0" y="0"/>
                    </a:moveTo>
                    <a:lnTo>
                      <a:pt x="32" y="13"/>
                    </a:lnTo>
                    <a:lnTo>
                      <a:pt x="29" y="1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8" name="Freeform 1603"/>
              <p:cNvSpPr>
                <a:spLocks/>
              </p:cNvSpPr>
              <p:nvPr/>
            </p:nvSpPr>
            <p:spPr bwMode="auto">
              <a:xfrm>
                <a:off x="69850" y="1092201"/>
                <a:ext cx="53975" cy="23813"/>
              </a:xfrm>
              <a:custGeom>
                <a:avLst/>
                <a:gdLst>
                  <a:gd name="T0" fmla="*/ 0 w 34"/>
                  <a:gd name="T1" fmla="*/ 0 h 15"/>
                  <a:gd name="T2" fmla="*/ 34 w 34"/>
                  <a:gd name="T3" fmla="*/ 15 h 15"/>
                  <a:gd name="T4" fmla="*/ 32 w 34"/>
                  <a:gd name="T5" fmla="*/ 15 h 15"/>
                  <a:gd name="T6" fmla="*/ 0 w 34"/>
                  <a:gd name="T7" fmla="*/ 2 h 15"/>
                  <a:gd name="T8" fmla="*/ 0 w 3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0" y="0"/>
                    </a:moveTo>
                    <a:lnTo>
                      <a:pt x="34" y="15"/>
                    </a:lnTo>
                    <a:lnTo>
                      <a:pt x="32" y="1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9" name="Freeform 1604"/>
              <p:cNvSpPr>
                <a:spLocks/>
              </p:cNvSpPr>
              <p:nvPr/>
            </p:nvSpPr>
            <p:spPr bwMode="auto">
              <a:xfrm>
                <a:off x="69850" y="1090614"/>
                <a:ext cx="58738" cy="25400"/>
              </a:xfrm>
              <a:custGeom>
                <a:avLst/>
                <a:gdLst>
                  <a:gd name="T0" fmla="*/ 0 w 37"/>
                  <a:gd name="T1" fmla="*/ 0 h 16"/>
                  <a:gd name="T2" fmla="*/ 37 w 37"/>
                  <a:gd name="T3" fmla="*/ 16 h 16"/>
                  <a:gd name="T4" fmla="*/ 34 w 37"/>
                  <a:gd name="T5" fmla="*/ 16 h 16"/>
                  <a:gd name="T6" fmla="*/ 0 w 37"/>
                  <a:gd name="T7" fmla="*/ 1 h 16"/>
                  <a:gd name="T8" fmla="*/ 0 w 3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6">
                    <a:moveTo>
                      <a:pt x="0" y="0"/>
                    </a:moveTo>
                    <a:lnTo>
                      <a:pt x="37" y="16"/>
                    </a:lnTo>
                    <a:lnTo>
                      <a:pt x="34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0" name="Freeform 1605"/>
              <p:cNvSpPr>
                <a:spLocks/>
              </p:cNvSpPr>
              <p:nvPr/>
            </p:nvSpPr>
            <p:spPr bwMode="auto">
              <a:xfrm>
                <a:off x="69850" y="1089026"/>
                <a:ext cx="61913" cy="26988"/>
              </a:xfrm>
              <a:custGeom>
                <a:avLst/>
                <a:gdLst>
                  <a:gd name="T0" fmla="*/ 0 w 39"/>
                  <a:gd name="T1" fmla="*/ 0 h 17"/>
                  <a:gd name="T2" fmla="*/ 39 w 39"/>
                  <a:gd name="T3" fmla="*/ 17 h 17"/>
                  <a:gd name="T4" fmla="*/ 37 w 39"/>
                  <a:gd name="T5" fmla="*/ 17 h 17"/>
                  <a:gd name="T6" fmla="*/ 0 w 39"/>
                  <a:gd name="T7" fmla="*/ 1 h 17"/>
                  <a:gd name="T8" fmla="*/ 0 w 39"/>
                  <a:gd name="T9" fmla="*/ 0 h 17"/>
                  <a:gd name="T10" fmla="*/ 0 w 3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7">
                    <a:moveTo>
                      <a:pt x="0" y="0"/>
                    </a:moveTo>
                    <a:lnTo>
                      <a:pt x="39" y="17"/>
                    </a:lnTo>
                    <a:lnTo>
                      <a:pt x="37" y="1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1" name="Freeform 1606"/>
              <p:cNvSpPr>
                <a:spLocks/>
              </p:cNvSpPr>
              <p:nvPr/>
            </p:nvSpPr>
            <p:spPr bwMode="auto">
              <a:xfrm>
                <a:off x="69850" y="1089026"/>
                <a:ext cx="66675" cy="26988"/>
              </a:xfrm>
              <a:custGeom>
                <a:avLst/>
                <a:gdLst>
                  <a:gd name="T0" fmla="*/ 3 w 42"/>
                  <a:gd name="T1" fmla="*/ 0 h 17"/>
                  <a:gd name="T2" fmla="*/ 42 w 42"/>
                  <a:gd name="T3" fmla="*/ 17 h 17"/>
                  <a:gd name="T4" fmla="*/ 39 w 42"/>
                  <a:gd name="T5" fmla="*/ 17 h 17"/>
                  <a:gd name="T6" fmla="*/ 0 w 42"/>
                  <a:gd name="T7" fmla="*/ 0 h 17"/>
                  <a:gd name="T8" fmla="*/ 3 w 4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7">
                    <a:moveTo>
                      <a:pt x="3" y="0"/>
                    </a:moveTo>
                    <a:lnTo>
                      <a:pt x="42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2" name="Freeform 1607"/>
              <p:cNvSpPr>
                <a:spLocks/>
              </p:cNvSpPr>
              <p:nvPr/>
            </p:nvSpPr>
            <p:spPr bwMode="auto">
              <a:xfrm>
                <a:off x="74613" y="1089026"/>
                <a:ext cx="65088" cy="26988"/>
              </a:xfrm>
              <a:custGeom>
                <a:avLst/>
                <a:gdLst>
                  <a:gd name="T0" fmla="*/ 2 w 41"/>
                  <a:gd name="T1" fmla="*/ 0 h 17"/>
                  <a:gd name="T2" fmla="*/ 41 w 41"/>
                  <a:gd name="T3" fmla="*/ 17 h 17"/>
                  <a:gd name="T4" fmla="*/ 39 w 41"/>
                  <a:gd name="T5" fmla="*/ 17 h 17"/>
                  <a:gd name="T6" fmla="*/ 0 w 41"/>
                  <a:gd name="T7" fmla="*/ 0 h 17"/>
                  <a:gd name="T8" fmla="*/ 2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2" y="0"/>
                    </a:moveTo>
                    <a:lnTo>
                      <a:pt x="41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3" name="Freeform 1608"/>
              <p:cNvSpPr>
                <a:spLocks/>
              </p:cNvSpPr>
              <p:nvPr/>
            </p:nvSpPr>
            <p:spPr bwMode="auto">
              <a:xfrm>
                <a:off x="77788" y="1089026"/>
                <a:ext cx="66675" cy="26988"/>
              </a:xfrm>
              <a:custGeom>
                <a:avLst/>
                <a:gdLst>
                  <a:gd name="T0" fmla="*/ 3 w 42"/>
                  <a:gd name="T1" fmla="*/ 0 h 17"/>
                  <a:gd name="T2" fmla="*/ 42 w 42"/>
                  <a:gd name="T3" fmla="*/ 17 h 17"/>
                  <a:gd name="T4" fmla="*/ 39 w 42"/>
                  <a:gd name="T5" fmla="*/ 17 h 17"/>
                  <a:gd name="T6" fmla="*/ 0 w 42"/>
                  <a:gd name="T7" fmla="*/ 0 h 17"/>
                  <a:gd name="T8" fmla="*/ 3 w 4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7">
                    <a:moveTo>
                      <a:pt x="3" y="0"/>
                    </a:moveTo>
                    <a:lnTo>
                      <a:pt x="42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4" name="Freeform 1609"/>
              <p:cNvSpPr>
                <a:spLocks/>
              </p:cNvSpPr>
              <p:nvPr/>
            </p:nvSpPr>
            <p:spPr bwMode="auto">
              <a:xfrm>
                <a:off x="82550" y="1089026"/>
                <a:ext cx="65088" cy="26988"/>
              </a:xfrm>
              <a:custGeom>
                <a:avLst/>
                <a:gdLst>
                  <a:gd name="T0" fmla="*/ 2 w 41"/>
                  <a:gd name="T1" fmla="*/ 0 h 17"/>
                  <a:gd name="T2" fmla="*/ 41 w 41"/>
                  <a:gd name="T3" fmla="*/ 17 h 17"/>
                  <a:gd name="T4" fmla="*/ 39 w 41"/>
                  <a:gd name="T5" fmla="*/ 17 h 17"/>
                  <a:gd name="T6" fmla="*/ 0 w 41"/>
                  <a:gd name="T7" fmla="*/ 0 h 17"/>
                  <a:gd name="T8" fmla="*/ 2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2" y="0"/>
                    </a:moveTo>
                    <a:lnTo>
                      <a:pt x="41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5" name="Freeform 1610"/>
              <p:cNvSpPr>
                <a:spLocks/>
              </p:cNvSpPr>
              <p:nvPr/>
            </p:nvSpPr>
            <p:spPr bwMode="auto">
              <a:xfrm>
                <a:off x="85725" y="1089026"/>
                <a:ext cx="66675" cy="26988"/>
              </a:xfrm>
              <a:custGeom>
                <a:avLst/>
                <a:gdLst>
                  <a:gd name="T0" fmla="*/ 3 w 42"/>
                  <a:gd name="T1" fmla="*/ 0 h 17"/>
                  <a:gd name="T2" fmla="*/ 42 w 42"/>
                  <a:gd name="T3" fmla="*/ 17 h 17"/>
                  <a:gd name="T4" fmla="*/ 39 w 42"/>
                  <a:gd name="T5" fmla="*/ 17 h 17"/>
                  <a:gd name="T6" fmla="*/ 0 w 42"/>
                  <a:gd name="T7" fmla="*/ 0 h 17"/>
                  <a:gd name="T8" fmla="*/ 3 w 4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7">
                    <a:moveTo>
                      <a:pt x="3" y="0"/>
                    </a:moveTo>
                    <a:lnTo>
                      <a:pt x="42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6" name="Freeform 1611"/>
              <p:cNvSpPr>
                <a:spLocks/>
              </p:cNvSpPr>
              <p:nvPr/>
            </p:nvSpPr>
            <p:spPr bwMode="auto">
              <a:xfrm>
                <a:off x="90488" y="1089026"/>
                <a:ext cx="65088" cy="26988"/>
              </a:xfrm>
              <a:custGeom>
                <a:avLst/>
                <a:gdLst>
                  <a:gd name="T0" fmla="*/ 3 w 41"/>
                  <a:gd name="T1" fmla="*/ 0 h 17"/>
                  <a:gd name="T2" fmla="*/ 41 w 41"/>
                  <a:gd name="T3" fmla="*/ 17 h 17"/>
                  <a:gd name="T4" fmla="*/ 39 w 41"/>
                  <a:gd name="T5" fmla="*/ 17 h 17"/>
                  <a:gd name="T6" fmla="*/ 0 w 41"/>
                  <a:gd name="T7" fmla="*/ 0 h 17"/>
                  <a:gd name="T8" fmla="*/ 3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3" y="0"/>
                    </a:moveTo>
                    <a:lnTo>
                      <a:pt x="41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7" name="Freeform 1612"/>
              <p:cNvSpPr>
                <a:spLocks/>
              </p:cNvSpPr>
              <p:nvPr/>
            </p:nvSpPr>
            <p:spPr bwMode="auto">
              <a:xfrm>
                <a:off x="95250" y="1089026"/>
                <a:ext cx="65088" cy="26988"/>
              </a:xfrm>
              <a:custGeom>
                <a:avLst/>
                <a:gdLst>
                  <a:gd name="T0" fmla="*/ 2 w 41"/>
                  <a:gd name="T1" fmla="*/ 0 h 17"/>
                  <a:gd name="T2" fmla="*/ 41 w 41"/>
                  <a:gd name="T3" fmla="*/ 17 h 17"/>
                  <a:gd name="T4" fmla="*/ 38 w 41"/>
                  <a:gd name="T5" fmla="*/ 17 h 17"/>
                  <a:gd name="T6" fmla="*/ 0 w 41"/>
                  <a:gd name="T7" fmla="*/ 0 h 17"/>
                  <a:gd name="T8" fmla="*/ 2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2" y="0"/>
                    </a:moveTo>
                    <a:lnTo>
                      <a:pt x="41" y="17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8" name="Freeform 1613"/>
              <p:cNvSpPr>
                <a:spLocks/>
              </p:cNvSpPr>
              <p:nvPr/>
            </p:nvSpPr>
            <p:spPr bwMode="auto">
              <a:xfrm>
                <a:off x="98425" y="1089026"/>
                <a:ext cx="65088" cy="26988"/>
              </a:xfrm>
              <a:custGeom>
                <a:avLst/>
                <a:gdLst>
                  <a:gd name="T0" fmla="*/ 3 w 41"/>
                  <a:gd name="T1" fmla="*/ 0 h 17"/>
                  <a:gd name="T2" fmla="*/ 41 w 41"/>
                  <a:gd name="T3" fmla="*/ 17 h 17"/>
                  <a:gd name="T4" fmla="*/ 39 w 41"/>
                  <a:gd name="T5" fmla="*/ 17 h 17"/>
                  <a:gd name="T6" fmla="*/ 0 w 41"/>
                  <a:gd name="T7" fmla="*/ 0 h 17"/>
                  <a:gd name="T8" fmla="*/ 3 w 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">
                    <a:moveTo>
                      <a:pt x="3" y="0"/>
                    </a:moveTo>
                    <a:lnTo>
                      <a:pt x="41" y="17"/>
                    </a:lnTo>
                    <a:lnTo>
                      <a:pt x="39" y="1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9" name="Freeform 1614"/>
              <p:cNvSpPr>
                <a:spLocks/>
              </p:cNvSpPr>
              <p:nvPr/>
            </p:nvSpPr>
            <p:spPr bwMode="auto">
              <a:xfrm>
                <a:off x="103188" y="1089026"/>
                <a:ext cx="63500" cy="26988"/>
              </a:xfrm>
              <a:custGeom>
                <a:avLst/>
                <a:gdLst>
                  <a:gd name="T0" fmla="*/ 2 w 40"/>
                  <a:gd name="T1" fmla="*/ 0 h 17"/>
                  <a:gd name="T2" fmla="*/ 40 w 40"/>
                  <a:gd name="T3" fmla="*/ 17 h 17"/>
                  <a:gd name="T4" fmla="*/ 40 w 40"/>
                  <a:gd name="T5" fmla="*/ 17 h 17"/>
                  <a:gd name="T6" fmla="*/ 38 w 40"/>
                  <a:gd name="T7" fmla="*/ 17 h 17"/>
                  <a:gd name="T8" fmla="*/ 0 w 40"/>
                  <a:gd name="T9" fmla="*/ 0 h 17"/>
                  <a:gd name="T10" fmla="*/ 2 w 4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7">
                    <a:moveTo>
                      <a:pt x="2" y="0"/>
                    </a:moveTo>
                    <a:lnTo>
                      <a:pt x="40" y="17"/>
                    </a:lnTo>
                    <a:lnTo>
                      <a:pt x="40" y="17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0" name="Freeform 1615"/>
              <p:cNvSpPr>
                <a:spLocks/>
              </p:cNvSpPr>
              <p:nvPr/>
            </p:nvSpPr>
            <p:spPr bwMode="auto">
              <a:xfrm>
                <a:off x="106363" y="1089026"/>
                <a:ext cx="60325" cy="26988"/>
              </a:xfrm>
              <a:custGeom>
                <a:avLst/>
                <a:gdLst>
                  <a:gd name="T0" fmla="*/ 2 w 38"/>
                  <a:gd name="T1" fmla="*/ 0 h 17"/>
                  <a:gd name="T2" fmla="*/ 38 w 38"/>
                  <a:gd name="T3" fmla="*/ 16 h 17"/>
                  <a:gd name="T4" fmla="*/ 38 w 38"/>
                  <a:gd name="T5" fmla="*/ 17 h 17"/>
                  <a:gd name="T6" fmla="*/ 0 w 38"/>
                  <a:gd name="T7" fmla="*/ 0 h 17"/>
                  <a:gd name="T8" fmla="*/ 2 w 3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2" y="0"/>
                    </a:moveTo>
                    <a:lnTo>
                      <a:pt x="38" y="16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1" name="Freeform 1616"/>
              <p:cNvSpPr>
                <a:spLocks/>
              </p:cNvSpPr>
              <p:nvPr/>
            </p:nvSpPr>
            <p:spPr bwMode="auto">
              <a:xfrm>
                <a:off x="109538" y="1089026"/>
                <a:ext cx="57150" cy="25400"/>
              </a:xfrm>
              <a:custGeom>
                <a:avLst/>
                <a:gdLst>
                  <a:gd name="T0" fmla="*/ 3 w 36"/>
                  <a:gd name="T1" fmla="*/ 0 h 16"/>
                  <a:gd name="T2" fmla="*/ 36 w 36"/>
                  <a:gd name="T3" fmla="*/ 14 h 16"/>
                  <a:gd name="T4" fmla="*/ 36 w 36"/>
                  <a:gd name="T5" fmla="*/ 16 h 16"/>
                  <a:gd name="T6" fmla="*/ 0 w 36"/>
                  <a:gd name="T7" fmla="*/ 0 h 16"/>
                  <a:gd name="T8" fmla="*/ 3 w 3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3" y="0"/>
                    </a:moveTo>
                    <a:lnTo>
                      <a:pt x="36" y="14"/>
                    </a:lnTo>
                    <a:lnTo>
                      <a:pt x="36" y="1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2" name="Freeform 1617"/>
              <p:cNvSpPr>
                <a:spLocks/>
              </p:cNvSpPr>
              <p:nvPr/>
            </p:nvSpPr>
            <p:spPr bwMode="auto">
              <a:xfrm>
                <a:off x="114300" y="1089026"/>
                <a:ext cx="52388" cy="22225"/>
              </a:xfrm>
              <a:custGeom>
                <a:avLst/>
                <a:gdLst>
                  <a:gd name="T0" fmla="*/ 2 w 33"/>
                  <a:gd name="T1" fmla="*/ 0 h 14"/>
                  <a:gd name="T2" fmla="*/ 33 w 33"/>
                  <a:gd name="T3" fmla="*/ 13 h 14"/>
                  <a:gd name="T4" fmla="*/ 33 w 33"/>
                  <a:gd name="T5" fmla="*/ 14 h 14"/>
                  <a:gd name="T6" fmla="*/ 0 w 33"/>
                  <a:gd name="T7" fmla="*/ 0 h 14"/>
                  <a:gd name="T8" fmla="*/ 2 w 3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2" y="0"/>
                    </a:moveTo>
                    <a:lnTo>
                      <a:pt x="33" y="13"/>
                    </a:lnTo>
                    <a:lnTo>
                      <a:pt x="33" y="1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3" name="Freeform 1618"/>
              <p:cNvSpPr>
                <a:spLocks/>
              </p:cNvSpPr>
              <p:nvPr/>
            </p:nvSpPr>
            <p:spPr bwMode="auto">
              <a:xfrm>
                <a:off x="117475" y="1089026"/>
                <a:ext cx="49213" cy="20638"/>
              </a:xfrm>
              <a:custGeom>
                <a:avLst/>
                <a:gdLst>
                  <a:gd name="T0" fmla="*/ 3 w 31"/>
                  <a:gd name="T1" fmla="*/ 0 h 13"/>
                  <a:gd name="T2" fmla="*/ 31 w 31"/>
                  <a:gd name="T3" fmla="*/ 12 h 13"/>
                  <a:gd name="T4" fmla="*/ 31 w 31"/>
                  <a:gd name="T5" fmla="*/ 13 h 13"/>
                  <a:gd name="T6" fmla="*/ 0 w 31"/>
                  <a:gd name="T7" fmla="*/ 0 h 13"/>
                  <a:gd name="T8" fmla="*/ 3 w 3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" y="0"/>
                    </a:moveTo>
                    <a:lnTo>
                      <a:pt x="31" y="12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4" name="Freeform 1619"/>
              <p:cNvSpPr>
                <a:spLocks/>
              </p:cNvSpPr>
              <p:nvPr/>
            </p:nvSpPr>
            <p:spPr bwMode="auto">
              <a:xfrm>
                <a:off x="122238" y="1089026"/>
                <a:ext cx="44450" cy="19050"/>
              </a:xfrm>
              <a:custGeom>
                <a:avLst/>
                <a:gdLst>
                  <a:gd name="T0" fmla="*/ 2 w 28"/>
                  <a:gd name="T1" fmla="*/ 0 h 12"/>
                  <a:gd name="T2" fmla="*/ 28 w 28"/>
                  <a:gd name="T3" fmla="*/ 11 h 12"/>
                  <a:gd name="T4" fmla="*/ 28 w 28"/>
                  <a:gd name="T5" fmla="*/ 12 h 12"/>
                  <a:gd name="T6" fmla="*/ 0 w 28"/>
                  <a:gd name="T7" fmla="*/ 0 h 12"/>
                  <a:gd name="T8" fmla="*/ 2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" y="0"/>
                    </a:moveTo>
                    <a:lnTo>
                      <a:pt x="28" y="11"/>
                    </a:lnTo>
                    <a:lnTo>
                      <a:pt x="28" y="1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5" name="Freeform 1620"/>
              <p:cNvSpPr>
                <a:spLocks/>
              </p:cNvSpPr>
              <p:nvPr/>
            </p:nvSpPr>
            <p:spPr bwMode="auto">
              <a:xfrm>
                <a:off x="125413" y="1089026"/>
                <a:ext cx="41275" cy="17463"/>
              </a:xfrm>
              <a:custGeom>
                <a:avLst/>
                <a:gdLst>
                  <a:gd name="T0" fmla="*/ 3 w 26"/>
                  <a:gd name="T1" fmla="*/ 0 h 11"/>
                  <a:gd name="T2" fmla="*/ 26 w 26"/>
                  <a:gd name="T3" fmla="*/ 10 h 11"/>
                  <a:gd name="T4" fmla="*/ 26 w 26"/>
                  <a:gd name="T5" fmla="*/ 11 h 11"/>
                  <a:gd name="T6" fmla="*/ 0 w 26"/>
                  <a:gd name="T7" fmla="*/ 0 h 11"/>
                  <a:gd name="T8" fmla="*/ 3 w 2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3" y="0"/>
                    </a:moveTo>
                    <a:lnTo>
                      <a:pt x="26" y="10"/>
                    </a:lnTo>
                    <a:lnTo>
                      <a:pt x="26" y="11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6" name="Freeform 1621"/>
              <p:cNvSpPr>
                <a:spLocks/>
              </p:cNvSpPr>
              <p:nvPr/>
            </p:nvSpPr>
            <p:spPr bwMode="auto">
              <a:xfrm>
                <a:off x="130175" y="1089026"/>
                <a:ext cx="36513" cy="15875"/>
              </a:xfrm>
              <a:custGeom>
                <a:avLst/>
                <a:gdLst>
                  <a:gd name="T0" fmla="*/ 2 w 23"/>
                  <a:gd name="T1" fmla="*/ 0 h 10"/>
                  <a:gd name="T2" fmla="*/ 23 w 23"/>
                  <a:gd name="T3" fmla="*/ 9 h 10"/>
                  <a:gd name="T4" fmla="*/ 23 w 23"/>
                  <a:gd name="T5" fmla="*/ 10 h 10"/>
                  <a:gd name="T6" fmla="*/ 0 w 23"/>
                  <a:gd name="T7" fmla="*/ 0 h 10"/>
                  <a:gd name="T8" fmla="*/ 2 w 2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2" y="0"/>
                    </a:moveTo>
                    <a:lnTo>
                      <a:pt x="23" y="9"/>
                    </a:lnTo>
                    <a:lnTo>
                      <a:pt x="23" y="1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7" name="Freeform 1622"/>
              <p:cNvSpPr>
                <a:spLocks/>
              </p:cNvSpPr>
              <p:nvPr/>
            </p:nvSpPr>
            <p:spPr bwMode="auto">
              <a:xfrm>
                <a:off x="133350" y="1089026"/>
                <a:ext cx="33338" cy="14288"/>
              </a:xfrm>
              <a:custGeom>
                <a:avLst/>
                <a:gdLst>
                  <a:gd name="T0" fmla="*/ 3 w 21"/>
                  <a:gd name="T1" fmla="*/ 0 h 9"/>
                  <a:gd name="T2" fmla="*/ 21 w 21"/>
                  <a:gd name="T3" fmla="*/ 8 h 9"/>
                  <a:gd name="T4" fmla="*/ 21 w 21"/>
                  <a:gd name="T5" fmla="*/ 9 h 9"/>
                  <a:gd name="T6" fmla="*/ 0 w 21"/>
                  <a:gd name="T7" fmla="*/ 0 h 9"/>
                  <a:gd name="T8" fmla="*/ 3 w 2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3" y="0"/>
                    </a:moveTo>
                    <a:lnTo>
                      <a:pt x="21" y="8"/>
                    </a:lnTo>
                    <a:lnTo>
                      <a:pt x="21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8" name="Freeform 1623"/>
              <p:cNvSpPr>
                <a:spLocks/>
              </p:cNvSpPr>
              <p:nvPr/>
            </p:nvSpPr>
            <p:spPr bwMode="auto">
              <a:xfrm>
                <a:off x="138113" y="1089026"/>
                <a:ext cx="28575" cy="12700"/>
              </a:xfrm>
              <a:custGeom>
                <a:avLst/>
                <a:gdLst>
                  <a:gd name="T0" fmla="*/ 2 w 18"/>
                  <a:gd name="T1" fmla="*/ 0 h 8"/>
                  <a:gd name="T2" fmla="*/ 18 w 18"/>
                  <a:gd name="T3" fmla="*/ 7 h 8"/>
                  <a:gd name="T4" fmla="*/ 18 w 18"/>
                  <a:gd name="T5" fmla="*/ 8 h 8"/>
                  <a:gd name="T6" fmla="*/ 0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lnTo>
                      <a:pt x="18" y="7"/>
                    </a:lnTo>
                    <a:lnTo>
                      <a:pt x="18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9" name="Freeform 1624"/>
              <p:cNvSpPr>
                <a:spLocks/>
              </p:cNvSpPr>
              <p:nvPr/>
            </p:nvSpPr>
            <p:spPr bwMode="auto">
              <a:xfrm>
                <a:off x="141288" y="1089026"/>
                <a:ext cx="25400" cy="11113"/>
              </a:xfrm>
              <a:custGeom>
                <a:avLst/>
                <a:gdLst>
                  <a:gd name="T0" fmla="*/ 3 w 16"/>
                  <a:gd name="T1" fmla="*/ 0 h 7"/>
                  <a:gd name="T2" fmla="*/ 16 w 16"/>
                  <a:gd name="T3" fmla="*/ 6 h 7"/>
                  <a:gd name="T4" fmla="*/ 16 w 16"/>
                  <a:gd name="T5" fmla="*/ 7 h 7"/>
                  <a:gd name="T6" fmla="*/ 0 w 16"/>
                  <a:gd name="T7" fmla="*/ 0 h 7"/>
                  <a:gd name="T8" fmla="*/ 3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3" y="0"/>
                    </a:moveTo>
                    <a:lnTo>
                      <a:pt x="16" y="6"/>
                    </a:lnTo>
                    <a:lnTo>
                      <a:pt x="16" y="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0" name="Freeform 1625"/>
              <p:cNvSpPr>
                <a:spLocks/>
              </p:cNvSpPr>
              <p:nvPr/>
            </p:nvSpPr>
            <p:spPr bwMode="auto">
              <a:xfrm>
                <a:off x="146050" y="1089026"/>
                <a:ext cx="20638" cy="9525"/>
              </a:xfrm>
              <a:custGeom>
                <a:avLst/>
                <a:gdLst>
                  <a:gd name="T0" fmla="*/ 2 w 13"/>
                  <a:gd name="T1" fmla="*/ 0 h 6"/>
                  <a:gd name="T2" fmla="*/ 13 w 13"/>
                  <a:gd name="T3" fmla="*/ 5 h 6"/>
                  <a:gd name="T4" fmla="*/ 13 w 13"/>
                  <a:gd name="T5" fmla="*/ 6 h 6"/>
                  <a:gd name="T6" fmla="*/ 0 w 13"/>
                  <a:gd name="T7" fmla="*/ 0 h 6"/>
                  <a:gd name="T8" fmla="*/ 2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2" y="0"/>
                    </a:moveTo>
                    <a:lnTo>
                      <a:pt x="13" y="5"/>
                    </a:lnTo>
                    <a:lnTo>
                      <a:pt x="13" y="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1" name="Freeform 1626"/>
              <p:cNvSpPr>
                <a:spLocks/>
              </p:cNvSpPr>
              <p:nvPr/>
            </p:nvSpPr>
            <p:spPr bwMode="auto">
              <a:xfrm>
                <a:off x="149225" y="1089026"/>
                <a:ext cx="17463" cy="7938"/>
              </a:xfrm>
              <a:custGeom>
                <a:avLst/>
                <a:gdLst>
                  <a:gd name="T0" fmla="*/ 3 w 11"/>
                  <a:gd name="T1" fmla="*/ 0 h 5"/>
                  <a:gd name="T2" fmla="*/ 11 w 11"/>
                  <a:gd name="T3" fmla="*/ 4 h 5"/>
                  <a:gd name="T4" fmla="*/ 11 w 11"/>
                  <a:gd name="T5" fmla="*/ 5 h 5"/>
                  <a:gd name="T6" fmla="*/ 0 w 11"/>
                  <a:gd name="T7" fmla="*/ 0 h 5"/>
                  <a:gd name="T8" fmla="*/ 3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3" y="0"/>
                    </a:moveTo>
                    <a:lnTo>
                      <a:pt x="11" y="4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2" name="Freeform 1627"/>
              <p:cNvSpPr>
                <a:spLocks/>
              </p:cNvSpPr>
              <p:nvPr/>
            </p:nvSpPr>
            <p:spPr bwMode="auto">
              <a:xfrm>
                <a:off x="153988" y="1089026"/>
                <a:ext cx="12700" cy="6350"/>
              </a:xfrm>
              <a:custGeom>
                <a:avLst/>
                <a:gdLst>
                  <a:gd name="T0" fmla="*/ 2 w 8"/>
                  <a:gd name="T1" fmla="*/ 0 h 4"/>
                  <a:gd name="T2" fmla="*/ 8 w 8"/>
                  <a:gd name="T3" fmla="*/ 3 h 4"/>
                  <a:gd name="T4" fmla="*/ 8 w 8"/>
                  <a:gd name="T5" fmla="*/ 4 h 4"/>
                  <a:gd name="T6" fmla="*/ 0 w 8"/>
                  <a:gd name="T7" fmla="*/ 0 h 4"/>
                  <a:gd name="T8" fmla="*/ 2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3" name="Freeform 1628"/>
              <p:cNvSpPr>
                <a:spLocks/>
              </p:cNvSpPr>
              <p:nvPr/>
            </p:nvSpPr>
            <p:spPr bwMode="auto">
              <a:xfrm>
                <a:off x="157163" y="1089026"/>
                <a:ext cx="9525" cy="476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4" name="Freeform 1629"/>
              <p:cNvSpPr>
                <a:spLocks/>
              </p:cNvSpPr>
              <p:nvPr/>
            </p:nvSpPr>
            <p:spPr bwMode="auto">
              <a:xfrm>
                <a:off x="161925" y="1089026"/>
                <a:ext cx="4763" cy="3175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5" name="Rectangle 1630"/>
              <p:cNvSpPr>
                <a:spLocks noChangeArrowheads="1"/>
              </p:cNvSpPr>
              <p:nvPr/>
            </p:nvSpPr>
            <p:spPr bwMode="auto">
              <a:xfrm>
                <a:off x="166688" y="1089026"/>
                <a:ext cx="1588" cy="1588"/>
              </a:xfrm>
              <a:prstGeom prst="rect">
                <a:avLst/>
              </a:pr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6" name="Freeform 1631"/>
              <p:cNvSpPr>
                <a:spLocks/>
              </p:cNvSpPr>
              <p:nvPr/>
            </p:nvSpPr>
            <p:spPr bwMode="auto">
              <a:xfrm>
                <a:off x="19050" y="1001714"/>
                <a:ext cx="107950" cy="104775"/>
              </a:xfrm>
              <a:custGeom>
                <a:avLst/>
                <a:gdLst>
                  <a:gd name="T0" fmla="*/ 84 w 215"/>
                  <a:gd name="T1" fmla="*/ 212 h 212"/>
                  <a:gd name="T2" fmla="*/ 84 w 215"/>
                  <a:gd name="T3" fmla="*/ 212 h 212"/>
                  <a:gd name="T4" fmla="*/ 9 w 215"/>
                  <a:gd name="T5" fmla="*/ 210 h 212"/>
                  <a:gd name="T6" fmla="*/ 2 w 215"/>
                  <a:gd name="T7" fmla="*/ 206 h 212"/>
                  <a:gd name="T8" fmla="*/ 1 w 215"/>
                  <a:gd name="T9" fmla="*/ 199 h 212"/>
                  <a:gd name="T10" fmla="*/ 62 w 215"/>
                  <a:gd name="T11" fmla="*/ 6 h 212"/>
                  <a:gd name="T12" fmla="*/ 71 w 215"/>
                  <a:gd name="T13" fmla="*/ 0 h 212"/>
                  <a:gd name="T14" fmla="*/ 187 w 215"/>
                  <a:gd name="T15" fmla="*/ 0 h 212"/>
                  <a:gd name="T16" fmla="*/ 195 w 215"/>
                  <a:gd name="T17" fmla="*/ 6 h 212"/>
                  <a:gd name="T18" fmla="*/ 211 w 215"/>
                  <a:gd name="T19" fmla="*/ 60 h 212"/>
                  <a:gd name="T20" fmla="*/ 215 w 215"/>
                  <a:gd name="T21" fmla="*/ 72 h 212"/>
                  <a:gd name="T22" fmla="*/ 177 w 215"/>
                  <a:gd name="T23" fmla="*/ 72 h 212"/>
                  <a:gd name="T24" fmla="*/ 136 w 215"/>
                  <a:gd name="T25" fmla="*/ 72 h 212"/>
                  <a:gd name="T26" fmla="*/ 94 w 215"/>
                  <a:gd name="T27" fmla="*/ 88 h 212"/>
                  <a:gd name="T28" fmla="*/ 85 w 215"/>
                  <a:gd name="T29" fmla="*/ 113 h 212"/>
                  <a:gd name="T30" fmla="*/ 85 w 215"/>
                  <a:gd name="T31" fmla="*/ 141 h 212"/>
                  <a:gd name="T32" fmla="*/ 103 w 215"/>
                  <a:gd name="T33" fmla="*/ 178 h 212"/>
                  <a:gd name="T34" fmla="*/ 96 w 215"/>
                  <a:gd name="T35" fmla="*/ 211 h 212"/>
                  <a:gd name="T36" fmla="*/ 84 w 215"/>
                  <a:gd name="T3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5" h="212">
                    <a:moveTo>
                      <a:pt x="84" y="212"/>
                    </a:moveTo>
                    <a:cubicBezTo>
                      <a:pt x="84" y="212"/>
                      <a:pt x="84" y="212"/>
                      <a:pt x="84" y="212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6" y="210"/>
                      <a:pt x="4" y="209"/>
                      <a:pt x="2" y="206"/>
                    </a:cubicBezTo>
                    <a:cubicBezTo>
                      <a:pt x="0" y="204"/>
                      <a:pt x="0" y="201"/>
                      <a:pt x="1" y="199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3" y="2"/>
                      <a:pt x="67" y="0"/>
                      <a:pt x="71" y="0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90" y="0"/>
                      <a:pt x="194" y="2"/>
                      <a:pt x="195" y="6"/>
                    </a:cubicBezTo>
                    <a:cubicBezTo>
                      <a:pt x="211" y="60"/>
                      <a:pt x="211" y="60"/>
                      <a:pt x="211" y="60"/>
                    </a:cubicBezTo>
                    <a:cubicBezTo>
                      <a:pt x="213" y="64"/>
                      <a:pt x="215" y="72"/>
                      <a:pt x="215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36" y="72"/>
                      <a:pt x="136" y="72"/>
                      <a:pt x="136" y="72"/>
                    </a:cubicBezTo>
                    <a:cubicBezTo>
                      <a:pt x="126" y="72"/>
                      <a:pt x="103" y="74"/>
                      <a:pt x="94" y="88"/>
                    </a:cubicBezTo>
                    <a:cubicBezTo>
                      <a:pt x="88" y="97"/>
                      <a:pt x="85" y="104"/>
                      <a:pt x="85" y="113"/>
                    </a:cubicBezTo>
                    <a:cubicBezTo>
                      <a:pt x="85" y="113"/>
                      <a:pt x="84" y="129"/>
                      <a:pt x="85" y="141"/>
                    </a:cubicBezTo>
                    <a:cubicBezTo>
                      <a:pt x="85" y="166"/>
                      <a:pt x="103" y="178"/>
                      <a:pt x="103" y="178"/>
                    </a:cubicBezTo>
                    <a:cubicBezTo>
                      <a:pt x="90" y="184"/>
                      <a:pt x="91" y="209"/>
                      <a:pt x="96" y="211"/>
                    </a:cubicBezTo>
                    <a:cubicBezTo>
                      <a:pt x="96" y="211"/>
                      <a:pt x="89" y="212"/>
                      <a:pt x="84" y="212"/>
                    </a:cubicBezTo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7" name="Rectangle 1632"/>
              <p:cNvSpPr>
                <a:spLocks noChangeArrowheads="1"/>
              </p:cNvSpPr>
              <p:nvPr/>
            </p:nvSpPr>
            <p:spPr bwMode="auto">
              <a:xfrm>
                <a:off x="19050" y="1127126"/>
                <a:ext cx="161925" cy="12700"/>
              </a:xfrm>
              <a:prstGeom prst="rect">
                <a:avLst/>
              </a:pr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8" name="Freeform 1633"/>
              <p:cNvSpPr>
                <a:spLocks/>
              </p:cNvSpPr>
              <p:nvPr/>
            </p:nvSpPr>
            <p:spPr bwMode="auto">
              <a:xfrm>
                <a:off x="192088" y="1130301"/>
                <a:ext cx="74613" cy="12700"/>
              </a:xfrm>
              <a:custGeom>
                <a:avLst/>
                <a:gdLst>
                  <a:gd name="T0" fmla="*/ 34 w 150"/>
                  <a:gd name="T1" fmla="*/ 27 h 27"/>
                  <a:gd name="T2" fmla="*/ 16 w 150"/>
                  <a:gd name="T3" fmla="*/ 19 h 27"/>
                  <a:gd name="T4" fmla="*/ 7 w 150"/>
                  <a:gd name="T5" fmla="*/ 15 h 27"/>
                  <a:gd name="T6" fmla="*/ 0 w 150"/>
                  <a:gd name="T7" fmla="*/ 8 h 27"/>
                  <a:gd name="T8" fmla="*/ 7 w 150"/>
                  <a:gd name="T9" fmla="*/ 1 h 27"/>
                  <a:gd name="T10" fmla="*/ 25 w 150"/>
                  <a:gd name="T11" fmla="*/ 9 h 27"/>
                  <a:gd name="T12" fmla="*/ 34 w 150"/>
                  <a:gd name="T13" fmla="*/ 13 h 27"/>
                  <a:gd name="T14" fmla="*/ 43 w 150"/>
                  <a:gd name="T15" fmla="*/ 9 h 27"/>
                  <a:gd name="T16" fmla="*/ 61 w 150"/>
                  <a:gd name="T17" fmla="*/ 1 h 27"/>
                  <a:gd name="T18" fmla="*/ 79 w 150"/>
                  <a:gd name="T19" fmla="*/ 8 h 27"/>
                  <a:gd name="T20" fmla="*/ 88 w 150"/>
                  <a:gd name="T21" fmla="*/ 13 h 27"/>
                  <a:gd name="T22" fmla="*/ 97 w 150"/>
                  <a:gd name="T23" fmla="*/ 8 h 27"/>
                  <a:gd name="T24" fmla="*/ 115 w 150"/>
                  <a:gd name="T25" fmla="*/ 0 h 27"/>
                  <a:gd name="T26" fmla="*/ 134 w 150"/>
                  <a:gd name="T27" fmla="*/ 8 h 27"/>
                  <a:gd name="T28" fmla="*/ 143 w 150"/>
                  <a:gd name="T29" fmla="*/ 12 h 27"/>
                  <a:gd name="T30" fmla="*/ 150 w 150"/>
                  <a:gd name="T31" fmla="*/ 19 h 27"/>
                  <a:gd name="T32" fmla="*/ 143 w 150"/>
                  <a:gd name="T33" fmla="*/ 26 h 27"/>
                  <a:gd name="T34" fmla="*/ 125 w 150"/>
                  <a:gd name="T35" fmla="*/ 18 h 27"/>
                  <a:gd name="T36" fmla="*/ 116 w 150"/>
                  <a:gd name="T37" fmla="*/ 14 h 27"/>
                  <a:gd name="T38" fmla="*/ 107 w 150"/>
                  <a:gd name="T39" fmla="*/ 18 h 27"/>
                  <a:gd name="T40" fmla="*/ 89 w 150"/>
                  <a:gd name="T41" fmla="*/ 26 h 27"/>
                  <a:gd name="T42" fmla="*/ 70 w 150"/>
                  <a:gd name="T43" fmla="*/ 19 h 27"/>
                  <a:gd name="T44" fmla="*/ 61 w 150"/>
                  <a:gd name="T45" fmla="*/ 15 h 27"/>
                  <a:gd name="T46" fmla="*/ 53 w 150"/>
                  <a:gd name="T47" fmla="*/ 19 h 27"/>
                  <a:gd name="T48" fmla="*/ 34 w 150"/>
                  <a:gd name="T49" fmla="*/ 27 h 27"/>
                  <a:gd name="T50" fmla="*/ 34 w 150"/>
                  <a:gd name="T5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0" h="27">
                    <a:moveTo>
                      <a:pt x="34" y="27"/>
                    </a:moveTo>
                    <a:cubicBezTo>
                      <a:pt x="25" y="27"/>
                      <a:pt x="20" y="23"/>
                      <a:pt x="16" y="19"/>
                    </a:cubicBezTo>
                    <a:cubicBezTo>
                      <a:pt x="13" y="17"/>
                      <a:pt x="11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5"/>
                      <a:pt x="3" y="1"/>
                      <a:pt x="7" y="1"/>
                    </a:cubicBezTo>
                    <a:cubicBezTo>
                      <a:pt x="16" y="1"/>
                      <a:pt x="22" y="6"/>
                      <a:pt x="25" y="9"/>
                    </a:cubicBezTo>
                    <a:cubicBezTo>
                      <a:pt x="28" y="12"/>
                      <a:pt x="30" y="13"/>
                      <a:pt x="34" y="13"/>
                    </a:cubicBezTo>
                    <a:cubicBezTo>
                      <a:pt x="38" y="13"/>
                      <a:pt x="40" y="12"/>
                      <a:pt x="43" y="9"/>
                    </a:cubicBezTo>
                    <a:cubicBezTo>
                      <a:pt x="47" y="5"/>
                      <a:pt x="52" y="1"/>
                      <a:pt x="61" y="1"/>
                    </a:cubicBezTo>
                    <a:cubicBezTo>
                      <a:pt x="71" y="1"/>
                      <a:pt x="76" y="5"/>
                      <a:pt x="79" y="8"/>
                    </a:cubicBezTo>
                    <a:cubicBezTo>
                      <a:pt x="83" y="11"/>
                      <a:pt x="84" y="13"/>
                      <a:pt x="88" y="13"/>
                    </a:cubicBezTo>
                    <a:cubicBezTo>
                      <a:pt x="93" y="13"/>
                      <a:pt x="94" y="11"/>
                      <a:pt x="97" y="8"/>
                    </a:cubicBezTo>
                    <a:cubicBezTo>
                      <a:pt x="101" y="5"/>
                      <a:pt x="106" y="0"/>
                      <a:pt x="115" y="0"/>
                    </a:cubicBezTo>
                    <a:cubicBezTo>
                      <a:pt x="125" y="0"/>
                      <a:pt x="130" y="5"/>
                      <a:pt x="134" y="8"/>
                    </a:cubicBezTo>
                    <a:cubicBezTo>
                      <a:pt x="137" y="11"/>
                      <a:pt x="138" y="12"/>
                      <a:pt x="143" y="12"/>
                    </a:cubicBezTo>
                    <a:cubicBezTo>
                      <a:pt x="147" y="12"/>
                      <a:pt x="150" y="15"/>
                      <a:pt x="150" y="19"/>
                    </a:cubicBezTo>
                    <a:cubicBezTo>
                      <a:pt x="150" y="23"/>
                      <a:pt x="147" y="26"/>
                      <a:pt x="143" y="26"/>
                    </a:cubicBezTo>
                    <a:cubicBezTo>
                      <a:pt x="133" y="26"/>
                      <a:pt x="128" y="21"/>
                      <a:pt x="125" y="18"/>
                    </a:cubicBezTo>
                    <a:cubicBezTo>
                      <a:pt x="121" y="15"/>
                      <a:pt x="120" y="14"/>
                      <a:pt x="116" y="14"/>
                    </a:cubicBezTo>
                    <a:cubicBezTo>
                      <a:pt x="111" y="14"/>
                      <a:pt x="110" y="16"/>
                      <a:pt x="107" y="18"/>
                    </a:cubicBezTo>
                    <a:cubicBezTo>
                      <a:pt x="103" y="22"/>
                      <a:pt x="98" y="26"/>
                      <a:pt x="89" y="26"/>
                    </a:cubicBezTo>
                    <a:cubicBezTo>
                      <a:pt x="79" y="26"/>
                      <a:pt x="74" y="22"/>
                      <a:pt x="70" y="19"/>
                    </a:cubicBezTo>
                    <a:cubicBezTo>
                      <a:pt x="67" y="16"/>
                      <a:pt x="65" y="15"/>
                      <a:pt x="61" y="15"/>
                    </a:cubicBezTo>
                    <a:cubicBezTo>
                      <a:pt x="57" y="15"/>
                      <a:pt x="56" y="16"/>
                      <a:pt x="53" y="19"/>
                    </a:cubicBezTo>
                    <a:cubicBezTo>
                      <a:pt x="49" y="22"/>
                      <a:pt x="4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9" name="Freeform 1634"/>
              <p:cNvSpPr>
                <a:spLocks/>
              </p:cNvSpPr>
              <p:nvPr/>
            </p:nvSpPr>
            <p:spPr bwMode="auto">
              <a:xfrm>
                <a:off x="152400" y="911226"/>
                <a:ext cx="46038" cy="38100"/>
              </a:xfrm>
              <a:custGeom>
                <a:avLst/>
                <a:gdLst>
                  <a:gd name="T0" fmla="*/ 0 w 91"/>
                  <a:gd name="T1" fmla="*/ 29 h 78"/>
                  <a:gd name="T2" fmla="*/ 29 w 91"/>
                  <a:gd name="T3" fmla="*/ 0 h 78"/>
                  <a:gd name="T4" fmla="*/ 57 w 91"/>
                  <a:gd name="T5" fmla="*/ 21 h 78"/>
                  <a:gd name="T6" fmla="*/ 58 w 91"/>
                  <a:gd name="T7" fmla="*/ 21 h 78"/>
                  <a:gd name="T8" fmla="*/ 79 w 91"/>
                  <a:gd name="T9" fmla="*/ 43 h 78"/>
                  <a:gd name="T10" fmla="*/ 78 w 91"/>
                  <a:gd name="T11" fmla="*/ 51 h 78"/>
                  <a:gd name="T12" fmla="*/ 78 w 91"/>
                  <a:gd name="T13" fmla="*/ 51 h 78"/>
                  <a:gd name="T14" fmla="*/ 91 w 91"/>
                  <a:gd name="T15" fmla="*/ 64 h 78"/>
                  <a:gd name="T16" fmla="*/ 78 w 91"/>
                  <a:gd name="T17" fmla="*/ 78 h 78"/>
                  <a:gd name="T18" fmla="*/ 64 w 91"/>
                  <a:gd name="T19" fmla="*/ 64 h 78"/>
                  <a:gd name="T20" fmla="*/ 64 w 91"/>
                  <a:gd name="T21" fmla="*/ 63 h 78"/>
                  <a:gd name="T22" fmla="*/ 58 w 91"/>
                  <a:gd name="T23" fmla="*/ 64 h 78"/>
                  <a:gd name="T24" fmla="*/ 40 w 91"/>
                  <a:gd name="T25" fmla="*/ 55 h 78"/>
                  <a:gd name="T26" fmla="*/ 29 w 91"/>
                  <a:gd name="T27" fmla="*/ 58 h 78"/>
                  <a:gd name="T28" fmla="*/ 0 w 91"/>
                  <a:gd name="T29" fmla="*/ 2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78">
                    <a:moveTo>
                      <a:pt x="0" y="29"/>
                    </a:moveTo>
                    <a:cubicBezTo>
                      <a:pt x="0" y="13"/>
                      <a:pt x="13" y="0"/>
                      <a:pt x="29" y="0"/>
                    </a:cubicBezTo>
                    <a:cubicBezTo>
                      <a:pt x="42" y="0"/>
                      <a:pt x="53" y="9"/>
                      <a:pt x="57" y="21"/>
                    </a:cubicBezTo>
                    <a:cubicBezTo>
                      <a:pt x="57" y="21"/>
                      <a:pt x="57" y="21"/>
                      <a:pt x="58" y="21"/>
                    </a:cubicBezTo>
                    <a:cubicBezTo>
                      <a:pt x="70" y="21"/>
                      <a:pt x="79" y="31"/>
                      <a:pt x="79" y="43"/>
                    </a:cubicBezTo>
                    <a:cubicBezTo>
                      <a:pt x="79" y="46"/>
                      <a:pt x="79" y="49"/>
                      <a:pt x="78" y="51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85" y="51"/>
                      <a:pt x="91" y="57"/>
                      <a:pt x="91" y="64"/>
                    </a:cubicBezTo>
                    <a:cubicBezTo>
                      <a:pt x="91" y="72"/>
                      <a:pt x="85" y="78"/>
                      <a:pt x="78" y="78"/>
                    </a:cubicBezTo>
                    <a:cubicBezTo>
                      <a:pt x="70" y="78"/>
                      <a:pt x="64" y="72"/>
                      <a:pt x="64" y="64"/>
                    </a:cubicBezTo>
                    <a:cubicBezTo>
                      <a:pt x="64" y="64"/>
                      <a:pt x="64" y="64"/>
                      <a:pt x="64" y="63"/>
                    </a:cubicBezTo>
                    <a:cubicBezTo>
                      <a:pt x="62" y="64"/>
                      <a:pt x="60" y="64"/>
                      <a:pt x="58" y="64"/>
                    </a:cubicBezTo>
                    <a:cubicBezTo>
                      <a:pt x="50" y="64"/>
                      <a:pt x="44" y="61"/>
                      <a:pt x="40" y="55"/>
                    </a:cubicBezTo>
                    <a:cubicBezTo>
                      <a:pt x="37" y="57"/>
                      <a:pt x="33" y="58"/>
                      <a:pt x="29" y="58"/>
                    </a:cubicBezTo>
                    <a:cubicBezTo>
                      <a:pt x="13" y="58"/>
                      <a:pt x="0" y="45"/>
                      <a:pt x="0" y="29"/>
                    </a:cubicBezTo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0" name="Freeform 1635"/>
              <p:cNvSpPr>
                <a:spLocks noEditPoints="1"/>
              </p:cNvSpPr>
              <p:nvPr/>
            </p:nvSpPr>
            <p:spPr bwMode="auto">
              <a:xfrm>
                <a:off x="136525" y="995364"/>
                <a:ext cx="112713" cy="44450"/>
              </a:xfrm>
              <a:custGeom>
                <a:avLst/>
                <a:gdLst>
                  <a:gd name="T0" fmla="*/ 195 w 226"/>
                  <a:gd name="T1" fmla="*/ 1 h 88"/>
                  <a:gd name="T2" fmla="*/ 24 w 226"/>
                  <a:gd name="T3" fmla="*/ 1 h 88"/>
                  <a:gd name="T4" fmla="*/ 1 w 226"/>
                  <a:gd name="T5" fmla="*/ 24 h 88"/>
                  <a:gd name="T6" fmla="*/ 0 w 226"/>
                  <a:gd name="T7" fmla="*/ 77 h 88"/>
                  <a:gd name="T8" fmla="*/ 6 w 226"/>
                  <a:gd name="T9" fmla="*/ 84 h 88"/>
                  <a:gd name="T10" fmla="*/ 29 w 226"/>
                  <a:gd name="T11" fmla="*/ 84 h 88"/>
                  <a:gd name="T12" fmla="*/ 114 w 226"/>
                  <a:gd name="T13" fmla="*/ 40 h 88"/>
                  <a:gd name="T14" fmla="*/ 219 w 226"/>
                  <a:gd name="T15" fmla="*/ 88 h 88"/>
                  <a:gd name="T16" fmla="*/ 219 w 226"/>
                  <a:gd name="T17" fmla="*/ 88 h 88"/>
                  <a:gd name="T18" fmla="*/ 226 w 226"/>
                  <a:gd name="T19" fmla="*/ 81 h 88"/>
                  <a:gd name="T20" fmla="*/ 226 w 226"/>
                  <a:gd name="T21" fmla="*/ 22 h 88"/>
                  <a:gd name="T22" fmla="*/ 195 w 226"/>
                  <a:gd name="T23" fmla="*/ 1 h 88"/>
                  <a:gd name="T24" fmla="*/ 163 w 226"/>
                  <a:gd name="T25" fmla="*/ 32 h 88"/>
                  <a:gd name="T26" fmla="*/ 163 w 226"/>
                  <a:gd name="T27" fmla="*/ 32 h 88"/>
                  <a:gd name="T28" fmla="*/ 68 w 226"/>
                  <a:gd name="T29" fmla="*/ 32 h 88"/>
                  <a:gd name="T30" fmla="*/ 61 w 226"/>
                  <a:gd name="T31" fmla="*/ 25 h 88"/>
                  <a:gd name="T32" fmla="*/ 68 w 226"/>
                  <a:gd name="T33" fmla="*/ 18 h 88"/>
                  <a:gd name="T34" fmla="*/ 163 w 226"/>
                  <a:gd name="T35" fmla="*/ 18 h 88"/>
                  <a:gd name="T36" fmla="*/ 170 w 226"/>
                  <a:gd name="T37" fmla="*/ 25 h 88"/>
                  <a:gd name="T38" fmla="*/ 163 w 226"/>
                  <a:gd name="T39" fmla="*/ 3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6" h="88">
                    <a:moveTo>
                      <a:pt x="195" y="1"/>
                    </a:moveTo>
                    <a:cubicBezTo>
                      <a:pt x="185" y="1"/>
                      <a:pt x="40" y="0"/>
                      <a:pt x="24" y="1"/>
                    </a:cubicBezTo>
                    <a:cubicBezTo>
                      <a:pt x="7" y="1"/>
                      <a:pt x="1" y="15"/>
                      <a:pt x="1" y="2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1"/>
                      <a:pt x="3" y="84"/>
                      <a:pt x="6" y="84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4" y="40"/>
                      <a:pt x="215" y="88"/>
                      <a:pt x="219" y="88"/>
                    </a:cubicBezTo>
                    <a:cubicBezTo>
                      <a:pt x="219" y="88"/>
                      <a:pt x="219" y="88"/>
                      <a:pt x="219" y="88"/>
                    </a:cubicBezTo>
                    <a:cubicBezTo>
                      <a:pt x="223" y="88"/>
                      <a:pt x="226" y="85"/>
                      <a:pt x="226" y="81"/>
                    </a:cubicBezTo>
                    <a:cubicBezTo>
                      <a:pt x="226" y="22"/>
                      <a:pt x="226" y="22"/>
                      <a:pt x="226" y="22"/>
                    </a:cubicBezTo>
                    <a:cubicBezTo>
                      <a:pt x="224" y="3"/>
                      <a:pt x="205" y="0"/>
                      <a:pt x="195" y="1"/>
                    </a:cubicBezTo>
                    <a:moveTo>
                      <a:pt x="163" y="32"/>
                    </a:moveTo>
                    <a:cubicBezTo>
                      <a:pt x="163" y="32"/>
                      <a:pt x="163" y="32"/>
                      <a:pt x="163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4" y="31"/>
                      <a:pt x="61" y="28"/>
                      <a:pt x="61" y="25"/>
                    </a:cubicBezTo>
                    <a:cubicBezTo>
                      <a:pt x="61" y="21"/>
                      <a:pt x="64" y="18"/>
                      <a:pt x="68" y="18"/>
                    </a:cubicBezTo>
                    <a:cubicBezTo>
                      <a:pt x="163" y="18"/>
                      <a:pt x="163" y="18"/>
                      <a:pt x="163" y="18"/>
                    </a:cubicBezTo>
                    <a:cubicBezTo>
                      <a:pt x="167" y="18"/>
                      <a:pt x="170" y="21"/>
                      <a:pt x="170" y="25"/>
                    </a:cubicBezTo>
                    <a:cubicBezTo>
                      <a:pt x="170" y="29"/>
                      <a:pt x="167" y="32"/>
                      <a:pt x="163" y="32"/>
                    </a:cubicBezTo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1" name="Freeform 1636"/>
              <p:cNvSpPr>
                <a:spLocks/>
              </p:cNvSpPr>
              <p:nvPr/>
            </p:nvSpPr>
            <p:spPr bwMode="auto">
              <a:xfrm>
                <a:off x="161925" y="1020764"/>
                <a:ext cx="117475" cy="90488"/>
              </a:xfrm>
              <a:custGeom>
                <a:avLst/>
                <a:gdLst>
                  <a:gd name="T0" fmla="*/ 231 w 237"/>
                  <a:gd name="T1" fmla="*/ 77 h 179"/>
                  <a:gd name="T2" fmla="*/ 68 w 237"/>
                  <a:gd name="T3" fmla="*/ 1 h 179"/>
                  <a:gd name="T4" fmla="*/ 61 w 237"/>
                  <a:gd name="T5" fmla="*/ 1 h 179"/>
                  <a:gd name="T6" fmla="*/ 18 w 237"/>
                  <a:gd name="T7" fmla="*/ 23 h 179"/>
                  <a:gd name="T8" fmla="*/ 0 w 237"/>
                  <a:gd name="T9" fmla="*/ 31 h 179"/>
                  <a:gd name="T10" fmla="*/ 35 w 237"/>
                  <a:gd name="T11" fmla="*/ 70 h 179"/>
                  <a:gd name="T12" fmla="*/ 35 w 237"/>
                  <a:gd name="T13" fmla="*/ 103 h 179"/>
                  <a:gd name="T14" fmla="*/ 9 w 237"/>
                  <a:gd name="T15" fmla="*/ 134 h 179"/>
                  <a:gd name="T16" fmla="*/ 20 w 237"/>
                  <a:gd name="T17" fmla="*/ 155 h 179"/>
                  <a:gd name="T18" fmla="*/ 15 w 237"/>
                  <a:gd name="T19" fmla="*/ 179 h 179"/>
                  <a:gd name="T20" fmla="*/ 199 w 237"/>
                  <a:gd name="T21" fmla="*/ 179 h 179"/>
                  <a:gd name="T22" fmla="*/ 207 w 237"/>
                  <a:gd name="T23" fmla="*/ 173 h 179"/>
                  <a:gd name="T24" fmla="*/ 235 w 237"/>
                  <a:gd name="T25" fmla="*/ 87 h 179"/>
                  <a:gd name="T26" fmla="*/ 231 w 237"/>
                  <a:gd name="T27" fmla="*/ 7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7" h="179">
                    <a:moveTo>
                      <a:pt x="231" y="77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6" y="0"/>
                      <a:pt x="63" y="0"/>
                      <a:pt x="61" y="1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31" y="33"/>
                      <a:pt x="35" y="70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15"/>
                      <a:pt x="23" y="132"/>
                      <a:pt x="9" y="134"/>
                    </a:cubicBezTo>
                    <a:cubicBezTo>
                      <a:pt x="9" y="134"/>
                      <a:pt x="18" y="137"/>
                      <a:pt x="20" y="155"/>
                    </a:cubicBezTo>
                    <a:cubicBezTo>
                      <a:pt x="23" y="172"/>
                      <a:pt x="15" y="179"/>
                      <a:pt x="15" y="179"/>
                    </a:cubicBezTo>
                    <a:cubicBezTo>
                      <a:pt x="199" y="179"/>
                      <a:pt x="199" y="179"/>
                      <a:pt x="199" y="179"/>
                    </a:cubicBezTo>
                    <a:cubicBezTo>
                      <a:pt x="202" y="179"/>
                      <a:pt x="206" y="177"/>
                      <a:pt x="207" y="173"/>
                    </a:cubicBezTo>
                    <a:cubicBezTo>
                      <a:pt x="235" y="87"/>
                      <a:pt x="235" y="87"/>
                      <a:pt x="235" y="87"/>
                    </a:cubicBezTo>
                    <a:cubicBezTo>
                      <a:pt x="237" y="83"/>
                      <a:pt x="235" y="79"/>
                      <a:pt x="231" y="77"/>
                    </a:cubicBezTo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2" name="Freeform 1637"/>
              <p:cNvSpPr>
                <a:spLocks/>
              </p:cNvSpPr>
              <p:nvPr/>
            </p:nvSpPr>
            <p:spPr bwMode="auto">
              <a:xfrm>
                <a:off x="158750" y="957264"/>
                <a:ext cx="71438" cy="34925"/>
              </a:xfrm>
              <a:custGeom>
                <a:avLst/>
                <a:gdLst>
                  <a:gd name="T0" fmla="*/ 111 w 141"/>
                  <a:gd name="T1" fmla="*/ 41 h 67"/>
                  <a:gd name="T2" fmla="*/ 98 w 141"/>
                  <a:gd name="T3" fmla="*/ 41 h 67"/>
                  <a:gd name="T4" fmla="*/ 94 w 141"/>
                  <a:gd name="T5" fmla="*/ 6 h 67"/>
                  <a:gd name="T6" fmla="*/ 87 w 141"/>
                  <a:gd name="T7" fmla="*/ 0 h 67"/>
                  <a:gd name="T8" fmla="*/ 49 w 141"/>
                  <a:gd name="T9" fmla="*/ 0 h 67"/>
                  <a:gd name="T10" fmla="*/ 42 w 141"/>
                  <a:gd name="T11" fmla="*/ 6 h 67"/>
                  <a:gd name="T12" fmla="*/ 40 w 141"/>
                  <a:gd name="T13" fmla="*/ 41 h 67"/>
                  <a:gd name="T14" fmla="*/ 27 w 141"/>
                  <a:gd name="T15" fmla="*/ 41 h 67"/>
                  <a:gd name="T16" fmla="*/ 1 w 141"/>
                  <a:gd name="T17" fmla="*/ 58 h 67"/>
                  <a:gd name="T18" fmla="*/ 3 w 141"/>
                  <a:gd name="T19" fmla="*/ 67 h 67"/>
                  <a:gd name="T20" fmla="*/ 134 w 141"/>
                  <a:gd name="T21" fmla="*/ 67 h 67"/>
                  <a:gd name="T22" fmla="*/ 140 w 141"/>
                  <a:gd name="T23" fmla="*/ 59 h 67"/>
                  <a:gd name="T24" fmla="*/ 111 w 141"/>
                  <a:gd name="T25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67">
                    <a:moveTo>
                      <a:pt x="111" y="41"/>
                    </a:moveTo>
                    <a:cubicBezTo>
                      <a:pt x="98" y="41"/>
                      <a:pt x="98" y="41"/>
                      <a:pt x="98" y="41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4" y="3"/>
                      <a:pt x="91" y="0"/>
                      <a:pt x="8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0"/>
                      <a:pt x="42" y="3"/>
                      <a:pt x="42" y="6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9" y="41"/>
                      <a:pt x="1" y="57"/>
                      <a:pt x="1" y="58"/>
                    </a:cubicBezTo>
                    <a:cubicBezTo>
                      <a:pt x="0" y="61"/>
                      <a:pt x="0" y="65"/>
                      <a:pt x="3" y="67"/>
                    </a:cubicBezTo>
                    <a:cubicBezTo>
                      <a:pt x="4" y="67"/>
                      <a:pt x="134" y="67"/>
                      <a:pt x="134" y="67"/>
                    </a:cubicBezTo>
                    <a:cubicBezTo>
                      <a:pt x="138" y="66"/>
                      <a:pt x="141" y="63"/>
                      <a:pt x="140" y="59"/>
                    </a:cubicBezTo>
                    <a:cubicBezTo>
                      <a:pt x="137" y="42"/>
                      <a:pt x="114" y="41"/>
                      <a:pt x="111" y="41"/>
                    </a:cubicBezTo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3" name="Freeform 1638"/>
              <p:cNvSpPr>
                <a:spLocks/>
              </p:cNvSpPr>
              <p:nvPr/>
            </p:nvSpPr>
            <p:spPr bwMode="auto">
              <a:xfrm>
                <a:off x="31750" y="931864"/>
                <a:ext cx="61913" cy="52388"/>
              </a:xfrm>
              <a:custGeom>
                <a:avLst/>
                <a:gdLst>
                  <a:gd name="T0" fmla="*/ 0 w 124"/>
                  <a:gd name="T1" fmla="*/ 40 h 107"/>
                  <a:gd name="T2" fmla="*/ 39 w 124"/>
                  <a:gd name="T3" fmla="*/ 0 h 107"/>
                  <a:gd name="T4" fmla="*/ 77 w 124"/>
                  <a:gd name="T5" fmla="*/ 29 h 107"/>
                  <a:gd name="T6" fmla="*/ 79 w 124"/>
                  <a:gd name="T7" fmla="*/ 29 h 107"/>
                  <a:gd name="T8" fmla="*/ 108 w 124"/>
                  <a:gd name="T9" fmla="*/ 59 h 107"/>
                  <a:gd name="T10" fmla="*/ 106 w 124"/>
                  <a:gd name="T11" fmla="*/ 70 h 107"/>
                  <a:gd name="T12" fmla="*/ 106 w 124"/>
                  <a:gd name="T13" fmla="*/ 70 h 107"/>
                  <a:gd name="T14" fmla="*/ 124 w 124"/>
                  <a:gd name="T15" fmla="*/ 89 h 107"/>
                  <a:gd name="T16" fmla="*/ 106 w 124"/>
                  <a:gd name="T17" fmla="*/ 107 h 107"/>
                  <a:gd name="T18" fmla="*/ 88 w 124"/>
                  <a:gd name="T19" fmla="*/ 89 h 107"/>
                  <a:gd name="T20" fmla="*/ 88 w 124"/>
                  <a:gd name="T21" fmla="*/ 87 h 107"/>
                  <a:gd name="T22" fmla="*/ 79 w 124"/>
                  <a:gd name="T23" fmla="*/ 89 h 107"/>
                  <a:gd name="T24" fmla="*/ 55 w 124"/>
                  <a:gd name="T25" fmla="*/ 76 h 107"/>
                  <a:gd name="T26" fmla="*/ 39 w 124"/>
                  <a:gd name="T27" fmla="*/ 79 h 107"/>
                  <a:gd name="T28" fmla="*/ 0 w 124"/>
                  <a:gd name="T29" fmla="*/ 4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4" h="107">
                    <a:moveTo>
                      <a:pt x="0" y="40"/>
                    </a:moveTo>
                    <a:cubicBezTo>
                      <a:pt x="0" y="18"/>
                      <a:pt x="17" y="0"/>
                      <a:pt x="39" y="0"/>
                    </a:cubicBezTo>
                    <a:cubicBezTo>
                      <a:pt x="57" y="0"/>
                      <a:pt x="72" y="13"/>
                      <a:pt x="77" y="29"/>
                    </a:cubicBezTo>
                    <a:cubicBezTo>
                      <a:pt x="78" y="29"/>
                      <a:pt x="78" y="29"/>
                      <a:pt x="79" y="29"/>
                    </a:cubicBezTo>
                    <a:cubicBezTo>
                      <a:pt x="95" y="29"/>
                      <a:pt x="108" y="43"/>
                      <a:pt x="108" y="59"/>
                    </a:cubicBezTo>
                    <a:cubicBezTo>
                      <a:pt x="108" y="63"/>
                      <a:pt x="107" y="67"/>
                      <a:pt x="106" y="70"/>
                    </a:cubicBezTo>
                    <a:cubicBezTo>
                      <a:pt x="106" y="70"/>
                      <a:pt x="106" y="70"/>
                      <a:pt x="106" y="70"/>
                    </a:cubicBezTo>
                    <a:cubicBezTo>
                      <a:pt x="116" y="70"/>
                      <a:pt x="124" y="78"/>
                      <a:pt x="124" y="89"/>
                    </a:cubicBezTo>
                    <a:cubicBezTo>
                      <a:pt x="124" y="99"/>
                      <a:pt x="116" y="107"/>
                      <a:pt x="106" y="107"/>
                    </a:cubicBezTo>
                    <a:cubicBezTo>
                      <a:pt x="96" y="107"/>
                      <a:pt x="88" y="99"/>
                      <a:pt x="88" y="89"/>
                    </a:cubicBezTo>
                    <a:cubicBezTo>
                      <a:pt x="88" y="88"/>
                      <a:pt x="88" y="88"/>
                      <a:pt x="88" y="87"/>
                    </a:cubicBezTo>
                    <a:cubicBezTo>
                      <a:pt x="85" y="88"/>
                      <a:pt x="82" y="89"/>
                      <a:pt x="79" y="89"/>
                    </a:cubicBezTo>
                    <a:cubicBezTo>
                      <a:pt x="69" y="89"/>
                      <a:pt x="60" y="84"/>
                      <a:pt x="55" y="76"/>
                    </a:cubicBezTo>
                    <a:cubicBezTo>
                      <a:pt x="50" y="78"/>
                      <a:pt x="45" y="79"/>
                      <a:pt x="39" y="79"/>
                    </a:cubicBezTo>
                    <a:cubicBezTo>
                      <a:pt x="17" y="79"/>
                      <a:pt x="0" y="62"/>
                      <a:pt x="0" y="40"/>
                    </a:cubicBezTo>
                  </a:path>
                </a:pathLst>
              </a:cu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04" name="Группа 1903"/>
          <p:cNvGrpSpPr/>
          <p:nvPr/>
        </p:nvGrpSpPr>
        <p:grpSpPr>
          <a:xfrm>
            <a:off x="501951" y="5987592"/>
            <a:ext cx="66435" cy="127617"/>
            <a:chOff x="58738" y="1517651"/>
            <a:chExt cx="169863" cy="265113"/>
          </a:xfrm>
        </p:grpSpPr>
        <p:sp>
          <p:nvSpPr>
            <p:cNvPr id="1905" name="Rectangle 1271"/>
            <p:cNvSpPr>
              <a:spLocks noChangeArrowheads="1"/>
            </p:cNvSpPr>
            <p:nvPr/>
          </p:nvSpPr>
          <p:spPr bwMode="auto">
            <a:xfrm>
              <a:off x="1524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06" name="Rectangle 1272"/>
            <p:cNvSpPr>
              <a:spLocks noChangeArrowheads="1"/>
            </p:cNvSpPr>
            <p:nvPr/>
          </p:nvSpPr>
          <p:spPr bwMode="auto">
            <a:xfrm>
              <a:off x="1651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07" name="Rectangle 1273"/>
            <p:cNvSpPr>
              <a:spLocks noChangeArrowheads="1"/>
            </p:cNvSpPr>
            <p:nvPr/>
          </p:nvSpPr>
          <p:spPr bwMode="auto">
            <a:xfrm>
              <a:off x="1778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08" name="Rectangle 1274"/>
            <p:cNvSpPr>
              <a:spLocks noChangeArrowheads="1"/>
            </p:cNvSpPr>
            <p:nvPr/>
          </p:nvSpPr>
          <p:spPr bwMode="auto">
            <a:xfrm>
              <a:off x="190501" y="1738313"/>
              <a:ext cx="4763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09" name="Rectangle 1275"/>
            <p:cNvSpPr>
              <a:spLocks noChangeArrowheads="1"/>
            </p:cNvSpPr>
            <p:nvPr/>
          </p:nvSpPr>
          <p:spPr bwMode="auto">
            <a:xfrm>
              <a:off x="201613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10" name="Rectangle 1276"/>
            <p:cNvSpPr>
              <a:spLocks noChangeArrowheads="1"/>
            </p:cNvSpPr>
            <p:nvPr/>
          </p:nvSpPr>
          <p:spPr bwMode="auto">
            <a:xfrm>
              <a:off x="1524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11" name="Rectangle 1277"/>
            <p:cNvSpPr>
              <a:spLocks noChangeArrowheads="1"/>
            </p:cNvSpPr>
            <p:nvPr/>
          </p:nvSpPr>
          <p:spPr bwMode="auto">
            <a:xfrm>
              <a:off x="1651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12" name="Rectangle 1278"/>
            <p:cNvSpPr>
              <a:spLocks noChangeArrowheads="1"/>
            </p:cNvSpPr>
            <p:nvPr/>
          </p:nvSpPr>
          <p:spPr bwMode="auto">
            <a:xfrm>
              <a:off x="1778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13" name="Rectangle 1279"/>
            <p:cNvSpPr>
              <a:spLocks noChangeArrowheads="1"/>
            </p:cNvSpPr>
            <p:nvPr/>
          </p:nvSpPr>
          <p:spPr bwMode="auto">
            <a:xfrm>
              <a:off x="190501" y="1755776"/>
              <a:ext cx="4763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14" name="Rectangle 1280"/>
            <p:cNvSpPr>
              <a:spLocks noChangeArrowheads="1"/>
            </p:cNvSpPr>
            <p:nvPr/>
          </p:nvSpPr>
          <p:spPr bwMode="auto">
            <a:xfrm>
              <a:off x="201613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15" name="Freeform 1281"/>
            <p:cNvSpPr>
              <a:spLocks/>
            </p:cNvSpPr>
            <p:nvPr/>
          </p:nvSpPr>
          <p:spPr bwMode="auto">
            <a:xfrm>
              <a:off x="68263" y="1709738"/>
              <a:ext cx="6350" cy="61913"/>
            </a:xfrm>
            <a:custGeom>
              <a:avLst/>
              <a:gdLst>
                <a:gd name="T0" fmla="*/ 6 w 11"/>
                <a:gd name="T1" fmla="*/ 124 h 124"/>
                <a:gd name="T2" fmla="*/ 11 w 11"/>
                <a:gd name="T3" fmla="*/ 118 h 124"/>
                <a:gd name="T4" fmla="*/ 11 w 11"/>
                <a:gd name="T5" fmla="*/ 6 h 124"/>
                <a:gd name="T6" fmla="*/ 6 w 11"/>
                <a:gd name="T7" fmla="*/ 0 h 124"/>
                <a:gd name="T8" fmla="*/ 0 w 11"/>
                <a:gd name="T9" fmla="*/ 6 h 124"/>
                <a:gd name="T10" fmla="*/ 0 w 11"/>
                <a:gd name="T11" fmla="*/ 118 h 124"/>
                <a:gd name="T12" fmla="*/ 6 w 11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4">
                  <a:moveTo>
                    <a:pt x="6" y="124"/>
                  </a:moveTo>
                  <a:cubicBezTo>
                    <a:pt x="9" y="124"/>
                    <a:pt x="11" y="121"/>
                    <a:pt x="11" y="11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4"/>
                    <a:pt x="6" y="124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16" name="Freeform 1282"/>
            <p:cNvSpPr>
              <a:spLocks noEditPoints="1"/>
            </p:cNvSpPr>
            <p:nvPr/>
          </p:nvSpPr>
          <p:spPr bwMode="auto">
            <a:xfrm>
              <a:off x="173038" y="1660526"/>
              <a:ext cx="28575" cy="26988"/>
            </a:xfrm>
            <a:custGeom>
              <a:avLst/>
              <a:gdLst>
                <a:gd name="T0" fmla="*/ 27 w 55"/>
                <a:gd name="T1" fmla="*/ 0 h 56"/>
                <a:gd name="T2" fmla="*/ 0 w 55"/>
                <a:gd name="T3" fmla="*/ 28 h 56"/>
                <a:gd name="T4" fmla="*/ 27 w 55"/>
                <a:gd name="T5" fmla="*/ 56 h 56"/>
                <a:gd name="T6" fmla="*/ 55 w 55"/>
                <a:gd name="T7" fmla="*/ 28 h 56"/>
                <a:gd name="T8" fmla="*/ 27 w 55"/>
                <a:gd name="T9" fmla="*/ 0 h 56"/>
                <a:gd name="T10" fmla="*/ 27 w 55"/>
                <a:gd name="T11" fmla="*/ 44 h 56"/>
                <a:gd name="T12" fmla="*/ 11 w 55"/>
                <a:gd name="T13" fmla="*/ 28 h 56"/>
                <a:gd name="T14" fmla="*/ 27 w 55"/>
                <a:gd name="T15" fmla="*/ 12 h 56"/>
                <a:gd name="T16" fmla="*/ 44 w 55"/>
                <a:gd name="T17" fmla="*/ 28 h 56"/>
                <a:gd name="T18" fmla="*/ 27 w 55"/>
                <a:gd name="T1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7" y="56"/>
                  </a:cubicBezTo>
                  <a:cubicBezTo>
                    <a:pt x="43" y="56"/>
                    <a:pt x="55" y="43"/>
                    <a:pt x="55" y="28"/>
                  </a:cubicBezTo>
                  <a:cubicBezTo>
                    <a:pt x="55" y="13"/>
                    <a:pt x="43" y="0"/>
                    <a:pt x="27" y="0"/>
                  </a:cubicBezTo>
                  <a:moveTo>
                    <a:pt x="27" y="44"/>
                  </a:moveTo>
                  <a:cubicBezTo>
                    <a:pt x="19" y="44"/>
                    <a:pt x="11" y="37"/>
                    <a:pt x="11" y="28"/>
                  </a:cubicBezTo>
                  <a:cubicBezTo>
                    <a:pt x="11" y="19"/>
                    <a:pt x="19" y="12"/>
                    <a:pt x="27" y="12"/>
                  </a:cubicBezTo>
                  <a:cubicBezTo>
                    <a:pt x="36" y="12"/>
                    <a:pt x="44" y="19"/>
                    <a:pt x="44" y="28"/>
                  </a:cubicBezTo>
                  <a:cubicBezTo>
                    <a:pt x="44" y="37"/>
                    <a:pt x="36" y="44"/>
                    <a:pt x="27" y="44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17" name="Freeform 1283"/>
            <p:cNvSpPr>
              <a:spLocks noEditPoints="1"/>
            </p:cNvSpPr>
            <p:nvPr/>
          </p:nvSpPr>
          <p:spPr bwMode="auto">
            <a:xfrm>
              <a:off x="58738" y="1587501"/>
              <a:ext cx="169863" cy="195263"/>
            </a:xfrm>
            <a:custGeom>
              <a:avLst/>
              <a:gdLst>
                <a:gd name="T0" fmla="*/ 307 w 341"/>
                <a:gd name="T1" fmla="*/ 275 h 391"/>
                <a:gd name="T2" fmla="*/ 314 w 341"/>
                <a:gd name="T3" fmla="*/ 240 h 391"/>
                <a:gd name="T4" fmla="*/ 307 w 341"/>
                <a:gd name="T5" fmla="*/ 228 h 391"/>
                <a:gd name="T6" fmla="*/ 308 w 341"/>
                <a:gd name="T7" fmla="*/ 217 h 391"/>
                <a:gd name="T8" fmla="*/ 307 w 341"/>
                <a:gd name="T9" fmla="*/ 181 h 391"/>
                <a:gd name="T10" fmla="*/ 307 w 341"/>
                <a:gd name="T11" fmla="*/ 114 h 391"/>
                <a:gd name="T12" fmla="*/ 308 w 341"/>
                <a:gd name="T13" fmla="*/ 102 h 391"/>
                <a:gd name="T14" fmla="*/ 308 w 341"/>
                <a:gd name="T15" fmla="*/ 96 h 391"/>
                <a:gd name="T16" fmla="*/ 307 w 341"/>
                <a:gd name="T17" fmla="*/ 85 h 391"/>
                <a:gd name="T18" fmla="*/ 253 w 341"/>
                <a:gd name="T19" fmla="*/ 0 h 391"/>
                <a:gd name="T20" fmla="*/ 93 w 341"/>
                <a:gd name="T21" fmla="*/ 40 h 391"/>
                <a:gd name="T22" fmla="*/ 59 w 341"/>
                <a:gd name="T23" fmla="*/ 112 h 391"/>
                <a:gd name="T24" fmla="*/ 103 w 341"/>
                <a:gd name="T25" fmla="*/ 124 h 391"/>
                <a:gd name="T26" fmla="*/ 100 w 341"/>
                <a:gd name="T27" fmla="*/ 112 h 391"/>
                <a:gd name="T28" fmla="*/ 210 w 341"/>
                <a:gd name="T29" fmla="*/ 78 h 391"/>
                <a:gd name="T30" fmla="*/ 203 w 341"/>
                <a:gd name="T31" fmla="*/ 91 h 391"/>
                <a:gd name="T32" fmla="*/ 210 w 341"/>
                <a:gd name="T33" fmla="*/ 102 h 391"/>
                <a:gd name="T34" fmla="*/ 209 w 341"/>
                <a:gd name="T35" fmla="*/ 114 h 391"/>
                <a:gd name="T36" fmla="*/ 196 w 341"/>
                <a:gd name="T37" fmla="*/ 155 h 391"/>
                <a:gd name="T38" fmla="*/ 184 w 341"/>
                <a:gd name="T39" fmla="*/ 152 h 391"/>
                <a:gd name="T40" fmla="*/ 196 w 341"/>
                <a:gd name="T41" fmla="*/ 196 h 391"/>
                <a:gd name="T42" fmla="*/ 210 w 341"/>
                <a:gd name="T43" fmla="*/ 217 h 391"/>
                <a:gd name="T44" fmla="*/ 209 w 341"/>
                <a:gd name="T45" fmla="*/ 228 h 391"/>
                <a:gd name="T46" fmla="*/ 209 w 341"/>
                <a:gd name="T47" fmla="*/ 234 h 391"/>
                <a:gd name="T48" fmla="*/ 210 w 341"/>
                <a:gd name="T49" fmla="*/ 246 h 391"/>
                <a:gd name="T50" fmla="*/ 162 w 341"/>
                <a:gd name="T51" fmla="*/ 230 h 391"/>
                <a:gd name="T52" fmla="*/ 103 w 341"/>
                <a:gd name="T53" fmla="*/ 141 h 391"/>
                <a:gd name="T54" fmla="*/ 59 w 341"/>
                <a:gd name="T55" fmla="*/ 129 h 391"/>
                <a:gd name="T56" fmla="*/ 62 w 341"/>
                <a:gd name="T57" fmla="*/ 141 h 391"/>
                <a:gd name="T58" fmla="*/ 0 w 341"/>
                <a:gd name="T59" fmla="*/ 391 h 391"/>
                <a:gd name="T60" fmla="*/ 341 w 341"/>
                <a:gd name="T61" fmla="*/ 390 h 391"/>
                <a:gd name="T62" fmla="*/ 258 w 341"/>
                <a:gd name="T63" fmla="*/ 11 h 391"/>
                <a:gd name="T64" fmla="*/ 221 w 341"/>
                <a:gd name="T65" fmla="*/ 85 h 391"/>
                <a:gd name="T66" fmla="*/ 296 w 341"/>
                <a:gd name="T67" fmla="*/ 96 h 391"/>
                <a:gd name="T68" fmla="*/ 221 w 341"/>
                <a:gd name="T69" fmla="*/ 96 h 391"/>
                <a:gd name="T70" fmla="*/ 296 w 341"/>
                <a:gd name="T71" fmla="*/ 217 h 391"/>
                <a:gd name="T72" fmla="*/ 221 w 341"/>
                <a:gd name="T73" fmla="*/ 228 h 391"/>
                <a:gd name="T74" fmla="*/ 221 w 341"/>
                <a:gd name="T75" fmla="*/ 234 h 391"/>
                <a:gd name="T76" fmla="*/ 296 w 341"/>
                <a:gd name="T77" fmla="*/ 246 h 391"/>
                <a:gd name="T78" fmla="*/ 221 w 341"/>
                <a:gd name="T79" fmla="*/ 246 h 391"/>
                <a:gd name="T80" fmla="*/ 88 w 341"/>
                <a:gd name="T81" fmla="*/ 112 h 391"/>
                <a:gd name="T82" fmla="*/ 93 w 341"/>
                <a:gd name="T83" fmla="*/ 52 h 391"/>
                <a:gd name="T84" fmla="*/ 101 w 341"/>
                <a:gd name="T85" fmla="*/ 66 h 391"/>
                <a:gd name="T86" fmla="*/ 210 w 341"/>
                <a:gd name="T87" fmla="*/ 181 h 391"/>
                <a:gd name="T88" fmla="*/ 73 w 341"/>
                <a:gd name="T89" fmla="*/ 141 h 391"/>
                <a:gd name="T90" fmla="*/ 73 w 341"/>
                <a:gd name="T91" fmla="*/ 172 h 391"/>
                <a:gd name="T92" fmla="*/ 92 w 341"/>
                <a:gd name="T93" fmla="*/ 184 h 391"/>
                <a:gd name="T94" fmla="*/ 70 w 341"/>
                <a:gd name="T95" fmla="*/ 184 h 391"/>
                <a:gd name="T96" fmla="*/ 11 w 341"/>
                <a:gd name="T97" fmla="*/ 238 h 391"/>
                <a:gd name="T98" fmla="*/ 162 w 341"/>
                <a:gd name="T99" fmla="*/ 286 h 391"/>
                <a:gd name="T100" fmla="*/ 162 w 341"/>
                <a:gd name="T101" fmla="*/ 38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1" h="391">
                  <a:moveTo>
                    <a:pt x="341" y="275"/>
                  </a:moveTo>
                  <a:cubicBezTo>
                    <a:pt x="326" y="275"/>
                    <a:pt x="326" y="275"/>
                    <a:pt x="326" y="275"/>
                  </a:cubicBezTo>
                  <a:cubicBezTo>
                    <a:pt x="307" y="275"/>
                    <a:pt x="307" y="275"/>
                    <a:pt x="307" y="275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08" y="246"/>
                    <a:pt x="308" y="246"/>
                    <a:pt x="308" y="246"/>
                  </a:cubicBezTo>
                  <a:cubicBezTo>
                    <a:pt x="311" y="246"/>
                    <a:pt x="314" y="243"/>
                    <a:pt x="314" y="240"/>
                  </a:cubicBezTo>
                  <a:cubicBezTo>
                    <a:pt x="314" y="237"/>
                    <a:pt x="311" y="234"/>
                    <a:pt x="308" y="234"/>
                  </a:cubicBezTo>
                  <a:cubicBezTo>
                    <a:pt x="307" y="234"/>
                    <a:pt x="307" y="234"/>
                    <a:pt x="307" y="234"/>
                  </a:cubicBezTo>
                  <a:cubicBezTo>
                    <a:pt x="307" y="228"/>
                    <a:pt x="307" y="228"/>
                    <a:pt x="307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1" y="228"/>
                    <a:pt x="314" y="226"/>
                    <a:pt x="314" y="222"/>
                  </a:cubicBezTo>
                  <a:cubicBezTo>
                    <a:pt x="314" y="219"/>
                    <a:pt x="311" y="217"/>
                    <a:pt x="308" y="217"/>
                  </a:cubicBezTo>
                  <a:cubicBezTo>
                    <a:pt x="307" y="217"/>
                    <a:pt x="307" y="217"/>
                    <a:pt x="307" y="217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11" y="114"/>
                    <a:pt x="314" y="111"/>
                    <a:pt x="314" y="108"/>
                  </a:cubicBezTo>
                  <a:cubicBezTo>
                    <a:pt x="314" y="105"/>
                    <a:pt x="311" y="102"/>
                    <a:pt x="308" y="102"/>
                  </a:cubicBezTo>
                  <a:cubicBezTo>
                    <a:pt x="307" y="102"/>
                    <a:pt x="307" y="102"/>
                    <a:pt x="307" y="102"/>
                  </a:cubicBezTo>
                  <a:cubicBezTo>
                    <a:pt x="307" y="96"/>
                    <a:pt x="307" y="96"/>
                    <a:pt x="307" y="96"/>
                  </a:cubicBezTo>
                  <a:cubicBezTo>
                    <a:pt x="308" y="96"/>
                    <a:pt x="308" y="96"/>
                    <a:pt x="308" y="96"/>
                  </a:cubicBezTo>
                  <a:cubicBezTo>
                    <a:pt x="311" y="96"/>
                    <a:pt x="314" y="94"/>
                    <a:pt x="314" y="91"/>
                  </a:cubicBezTo>
                  <a:cubicBezTo>
                    <a:pt x="314" y="87"/>
                    <a:pt x="311" y="85"/>
                    <a:pt x="308" y="85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7" y="27"/>
                    <a:pt x="294" y="9"/>
                    <a:pt x="275" y="2"/>
                  </a:cubicBezTo>
                  <a:cubicBezTo>
                    <a:pt x="266" y="0"/>
                    <a:pt x="261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31" y="2"/>
                    <a:pt x="214" y="19"/>
                    <a:pt x="210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76" y="40"/>
                    <a:pt x="62" y="54"/>
                    <a:pt x="62" y="71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12"/>
                    <a:pt x="53" y="115"/>
                    <a:pt x="53" y="118"/>
                  </a:cubicBezTo>
                  <a:cubicBezTo>
                    <a:pt x="53" y="121"/>
                    <a:pt x="56" y="124"/>
                    <a:pt x="59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6" y="124"/>
                    <a:pt x="108" y="121"/>
                    <a:pt x="108" y="118"/>
                  </a:cubicBezTo>
                  <a:cubicBezTo>
                    <a:pt x="108" y="115"/>
                    <a:pt x="106" y="112"/>
                    <a:pt x="103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8"/>
                    <a:pt x="101" y="78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cubicBezTo>
                    <a:pt x="206" y="85"/>
                    <a:pt x="203" y="87"/>
                    <a:pt x="203" y="91"/>
                  </a:cubicBezTo>
                  <a:cubicBezTo>
                    <a:pt x="203" y="94"/>
                    <a:pt x="206" y="96"/>
                    <a:pt x="209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102"/>
                    <a:pt x="210" y="102"/>
                    <a:pt x="210" y="102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6" y="102"/>
                    <a:pt x="203" y="105"/>
                    <a:pt x="203" y="108"/>
                  </a:cubicBezTo>
                  <a:cubicBezTo>
                    <a:pt x="203" y="111"/>
                    <a:pt x="206" y="114"/>
                    <a:pt x="209" y="114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196" y="149"/>
                    <a:pt x="193" y="146"/>
                    <a:pt x="190" y="146"/>
                  </a:cubicBezTo>
                  <a:cubicBezTo>
                    <a:pt x="187" y="146"/>
                    <a:pt x="184" y="149"/>
                    <a:pt x="184" y="152"/>
                  </a:cubicBezTo>
                  <a:cubicBezTo>
                    <a:pt x="184" y="196"/>
                    <a:pt x="184" y="196"/>
                    <a:pt x="184" y="196"/>
                  </a:cubicBezTo>
                  <a:cubicBezTo>
                    <a:pt x="184" y="199"/>
                    <a:pt x="187" y="201"/>
                    <a:pt x="190" y="201"/>
                  </a:cubicBezTo>
                  <a:cubicBezTo>
                    <a:pt x="193" y="201"/>
                    <a:pt x="196" y="199"/>
                    <a:pt x="196" y="196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0" y="217"/>
                    <a:pt x="210" y="217"/>
                    <a:pt x="210" y="217"/>
                  </a:cubicBezTo>
                  <a:cubicBezTo>
                    <a:pt x="209" y="217"/>
                    <a:pt x="209" y="217"/>
                    <a:pt x="209" y="217"/>
                  </a:cubicBezTo>
                  <a:cubicBezTo>
                    <a:pt x="206" y="217"/>
                    <a:pt x="203" y="219"/>
                    <a:pt x="203" y="222"/>
                  </a:cubicBezTo>
                  <a:cubicBezTo>
                    <a:pt x="203" y="226"/>
                    <a:pt x="206" y="228"/>
                    <a:pt x="209" y="228"/>
                  </a:cubicBezTo>
                  <a:cubicBezTo>
                    <a:pt x="210" y="228"/>
                    <a:pt x="210" y="228"/>
                    <a:pt x="210" y="228"/>
                  </a:cubicBezTo>
                  <a:cubicBezTo>
                    <a:pt x="210" y="234"/>
                    <a:pt x="210" y="234"/>
                    <a:pt x="210" y="234"/>
                  </a:cubicBezTo>
                  <a:cubicBezTo>
                    <a:pt x="209" y="234"/>
                    <a:pt x="209" y="234"/>
                    <a:pt x="209" y="234"/>
                  </a:cubicBezTo>
                  <a:cubicBezTo>
                    <a:pt x="206" y="234"/>
                    <a:pt x="203" y="237"/>
                    <a:pt x="203" y="240"/>
                  </a:cubicBezTo>
                  <a:cubicBezTo>
                    <a:pt x="203" y="243"/>
                    <a:pt x="206" y="246"/>
                    <a:pt x="209" y="246"/>
                  </a:cubicBezTo>
                  <a:cubicBezTo>
                    <a:pt x="210" y="246"/>
                    <a:pt x="210" y="246"/>
                    <a:pt x="210" y="246"/>
                  </a:cubicBezTo>
                  <a:cubicBezTo>
                    <a:pt x="210" y="275"/>
                    <a:pt x="210" y="275"/>
                    <a:pt x="210" y="275"/>
                  </a:cubicBezTo>
                  <a:cubicBezTo>
                    <a:pt x="162" y="275"/>
                    <a:pt x="162" y="275"/>
                    <a:pt x="162" y="275"/>
                  </a:cubicBezTo>
                  <a:cubicBezTo>
                    <a:pt x="162" y="230"/>
                    <a:pt x="162" y="230"/>
                    <a:pt x="162" y="230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6" y="141"/>
                    <a:pt x="108" y="138"/>
                    <a:pt x="108" y="135"/>
                  </a:cubicBezTo>
                  <a:cubicBezTo>
                    <a:pt x="108" y="132"/>
                    <a:pt x="106" y="129"/>
                    <a:pt x="103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6" y="129"/>
                    <a:pt x="53" y="132"/>
                    <a:pt x="53" y="135"/>
                  </a:cubicBezTo>
                  <a:cubicBezTo>
                    <a:pt x="53" y="138"/>
                    <a:pt x="56" y="141"/>
                    <a:pt x="59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328" y="391"/>
                    <a:pt x="328" y="391"/>
                    <a:pt x="328" y="391"/>
                  </a:cubicBezTo>
                  <a:cubicBezTo>
                    <a:pt x="328" y="390"/>
                    <a:pt x="328" y="390"/>
                    <a:pt x="328" y="390"/>
                  </a:cubicBezTo>
                  <a:cubicBezTo>
                    <a:pt x="341" y="390"/>
                    <a:pt x="341" y="390"/>
                    <a:pt x="341" y="390"/>
                  </a:cubicBezTo>
                  <a:lnTo>
                    <a:pt x="341" y="275"/>
                  </a:lnTo>
                  <a:close/>
                  <a:moveTo>
                    <a:pt x="221" y="49"/>
                  </a:moveTo>
                  <a:cubicBezTo>
                    <a:pt x="221" y="28"/>
                    <a:pt x="238" y="11"/>
                    <a:pt x="258" y="11"/>
                  </a:cubicBezTo>
                  <a:cubicBezTo>
                    <a:pt x="279" y="11"/>
                    <a:pt x="296" y="28"/>
                    <a:pt x="296" y="49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21" y="85"/>
                    <a:pt x="221" y="85"/>
                    <a:pt x="221" y="85"/>
                  </a:cubicBezTo>
                  <a:lnTo>
                    <a:pt x="221" y="49"/>
                  </a:lnTo>
                  <a:close/>
                  <a:moveTo>
                    <a:pt x="221" y="96"/>
                  </a:moveTo>
                  <a:cubicBezTo>
                    <a:pt x="296" y="96"/>
                    <a:pt x="296" y="96"/>
                    <a:pt x="296" y="96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21" y="102"/>
                    <a:pt x="221" y="102"/>
                    <a:pt x="221" y="102"/>
                  </a:cubicBezTo>
                  <a:lnTo>
                    <a:pt x="221" y="96"/>
                  </a:lnTo>
                  <a:close/>
                  <a:moveTo>
                    <a:pt x="221" y="114"/>
                  </a:moveTo>
                  <a:cubicBezTo>
                    <a:pt x="296" y="114"/>
                    <a:pt x="296" y="114"/>
                    <a:pt x="296" y="114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21" y="217"/>
                    <a:pt x="221" y="217"/>
                    <a:pt x="221" y="217"/>
                  </a:cubicBezTo>
                  <a:lnTo>
                    <a:pt x="221" y="114"/>
                  </a:lnTo>
                  <a:close/>
                  <a:moveTo>
                    <a:pt x="221" y="228"/>
                  </a:moveTo>
                  <a:cubicBezTo>
                    <a:pt x="296" y="228"/>
                    <a:pt x="296" y="228"/>
                    <a:pt x="296" y="228"/>
                  </a:cubicBezTo>
                  <a:cubicBezTo>
                    <a:pt x="296" y="234"/>
                    <a:pt x="296" y="234"/>
                    <a:pt x="296" y="234"/>
                  </a:cubicBezTo>
                  <a:cubicBezTo>
                    <a:pt x="221" y="234"/>
                    <a:pt x="221" y="234"/>
                    <a:pt x="221" y="234"/>
                  </a:cubicBezTo>
                  <a:lnTo>
                    <a:pt x="221" y="228"/>
                  </a:lnTo>
                  <a:close/>
                  <a:moveTo>
                    <a:pt x="221" y="246"/>
                  </a:moveTo>
                  <a:cubicBezTo>
                    <a:pt x="296" y="246"/>
                    <a:pt x="296" y="246"/>
                    <a:pt x="296" y="246"/>
                  </a:cubicBezTo>
                  <a:cubicBezTo>
                    <a:pt x="296" y="275"/>
                    <a:pt x="296" y="275"/>
                    <a:pt x="296" y="275"/>
                  </a:cubicBezTo>
                  <a:cubicBezTo>
                    <a:pt x="221" y="275"/>
                    <a:pt x="221" y="275"/>
                    <a:pt x="221" y="275"/>
                  </a:cubicBezTo>
                  <a:lnTo>
                    <a:pt x="221" y="246"/>
                  </a:lnTo>
                  <a:close/>
                  <a:moveTo>
                    <a:pt x="101" y="66"/>
                  </a:moveTo>
                  <a:cubicBezTo>
                    <a:pt x="94" y="66"/>
                    <a:pt x="88" y="72"/>
                    <a:pt x="88" y="79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61"/>
                    <a:pt x="82" y="52"/>
                    <a:pt x="93" y="52"/>
                  </a:cubicBezTo>
                  <a:cubicBezTo>
                    <a:pt x="210" y="52"/>
                    <a:pt x="210" y="52"/>
                    <a:pt x="210" y="52"/>
                  </a:cubicBezTo>
                  <a:cubicBezTo>
                    <a:pt x="210" y="66"/>
                    <a:pt x="210" y="66"/>
                    <a:pt x="210" y="66"/>
                  </a:cubicBezTo>
                  <a:lnTo>
                    <a:pt x="101" y="66"/>
                  </a:lnTo>
                  <a:close/>
                  <a:moveTo>
                    <a:pt x="196" y="166"/>
                  </a:moveTo>
                  <a:cubicBezTo>
                    <a:pt x="210" y="166"/>
                    <a:pt x="210" y="166"/>
                    <a:pt x="210" y="166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196" y="181"/>
                    <a:pt x="196" y="181"/>
                    <a:pt x="196" y="181"/>
                  </a:cubicBezTo>
                  <a:lnTo>
                    <a:pt x="196" y="166"/>
                  </a:lnTo>
                  <a:close/>
                  <a:moveTo>
                    <a:pt x="73" y="14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73" y="172"/>
                    <a:pt x="73" y="172"/>
                    <a:pt x="73" y="172"/>
                  </a:cubicBezTo>
                  <a:lnTo>
                    <a:pt x="73" y="141"/>
                  </a:lnTo>
                  <a:close/>
                  <a:moveTo>
                    <a:pt x="70" y="184"/>
                  </a:moveTo>
                  <a:cubicBezTo>
                    <a:pt x="92" y="184"/>
                    <a:pt x="92" y="184"/>
                    <a:pt x="92" y="184"/>
                  </a:cubicBezTo>
                  <a:cubicBezTo>
                    <a:pt x="140" y="227"/>
                    <a:pt x="140" y="227"/>
                    <a:pt x="140" y="227"/>
                  </a:cubicBezTo>
                  <a:cubicBezTo>
                    <a:pt x="21" y="227"/>
                    <a:pt x="21" y="227"/>
                    <a:pt x="21" y="227"/>
                  </a:cubicBezTo>
                  <a:lnTo>
                    <a:pt x="70" y="184"/>
                  </a:lnTo>
                  <a:close/>
                  <a:moveTo>
                    <a:pt x="150" y="380"/>
                  </a:moveTo>
                  <a:cubicBezTo>
                    <a:pt x="11" y="380"/>
                    <a:pt x="11" y="380"/>
                    <a:pt x="11" y="380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50" y="238"/>
                    <a:pt x="150" y="238"/>
                    <a:pt x="150" y="238"/>
                  </a:cubicBezTo>
                  <a:lnTo>
                    <a:pt x="150" y="380"/>
                  </a:lnTo>
                  <a:close/>
                  <a:moveTo>
                    <a:pt x="162" y="286"/>
                  </a:moveTo>
                  <a:cubicBezTo>
                    <a:pt x="326" y="286"/>
                    <a:pt x="326" y="286"/>
                    <a:pt x="326" y="286"/>
                  </a:cubicBezTo>
                  <a:cubicBezTo>
                    <a:pt x="326" y="380"/>
                    <a:pt x="326" y="380"/>
                    <a:pt x="326" y="380"/>
                  </a:cubicBezTo>
                  <a:cubicBezTo>
                    <a:pt x="162" y="380"/>
                    <a:pt x="162" y="380"/>
                    <a:pt x="162" y="380"/>
                  </a:cubicBezTo>
                  <a:lnTo>
                    <a:pt x="162" y="286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18" name="Freeform 1284"/>
            <p:cNvSpPr>
              <a:spLocks/>
            </p:cNvSpPr>
            <p:nvPr/>
          </p:nvSpPr>
          <p:spPr bwMode="auto">
            <a:xfrm>
              <a:off x="61913" y="1630363"/>
              <a:ext cx="26988" cy="69850"/>
            </a:xfrm>
            <a:custGeom>
              <a:avLst/>
              <a:gdLst>
                <a:gd name="T0" fmla="*/ 25 w 54"/>
                <a:gd name="T1" fmla="*/ 0 h 140"/>
                <a:gd name="T2" fmla="*/ 25 w 54"/>
                <a:gd name="T3" fmla="*/ 0 h 140"/>
                <a:gd name="T4" fmla="*/ 7 w 54"/>
                <a:gd name="T5" fmla="*/ 8 h 140"/>
                <a:gd name="T6" fmla="*/ 0 w 54"/>
                <a:gd name="T7" fmla="*/ 32 h 140"/>
                <a:gd name="T8" fmla="*/ 0 w 54"/>
                <a:gd name="T9" fmla="*/ 71 h 140"/>
                <a:gd name="T10" fmla="*/ 0 w 54"/>
                <a:gd name="T11" fmla="*/ 71 h 140"/>
                <a:gd name="T12" fmla="*/ 0 w 54"/>
                <a:gd name="T13" fmla="*/ 140 h 140"/>
                <a:gd name="T14" fmla="*/ 10 w 54"/>
                <a:gd name="T15" fmla="*/ 131 h 140"/>
                <a:gd name="T16" fmla="*/ 11 w 54"/>
                <a:gd name="T17" fmla="*/ 70 h 140"/>
                <a:gd name="T18" fmla="*/ 12 w 54"/>
                <a:gd name="T19" fmla="*/ 70 h 140"/>
                <a:gd name="T20" fmla="*/ 12 w 54"/>
                <a:gd name="T21" fmla="*/ 32 h 140"/>
                <a:gd name="T22" fmla="*/ 15 w 54"/>
                <a:gd name="T23" fmla="*/ 17 h 140"/>
                <a:gd name="T24" fmla="*/ 27 w 54"/>
                <a:gd name="T25" fmla="*/ 12 h 140"/>
                <a:gd name="T26" fmla="*/ 54 w 54"/>
                <a:gd name="T27" fmla="*/ 12 h 140"/>
                <a:gd name="T28" fmla="*/ 54 w 54"/>
                <a:gd name="T29" fmla="*/ 0 h 140"/>
                <a:gd name="T30" fmla="*/ 25 w 54"/>
                <a:gd name="T3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40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1"/>
                    <a:pt x="13" y="2"/>
                    <a:pt x="7" y="8"/>
                  </a:cubicBezTo>
                  <a:cubicBezTo>
                    <a:pt x="0" y="15"/>
                    <a:pt x="0" y="30"/>
                    <a:pt x="0" y="3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4" y="140"/>
                    <a:pt x="7" y="130"/>
                    <a:pt x="10" y="131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6"/>
                    <a:pt x="13" y="19"/>
                    <a:pt x="15" y="17"/>
                  </a:cubicBezTo>
                  <a:cubicBezTo>
                    <a:pt x="19" y="13"/>
                    <a:pt x="26" y="12"/>
                    <a:pt x="27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8"/>
                    <a:pt x="54" y="4"/>
                    <a:pt x="54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19" name="Rectangle 1285"/>
            <p:cNvSpPr>
              <a:spLocks noChangeArrowheads="1"/>
            </p:cNvSpPr>
            <p:nvPr/>
          </p:nvSpPr>
          <p:spPr bwMode="auto">
            <a:xfrm>
              <a:off x="1524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20" name="Rectangle 1286"/>
            <p:cNvSpPr>
              <a:spLocks noChangeArrowheads="1"/>
            </p:cNvSpPr>
            <p:nvPr/>
          </p:nvSpPr>
          <p:spPr bwMode="auto">
            <a:xfrm>
              <a:off x="1651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21" name="Rectangle 1287"/>
            <p:cNvSpPr>
              <a:spLocks noChangeArrowheads="1"/>
            </p:cNvSpPr>
            <p:nvPr/>
          </p:nvSpPr>
          <p:spPr bwMode="auto">
            <a:xfrm>
              <a:off x="177801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22" name="Rectangle 1288"/>
            <p:cNvSpPr>
              <a:spLocks noChangeArrowheads="1"/>
            </p:cNvSpPr>
            <p:nvPr/>
          </p:nvSpPr>
          <p:spPr bwMode="auto">
            <a:xfrm>
              <a:off x="190501" y="1738313"/>
              <a:ext cx="4763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23" name="Rectangle 1289"/>
            <p:cNvSpPr>
              <a:spLocks noChangeArrowheads="1"/>
            </p:cNvSpPr>
            <p:nvPr/>
          </p:nvSpPr>
          <p:spPr bwMode="auto">
            <a:xfrm>
              <a:off x="201613" y="1738313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24" name="Rectangle 1290"/>
            <p:cNvSpPr>
              <a:spLocks noChangeArrowheads="1"/>
            </p:cNvSpPr>
            <p:nvPr/>
          </p:nvSpPr>
          <p:spPr bwMode="auto">
            <a:xfrm>
              <a:off x="1524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25" name="Rectangle 1291"/>
            <p:cNvSpPr>
              <a:spLocks noChangeArrowheads="1"/>
            </p:cNvSpPr>
            <p:nvPr/>
          </p:nvSpPr>
          <p:spPr bwMode="auto">
            <a:xfrm>
              <a:off x="1651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26" name="Rectangle 1292"/>
            <p:cNvSpPr>
              <a:spLocks noChangeArrowheads="1"/>
            </p:cNvSpPr>
            <p:nvPr/>
          </p:nvSpPr>
          <p:spPr bwMode="auto">
            <a:xfrm>
              <a:off x="177801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27" name="Rectangle 1293"/>
            <p:cNvSpPr>
              <a:spLocks noChangeArrowheads="1"/>
            </p:cNvSpPr>
            <p:nvPr/>
          </p:nvSpPr>
          <p:spPr bwMode="auto">
            <a:xfrm>
              <a:off x="190501" y="1755776"/>
              <a:ext cx="4763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28" name="Rectangle 1294"/>
            <p:cNvSpPr>
              <a:spLocks noChangeArrowheads="1"/>
            </p:cNvSpPr>
            <p:nvPr/>
          </p:nvSpPr>
          <p:spPr bwMode="auto">
            <a:xfrm>
              <a:off x="201613" y="1755776"/>
              <a:ext cx="6350" cy="127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29" name="Freeform 1295"/>
            <p:cNvSpPr>
              <a:spLocks/>
            </p:cNvSpPr>
            <p:nvPr/>
          </p:nvSpPr>
          <p:spPr bwMode="auto">
            <a:xfrm>
              <a:off x="68263" y="1709738"/>
              <a:ext cx="6350" cy="61913"/>
            </a:xfrm>
            <a:custGeom>
              <a:avLst/>
              <a:gdLst>
                <a:gd name="T0" fmla="*/ 6 w 11"/>
                <a:gd name="T1" fmla="*/ 124 h 124"/>
                <a:gd name="T2" fmla="*/ 11 w 11"/>
                <a:gd name="T3" fmla="*/ 118 h 124"/>
                <a:gd name="T4" fmla="*/ 11 w 11"/>
                <a:gd name="T5" fmla="*/ 6 h 124"/>
                <a:gd name="T6" fmla="*/ 6 w 11"/>
                <a:gd name="T7" fmla="*/ 0 h 124"/>
                <a:gd name="T8" fmla="*/ 0 w 11"/>
                <a:gd name="T9" fmla="*/ 6 h 124"/>
                <a:gd name="T10" fmla="*/ 0 w 11"/>
                <a:gd name="T11" fmla="*/ 118 h 124"/>
                <a:gd name="T12" fmla="*/ 6 w 11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4">
                  <a:moveTo>
                    <a:pt x="6" y="124"/>
                  </a:moveTo>
                  <a:cubicBezTo>
                    <a:pt x="9" y="124"/>
                    <a:pt x="11" y="121"/>
                    <a:pt x="11" y="11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4"/>
                    <a:pt x="6" y="124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30" name="Freeform 1296"/>
            <p:cNvSpPr>
              <a:spLocks noEditPoints="1"/>
            </p:cNvSpPr>
            <p:nvPr/>
          </p:nvSpPr>
          <p:spPr bwMode="auto">
            <a:xfrm>
              <a:off x="173038" y="1660526"/>
              <a:ext cx="28575" cy="26988"/>
            </a:xfrm>
            <a:custGeom>
              <a:avLst/>
              <a:gdLst>
                <a:gd name="T0" fmla="*/ 27 w 55"/>
                <a:gd name="T1" fmla="*/ 0 h 56"/>
                <a:gd name="T2" fmla="*/ 0 w 55"/>
                <a:gd name="T3" fmla="*/ 28 h 56"/>
                <a:gd name="T4" fmla="*/ 27 w 55"/>
                <a:gd name="T5" fmla="*/ 56 h 56"/>
                <a:gd name="T6" fmla="*/ 55 w 55"/>
                <a:gd name="T7" fmla="*/ 28 h 56"/>
                <a:gd name="T8" fmla="*/ 27 w 55"/>
                <a:gd name="T9" fmla="*/ 0 h 56"/>
                <a:gd name="T10" fmla="*/ 27 w 55"/>
                <a:gd name="T11" fmla="*/ 44 h 56"/>
                <a:gd name="T12" fmla="*/ 11 w 55"/>
                <a:gd name="T13" fmla="*/ 28 h 56"/>
                <a:gd name="T14" fmla="*/ 27 w 55"/>
                <a:gd name="T15" fmla="*/ 12 h 56"/>
                <a:gd name="T16" fmla="*/ 44 w 55"/>
                <a:gd name="T17" fmla="*/ 28 h 56"/>
                <a:gd name="T18" fmla="*/ 27 w 55"/>
                <a:gd name="T1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7" y="56"/>
                  </a:cubicBezTo>
                  <a:cubicBezTo>
                    <a:pt x="43" y="56"/>
                    <a:pt x="55" y="43"/>
                    <a:pt x="55" y="28"/>
                  </a:cubicBezTo>
                  <a:cubicBezTo>
                    <a:pt x="55" y="13"/>
                    <a:pt x="43" y="0"/>
                    <a:pt x="27" y="0"/>
                  </a:cubicBezTo>
                  <a:moveTo>
                    <a:pt x="27" y="44"/>
                  </a:moveTo>
                  <a:cubicBezTo>
                    <a:pt x="19" y="44"/>
                    <a:pt x="11" y="37"/>
                    <a:pt x="11" y="28"/>
                  </a:cubicBezTo>
                  <a:cubicBezTo>
                    <a:pt x="11" y="19"/>
                    <a:pt x="19" y="12"/>
                    <a:pt x="27" y="12"/>
                  </a:cubicBezTo>
                  <a:cubicBezTo>
                    <a:pt x="36" y="12"/>
                    <a:pt x="44" y="19"/>
                    <a:pt x="44" y="28"/>
                  </a:cubicBezTo>
                  <a:cubicBezTo>
                    <a:pt x="44" y="37"/>
                    <a:pt x="36" y="44"/>
                    <a:pt x="27" y="44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31" name="Freeform 1297"/>
            <p:cNvSpPr>
              <a:spLocks/>
            </p:cNvSpPr>
            <p:nvPr/>
          </p:nvSpPr>
          <p:spPr bwMode="auto">
            <a:xfrm>
              <a:off x="61913" y="1630363"/>
              <a:ext cx="26988" cy="69850"/>
            </a:xfrm>
            <a:custGeom>
              <a:avLst/>
              <a:gdLst>
                <a:gd name="T0" fmla="*/ 25 w 54"/>
                <a:gd name="T1" fmla="*/ 0 h 140"/>
                <a:gd name="T2" fmla="*/ 25 w 54"/>
                <a:gd name="T3" fmla="*/ 0 h 140"/>
                <a:gd name="T4" fmla="*/ 7 w 54"/>
                <a:gd name="T5" fmla="*/ 8 h 140"/>
                <a:gd name="T6" fmla="*/ 0 w 54"/>
                <a:gd name="T7" fmla="*/ 32 h 140"/>
                <a:gd name="T8" fmla="*/ 0 w 54"/>
                <a:gd name="T9" fmla="*/ 71 h 140"/>
                <a:gd name="T10" fmla="*/ 0 w 54"/>
                <a:gd name="T11" fmla="*/ 71 h 140"/>
                <a:gd name="T12" fmla="*/ 0 w 54"/>
                <a:gd name="T13" fmla="*/ 140 h 140"/>
                <a:gd name="T14" fmla="*/ 10 w 54"/>
                <a:gd name="T15" fmla="*/ 131 h 140"/>
                <a:gd name="T16" fmla="*/ 11 w 54"/>
                <a:gd name="T17" fmla="*/ 70 h 140"/>
                <a:gd name="T18" fmla="*/ 12 w 54"/>
                <a:gd name="T19" fmla="*/ 70 h 140"/>
                <a:gd name="T20" fmla="*/ 12 w 54"/>
                <a:gd name="T21" fmla="*/ 32 h 140"/>
                <a:gd name="T22" fmla="*/ 15 w 54"/>
                <a:gd name="T23" fmla="*/ 17 h 140"/>
                <a:gd name="T24" fmla="*/ 27 w 54"/>
                <a:gd name="T25" fmla="*/ 12 h 140"/>
                <a:gd name="T26" fmla="*/ 54 w 54"/>
                <a:gd name="T27" fmla="*/ 12 h 140"/>
                <a:gd name="T28" fmla="*/ 54 w 54"/>
                <a:gd name="T29" fmla="*/ 0 h 140"/>
                <a:gd name="T30" fmla="*/ 25 w 54"/>
                <a:gd name="T3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40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1"/>
                    <a:pt x="13" y="2"/>
                    <a:pt x="7" y="8"/>
                  </a:cubicBezTo>
                  <a:cubicBezTo>
                    <a:pt x="0" y="15"/>
                    <a:pt x="0" y="30"/>
                    <a:pt x="0" y="3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4" y="140"/>
                    <a:pt x="7" y="130"/>
                    <a:pt x="10" y="131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6"/>
                    <a:pt x="13" y="19"/>
                    <a:pt x="15" y="17"/>
                  </a:cubicBezTo>
                  <a:cubicBezTo>
                    <a:pt x="19" y="13"/>
                    <a:pt x="26" y="12"/>
                    <a:pt x="27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8"/>
                    <a:pt x="54" y="4"/>
                    <a:pt x="54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32" name="Freeform 1298"/>
            <p:cNvSpPr>
              <a:spLocks noEditPoints="1"/>
            </p:cNvSpPr>
            <p:nvPr/>
          </p:nvSpPr>
          <p:spPr bwMode="auto">
            <a:xfrm>
              <a:off x="66676" y="1517651"/>
              <a:ext cx="42863" cy="31750"/>
            </a:xfrm>
            <a:custGeom>
              <a:avLst/>
              <a:gdLst>
                <a:gd name="T0" fmla="*/ 6 w 86"/>
                <a:gd name="T1" fmla="*/ 63 h 63"/>
                <a:gd name="T2" fmla="*/ 7 w 86"/>
                <a:gd name="T3" fmla="*/ 63 h 63"/>
                <a:gd name="T4" fmla="*/ 17 w 86"/>
                <a:gd name="T5" fmla="*/ 63 h 63"/>
                <a:gd name="T6" fmla="*/ 18 w 86"/>
                <a:gd name="T7" fmla="*/ 63 h 63"/>
                <a:gd name="T8" fmla="*/ 18 w 86"/>
                <a:gd name="T9" fmla="*/ 63 h 63"/>
                <a:gd name="T10" fmla="*/ 19 w 86"/>
                <a:gd name="T11" fmla="*/ 63 h 63"/>
                <a:gd name="T12" fmla="*/ 80 w 86"/>
                <a:gd name="T13" fmla="*/ 62 h 63"/>
                <a:gd name="T14" fmla="*/ 86 w 86"/>
                <a:gd name="T15" fmla="*/ 55 h 63"/>
                <a:gd name="T16" fmla="*/ 79 w 86"/>
                <a:gd name="T17" fmla="*/ 50 h 63"/>
                <a:gd name="T18" fmla="*/ 72 w 86"/>
                <a:gd name="T19" fmla="*/ 50 h 63"/>
                <a:gd name="T20" fmla="*/ 71 w 86"/>
                <a:gd name="T21" fmla="*/ 6 h 63"/>
                <a:gd name="T22" fmla="*/ 65 w 86"/>
                <a:gd name="T23" fmla="*/ 0 h 63"/>
                <a:gd name="T24" fmla="*/ 17 w 86"/>
                <a:gd name="T25" fmla="*/ 0 h 63"/>
                <a:gd name="T26" fmla="*/ 13 w 86"/>
                <a:gd name="T27" fmla="*/ 2 h 63"/>
                <a:gd name="T28" fmla="*/ 11 w 86"/>
                <a:gd name="T29" fmla="*/ 6 h 63"/>
                <a:gd name="T30" fmla="*/ 12 w 86"/>
                <a:gd name="T31" fmla="*/ 51 h 63"/>
                <a:gd name="T32" fmla="*/ 6 w 86"/>
                <a:gd name="T33" fmla="*/ 51 h 63"/>
                <a:gd name="T34" fmla="*/ 0 w 86"/>
                <a:gd name="T35" fmla="*/ 57 h 63"/>
                <a:gd name="T36" fmla="*/ 6 w 86"/>
                <a:gd name="T37" fmla="*/ 63 h 63"/>
                <a:gd name="T38" fmla="*/ 23 w 86"/>
                <a:gd name="T39" fmla="*/ 12 h 63"/>
                <a:gd name="T40" fmla="*/ 59 w 86"/>
                <a:gd name="T41" fmla="*/ 12 h 63"/>
                <a:gd name="T42" fmla="*/ 60 w 86"/>
                <a:gd name="T43" fmla="*/ 50 h 63"/>
                <a:gd name="T44" fmla="*/ 24 w 86"/>
                <a:gd name="T45" fmla="*/ 51 h 63"/>
                <a:gd name="T46" fmla="*/ 23 w 86"/>
                <a:gd name="T47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63">
                  <a:moveTo>
                    <a:pt x="6" y="63"/>
                  </a:moveTo>
                  <a:cubicBezTo>
                    <a:pt x="7" y="63"/>
                    <a:pt x="7" y="63"/>
                    <a:pt x="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9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3" y="62"/>
                    <a:pt x="86" y="59"/>
                    <a:pt x="86" y="55"/>
                  </a:cubicBezTo>
                  <a:cubicBezTo>
                    <a:pt x="86" y="52"/>
                    <a:pt x="83" y="50"/>
                    <a:pt x="79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3"/>
                    <a:pt x="68" y="0"/>
                    <a:pt x="6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1" y="5"/>
                    <a:pt x="11" y="6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4"/>
                    <a:pt x="0" y="57"/>
                  </a:cubicBezTo>
                  <a:cubicBezTo>
                    <a:pt x="0" y="60"/>
                    <a:pt x="3" y="63"/>
                    <a:pt x="6" y="63"/>
                  </a:cubicBezTo>
                  <a:moveTo>
                    <a:pt x="23" y="12"/>
                  </a:moveTo>
                  <a:cubicBezTo>
                    <a:pt x="59" y="12"/>
                    <a:pt x="59" y="12"/>
                    <a:pt x="59" y="1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33" name="Freeform 1299"/>
            <p:cNvSpPr>
              <a:spLocks noEditPoints="1"/>
            </p:cNvSpPr>
            <p:nvPr/>
          </p:nvSpPr>
          <p:spPr bwMode="auto">
            <a:xfrm>
              <a:off x="65088" y="1552576"/>
              <a:ext cx="46038" cy="30163"/>
            </a:xfrm>
            <a:custGeom>
              <a:avLst/>
              <a:gdLst>
                <a:gd name="T0" fmla="*/ 6 w 91"/>
                <a:gd name="T1" fmla="*/ 60 h 60"/>
                <a:gd name="T2" fmla="*/ 7 w 91"/>
                <a:gd name="T3" fmla="*/ 60 h 60"/>
                <a:gd name="T4" fmla="*/ 19 w 91"/>
                <a:gd name="T5" fmla="*/ 60 h 60"/>
                <a:gd name="T6" fmla="*/ 20 w 91"/>
                <a:gd name="T7" fmla="*/ 60 h 60"/>
                <a:gd name="T8" fmla="*/ 21 w 91"/>
                <a:gd name="T9" fmla="*/ 60 h 60"/>
                <a:gd name="T10" fmla="*/ 85 w 91"/>
                <a:gd name="T11" fmla="*/ 59 h 60"/>
                <a:gd name="T12" fmla="*/ 91 w 91"/>
                <a:gd name="T13" fmla="*/ 53 h 60"/>
                <a:gd name="T14" fmla="*/ 85 w 91"/>
                <a:gd name="T15" fmla="*/ 47 h 60"/>
                <a:gd name="T16" fmla="*/ 80 w 91"/>
                <a:gd name="T17" fmla="*/ 47 h 60"/>
                <a:gd name="T18" fmla="*/ 79 w 91"/>
                <a:gd name="T19" fmla="*/ 12 h 60"/>
                <a:gd name="T20" fmla="*/ 84 w 91"/>
                <a:gd name="T21" fmla="*/ 12 h 60"/>
                <a:gd name="T22" fmla="*/ 90 w 91"/>
                <a:gd name="T23" fmla="*/ 6 h 60"/>
                <a:gd name="T24" fmla="*/ 83 w 91"/>
                <a:gd name="T25" fmla="*/ 0 h 60"/>
                <a:gd name="T26" fmla="*/ 74 w 91"/>
                <a:gd name="T27" fmla="*/ 0 h 60"/>
                <a:gd name="T28" fmla="*/ 73 w 91"/>
                <a:gd name="T29" fmla="*/ 0 h 60"/>
                <a:gd name="T30" fmla="*/ 72 w 91"/>
                <a:gd name="T31" fmla="*/ 0 h 60"/>
                <a:gd name="T32" fmla="*/ 10 w 91"/>
                <a:gd name="T33" fmla="*/ 1 h 60"/>
                <a:gd name="T34" fmla="*/ 4 w 91"/>
                <a:gd name="T35" fmla="*/ 8 h 60"/>
                <a:gd name="T36" fmla="*/ 10 w 91"/>
                <a:gd name="T37" fmla="*/ 14 h 60"/>
                <a:gd name="T38" fmla="*/ 11 w 91"/>
                <a:gd name="T39" fmla="*/ 14 h 60"/>
                <a:gd name="T40" fmla="*/ 14 w 91"/>
                <a:gd name="T41" fmla="*/ 13 h 60"/>
                <a:gd name="T42" fmla="*/ 14 w 91"/>
                <a:gd name="T43" fmla="*/ 48 h 60"/>
                <a:gd name="T44" fmla="*/ 6 w 91"/>
                <a:gd name="T45" fmla="*/ 48 h 60"/>
                <a:gd name="T46" fmla="*/ 0 w 91"/>
                <a:gd name="T47" fmla="*/ 54 h 60"/>
                <a:gd name="T48" fmla="*/ 6 w 91"/>
                <a:gd name="T49" fmla="*/ 60 h 60"/>
                <a:gd name="T50" fmla="*/ 26 w 91"/>
                <a:gd name="T51" fmla="*/ 13 h 60"/>
                <a:gd name="T52" fmla="*/ 67 w 91"/>
                <a:gd name="T53" fmla="*/ 12 h 60"/>
                <a:gd name="T54" fmla="*/ 68 w 91"/>
                <a:gd name="T55" fmla="*/ 47 h 60"/>
                <a:gd name="T56" fmla="*/ 26 w 91"/>
                <a:gd name="T57" fmla="*/ 48 h 60"/>
                <a:gd name="T58" fmla="*/ 26 w 91"/>
                <a:gd name="T5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60">
                  <a:moveTo>
                    <a:pt x="6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0" y="60"/>
                    <a:pt x="20" y="60"/>
                  </a:cubicBezTo>
                  <a:cubicBezTo>
                    <a:pt x="20" y="60"/>
                    <a:pt x="21" y="60"/>
                    <a:pt x="21" y="60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8" y="59"/>
                    <a:pt x="91" y="56"/>
                    <a:pt x="91" y="53"/>
                  </a:cubicBezTo>
                  <a:cubicBezTo>
                    <a:pt x="91" y="49"/>
                    <a:pt x="88" y="47"/>
                    <a:pt x="85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7" y="12"/>
                    <a:pt x="90" y="9"/>
                    <a:pt x="90" y="6"/>
                  </a:cubicBezTo>
                  <a:cubicBezTo>
                    <a:pt x="90" y="3"/>
                    <a:pt x="87" y="0"/>
                    <a:pt x="8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3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2"/>
                    <a:pt x="4" y="4"/>
                    <a:pt x="4" y="8"/>
                  </a:cubicBezTo>
                  <a:cubicBezTo>
                    <a:pt x="4" y="11"/>
                    <a:pt x="7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51"/>
                    <a:pt x="0" y="54"/>
                  </a:cubicBezTo>
                  <a:cubicBezTo>
                    <a:pt x="0" y="57"/>
                    <a:pt x="3" y="60"/>
                    <a:pt x="6" y="60"/>
                  </a:cubicBezTo>
                  <a:moveTo>
                    <a:pt x="26" y="13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26" y="48"/>
                    <a:pt x="26" y="48"/>
                    <a:pt x="26" y="48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34" name="Freeform 1300"/>
            <p:cNvSpPr>
              <a:spLocks/>
            </p:cNvSpPr>
            <p:nvPr/>
          </p:nvSpPr>
          <p:spPr bwMode="auto">
            <a:xfrm>
              <a:off x="65088" y="1584326"/>
              <a:ext cx="46038" cy="41275"/>
            </a:xfrm>
            <a:custGeom>
              <a:avLst/>
              <a:gdLst>
                <a:gd name="T0" fmla="*/ 85 w 91"/>
                <a:gd name="T1" fmla="*/ 0 h 81"/>
                <a:gd name="T2" fmla="*/ 6 w 91"/>
                <a:gd name="T3" fmla="*/ 2 h 81"/>
                <a:gd name="T4" fmla="*/ 0 w 91"/>
                <a:gd name="T5" fmla="*/ 8 h 81"/>
                <a:gd name="T6" fmla="*/ 6 w 91"/>
                <a:gd name="T7" fmla="*/ 14 h 81"/>
                <a:gd name="T8" fmla="*/ 7 w 91"/>
                <a:gd name="T9" fmla="*/ 14 h 81"/>
                <a:gd name="T10" fmla="*/ 13 w 91"/>
                <a:gd name="T11" fmla="*/ 14 h 81"/>
                <a:gd name="T12" fmla="*/ 13 w 91"/>
                <a:gd name="T13" fmla="*/ 75 h 81"/>
                <a:gd name="T14" fmla="*/ 19 w 91"/>
                <a:gd name="T15" fmla="*/ 81 h 81"/>
                <a:gd name="T16" fmla="*/ 25 w 91"/>
                <a:gd name="T17" fmla="*/ 75 h 81"/>
                <a:gd name="T18" fmla="*/ 25 w 91"/>
                <a:gd name="T19" fmla="*/ 13 h 81"/>
                <a:gd name="T20" fmla="*/ 68 w 91"/>
                <a:gd name="T21" fmla="*/ 13 h 81"/>
                <a:gd name="T22" fmla="*/ 68 w 91"/>
                <a:gd name="T23" fmla="*/ 28 h 81"/>
                <a:gd name="T24" fmla="*/ 74 w 91"/>
                <a:gd name="T25" fmla="*/ 34 h 81"/>
                <a:gd name="T26" fmla="*/ 80 w 91"/>
                <a:gd name="T27" fmla="*/ 28 h 81"/>
                <a:gd name="T28" fmla="*/ 80 w 91"/>
                <a:gd name="T29" fmla="*/ 12 h 81"/>
                <a:gd name="T30" fmla="*/ 85 w 91"/>
                <a:gd name="T31" fmla="*/ 12 h 81"/>
                <a:gd name="T32" fmla="*/ 91 w 91"/>
                <a:gd name="T33" fmla="*/ 6 h 81"/>
                <a:gd name="T34" fmla="*/ 85 w 9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81">
                  <a:moveTo>
                    <a:pt x="85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4"/>
                    <a:pt x="0" y="8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9"/>
                    <a:pt x="15" y="81"/>
                    <a:pt x="19" y="81"/>
                  </a:cubicBezTo>
                  <a:cubicBezTo>
                    <a:pt x="22" y="81"/>
                    <a:pt x="25" y="79"/>
                    <a:pt x="25" y="7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31"/>
                    <a:pt x="71" y="34"/>
                    <a:pt x="74" y="34"/>
                  </a:cubicBezTo>
                  <a:cubicBezTo>
                    <a:pt x="78" y="34"/>
                    <a:pt x="80" y="31"/>
                    <a:pt x="80" y="28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8" y="12"/>
                    <a:pt x="91" y="10"/>
                    <a:pt x="91" y="6"/>
                  </a:cubicBezTo>
                  <a:cubicBezTo>
                    <a:pt x="91" y="3"/>
                    <a:pt x="88" y="0"/>
                    <a:pt x="85" y="0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35" name="Freeform 1301"/>
            <p:cNvSpPr>
              <a:spLocks noEditPoints="1"/>
            </p:cNvSpPr>
            <p:nvPr/>
          </p:nvSpPr>
          <p:spPr bwMode="auto">
            <a:xfrm>
              <a:off x="123826" y="1519238"/>
              <a:ext cx="42863" cy="31750"/>
            </a:xfrm>
            <a:custGeom>
              <a:avLst/>
              <a:gdLst>
                <a:gd name="T0" fmla="*/ 6 w 85"/>
                <a:gd name="T1" fmla="*/ 63 h 63"/>
                <a:gd name="T2" fmla="*/ 6 w 85"/>
                <a:gd name="T3" fmla="*/ 63 h 63"/>
                <a:gd name="T4" fmla="*/ 16 w 85"/>
                <a:gd name="T5" fmla="*/ 62 h 63"/>
                <a:gd name="T6" fmla="*/ 17 w 85"/>
                <a:gd name="T7" fmla="*/ 63 h 63"/>
                <a:gd name="T8" fmla="*/ 17 w 85"/>
                <a:gd name="T9" fmla="*/ 63 h 63"/>
                <a:gd name="T10" fmla="*/ 18 w 85"/>
                <a:gd name="T11" fmla="*/ 62 h 63"/>
                <a:gd name="T12" fmla="*/ 79 w 85"/>
                <a:gd name="T13" fmla="*/ 61 h 63"/>
                <a:gd name="T14" fmla="*/ 85 w 85"/>
                <a:gd name="T15" fmla="*/ 55 h 63"/>
                <a:gd name="T16" fmla="*/ 79 w 85"/>
                <a:gd name="T17" fmla="*/ 49 h 63"/>
                <a:gd name="T18" fmla="*/ 72 w 85"/>
                <a:gd name="T19" fmla="*/ 49 h 63"/>
                <a:gd name="T20" fmla="*/ 71 w 85"/>
                <a:gd name="T21" fmla="*/ 6 h 63"/>
                <a:gd name="T22" fmla="*/ 65 w 85"/>
                <a:gd name="T23" fmla="*/ 0 h 63"/>
                <a:gd name="T24" fmla="*/ 17 w 85"/>
                <a:gd name="T25" fmla="*/ 0 h 63"/>
                <a:gd name="T26" fmla="*/ 12 w 85"/>
                <a:gd name="T27" fmla="*/ 2 h 63"/>
                <a:gd name="T28" fmla="*/ 11 w 85"/>
                <a:gd name="T29" fmla="*/ 6 h 63"/>
                <a:gd name="T30" fmla="*/ 11 w 85"/>
                <a:gd name="T31" fmla="*/ 50 h 63"/>
                <a:gd name="T32" fmla="*/ 6 w 85"/>
                <a:gd name="T33" fmla="*/ 51 h 63"/>
                <a:gd name="T34" fmla="*/ 0 w 85"/>
                <a:gd name="T35" fmla="*/ 57 h 63"/>
                <a:gd name="T36" fmla="*/ 6 w 85"/>
                <a:gd name="T37" fmla="*/ 63 h 63"/>
                <a:gd name="T38" fmla="*/ 23 w 85"/>
                <a:gd name="T39" fmla="*/ 12 h 63"/>
                <a:gd name="T40" fmla="*/ 59 w 85"/>
                <a:gd name="T41" fmla="*/ 12 h 63"/>
                <a:gd name="T42" fmla="*/ 60 w 85"/>
                <a:gd name="T43" fmla="*/ 50 h 63"/>
                <a:gd name="T44" fmla="*/ 23 w 85"/>
                <a:gd name="T45" fmla="*/ 50 h 63"/>
                <a:gd name="T46" fmla="*/ 23 w 85"/>
                <a:gd name="T47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63">
                  <a:moveTo>
                    <a:pt x="6" y="63"/>
                  </a:moveTo>
                  <a:cubicBezTo>
                    <a:pt x="6" y="63"/>
                    <a:pt x="6" y="63"/>
                    <a:pt x="6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3"/>
                    <a:pt x="18" y="62"/>
                    <a:pt x="18" y="62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2" y="61"/>
                    <a:pt x="85" y="58"/>
                    <a:pt x="85" y="55"/>
                  </a:cubicBezTo>
                  <a:cubicBezTo>
                    <a:pt x="85" y="52"/>
                    <a:pt x="82" y="49"/>
                    <a:pt x="79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3"/>
                    <a:pt x="68" y="0"/>
                    <a:pt x="6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2" y="2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53"/>
                    <a:pt x="0" y="57"/>
                  </a:cubicBezTo>
                  <a:cubicBezTo>
                    <a:pt x="0" y="60"/>
                    <a:pt x="3" y="63"/>
                    <a:pt x="6" y="63"/>
                  </a:cubicBezTo>
                  <a:moveTo>
                    <a:pt x="23" y="12"/>
                  </a:moveTo>
                  <a:cubicBezTo>
                    <a:pt x="59" y="12"/>
                    <a:pt x="59" y="12"/>
                    <a:pt x="59" y="1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23" y="50"/>
                    <a:pt x="23" y="50"/>
                    <a:pt x="23" y="50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36" name="Freeform 1302"/>
            <p:cNvSpPr>
              <a:spLocks noEditPoints="1"/>
            </p:cNvSpPr>
            <p:nvPr/>
          </p:nvSpPr>
          <p:spPr bwMode="auto">
            <a:xfrm>
              <a:off x="122238" y="1552576"/>
              <a:ext cx="44450" cy="30163"/>
            </a:xfrm>
            <a:custGeom>
              <a:avLst/>
              <a:gdLst>
                <a:gd name="T0" fmla="*/ 6 w 90"/>
                <a:gd name="T1" fmla="*/ 60 h 60"/>
                <a:gd name="T2" fmla="*/ 6 w 90"/>
                <a:gd name="T3" fmla="*/ 60 h 60"/>
                <a:gd name="T4" fmla="*/ 18 w 90"/>
                <a:gd name="T5" fmla="*/ 60 h 60"/>
                <a:gd name="T6" fmla="*/ 19 w 90"/>
                <a:gd name="T7" fmla="*/ 60 h 60"/>
                <a:gd name="T8" fmla="*/ 21 w 90"/>
                <a:gd name="T9" fmla="*/ 59 h 60"/>
                <a:gd name="T10" fmla="*/ 84 w 90"/>
                <a:gd name="T11" fmla="*/ 58 h 60"/>
                <a:gd name="T12" fmla="*/ 90 w 90"/>
                <a:gd name="T13" fmla="*/ 52 h 60"/>
                <a:gd name="T14" fmla="*/ 84 w 90"/>
                <a:gd name="T15" fmla="*/ 46 h 60"/>
                <a:gd name="T16" fmla="*/ 80 w 90"/>
                <a:gd name="T17" fmla="*/ 46 h 60"/>
                <a:gd name="T18" fmla="*/ 79 w 90"/>
                <a:gd name="T19" fmla="*/ 12 h 60"/>
                <a:gd name="T20" fmla="*/ 83 w 90"/>
                <a:gd name="T21" fmla="*/ 12 h 60"/>
                <a:gd name="T22" fmla="*/ 89 w 90"/>
                <a:gd name="T23" fmla="*/ 6 h 60"/>
                <a:gd name="T24" fmla="*/ 83 w 90"/>
                <a:gd name="T25" fmla="*/ 0 h 60"/>
                <a:gd name="T26" fmla="*/ 73 w 90"/>
                <a:gd name="T27" fmla="*/ 0 h 60"/>
                <a:gd name="T28" fmla="*/ 72 w 90"/>
                <a:gd name="T29" fmla="*/ 0 h 60"/>
                <a:gd name="T30" fmla="*/ 71 w 90"/>
                <a:gd name="T31" fmla="*/ 0 h 60"/>
                <a:gd name="T32" fmla="*/ 10 w 90"/>
                <a:gd name="T33" fmla="*/ 1 h 60"/>
                <a:gd name="T34" fmla="*/ 4 w 90"/>
                <a:gd name="T35" fmla="*/ 7 h 60"/>
                <a:gd name="T36" fmla="*/ 10 w 90"/>
                <a:gd name="T37" fmla="*/ 13 h 60"/>
                <a:gd name="T38" fmla="*/ 10 w 90"/>
                <a:gd name="T39" fmla="*/ 13 h 60"/>
                <a:gd name="T40" fmla="*/ 13 w 90"/>
                <a:gd name="T41" fmla="*/ 13 h 60"/>
                <a:gd name="T42" fmla="*/ 13 w 90"/>
                <a:gd name="T43" fmla="*/ 48 h 60"/>
                <a:gd name="T44" fmla="*/ 6 w 90"/>
                <a:gd name="T45" fmla="*/ 48 h 60"/>
                <a:gd name="T46" fmla="*/ 0 w 90"/>
                <a:gd name="T47" fmla="*/ 54 h 60"/>
                <a:gd name="T48" fmla="*/ 6 w 90"/>
                <a:gd name="T49" fmla="*/ 60 h 60"/>
                <a:gd name="T50" fmla="*/ 25 w 90"/>
                <a:gd name="T51" fmla="*/ 13 h 60"/>
                <a:gd name="T52" fmla="*/ 67 w 90"/>
                <a:gd name="T53" fmla="*/ 12 h 60"/>
                <a:gd name="T54" fmla="*/ 68 w 90"/>
                <a:gd name="T55" fmla="*/ 47 h 60"/>
                <a:gd name="T56" fmla="*/ 25 w 90"/>
                <a:gd name="T57" fmla="*/ 47 h 60"/>
                <a:gd name="T58" fmla="*/ 25 w 90"/>
                <a:gd name="T5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60">
                  <a:moveTo>
                    <a:pt x="6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0" y="60"/>
                    <a:pt x="20" y="60"/>
                    <a:pt x="21" y="59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8" y="58"/>
                    <a:pt x="90" y="56"/>
                    <a:pt x="90" y="52"/>
                  </a:cubicBezTo>
                  <a:cubicBezTo>
                    <a:pt x="90" y="49"/>
                    <a:pt x="87" y="46"/>
                    <a:pt x="84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6" y="12"/>
                    <a:pt x="89" y="9"/>
                    <a:pt x="89" y="6"/>
                  </a:cubicBezTo>
                  <a:cubicBezTo>
                    <a:pt x="89" y="2"/>
                    <a:pt x="86" y="0"/>
                    <a:pt x="8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2" y="0"/>
                  </a:cubicBezTo>
                  <a:cubicBezTo>
                    <a:pt x="72" y="0"/>
                    <a:pt x="72" y="0"/>
                    <a:pt x="7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4" y="4"/>
                    <a:pt x="4" y="7"/>
                  </a:cubicBezTo>
                  <a:cubicBezTo>
                    <a:pt x="4" y="11"/>
                    <a:pt x="7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50"/>
                    <a:pt x="0" y="54"/>
                  </a:cubicBezTo>
                  <a:cubicBezTo>
                    <a:pt x="0" y="57"/>
                    <a:pt x="3" y="60"/>
                    <a:pt x="6" y="60"/>
                  </a:cubicBezTo>
                  <a:moveTo>
                    <a:pt x="25" y="13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25" y="47"/>
                    <a:pt x="25" y="47"/>
                    <a:pt x="25" y="47"/>
                  </a:cubicBezTo>
                  <a:lnTo>
                    <a:pt x="25" y="13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37" name="Freeform 1303"/>
            <p:cNvSpPr>
              <a:spLocks/>
            </p:cNvSpPr>
            <p:nvPr/>
          </p:nvSpPr>
          <p:spPr bwMode="auto">
            <a:xfrm>
              <a:off x="122238" y="1585913"/>
              <a:ext cx="44450" cy="15875"/>
            </a:xfrm>
            <a:custGeom>
              <a:avLst/>
              <a:gdLst>
                <a:gd name="T0" fmla="*/ 84 w 90"/>
                <a:gd name="T1" fmla="*/ 0 h 33"/>
                <a:gd name="T2" fmla="*/ 6 w 90"/>
                <a:gd name="T3" fmla="*/ 1 h 33"/>
                <a:gd name="T4" fmla="*/ 0 w 90"/>
                <a:gd name="T5" fmla="*/ 7 h 33"/>
                <a:gd name="T6" fmla="*/ 6 w 90"/>
                <a:gd name="T7" fmla="*/ 13 h 33"/>
                <a:gd name="T8" fmla="*/ 6 w 90"/>
                <a:gd name="T9" fmla="*/ 13 h 33"/>
                <a:gd name="T10" fmla="*/ 12 w 90"/>
                <a:gd name="T11" fmla="*/ 13 h 33"/>
                <a:gd name="T12" fmla="*/ 12 w 90"/>
                <a:gd name="T13" fmla="*/ 27 h 33"/>
                <a:gd name="T14" fmla="*/ 18 w 90"/>
                <a:gd name="T15" fmla="*/ 33 h 33"/>
                <a:gd name="T16" fmla="*/ 24 w 90"/>
                <a:gd name="T17" fmla="*/ 27 h 33"/>
                <a:gd name="T18" fmla="*/ 24 w 90"/>
                <a:gd name="T19" fmla="*/ 13 h 33"/>
                <a:gd name="T20" fmla="*/ 68 w 90"/>
                <a:gd name="T21" fmla="*/ 12 h 33"/>
                <a:gd name="T22" fmla="*/ 68 w 90"/>
                <a:gd name="T23" fmla="*/ 27 h 33"/>
                <a:gd name="T24" fmla="*/ 74 w 90"/>
                <a:gd name="T25" fmla="*/ 33 h 33"/>
                <a:gd name="T26" fmla="*/ 80 w 90"/>
                <a:gd name="T27" fmla="*/ 27 h 33"/>
                <a:gd name="T28" fmla="*/ 80 w 90"/>
                <a:gd name="T29" fmla="*/ 12 h 33"/>
                <a:gd name="T30" fmla="*/ 84 w 90"/>
                <a:gd name="T31" fmla="*/ 12 h 33"/>
                <a:gd name="T32" fmla="*/ 90 w 90"/>
                <a:gd name="T33" fmla="*/ 6 h 33"/>
                <a:gd name="T34" fmla="*/ 84 w 90"/>
                <a:gd name="T3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33">
                  <a:moveTo>
                    <a:pt x="84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1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5" y="33"/>
                    <a:pt x="18" y="33"/>
                  </a:cubicBezTo>
                  <a:cubicBezTo>
                    <a:pt x="21" y="33"/>
                    <a:pt x="24" y="31"/>
                    <a:pt x="24" y="2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31"/>
                    <a:pt x="71" y="33"/>
                    <a:pt x="74" y="33"/>
                  </a:cubicBezTo>
                  <a:cubicBezTo>
                    <a:pt x="77" y="33"/>
                    <a:pt x="80" y="31"/>
                    <a:pt x="80" y="27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8" y="12"/>
                    <a:pt x="90" y="9"/>
                    <a:pt x="90" y="6"/>
                  </a:cubicBezTo>
                  <a:cubicBezTo>
                    <a:pt x="90" y="3"/>
                    <a:pt x="87" y="0"/>
                    <a:pt x="84" y="0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38" name="Freeform 1304"/>
            <p:cNvSpPr>
              <a:spLocks/>
            </p:cNvSpPr>
            <p:nvPr/>
          </p:nvSpPr>
          <p:spPr bwMode="auto">
            <a:xfrm>
              <a:off x="204788" y="1560513"/>
              <a:ext cx="6350" cy="26988"/>
            </a:xfrm>
            <a:custGeom>
              <a:avLst/>
              <a:gdLst>
                <a:gd name="T0" fmla="*/ 6 w 12"/>
                <a:gd name="T1" fmla="*/ 53 h 53"/>
                <a:gd name="T2" fmla="*/ 0 w 12"/>
                <a:gd name="T3" fmla="*/ 47 h 53"/>
                <a:gd name="T4" fmla="*/ 0 w 12"/>
                <a:gd name="T5" fmla="*/ 6 h 53"/>
                <a:gd name="T6" fmla="*/ 6 w 12"/>
                <a:gd name="T7" fmla="*/ 0 h 53"/>
                <a:gd name="T8" fmla="*/ 12 w 12"/>
                <a:gd name="T9" fmla="*/ 6 h 53"/>
                <a:gd name="T10" fmla="*/ 12 w 12"/>
                <a:gd name="T11" fmla="*/ 47 h 53"/>
                <a:gd name="T12" fmla="*/ 6 w 12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3">
                  <a:moveTo>
                    <a:pt x="6" y="53"/>
                  </a:moveTo>
                  <a:cubicBezTo>
                    <a:pt x="3" y="53"/>
                    <a:pt x="0" y="51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51"/>
                    <a:pt x="9" y="53"/>
                    <a:pt x="6" y="53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39" name="Freeform 1305"/>
            <p:cNvSpPr>
              <a:spLocks noEditPoints="1"/>
            </p:cNvSpPr>
            <p:nvPr/>
          </p:nvSpPr>
          <p:spPr bwMode="auto">
            <a:xfrm>
              <a:off x="58738" y="1560513"/>
              <a:ext cx="169863" cy="222250"/>
            </a:xfrm>
            <a:custGeom>
              <a:avLst/>
              <a:gdLst>
                <a:gd name="T0" fmla="*/ 325 w 341"/>
                <a:gd name="T1" fmla="*/ 0 h 446"/>
                <a:gd name="T2" fmla="*/ 307 w 341"/>
                <a:gd name="T3" fmla="*/ 329 h 446"/>
                <a:gd name="T4" fmla="*/ 314 w 341"/>
                <a:gd name="T5" fmla="*/ 294 h 446"/>
                <a:gd name="T6" fmla="*/ 307 w 341"/>
                <a:gd name="T7" fmla="*/ 282 h 446"/>
                <a:gd name="T8" fmla="*/ 308 w 341"/>
                <a:gd name="T9" fmla="*/ 271 h 446"/>
                <a:gd name="T10" fmla="*/ 307 w 341"/>
                <a:gd name="T11" fmla="*/ 235 h 446"/>
                <a:gd name="T12" fmla="*/ 307 w 341"/>
                <a:gd name="T13" fmla="*/ 168 h 446"/>
                <a:gd name="T14" fmla="*/ 308 w 341"/>
                <a:gd name="T15" fmla="*/ 156 h 446"/>
                <a:gd name="T16" fmla="*/ 308 w 341"/>
                <a:gd name="T17" fmla="*/ 150 h 446"/>
                <a:gd name="T18" fmla="*/ 307 w 341"/>
                <a:gd name="T19" fmla="*/ 139 h 446"/>
                <a:gd name="T20" fmla="*/ 253 w 341"/>
                <a:gd name="T21" fmla="*/ 54 h 446"/>
                <a:gd name="T22" fmla="*/ 93 w 341"/>
                <a:gd name="T23" fmla="*/ 94 h 446"/>
                <a:gd name="T24" fmla="*/ 59 w 341"/>
                <a:gd name="T25" fmla="*/ 166 h 446"/>
                <a:gd name="T26" fmla="*/ 103 w 341"/>
                <a:gd name="T27" fmla="*/ 178 h 446"/>
                <a:gd name="T28" fmla="*/ 100 w 341"/>
                <a:gd name="T29" fmla="*/ 166 h 446"/>
                <a:gd name="T30" fmla="*/ 210 w 341"/>
                <a:gd name="T31" fmla="*/ 132 h 446"/>
                <a:gd name="T32" fmla="*/ 203 w 341"/>
                <a:gd name="T33" fmla="*/ 145 h 446"/>
                <a:gd name="T34" fmla="*/ 210 w 341"/>
                <a:gd name="T35" fmla="*/ 156 h 446"/>
                <a:gd name="T36" fmla="*/ 209 w 341"/>
                <a:gd name="T37" fmla="*/ 168 h 446"/>
                <a:gd name="T38" fmla="*/ 196 w 341"/>
                <a:gd name="T39" fmla="*/ 209 h 446"/>
                <a:gd name="T40" fmla="*/ 184 w 341"/>
                <a:gd name="T41" fmla="*/ 206 h 446"/>
                <a:gd name="T42" fmla="*/ 196 w 341"/>
                <a:gd name="T43" fmla="*/ 250 h 446"/>
                <a:gd name="T44" fmla="*/ 210 w 341"/>
                <a:gd name="T45" fmla="*/ 271 h 446"/>
                <a:gd name="T46" fmla="*/ 209 w 341"/>
                <a:gd name="T47" fmla="*/ 282 h 446"/>
                <a:gd name="T48" fmla="*/ 209 w 341"/>
                <a:gd name="T49" fmla="*/ 288 h 446"/>
                <a:gd name="T50" fmla="*/ 210 w 341"/>
                <a:gd name="T51" fmla="*/ 300 h 446"/>
                <a:gd name="T52" fmla="*/ 162 w 341"/>
                <a:gd name="T53" fmla="*/ 284 h 446"/>
                <a:gd name="T54" fmla="*/ 103 w 341"/>
                <a:gd name="T55" fmla="*/ 195 h 446"/>
                <a:gd name="T56" fmla="*/ 59 w 341"/>
                <a:gd name="T57" fmla="*/ 183 h 446"/>
                <a:gd name="T58" fmla="*/ 62 w 341"/>
                <a:gd name="T59" fmla="*/ 195 h 446"/>
                <a:gd name="T60" fmla="*/ 0 w 341"/>
                <a:gd name="T61" fmla="*/ 445 h 446"/>
                <a:gd name="T62" fmla="*/ 331 w 341"/>
                <a:gd name="T63" fmla="*/ 329 h 446"/>
                <a:gd name="T64" fmla="*/ 296 w 341"/>
                <a:gd name="T65" fmla="*/ 103 h 446"/>
                <a:gd name="T66" fmla="*/ 221 w 341"/>
                <a:gd name="T67" fmla="*/ 103 h 446"/>
                <a:gd name="T68" fmla="*/ 296 w 341"/>
                <a:gd name="T69" fmla="*/ 156 h 446"/>
                <a:gd name="T70" fmla="*/ 221 w 341"/>
                <a:gd name="T71" fmla="*/ 168 h 446"/>
                <a:gd name="T72" fmla="*/ 221 w 341"/>
                <a:gd name="T73" fmla="*/ 271 h 446"/>
                <a:gd name="T74" fmla="*/ 296 w 341"/>
                <a:gd name="T75" fmla="*/ 282 h 446"/>
                <a:gd name="T76" fmla="*/ 221 w 341"/>
                <a:gd name="T77" fmla="*/ 282 h 446"/>
                <a:gd name="T78" fmla="*/ 296 w 341"/>
                <a:gd name="T79" fmla="*/ 329 h 446"/>
                <a:gd name="T80" fmla="*/ 101 w 341"/>
                <a:gd name="T81" fmla="*/ 120 h 446"/>
                <a:gd name="T82" fmla="*/ 73 w 341"/>
                <a:gd name="T83" fmla="*/ 166 h 446"/>
                <a:gd name="T84" fmla="*/ 210 w 341"/>
                <a:gd name="T85" fmla="*/ 106 h 446"/>
                <a:gd name="T86" fmla="*/ 196 w 341"/>
                <a:gd name="T87" fmla="*/ 220 h 446"/>
                <a:gd name="T88" fmla="*/ 196 w 341"/>
                <a:gd name="T89" fmla="*/ 235 h 446"/>
                <a:gd name="T90" fmla="*/ 88 w 341"/>
                <a:gd name="T91" fmla="*/ 195 h 446"/>
                <a:gd name="T92" fmla="*/ 73 w 341"/>
                <a:gd name="T93" fmla="*/ 195 h 446"/>
                <a:gd name="T94" fmla="*/ 140 w 341"/>
                <a:gd name="T95" fmla="*/ 281 h 446"/>
                <a:gd name="T96" fmla="*/ 150 w 341"/>
                <a:gd name="T97" fmla="*/ 434 h 446"/>
                <a:gd name="T98" fmla="*/ 150 w 341"/>
                <a:gd name="T99" fmla="*/ 292 h 446"/>
                <a:gd name="T100" fmla="*/ 162 w 341"/>
                <a:gd name="T101" fmla="*/ 434 h 446"/>
                <a:gd name="T102" fmla="*/ 326 w 341"/>
                <a:gd name="T103" fmla="*/ 43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1" h="446">
                  <a:moveTo>
                    <a:pt x="331" y="329"/>
                  </a:moveTo>
                  <a:cubicBezTo>
                    <a:pt x="331" y="6"/>
                    <a:pt x="331" y="6"/>
                    <a:pt x="331" y="6"/>
                  </a:cubicBezTo>
                  <a:cubicBezTo>
                    <a:pt x="331" y="3"/>
                    <a:pt x="328" y="0"/>
                    <a:pt x="325" y="0"/>
                  </a:cubicBezTo>
                  <a:cubicBezTo>
                    <a:pt x="322" y="0"/>
                    <a:pt x="319" y="3"/>
                    <a:pt x="319" y="6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07" y="329"/>
                    <a:pt x="307" y="329"/>
                    <a:pt x="307" y="329"/>
                  </a:cubicBezTo>
                  <a:cubicBezTo>
                    <a:pt x="307" y="300"/>
                    <a:pt x="307" y="300"/>
                    <a:pt x="307" y="300"/>
                  </a:cubicBezTo>
                  <a:cubicBezTo>
                    <a:pt x="308" y="300"/>
                    <a:pt x="308" y="300"/>
                    <a:pt x="308" y="300"/>
                  </a:cubicBezTo>
                  <a:cubicBezTo>
                    <a:pt x="311" y="300"/>
                    <a:pt x="314" y="297"/>
                    <a:pt x="314" y="294"/>
                  </a:cubicBezTo>
                  <a:cubicBezTo>
                    <a:pt x="314" y="291"/>
                    <a:pt x="311" y="288"/>
                    <a:pt x="308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2"/>
                    <a:pt x="307" y="282"/>
                    <a:pt x="307" y="282"/>
                  </a:cubicBezTo>
                  <a:cubicBezTo>
                    <a:pt x="308" y="282"/>
                    <a:pt x="308" y="282"/>
                    <a:pt x="308" y="282"/>
                  </a:cubicBezTo>
                  <a:cubicBezTo>
                    <a:pt x="311" y="282"/>
                    <a:pt x="314" y="280"/>
                    <a:pt x="314" y="276"/>
                  </a:cubicBezTo>
                  <a:cubicBezTo>
                    <a:pt x="314" y="273"/>
                    <a:pt x="311" y="271"/>
                    <a:pt x="308" y="271"/>
                  </a:cubicBezTo>
                  <a:cubicBezTo>
                    <a:pt x="307" y="271"/>
                    <a:pt x="307" y="271"/>
                    <a:pt x="307" y="271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07" y="235"/>
                    <a:pt x="307" y="235"/>
                    <a:pt x="307" y="235"/>
                  </a:cubicBezTo>
                  <a:cubicBezTo>
                    <a:pt x="307" y="220"/>
                    <a:pt x="307" y="220"/>
                    <a:pt x="307" y="220"/>
                  </a:cubicBezTo>
                  <a:cubicBezTo>
                    <a:pt x="307" y="209"/>
                    <a:pt x="307" y="209"/>
                    <a:pt x="307" y="209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1" y="168"/>
                    <a:pt x="314" y="165"/>
                    <a:pt x="314" y="162"/>
                  </a:cubicBezTo>
                  <a:cubicBezTo>
                    <a:pt x="314" y="159"/>
                    <a:pt x="311" y="156"/>
                    <a:pt x="308" y="156"/>
                  </a:cubicBezTo>
                  <a:cubicBezTo>
                    <a:pt x="307" y="156"/>
                    <a:pt x="307" y="156"/>
                    <a:pt x="307" y="156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11" y="150"/>
                    <a:pt x="314" y="148"/>
                    <a:pt x="314" y="145"/>
                  </a:cubicBezTo>
                  <a:cubicBezTo>
                    <a:pt x="314" y="141"/>
                    <a:pt x="311" y="139"/>
                    <a:pt x="308" y="139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7" y="81"/>
                    <a:pt x="294" y="63"/>
                    <a:pt x="275" y="56"/>
                  </a:cubicBezTo>
                  <a:cubicBezTo>
                    <a:pt x="266" y="54"/>
                    <a:pt x="261" y="54"/>
                    <a:pt x="253" y="54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1" y="56"/>
                    <a:pt x="214" y="73"/>
                    <a:pt x="210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76" y="94"/>
                    <a:pt x="62" y="108"/>
                    <a:pt x="62" y="125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6" y="166"/>
                    <a:pt x="53" y="169"/>
                    <a:pt x="53" y="172"/>
                  </a:cubicBezTo>
                  <a:cubicBezTo>
                    <a:pt x="53" y="175"/>
                    <a:pt x="56" y="178"/>
                    <a:pt x="59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6" y="178"/>
                    <a:pt x="108" y="175"/>
                    <a:pt x="108" y="172"/>
                  </a:cubicBezTo>
                  <a:cubicBezTo>
                    <a:pt x="108" y="169"/>
                    <a:pt x="106" y="166"/>
                    <a:pt x="103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2"/>
                    <a:pt x="101" y="132"/>
                  </a:cubicBezTo>
                  <a:cubicBezTo>
                    <a:pt x="210" y="132"/>
                    <a:pt x="210" y="132"/>
                    <a:pt x="210" y="132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6" y="139"/>
                    <a:pt x="203" y="141"/>
                    <a:pt x="203" y="145"/>
                  </a:cubicBezTo>
                  <a:cubicBezTo>
                    <a:pt x="203" y="148"/>
                    <a:pt x="206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06" y="156"/>
                    <a:pt x="203" y="159"/>
                    <a:pt x="203" y="162"/>
                  </a:cubicBezTo>
                  <a:cubicBezTo>
                    <a:pt x="203" y="165"/>
                    <a:pt x="206" y="168"/>
                    <a:pt x="209" y="168"/>
                  </a:cubicBezTo>
                  <a:cubicBezTo>
                    <a:pt x="210" y="168"/>
                    <a:pt x="210" y="168"/>
                    <a:pt x="210" y="168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96" y="206"/>
                    <a:pt x="196" y="206"/>
                    <a:pt x="196" y="206"/>
                  </a:cubicBezTo>
                  <a:cubicBezTo>
                    <a:pt x="196" y="203"/>
                    <a:pt x="193" y="200"/>
                    <a:pt x="190" y="200"/>
                  </a:cubicBezTo>
                  <a:cubicBezTo>
                    <a:pt x="187" y="200"/>
                    <a:pt x="184" y="203"/>
                    <a:pt x="184" y="206"/>
                  </a:cubicBezTo>
                  <a:cubicBezTo>
                    <a:pt x="184" y="250"/>
                    <a:pt x="184" y="250"/>
                    <a:pt x="184" y="250"/>
                  </a:cubicBezTo>
                  <a:cubicBezTo>
                    <a:pt x="184" y="253"/>
                    <a:pt x="187" y="255"/>
                    <a:pt x="190" y="255"/>
                  </a:cubicBezTo>
                  <a:cubicBezTo>
                    <a:pt x="193" y="255"/>
                    <a:pt x="196" y="253"/>
                    <a:pt x="196" y="250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0" y="271"/>
                    <a:pt x="210" y="271"/>
                    <a:pt x="210" y="271"/>
                  </a:cubicBezTo>
                  <a:cubicBezTo>
                    <a:pt x="209" y="271"/>
                    <a:pt x="209" y="271"/>
                    <a:pt x="209" y="271"/>
                  </a:cubicBezTo>
                  <a:cubicBezTo>
                    <a:pt x="206" y="271"/>
                    <a:pt x="203" y="273"/>
                    <a:pt x="203" y="276"/>
                  </a:cubicBezTo>
                  <a:cubicBezTo>
                    <a:pt x="203" y="280"/>
                    <a:pt x="206" y="282"/>
                    <a:pt x="209" y="282"/>
                  </a:cubicBezTo>
                  <a:cubicBezTo>
                    <a:pt x="210" y="282"/>
                    <a:pt x="210" y="282"/>
                    <a:pt x="210" y="282"/>
                  </a:cubicBezTo>
                  <a:cubicBezTo>
                    <a:pt x="210" y="288"/>
                    <a:pt x="210" y="288"/>
                    <a:pt x="210" y="288"/>
                  </a:cubicBezTo>
                  <a:cubicBezTo>
                    <a:pt x="209" y="288"/>
                    <a:pt x="209" y="288"/>
                    <a:pt x="209" y="288"/>
                  </a:cubicBezTo>
                  <a:cubicBezTo>
                    <a:pt x="206" y="288"/>
                    <a:pt x="203" y="291"/>
                    <a:pt x="203" y="294"/>
                  </a:cubicBezTo>
                  <a:cubicBezTo>
                    <a:pt x="203" y="297"/>
                    <a:pt x="206" y="300"/>
                    <a:pt x="209" y="300"/>
                  </a:cubicBezTo>
                  <a:cubicBezTo>
                    <a:pt x="210" y="300"/>
                    <a:pt x="210" y="300"/>
                    <a:pt x="210" y="300"/>
                  </a:cubicBezTo>
                  <a:cubicBezTo>
                    <a:pt x="210" y="329"/>
                    <a:pt x="210" y="329"/>
                    <a:pt x="210" y="329"/>
                  </a:cubicBezTo>
                  <a:cubicBezTo>
                    <a:pt x="162" y="329"/>
                    <a:pt x="162" y="329"/>
                    <a:pt x="162" y="329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3" y="195"/>
                    <a:pt x="103" y="195"/>
                    <a:pt x="103" y="195"/>
                  </a:cubicBezTo>
                  <a:cubicBezTo>
                    <a:pt x="106" y="195"/>
                    <a:pt x="108" y="192"/>
                    <a:pt x="108" y="189"/>
                  </a:cubicBezTo>
                  <a:cubicBezTo>
                    <a:pt x="108" y="186"/>
                    <a:pt x="106" y="183"/>
                    <a:pt x="103" y="183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6" y="183"/>
                    <a:pt x="53" y="186"/>
                    <a:pt x="53" y="189"/>
                  </a:cubicBezTo>
                  <a:cubicBezTo>
                    <a:pt x="53" y="192"/>
                    <a:pt x="56" y="195"/>
                    <a:pt x="59" y="195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41" y="329"/>
                    <a:pt x="341" y="329"/>
                    <a:pt x="341" y="329"/>
                  </a:cubicBezTo>
                  <a:lnTo>
                    <a:pt x="331" y="329"/>
                  </a:lnTo>
                  <a:close/>
                  <a:moveTo>
                    <a:pt x="221" y="103"/>
                  </a:moveTo>
                  <a:cubicBezTo>
                    <a:pt x="221" y="82"/>
                    <a:pt x="238" y="65"/>
                    <a:pt x="258" y="65"/>
                  </a:cubicBezTo>
                  <a:cubicBezTo>
                    <a:pt x="279" y="65"/>
                    <a:pt x="296" y="82"/>
                    <a:pt x="296" y="103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21" y="139"/>
                    <a:pt x="221" y="139"/>
                    <a:pt x="221" y="139"/>
                  </a:cubicBezTo>
                  <a:lnTo>
                    <a:pt x="221" y="103"/>
                  </a:lnTo>
                  <a:close/>
                  <a:moveTo>
                    <a:pt x="221" y="150"/>
                  </a:moveTo>
                  <a:cubicBezTo>
                    <a:pt x="296" y="150"/>
                    <a:pt x="296" y="150"/>
                    <a:pt x="296" y="150"/>
                  </a:cubicBezTo>
                  <a:cubicBezTo>
                    <a:pt x="296" y="156"/>
                    <a:pt x="296" y="156"/>
                    <a:pt x="296" y="156"/>
                  </a:cubicBezTo>
                  <a:cubicBezTo>
                    <a:pt x="221" y="156"/>
                    <a:pt x="221" y="156"/>
                    <a:pt x="221" y="156"/>
                  </a:cubicBezTo>
                  <a:lnTo>
                    <a:pt x="221" y="150"/>
                  </a:lnTo>
                  <a:close/>
                  <a:moveTo>
                    <a:pt x="221" y="168"/>
                  </a:moveTo>
                  <a:cubicBezTo>
                    <a:pt x="296" y="168"/>
                    <a:pt x="296" y="168"/>
                    <a:pt x="296" y="168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21" y="271"/>
                    <a:pt x="221" y="271"/>
                    <a:pt x="221" y="271"/>
                  </a:cubicBezTo>
                  <a:lnTo>
                    <a:pt x="221" y="168"/>
                  </a:lnTo>
                  <a:close/>
                  <a:moveTo>
                    <a:pt x="221" y="282"/>
                  </a:moveTo>
                  <a:cubicBezTo>
                    <a:pt x="296" y="282"/>
                    <a:pt x="296" y="282"/>
                    <a:pt x="296" y="282"/>
                  </a:cubicBezTo>
                  <a:cubicBezTo>
                    <a:pt x="296" y="288"/>
                    <a:pt x="296" y="288"/>
                    <a:pt x="296" y="288"/>
                  </a:cubicBezTo>
                  <a:cubicBezTo>
                    <a:pt x="221" y="288"/>
                    <a:pt x="221" y="288"/>
                    <a:pt x="221" y="288"/>
                  </a:cubicBezTo>
                  <a:lnTo>
                    <a:pt x="221" y="282"/>
                  </a:lnTo>
                  <a:close/>
                  <a:moveTo>
                    <a:pt x="221" y="300"/>
                  </a:moveTo>
                  <a:cubicBezTo>
                    <a:pt x="296" y="300"/>
                    <a:pt x="296" y="300"/>
                    <a:pt x="296" y="300"/>
                  </a:cubicBezTo>
                  <a:cubicBezTo>
                    <a:pt x="296" y="329"/>
                    <a:pt x="296" y="329"/>
                    <a:pt x="296" y="329"/>
                  </a:cubicBezTo>
                  <a:cubicBezTo>
                    <a:pt x="221" y="329"/>
                    <a:pt x="221" y="329"/>
                    <a:pt x="221" y="329"/>
                  </a:cubicBezTo>
                  <a:lnTo>
                    <a:pt x="221" y="300"/>
                  </a:lnTo>
                  <a:close/>
                  <a:moveTo>
                    <a:pt x="101" y="120"/>
                  </a:moveTo>
                  <a:cubicBezTo>
                    <a:pt x="94" y="120"/>
                    <a:pt x="88" y="126"/>
                    <a:pt x="88" y="133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15"/>
                    <a:pt x="82" y="106"/>
                    <a:pt x="93" y="106"/>
                  </a:cubicBezTo>
                  <a:cubicBezTo>
                    <a:pt x="210" y="106"/>
                    <a:pt x="210" y="106"/>
                    <a:pt x="210" y="106"/>
                  </a:cubicBezTo>
                  <a:cubicBezTo>
                    <a:pt x="210" y="120"/>
                    <a:pt x="210" y="120"/>
                    <a:pt x="210" y="120"/>
                  </a:cubicBezTo>
                  <a:lnTo>
                    <a:pt x="101" y="120"/>
                  </a:lnTo>
                  <a:close/>
                  <a:moveTo>
                    <a:pt x="196" y="220"/>
                  </a:moveTo>
                  <a:cubicBezTo>
                    <a:pt x="210" y="220"/>
                    <a:pt x="210" y="220"/>
                    <a:pt x="210" y="220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196" y="235"/>
                    <a:pt x="196" y="235"/>
                    <a:pt x="196" y="235"/>
                  </a:cubicBezTo>
                  <a:lnTo>
                    <a:pt x="196" y="220"/>
                  </a:lnTo>
                  <a:close/>
                  <a:moveTo>
                    <a:pt x="73" y="195"/>
                  </a:moveTo>
                  <a:cubicBezTo>
                    <a:pt x="88" y="195"/>
                    <a:pt x="88" y="195"/>
                    <a:pt x="88" y="195"/>
                  </a:cubicBezTo>
                  <a:cubicBezTo>
                    <a:pt x="88" y="226"/>
                    <a:pt x="88" y="226"/>
                    <a:pt x="88" y="226"/>
                  </a:cubicBezTo>
                  <a:cubicBezTo>
                    <a:pt x="73" y="226"/>
                    <a:pt x="73" y="226"/>
                    <a:pt x="73" y="226"/>
                  </a:cubicBezTo>
                  <a:lnTo>
                    <a:pt x="73" y="195"/>
                  </a:lnTo>
                  <a:close/>
                  <a:moveTo>
                    <a:pt x="70" y="238"/>
                  </a:moveTo>
                  <a:cubicBezTo>
                    <a:pt x="92" y="238"/>
                    <a:pt x="92" y="238"/>
                    <a:pt x="92" y="238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21" y="281"/>
                    <a:pt x="21" y="281"/>
                    <a:pt x="21" y="281"/>
                  </a:cubicBezTo>
                  <a:lnTo>
                    <a:pt x="70" y="238"/>
                  </a:lnTo>
                  <a:close/>
                  <a:moveTo>
                    <a:pt x="150" y="434"/>
                  </a:moveTo>
                  <a:cubicBezTo>
                    <a:pt x="11" y="434"/>
                    <a:pt x="11" y="434"/>
                    <a:pt x="11" y="434"/>
                  </a:cubicBezTo>
                  <a:cubicBezTo>
                    <a:pt x="11" y="292"/>
                    <a:pt x="11" y="292"/>
                    <a:pt x="11" y="292"/>
                  </a:cubicBezTo>
                  <a:cubicBezTo>
                    <a:pt x="150" y="292"/>
                    <a:pt x="150" y="292"/>
                    <a:pt x="150" y="292"/>
                  </a:cubicBezTo>
                  <a:lnTo>
                    <a:pt x="150" y="434"/>
                  </a:lnTo>
                  <a:close/>
                  <a:moveTo>
                    <a:pt x="326" y="434"/>
                  </a:moveTo>
                  <a:cubicBezTo>
                    <a:pt x="162" y="434"/>
                    <a:pt x="162" y="434"/>
                    <a:pt x="162" y="434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326" y="340"/>
                    <a:pt x="326" y="340"/>
                    <a:pt x="326" y="340"/>
                  </a:cubicBezTo>
                  <a:lnTo>
                    <a:pt x="326" y="434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40" name="Freeform 1306"/>
            <p:cNvSpPr>
              <a:spLocks/>
            </p:cNvSpPr>
            <p:nvPr/>
          </p:nvSpPr>
          <p:spPr bwMode="auto">
            <a:xfrm>
              <a:off x="201613" y="1519238"/>
              <a:ext cx="25400" cy="31750"/>
            </a:xfrm>
            <a:custGeom>
              <a:avLst/>
              <a:gdLst>
                <a:gd name="T0" fmla="*/ 1 w 48"/>
                <a:gd name="T1" fmla="*/ 27 h 63"/>
                <a:gd name="T2" fmla="*/ 6 w 48"/>
                <a:gd name="T3" fmla="*/ 32 h 63"/>
                <a:gd name="T4" fmla="*/ 6 w 48"/>
                <a:gd name="T5" fmla="*/ 36 h 63"/>
                <a:gd name="T6" fmla="*/ 2 w 48"/>
                <a:gd name="T7" fmla="*/ 54 h 63"/>
                <a:gd name="T8" fmla="*/ 10 w 48"/>
                <a:gd name="T9" fmla="*/ 63 h 63"/>
                <a:gd name="T10" fmla="*/ 10 w 48"/>
                <a:gd name="T11" fmla="*/ 63 h 63"/>
                <a:gd name="T12" fmla="*/ 11 w 48"/>
                <a:gd name="T13" fmla="*/ 62 h 63"/>
                <a:gd name="T14" fmla="*/ 11 w 48"/>
                <a:gd name="T15" fmla="*/ 62 h 63"/>
                <a:gd name="T16" fmla="*/ 16 w 48"/>
                <a:gd name="T17" fmla="*/ 49 h 63"/>
                <a:gd name="T18" fmla="*/ 18 w 48"/>
                <a:gd name="T19" fmla="*/ 39 h 63"/>
                <a:gd name="T20" fmla="*/ 25 w 48"/>
                <a:gd name="T21" fmla="*/ 52 h 63"/>
                <a:gd name="T22" fmla="*/ 25 w 48"/>
                <a:gd name="T23" fmla="*/ 52 h 63"/>
                <a:gd name="T24" fmla="*/ 26 w 48"/>
                <a:gd name="T25" fmla="*/ 52 h 63"/>
                <a:gd name="T26" fmla="*/ 32 w 48"/>
                <a:gd name="T27" fmla="*/ 47 h 63"/>
                <a:gd name="T28" fmla="*/ 35 w 48"/>
                <a:gd name="T29" fmla="*/ 62 h 63"/>
                <a:gd name="T30" fmla="*/ 35 w 48"/>
                <a:gd name="T31" fmla="*/ 63 h 63"/>
                <a:gd name="T32" fmla="*/ 36 w 48"/>
                <a:gd name="T33" fmla="*/ 63 h 63"/>
                <a:gd name="T34" fmla="*/ 36 w 48"/>
                <a:gd name="T35" fmla="*/ 63 h 63"/>
                <a:gd name="T36" fmla="*/ 48 w 48"/>
                <a:gd name="T37" fmla="*/ 47 h 63"/>
                <a:gd name="T38" fmla="*/ 45 w 48"/>
                <a:gd name="T39" fmla="*/ 33 h 63"/>
                <a:gd name="T40" fmla="*/ 31 w 48"/>
                <a:gd name="T41" fmla="*/ 18 h 63"/>
                <a:gd name="T42" fmla="*/ 24 w 48"/>
                <a:gd name="T43" fmla="*/ 6 h 63"/>
                <a:gd name="T44" fmla="*/ 24 w 48"/>
                <a:gd name="T45" fmla="*/ 0 h 63"/>
                <a:gd name="T46" fmla="*/ 23 w 48"/>
                <a:gd name="T47" fmla="*/ 0 h 63"/>
                <a:gd name="T48" fmla="*/ 23 w 48"/>
                <a:gd name="T49" fmla="*/ 0 h 63"/>
                <a:gd name="T50" fmla="*/ 14 w 48"/>
                <a:gd name="T51" fmla="*/ 6 h 63"/>
                <a:gd name="T52" fmla="*/ 12 w 48"/>
                <a:gd name="T53" fmla="*/ 24 h 63"/>
                <a:gd name="T54" fmla="*/ 9 w 48"/>
                <a:gd name="T55" fmla="*/ 24 h 63"/>
                <a:gd name="T56" fmla="*/ 0 w 48"/>
                <a:gd name="T57" fmla="*/ 26 h 63"/>
                <a:gd name="T58" fmla="*/ 0 w 48"/>
                <a:gd name="T59" fmla="*/ 27 h 63"/>
                <a:gd name="T60" fmla="*/ 1 w 48"/>
                <a:gd name="T61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63">
                  <a:moveTo>
                    <a:pt x="1" y="27"/>
                  </a:moveTo>
                  <a:cubicBezTo>
                    <a:pt x="3" y="28"/>
                    <a:pt x="6" y="30"/>
                    <a:pt x="6" y="32"/>
                  </a:cubicBezTo>
                  <a:cubicBezTo>
                    <a:pt x="7" y="33"/>
                    <a:pt x="6" y="35"/>
                    <a:pt x="6" y="36"/>
                  </a:cubicBezTo>
                  <a:cubicBezTo>
                    <a:pt x="1" y="43"/>
                    <a:pt x="0" y="49"/>
                    <a:pt x="2" y="54"/>
                  </a:cubicBezTo>
                  <a:cubicBezTo>
                    <a:pt x="4" y="60"/>
                    <a:pt x="8" y="62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1" y="63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55"/>
                    <a:pt x="13" y="52"/>
                    <a:pt x="16" y="49"/>
                  </a:cubicBezTo>
                  <a:cubicBezTo>
                    <a:pt x="18" y="46"/>
                    <a:pt x="20" y="44"/>
                    <a:pt x="18" y="39"/>
                  </a:cubicBezTo>
                  <a:cubicBezTo>
                    <a:pt x="23" y="42"/>
                    <a:pt x="25" y="48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6" y="52"/>
                  </a:cubicBezTo>
                  <a:cubicBezTo>
                    <a:pt x="30" y="52"/>
                    <a:pt x="31" y="49"/>
                    <a:pt x="32" y="47"/>
                  </a:cubicBezTo>
                  <a:cubicBezTo>
                    <a:pt x="34" y="49"/>
                    <a:pt x="37" y="56"/>
                    <a:pt x="35" y="62"/>
                  </a:cubicBezTo>
                  <a:cubicBezTo>
                    <a:pt x="35" y="62"/>
                    <a:pt x="35" y="63"/>
                    <a:pt x="35" y="63"/>
                  </a:cubicBezTo>
                  <a:cubicBezTo>
                    <a:pt x="35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2" y="60"/>
                    <a:pt x="47" y="54"/>
                    <a:pt x="48" y="47"/>
                  </a:cubicBezTo>
                  <a:cubicBezTo>
                    <a:pt x="48" y="42"/>
                    <a:pt x="47" y="38"/>
                    <a:pt x="45" y="33"/>
                  </a:cubicBezTo>
                  <a:cubicBezTo>
                    <a:pt x="42" y="28"/>
                    <a:pt x="38" y="22"/>
                    <a:pt x="31" y="18"/>
                  </a:cubicBezTo>
                  <a:cubicBezTo>
                    <a:pt x="27" y="14"/>
                    <a:pt x="25" y="9"/>
                    <a:pt x="24" y="6"/>
                  </a:cubicBezTo>
                  <a:cubicBezTo>
                    <a:pt x="23" y="3"/>
                    <a:pt x="24" y="0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16" y="1"/>
                    <a:pt x="14" y="6"/>
                  </a:cubicBezTo>
                  <a:cubicBezTo>
                    <a:pt x="10" y="11"/>
                    <a:pt x="10" y="18"/>
                    <a:pt x="12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6" y="24"/>
                    <a:pt x="3" y="25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1" y="27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941" name="Группа 1940"/>
          <p:cNvGrpSpPr/>
          <p:nvPr/>
        </p:nvGrpSpPr>
        <p:grpSpPr>
          <a:xfrm>
            <a:off x="500266" y="6159882"/>
            <a:ext cx="67171" cy="127191"/>
            <a:chOff x="58738" y="1827213"/>
            <a:chExt cx="165100" cy="254001"/>
          </a:xfrm>
        </p:grpSpPr>
        <p:sp>
          <p:nvSpPr>
            <p:cNvPr id="1942" name="Rectangle 1864"/>
            <p:cNvSpPr>
              <a:spLocks noChangeArrowheads="1"/>
            </p:cNvSpPr>
            <p:nvPr/>
          </p:nvSpPr>
          <p:spPr bwMode="auto">
            <a:xfrm>
              <a:off x="90488" y="1941513"/>
              <a:ext cx="23813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43" name="Rectangle 1865"/>
            <p:cNvSpPr>
              <a:spLocks noChangeArrowheads="1"/>
            </p:cNvSpPr>
            <p:nvPr/>
          </p:nvSpPr>
          <p:spPr bwMode="auto">
            <a:xfrm>
              <a:off x="63500" y="1841501"/>
              <a:ext cx="22225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44" name="Rectangle 1866"/>
            <p:cNvSpPr>
              <a:spLocks noChangeArrowheads="1"/>
            </p:cNvSpPr>
            <p:nvPr/>
          </p:nvSpPr>
          <p:spPr bwMode="auto">
            <a:xfrm>
              <a:off x="63500" y="1920876"/>
              <a:ext cx="4763" cy="33338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45" name="Rectangle 1867"/>
            <p:cNvSpPr>
              <a:spLocks noChangeArrowheads="1"/>
            </p:cNvSpPr>
            <p:nvPr/>
          </p:nvSpPr>
          <p:spPr bwMode="auto">
            <a:xfrm>
              <a:off x="63500" y="1958976"/>
              <a:ext cx="4763" cy="33338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46" name="Rectangle 1868"/>
            <p:cNvSpPr>
              <a:spLocks noChangeArrowheads="1"/>
            </p:cNvSpPr>
            <p:nvPr/>
          </p:nvSpPr>
          <p:spPr bwMode="auto">
            <a:xfrm>
              <a:off x="63500" y="185102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47" name="Rectangle 1869"/>
            <p:cNvSpPr>
              <a:spLocks noChangeArrowheads="1"/>
            </p:cNvSpPr>
            <p:nvPr/>
          </p:nvSpPr>
          <p:spPr bwMode="auto">
            <a:xfrm>
              <a:off x="63500" y="1881188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48" name="Rectangle 1870"/>
            <p:cNvSpPr>
              <a:spLocks noChangeArrowheads="1"/>
            </p:cNvSpPr>
            <p:nvPr/>
          </p:nvSpPr>
          <p:spPr bwMode="auto">
            <a:xfrm>
              <a:off x="80963" y="185102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49" name="Rectangle 1871"/>
            <p:cNvSpPr>
              <a:spLocks noChangeArrowheads="1"/>
            </p:cNvSpPr>
            <p:nvPr/>
          </p:nvSpPr>
          <p:spPr bwMode="auto">
            <a:xfrm>
              <a:off x="80963" y="1881188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50" name="Rectangle 1872"/>
            <p:cNvSpPr>
              <a:spLocks noChangeArrowheads="1"/>
            </p:cNvSpPr>
            <p:nvPr/>
          </p:nvSpPr>
          <p:spPr bwMode="auto">
            <a:xfrm>
              <a:off x="101600" y="1841501"/>
              <a:ext cx="22225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51" name="Rectangle 1873"/>
            <p:cNvSpPr>
              <a:spLocks noChangeArrowheads="1"/>
            </p:cNvSpPr>
            <p:nvPr/>
          </p:nvSpPr>
          <p:spPr bwMode="auto">
            <a:xfrm>
              <a:off x="204788" y="1827213"/>
              <a:ext cx="19050" cy="3175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52" name="Rectangle 1874"/>
            <p:cNvSpPr>
              <a:spLocks noChangeArrowheads="1"/>
            </p:cNvSpPr>
            <p:nvPr/>
          </p:nvSpPr>
          <p:spPr bwMode="auto">
            <a:xfrm>
              <a:off x="101600" y="185102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53" name="Rectangle 1875"/>
            <p:cNvSpPr>
              <a:spLocks noChangeArrowheads="1"/>
            </p:cNvSpPr>
            <p:nvPr/>
          </p:nvSpPr>
          <p:spPr bwMode="auto">
            <a:xfrm>
              <a:off x="101600" y="1881188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54" name="Rectangle 1876"/>
            <p:cNvSpPr>
              <a:spLocks noChangeArrowheads="1"/>
            </p:cNvSpPr>
            <p:nvPr/>
          </p:nvSpPr>
          <p:spPr bwMode="auto">
            <a:xfrm>
              <a:off x="119063" y="185102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55" name="Rectangle 1877"/>
            <p:cNvSpPr>
              <a:spLocks noChangeArrowheads="1"/>
            </p:cNvSpPr>
            <p:nvPr/>
          </p:nvSpPr>
          <p:spPr bwMode="auto">
            <a:xfrm>
              <a:off x="119063" y="1881188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56" name="Rectangle 1878"/>
            <p:cNvSpPr>
              <a:spLocks noChangeArrowheads="1"/>
            </p:cNvSpPr>
            <p:nvPr/>
          </p:nvSpPr>
          <p:spPr bwMode="auto">
            <a:xfrm>
              <a:off x="58738" y="2014538"/>
              <a:ext cx="3175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57" name="Rectangle 1879"/>
            <p:cNvSpPr>
              <a:spLocks noChangeArrowheads="1"/>
            </p:cNvSpPr>
            <p:nvPr/>
          </p:nvSpPr>
          <p:spPr bwMode="auto">
            <a:xfrm>
              <a:off x="58738" y="2044701"/>
              <a:ext cx="3175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58" name="Rectangle 1880"/>
            <p:cNvSpPr>
              <a:spLocks noChangeArrowheads="1"/>
            </p:cNvSpPr>
            <p:nvPr/>
          </p:nvSpPr>
          <p:spPr bwMode="auto">
            <a:xfrm>
              <a:off x="111125" y="2014538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59" name="Rectangle 1881"/>
            <p:cNvSpPr>
              <a:spLocks noChangeArrowheads="1"/>
            </p:cNvSpPr>
            <p:nvPr/>
          </p:nvSpPr>
          <p:spPr bwMode="auto">
            <a:xfrm>
              <a:off x="111125" y="204470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60" name="Rectangle 1882"/>
            <p:cNvSpPr>
              <a:spLocks noChangeArrowheads="1"/>
            </p:cNvSpPr>
            <p:nvPr/>
          </p:nvSpPr>
          <p:spPr bwMode="auto">
            <a:xfrm>
              <a:off x="204788" y="2017713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61" name="Rectangle 1883"/>
            <p:cNvSpPr>
              <a:spLocks noChangeArrowheads="1"/>
            </p:cNvSpPr>
            <p:nvPr/>
          </p:nvSpPr>
          <p:spPr bwMode="auto">
            <a:xfrm>
              <a:off x="204788" y="204787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62" name="Rectangle 1884"/>
            <p:cNvSpPr>
              <a:spLocks noChangeArrowheads="1"/>
            </p:cNvSpPr>
            <p:nvPr/>
          </p:nvSpPr>
          <p:spPr bwMode="auto">
            <a:xfrm>
              <a:off x="152400" y="1997076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63" name="Rectangle 1885"/>
            <p:cNvSpPr>
              <a:spLocks noChangeArrowheads="1"/>
            </p:cNvSpPr>
            <p:nvPr/>
          </p:nvSpPr>
          <p:spPr bwMode="auto">
            <a:xfrm>
              <a:off x="152400" y="2027238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64" name="Rectangle 1886"/>
            <p:cNvSpPr>
              <a:spLocks noChangeArrowheads="1"/>
            </p:cNvSpPr>
            <p:nvPr/>
          </p:nvSpPr>
          <p:spPr bwMode="auto">
            <a:xfrm>
              <a:off x="152400" y="193675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65" name="Rectangle 1887"/>
            <p:cNvSpPr>
              <a:spLocks noChangeArrowheads="1"/>
            </p:cNvSpPr>
            <p:nvPr/>
          </p:nvSpPr>
          <p:spPr bwMode="auto">
            <a:xfrm>
              <a:off x="152400" y="1966913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66" name="Rectangle 1888"/>
            <p:cNvSpPr>
              <a:spLocks noChangeArrowheads="1"/>
            </p:cNvSpPr>
            <p:nvPr/>
          </p:nvSpPr>
          <p:spPr bwMode="auto">
            <a:xfrm>
              <a:off x="204788" y="195580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67" name="Rectangle 1889"/>
            <p:cNvSpPr>
              <a:spLocks noChangeArrowheads="1"/>
            </p:cNvSpPr>
            <p:nvPr/>
          </p:nvSpPr>
          <p:spPr bwMode="auto">
            <a:xfrm>
              <a:off x="204788" y="1987551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68" name="Rectangle 1890"/>
            <p:cNvSpPr>
              <a:spLocks noChangeArrowheads="1"/>
            </p:cNvSpPr>
            <p:nvPr/>
          </p:nvSpPr>
          <p:spPr bwMode="auto">
            <a:xfrm>
              <a:off x="204788" y="189547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69" name="Rectangle 1891"/>
            <p:cNvSpPr>
              <a:spLocks noChangeArrowheads="1"/>
            </p:cNvSpPr>
            <p:nvPr/>
          </p:nvSpPr>
          <p:spPr bwMode="auto">
            <a:xfrm>
              <a:off x="204788" y="1927226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70" name="Rectangle 1892"/>
            <p:cNvSpPr>
              <a:spLocks noChangeArrowheads="1"/>
            </p:cNvSpPr>
            <p:nvPr/>
          </p:nvSpPr>
          <p:spPr bwMode="auto">
            <a:xfrm>
              <a:off x="204788" y="183515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71" name="Rectangle 1893"/>
            <p:cNvSpPr>
              <a:spLocks noChangeArrowheads="1"/>
            </p:cNvSpPr>
            <p:nvPr/>
          </p:nvSpPr>
          <p:spPr bwMode="auto">
            <a:xfrm>
              <a:off x="204788" y="186690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72" name="Rectangle 1894"/>
            <p:cNvSpPr>
              <a:spLocks noChangeArrowheads="1"/>
            </p:cNvSpPr>
            <p:nvPr/>
          </p:nvSpPr>
          <p:spPr bwMode="auto">
            <a:xfrm>
              <a:off x="219075" y="2017713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73" name="Rectangle 1895"/>
            <p:cNvSpPr>
              <a:spLocks noChangeArrowheads="1"/>
            </p:cNvSpPr>
            <p:nvPr/>
          </p:nvSpPr>
          <p:spPr bwMode="auto">
            <a:xfrm>
              <a:off x="219075" y="204787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74" name="Rectangle 1896"/>
            <p:cNvSpPr>
              <a:spLocks noChangeArrowheads="1"/>
            </p:cNvSpPr>
            <p:nvPr/>
          </p:nvSpPr>
          <p:spPr bwMode="auto">
            <a:xfrm>
              <a:off x="219075" y="195580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75" name="Rectangle 1897"/>
            <p:cNvSpPr>
              <a:spLocks noChangeArrowheads="1"/>
            </p:cNvSpPr>
            <p:nvPr/>
          </p:nvSpPr>
          <p:spPr bwMode="auto">
            <a:xfrm>
              <a:off x="219075" y="1987551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76" name="Rectangle 1898"/>
            <p:cNvSpPr>
              <a:spLocks noChangeArrowheads="1"/>
            </p:cNvSpPr>
            <p:nvPr/>
          </p:nvSpPr>
          <p:spPr bwMode="auto">
            <a:xfrm>
              <a:off x="219075" y="1895476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77" name="Rectangle 1899"/>
            <p:cNvSpPr>
              <a:spLocks noChangeArrowheads="1"/>
            </p:cNvSpPr>
            <p:nvPr/>
          </p:nvSpPr>
          <p:spPr bwMode="auto">
            <a:xfrm>
              <a:off x="219075" y="1927226"/>
              <a:ext cx="4763" cy="2381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78" name="Rectangle 1900"/>
            <p:cNvSpPr>
              <a:spLocks noChangeArrowheads="1"/>
            </p:cNvSpPr>
            <p:nvPr/>
          </p:nvSpPr>
          <p:spPr bwMode="auto">
            <a:xfrm>
              <a:off x="219075" y="183515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79" name="Rectangle 1901"/>
            <p:cNvSpPr>
              <a:spLocks noChangeArrowheads="1"/>
            </p:cNvSpPr>
            <p:nvPr/>
          </p:nvSpPr>
          <p:spPr bwMode="auto">
            <a:xfrm>
              <a:off x="219075" y="1866901"/>
              <a:ext cx="4763" cy="254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80" name="Freeform 1902"/>
            <p:cNvSpPr>
              <a:spLocks/>
            </p:cNvSpPr>
            <p:nvPr/>
          </p:nvSpPr>
          <p:spPr bwMode="auto">
            <a:xfrm>
              <a:off x="92075" y="1990726"/>
              <a:ext cx="22225" cy="17463"/>
            </a:xfrm>
            <a:custGeom>
              <a:avLst/>
              <a:gdLst>
                <a:gd name="T0" fmla="*/ 2 w 14"/>
                <a:gd name="T1" fmla="*/ 0 h 11"/>
                <a:gd name="T2" fmla="*/ 14 w 14"/>
                <a:gd name="T3" fmla="*/ 9 h 11"/>
                <a:gd name="T4" fmla="*/ 12 w 14"/>
                <a:gd name="T5" fmla="*/ 11 h 11"/>
                <a:gd name="T6" fmla="*/ 0 w 14"/>
                <a:gd name="T7" fmla="*/ 2 h 11"/>
                <a:gd name="T8" fmla="*/ 2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2" y="0"/>
                  </a:moveTo>
                  <a:lnTo>
                    <a:pt x="14" y="9"/>
                  </a:lnTo>
                  <a:lnTo>
                    <a:pt x="12" y="11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81" name="Freeform 1903"/>
            <p:cNvSpPr>
              <a:spLocks/>
            </p:cNvSpPr>
            <p:nvPr/>
          </p:nvSpPr>
          <p:spPr bwMode="auto">
            <a:xfrm>
              <a:off x="60325" y="1990726"/>
              <a:ext cx="22225" cy="17463"/>
            </a:xfrm>
            <a:custGeom>
              <a:avLst/>
              <a:gdLst>
                <a:gd name="T0" fmla="*/ 12 w 14"/>
                <a:gd name="T1" fmla="*/ 0 h 11"/>
                <a:gd name="T2" fmla="*/ 0 w 14"/>
                <a:gd name="T3" fmla="*/ 9 h 11"/>
                <a:gd name="T4" fmla="*/ 2 w 14"/>
                <a:gd name="T5" fmla="*/ 11 h 11"/>
                <a:gd name="T6" fmla="*/ 14 w 14"/>
                <a:gd name="T7" fmla="*/ 2 h 11"/>
                <a:gd name="T8" fmla="*/ 12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2" y="0"/>
                  </a:moveTo>
                  <a:lnTo>
                    <a:pt x="0" y="9"/>
                  </a:lnTo>
                  <a:lnTo>
                    <a:pt x="2" y="11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82" name="Rectangle 1904"/>
            <p:cNvSpPr>
              <a:spLocks noChangeArrowheads="1"/>
            </p:cNvSpPr>
            <p:nvPr/>
          </p:nvSpPr>
          <p:spPr bwMode="auto">
            <a:xfrm>
              <a:off x="85725" y="1947863"/>
              <a:ext cx="3175" cy="3810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83" name="Rectangle 1905"/>
            <p:cNvSpPr>
              <a:spLocks noChangeArrowheads="1"/>
            </p:cNvSpPr>
            <p:nvPr/>
          </p:nvSpPr>
          <p:spPr bwMode="auto">
            <a:xfrm>
              <a:off x="119063" y="1941513"/>
              <a:ext cx="26988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84" name="Rectangle 1906"/>
            <p:cNvSpPr>
              <a:spLocks noChangeArrowheads="1"/>
            </p:cNvSpPr>
            <p:nvPr/>
          </p:nvSpPr>
          <p:spPr bwMode="auto">
            <a:xfrm>
              <a:off x="133350" y="1912938"/>
              <a:ext cx="23813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85" name="Rectangle 1907"/>
            <p:cNvSpPr>
              <a:spLocks noChangeArrowheads="1"/>
            </p:cNvSpPr>
            <p:nvPr/>
          </p:nvSpPr>
          <p:spPr bwMode="auto">
            <a:xfrm>
              <a:off x="63500" y="1912938"/>
              <a:ext cx="33338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86" name="Rectangle 1908"/>
            <p:cNvSpPr>
              <a:spLocks noChangeArrowheads="1"/>
            </p:cNvSpPr>
            <p:nvPr/>
          </p:nvSpPr>
          <p:spPr bwMode="auto">
            <a:xfrm>
              <a:off x="101600" y="1912938"/>
              <a:ext cx="26988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87" name="Rectangle 1909"/>
            <p:cNvSpPr>
              <a:spLocks noChangeArrowheads="1"/>
            </p:cNvSpPr>
            <p:nvPr/>
          </p:nvSpPr>
          <p:spPr bwMode="auto">
            <a:xfrm>
              <a:off x="58738" y="2076451"/>
              <a:ext cx="25400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88" name="Rectangle 1910"/>
            <p:cNvSpPr>
              <a:spLocks noChangeArrowheads="1"/>
            </p:cNvSpPr>
            <p:nvPr/>
          </p:nvSpPr>
          <p:spPr bwMode="auto">
            <a:xfrm>
              <a:off x="87313" y="2076451"/>
              <a:ext cx="28575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89" name="Rectangle 1911"/>
            <p:cNvSpPr>
              <a:spLocks noChangeArrowheads="1"/>
            </p:cNvSpPr>
            <p:nvPr/>
          </p:nvSpPr>
          <p:spPr bwMode="auto">
            <a:xfrm>
              <a:off x="120650" y="2076451"/>
              <a:ext cx="23813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90" name="Rectangle 1912"/>
            <p:cNvSpPr>
              <a:spLocks noChangeArrowheads="1"/>
            </p:cNvSpPr>
            <p:nvPr/>
          </p:nvSpPr>
          <p:spPr bwMode="auto">
            <a:xfrm>
              <a:off x="149225" y="2076451"/>
              <a:ext cx="28575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91" name="Rectangle 1913"/>
            <p:cNvSpPr>
              <a:spLocks noChangeArrowheads="1"/>
            </p:cNvSpPr>
            <p:nvPr/>
          </p:nvSpPr>
          <p:spPr bwMode="auto">
            <a:xfrm>
              <a:off x="180975" y="2076451"/>
              <a:ext cx="42863" cy="4763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92" name="Rectangle 1914"/>
            <p:cNvSpPr>
              <a:spLocks noChangeArrowheads="1"/>
            </p:cNvSpPr>
            <p:nvPr/>
          </p:nvSpPr>
          <p:spPr bwMode="auto">
            <a:xfrm>
              <a:off x="119063" y="2055813"/>
              <a:ext cx="28575" cy="3175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93" name="Rectangle 1915"/>
            <p:cNvSpPr>
              <a:spLocks noChangeArrowheads="1"/>
            </p:cNvSpPr>
            <p:nvPr/>
          </p:nvSpPr>
          <p:spPr bwMode="auto">
            <a:xfrm>
              <a:off x="152400" y="2055813"/>
              <a:ext cx="26988" cy="3175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94" name="Freeform 1916"/>
            <p:cNvSpPr>
              <a:spLocks/>
            </p:cNvSpPr>
            <p:nvPr/>
          </p:nvSpPr>
          <p:spPr bwMode="auto">
            <a:xfrm>
              <a:off x="153988" y="1914526"/>
              <a:ext cx="44450" cy="14288"/>
            </a:xfrm>
            <a:custGeom>
              <a:avLst/>
              <a:gdLst>
                <a:gd name="T0" fmla="*/ 9 w 88"/>
                <a:gd name="T1" fmla="*/ 27 h 27"/>
                <a:gd name="T2" fmla="*/ 0 w 88"/>
                <a:gd name="T3" fmla="*/ 20 h 27"/>
                <a:gd name="T4" fmla="*/ 44 w 88"/>
                <a:gd name="T5" fmla="*/ 0 h 27"/>
                <a:gd name="T6" fmla="*/ 45 w 88"/>
                <a:gd name="T7" fmla="*/ 0 h 27"/>
                <a:gd name="T8" fmla="*/ 88 w 88"/>
                <a:gd name="T9" fmla="*/ 20 h 27"/>
                <a:gd name="T10" fmla="*/ 79 w 88"/>
                <a:gd name="T11" fmla="*/ 27 h 27"/>
                <a:gd name="T12" fmla="*/ 45 w 88"/>
                <a:gd name="T13" fmla="*/ 11 h 27"/>
                <a:gd name="T14" fmla="*/ 44 w 88"/>
                <a:gd name="T15" fmla="*/ 11 h 27"/>
                <a:gd name="T16" fmla="*/ 9 w 88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7">
                  <a:moveTo>
                    <a:pt x="9" y="27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17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3" y="0"/>
                    <a:pt x="88" y="19"/>
                    <a:pt x="88" y="20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6"/>
                    <a:pt x="67" y="11"/>
                    <a:pt x="45" y="11"/>
                  </a:cubicBezTo>
                  <a:cubicBezTo>
                    <a:pt x="45" y="11"/>
                    <a:pt x="44" y="11"/>
                    <a:pt x="44" y="11"/>
                  </a:cubicBezTo>
                  <a:cubicBezTo>
                    <a:pt x="22" y="11"/>
                    <a:pt x="9" y="27"/>
                    <a:pt x="9" y="27"/>
                  </a:cubicBezTo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995" name="Группа 1994"/>
          <p:cNvGrpSpPr/>
          <p:nvPr/>
        </p:nvGrpSpPr>
        <p:grpSpPr>
          <a:xfrm>
            <a:off x="2361919" y="6028160"/>
            <a:ext cx="94447" cy="132029"/>
            <a:chOff x="374651" y="906463"/>
            <a:chExt cx="257175" cy="292100"/>
          </a:xfrm>
        </p:grpSpPr>
        <p:sp>
          <p:nvSpPr>
            <p:cNvPr id="1996" name="Freeform 1811"/>
            <p:cNvSpPr>
              <a:spLocks/>
            </p:cNvSpPr>
            <p:nvPr/>
          </p:nvSpPr>
          <p:spPr bwMode="auto">
            <a:xfrm>
              <a:off x="407988" y="1143001"/>
              <a:ext cx="161925" cy="19050"/>
            </a:xfrm>
            <a:custGeom>
              <a:avLst/>
              <a:gdLst>
                <a:gd name="T0" fmla="*/ 87 w 102"/>
                <a:gd name="T1" fmla="*/ 0 h 12"/>
                <a:gd name="T2" fmla="*/ 87 w 102"/>
                <a:gd name="T3" fmla="*/ 4 h 12"/>
                <a:gd name="T4" fmla="*/ 15 w 102"/>
                <a:gd name="T5" fmla="*/ 4 h 12"/>
                <a:gd name="T6" fmla="*/ 15 w 102"/>
                <a:gd name="T7" fmla="*/ 0 h 12"/>
                <a:gd name="T8" fmla="*/ 0 w 102"/>
                <a:gd name="T9" fmla="*/ 6 h 12"/>
                <a:gd name="T10" fmla="*/ 15 w 102"/>
                <a:gd name="T11" fmla="*/ 12 h 12"/>
                <a:gd name="T12" fmla="*/ 15 w 102"/>
                <a:gd name="T13" fmla="*/ 8 h 12"/>
                <a:gd name="T14" fmla="*/ 87 w 102"/>
                <a:gd name="T15" fmla="*/ 8 h 12"/>
                <a:gd name="T16" fmla="*/ 87 w 102"/>
                <a:gd name="T17" fmla="*/ 12 h 12"/>
                <a:gd name="T18" fmla="*/ 102 w 102"/>
                <a:gd name="T19" fmla="*/ 6 h 12"/>
                <a:gd name="T20" fmla="*/ 87 w 102"/>
                <a:gd name="T21" fmla="*/ 0 h 12"/>
                <a:gd name="T22" fmla="*/ 87 w 10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2">
                  <a:moveTo>
                    <a:pt x="87" y="0"/>
                  </a:moveTo>
                  <a:lnTo>
                    <a:pt x="87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0" y="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87" y="8"/>
                  </a:lnTo>
                  <a:lnTo>
                    <a:pt x="87" y="12"/>
                  </a:lnTo>
                  <a:lnTo>
                    <a:pt x="102" y="6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97" name="Freeform 1812"/>
            <p:cNvSpPr>
              <a:spLocks noEditPoints="1"/>
            </p:cNvSpPr>
            <p:nvPr/>
          </p:nvSpPr>
          <p:spPr bwMode="auto">
            <a:xfrm>
              <a:off x="374651" y="906463"/>
              <a:ext cx="257175" cy="292100"/>
            </a:xfrm>
            <a:custGeom>
              <a:avLst/>
              <a:gdLst>
                <a:gd name="T0" fmla="*/ 513 w 517"/>
                <a:gd name="T1" fmla="*/ 448 h 585"/>
                <a:gd name="T2" fmla="*/ 513 w 517"/>
                <a:gd name="T3" fmla="*/ 0 h 585"/>
                <a:gd name="T4" fmla="*/ 0 w 517"/>
                <a:gd name="T5" fmla="*/ 0 h 585"/>
                <a:gd name="T6" fmla="*/ 0 w 517"/>
                <a:gd name="T7" fmla="*/ 585 h 585"/>
                <a:gd name="T8" fmla="*/ 411 w 517"/>
                <a:gd name="T9" fmla="*/ 584 h 585"/>
                <a:gd name="T10" fmla="*/ 442 w 517"/>
                <a:gd name="T11" fmla="*/ 569 h 585"/>
                <a:gd name="T12" fmla="*/ 498 w 517"/>
                <a:gd name="T13" fmla="*/ 504 h 585"/>
                <a:gd name="T14" fmla="*/ 502 w 517"/>
                <a:gd name="T15" fmla="*/ 499 h 585"/>
                <a:gd name="T16" fmla="*/ 513 w 517"/>
                <a:gd name="T17" fmla="*/ 448 h 585"/>
                <a:gd name="T18" fmla="*/ 420 w 517"/>
                <a:gd name="T19" fmla="*/ 568 h 585"/>
                <a:gd name="T20" fmla="*/ 421 w 517"/>
                <a:gd name="T21" fmla="*/ 490 h 585"/>
                <a:gd name="T22" fmla="*/ 490 w 517"/>
                <a:gd name="T23" fmla="*/ 490 h 585"/>
                <a:gd name="T24" fmla="*/ 420 w 517"/>
                <a:gd name="T25" fmla="*/ 568 h 585"/>
                <a:gd name="T26" fmla="*/ 499 w 517"/>
                <a:gd name="T27" fmla="*/ 475 h 585"/>
                <a:gd name="T28" fmla="*/ 423 w 517"/>
                <a:gd name="T29" fmla="*/ 475 h 585"/>
                <a:gd name="T30" fmla="*/ 405 w 517"/>
                <a:gd name="T31" fmla="*/ 493 h 585"/>
                <a:gd name="T32" fmla="*/ 405 w 517"/>
                <a:gd name="T33" fmla="*/ 571 h 585"/>
                <a:gd name="T34" fmla="*/ 16 w 517"/>
                <a:gd name="T35" fmla="*/ 571 h 585"/>
                <a:gd name="T36" fmla="*/ 16 w 517"/>
                <a:gd name="T37" fmla="*/ 17 h 585"/>
                <a:gd name="T38" fmla="*/ 499 w 517"/>
                <a:gd name="T39" fmla="*/ 17 h 585"/>
                <a:gd name="T40" fmla="*/ 499 w 517"/>
                <a:gd name="T41" fmla="*/ 47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7" h="585">
                  <a:moveTo>
                    <a:pt x="513" y="448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25" y="584"/>
                    <a:pt x="436" y="576"/>
                    <a:pt x="442" y="569"/>
                  </a:cubicBezTo>
                  <a:cubicBezTo>
                    <a:pt x="498" y="504"/>
                    <a:pt x="498" y="504"/>
                    <a:pt x="498" y="504"/>
                  </a:cubicBezTo>
                  <a:cubicBezTo>
                    <a:pt x="500" y="503"/>
                    <a:pt x="501" y="501"/>
                    <a:pt x="502" y="499"/>
                  </a:cubicBezTo>
                  <a:cubicBezTo>
                    <a:pt x="517" y="481"/>
                    <a:pt x="513" y="467"/>
                    <a:pt x="513" y="448"/>
                  </a:cubicBezTo>
                  <a:moveTo>
                    <a:pt x="420" y="568"/>
                  </a:moveTo>
                  <a:cubicBezTo>
                    <a:pt x="421" y="490"/>
                    <a:pt x="421" y="490"/>
                    <a:pt x="421" y="490"/>
                  </a:cubicBezTo>
                  <a:cubicBezTo>
                    <a:pt x="490" y="490"/>
                    <a:pt x="490" y="490"/>
                    <a:pt x="490" y="490"/>
                  </a:cubicBezTo>
                  <a:lnTo>
                    <a:pt x="420" y="568"/>
                  </a:lnTo>
                  <a:close/>
                  <a:moveTo>
                    <a:pt x="499" y="475"/>
                  </a:moveTo>
                  <a:cubicBezTo>
                    <a:pt x="423" y="475"/>
                    <a:pt x="423" y="475"/>
                    <a:pt x="423" y="475"/>
                  </a:cubicBezTo>
                  <a:cubicBezTo>
                    <a:pt x="413" y="475"/>
                    <a:pt x="405" y="483"/>
                    <a:pt x="405" y="493"/>
                  </a:cubicBezTo>
                  <a:cubicBezTo>
                    <a:pt x="405" y="571"/>
                    <a:pt x="405" y="571"/>
                    <a:pt x="405" y="571"/>
                  </a:cubicBezTo>
                  <a:cubicBezTo>
                    <a:pt x="16" y="571"/>
                    <a:pt x="16" y="571"/>
                    <a:pt x="16" y="571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499" y="17"/>
                    <a:pt x="499" y="17"/>
                    <a:pt x="499" y="17"/>
                  </a:cubicBezTo>
                  <a:lnTo>
                    <a:pt x="499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98" name="Freeform 1813"/>
            <p:cNvSpPr>
              <a:spLocks/>
            </p:cNvSpPr>
            <p:nvPr/>
          </p:nvSpPr>
          <p:spPr bwMode="auto">
            <a:xfrm>
              <a:off x="584201" y="938213"/>
              <a:ext cx="17463" cy="198438"/>
            </a:xfrm>
            <a:custGeom>
              <a:avLst/>
              <a:gdLst>
                <a:gd name="T0" fmla="*/ 11 w 11"/>
                <a:gd name="T1" fmla="*/ 12 h 125"/>
                <a:gd name="T2" fmla="*/ 5 w 11"/>
                <a:gd name="T3" fmla="*/ 0 h 125"/>
                <a:gd name="T4" fmla="*/ 0 w 11"/>
                <a:gd name="T5" fmla="*/ 12 h 125"/>
                <a:gd name="T6" fmla="*/ 4 w 11"/>
                <a:gd name="T7" fmla="*/ 12 h 125"/>
                <a:gd name="T8" fmla="*/ 4 w 11"/>
                <a:gd name="T9" fmla="*/ 113 h 125"/>
                <a:gd name="T10" fmla="*/ 0 w 11"/>
                <a:gd name="T11" fmla="*/ 113 h 125"/>
                <a:gd name="T12" fmla="*/ 5 w 11"/>
                <a:gd name="T13" fmla="*/ 125 h 125"/>
                <a:gd name="T14" fmla="*/ 11 w 11"/>
                <a:gd name="T15" fmla="*/ 113 h 125"/>
                <a:gd name="T16" fmla="*/ 7 w 11"/>
                <a:gd name="T17" fmla="*/ 113 h 125"/>
                <a:gd name="T18" fmla="*/ 7 w 11"/>
                <a:gd name="T19" fmla="*/ 12 h 125"/>
                <a:gd name="T20" fmla="*/ 11 w 11"/>
                <a:gd name="T21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5">
                  <a:moveTo>
                    <a:pt x="11" y="12"/>
                  </a:moveTo>
                  <a:lnTo>
                    <a:pt x="5" y="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5" y="125"/>
                  </a:lnTo>
                  <a:lnTo>
                    <a:pt x="11" y="113"/>
                  </a:lnTo>
                  <a:lnTo>
                    <a:pt x="7" y="113"/>
                  </a:lnTo>
                  <a:lnTo>
                    <a:pt x="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999" name="Rectangle 1814"/>
            <p:cNvSpPr>
              <a:spLocks noChangeArrowheads="1"/>
            </p:cNvSpPr>
            <p:nvPr/>
          </p:nvSpPr>
          <p:spPr bwMode="auto">
            <a:xfrm>
              <a:off x="503238" y="1090613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00" name="Rectangle 1815"/>
            <p:cNvSpPr>
              <a:spLocks noChangeArrowheads="1"/>
            </p:cNvSpPr>
            <p:nvPr/>
          </p:nvSpPr>
          <p:spPr bwMode="auto">
            <a:xfrm>
              <a:off x="515938" y="1090613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01" name="Rectangle 1816"/>
            <p:cNvSpPr>
              <a:spLocks noChangeArrowheads="1"/>
            </p:cNvSpPr>
            <p:nvPr/>
          </p:nvSpPr>
          <p:spPr bwMode="auto">
            <a:xfrm>
              <a:off x="528638" y="1090613"/>
              <a:ext cx="476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02" name="Rectangle 1817"/>
            <p:cNvSpPr>
              <a:spLocks noChangeArrowheads="1"/>
            </p:cNvSpPr>
            <p:nvPr/>
          </p:nvSpPr>
          <p:spPr bwMode="auto">
            <a:xfrm>
              <a:off x="539751" y="1090613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03" name="Rectangle 1818"/>
            <p:cNvSpPr>
              <a:spLocks noChangeArrowheads="1"/>
            </p:cNvSpPr>
            <p:nvPr/>
          </p:nvSpPr>
          <p:spPr bwMode="auto">
            <a:xfrm>
              <a:off x="552451" y="1090613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04" name="Rectangle 1819"/>
            <p:cNvSpPr>
              <a:spLocks noChangeArrowheads="1"/>
            </p:cNvSpPr>
            <p:nvPr/>
          </p:nvSpPr>
          <p:spPr bwMode="auto">
            <a:xfrm>
              <a:off x="503238" y="1108076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05" name="Rectangle 1820"/>
            <p:cNvSpPr>
              <a:spLocks noChangeArrowheads="1"/>
            </p:cNvSpPr>
            <p:nvPr/>
          </p:nvSpPr>
          <p:spPr bwMode="auto">
            <a:xfrm>
              <a:off x="515938" y="1108076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06" name="Rectangle 1821"/>
            <p:cNvSpPr>
              <a:spLocks noChangeArrowheads="1"/>
            </p:cNvSpPr>
            <p:nvPr/>
          </p:nvSpPr>
          <p:spPr bwMode="auto">
            <a:xfrm>
              <a:off x="528638" y="1108076"/>
              <a:ext cx="476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07" name="Rectangle 1822"/>
            <p:cNvSpPr>
              <a:spLocks noChangeArrowheads="1"/>
            </p:cNvSpPr>
            <p:nvPr/>
          </p:nvSpPr>
          <p:spPr bwMode="auto">
            <a:xfrm>
              <a:off x="539751" y="1108076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08" name="Rectangle 1823"/>
            <p:cNvSpPr>
              <a:spLocks noChangeArrowheads="1"/>
            </p:cNvSpPr>
            <p:nvPr/>
          </p:nvSpPr>
          <p:spPr bwMode="auto">
            <a:xfrm>
              <a:off x="552451" y="1108076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09" name="Freeform 1824"/>
            <p:cNvSpPr>
              <a:spLocks/>
            </p:cNvSpPr>
            <p:nvPr/>
          </p:nvSpPr>
          <p:spPr bwMode="auto">
            <a:xfrm>
              <a:off x="420688" y="1062038"/>
              <a:ext cx="4763" cy="60325"/>
            </a:xfrm>
            <a:custGeom>
              <a:avLst/>
              <a:gdLst>
                <a:gd name="T0" fmla="*/ 6 w 12"/>
                <a:gd name="T1" fmla="*/ 122 h 122"/>
                <a:gd name="T2" fmla="*/ 12 w 12"/>
                <a:gd name="T3" fmla="*/ 116 h 122"/>
                <a:gd name="T4" fmla="*/ 12 w 12"/>
                <a:gd name="T5" fmla="*/ 5 h 122"/>
                <a:gd name="T6" fmla="*/ 6 w 12"/>
                <a:gd name="T7" fmla="*/ 0 h 122"/>
                <a:gd name="T8" fmla="*/ 0 w 12"/>
                <a:gd name="T9" fmla="*/ 5 h 122"/>
                <a:gd name="T10" fmla="*/ 0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9" y="122"/>
                    <a:pt x="12" y="120"/>
                    <a:pt x="12" y="11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0"/>
                    <a:pt x="3" y="122"/>
                    <a:pt x="6" y="1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10" name="Freeform 1825"/>
            <p:cNvSpPr>
              <a:spLocks noEditPoints="1"/>
            </p:cNvSpPr>
            <p:nvPr/>
          </p:nvSpPr>
          <p:spPr bwMode="auto">
            <a:xfrm>
              <a:off x="523876" y="1011238"/>
              <a:ext cx="26988" cy="28575"/>
            </a:xfrm>
            <a:custGeom>
              <a:avLst/>
              <a:gdLst>
                <a:gd name="T0" fmla="*/ 28 w 55"/>
                <a:gd name="T1" fmla="*/ 0 h 55"/>
                <a:gd name="T2" fmla="*/ 0 w 55"/>
                <a:gd name="T3" fmla="*/ 28 h 55"/>
                <a:gd name="T4" fmla="*/ 28 w 55"/>
                <a:gd name="T5" fmla="*/ 55 h 55"/>
                <a:gd name="T6" fmla="*/ 55 w 55"/>
                <a:gd name="T7" fmla="*/ 28 h 55"/>
                <a:gd name="T8" fmla="*/ 28 w 55"/>
                <a:gd name="T9" fmla="*/ 0 h 55"/>
                <a:gd name="T10" fmla="*/ 28 w 55"/>
                <a:gd name="T11" fmla="*/ 44 h 55"/>
                <a:gd name="T12" fmla="*/ 11 w 55"/>
                <a:gd name="T13" fmla="*/ 28 h 55"/>
                <a:gd name="T14" fmla="*/ 28 w 55"/>
                <a:gd name="T15" fmla="*/ 12 h 55"/>
                <a:gd name="T16" fmla="*/ 44 w 55"/>
                <a:gd name="T17" fmla="*/ 28 h 55"/>
                <a:gd name="T18" fmla="*/ 28 w 55"/>
                <a:gd name="T1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  <a:cubicBezTo>
                    <a:pt x="55" y="12"/>
                    <a:pt x="43" y="0"/>
                    <a:pt x="28" y="0"/>
                  </a:cubicBezTo>
                  <a:moveTo>
                    <a:pt x="28" y="44"/>
                  </a:moveTo>
                  <a:cubicBezTo>
                    <a:pt x="19" y="44"/>
                    <a:pt x="11" y="37"/>
                    <a:pt x="11" y="28"/>
                  </a:cubicBezTo>
                  <a:cubicBezTo>
                    <a:pt x="11" y="19"/>
                    <a:pt x="19" y="12"/>
                    <a:pt x="28" y="12"/>
                  </a:cubicBezTo>
                  <a:cubicBezTo>
                    <a:pt x="37" y="12"/>
                    <a:pt x="44" y="19"/>
                    <a:pt x="44" y="28"/>
                  </a:cubicBezTo>
                  <a:cubicBezTo>
                    <a:pt x="44" y="37"/>
                    <a:pt x="37" y="44"/>
                    <a:pt x="28" y="4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11" name="Freeform 1826"/>
            <p:cNvSpPr>
              <a:spLocks noEditPoints="1"/>
            </p:cNvSpPr>
            <p:nvPr/>
          </p:nvSpPr>
          <p:spPr bwMode="auto">
            <a:xfrm>
              <a:off x="409576" y="939801"/>
              <a:ext cx="168275" cy="193675"/>
            </a:xfrm>
            <a:custGeom>
              <a:avLst/>
              <a:gdLst>
                <a:gd name="T0" fmla="*/ 305 w 338"/>
                <a:gd name="T1" fmla="*/ 273 h 389"/>
                <a:gd name="T2" fmla="*/ 312 w 338"/>
                <a:gd name="T3" fmla="*/ 239 h 389"/>
                <a:gd name="T4" fmla="*/ 305 w 338"/>
                <a:gd name="T5" fmla="*/ 227 h 389"/>
                <a:gd name="T6" fmla="*/ 306 w 338"/>
                <a:gd name="T7" fmla="*/ 215 h 389"/>
                <a:gd name="T8" fmla="*/ 305 w 338"/>
                <a:gd name="T9" fmla="*/ 180 h 389"/>
                <a:gd name="T10" fmla="*/ 305 w 338"/>
                <a:gd name="T11" fmla="*/ 113 h 389"/>
                <a:gd name="T12" fmla="*/ 306 w 338"/>
                <a:gd name="T13" fmla="*/ 102 h 389"/>
                <a:gd name="T14" fmla="*/ 306 w 338"/>
                <a:gd name="T15" fmla="*/ 96 h 389"/>
                <a:gd name="T16" fmla="*/ 305 w 338"/>
                <a:gd name="T17" fmla="*/ 84 h 389"/>
                <a:gd name="T18" fmla="*/ 251 w 338"/>
                <a:gd name="T19" fmla="*/ 0 h 389"/>
                <a:gd name="T20" fmla="*/ 92 w 338"/>
                <a:gd name="T21" fmla="*/ 40 h 389"/>
                <a:gd name="T22" fmla="*/ 58 w 338"/>
                <a:gd name="T23" fmla="*/ 112 h 389"/>
                <a:gd name="T24" fmla="*/ 102 w 338"/>
                <a:gd name="T25" fmla="*/ 123 h 389"/>
                <a:gd name="T26" fmla="*/ 99 w 338"/>
                <a:gd name="T27" fmla="*/ 112 h 389"/>
                <a:gd name="T28" fmla="*/ 208 w 338"/>
                <a:gd name="T29" fmla="*/ 77 h 389"/>
                <a:gd name="T30" fmla="*/ 202 w 338"/>
                <a:gd name="T31" fmla="*/ 90 h 389"/>
                <a:gd name="T32" fmla="*/ 208 w 338"/>
                <a:gd name="T33" fmla="*/ 102 h 389"/>
                <a:gd name="T34" fmla="*/ 207 w 338"/>
                <a:gd name="T35" fmla="*/ 113 h 389"/>
                <a:gd name="T36" fmla="*/ 194 w 338"/>
                <a:gd name="T37" fmla="*/ 154 h 389"/>
                <a:gd name="T38" fmla="*/ 183 w 338"/>
                <a:gd name="T39" fmla="*/ 151 h 389"/>
                <a:gd name="T40" fmla="*/ 194 w 338"/>
                <a:gd name="T41" fmla="*/ 194 h 389"/>
                <a:gd name="T42" fmla="*/ 208 w 338"/>
                <a:gd name="T43" fmla="*/ 215 h 389"/>
                <a:gd name="T44" fmla="*/ 207 w 338"/>
                <a:gd name="T45" fmla="*/ 227 h 389"/>
                <a:gd name="T46" fmla="*/ 207 w 338"/>
                <a:gd name="T47" fmla="*/ 233 h 389"/>
                <a:gd name="T48" fmla="*/ 208 w 338"/>
                <a:gd name="T49" fmla="*/ 244 h 389"/>
                <a:gd name="T50" fmla="*/ 160 w 338"/>
                <a:gd name="T51" fmla="*/ 228 h 389"/>
                <a:gd name="T52" fmla="*/ 102 w 338"/>
                <a:gd name="T53" fmla="*/ 140 h 389"/>
                <a:gd name="T54" fmla="*/ 58 w 338"/>
                <a:gd name="T55" fmla="*/ 128 h 389"/>
                <a:gd name="T56" fmla="*/ 61 w 338"/>
                <a:gd name="T57" fmla="*/ 140 h 389"/>
                <a:gd name="T58" fmla="*/ 0 w 338"/>
                <a:gd name="T59" fmla="*/ 389 h 389"/>
                <a:gd name="T60" fmla="*/ 338 w 338"/>
                <a:gd name="T61" fmla="*/ 388 h 389"/>
                <a:gd name="T62" fmla="*/ 257 w 338"/>
                <a:gd name="T63" fmla="*/ 11 h 389"/>
                <a:gd name="T64" fmla="*/ 219 w 338"/>
                <a:gd name="T65" fmla="*/ 84 h 389"/>
                <a:gd name="T66" fmla="*/ 294 w 338"/>
                <a:gd name="T67" fmla="*/ 96 h 389"/>
                <a:gd name="T68" fmla="*/ 219 w 338"/>
                <a:gd name="T69" fmla="*/ 96 h 389"/>
                <a:gd name="T70" fmla="*/ 294 w 338"/>
                <a:gd name="T71" fmla="*/ 215 h 389"/>
                <a:gd name="T72" fmla="*/ 219 w 338"/>
                <a:gd name="T73" fmla="*/ 227 h 389"/>
                <a:gd name="T74" fmla="*/ 219 w 338"/>
                <a:gd name="T75" fmla="*/ 233 h 389"/>
                <a:gd name="T76" fmla="*/ 294 w 338"/>
                <a:gd name="T77" fmla="*/ 244 h 389"/>
                <a:gd name="T78" fmla="*/ 219 w 338"/>
                <a:gd name="T79" fmla="*/ 244 h 389"/>
                <a:gd name="T80" fmla="*/ 87 w 338"/>
                <a:gd name="T81" fmla="*/ 112 h 389"/>
                <a:gd name="T82" fmla="*/ 92 w 338"/>
                <a:gd name="T83" fmla="*/ 51 h 389"/>
                <a:gd name="T84" fmla="*/ 100 w 338"/>
                <a:gd name="T85" fmla="*/ 66 h 389"/>
                <a:gd name="T86" fmla="*/ 208 w 338"/>
                <a:gd name="T87" fmla="*/ 180 h 389"/>
                <a:gd name="T88" fmla="*/ 73 w 338"/>
                <a:gd name="T89" fmla="*/ 140 h 389"/>
                <a:gd name="T90" fmla="*/ 73 w 338"/>
                <a:gd name="T91" fmla="*/ 171 h 389"/>
                <a:gd name="T92" fmla="*/ 91 w 338"/>
                <a:gd name="T93" fmla="*/ 183 h 389"/>
                <a:gd name="T94" fmla="*/ 69 w 338"/>
                <a:gd name="T95" fmla="*/ 183 h 389"/>
                <a:gd name="T96" fmla="*/ 11 w 338"/>
                <a:gd name="T97" fmla="*/ 237 h 389"/>
                <a:gd name="T98" fmla="*/ 160 w 338"/>
                <a:gd name="T99" fmla="*/ 284 h 389"/>
                <a:gd name="T100" fmla="*/ 160 w 338"/>
                <a:gd name="T101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389">
                  <a:moveTo>
                    <a:pt x="338" y="273"/>
                  </a:moveTo>
                  <a:cubicBezTo>
                    <a:pt x="323" y="273"/>
                    <a:pt x="323" y="273"/>
                    <a:pt x="323" y="273"/>
                  </a:cubicBezTo>
                  <a:cubicBezTo>
                    <a:pt x="305" y="273"/>
                    <a:pt x="305" y="273"/>
                    <a:pt x="305" y="273"/>
                  </a:cubicBezTo>
                  <a:cubicBezTo>
                    <a:pt x="305" y="244"/>
                    <a:pt x="305" y="244"/>
                    <a:pt x="305" y="244"/>
                  </a:cubicBezTo>
                  <a:cubicBezTo>
                    <a:pt x="306" y="244"/>
                    <a:pt x="306" y="244"/>
                    <a:pt x="306" y="244"/>
                  </a:cubicBezTo>
                  <a:cubicBezTo>
                    <a:pt x="309" y="244"/>
                    <a:pt x="312" y="242"/>
                    <a:pt x="312" y="239"/>
                  </a:cubicBezTo>
                  <a:cubicBezTo>
                    <a:pt x="312" y="235"/>
                    <a:pt x="309" y="233"/>
                    <a:pt x="306" y="233"/>
                  </a:cubicBezTo>
                  <a:cubicBezTo>
                    <a:pt x="305" y="233"/>
                    <a:pt x="305" y="233"/>
                    <a:pt x="305" y="233"/>
                  </a:cubicBezTo>
                  <a:cubicBezTo>
                    <a:pt x="305" y="227"/>
                    <a:pt x="305" y="227"/>
                    <a:pt x="305" y="227"/>
                  </a:cubicBezTo>
                  <a:cubicBezTo>
                    <a:pt x="306" y="227"/>
                    <a:pt x="306" y="227"/>
                    <a:pt x="306" y="227"/>
                  </a:cubicBezTo>
                  <a:cubicBezTo>
                    <a:pt x="309" y="227"/>
                    <a:pt x="312" y="224"/>
                    <a:pt x="312" y="221"/>
                  </a:cubicBezTo>
                  <a:cubicBezTo>
                    <a:pt x="312" y="218"/>
                    <a:pt x="309" y="215"/>
                    <a:pt x="306" y="215"/>
                  </a:cubicBezTo>
                  <a:cubicBezTo>
                    <a:pt x="305" y="215"/>
                    <a:pt x="305" y="215"/>
                    <a:pt x="305" y="215"/>
                  </a:cubicBezTo>
                  <a:cubicBezTo>
                    <a:pt x="305" y="191"/>
                    <a:pt x="305" y="191"/>
                    <a:pt x="305" y="19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9" y="113"/>
                    <a:pt x="312" y="111"/>
                    <a:pt x="312" y="107"/>
                  </a:cubicBezTo>
                  <a:cubicBezTo>
                    <a:pt x="312" y="104"/>
                    <a:pt x="309" y="102"/>
                    <a:pt x="306" y="102"/>
                  </a:cubicBezTo>
                  <a:cubicBezTo>
                    <a:pt x="305" y="102"/>
                    <a:pt x="305" y="102"/>
                    <a:pt x="305" y="102"/>
                  </a:cubicBezTo>
                  <a:cubicBezTo>
                    <a:pt x="305" y="96"/>
                    <a:pt x="305" y="96"/>
                    <a:pt x="305" y="96"/>
                  </a:cubicBezTo>
                  <a:cubicBezTo>
                    <a:pt x="306" y="96"/>
                    <a:pt x="306" y="96"/>
                    <a:pt x="306" y="96"/>
                  </a:cubicBezTo>
                  <a:cubicBezTo>
                    <a:pt x="309" y="96"/>
                    <a:pt x="312" y="93"/>
                    <a:pt x="312" y="90"/>
                  </a:cubicBezTo>
                  <a:cubicBezTo>
                    <a:pt x="312" y="87"/>
                    <a:pt x="309" y="84"/>
                    <a:pt x="306" y="84"/>
                  </a:cubicBezTo>
                  <a:cubicBezTo>
                    <a:pt x="305" y="84"/>
                    <a:pt x="305" y="84"/>
                    <a:pt x="305" y="84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5" y="27"/>
                    <a:pt x="292" y="9"/>
                    <a:pt x="273" y="2"/>
                  </a:cubicBezTo>
                  <a:cubicBezTo>
                    <a:pt x="264" y="0"/>
                    <a:pt x="259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29" y="2"/>
                    <a:pt x="212" y="19"/>
                    <a:pt x="209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75" y="40"/>
                    <a:pt x="61" y="54"/>
                    <a:pt x="61" y="71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5" y="112"/>
                    <a:pt x="53" y="114"/>
                    <a:pt x="53" y="117"/>
                  </a:cubicBezTo>
                  <a:cubicBezTo>
                    <a:pt x="53" y="121"/>
                    <a:pt x="55" y="123"/>
                    <a:pt x="58" y="123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5" y="123"/>
                    <a:pt x="108" y="121"/>
                    <a:pt x="108" y="117"/>
                  </a:cubicBezTo>
                  <a:cubicBezTo>
                    <a:pt x="108" y="114"/>
                    <a:pt x="105" y="112"/>
                    <a:pt x="102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8"/>
                    <a:pt x="100" y="77"/>
                    <a:pt x="100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4" y="84"/>
                    <a:pt x="202" y="87"/>
                    <a:pt x="202" y="90"/>
                  </a:cubicBezTo>
                  <a:cubicBezTo>
                    <a:pt x="202" y="93"/>
                    <a:pt x="204" y="96"/>
                    <a:pt x="207" y="96"/>
                  </a:cubicBezTo>
                  <a:cubicBezTo>
                    <a:pt x="208" y="96"/>
                    <a:pt x="208" y="96"/>
                    <a:pt x="208" y="96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4" y="102"/>
                    <a:pt x="202" y="104"/>
                    <a:pt x="202" y="107"/>
                  </a:cubicBezTo>
                  <a:cubicBezTo>
                    <a:pt x="202" y="111"/>
                    <a:pt x="204" y="113"/>
                    <a:pt x="207" y="113"/>
                  </a:cubicBezTo>
                  <a:cubicBezTo>
                    <a:pt x="208" y="113"/>
                    <a:pt x="208" y="113"/>
                    <a:pt x="208" y="11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194" y="154"/>
                    <a:pt x="194" y="154"/>
                    <a:pt x="194" y="154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4" y="148"/>
                    <a:pt x="192" y="145"/>
                    <a:pt x="189" y="145"/>
                  </a:cubicBezTo>
                  <a:cubicBezTo>
                    <a:pt x="185" y="145"/>
                    <a:pt x="183" y="148"/>
                    <a:pt x="183" y="151"/>
                  </a:cubicBezTo>
                  <a:cubicBezTo>
                    <a:pt x="183" y="194"/>
                    <a:pt x="183" y="194"/>
                    <a:pt x="183" y="194"/>
                  </a:cubicBezTo>
                  <a:cubicBezTo>
                    <a:pt x="183" y="197"/>
                    <a:pt x="185" y="200"/>
                    <a:pt x="189" y="200"/>
                  </a:cubicBezTo>
                  <a:cubicBezTo>
                    <a:pt x="192" y="200"/>
                    <a:pt x="194" y="197"/>
                    <a:pt x="194" y="194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8" y="215"/>
                    <a:pt x="208" y="215"/>
                    <a:pt x="208" y="215"/>
                  </a:cubicBezTo>
                  <a:cubicBezTo>
                    <a:pt x="207" y="215"/>
                    <a:pt x="207" y="215"/>
                    <a:pt x="207" y="215"/>
                  </a:cubicBezTo>
                  <a:cubicBezTo>
                    <a:pt x="204" y="215"/>
                    <a:pt x="202" y="218"/>
                    <a:pt x="202" y="221"/>
                  </a:cubicBezTo>
                  <a:cubicBezTo>
                    <a:pt x="202" y="224"/>
                    <a:pt x="204" y="227"/>
                    <a:pt x="207" y="227"/>
                  </a:cubicBezTo>
                  <a:cubicBezTo>
                    <a:pt x="208" y="227"/>
                    <a:pt x="208" y="227"/>
                    <a:pt x="208" y="227"/>
                  </a:cubicBezTo>
                  <a:cubicBezTo>
                    <a:pt x="208" y="233"/>
                    <a:pt x="208" y="233"/>
                    <a:pt x="208" y="233"/>
                  </a:cubicBezTo>
                  <a:cubicBezTo>
                    <a:pt x="207" y="233"/>
                    <a:pt x="207" y="233"/>
                    <a:pt x="207" y="233"/>
                  </a:cubicBezTo>
                  <a:cubicBezTo>
                    <a:pt x="204" y="233"/>
                    <a:pt x="202" y="235"/>
                    <a:pt x="202" y="239"/>
                  </a:cubicBezTo>
                  <a:cubicBezTo>
                    <a:pt x="202" y="242"/>
                    <a:pt x="204" y="244"/>
                    <a:pt x="207" y="244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28"/>
                    <a:pt x="160" y="228"/>
                    <a:pt x="160" y="228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5" y="140"/>
                    <a:pt x="108" y="137"/>
                    <a:pt x="108" y="134"/>
                  </a:cubicBezTo>
                  <a:cubicBezTo>
                    <a:pt x="108" y="131"/>
                    <a:pt x="105" y="128"/>
                    <a:pt x="102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5" y="128"/>
                    <a:pt x="53" y="131"/>
                    <a:pt x="53" y="134"/>
                  </a:cubicBezTo>
                  <a:cubicBezTo>
                    <a:pt x="53" y="137"/>
                    <a:pt x="55" y="140"/>
                    <a:pt x="58" y="140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326" y="389"/>
                    <a:pt x="326" y="389"/>
                    <a:pt x="326" y="389"/>
                  </a:cubicBezTo>
                  <a:cubicBezTo>
                    <a:pt x="326" y="388"/>
                    <a:pt x="326" y="388"/>
                    <a:pt x="326" y="388"/>
                  </a:cubicBezTo>
                  <a:cubicBezTo>
                    <a:pt x="338" y="388"/>
                    <a:pt x="338" y="388"/>
                    <a:pt x="338" y="388"/>
                  </a:cubicBezTo>
                  <a:lnTo>
                    <a:pt x="338" y="273"/>
                  </a:lnTo>
                  <a:close/>
                  <a:moveTo>
                    <a:pt x="219" y="48"/>
                  </a:moveTo>
                  <a:cubicBezTo>
                    <a:pt x="219" y="28"/>
                    <a:pt x="236" y="11"/>
                    <a:pt x="257" y="11"/>
                  </a:cubicBezTo>
                  <a:cubicBezTo>
                    <a:pt x="277" y="11"/>
                    <a:pt x="294" y="28"/>
                    <a:pt x="294" y="48"/>
                  </a:cubicBezTo>
                  <a:cubicBezTo>
                    <a:pt x="294" y="84"/>
                    <a:pt x="294" y="84"/>
                    <a:pt x="294" y="84"/>
                  </a:cubicBezTo>
                  <a:cubicBezTo>
                    <a:pt x="219" y="84"/>
                    <a:pt x="219" y="84"/>
                    <a:pt x="219" y="84"/>
                  </a:cubicBezTo>
                  <a:lnTo>
                    <a:pt x="219" y="48"/>
                  </a:lnTo>
                  <a:close/>
                  <a:moveTo>
                    <a:pt x="219" y="96"/>
                  </a:moveTo>
                  <a:cubicBezTo>
                    <a:pt x="294" y="96"/>
                    <a:pt x="294" y="96"/>
                    <a:pt x="294" y="96"/>
                  </a:cubicBezTo>
                  <a:cubicBezTo>
                    <a:pt x="294" y="102"/>
                    <a:pt x="294" y="102"/>
                    <a:pt x="294" y="102"/>
                  </a:cubicBezTo>
                  <a:cubicBezTo>
                    <a:pt x="219" y="102"/>
                    <a:pt x="219" y="102"/>
                    <a:pt x="219" y="102"/>
                  </a:cubicBezTo>
                  <a:lnTo>
                    <a:pt x="219" y="96"/>
                  </a:lnTo>
                  <a:close/>
                  <a:moveTo>
                    <a:pt x="219" y="113"/>
                  </a:moveTo>
                  <a:cubicBezTo>
                    <a:pt x="294" y="113"/>
                    <a:pt x="294" y="113"/>
                    <a:pt x="294" y="113"/>
                  </a:cubicBezTo>
                  <a:cubicBezTo>
                    <a:pt x="294" y="215"/>
                    <a:pt x="294" y="215"/>
                    <a:pt x="294" y="215"/>
                  </a:cubicBezTo>
                  <a:cubicBezTo>
                    <a:pt x="219" y="215"/>
                    <a:pt x="219" y="215"/>
                    <a:pt x="219" y="215"/>
                  </a:cubicBezTo>
                  <a:lnTo>
                    <a:pt x="219" y="113"/>
                  </a:lnTo>
                  <a:close/>
                  <a:moveTo>
                    <a:pt x="219" y="227"/>
                  </a:moveTo>
                  <a:cubicBezTo>
                    <a:pt x="294" y="227"/>
                    <a:pt x="294" y="227"/>
                    <a:pt x="294" y="227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19" y="233"/>
                    <a:pt x="219" y="233"/>
                    <a:pt x="219" y="233"/>
                  </a:cubicBezTo>
                  <a:lnTo>
                    <a:pt x="219" y="227"/>
                  </a:lnTo>
                  <a:close/>
                  <a:moveTo>
                    <a:pt x="219" y="244"/>
                  </a:moveTo>
                  <a:cubicBezTo>
                    <a:pt x="294" y="244"/>
                    <a:pt x="294" y="244"/>
                    <a:pt x="294" y="24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19" y="273"/>
                    <a:pt x="219" y="273"/>
                    <a:pt x="219" y="273"/>
                  </a:cubicBezTo>
                  <a:lnTo>
                    <a:pt x="219" y="244"/>
                  </a:lnTo>
                  <a:close/>
                  <a:moveTo>
                    <a:pt x="100" y="66"/>
                  </a:moveTo>
                  <a:cubicBezTo>
                    <a:pt x="93" y="66"/>
                    <a:pt x="87" y="72"/>
                    <a:pt x="87" y="79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60"/>
                    <a:pt x="82" y="51"/>
                    <a:pt x="92" y="51"/>
                  </a:cubicBezTo>
                  <a:cubicBezTo>
                    <a:pt x="208" y="51"/>
                    <a:pt x="208" y="51"/>
                    <a:pt x="208" y="51"/>
                  </a:cubicBezTo>
                  <a:cubicBezTo>
                    <a:pt x="208" y="66"/>
                    <a:pt x="208" y="66"/>
                    <a:pt x="208" y="66"/>
                  </a:cubicBezTo>
                  <a:lnTo>
                    <a:pt x="100" y="66"/>
                  </a:lnTo>
                  <a:close/>
                  <a:moveTo>
                    <a:pt x="194" y="165"/>
                  </a:moveTo>
                  <a:cubicBezTo>
                    <a:pt x="208" y="165"/>
                    <a:pt x="208" y="165"/>
                    <a:pt x="208" y="165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194" y="180"/>
                    <a:pt x="194" y="180"/>
                    <a:pt x="194" y="180"/>
                  </a:cubicBezTo>
                  <a:lnTo>
                    <a:pt x="194" y="165"/>
                  </a:lnTo>
                  <a:close/>
                  <a:moveTo>
                    <a:pt x="73" y="140"/>
                  </a:moveTo>
                  <a:cubicBezTo>
                    <a:pt x="87" y="140"/>
                    <a:pt x="87" y="140"/>
                    <a:pt x="87" y="140"/>
                  </a:cubicBezTo>
                  <a:cubicBezTo>
                    <a:pt x="87" y="171"/>
                    <a:pt x="87" y="171"/>
                    <a:pt x="87" y="171"/>
                  </a:cubicBezTo>
                  <a:cubicBezTo>
                    <a:pt x="73" y="171"/>
                    <a:pt x="73" y="171"/>
                    <a:pt x="73" y="171"/>
                  </a:cubicBezTo>
                  <a:lnTo>
                    <a:pt x="73" y="140"/>
                  </a:lnTo>
                  <a:close/>
                  <a:moveTo>
                    <a:pt x="69" y="183"/>
                  </a:moveTo>
                  <a:cubicBezTo>
                    <a:pt x="91" y="183"/>
                    <a:pt x="91" y="183"/>
                    <a:pt x="91" y="183"/>
                  </a:cubicBezTo>
                  <a:cubicBezTo>
                    <a:pt x="139" y="225"/>
                    <a:pt x="139" y="225"/>
                    <a:pt x="139" y="225"/>
                  </a:cubicBezTo>
                  <a:cubicBezTo>
                    <a:pt x="21" y="225"/>
                    <a:pt x="21" y="225"/>
                    <a:pt x="21" y="225"/>
                  </a:cubicBezTo>
                  <a:lnTo>
                    <a:pt x="69" y="183"/>
                  </a:lnTo>
                  <a:close/>
                  <a:moveTo>
                    <a:pt x="149" y="377"/>
                  </a:moveTo>
                  <a:cubicBezTo>
                    <a:pt x="11" y="377"/>
                    <a:pt x="11" y="377"/>
                    <a:pt x="11" y="377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49" y="237"/>
                    <a:pt x="149" y="237"/>
                    <a:pt x="149" y="237"/>
                  </a:cubicBezTo>
                  <a:lnTo>
                    <a:pt x="149" y="377"/>
                  </a:lnTo>
                  <a:close/>
                  <a:moveTo>
                    <a:pt x="160" y="284"/>
                  </a:moveTo>
                  <a:cubicBezTo>
                    <a:pt x="323" y="284"/>
                    <a:pt x="323" y="284"/>
                    <a:pt x="323" y="284"/>
                  </a:cubicBezTo>
                  <a:cubicBezTo>
                    <a:pt x="323" y="377"/>
                    <a:pt x="323" y="377"/>
                    <a:pt x="323" y="377"/>
                  </a:cubicBezTo>
                  <a:cubicBezTo>
                    <a:pt x="160" y="377"/>
                    <a:pt x="160" y="377"/>
                    <a:pt x="160" y="377"/>
                  </a:cubicBezTo>
                  <a:lnTo>
                    <a:pt x="160" y="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12" name="Freeform 1827"/>
            <p:cNvSpPr>
              <a:spLocks/>
            </p:cNvSpPr>
            <p:nvPr/>
          </p:nvSpPr>
          <p:spPr bwMode="auto">
            <a:xfrm>
              <a:off x="414338" y="982663"/>
              <a:ext cx="26988" cy="69850"/>
            </a:xfrm>
            <a:custGeom>
              <a:avLst/>
              <a:gdLst>
                <a:gd name="T0" fmla="*/ 25 w 54"/>
                <a:gd name="T1" fmla="*/ 0 h 139"/>
                <a:gd name="T2" fmla="*/ 25 w 54"/>
                <a:gd name="T3" fmla="*/ 1 h 139"/>
                <a:gd name="T4" fmla="*/ 6 w 54"/>
                <a:gd name="T5" fmla="*/ 9 h 139"/>
                <a:gd name="T6" fmla="*/ 0 w 54"/>
                <a:gd name="T7" fmla="*/ 33 h 139"/>
                <a:gd name="T8" fmla="*/ 0 w 54"/>
                <a:gd name="T9" fmla="*/ 70 h 139"/>
                <a:gd name="T10" fmla="*/ 0 w 54"/>
                <a:gd name="T11" fmla="*/ 70 h 139"/>
                <a:gd name="T12" fmla="*/ 0 w 54"/>
                <a:gd name="T13" fmla="*/ 139 h 139"/>
                <a:gd name="T14" fmla="*/ 10 w 54"/>
                <a:gd name="T15" fmla="*/ 130 h 139"/>
                <a:gd name="T16" fmla="*/ 11 w 54"/>
                <a:gd name="T17" fmla="*/ 70 h 139"/>
                <a:gd name="T18" fmla="*/ 11 w 54"/>
                <a:gd name="T19" fmla="*/ 70 h 139"/>
                <a:gd name="T20" fmla="*/ 11 w 54"/>
                <a:gd name="T21" fmla="*/ 32 h 139"/>
                <a:gd name="T22" fmla="*/ 14 w 54"/>
                <a:gd name="T23" fmla="*/ 17 h 139"/>
                <a:gd name="T24" fmla="*/ 27 w 54"/>
                <a:gd name="T25" fmla="*/ 12 h 139"/>
                <a:gd name="T26" fmla="*/ 53 w 54"/>
                <a:gd name="T27" fmla="*/ 12 h 139"/>
                <a:gd name="T28" fmla="*/ 54 w 54"/>
                <a:gd name="T29" fmla="*/ 0 h 139"/>
                <a:gd name="T30" fmla="*/ 25 w 54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39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2" y="1"/>
                    <a:pt x="13" y="2"/>
                    <a:pt x="6" y="9"/>
                  </a:cubicBezTo>
                  <a:cubicBezTo>
                    <a:pt x="0" y="15"/>
                    <a:pt x="0" y="30"/>
                    <a:pt x="0" y="3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4" y="139"/>
                    <a:pt x="6" y="130"/>
                    <a:pt x="10" y="13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27"/>
                    <a:pt x="12" y="19"/>
                    <a:pt x="14" y="17"/>
                  </a:cubicBezTo>
                  <a:cubicBezTo>
                    <a:pt x="19" y="13"/>
                    <a:pt x="25" y="12"/>
                    <a:pt x="27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8"/>
                    <a:pt x="53" y="4"/>
                    <a:pt x="54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13" name="Rectangle 1828"/>
            <p:cNvSpPr>
              <a:spLocks noChangeArrowheads="1"/>
            </p:cNvSpPr>
            <p:nvPr/>
          </p:nvSpPr>
          <p:spPr bwMode="auto">
            <a:xfrm>
              <a:off x="503238" y="1090613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14" name="Rectangle 1829"/>
            <p:cNvSpPr>
              <a:spLocks noChangeArrowheads="1"/>
            </p:cNvSpPr>
            <p:nvPr/>
          </p:nvSpPr>
          <p:spPr bwMode="auto">
            <a:xfrm>
              <a:off x="515938" y="1090613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15" name="Rectangle 1830"/>
            <p:cNvSpPr>
              <a:spLocks noChangeArrowheads="1"/>
            </p:cNvSpPr>
            <p:nvPr/>
          </p:nvSpPr>
          <p:spPr bwMode="auto">
            <a:xfrm>
              <a:off x="528638" y="1090613"/>
              <a:ext cx="476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16" name="Rectangle 1831"/>
            <p:cNvSpPr>
              <a:spLocks noChangeArrowheads="1"/>
            </p:cNvSpPr>
            <p:nvPr/>
          </p:nvSpPr>
          <p:spPr bwMode="auto">
            <a:xfrm>
              <a:off x="539751" y="1090613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17" name="Rectangle 1832"/>
            <p:cNvSpPr>
              <a:spLocks noChangeArrowheads="1"/>
            </p:cNvSpPr>
            <p:nvPr/>
          </p:nvSpPr>
          <p:spPr bwMode="auto">
            <a:xfrm>
              <a:off x="552451" y="1090613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18" name="Rectangle 1833"/>
            <p:cNvSpPr>
              <a:spLocks noChangeArrowheads="1"/>
            </p:cNvSpPr>
            <p:nvPr/>
          </p:nvSpPr>
          <p:spPr bwMode="auto">
            <a:xfrm>
              <a:off x="503238" y="1108076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19" name="Rectangle 1834"/>
            <p:cNvSpPr>
              <a:spLocks noChangeArrowheads="1"/>
            </p:cNvSpPr>
            <p:nvPr/>
          </p:nvSpPr>
          <p:spPr bwMode="auto">
            <a:xfrm>
              <a:off x="515938" y="1108076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20" name="Rectangle 1835"/>
            <p:cNvSpPr>
              <a:spLocks noChangeArrowheads="1"/>
            </p:cNvSpPr>
            <p:nvPr/>
          </p:nvSpPr>
          <p:spPr bwMode="auto">
            <a:xfrm>
              <a:off x="528638" y="1108076"/>
              <a:ext cx="476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21" name="Rectangle 1836"/>
            <p:cNvSpPr>
              <a:spLocks noChangeArrowheads="1"/>
            </p:cNvSpPr>
            <p:nvPr/>
          </p:nvSpPr>
          <p:spPr bwMode="auto">
            <a:xfrm>
              <a:off x="539751" y="1108076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22" name="Rectangle 1837"/>
            <p:cNvSpPr>
              <a:spLocks noChangeArrowheads="1"/>
            </p:cNvSpPr>
            <p:nvPr/>
          </p:nvSpPr>
          <p:spPr bwMode="auto">
            <a:xfrm>
              <a:off x="552451" y="1108076"/>
              <a:ext cx="63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23" name="Freeform 1838"/>
            <p:cNvSpPr>
              <a:spLocks/>
            </p:cNvSpPr>
            <p:nvPr/>
          </p:nvSpPr>
          <p:spPr bwMode="auto">
            <a:xfrm>
              <a:off x="420688" y="1062038"/>
              <a:ext cx="4763" cy="60325"/>
            </a:xfrm>
            <a:custGeom>
              <a:avLst/>
              <a:gdLst>
                <a:gd name="T0" fmla="*/ 6 w 12"/>
                <a:gd name="T1" fmla="*/ 122 h 122"/>
                <a:gd name="T2" fmla="*/ 12 w 12"/>
                <a:gd name="T3" fmla="*/ 116 h 122"/>
                <a:gd name="T4" fmla="*/ 12 w 12"/>
                <a:gd name="T5" fmla="*/ 5 h 122"/>
                <a:gd name="T6" fmla="*/ 6 w 12"/>
                <a:gd name="T7" fmla="*/ 0 h 122"/>
                <a:gd name="T8" fmla="*/ 0 w 12"/>
                <a:gd name="T9" fmla="*/ 5 h 122"/>
                <a:gd name="T10" fmla="*/ 0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9" y="122"/>
                    <a:pt x="12" y="120"/>
                    <a:pt x="12" y="11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0"/>
                    <a:pt x="3" y="122"/>
                    <a:pt x="6" y="1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24" name="Freeform 1839"/>
            <p:cNvSpPr>
              <a:spLocks noEditPoints="1"/>
            </p:cNvSpPr>
            <p:nvPr/>
          </p:nvSpPr>
          <p:spPr bwMode="auto">
            <a:xfrm>
              <a:off x="523876" y="1011238"/>
              <a:ext cx="26988" cy="28575"/>
            </a:xfrm>
            <a:custGeom>
              <a:avLst/>
              <a:gdLst>
                <a:gd name="T0" fmla="*/ 28 w 55"/>
                <a:gd name="T1" fmla="*/ 0 h 55"/>
                <a:gd name="T2" fmla="*/ 0 w 55"/>
                <a:gd name="T3" fmla="*/ 28 h 55"/>
                <a:gd name="T4" fmla="*/ 28 w 55"/>
                <a:gd name="T5" fmla="*/ 55 h 55"/>
                <a:gd name="T6" fmla="*/ 55 w 55"/>
                <a:gd name="T7" fmla="*/ 28 h 55"/>
                <a:gd name="T8" fmla="*/ 28 w 55"/>
                <a:gd name="T9" fmla="*/ 0 h 55"/>
                <a:gd name="T10" fmla="*/ 28 w 55"/>
                <a:gd name="T11" fmla="*/ 44 h 55"/>
                <a:gd name="T12" fmla="*/ 11 w 55"/>
                <a:gd name="T13" fmla="*/ 28 h 55"/>
                <a:gd name="T14" fmla="*/ 28 w 55"/>
                <a:gd name="T15" fmla="*/ 12 h 55"/>
                <a:gd name="T16" fmla="*/ 44 w 55"/>
                <a:gd name="T17" fmla="*/ 28 h 55"/>
                <a:gd name="T18" fmla="*/ 28 w 55"/>
                <a:gd name="T1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  <a:cubicBezTo>
                    <a:pt x="55" y="12"/>
                    <a:pt x="43" y="0"/>
                    <a:pt x="28" y="0"/>
                  </a:cubicBezTo>
                  <a:moveTo>
                    <a:pt x="28" y="44"/>
                  </a:moveTo>
                  <a:cubicBezTo>
                    <a:pt x="19" y="44"/>
                    <a:pt x="11" y="37"/>
                    <a:pt x="11" y="28"/>
                  </a:cubicBezTo>
                  <a:cubicBezTo>
                    <a:pt x="11" y="19"/>
                    <a:pt x="19" y="12"/>
                    <a:pt x="28" y="12"/>
                  </a:cubicBezTo>
                  <a:cubicBezTo>
                    <a:pt x="37" y="12"/>
                    <a:pt x="44" y="19"/>
                    <a:pt x="44" y="28"/>
                  </a:cubicBezTo>
                  <a:cubicBezTo>
                    <a:pt x="44" y="37"/>
                    <a:pt x="37" y="44"/>
                    <a:pt x="28" y="4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25" name="Freeform 1840"/>
            <p:cNvSpPr>
              <a:spLocks/>
            </p:cNvSpPr>
            <p:nvPr/>
          </p:nvSpPr>
          <p:spPr bwMode="auto">
            <a:xfrm>
              <a:off x="414338" y="982663"/>
              <a:ext cx="26988" cy="69850"/>
            </a:xfrm>
            <a:custGeom>
              <a:avLst/>
              <a:gdLst>
                <a:gd name="T0" fmla="*/ 25 w 54"/>
                <a:gd name="T1" fmla="*/ 0 h 139"/>
                <a:gd name="T2" fmla="*/ 25 w 54"/>
                <a:gd name="T3" fmla="*/ 1 h 139"/>
                <a:gd name="T4" fmla="*/ 6 w 54"/>
                <a:gd name="T5" fmla="*/ 9 h 139"/>
                <a:gd name="T6" fmla="*/ 0 w 54"/>
                <a:gd name="T7" fmla="*/ 33 h 139"/>
                <a:gd name="T8" fmla="*/ 0 w 54"/>
                <a:gd name="T9" fmla="*/ 70 h 139"/>
                <a:gd name="T10" fmla="*/ 0 w 54"/>
                <a:gd name="T11" fmla="*/ 70 h 139"/>
                <a:gd name="T12" fmla="*/ 0 w 54"/>
                <a:gd name="T13" fmla="*/ 139 h 139"/>
                <a:gd name="T14" fmla="*/ 10 w 54"/>
                <a:gd name="T15" fmla="*/ 130 h 139"/>
                <a:gd name="T16" fmla="*/ 11 w 54"/>
                <a:gd name="T17" fmla="*/ 70 h 139"/>
                <a:gd name="T18" fmla="*/ 11 w 54"/>
                <a:gd name="T19" fmla="*/ 70 h 139"/>
                <a:gd name="T20" fmla="*/ 11 w 54"/>
                <a:gd name="T21" fmla="*/ 32 h 139"/>
                <a:gd name="T22" fmla="*/ 14 w 54"/>
                <a:gd name="T23" fmla="*/ 17 h 139"/>
                <a:gd name="T24" fmla="*/ 27 w 54"/>
                <a:gd name="T25" fmla="*/ 12 h 139"/>
                <a:gd name="T26" fmla="*/ 53 w 54"/>
                <a:gd name="T27" fmla="*/ 12 h 139"/>
                <a:gd name="T28" fmla="*/ 54 w 54"/>
                <a:gd name="T29" fmla="*/ 0 h 139"/>
                <a:gd name="T30" fmla="*/ 25 w 54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39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2" y="1"/>
                    <a:pt x="13" y="2"/>
                    <a:pt x="6" y="9"/>
                  </a:cubicBezTo>
                  <a:cubicBezTo>
                    <a:pt x="0" y="15"/>
                    <a:pt x="0" y="30"/>
                    <a:pt x="0" y="3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4" y="139"/>
                    <a:pt x="6" y="130"/>
                    <a:pt x="10" y="13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27"/>
                    <a:pt x="12" y="19"/>
                    <a:pt x="14" y="17"/>
                  </a:cubicBezTo>
                  <a:cubicBezTo>
                    <a:pt x="19" y="13"/>
                    <a:pt x="25" y="12"/>
                    <a:pt x="27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8"/>
                    <a:pt x="53" y="4"/>
                    <a:pt x="54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26" name="Freeform 1841"/>
            <p:cNvSpPr>
              <a:spLocks noEditPoints="1"/>
            </p:cNvSpPr>
            <p:nvPr/>
          </p:nvSpPr>
          <p:spPr bwMode="auto">
            <a:xfrm>
              <a:off x="409576" y="939801"/>
              <a:ext cx="168275" cy="193675"/>
            </a:xfrm>
            <a:custGeom>
              <a:avLst/>
              <a:gdLst>
                <a:gd name="T0" fmla="*/ 305 w 338"/>
                <a:gd name="T1" fmla="*/ 273 h 389"/>
                <a:gd name="T2" fmla="*/ 312 w 338"/>
                <a:gd name="T3" fmla="*/ 239 h 389"/>
                <a:gd name="T4" fmla="*/ 305 w 338"/>
                <a:gd name="T5" fmla="*/ 227 h 389"/>
                <a:gd name="T6" fmla="*/ 306 w 338"/>
                <a:gd name="T7" fmla="*/ 215 h 389"/>
                <a:gd name="T8" fmla="*/ 305 w 338"/>
                <a:gd name="T9" fmla="*/ 180 h 389"/>
                <a:gd name="T10" fmla="*/ 305 w 338"/>
                <a:gd name="T11" fmla="*/ 113 h 389"/>
                <a:gd name="T12" fmla="*/ 306 w 338"/>
                <a:gd name="T13" fmla="*/ 102 h 389"/>
                <a:gd name="T14" fmla="*/ 306 w 338"/>
                <a:gd name="T15" fmla="*/ 96 h 389"/>
                <a:gd name="T16" fmla="*/ 305 w 338"/>
                <a:gd name="T17" fmla="*/ 84 h 389"/>
                <a:gd name="T18" fmla="*/ 251 w 338"/>
                <a:gd name="T19" fmla="*/ 0 h 389"/>
                <a:gd name="T20" fmla="*/ 92 w 338"/>
                <a:gd name="T21" fmla="*/ 40 h 389"/>
                <a:gd name="T22" fmla="*/ 58 w 338"/>
                <a:gd name="T23" fmla="*/ 112 h 389"/>
                <a:gd name="T24" fmla="*/ 102 w 338"/>
                <a:gd name="T25" fmla="*/ 123 h 389"/>
                <a:gd name="T26" fmla="*/ 99 w 338"/>
                <a:gd name="T27" fmla="*/ 112 h 389"/>
                <a:gd name="T28" fmla="*/ 208 w 338"/>
                <a:gd name="T29" fmla="*/ 77 h 389"/>
                <a:gd name="T30" fmla="*/ 202 w 338"/>
                <a:gd name="T31" fmla="*/ 90 h 389"/>
                <a:gd name="T32" fmla="*/ 208 w 338"/>
                <a:gd name="T33" fmla="*/ 102 h 389"/>
                <a:gd name="T34" fmla="*/ 207 w 338"/>
                <a:gd name="T35" fmla="*/ 113 h 389"/>
                <a:gd name="T36" fmla="*/ 194 w 338"/>
                <a:gd name="T37" fmla="*/ 154 h 389"/>
                <a:gd name="T38" fmla="*/ 183 w 338"/>
                <a:gd name="T39" fmla="*/ 151 h 389"/>
                <a:gd name="T40" fmla="*/ 194 w 338"/>
                <a:gd name="T41" fmla="*/ 194 h 389"/>
                <a:gd name="T42" fmla="*/ 208 w 338"/>
                <a:gd name="T43" fmla="*/ 215 h 389"/>
                <a:gd name="T44" fmla="*/ 207 w 338"/>
                <a:gd name="T45" fmla="*/ 227 h 389"/>
                <a:gd name="T46" fmla="*/ 207 w 338"/>
                <a:gd name="T47" fmla="*/ 233 h 389"/>
                <a:gd name="T48" fmla="*/ 208 w 338"/>
                <a:gd name="T49" fmla="*/ 244 h 389"/>
                <a:gd name="T50" fmla="*/ 160 w 338"/>
                <a:gd name="T51" fmla="*/ 228 h 389"/>
                <a:gd name="T52" fmla="*/ 102 w 338"/>
                <a:gd name="T53" fmla="*/ 140 h 389"/>
                <a:gd name="T54" fmla="*/ 58 w 338"/>
                <a:gd name="T55" fmla="*/ 128 h 389"/>
                <a:gd name="T56" fmla="*/ 61 w 338"/>
                <a:gd name="T57" fmla="*/ 140 h 389"/>
                <a:gd name="T58" fmla="*/ 0 w 338"/>
                <a:gd name="T59" fmla="*/ 389 h 389"/>
                <a:gd name="T60" fmla="*/ 329 w 338"/>
                <a:gd name="T61" fmla="*/ 273 h 389"/>
                <a:gd name="T62" fmla="*/ 294 w 338"/>
                <a:gd name="T63" fmla="*/ 48 h 389"/>
                <a:gd name="T64" fmla="*/ 219 w 338"/>
                <a:gd name="T65" fmla="*/ 48 h 389"/>
                <a:gd name="T66" fmla="*/ 294 w 338"/>
                <a:gd name="T67" fmla="*/ 102 h 389"/>
                <a:gd name="T68" fmla="*/ 219 w 338"/>
                <a:gd name="T69" fmla="*/ 113 h 389"/>
                <a:gd name="T70" fmla="*/ 219 w 338"/>
                <a:gd name="T71" fmla="*/ 215 h 389"/>
                <a:gd name="T72" fmla="*/ 294 w 338"/>
                <a:gd name="T73" fmla="*/ 227 h 389"/>
                <a:gd name="T74" fmla="*/ 219 w 338"/>
                <a:gd name="T75" fmla="*/ 227 h 389"/>
                <a:gd name="T76" fmla="*/ 294 w 338"/>
                <a:gd name="T77" fmla="*/ 273 h 389"/>
                <a:gd name="T78" fmla="*/ 100 w 338"/>
                <a:gd name="T79" fmla="*/ 66 h 389"/>
                <a:gd name="T80" fmla="*/ 73 w 338"/>
                <a:gd name="T81" fmla="*/ 112 h 389"/>
                <a:gd name="T82" fmla="*/ 208 w 338"/>
                <a:gd name="T83" fmla="*/ 51 h 389"/>
                <a:gd name="T84" fmla="*/ 194 w 338"/>
                <a:gd name="T85" fmla="*/ 165 h 389"/>
                <a:gd name="T86" fmla="*/ 194 w 338"/>
                <a:gd name="T87" fmla="*/ 180 h 389"/>
                <a:gd name="T88" fmla="*/ 87 w 338"/>
                <a:gd name="T89" fmla="*/ 140 h 389"/>
                <a:gd name="T90" fmla="*/ 73 w 338"/>
                <a:gd name="T91" fmla="*/ 140 h 389"/>
                <a:gd name="T92" fmla="*/ 139 w 338"/>
                <a:gd name="T93" fmla="*/ 225 h 389"/>
                <a:gd name="T94" fmla="*/ 149 w 338"/>
                <a:gd name="T95" fmla="*/ 377 h 389"/>
                <a:gd name="T96" fmla="*/ 149 w 338"/>
                <a:gd name="T97" fmla="*/ 237 h 389"/>
                <a:gd name="T98" fmla="*/ 160 w 338"/>
                <a:gd name="T99" fmla="*/ 377 h 389"/>
                <a:gd name="T100" fmla="*/ 323 w 338"/>
                <a:gd name="T101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389">
                  <a:moveTo>
                    <a:pt x="329" y="273"/>
                  </a:moveTo>
                  <a:cubicBezTo>
                    <a:pt x="317" y="273"/>
                    <a:pt x="317" y="273"/>
                    <a:pt x="317" y="273"/>
                  </a:cubicBezTo>
                  <a:cubicBezTo>
                    <a:pt x="305" y="273"/>
                    <a:pt x="305" y="273"/>
                    <a:pt x="305" y="273"/>
                  </a:cubicBezTo>
                  <a:cubicBezTo>
                    <a:pt x="305" y="244"/>
                    <a:pt x="305" y="244"/>
                    <a:pt x="305" y="244"/>
                  </a:cubicBezTo>
                  <a:cubicBezTo>
                    <a:pt x="306" y="244"/>
                    <a:pt x="306" y="244"/>
                    <a:pt x="306" y="244"/>
                  </a:cubicBezTo>
                  <a:cubicBezTo>
                    <a:pt x="309" y="244"/>
                    <a:pt x="312" y="242"/>
                    <a:pt x="312" y="239"/>
                  </a:cubicBezTo>
                  <a:cubicBezTo>
                    <a:pt x="312" y="235"/>
                    <a:pt x="309" y="233"/>
                    <a:pt x="306" y="233"/>
                  </a:cubicBezTo>
                  <a:cubicBezTo>
                    <a:pt x="305" y="233"/>
                    <a:pt x="305" y="233"/>
                    <a:pt x="305" y="233"/>
                  </a:cubicBezTo>
                  <a:cubicBezTo>
                    <a:pt x="305" y="227"/>
                    <a:pt x="305" y="227"/>
                    <a:pt x="305" y="227"/>
                  </a:cubicBezTo>
                  <a:cubicBezTo>
                    <a:pt x="306" y="227"/>
                    <a:pt x="306" y="227"/>
                    <a:pt x="306" y="227"/>
                  </a:cubicBezTo>
                  <a:cubicBezTo>
                    <a:pt x="309" y="227"/>
                    <a:pt x="312" y="224"/>
                    <a:pt x="312" y="221"/>
                  </a:cubicBezTo>
                  <a:cubicBezTo>
                    <a:pt x="312" y="218"/>
                    <a:pt x="309" y="215"/>
                    <a:pt x="306" y="215"/>
                  </a:cubicBezTo>
                  <a:cubicBezTo>
                    <a:pt x="305" y="215"/>
                    <a:pt x="305" y="215"/>
                    <a:pt x="305" y="215"/>
                  </a:cubicBezTo>
                  <a:cubicBezTo>
                    <a:pt x="305" y="191"/>
                    <a:pt x="305" y="191"/>
                    <a:pt x="305" y="19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9" y="113"/>
                    <a:pt x="312" y="111"/>
                    <a:pt x="312" y="107"/>
                  </a:cubicBezTo>
                  <a:cubicBezTo>
                    <a:pt x="312" y="104"/>
                    <a:pt x="309" y="102"/>
                    <a:pt x="306" y="102"/>
                  </a:cubicBezTo>
                  <a:cubicBezTo>
                    <a:pt x="305" y="102"/>
                    <a:pt x="305" y="102"/>
                    <a:pt x="305" y="102"/>
                  </a:cubicBezTo>
                  <a:cubicBezTo>
                    <a:pt x="305" y="96"/>
                    <a:pt x="305" y="96"/>
                    <a:pt x="305" y="96"/>
                  </a:cubicBezTo>
                  <a:cubicBezTo>
                    <a:pt x="306" y="96"/>
                    <a:pt x="306" y="96"/>
                    <a:pt x="306" y="96"/>
                  </a:cubicBezTo>
                  <a:cubicBezTo>
                    <a:pt x="309" y="96"/>
                    <a:pt x="312" y="93"/>
                    <a:pt x="312" y="90"/>
                  </a:cubicBezTo>
                  <a:cubicBezTo>
                    <a:pt x="312" y="87"/>
                    <a:pt x="309" y="84"/>
                    <a:pt x="306" y="84"/>
                  </a:cubicBezTo>
                  <a:cubicBezTo>
                    <a:pt x="305" y="84"/>
                    <a:pt x="305" y="84"/>
                    <a:pt x="305" y="84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5" y="27"/>
                    <a:pt x="292" y="9"/>
                    <a:pt x="273" y="2"/>
                  </a:cubicBezTo>
                  <a:cubicBezTo>
                    <a:pt x="264" y="0"/>
                    <a:pt x="259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29" y="2"/>
                    <a:pt x="212" y="19"/>
                    <a:pt x="209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75" y="40"/>
                    <a:pt x="61" y="54"/>
                    <a:pt x="61" y="71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5" y="112"/>
                    <a:pt x="53" y="114"/>
                    <a:pt x="53" y="117"/>
                  </a:cubicBezTo>
                  <a:cubicBezTo>
                    <a:pt x="53" y="121"/>
                    <a:pt x="55" y="123"/>
                    <a:pt x="58" y="123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5" y="123"/>
                    <a:pt x="108" y="121"/>
                    <a:pt x="108" y="117"/>
                  </a:cubicBezTo>
                  <a:cubicBezTo>
                    <a:pt x="108" y="114"/>
                    <a:pt x="105" y="112"/>
                    <a:pt x="102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8"/>
                    <a:pt x="100" y="77"/>
                    <a:pt x="100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4" y="84"/>
                    <a:pt x="202" y="87"/>
                    <a:pt x="202" y="90"/>
                  </a:cubicBezTo>
                  <a:cubicBezTo>
                    <a:pt x="202" y="93"/>
                    <a:pt x="204" y="96"/>
                    <a:pt x="207" y="96"/>
                  </a:cubicBezTo>
                  <a:cubicBezTo>
                    <a:pt x="208" y="96"/>
                    <a:pt x="208" y="96"/>
                    <a:pt x="208" y="96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4" y="102"/>
                    <a:pt x="202" y="104"/>
                    <a:pt x="202" y="107"/>
                  </a:cubicBezTo>
                  <a:cubicBezTo>
                    <a:pt x="202" y="111"/>
                    <a:pt x="204" y="113"/>
                    <a:pt x="207" y="113"/>
                  </a:cubicBezTo>
                  <a:cubicBezTo>
                    <a:pt x="208" y="113"/>
                    <a:pt x="208" y="113"/>
                    <a:pt x="208" y="11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194" y="154"/>
                    <a:pt x="194" y="154"/>
                    <a:pt x="194" y="154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4" y="148"/>
                    <a:pt x="192" y="145"/>
                    <a:pt x="189" y="145"/>
                  </a:cubicBezTo>
                  <a:cubicBezTo>
                    <a:pt x="185" y="145"/>
                    <a:pt x="183" y="148"/>
                    <a:pt x="183" y="151"/>
                  </a:cubicBezTo>
                  <a:cubicBezTo>
                    <a:pt x="183" y="194"/>
                    <a:pt x="183" y="194"/>
                    <a:pt x="183" y="194"/>
                  </a:cubicBezTo>
                  <a:cubicBezTo>
                    <a:pt x="183" y="197"/>
                    <a:pt x="185" y="200"/>
                    <a:pt x="189" y="200"/>
                  </a:cubicBezTo>
                  <a:cubicBezTo>
                    <a:pt x="192" y="200"/>
                    <a:pt x="194" y="197"/>
                    <a:pt x="194" y="194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8" y="215"/>
                    <a:pt x="208" y="215"/>
                    <a:pt x="208" y="215"/>
                  </a:cubicBezTo>
                  <a:cubicBezTo>
                    <a:pt x="207" y="215"/>
                    <a:pt x="207" y="215"/>
                    <a:pt x="207" y="215"/>
                  </a:cubicBezTo>
                  <a:cubicBezTo>
                    <a:pt x="204" y="215"/>
                    <a:pt x="202" y="218"/>
                    <a:pt x="202" y="221"/>
                  </a:cubicBezTo>
                  <a:cubicBezTo>
                    <a:pt x="202" y="224"/>
                    <a:pt x="204" y="227"/>
                    <a:pt x="207" y="227"/>
                  </a:cubicBezTo>
                  <a:cubicBezTo>
                    <a:pt x="208" y="227"/>
                    <a:pt x="208" y="227"/>
                    <a:pt x="208" y="227"/>
                  </a:cubicBezTo>
                  <a:cubicBezTo>
                    <a:pt x="208" y="233"/>
                    <a:pt x="208" y="233"/>
                    <a:pt x="208" y="233"/>
                  </a:cubicBezTo>
                  <a:cubicBezTo>
                    <a:pt x="207" y="233"/>
                    <a:pt x="207" y="233"/>
                    <a:pt x="207" y="233"/>
                  </a:cubicBezTo>
                  <a:cubicBezTo>
                    <a:pt x="204" y="233"/>
                    <a:pt x="202" y="235"/>
                    <a:pt x="202" y="239"/>
                  </a:cubicBezTo>
                  <a:cubicBezTo>
                    <a:pt x="202" y="242"/>
                    <a:pt x="204" y="244"/>
                    <a:pt x="207" y="244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28"/>
                    <a:pt x="160" y="228"/>
                    <a:pt x="160" y="228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5" y="140"/>
                    <a:pt x="108" y="137"/>
                    <a:pt x="108" y="134"/>
                  </a:cubicBezTo>
                  <a:cubicBezTo>
                    <a:pt x="108" y="131"/>
                    <a:pt x="105" y="128"/>
                    <a:pt x="102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5" y="128"/>
                    <a:pt x="53" y="131"/>
                    <a:pt x="53" y="134"/>
                  </a:cubicBezTo>
                  <a:cubicBezTo>
                    <a:pt x="53" y="137"/>
                    <a:pt x="55" y="140"/>
                    <a:pt x="58" y="140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338" y="389"/>
                    <a:pt x="338" y="389"/>
                    <a:pt x="338" y="389"/>
                  </a:cubicBezTo>
                  <a:cubicBezTo>
                    <a:pt x="338" y="273"/>
                    <a:pt x="338" y="273"/>
                    <a:pt x="338" y="273"/>
                  </a:cubicBezTo>
                  <a:lnTo>
                    <a:pt x="329" y="273"/>
                  </a:lnTo>
                  <a:close/>
                  <a:moveTo>
                    <a:pt x="219" y="48"/>
                  </a:moveTo>
                  <a:cubicBezTo>
                    <a:pt x="219" y="28"/>
                    <a:pt x="236" y="11"/>
                    <a:pt x="257" y="11"/>
                  </a:cubicBezTo>
                  <a:cubicBezTo>
                    <a:pt x="277" y="11"/>
                    <a:pt x="294" y="28"/>
                    <a:pt x="294" y="48"/>
                  </a:cubicBezTo>
                  <a:cubicBezTo>
                    <a:pt x="294" y="84"/>
                    <a:pt x="294" y="84"/>
                    <a:pt x="294" y="84"/>
                  </a:cubicBezTo>
                  <a:cubicBezTo>
                    <a:pt x="219" y="84"/>
                    <a:pt x="219" y="84"/>
                    <a:pt x="219" y="84"/>
                  </a:cubicBezTo>
                  <a:lnTo>
                    <a:pt x="219" y="48"/>
                  </a:lnTo>
                  <a:close/>
                  <a:moveTo>
                    <a:pt x="219" y="96"/>
                  </a:moveTo>
                  <a:cubicBezTo>
                    <a:pt x="294" y="96"/>
                    <a:pt x="294" y="96"/>
                    <a:pt x="294" y="96"/>
                  </a:cubicBezTo>
                  <a:cubicBezTo>
                    <a:pt x="294" y="102"/>
                    <a:pt x="294" y="102"/>
                    <a:pt x="294" y="102"/>
                  </a:cubicBezTo>
                  <a:cubicBezTo>
                    <a:pt x="219" y="102"/>
                    <a:pt x="219" y="102"/>
                    <a:pt x="219" y="102"/>
                  </a:cubicBezTo>
                  <a:lnTo>
                    <a:pt x="219" y="96"/>
                  </a:lnTo>
                  <a:close/>
                  <a:moveTo>
                    <a:pt x="219" y="113"/>
                  </a:moveTo>
                  <a:cubicBezTo>
                    <a:pt x="294" y="113"/>
                    <a:pt x="294" y="113"/>
                    <a:pt x="294" y="113"/>
                  </a:cubicBezTo>
                  <a:cubicBezTo>
                    <a:pt x="294" y="215"/>
                    <a:pt x="294" y="215"/>
                    <a:pt x="294" y="215"/>
                  </a:cubicBezTo>
                  <a:cubicBezTo>
                    <a:pt x="219" y="215"/>
                    <a:pt x="219" y="215"/>
                    <a:pt x="219" y="215"/>
                  </a:cubicBezTo>
                  <a:lnTo>
                    <a:pt x="219" y="113"/>
                  </a:lnTo>
                  <a:close/>
                  <a:moveTo>
                    <a:pt x="219" y="227"/>
                  </a:moveTo>
                  <a:cubicBezTo>
                    <a:pt x="294" y="227"/>
                    <a:pt x="294" y="227"/>
                    <a:pt x="294" y="227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19" y="233"/>
                    <a:pt x="219" y="233"/>
                    <a:pt x="219" y="233"/>
                  </a:cubicBezTo>
                  <a:lnTo>
                    <a:pt x="219" y="227"/>
                  </a:lnTo>
                  <a:close/>
                  <a:moveTo>
                    <a:pt x="219" y="244"/>
                  </a:moveTo>
                  <a:cubicBezTo>
                    <a:pt x="294" y="244"/>
                    <a:pt x="294" y="244"/>
                    <a:pt x="294" y="24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19" y="273"/>
                    <a:pt x="219" y="273"/>
                    <a:pt x="219" y="273"/>
                  </a:cubicBezTo>
                  <a:lnTo>
                    <a:pt x="219" y="244"/>
                  </a:lnTo>
                  <a:close/>
                  <a:moveTo>
                    <a:pt x="100" y="66"/>
                  </a:moveTo>
                  <a:cubicBezTo>
                    <a:pt x="93" y="66"/>
                    <a:pt x="87" y="72"/>
                    <a:pt x="87" y="79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60"/>
                    <a:pt x="82" y="51"/>
                    <a:pt x="92" y="51"/>
                  </a:cubicBezTo>
                  <a:cubicBezTo>
                    <a:pt x="208" y="51"/>
                    <a:pt x="208" y="51"/>
                    <a:pt x="208" y="51"/>
                  </a:cubicBezTo>
                  <a:cubicBezTo>
                    <a:pt x="208" y="66"/>
                    <a:pt x="208" y="66"/>
                    <a:pt x="208" y="66"/>
                  </a:cubicBezTo>
                  <a:lnTo>
                    <a:pt x="100" y="66"/>
                  </a:lnTo>
                  <a:close/>
                  <a:moveTo>
                    <a:pt x="194" y="165"/>
                  </a:moveTo>
                  <a:cubicBezTo>
                    <a:pt x="208" y="165"/>
                    <a:pt x="208" y="165"/>
                    <a:pt x="208" y="165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194" y="180"/>
                    <a:pt x="194" y="180"/>
                    <a:pt x="194" y="180"/>
                  </a:cubicBezTo>
                  <a:lnTo>
                    <a:pt x="194" y="165"/>
                  </a:lnTo>
                  <a:close/>
                  <a:moveTo>
                    <a:pt x="73" y="140"/>
                  </a:moveTo>
                  <a:cubicBezTo>
                    <a:pt x="87" y="140"/>
                    <a:pt x="87" y="140"/>
                    <a:pt x="87" y="140"/>
                  </a:cubicBezTo>
                  <a:cubicBezTo>
                    <a:pt x="87" y="171"/>
                    <a:pt x="87" y="171"/>
                    <a:pt x="87" y="171"/>
                  </a:cubicBezTo>
                  <a:cubicBezTo>
                    <a:pt x="73" y="171"/>
                    <a:pt x="73" y="171"/>
                    <a:pt x="73" y="171"/>
                  </a:cubicBezTo>
                  <a:lnTo>
                    <a:pt x="73" y="140"/>
                  </a:lnTo>
                  <a:close/>
                  <a:moveTo>
                    <a:pt x="69" y="183"/>
                  </a:moveTo>
                  <a:cubicBezTo>
                    <a:pt x="91" y="183"/>
                    <a:pt x="91" y="183"/>
                    <a:pt x="91" y="183"/>
                  </a:cubicBezTo>
                  <a:cubicBezTo>
                    <a:pt x="139" y="225"/>
                    <a:pt x="139" y="225"/>
                    <a:pt x="139" y="225"/>
                  </a:cubicBezTo>
                  <a:cubicBezTo>
                    <a:pt x="21" y="225"/>
                    <a:pt x="21" y="225"/>
                    <a:pt x="21" y="225"/>
                  </a:cubicBezTo>
                  <a:lnTo>
                    <a:pt x="69" y="183"/>
                  </a:lnTo>
                  <a:close/>
                  <a:moveTo>
                    <a:pt x="149" y="377"/>
                  </a:moveTo>
                  <a:cubicBezTo>
                    <a:pt x="11" y="377"/>
                    <a:pt x="11" y="377"/>
                    <a:pt x="11" y="377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49" y="237"/>
                    <a:pt x="149" y="237"/>
                    <a:pt x="149" y="237"/>
                  </a:cubicBezTo>
                  <a:lnTo>
                    <a:pt x="149" y="377"/>
                  </a:lnTo>
                  <a:close/>
                  <a:moveTo>
                    <a:pt x="323" y="377"/>
                  </a:moveTo>
                  <a:cubicBezTo>
                    <a:pt x="160" y="377"/>
                    <a:pt x="160" y="377"/>
                    <a:pt x="160" y="377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323" y="284"/>
                    <a:pt x="323" y="284"/>
                    <a:pt x="323" y="284"/>
                  </a:cubicBezTo>
                  <a:lnTo>
                    <a:pt x="323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2027" name="Группа 2026"/>
          <p:cNvGrpSpPr/>
          <p:nvPr/>
        </p:nvGrpSpPr>
        <p:grpSpPr>
          <a:xfrm>
            <a:off x="2363083" y="5884331"/>
            <a:ext cx="84245" cy="127188"/>
            <a:chOff x="2566988" y="3948903"/>
            <a:chExt cx="164365" cy="201618"/>
          </a:xfrm>
        </p:grpSpPr>
        <p:sp>
          <p:nvSpPr>
            <p:cNvPr id="2028" name="Freeform 1809"/>
            <p:cNvSpPr>
              <a:spLocks noEditPoints="1"/>
            </p:cNvSpPr>
            <p:nvPr/>
          </p:nvSpPr>
          <p:spPr bwMode="auto">
            <a:xfrm>
              <a:off x="2566988" y="3948903"/>
              <a:ext cx="103190" cy="99222"/>
            </a:xfrm>
            <a:custGeom>
              <a:avLst/>
              <a:gdLst>
                <a:gd name="T0" fmla="*/ 202 w 247"/>
                <a:gd name="T1" fmla="*/ 149 h 237"/>
                <a:gd name="T2" fmla="*/ 202 w 247"/>
                <a:gd name="T3" fmla="*/ 111 h 237"/>
                <a:gd name="T4" fmla="*/ 164 w 247"/>
                <a:gd name="T5" fmla="*/ 111 h 237"/>
                <a:gd name="T6" fmla="*/ 132 w 247"/>
                <a:gd name="T7" fmla="*/ 126 h 237"/>
                <a:gd name="T8" fmla="*/ 100 w 247"/>
                <a:gd name="T9" fmla="*/ 111 h 237"/>
                <a:gd name="T10" fmla="*/ 32 w 247"/>
                <a:gd name="T11" fmla="*/ 111 h 237"/>
                <a:gd name="T12" fmla="*/ 32 w 247"/>
                <a:gd name="T13" fmla="*/ 125 h 237"/>
                <a:gd name="T14" fmla="*/ 16 w 247"/>
                <a:gd name="T15" fmla="*/ 142 h 237"/>
                <a:gd name="T16" fmla="*/ 0 w 247"/>
                <a:gd name="T17" fmla="*/ 125 h 237"/>
                <a:gd name="T18" fmla="*/ 0 w 247"/>
                <a:gd name="T19" fmla="*/ 59 h 237"/>
                <a:gd name="T20" fmla="*/ 16 w 247"/>
                <a:gd name="T21" fmla="*/ 43 h 237"/>
                <a:gd name="T22" fmla="*/ 32 w 247"/>
                <a:gd name="T23" fmla="*/ 59 h 237"/>
                <a:gd name="T24" fmla="*/ 32 w 247"/>
                <a:gd name="T25" fmla="*/ 68 h 237"/>
                <a:gd name="T26" fmla="*/ 93 w 247"/>
                <a:gd name="T27" fmla="*/ 68 h 237"/>
                <a:gd name="T28" fmla="*/ 117 w 247"/>
                <a:gd name="T29" fmla="*/ 45 h 237"/>
                <a:gd name="T30" fmla="*/ 117 w 247"/>
                <a:gd name="T31" fmla="*/ 30 h 237"/>
                <a:gd name="T32" fmla="*/ 98 w 247"/>
                <a:gd name="T33" fmla="*/ 30 h 237"/>
                <a:gd name="T34" fmla="*/ 83 w 247"/>
                <a:gd name="T35" fmla="*/ 15 h 237"/>
                <a:gd name="T36" fmla="*/ 98 w 247"/>
                <a:gd name="T37" fmla="*/ 0 h 237"/>
                <a:gd name="T38" fmla="*/ 166 w 247"/>
                <a:gd name="T39" fmla="*/ 0 h 237"/>
                <a:gd name="T40" fmla="*/ 181 w 247"/>
                <a:gd name="T41" fmla="*/ 15 h 237"/>
                <a:gd name="T42" fmla="*/ 166 w 247"/>
                <a:gd name="T43" fmla="*/ 30 h 237"/>
                <a:gd name="T44" fmla="*/ 147 w 247"/>
                <a:gd name="T45" fmla="*/ 30 h 237"/>
                <a:gd name="T46" fmla="*/ 147 w 247"/>
                <a:gd name="T47" fmla="*/ 45 h 237"/>
                <a:gd name="T48" fmla="*/ 171 w 247"/>
                <a:gd name="T49" fmla="*/ 68 h 237"/>
                <a:gd name="T50" fmla="*/ 223 w 247"/>
                <a:gd name="T51" fmla="*/ 68 h 237"/>
                <a:gd name="T52" fmla="*/ 244 w 247"/>
                <a:gd name="T53" fmla="*/ 90 h 237"/>
                <a:gd name="T54" fmla="*/ 244 w 247"/>
                <a:gd name="T55" fmla="*/ 149 h 237"/>
                <a:gd name="T56" fmla="*/ 202 w 247"/>
                <a:gd name="T57" fmla="*/ 149 h 237"/>
                <a:gd name="T58" fmla="*/ 224 w 247"/>
                <a:gd name="T59" fmla="*/ 211 h 237"/>
                <a:gd name="T60" fmla="*/ 205 w 247"/>
                <a:gd name="T61" fmla="*/ 191 h 237"/>
                <a:gd name="T62" fmla="*/ 224 w 247"/>
                <a:gd name="T63" fmla="*/ 161 h 237"/>
                <a:gd name="T64" fmla="*/ 243 w 247"/>
                <a:gd name="T65" fmla="*/ 191 h 237"/>
                <a:gd name="T66" fmla="*/ 224 w 247"/>
                <a:gd name="T67" fmla="*/ 211 h 237"/>
                <a:gd name="T68" fmla="*/ 247 w 247"/>
                <a:gd name="T69" fmla="*/ 232 h 237"/>
                <a:gd name="T70" fmla="*/ 243 w 247"/>
                <a:gd name="T71" fmla="*/ 237 h 237"/>
                <a:gd name="T72" fmla="*/ 247 w 247"/>
                <a:gd name="T73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7" h="237">
                  <a:moveTo>
                    <a:pt x="202" y="149"/>
                  </a:moveTo>
                  <a:cubicBezTo>
                    <a:pt x="202" y="111"/>
                    <a:pt x="202" y="111"/>
                    <a:pt x="202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57" y="120"/>
                    <a:pt x="145" y="126"/>
                    <a:pt x="132" y="126"/>
                  </a:cubicBezTo>
                  <a:cubicBezTo>
                    <a:pt x="119" y="126"/>
                    <a:pt x="108" y="120"/>
                    <a:pt x="100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34"/>
                    <a:pt x="25" y="142"/>
                    <a:pt x="16" y="142"/>
                  </a:cubicBezTo>
                  <a:cubicBezTo>
                    <a:pt x="7" y="142"/>
                    <a:pt x="0" y="134"/>
                    <a:pt x="0" y="12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0"/>
                    <a:pt x="7" y="43"/>
                    <a:pt x="16" y="43"/>
                  </a:cubicBezTo>
                  <a:cubicBezTo>
                    <a:pt x="25" y="43"/>
                    <a:pt x="32" y="50"/>
                    <a:pt x="32" y="5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8" y="57"/>
                    <a:pt x="106" y="49"/>
                    <a:pt x="117" y="45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0" y="30"/>
                    <a:pt x="83" y="23"/>
                    <a:pt x="83" y="15"/>
                  </a:cubicBezTo>
                  <a:cubicBezTo>
                    <a:pt x="83" y="7"/>
                    <a:pt x="90" y="0"/>
                    <a:pt x="98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4" y="0"/>
                    <a:pt x="181" y="7"/>
                    <a:pt x="181" y="15"/>
                  </a:cubicBezTo>
                  <a:cubicBezTo>
                    <a:pt x="181" y="23"/>
                    <a:pt x="174" y="30"/>
                    <a:pt x="166" y="30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58" y="49"/>
                    <a:pt x="167" y="57"/>
                    <a:pt x="171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35" y="68"/>
                    <a:pt x="244" y="78"/>
                    <a:pt x="244" y="90"/>
                  </a:cubicBezTo>
                  <a:cubicBezTo>
                    <a:pt x="244" y="149"/>
                    <a:pt x="244" y="149"/>
                    <a:pt x="244" y="149"/>
                  </a:cubicBezTo>
                  <a:lnTo>
                    <a:pt x="202" y="149"/>
                  </a:lnTo>
                  <a:close/>
                  <a:moveTo>
                    <a:pt x="224" y="211"/>
                  </a:moveTo>
                  <a:cubicBezTo>
                    <a:pt x="213" y="211"/>
                    <a:pt x="205" y="202"/>
                    <a:pt x="205" y="191"/>
                  </a:cubicBezTo>
                  <a:cubicBezTo>
                    <a:pt x="205" y="181"/>
                    <a:pt x="224" y="161"/>
                    <a:pt x="224" y="161"/>
                  </a:cubicBezTo>
                  <a:cubicBezTo>
                    <a:pt x="224" y="161"/>
                    <a:pt x="243" y="181"/>
                    <a:pt x="243" y="191"/>
                  </a:cubicBezTo>
                  <a:cubicBezTo>
                    <a:pt x="243" y="202"/>
                    <a:pt x="234" y="211"/>
                    <a:pt x="224" y="211"/>
                  </a:cubicBezTo>
                  <a:moveTo>
                    <a:pt x="247" y="232"/>
                  </a:moveTo>
                  <a:cubicBezTo>
                    <a:pt x="247" y="232"/>
                    <a:pt x="246" y="235"/>
                    <a:pt x="243" y="237"/>
                  </a:cubicBezTo>
                  <a:cubicBezTo>
                    <a:pt x="243" y="237"/>
                    <a:pt x="247" y="236"/>
                    <a:pt x="247" y="232"/>
                  </a:cubicBezTo>
                </a:path>
              </a:pathLst>
            </a:custGeom>
            <a:solidFill>
              <a:srgbClr val="F05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029" name="Группа 2028"/>
            <p:cNvGrpSpPr/>
            <p:nvPr/>
          </p:nvGrpSpPr>
          <p:grpSpPr>
            <a:xfrm>
              <a:off x="2592871" y="4043521"/>
              <a:ext cx="138482" cy="107000"/>
              <a:chOff x="1995175" y="4026694"/>
              <a:chExt cx="1013931" cy="783431"/>
            </a:xfrm>
          </p:grpSpPr>
          <p:grpSp>
            <p:nvGrpSpPr>
              <p:cNvPr id="2030" name="Группа 2029"/>
              <p:cNvGrpSpPr/>
              <p:nvPr/>
            </p:nvGrpSpPr>
            <p:grpSpPr>
              <a:xfrm>
                <a:off x="1995175" y="4127501"/>
                <a:ext cx="1013931" cy="682624"/>
                <a:chOff x="3252787" y="3769518"/>
                <a:chExt cx="542926" cy="365523"/>
              </a:xfrm>
            </p:grpSpPr>
            <p:sp>
              <p:nvSpPr>
                <p:cNvPr id="2032" name="Скругленный прямоугольник 2031"/>
                <p:cNvSpPr/>
                <p:nvPr/>
              </p:nvSpPr>
              <p:spPr bwMode="auto">
                <a:xfrm>
                  <a:off x="3252787" y="3769518"/>
                  <a:ext cx="54292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05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673"/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3" name="Овал 2032"/>
                <p:cNvSpPr/>
                <p:nvPr/>
              </p:nvSpPr>
              <p:spPr bwMode="auto">
                <a:xfrm>
                  <a:off x="3312320" y="4027885"/>
                  <a:ext cx="107156" cy="107156"/>
                </a:xfrm>
                <a:prstGeom prst="ellipse">
                  <a:avLst/>
                </a:prstGeom>
                <a:solidFill>
                  <a:srgbClr val="F05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673"/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4" name="Овал 2033"/>
                <p:cNvSpPr/>
                <p:nvPr/>
              </p:nvSpPr>
              <p:spPr bwMode="auto">
                <a:xfrm>
                  <a:off x="3655222" y="4027885"/>
                  <a:ext cx="107156" cy="107156"/>
                </a:xfrm>
                <a:prstGeom prst="ellipse">
                  <a:avLst/>
                </a:prstGeom>
                <a:solidFill>
                  <a:srgbClr val="F05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673"/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035" name="Прямая соединительная линия 2034"/>
                <p:cNvCxnSpPr>
                  <a:stCxn id="2033" idx="6"/>
                  <a:endCxn id="2034" idx="2"/>
                </p:cNvCxnSpPr>
                <p:nvPr/>
              </p:nvCxnSpPr>
              <p:spPr bwMode="auto">
                <a:xfrm>
                  <a:off x="3419476" y="4081463"/>
                  <a:ext cx="235746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rgbClr val="F0512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031" name="Трапеция 2030"/>
              <p:cNvSpPr/>
              <p:nvPr/>
            </p:nvSpPr>
            <p:spPr bwMode="auto">
              <a:xfrm>
                <a:off x="2265327" y="4026694"/>
                <a:ext cx="485018" cy="104775"/>
              </a:xfrm>
              <a:prstGeom prst="trapezoid">
                <a:avLst>
                  <a:gd name="adj" fmla="val 61207"/>
                </a:avLst>
              </a:prstGeom>
              <a:solidFill>
                <a:srgbClr val="F05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 sz="16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36" name="Группа 2035"/>
          <p:cNvGrpSpPr/>
          <p:nvPr/>
        </p:nvGrpSpPr>
        <p:grpSpPr>
          <a:xfrm>
            <a:off x="2355536" y="6175665"/>
            <a:ext cx="102219" cy="123267"/>
            <a:chOff x="441325" y="1917701"/>
            <a:chExt cx="157163" cy="153987"/>
          </a:xfrm>
        </p:grpSpPr>
        <p:sp>
          <p:nvSpPr>
            <p:cNvPr id="2037" name="Freeform 1846"/>
            <p:cNvSpPr>
              <a:spLocks/>
            </p:cNvSpPr>
            <p:nvPr/>
          </p:nvSpPr>
          <p:spPr bwMode="auto">
            <a:xfrm>
              <a:off x="517525" y="1917701"/>
              <a:ext cx="4763" cy="20638"/>
            </a:xfrm>
            <a:custGeom>
              <a:avLst/>
              <a:gdLst>
                <a:gd name="T0" fmla="*/ 5 w 10"/>
                <a:gd name="T1" fmla="*/ 0 h 41"/>
                <a:gd name="T2" fmla="*/ 0 w 10"/>
                <a:gd name="T3" fmla="*/ 5 h 41"/>
                <a:gd name="T4" fmla="*/ 0 w 10"/>
                <a:gd name="T5" fmla="*/ 36 h 41"/>
                <a:gd name="T6" fmla="*/ 5 w 10"/>
                <a:gd name="T7" fmla="*/ 41 h 41"/>
                <a:gd name="T8" fmla="*/ 10 w 10"/>
                <a:gd name="T9" fmla="*/ 36 h 41"/>
                <a:gd name="T10" fmla="*/ 10 w 10"/>
                <a:gd name="T11" fmla="*/ 5 h 41"/>
                <a:gd name="T12" fmla="*/ 5 w 1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8" y="41"/>
                    <a:pt x="10" y="39"/>
                    <a:pt x="10" y="3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38" name="Freeform 1847"/>
            <p:cNvSpPr>
              <a:spLocks/>
            </p:cNvSpPr>
            <p:nvPr/>
          </p:nvSpPr>
          <p:spPr bwMode="auto">
            <a:xfrm>
              <a:off x="517525" y="2052638"/>
              <a:ext cx="4763" cy="19050"/>
            </a:xfrm>
            <a:custGeom>
              <a:avLst/>
              <a:gdLst>
                <a:gd name="T0" fmla="*/ 5 w 10"/>
                <a:gd name="T1" fmla="*/ 0 h 39"/>
                <a:gd name="T2" fmla="*/ 0 w 10"/>
                <a:gd name="T3" fmla="*/ 5 h 39"/>
                <a:gd name="T4" fmla="*/ 0 w 10"/>
                <a:gd name="T5" fmla="*/ 36 h 39"/>
                <a:gd name="T6" fmla="*/ 10 w 10"/>
                <a:gd name="T7" fmla="*/ 5 h 39"/>
                <a:gd name="T8" fmla="*/ 5 w 1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9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39" name="Freeform 1848"/>
            <p:cNvSpPr>
              <a:spLocks/>
            </p:cNvSpPr>
            <p:nvPr/>
          </p:nvSpPr>
          <p:spPr bwMode="auto">
            <a:xfrm>
              <a:off x="576263" y="1992313"/>
              <a:ext cx="22225" cy="4763"/>
            </a:xfrm>
            <a:custGeom>
              <a:avLst/>
              <a:gdLst>
                <a:gd name="T0" fmla="*/ 36 w 42"/>
                <a:gd name="T1" fmla="*/ 0 h 11"/>
                <a:gd name="T2" fmla="*/ 5 w 42"/>
                <a:gd name="T3" fmla="*/ 0 h 11"/>
                <a:gd name="T4" fmla="*/ 0 w 42"/>
                <a:gd name="T5" fmla="*/ 5 h 11"/>
                <a:gd name="T6" fmla="*/ 5 w 42"/>
                <a:gd name="T7" fmla="*/ 11 h 11"/>
                <a:gd name="T8" fmla="*/ 36 w 42"/>
                <a:gd name="T9" fmla="*/ 11 h 11"/>
                <a:gd name="T10" fmla="*/ 42 w 42"/>
                <a:gd name="T11" fmla="*/ 5 h 11"/>
                <a:gd name="T12" fmla="*/ 36 w 4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42" y="8"/>
                    <a:pt x="42" y="5"/>
                  </a:cubicBezTo>
                  <a:cubicBezTo>
                    <a:pt x="42" y="3"/>
                    <a:pt x="39" y="0"/>
                    <a:pt x="36" y="0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40" name="Freeform 1849"/>
            <p:cNvSpPr>
              <a:spLocks/>
            </p:cNvSpPr>
            <p:nvPr/>
          </p:nvSpPr>
          <p:spPr bwMode="auto">
            <a:xfrm>
              <a:off x="441325" y="1992313"/>
              <a:ext cx="22225" cy="4763"/>
            </a:xfrm>
            <a:custGeom>
              <a:avLst/>
              <a:gdLst>
                <a:gd name="T0" fmla="*/ 42 w 42"/>
                <a:gd name="T1" fmla="*/ 5 h 11"/>
                <a:gd name="T2" fmla="*/ 36 w 42"/>
                <a:gd name="T3" fmla="*/ 0 h 11"/>
                <a:gd name="T4" fmla="*/ 5 w 42"/>
                <a:gd name="T5" fmla="*/ 0 h 11"/>
                <a:gd name="T6" fmla="*/ 0 w 42"/>
                <a:gd name="T7" fmla="*/ 5 h 11"/>
                <a:gd name="T8" fmla="*/ 5 w 42"/>
                <a:gd name="T9" fmla="*/ 11 h 11"/>
                <a:gd name="T10" fmla="*/ 36 w 42"/>
                <a:gd name="T11" fmla="*/ 11 h 11"/>
                <a:gd name="T12" fmla="*/ 42 w 42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42" y="5"/>
                  </a:moveTo>
                  <a:cubicBezTo>
                    <a:pt x="42" y="3"/>
                    <a:pt x="39" y="0"/>
                    <a:pt x="3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42" y="8"/>
                    <a:pt x="42" y="5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41" name="Freeform 1850"/>
            <p:cNvSpPr>
              <a:spLocks/>
            </p:cNvSpPr>
            <p:nvPr/>
          </p:nvSpPr>
          <p:spPr bwMode="auto">
            <a:xfrm>
              <a:off x="558800" y="1935163"/>
              <a:ext cx="20638" cy="20638"/>
            </a:xfrm>
            <a:custGeom>
              <a:avLst/>
              <a:gdLst>
                <a:gd name="T0" fmla="*/ 5 w 41"/>
                <a:gd name="T1" fmla="*/ 41 h 41"/>
                <a:gd name="T2" fmla="*/ 9 w 41"/>
                <a:gd name="T3" fmla="*/ 40 h 41"/>
                <a:gd name="T4" fmla="*/ 39 w 41"/>
                <a:gd name="T5" fmla="*/ 10 h 41"/>
                <a:gd name="T6" fmla="*/ 39 w 41"/>
                <a:gd name="T7" fmla="*/ 3 h 41"/>
                <a:gd name="T8" fmla="*/ 31 w 41"/>
                <a:gd name="T9" fmla="*/ 3 h 41"/>
                <a:gd name="T10" fmla="*/ 2 w 41"/>
                <a:gd name="T11" fmla="*/ 32 h 41"/>
                <a:gd name="T12" fmla="*/ 2 w 41"/>
                <a:gd name="T13" fmla="*/ 40 h 41"/>
                <a:gd name="T14" fmla="*/ 5 w 41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5" y="41"/>
                  </a:moveTo>
                  <a:cubicBezTo>
                    <a:pt x="7" y="41"/>
                    <a:pt x="8" y="41"/>
                    <a:pt x="9" y="4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8"/>
                    <a:pt x="41" y="5"/>
                    <a:pt x="39" y="3"/>
                  </a:cubicBezTo>
                  <a:cubicBezTo>
                    <a:pt x="37" y="0"/>
                    <a:pt x="33" y="0"/>
                    <a:pt x="31" y="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34"/>
                    <a:pt x="0" y="38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42" name="Freeform 1851"/>
            <p:cNvSpPr>
              <a:spLocks/>
            </p:cNvSpPr>
            <p:nvPr/>
          </p:nvSpPr>
          <p:spPr bwMode="auto">
            <a:xfrm>
              <a:off x="460375" y="2033588"/>
              <a:ext cx="20638" cy="20638"/>
            </a:xfrm>
            <a:custGeom>
              <a:avLst/>
              <a:gdLst>
                <a:gd name="T0" fmla="*/ 32 w 41"/>
                <a:gd name="T1" fmla="*/ 2 h 41"/>
                <a:gd name="T2" fmla="*/ 2 w 41"/>
                <a:gd name="T3" fmla="*/ 32 h 41"/>
                <a:gd name="T4" fmla="*/ 2 w 41"/>
                <a:gd name="T5" fmla="*/ 39 h 41"/>
                <a:gd name="T6" fmla="*/ 6 w 41"/>
                <a:gd name="T7" fmla="*/ 41 h 41"/>
                <a:gd name="T8" fmla="*/ 9 w 41"/>
                <a:gd name="T9" fmla="*/ 39 h 41"/>
                <a:gd name="T10" fmla="*/ 39 w 41"/>
                <a:gd name="T11" fmla="*/ 9 h 41"/>
                <a:gd name="T12" fmla="*/ 39 w 41"/>
                <a:gd name="T13" fmla="*/ 2 h 41"/>
                <a:gd name="T14" fmla="*/ 32 w 41"/>
                <a:gd name="T1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32" y="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0" y="34"/>
                    <a:pt x="0" y="37"/>
                    <a:pt x="2" y="39"/>
                  </a:cubicBezTo>
                  <a:cubicBezTo>
                    <a:pt x="3" y="40"/>
                    <a:pt x="4" y="41"/>
                    <a:pt x="6" y="41"/>
                  </a:cubicBezTo>
                  <a:cubicBezTo>
                    <a:pt x="7" y="41"/>
                    <a:pt x="8" y="40"/>
                    <a:pt x="9" y="3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1" y="7"/>
                    <a:pt x="41" y="4"/>
                    <a:pt x="39" y="2"/>
                  </a:cubicBezTo>
                  <a:cubicBezTo>
                    <a:pt x="37" y="0"/>
                    <a:pt x="34" y="0"/>
                    <a:pt x="32" y="2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43" name="Freeform 1852"/>
            <p:cNvSpPr>
              <a:spLocks/>
            </p:cNvSpPr>
            <p:nvPr/>
          </p:nvSpPr>
          <p:spPr bwMode="auto">
            <a:xfrm>
              <a:off x="558800" y="2033588"/>
              <a:ext cx="20638" cy="20638"/>
            </a:xfrm>
            <a:custGeom>
              <a:avLst/>
              <a:gdLst>
                <a:gd name="T0" fmla="*/ 9 w 41"/>
                <a:gd name="T1" fmla="*/ 2 h 41"/>
                <a:gd name="T2" fmla="*/ 2 w 41"/>
                <a:gd name="T3" fmla="*/ 2 h 41"/>
                <a:gd name="T4" fmla="*/ 2 w 41"/>
                <a:gd name="T5" fmla="*/ 9 h 41"/>
                <a:gd name="T6" fmla="*/ 31 w 41"/>
                <a:gd name="T7" fmla="*/ 39 h 41"/>
                <a:gd name="T8" fmla="*/ 35 w 41"/>
                <a:gd name="T9" fmla="*/ 41 h 41"/>
                <a:gd name="T10" fmla="*/ 39 w 41"/>
                <a:gd name="T11" fmla="*/ 39 h 41"/>
                <a:gd name="T12" fmla="*/ 39 w 41"/>
                <a:gd name="T13" fmla="*/ 32 h 41"/>
                <a:gd name="T14" fmla="*/ 9 w 41"/>
                <a:gd name="T1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9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40"/>
                    <a:pt x="34" y="41"/>
                    <a:pt x="35" y="41"/>
                  </a:cubicBezTo>
                  <a:cubicBezTo>
                    <a:pt x="36" y="41"/>
                    <a:pt x="38" y="40"/>
                    <a:pt x="39" y="39"/>
                  </a:cubicBezTo>
                  <a:cubicBezTo>
                    <a:pt x="41" y="37"/>
                    <a:pt x="41" y="34"/>
                    <a:pt x="39" y="32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44" name="Freeform 1853"/>
            <p:cNvSpPr>
              <a:spLocks/>
            </p:cNvSpPr>
            <p:nvPr/>
          </p:nvSpPr>
          <p:spPr bwMode="auto">
            <a:xfrm>
              <a:off x="460375" y="1935163"/>
              <a:ext cx="20638" cy="20638"/>
            </a:xfrm>
            <a:custGeom>
              <a:avLst/>
              <a:gdLst>
                <a:gd name="T0" fmla="*/ 9 w 41"/>
                <a:gd name="T1" fmla="*/ 3 h 41"/>
                <a:gd name="T2" fmla="*/ 2 w 41"/>
                <a:gd name="T3" fmla="*/ 3 h 41"/>
                <a:gd name="T4" fmla="*/ 2 w 41"/>
                <a:gd name="T5" fmla="*/ 10 h 41"/>
                <a:gd name="T6" fmla="*/ 32 w 41"/>
                <a:gd name="T7" fmla="*/ 40 h 41"/>
                <a:gd name="T8" fmla="*/ 35 w 41"/>
                <a:gd name="T9" fmla="*/ 41 h 41"/>
                <a:gd name="T10" fmla="*/ 39 w 41"/>
                <a:gd name="T11" fmla="*/ 40 h 41"/>
                <a:gd name="T12" fmla="*/ 39 w 41"/>
                <a:gd name="T13" fmla="*/ 32 h 41"/>
                <a:gd name="T14" fmla="*/ 9 w 41"/>
                <a:gd name="T15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9" y="3"/>
                  </a:moveTo>
                  <a:cubicBezTo>
                    <a:pt x="7" y="0"/>
                    <a:pt x="4" y="0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41"/>
                    <a:pt x="34" y="41"/>
                    <a:pt x="35" y="41"/>
                  </a:cubicBezTo>
                  <a:cubicBezTo>
                    <a:pt x="37" y="41"/>
                    <a:pt x="38" y="41"/>
                    <a:pt x="39" y="40"/>
                  </a:cubicBezTo>
                  <a:cubicBezTo>
                    <a:pt x="41" y="38"/>
                    <a:pt x="41" y="34"/>
                    <a:pt x="39" y="3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45" name="Freeform 1854"/>
            <p:cNvSpPr>
              <a:spLocks/>
            </p:cNvSpPr>
            <p:nvPr/>
          </p:nvSpPr>
          <p:spPr bwMode="auto">
            <a:xfrm>
              <a:off x="571500" y="1965326"/>
              <a:ext cx="12700" cy="9525"/>
            </a:xfrm>
            <a:custGeom>
              <a:avLst/>
              <a:gdLst>
                <a:gd name="T0" fmla="*/ 1 w 26"/>
                <a:gd name="T1" fmla="*/ 14 h 17"/>
                <a:gd name="T2" fmla="*/ 6 w 26"/>
                <a:gd name="T3" fmla="*/ 17 h 17"/>
                <a:gd name="T4" fmla="*/ 8 w 26"/>
                <a:gd name="T5" fmla="*/ 17 h 17"/>
                <a:gd name="T6" fmla="*/ 22 w 26"/>
                <a:gd name="T7" fmla="*/ 10 h 17"/>
                <a:gd name="T8" fmla="*/ 25 w 26"/>
                <a:gd name="T9" fmla="*/ 4 h 17"/>
                <a:gd name="T10" fmla="*/ 18 w 26"/>
                <a:gd name="T11" fmla="*/ 1 h 17"/>
                <a:gd name="T12" fmla="*/ 4 w 26"/>
                <a:gd name="T13" fmla="*/ 7 h 17"/>
                <a:gd name="T14" fmla="*/ 1 w 26"/>
                <a:gd name="T15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7">
                  <a:moveTo>
                    <a:pt x="1" y="14"/>
                  </a:moveTo>
                  <a:cubicBezTo>
                    <a:pt x="2" y="16"/>
                    <a:pt x="4" y="17"/>
                    <a:pt x="6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9"/>
                    <a:pt x="26" y="6"/>
                    <a:pt x="25" y="4"/>
                  </a:cubicBezTo>
                  <a:cubicBezTo>
                    <a:pt x="24" y="1"/>
                    <a:pt x="21" y="0"/>
                    <a:pt x="18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0" y="11"/>
                    <a:pt x="1" y="14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46" name="Freeform 1855"/>
            <p:cNvSpPr>
              <a:spLocks/>
            </p:cNvSpPr>
            <p:nvPr/>
          </p:nvSpPr>
          <p:spPr bwMode="auto">
            <a:xfrm>
              <a:off x="455613" y="2014538"/>
              <a:ext cx="12700" cy="9525"/>
            </a:xfrm>
            <a:custGeom>
              <a:avLst/>
              <a:gdLst>
                <a:gd name="T0" fmla="*/ 25 w 26"/>
                <a:gd name="T1" fmla="*/ 4 h 17"/>
                <a:gd name="T2" fmla="*/ 18 w 26"/>
                <a:gd name="T3" fmla="*/ 1 h 17"/>
                <a:gd name="T4" fmla="*/ 3 w 26"/>
                <a:gd name="T5" fmla="*/ 7 h 17"/>
                <a:gd name="T6" fmla="*/ 1 w 26"/>
                <a:gd name="T7" fmla="*/ 14 h 17"/>
                <a:gd name="T8" fmla="*/ 6 w 26"/>
                <a:gd name="T9" fmla="*/ 17 h 17"/>
                <a:gd name="T10" fmla="*/ 8 w 26"/>
                <a:gd name="T11" fmla="*/ 17 h 17"/>
                <a:gd name="T12" fmla="*/ 22 w 26"/>
                <a:gd name="T13" fmla="*/ 11 h 17"/>
                <a:gd name="T14" fmla="*/ 25 w 26"/>
                <a:gd name="T1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7">
                  <a:moveTo>
                    <a:pt x="25" y="4"/>
                  </a:moveTo>
                  <a:cubicBezTo>
                    <a:pt x="24" y="1"/>
                    <a:pt x="20" y="0"/>
                    <a:pt x="18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2"/>
                    <a:pt x="1" y="14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5" y="10"/>
                    <a:pt x="26" y="7"/>
                    <a:pt x="25" y="4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47" name="Freeform 1856"/>
            <p:cNvSpPr>
              <a:spLocks/>
            </p:cNvSpPr>
            <p:nvPr/>
          </p:nvSpPr>
          <p:spPr bwMode="auto">
            <a:xfrm>
              <a:off x="573088" y="2014538"/>
              <a:ext cx="12700" cy="7938"/>
            </a:xfrm>
            <a:custGeom>
              <a:avLst/>
              <a:gdLst>
                <a:gd name="T0" fmla="*/ 22 w 26"/>
                <a:gd name="T1" fmla="*/ 7 h 17"/>
                <a:gd name="T2" fmla="*/ 7 w 26"/>
                <a:gd name="T3" fmla="*/ 1 h 17"/>
                <a:gd name="T4" fmla="*/ 1 w 26"/>
                <a:gd name="T5" fmla="*/ 4 h 17"/>
                <a:gd name="T6" fmla="*/ 4 w 26"/>
                <a:gd name="T7" fmla="*/ 11 h 17"/>
                <a:gd name="T8" fmla="*/ 18 w 26"/>
                <a:gd name="T9" fmla="*/ 17 h 17"/>
                <a:gd name="T10" fmla="*/ 20 w 26"/>
                <a:gd name="T11" fmla="*/ 17 h 17"/>
                <a:gd name="T12" fmla="*/ 25 w 26"/>
                <a:gd name="T13" fmla="*/ 14 h 17"/>
                <a:gd name="T14" fmla="*/ 22 w 26"/>
                <a:gd name="T1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7">
                  <a:moveTo>
                    <a:pt x="22" y="7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2" y="17"/>
                    <a:pt x="24" y="16"/>
                    <a:pt x="25" y="14"/>
                  </a:cubicBezTo>
                  <a:cubicBezTo>
                    <a:pt x="26" y="11"/>
                    <a:pt x="25" y="8"/>
                    <a:pt x="22" y="7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48" name="Freeform 1857"/>
            <p:cNvSpPr>
              <a:spLocks/>
            </p:cNvSpPr>
            <p:nvPr/>
          </p:nvSpPr>
          <p:spPr bwMode="auto">
            <a:xfrm>
              <a:off x="454025" y="1966913"/>
              <a:ext cx="12700" cy="7938"/>
            </a:xfrm>
            <a:custGeom>
              <a:avLst/>
              <a:gdLst>
                <a:gd name="T0" fmla="*/ 4 w 26"/>
                <a:gd name="T1" fmla="*/ 11 h 17"/>
                <a:gd name="T2" fmla="*/ 18 w 26"/>
                <a:gd name="T3" fmla="*/ 16 h 17"/>
                <a:gd name="T4" fmla="*/ 20 w 26"/>
                <a:gd name="T5" fmla="*/ 17 h 17"/>
                <a:gd name="T6" fmla="*/ 25 w 26"/>
                <a:gd name="T7" fmla="*/ 14 h 17"/>
                <a:gd name="T8" fmla="*/ 22 w 26"/>
                <a:gd name="T9" fmla="*/ 7 h 17"/>
                <a:gd name="T10" fmla="*/ 8 w 26"/>
                <a:gd name="T11" fmla="*/ 1 h 17"/>
                <a:gd name="T12" fmla="*/ 1 w 26"/>
                <a:gd name="T13" fmla="*/ 4 h 17"/>
                <a:gd name="T14" fmla="*/ 4 w 26"/>
                <a:gd name="T1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7">
                  <a:moveTo>
                    <a:pt x="4" y="11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2" y="17"/>
                    <a:pt x="24" y="16"/>
                    <a:pt x="25" y="14"/>
                  </a:cubicBezTo>
                  <a:cubicBezTo>
                    <a:pt x="26" y="11"/>
                    <a:pt x="25" y="8"/>
                    <a:pt x="22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7"/>
                    <a:pt x="1" y="10"/>
                    <a:pt x="4" y="11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49" name="Freeform 1858"/>
            <p:cNvSpPr>
              <a:spLocks/>
            </p:cNvSpPr>
            <p:nvPr/>
          </p:nvSpPr>
          <p:spPr bwMode="auto">
            <a:xfrm>
              <a:off x="539750" y="2046288"/>
              <a:ext cx="9525" cy="12700"/>
            </a:xfrm>
            <a:custGeom>
              <a:avLst/>
              <a:gdLst>
                <a:gd name="T0" fmla="*/ 10 w 17"/>
                <a:gd name="T1" fmla="*/ 4 h 26"/>
                <a:gd name="T2" fmla="*/ 3 w 17"/>
                <a:gd name="T3" fmla="*/ 2 h 26"/>
                <a:gd name="T4" fmla="*/ 1 w 17"/>
                <a:gd name="T5" fmla="*/ 8 h 26"/>
                <a:gd name="T6" fmla="*/ 7 w 17"/>
                <a:gd name="T7" fmla="*/ 23 h 26"/>
                <a:gd name="T8" fmla="*/ 12 w 17"/>
                <a:gd name="T9" fmla="*/ 26 h 26"/>
                <a:gd name="T10" fmla="*/ 14 w 17"/>
                <a:gd name="T11" fmla="*/ 25 h 26"/>
                <a:gd name="T12" fmla="*/ 16 w 17"/>
                <a:gd name="T13" fmla="*/ 19 h 26"/>
                <a:gd name="T14" fmla="*/ 10 w 17"/>
                <a:gd name="T15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6">
                  <a:moveTo>
                    <a:pt x="10" y="4"/>
                  </a:moveTo>
                  <a:cubicBezTo>
                    <a:pt x="9" y="2"/>
                    <a:pt x="6" y="0"/>
                    <a:pt x="3" y="2"/>
                  </a:cubicBezTo>
                  <a:cubicBezTo>
                    <a:pt x="1" y="3"/>
                    <a:pt x="0" y="6"/>
                    <a:pt x="1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10" y="26"/>
                    <a:pt x="12" y="26"/>
                  </a:cubicBezTo>
                  <a:cubicBezTo>
                    <a:pt x="12" y="26"/>
                    <a:pt x="13" y="26"/>
                    <a:pt x="14" y="25"/>
                  </a:cubicBezTo>
                  <a:cubicBezTo>
                    <a:pt x="16" y="24"/>
                    <a:pt x="17" y="21"/>
                    <a:pt x="16" y="19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50" name="Freeform 1859"/>
            <p:cNvSpPr>
              <a:spLocks/>
            </p:cNvSpPr>
            <p:nvPr/>
          </p:nvSpPr>
          <p:spPr bwMode="auto">
            <a:xfrm>
              <a:off x="490538" y="1930401"/>
              <a:ext cx="9525" cy="12700"/>
            </a:xfrm>
            <a:custGeom>
              <a:avLst/>
              <a:gdLst>
                <a:gd name="T0" fmla="*/ 12 w 18"/>
                <a:gd name="T1" fmla="*/ 26 h 26"/>
                <a:gd name="T2" fmla="*/ 14 w 18"/>
                <a:gd name="T3" fmla="*/ 25 h 26"/>
                <a:gd name="T4" fmla="*/ 17 w 18"/>
                <a:gd name="T5" fmla="*/ 18 h 26"/>
                <a:gd name="T6" fmla="*/ 11 w 18"/>
                <a:gd name="T7" fmla="*/ 4 h 26"/>
                <a:gd name="T8" fmla="*/ 4 w 18"/>
                <a:gd name="T9" fmla="*/ 1 h 26"/>
                <a:gd name="T10" fmla="*/ 1 w 18"/>
                <a:gd name="T11" fmla="*/ 8 h 26"/>
                <a:gd name="T12" fmla="*/ 7 w 18"/>
                <a:gd name="T13" fmla="*/ 22 h 26"/>
                <a:gd name="T14" fmla="*/ 12 w 18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3" y="26"/>
                    <a:pt x="14" y="26"/>
                    <a:pt x="14" y="25"/>
                  </a:cubicBezTo>
                  <a:cubicBezTo>
                    <a:pt x="17" y="24"/>
                    <a:pt x="18" y="21"/>
                    <a:pt x="17" y="1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2"/>
                    <a:pt x="0" y="6"/>
                    <a:pt x="1" y="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10" y="26"/>
                    <a:pt x="12" y="26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51" name="Freeform 1860"/>
            <p:cNvSpPr>
              <a:spLocks/>
            </p:cNvSpPr>
            <p:nvPr/>
          </p:nvSpPr>
          <p:spPr bwMode="auto">
            <a:xfrm>
              <a:off x="492125" y="2047876"/>
              <a:ext cx="7938" cy="12700"/>
            </a:xfrm>
            <a:custGeom>
              <a:avLst/>
              <a:gdLst>
                <a:gd name="T0" fmla="*/ 14 w 18"/>
                <a:gd name="T1" fmla="*/ 1 h 26"/>
                <a:gd name="T2" fmla="*/ 7 w 18"/>
                <a:gd name="T3" fmla="*/ 4 h 26"/>
                <a:gd name="T4" fmla="*/ 1 w 18"/>
                <a:gd name="T5" fmla="*/ 19 h 26"/>
                <a:gd name="T6" fmla="*/ 4 w 18"/>
                <a:gd name="T7" fmla="*/ 25 h 26"/>
                <a:gd name="T8" fmla="*/ 6 w 18"/>
                <a:gd name="T9" fmla="*/ 26 h 26"/>
                <a:gd name="T10" fmla="*/ 11 w 18"/>
                <a:gd name="T11" fmla="*/ 22 h 26"/>
                <a:gd name="T12" fmla="*/ 17 w 18"/>
                <a:gd name="T13" fmla="*/ 8 h 26"/>
                <a:gd name="T14" fmla="*/ 14 w 18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6">
                  <a:moveTo>
                    <a:pt x="14" y="1"/>
                  </a:moveTo>
                  <a:cubicBezTo>
                    <a:pt x="11" y="0"/>
                    <a:pt x="8" y="2"/>
                    <a:pt x="7" y="4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2" y="24"/>
                    <a:pt x="4" y="25"/>
                  </a:cubicBezTo>
                  <a:cubicBezTo>
                    <a:pt x="5" y="26"/>
                    <a:pt x="6" y="26"/>
                    <a:pt x="6" y="26"/>
                  </a:cubicBezTo>
                  <a:cubicBezTo>
                    <a:pt x="8" y="26"/>
                    <a:pt x="10" y="25"/>
                    <a:pt x="11" y="2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5"/>
                    <a:pt x="17" y="2"/>
                    <a:pt x="14" y="1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52" name="Freeform 1861"/>
            <p:cNvSpPr>
              <a:spLocks/>
            </p:cNvSpPr>
            <p:nvPr/>
          </p:nvSpPr>
          <p:spPr bwMode="auto">
            <a:xfrm>
              <a:off x="539750" y="1928813"/>
              <a:ext cx="7938" cy="14288"/>
            </a:xfrm>
            <a:custGeom>
              <a:avLst/>
              <a:gdLst>
                <a:gd name="T0" fmla="*/ 6 w 17"/>
                <a:gd name="T1" fmla="*/ 26 h 26"/>
                <a:gd name="T2" fmla="*/ 10 w 17"/>
                <a:gd name="T3" fmla="*/ 23 h 26"/>
                <a:gd name="T4" fmla="*/ 16 w 17"/>
                <a:gd name="T5" fmla="*/ 8 h 26"/>
                <a:gd name="T6" fmla="*/ 13 w 17"/>
                <a:gd name="T7" fmla="*/ 1 h 26"/>
                <a:gd name="T8" fmla="*/ 7 w 17"/>
                <a:gd name="T9" fmla="*/ 4 h 26"/>
                <a:gd name="T10" fmla="*/ 1 w 17"/>
                <a:gd name="T11" fmla="*/ 19 h 26"/>
                <a:gd name="T12" fmla="*/ 4 w 17"/>
                <a:gd name="T13" fmla="*/ 25 h 26"/>
                <a:gd name="T14" fmla="*/ 6 w 1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6">
                  <a:moveTo>
                    <a:pt x="6" y="26"/>
                  </a:moveTo>
                  <a:cubicBezTo>
                    <a:pt x="8" y="26"/>
                    <a:pt x="10" y="25"/>
                    <a:pt x="10" y="2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6"/>
                    <a:pt x="16" y="2"/>
                    <a:pt x="13" y="1"/>
                  </a:cubicBezTo>
                  <a:cubicBezTo>
                    <a:pt x="11" y="0"/>
                    <a:pt x="8" y="2"/>
                    <a:pt x="7" y="4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1" y="24"/>
                    <a:pt x="4" y="25"/>
                  </a:cubicBezTo>
                  <a:cubicBezTo>
                    <a:pt x="4" y="26"/>
                    <a:pt x="5" y="26"/>
                    <a:pt x="6" y="26"/>
                  </a:cubicBezTo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53" name="Oval 1862"/>
            <p:cNvSpPr>
              <a:spLocks noChangeArrowheads="1"/>
            </p:cNvSpPr>
            <p:nvPr/>
          </p:nvSpPr>
          <p:spPr bwMode="auto">
            <a:xfrm>
              <a:off x="468313" y="1943101"/>
              <a:ext cx="103188" cy="103188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054" name="Oval 1863"/>
            <p:cNvSpPr>
              <a:spLocks noChangeArrowheads="1"/>
            </p:cNvSpPr>
            <p:nvPr/>
          </p:nvSpPr>
          <p:spPr bwMode="auto">
            <a:xfrm>
              <a:off x="481013" y="1955801"/>
              <a:ext cx="77788" cy="77788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 sz="1600">
                <a:solidFill>
                  <a:prstClr val="black"/>
                </a:solidFill>
              </a:endParaRPr>
            </a:p>
          </p:txBody>
        </p:sp>
      </p:grpSp>
      <p:sp>
        <p:nvSpPr>
          <p:cNvPr id="2055" name="TextBox 2054"/>
          <p:cNvSpPr txBox="1"/>
          <p:nvPr/>
        </p:nvSpPr>
        <p:spPr>
          <a:xfrm>
            <a:off x="2493128" y="5367269"/>
            <a:ext cx="1188769" cy="1795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>
                <a:solidFill>
                  <a:prstClr val="black"/>
                </a:solidFill>
              </a:defRPr>
            </a:lvl1pPr>
          </a:lstStyle>
          <a:p>
            <a:pPr algn="l" defTabSz="1072255">
              <a:lnSpc>
                <a:spcPts val="704"/>
              </a:lnSpc>
            </a:pPr>
            <a:r>
              <a:rPr lang="ru-RU" sz="800" kern="0" dirty="0">
                <a:latin typeface="Arial Narrow" panose="020B0606020202030204" pitchFamily="34" charset="0"/>
              </a:rPr>
              <a:t>пластики, эластомеры </a:t>
            </a:r>
            <a:br>
              <a:rPr lang="ru-RU" sz="800" kern="0" dirty="0">
                <a:latin typeface="Arial Narrow" panose="020B0606020202030204" pitchFamily="34" charset="0"/>
              </a:rPr>
            </a:br>
            <a:r>
              <a:rPr lang="ru-RU" sz="800" kern="0" dirty="0">
                <a:latin typeface="Arial Narrow" panose="020B0606020202030204" pitchFamily="34" charset="0"/>
              </a:rPr>
              <a:t>и промежуточные продукты</a:t>
            </a:r>
          </a:p>
        </p:txBody>
      </p:sp>
      <p:sp>
        <p:nvSpPr>
          <p:cNvPr id="2056" name="Rectangle 7"/>
          <p:cNvSpPr/>
          <p:nvPr/>
        </p:nvSpPr>
        <p:spPr>
          <a:xfrm>
            <a:off x="396607" y="734821"/>
            <a:ext cx="9198493" cy="1047568"/>
          </a:xfrm>
          <a:prstGeom prst="rect">
            <a:avLst/>
          </a:prstGeom>
          <a:solidFill>
            <a:srgbClr val="FFFFFF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07226" tIns="53610" rIns="107226" bIns="53610" rtlCol="0" anchor="ctr"/>
          <a:lstStyle/>
          <a:p>
            <a:pPr algn="ctr" defTabSz="1072255">
              <a:defRPr/>
            </a:pPr>
            <a:endParaRPr lang="en-US" sz="1300" kern="0" dirty="0" err="1">
              <a:solidFill>
                <a:srgbClr val="000000"/>
              </a:solidFill>
            </a:endParaRPr>
          </a:p>
        </p:txBody>
      </p:sp>
      <p:sp>
        <p:nvSpPr>
          <p:cNvPr id="2057" name="TextBox 2056"/>
          <p:cNvSpPr txBox="1"/>
          <p:nvPr/>
        </p:nvSpPr>
        <p:spPr>
          <a:xfrm>
            <a:off x="3536778" y="1244537"/>
            <a:ext cx="1186600" cy="430887"/>
          </a:xfrm>
          <a:prstGeom prst="rect">
            <a:avLst/>
          </a:prstGeom>
          <a:noFill/>
        </p:spPr>
        <p:txBody>
          <a:bodyPr lIns="37415" tIns="0" rIns="37415" bIns="0">
            <a:spAutoFit/>
          </a:bodyPr>
          <a:lstStyle/>
          <a:p>
            <a:pPr defTabSz="913673">
              <a:defRPr/>
            </a:pPr>
            <a:r>
              <a:rPr lang="ru-RU" sz="2800" dirty="0">
                <a:ln w="0"/>
                <a:solidFill>
                  <a:srgbClr val="008C95"/>
                </a:solidFill>
                <a:cs typeface="Arial" pitchFamily="34" charset="0"/>
              </a:rPr>
              <a:t>2</a:t>
            </a:r>
            <a:r>
              <a:rPr lang="en-US" sz="2800" dirty="0">
                <a:ln w="0"/>
                <a:solidFill>
                  <a:srgbClr val="008C95"/>
                </a:solidFill>
                <a:cs typeface="Arial" pitchFamily="34" charset="0"/>
              </a:rPr>
              <a:t>7</a:t>
            </a:r>
            <a:r>
              <a:rPr lang="en-US" sz="1100" dirty="0">
                <a:ln w="0"/>
                <a:solidFill>
                  <a:srgbClr val="008C95"/>
                </a:solidFill>
                <a:cs typeface="Arial" pitchFamily="34" charset="0"/>
              </a:rPr>
              <a:t> </a:t>
            </a:r>
            <a:r>
              <a:rPr lang="ru-RU" sz="1900" dirty="0">
                <a:ln w="0"/>
                <a:solidFill>
                  <a:srgbClr val="008C95"/>
                </a:solidFill>
                <a:cs typeface="Arial" pitchFamily="34" charset="0"/>
              </a:rPr>
              <a:t>тыс.</a:t>
            </a:r>
          </a:p>
        </p:txBody>
      </p:sp>
      <p:sp>
        <p:nvSpPr>
          <p:cNvPr id="2058" name="TextBox 131"/>
          <p:cNvSpPr txBox="1">
            <a:spLocks noChangeArrowheads="1"/>
          </p:cNvSpPr>
          <p:nvPr/>
        </p:nvSpPr>
        <p:spPr bwMode="auto">
          <a:xfrm>
            <a:off x="4437180" y="1426257"/>
            <a:ext cx="965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415" tIns="0" rIns="37415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673" eaLnBrk="1" hangingPunct="1"/>
            <a:r>
              <a:rPr lang="ru-RU" sz="1200" b="0" dirty="0">
                <a:solidFill>
                  <a:prstClr val="black"/>
                </a:solidFill>
                <a:cs typeface="Arial" charset="0"/>
              </a:rPr>
              <a:t>сотрудников</a:t>
            </a:r>
          </a:p>
        </p:txBody>
      </p:sp>
      <p:sp>
        <p:nvSpPr>
          <p:cNvPr id="2059" name="TextBox 2058"/>
          <p:cNvSpPr txBox="1"/>
          <p:nvPr/>
        </p:nvSpPr>
        <p:spPr>
          <a:xfrm>
            <a:off x="346226" y="1296705"/>
            <a:ext cx="1972222" cy="430887"/>
          </a:xfrm>
          <a:prstGeom prst="rect">
            <a:avLst/>
          </a:prstGeom>
          <a:noFill/>
        </p:spPr>
        <p:txBody>
          <a:bodyPr wrap="square" lIns="37415" tIns="0" rIns="37415" bIns="0">
            <a:spAutoFit/>
          </a:bodyPr>
          <a:lstStyle/>
          <a:p>
            <a:pPr defTabSz="913673">
              <a:defRPr/>
            </a:pPr>
            <a:r>
              <a:rPr lang="ru-RU" sz="2800" dirty="0">
                <a:ln w="0"/>
                <a:solidFill>
                  <a:srgbClr val="008C95"/>
                </a:solidFill>
                <a:cs typeface="Arial" pitchFamily="34" charset="0"/>
              </a:rPr>
              <a:t>569</a:t>
            </a:r>
            <a:r>
              <a:rPr lang="en-US" sz="1600" dirty="0">
                <a:ln w="0"/>
                <a:solidFill>
                  <a:srgbClr val="008C95"/>
                </a:solidFill>
                <a:cs typeface="Arial" pitchFamily="34" charset="0"/>
              </a:rPr>
              <a:t> </a:t>
            </a:r>
            <a:r>
              <a:rPr lang="ru-RU" sz="1900" dirty="0">
                <a:ln w="0"/>
                <a:solidFill>
                  <a:srgbClr val="008C95"/>
                </a:solidFill>
                <a:cs typeface="Arial" pitchFamily="34" charset="0"/>
              </a:rPr>
              <a:t>млрд руб.</a:t>
            </a:r>
          </a:p>
        </p:txBody>
      </p:sp>
      <p:sp>
        <p:nvSpPr>
          <p:cNvPr id="2060" name="TextBox 131"/>
          <p:cNvSpPr txBox="1">
            <a:spLocks noChangeArrowheads="1"/>
          </p:cNvSpPr>
          <p:nvPr/>
        </p:nvSpPr>
        <p:spPr bwMode="auto">
          <a:xfrm>
            <a:off x="2112792" y="1485179"/>
            <a:ext cx="146516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415" tIns="0" rIns="37415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673" eaLnBrk="1" hangingPunct="1">
              <a:lnSpc>
                <a:spcPts val="1291"/>
              </a:lnSpc>
            </a:pPr>
            <a:r>
              <a:rPr lang="ru-RU" sz="1200" b="0" dirty="0">
                <a:solidFill>
                  <a:prstClr val="black"/>
                </a:solidFill>
                <a:cs typeface="Arial" charset="0"/>
              </a:rPr>
              <a:t>выручка</a:t>
            </a:r>
            <a:r>
              <a:rPr lang="en-US" sz="1200" b="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200" b="0" dirty="0">
                <a:solidFill>
                  <a:prstClr val="black"/>
                </a:solidFill>
                <a:cs typeface="Arial" charset="0"/>
              </a:rPr>
              <a:t>за 2018</a:t>
            </a:r>
            <a:r>
              <a:rPr lang="en-US" sz="700" b="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200" b="0" dirty="0">
                <a:solidFill>
                  <a:prstClr val="black"/>
                </a:solidFill>
                <a:cs typeface="Arial" charset="0"/>
              </a:rPr>
              <a:t>г.</a:t>
            </a:r>
          </a:p>
        </p:txBody>
      </p:sp>
      <p:sp>
        <p:nvSpPr>
          <p:cNvPr id="2061" name="TextBox 2060"/>
          <p:cNvSpPr txBox="1"/>
          <p:nvPr/>
        </p:nvSpPr>
        <p:spPr>
          <a:xfrm>
            <a:off x="325918" y="760224"/>
            <a:ext cx="558608" cy="430887"/>
          </a:xfrm>
          <a:prstGeom prst="rect">
            <a:avLst/>
          </a:prstGeom>
          <a:noFill/>
        </p:spPr>
        <p:txBody>
          <a:bodyPr lIns="37415" tIns="0" rIns="37415" bIns="0">
            <a:spAutoFit/>
          </a:bodyPr>
          <a:lstStyle/>
          <a:p>
            <a:pPr algn="r" defTabSz="913673">
              <a:defRPr/>
            </a:pPr>
            <a:r>
              <a:rPr lang="ru-RU" sz="1900" dirty="0">
                <a:ln w="0"/>
                <a:solidFill>
                  <a:srgbClr val="008C95"/>
                </a:solidFill>
                <a:cs typeface="Arial" pitchFamily="34" charset="0"/>
              </a:rPr>
              <a:t>№</a:t>
            </a:r>
            <a:r>
              <a:rPr lang="ru-RU" sz="2800" dirty="0">
                <a:ln w="0"/>
                <a:solidFill>
                  <a:srgbClr val="008C95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062" name="TextBox 131"/>
          <p:cNvSpPr txBox="1">
            <a:spLocks noChangeArrowheads="1"/>
          </p:cNvSpPr>
          <p:nvPr/>
        </p:nvSpPr>
        <p:spPr bwMode="auto">
          <a:xfrm>
            <a:off x="817549" y="833606"/>
            <a:ext cx="214360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415" tIns="0" rIns="37415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673" eaLnBrk="1" hangingPunct="1">
              <a:lnSpc>
                <a:spcPts val="1291"/>
              </a:lnSpc>
            </a:pPr>
            <a:r>
              <a:rPr lang="ru-RU" sz="1200" b="0" dirty="0">
                <a:solidFill>
                  <a:prstClr val="black"/>
                </a:solidFill>
                <a:cs typeface="Arial" charset="0"/>
              </a:rPr>
              <a:t>производитель нефтехимии </a:t>
            </a:r>
            <a:br>
              <a:rPr lang="ru-RU" sz="1200" b="0" dirty="0">
                <a:solidFill>
                  <a:prstClr val="black"/>
                </a:solidFill>
                <a:cs typeface="Arial" charset="0"/>
              </a:rPr>
            </a:br>
            <a:r>
              <a:rPr lang="ru-RU" sz="1200" b="0" dirty="0">
                <a:solidFill>
                  <a:prstClr val="black"/>
                </a:solidFill>
                <a:cs typeface="Arial" charset="0"/>
              </a:rPr>
              <a:t>России и Восточной Европы</a:t>
            </a:r>
          </a:p>
        </p:txBody>
      </p:sp>
      <p:sp>
        <p:nvSpPr>
          <p:cNvPr id="2063" name="TextBox 2062"/>
          <p:cNvSpPr txBox="1"/>
          <p:nvPr/>
        </p:nvSpPr>
        <p:spPr>
          <a:xfrm>
            <a:off x="3510104" y="772145"/>
            <a:ext cx="1116902" cy="430887"/>
          </a:xfrm>
          <a:prstGeom prst="rect">
            <a:avLst/>
          </a:prstGeom>
          <a:noFill/>
        </p:spPr>
        <p:txBody>
          <a:bodyPr wrap="square" lIns="37415" tIns="0" rIns="37415" bIns="0">
            <a:spAutoFit/>
          </a:bodyPr>
          <a:lstStyle/>
          <a:p>
            <a:pPr defTabSz="913673">
              <a:defRPr/>
            </a:pPr>
            <a:r>
              <a:rPr lang="ru-RU" sz="1900" dirty="0">
                <a:ln w="0"/>
                <a:solidFill>
                  <a:srgbClr val="008C95"/>
                </a:solidFill>
                <a:cs typeface="Arial" pitchFamily="34" charset="0"/>
              </a:rPr>
              <a:t>ТОП</a:t>
            </a:r>
            <a:r>
              <a:rPr lang="en-US" sz="1400" dirty="0">
                <a:ln w="0"/>
                <a:solidFill>
                  <a:srgbClr val="008C95"/>
                </a:solidFill>
                <a:cs typeface="Arial" pitchFamily="34" charset="0"/>
              </a:rPr>
              <a:t> – </a:t>
            </a:r>
            <a:r>
              <a:rPr lang="ru-RU" sz="2800" dirty="0">
                <a:ln w="0"/>
                <a:solidFill>
                  <a:srgbClr val="008C95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064" name="TextBox 131"/>
          <p:cNvSpPr txBox="1">
            <a:spLocks noChangeArrowheads="1"/>
          </p:cNvSpPr>
          <p:nvPr/>
        </p:nvSpPr>
        <p:spPr bwMode="auto">
          <a:xfrm>
            <a:off x="4552224" y="857687"/>
            <a:ext cx="5216166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415" tIns="0" rIns="37415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673" eaLnBrk="1" hangingPunct="1">
              <a:lnSpc>
                <a:spcPts val="1291"/>
              </a:lnSpc>
            </a:pPr>
            <a:r>
              <a:rPr lang="ru-RU" sz="1200" b="0" dirty="0">
                <a:solidFill>
                  <a:prstClr val="black"/>
                </a:solidFill>
                <a:cs typeface="Arial" charset="0"/>
              </a:rPr>
              <a:t>строящийся комплекс «ЗапСибНефтехим» в числе крупнейших нефтехимических </a:t>
            </a:r>
            <a:r>
              <a:rPr lang="ru-RU" sz="1200" b="0" dirty="0" err="1">
                <a:solidFill>
                  <a:prstClr val="black"/>
                </a:solidFill>
                <a:cs typeface="Arial" charset="0"/>
              </a:rPr>
              <a:t>инвестпроектов</a:t>
            </a:r>
            <a:r>
              <a:rPr lang="ru-RU" sz="1200" b="0" dirty="0">
                <a:solidFill>
                  <a:prstClr val="black"/>
                </a:solidFill>
                <a:cs typeface="Arial" charset="0"/>
              </a:rPr>
              <a:t> мира по базовым полимерам</a:t>
            </a:r>
          </a:p>
        </p:txBody>
      </p:sp>
      <p:sp>
        <p:nvSpPr>
          <p:cNvPr id="2065" name="TextBox 131"/>
          <p:cNvSpPr txBox="1">
            <a:spLocks noChangeArrowheads="1"/>
          </p:cNvSpPr>
          <p:nvPr/>
        </p:nvSpPr>
        <p:spPr bwMode="auto">
          <a:xfrm>
            <a:off x="7063342" y="1448960"/>
            <a:ext cx="1406481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415" tIns="0" rIns="37415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673" eaLnBrk="1" hangingPunct="1">
              <a:lnSpc>
                <a:spcPts val="1291"/>
              </a:lnSpc>
            </a:pPr>
            <a:r>
              <a:rPr lang="ru-RU" sz="1200" b="0" dirty="0">
                <a:solidFill>
                  <a:prstClr val="black"/>
                </a:solidFill>
                <a:cs typeface="Arial" charset="0"/>
              </a:rPr>
              <a:t>экспорт</a:t>
            </a:r>
          </a:p>
        </p:txBody>
      </p:sp>
      <p:cxnSp>
        <p:nvCxnSpPr>
          <p:cNvPr id="2066" name="Прямая соединительная линия 2065"/>
          <p:cNvCxnSpPr/>
          <p:nvPr/>
        </p:nvCxnSpPr>
        <p:spPr bwMode="auto">
          <a:xfrm>
            <a:off x="3437018" y="805452"/>
            <a:ext cx="0" cy="36159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7" name="Прямая соединительная линия 2066"/>
          <p:cNvCxnSpPr/>
          <p:nvPr/>
        </p:nvCxnSpPr>
        <p:spPr bwMode="auto">
          <a:xfrm>
            <a:off x="3437018" y="1304384"/>
            <a:ext cx="0" cy="36159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" name="Прямая соединительная линия 2067"/>
          <p:cNvCxnSpPr/>
          <p:nvPr/>
        </p:nvCxnSpPr>
        <p:spPr bwMode="auto">
          <a:xfrm>
            <a:off x="5595983" y="1304384"/>
            <a:ext cx="0" cy="36159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9" name="Прямоугольник 2068"/>
          <p:cNvSpPr/>
          <p:nvPr/>
        </p:nvSpPr>
        <p:spPr bwMode="auto">
          <a:xfrm>
            <a:off x="8477735" y="2625911"/>
            <a:ext cx="1112478" cy="1231732"/>
          </a:xfrm>
          <a:prstGeom prst="rect">
            <a:avLst/>
          </a:prstGeom>
          <a:solidFill>
            <a:schemeClr val="bg1">
              <a:alpha val="70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algn="ctr" defTabSz="10722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kern="0" dirty="0">
              <a:solidFill>
                <a:prstClr val="black"/>
              </a:solidFill>
            </a:endParaRPr>
          </a:p>
          <a:p>
            <a:pPr algn="ctr" defTabSz="10722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kern="0" dirty="0">
              <a:solidFill>
                <a:prstClr val="black"/>
              </a:solidFill>
            </a:endParaRPr>
          </a:p>
        </p:txBody>
      </p:sp>
      <p:sp>
        <p:nvSpPr>
          <p:cNvPr id="2070" name="TextBox 2069"/>
          <p:cNvSpPr txBox="1"/>
          <p:nvPr/>
        </p:nvSpPr>
        <p:spPr>
          <a:xfrm>
            <a:off x="8494348" y="3727977"/>
            <a:ext cx="346250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 sz="400"/>
            </a:lvl1pPr>
          </a:lstStyle>
          <a:p>
            <a:pPr defTabSz="913673"/>
            <a:r>
              <a:rPr lang="ru-RU" sz="800" b="1" dirty="0">
                <a:solidFill>
                  <a:srgbClr val="008C95"/>
                </a:solidFill>
              </a:rPr>
              <a:t>КИТАЙ</a:t>
            </a:r>
          </a:p>
        </p:txBody>
      </p:sp>
      <p:sp>
        <p:nvSpPr>
          <p:cNvPr id="2071" name="Freeform 163"/>
          <p:cNvSpPr>
            <a:spLocks/>
          </p:cNvSpPr>
          <p:nvPr/>
        </p:nvSpPr>
        <p:spPr bwMode="gray">
          <a:xfrm>
            <a:off x="8529798" y="2709045"/>
            <a:ext cx="1008015" cy="1022899"/>
          </a:xfrm>
          <a:custGeom>
            <a:avLst/>
            <a:gdLst>
              <a:gd name="T0" fmla="*/ 195780 w 3356"/>
              <a:gd name="T1" fmla="*/ 180105 h 2335"/>
              <a:gd name="T2" fmla="*/ 190428 w 3356"/>
              <a:gd name="T3" fmla="*/ 184628 h 2335"/>
              <a:gd name="T4" fmla="*/ 179725 w 3356"/>
              <a:gd name="T5" fmla="*/ 191618 h 2335"/>
              <a:gd name="T6" fmla="*/ 169468 w 3356"/>
              <a:gd name="T7" fmla="*/ 185861 h 2335"/>
              <a:gd name="T8" fmla="*/ 156089 w 3356"/>
              <a:gd name="T9" fmla="*/ 178460 h 2335"/>
              <a:gd name="T10" fmla="*/ 141372 w 3356"/>
              <a:gd name="T11" fmla="*/ 180516 h 2335"/>
              <a:gd name="T12" fmla="*/ 134682 w 3356"/>
              <a:gd name="T13" fmla="*/ 184628 h 2335"/>
              <a:gd name="T14" fmla="*/ 119073 w 3356"/>
              <a:gd name="T15" fmla="*/ 174348 h 2335"/>
              <a:gd name="T16" fmla="*/ 120857 w 3356"/>
              <a:gd name="T17" fmla="*/ 156255 h 2335"/>
              <a:gd name="T18" fmla="*/ 110600 w 3356"/>
              <a:gd name="T19" fmla="*/ 147620 h 2335"/>
              <a:gd name="T20" fmla="*/ 92315 w 3356"/>
              <a:gd name="T21" fmla="*/ 154199 h 2335"/>
              <a:gd name="T22" fmla="*/ 78490 w 3356"/>
              <a:gd name="T23" fmla="*/ 152966 h 2335"/>
              <a:gd name="T24" fmla="*/ 70909 w 3356"/>
              <a:gd name="T25" fmla="*/ 154610 h 2335"/>
              <a:gd name="T26" fmla="*/ 61544 w 3356"/>
              <a:gd name="T27" fmla="*/ 154610 h 2335"/>
              <a:gd name="T28" fmla="*/ 53962 w 3356"/>
              <a:gd name="T29" fmla="*/ 150910 h 2335"/>
              <a:gd name="T30" fmla="*/ 49502 w 3356"/>
              <a:gd name="T31" fmla="*/ 148442 h 2335"/>
              <a:gd name="T32" fmla="*/ 37907 w 3356"/>
              <a:gd name="T33" fmla="*/ 142274 h 2335"/>
              <a:gd name="T34" fmla="*/ 31218 w 3356"/>
              <a:gd name="T35" fmla="*/ 139807 h 2335"/>
              <a:gd name="T36" fmla="*/ 25866 w 3356"/>
              <a:gd name="T37" fmla="*/ 137751 h 2335"/>
              <a:gd name="T38" fmla="*/ 24974 w 3356"/>
              <a:gd name="T39" fmla="*/ 129939 h 2335"/>
              <a:gd name="T40" fmla="*/ 28542 w 3356"/>
              <a:gd name="T41" fmla="*/ 128705 h 2335"/>
              <a:gd name="T42" fmla="*/ 26758 w 3356"/>
              <a:gd name="T43" fmla="*/ 122537 h 2335"/>
              <a:gd name="T44" fmla="*/ 32110 w 3356"/>
              <a:gd name="T45" fmla="*/ 115958 h 2335"/>
              <a:gd name="T46" fmla="*/ 28988 w 3356"/>
              <a:gd name="T47" fmla="*/ 112668 h 2335"/>
              <a:gd name="T48" fmla="*/ 20515 w 3356"/>
              <a:gd name="T49" fmla="*/ 114313 h 2335"/>
              <a:gd name="T50" fmla="*/ 11149 w 3356"/>
              <a:gd name="T51" fmla="*/ 111435 h 2335"/>
              <a:gd name="T52" fmla="*/ 8027 w 3356"/>
              <a:gd name="T53" fmla="*/ 106500 h 2335"/>
              <a:gd name="T54" fmla="*/ 5798 w 3356"/>
              <a:gd name="T55" fmla="*/ 99510 h 2335"/>
              <a:gd name="T56" fmla="*/ 9365 w 3356"/>
              <a:gd name="T57" fmla="*/ 85940 h 2335"/>
              <a:gd name="T58" fmla="*/ 32556 w 3356"/>
              <a:gd name="T59" fmla="*/ 75660 h 2335"/>
              <a:gd name="T60" fmla="*/ 41921 w 3356"/>
              <a:gd name="T61" fmla="*/ 57157 h 2335"/>
              <a:gd name="T62" fmla="*/ 58422 w 3356"/>
              <a:gd name="T63" fmla="*/ 41531 h 2335"/>
              <a:gd name="T64" fmla="*/ 76260 w 3356"/>
              <a:gd name="T65" fmla="*/ 39064 h 2335"/>
              <a:gd name="T66" fmla="*/ 91869 w 3356"/>
              <a:gd name="T67" fmla="*/ 58390 h 2335"/>
              <a:gd name="T68" fmla="*/ 114614 w 3356"/>
              <a:gd name="T69" fmla="*/ 72371 h 2335"/>
              <a:gd name="T70" fmla="*/ 153413 w 3356"/>
              <a:gd name="T71" fmla="*/ 79361 h 2335"/>
              <a:gd name="T72" fmla="*/ 182401 w 3356"/>
              <a:gd name="T73" fmla="*/ 70315 h 2335"/>
              <a:gd name="T74" fmla="*/ 203807 w 3356"/>
              <a:gd name="T75" fmla="*/ 54689 h 2335"/>
              <a:gd name="T76" fmla="*/ 218970 w 3356"/>
              <a:gd name="T77" fmla="*/ 39475 h 2335"/>
              <a:gd name="T78" fmla="*/ 209159 w 3356"/>
              <a:gd name="T79" fmla="*/ 25494 h 2335"/>
              <a:gd name="T80" fmla="*/ 228336 w 3356"/>
              <a:gd name="T81" fmla="*/ 13158 h 2335"/>
              <a:gd name="T82" fmla="*/ 244390 w 3356"/>
              <a:gd name="T83" fmla="*/ 0 h 2335"/>
              <a:gd name="T84" fmla="*/ 259107 w 3356"/>
              <a:gd name="T85" fmla="*/ 12747 h 2335"/>
              <a:gd name="T86" fmla="*/ 277838 w 3356"/>
              <a:gd name="T87" fmla="*/ 32485 h 2335"/>
              <a:gd name="T88" fmla="*/ 296569 w 3356"/>
              <a:gd name="T89" fmla="*/ 36185 h 2335"/>
              <a:gd name="T90" fmla="*/ 285419 w 3356"/>
              <a:gd name="T91" fmla="*/ 57157 h 2335"/>
              <a:gd name="T92" fmla="*/ 267581 w 3356"/>
              <a:gd name="T93" fmla="*/ 77305 h 2335"/>
              <a:gd name="T94" fmla="*/ 243498 w 3356"/>
              <a:gd name="T95" fmla="*/ 90052 h 2335"/>
              <a:gd name="T96" fmla="*/ 233687 w 3356"/>
              <a:gd name="T97" fmla="*/ 92108 h 2335"/>
              <a:gd name="T98" fmla="*/ 226998 w 3356"/>
              <a:gd name="T99" fmla="*/ 88819 h 2335"/>
              <a:gd name="T100" fmla="*/ 218078 w 3356"/>
              <a:gd name="T101" fmla="*/ 100332 h 2335"/>
              <a:gd name="T102" fmla="*/ 233241 w 3356"/>
              <a:gd name="T103" fmla="*/ 103211 h 2335"/>
              <a:gd name="T104" fmla="*/ 235917 w 3356"/>
              <a:gd name="T105" fmla="*/ 106911 h 2335"/>
              <a:gd name="T106" fmla="*/ 225214 w 3356"/>
              <a:gd name="T107" fmla="*/ 115547 h 2335"/>
              <a:gd name="T108" fmla="*/ 236363 w 3356"/>
              <a:gd name="T109" fmla="*/ 134873 h 2335"/>
              <a:gd name="T110" fmla="*/ 235917 w 3356"/>
              <a:gd name="T111" fmla="*/ 137751 h 2335"/>
              <a:gd name="T112" fmla="*/ 234133 w 3356"/>
              <a:gd name="T113" fmla="*/ 143508 h 2335"/>
              <a:gd name="T114" fmla="*/ 234579 w 3356"/>
              <a:gd name="T115" fmla="*/ 149265 h 2335"/>
              <a:gd name="T116" fmla="*/ 228336 w 3356"/>
              <a:gd name="T117" fmla="*/ 159134 h 2335"/>
              <a:gd name="T118" fmla="*/ 224322 w 3356"/>
              <a:gd name="T119" fmla="*/ 166946 h 2335"/>
              <a:gd name="T120" fmla="*/ 217632 w 3356"/>
              <a:gd name="T121" fmla="*/ 172292 h 2335"/>
              <a:gd name="T122" fmla="*/ 209159 w 3356"/>
              <a:gd name="T123" fmla="*/ 178871 h 2335"/>
              <a:gd name="T124" fmla="*/ 200686 w 3356"/>
              <a:gd name="T125" fmla="*/ 180927 h 23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56"/>
              <a:gd name="T190" fmla="*/ 0 h 2335"/>
              <a:gd name="T191" fmla="*/ 3356 w 3356"/>
              <a:gd name="T192" fmla="*/ 2335 h 23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56" h="2335">
                <a:moveTo>
                  <a:pt x="2243" y="2202"/>
                </a:moveTo>
                <a:lnTo>
                  <a:pt x="2240" y="2209"/>
                </a:lnTo>
                <a:lnTo>
                  <a:pt x="2239" y="2206"/>
                </a:lnTo>
                <a:lnTo>
                  <a:pt x="2239" y="2202"/>
                </a:lnTo>
                <a:lnTo>
                  <a:pt x="2235" y="2199"/>
                </a:lnTo>
                <a:lnTo>
                  <a:pt x="2226" y="2201"/>
                </a:lnTo>
                <a:lnTo>
                  <a:pt x="2225" y="2202"/>
                </a:lnTo>
                <a:lnTo>
                  <a:pt x="2224" y="2202"/>
                </a:lnTo>
                <a:lnTo>
                  <a:pt x="2224" y="2205"/>
                </a:lnTo>
                <a:lnTo>
                  <a:pt x="2229" y="2211"/>
                </a:lnTo>
                <a:lnTo>
                  <a:pt x="2224" y="2212"/>
                </a:lnTo>
                <a:lnTo>
                  <a:pt x="2211" y="2213"/>
                </a:lnTo>
                <a:lnTo>
                  <a:pt x="2210" y="2209"/>
                </a:lnTo>
                <a:lnTo>
                  <a:pt x="2211" y="2206"/>
                </a:lnTo>
                <a:lnTo>
                  <a:pt x="2209" y="2202"/>
                </a:lnTo>
                <a:lnTo>
                  <a:pt x="2199" y="2194"/>
                </a:lnTo>
                <a:lnTo>
                  <a:pt x="2191" y="2191"/>
                </a:lnTo>
                <a:lnTo>
                  <a:pt x="2188" y="2185"/>
                </a:lnTo>
                <a:lnTo>
                  <a:pt x="2186" y="2198"/>
                </a:lnTo>
                <a:lnTo>
                  <a:pt x="2186" y="2209"/>
                </a:lnTo>
                <a:lnTo>
                  <a:pt x="2187" y="2216"/>
                </a:lnTo>
                <a:lnTo>
                  <a:pt x="2187" y="2218"/>
                </a:lnTo>
                <a:lnTo>
                  <a:pt x="2183" y="2220"/>
                </a:lnTo>
                <a:lnTo>
                  <a:pt x="2180" y="2220"/>
                </a:lnTo>
                <a:lnTo>
                  <a:pt x="2171" y="2209"/>
                </a:lnTo>
                <a:lnTo>
                  <a:pt x="2164" y="2204"/>
                </a:lnTo>
                <a:lnTo>
                  <a:pt x="2161" y="2198"/>
                </a:lnTo>
                <a:lnTo>
                  <a:pt x="2155" y="2215"/>
                </a:lnTo>
                <a:lnTo>
                  <a:pt x="2155" y="2222"/>
                </a:lnTo>
                <a:lnTo>
                  <a:pt x="2156" y="2227"/>
                </a:lnTo>
                <a:lnTo>
                  <a:pt x="2156" y="2236"/>
                </a:lnTo>
                <a:lnTo>
                  <a:pt x="2153" y="2239"/>
                </a:lnTo>
                <a:lnTo>
                  <a:pt x="2149" y="2237"/>
                </a:lnTo>
                <a:lnTo>
                  <a:pt x="2134" y="2244"/>
                </a:lnTo>
                <a:lnTo>
                  <a:pt x="2123" y="2245"/>
                </a:lnTo>
                <a:lnTo>
                  <a:pt x="2116" y="2249"/>
                </a:lnTo>
                <a:lnTo>
                  <a:pt x="2107" y="2249"/>
                </a:lnTo>
                <a:lnTo>
                  <a:pt x="2105" y="2247"/>
                </a:lnTo>
                <a:lnTo>
                  <a:pt x="2094" y="2249"/>
                </a:lnTo>
                <a:lnTo>
                  <a:pt x="2084" y="2258"/>
                </a:lnTo>
                <a:lnTo>
                  <a:pt x="2073" y="2261"/>
                </a:lnTo>
                <a:lnTo>
                  <a:pt x="2059" y="2263"/>
                </a:lnTo>
                <a:lnTo>
                  <a:pt x="2051" y="2261"/>
                </a:lnTo>
                <a:lnTo>
                  <a:pt x="2048" y="2265"/>
                </a:lnTo>
                <a:lnTo>
                  <a:pt x="2038" y="2270"/>
                </a:lnTo>
                <a:lnTo>
                  <a:pt x="2024" y="2274"/>
                </a:lnTo>
                <a:lnTo>
                  <a:pt x="2015" y="2271"/>
                </a:lnTo>
                <a:lnTo>
                  <a:pt x="2004" y="2297"/>
                </a:lnTo>
                <a:lnTo>
                  <a:pt x="2011" y="2309"/>
                </a:lnTo>
                <a:lnTo>
                  <a:pt x="2015" y="2317"/>
                </a:lnTo>
                <a:lnTo>
                  <a:pt x="2015" y="2329"/>
                </a:lnTo>
                <a:lnTo>
                  <a:pt x="1999" y="2335"/>
                </a:lnTo>
                <a:lnTo>
                  <a:pt x="1988" y="2329"/>
                </a:lnTo>
                <a:lnTo>
                  <a:pt x="1973" y="2298"/>
                </a:lnTo>
                <a:lnTo>
                  <a:pt x="1971" y="2291"/>
                </a:lnTo>
                <a:lnTo>
                  <a:pt x="1972" y="2288"/>
                </a:lnTo>
                <a:lnTo>
                  <a:pt x="1978" y="2266"/>
                </a:lnTo>
                <a:lnTo>
                  <a:pt x="1974" y="2259"/>
                </a:lnTo>
                <a:lnTo>
                  <a:pt x="1968" y="2261"/>
                </a:lnTo>
                <a:lnTo>
                  <a:pt x="1958" y="2269"/>
                </a:lnTo>
                <a:lnTo>
                  <a:pt x="1947" y="2269"/>
                </a:lnTo>
                <a:lnTo>
                  <a:pt x="1942" y="2264"/>
                </a:lnTo>
                <a:lnTo>
                  <a:pt x="1941" y="2259"/>
                </a:lnTo>
                <a:lnTo>
                  <a:pt x="1923" y="2254"/>
                </a:lnTo>
                <a:lnTo>
                  <a:pt x="1915" y="2252"/>
                </a:lnTo>
                <a:lnTo>
                  <a:pt x="1911" y="2252"/>
                </a:lnTo>
                <a:lnTo>
                  <a:pt x="1907" y="2260"/>
                </a:lnTo>
                <a:lnTo>
                  <a:pt x="1898" y="2261"/>
                </a:lnTo>
                <a:lnTo>
                  <a:pt x="1898" y="2269"/>
                </a:lnTo>
                <a:lnTo>
                  <a:pt x="1895" y="2258"/>
                </a:lnTo>
                <a:lnTo>
                  <a:pt x="1890" y="2261"/>
                </a:lnTo>
                <a:lnTo>
                  <a:pt x="1881" y="2265"/>
                </a:lnTo>
                <a:lnTo>
                  <a:pt x="1874" y="2260"/>
                </a:lnTo>
                <a:lnTo>
                  <a:pt x="1855" y="2261"/>
                </a:lnTo>
                <a:lnTo>
                  <a:pt x="1845" y="2259"/>
                </a:lnTo>
                <a:lnTo>
                  <a:pt x="1840" y="2254"/>
                </a:lnTo>
                <a:lnTo>
                  <a:pt x="1817" y="2240"/>
                </a:lnTo>
                <a:lnTo>
                  <a:pt x="1810" y="2228"/>
                </a:lnTo>
                <a:lnTo>
                  <a:pt x="1805" y="2213"/>
                </a:lnTo>
                <a:lnTo>
                  <a:pt x="1810" y="2198"/>
                </a:lnTo>
                <a:lnTo>
                  <a:pt x="1806" y="2189"/>
                </a:lnTo>
                <a:lnTo>
                  <a:pt x="1786" y="2188"/>
                </a:lnTo>
                <a:lnTo>
                  <a:pt x="1773" y="2184"/>
                </a:lnTo>
                <a:lnTo>
                  <a:pt x="1758" y="2178"/>
                </a:lnTo>
                <a:lnTo>
                  <a:pt x="1746" y="2168"/>
                </a:lnTo>
                <a:lnTo>
                  <a:pt x="1731" y="2163"/>
                </a:lnTo>
                <a:lnTo>
                  <a:pt x="1724" y="2164"/>
                </a:lnTo>
                <a:lnTo>
                  <a:pt x="1714" y="2175"/>
                </a:lnTo>
                <a:lnTo>
                  <a:pt x="1704" y="2182"/>
                </a:lnTo>
                <a:lnTo>
                  <a:pt x="1689" y="2190"/>
                </a:lnTo>
                <a:lnTo>
                  <a:pt x="1683" y="2191"/>
                </a:lnTo>
                <a:lnTo>
                  <a:pt x="1675" y="2189"/>
                </a:lnTo>
                <a:lnTo>
                  <a:pt x="1666" y="2196"/>
                </a:lnTo>
                <a:lnTo>
                  <a:pt x="1656" y="2201"/>
                </a:lnTo>
                <a:lnTo>
                  <a:pt x="1653" y="2195"/>
                </a:lnTo>
                <a:lnTo>
                  <a:pt x="1639" y="2199"/>
                </a:lnTo>
                <a:lnTo>
                  <a:pt x="1633" y="2194"/>
                </a:lnTo>
                <a:lnTo>
                  <a:pt x="1627" y="2195"/>
                </a:lnTo>
                <a:lnTo>
                  <a:pt x="1612" y="2205"/>
                </a:lnTo>
                <a:lnTo>
                  <a:pt x="1606" y="2204"/>
                </a:lnTo>
                <a:lnTo>
                  <a:pt x="1598" y="2196"/>
                </a:lnTo>
                <a:lnTo>
                  <a:pt x="1585" y="2194"/>
                </a:lnTo>
                <a:lnTo>
                  <a:pt x="1583" y="2191"/>
                </a:lnTo>
                <a:lnTo>
                  <a:pt x="1579" y="2194"/>
                </a:lnTo>
                <a:lnTo>
                  <a:pt x="1575" y="2200"/>
                </a:lnTo>
                <a:lnTo>
                  <a:pt x="1569" y="2207"/>
                </a:lnTo>
                <a:lnTo>
                  <a:pt x="1569" y="2211"/>
                </a:lnTo>
                <a:lnTo>
                  <a:pt x="1562" y="2207"/>
                </a:lnTo>
                <a:lnTo>
                  <a:pt x="1562" y="2205"/>
                </a:lnTo>
                <a:lnTo>
                  <a:pt x="1542" y="2204"/>
                </a:lnTo>
                <a:lnTo>
                  <a:pt x="1533" y="2211"/>
                </a:lnTo>
                <a:lnTo>
                  <a:pt x="1532" y="2223"/>
                </a:lnTo>
                <a:lnTo>
                  <a:pt x="1535" y="2240"/>
                </a:lnTo>
                <a:lnTo>
                  <a:pt x="1541" y="2256"/>
                </a:lnTo>
                <a:lnTo>
                  <a:pt x="1540" y="2271"/>
                </a:lnTo>
                <a:lnTo>
                  <a:pt x="1536" y="2275"/>
                </a:lnTo>
                <a:lnTo>
                  <a:pt x="1515" y="2280"/>
                </a:lnTo>
                <a:lnTo>
                  <a:pt x="1510" y="2253"/>
                </a:lnTo>
                <a:lnTo>
                  <a:pt x="1509" y="2247"/>
                </a:lnTo>
                <a:lnTo>
                  <a:pt x="1497" y="2245"/>
                </a:lnTo>
                <a:lnTo>
                  <a:pt x="1482" y="2258"/>
                </a:lnTo>
                <a:lnTo>
                  <a:pt x="1462" y="2260"/>
                </a:lnTo>
                <a:lnTo>
                  <a:pt x="1444" y="2243"/>
                </a:lnTo>
                <a:lnTo>
                  <a:pt x="1441" y="2231"/>
                </a:lnTo>
                <a:lnTo>
                  <a:pt x="1423" y="2225"/>
                </a:lnTo>
                <a:lnTo>
                  <a:pt x="1408" y="2222"/>
                </a:lnTo>
                <a:lnTo>
                  <a:pt x="1412" y="2202"/>
                </a:lnTo>
                <a:lnTo>
                  <a:pt x="1418" y="2175"/>
                </a:lnTo>
                <a:lnTo>
                  <a:pt x="1402" y="2167"/>
                </a:lnTo>
                <a:lnTo>
                  <a:pt x="1388" y="2157"/>
                </a:lnTo>
                <a:lnTo>
                  <a:pt x="1387" y="2137"/>
                </a:lnTo>
                <a:lnTo>
                  <a:pt x="1382" y="2123"/>
                </a:lnTo>
                <a:lnTo>
                  <a:pt x="1382" y="2112"/>
                </a:lnTo>
                <a:lnTo>
                  <a:pt x="1363" y="2113"/>
                </a:lnTo>
                <a:lnTo>
                  <a:pt x="1344" y="2114"/>
                </a:lnTo>
                <a:lnTo>
                  <a:pt x="1333" y="2120"/>
                </a:lnTo>
                <a:lnTo>
                  <a:pt x="1320" y="2134"/>
                </a:lnTo>
                <a:lnTo>
                  <a:pt x="1315" y="2129"/>
                </a:lnTo>
                <a:lnTo>
                  <a:pt x="1325" y="2112"/>
                </a:lnTo>
                <a:lnTo>
                  <a:pt x="1326" y="2103"/>
                </a:lnTo>
                <a:lnTo>
                  <a:pt x="1322" y="2087"/>
                </a:lnTo>
                <a:lnTo>
                  <a:pt x="1328" y="2073"/>
                </a:lnTo>
                <a:lnTo>
                  <a:pt x="1332" y="2054"/>
                </a:lnTo>
                <a:lnTo>
                  <a:pt x="1343" y="2043"/>
                </a:lnTo>
                <a:lnTo>
                  <a:pt x="1347" y="2033"/>
                </a:lnTo>
                <a:lnTo>
                  <a:pt x="1354" y="2030"/>
                </a:lnTo>
                <a:lnTo>
                  <a:pt x="1363" y="2019"/>
                </a:lnTo>
                <a:lnTo>
                  <a:pt x="1372" y="1992"/>
                </a:lnTo>
                <a:lnTo>
                  <a:pt x="1372" y="1984"/>
                </a:lnTo>
                <a:lnTo>
                  <a:pt x="1376" y="1956"/>
                </a:lnTo>
                <a:lnTo>
                  <a:pt x="1375" y="1935"/>
                </a:lnTo>
                <a:lnTo>
                  <a:pt x="1368" y="1903"/>
                </a:lnTo>
                <a:lnTo>
                  <a:pt x="1352" y="1901"/>
                </a:lnTo>
                <a:lnTo>
                  <a:pt x="1347" y="1893"/>
                </a:lnTo>
                <a:lnTo>
                  <a:pt x="1343" y="1876"/>
                </a:lnTo>
                <a:lnTo>
                  <a:pt x="1331" y="1862"/>
                </a:lnTo>
                <a:lnTo>
                  <a:pt x="1318" y="1856"/>
                </a:lnTo>
                <a:lnTo>
                  <a:pt x="1315" y="1856"/>
                </a:lnTo>
                <a:lnTo>
                  <a:pt x="1311" y="1861"/>
                </a:lnTo>
                <a:lnTo>
                  <a:pt x="1302" y="1865"/>
                </a:lnTo>
                <a:lnTo>
                  <a:pt x="1298" y="1852"/>
                </a:lnTo>
                <a:lnTo>
                  <a:pt x="1288" y="1849"/>
                </a:lnTo>
                <a:lnTo>
                  <a:pt x="1274" y="1849"/>
                </a:lnTo>
                <a:lnTo>
                  <a:pt x="1264" y="1845"/>
                </a:lnTo>
                <a:lnTo>
                  <a:pt x="1246" y="1845"/>
                </a:lnTo>
                <a:lnTo>
                  <a:pt x="1248" y="1829"/>
                </a:lnTo>
                <a:lnTo>
                  <a:pt x="1250" y="1814"/>
                </a:lnTo>
                <a:lnTo>
                  <a:pt x="1237" y="1812"/>
                </a:lnTo>
                <a:lnTo>
                  <a:pt x="1235" y="1801"/>
                </a:lnTo>
                <a:lnTo>
                  <a:pt x="1237" y="1793"/>
                </a:lnTo>
                <a:lnTo>
                  <a:pt x="1226" y="1781"/>
                </a:lnTo>
                <a:lnTo>
                  <a:pt x="1214" y="1785"/>
                </a:lnTo>
                <a:lnTo>
                  <a:pt x="1199" y="1795"/>
                </a:lnTo>
                <a:lnTo>
                  <a:pt x="1186" y="1798"/>
                </a:lnTo>
                <a:lnTo>
                  <a:pt x="1166" y="1800"/>
                </a:lnTo>
                <a:lnTo>
                  <a:pt x="1157" y="1798"/>
                </a:lnTo>
                <a:lnTo>
                  <a:pt x="1151" y="1793"/>
                </a:lnTo>
                <a:lnTo>
                  <a:pt x="1146" y="1792"/>
                </a:lnTo>
                <a:lnTo>
                  <a:pt x="1137" y="1797"/>
                </a:lnTo>
                <a:lnTo>
                  <a:pt x="1128" y="1803"/>
                </a:lnTo>
                <a:lnTo>
                  <a:pt x="1122" y="1814"/>
                </a:lnTo>
                <a:lnTo>
                  <a:pt x="1102" y="1831"/>
                </a:lnTo>
                <a:lnTo>
                  <a:pt x="1087" y="1835"/>
                </a:lnTo>
                <a:lnTo>
                  <a:pt x="1073" y="1851"/>
                </a:lnTo>
                <a:lnTo>
                  <a:pt x="1063" y="1858"/>
                </a:lnTo>
                <a:lnTo>
                  <a:pt x="1048" y="1866"/>
                </a:lnTo>
                <a:lnTo>
                  <a:pt x="1036" y="1874"/>
                </a:lnTo>
                <a:lnTo>
                  <a:pt x="1008" y="1881"/>
                </a:lnTo>
                <a:lnTo>
                  <a:pt x="990" y="1886"/>
                </a:lnTo>
                <a:lnTo>
                  <a:pt x="992" y="1888"/>
                </a:lnTo>
                <a:lnTo>
                  <a:pt x="992" y="1886"/>
                </a:lnTo>
                <a:lnTo>
                  <a:pt x="978" y="1878"/>
                </a:lnTo>
                <a:lnTo>
                  <a:pt x="976" y="1874"/>
                </a:lnTo>
                <a:lnTo>
                  <a:pt x="973" y="1873"/>
                </a:lnTo>
                <a:lnTo>
                  <a:pt x="958" y="1877"/>
                </a:lnTo>
                <a:lnTo>
                  <a:pt x="954" y="1877"/>
                </a:lnTo>
                <a:lnTo>
                  <a:pt x="940" y="1872"/>
                </a:lnTo>
                <a:lnTo>
                  <a:pt x="924" y="1871"/>
                </a:lnTo>
                <a:lnTo>
                  <a:pt x="917" y="1866"/>
                </a:lnTo>
                <a:lnTo>
                  <a:pt x="917" y="1863"/>
                </a:lnTo>
                <a:lnTo>
                  <a:pt x="913" y="1857"/>
                </a:lnTo>
                <a:lnTo>
                  <a:pt x="907" y="1856"/>
                </a:lnTo>
                <a:lnTo>
                  <a:pt x="893" y="1857"/>
                </a:lnTo>
                <a:lnTo>
                  <a:pt x="881" y="1862"/>
                </a:lnTo>
                <a:lnTo>
                  <a:pt x="870" y="1873"/>
                </a:lnTo>
                <a:lnTo>
                  <a:pt x="860" y="1889"/>
                </a:lnTo>
                <a:lnTo>
                  <a:pt x="839" y="1909"/>
                </a:lnTo>
                <a:lnTo>
                  <a:pt x="838" y="1915"/>
                </a:lnTo>
                <a:lnTo>
                  <a:pt x="833" y="1915"/>
                </a:lnTo>
                <a:lnTo>
                  <a:pt x="829" y="1913"/>
                </a:lnTo>
                <a:lnTo>
                  <a:pt x="827" y="1910"/>
                </a:lnTo>
                <a:lnTo>
                  <a:pt x="827" y="1903"/>
                </a:lnTo>
                <a:lnTo>
                  <a:pt x="831" y="1890"/>
                </a:lnTo>
                <a:lnTo>
                  <a:pt x="831" y="1884"/>
                </a:lnTo>
                <a:lnTo>
                  <a:pt x="828" y="1874"/>
                </a:lnTo>
                <a:lnTo>
                  <a:pt x="827" y="1871"/>
                </a:lnTo>
                <a:lnTo>
                  <a:pt x="822" y="1868"/>
                </a:lnTo>
                <a:lnTo>
                  <a:pt x="817" y="1870"/>
                </a:lnTo>
                <a:lnTo>
                  <a:pt x="809" y="1876"/>
                </a:lnTo>
                <a:lnTo>
                  <a:pt x="801" y="1876"/>
                </a:lnTo>
                <a:lnTo>
                  <a:pt x="793" y="1879"/>
                </a:lnTo>
                <a:lnTo>
                  <a:pt x="791" y="1881"/>
                </a:lnTo>
                <a:lnTo>
                  <a:pt x="788" y="1879"/>
                </a:lnTo>
                <a:lnTo>
                  <a:pt x="780" y="1881"/>
                </a:lnTo>
                <a:lnTo>
                  <a:pt x="774" y="1889"/>
                </a:lnTo>
                <a:lnTo>
                  <a:pt x="771" y="1889"/>
                </a:lnTo>
                <a:lnTo>
                  <a:pt x="757" y="1886"/>
                </a:lnTo>
                <a:lnTo>
                  <a:pt x="750" y="1888"/>
                </a:lnTo>
                <a:lnTo>
                  <a:pt x="746" y="1887"/>
                </a:lnTo>
                <a:lnTo>
                  <a:pt x="739" y="1883"/>
                </a:lnTo>
                <a:lnTo>
                  <a:pt x="729" y="1881"/>
                </a:lnTo>
                <a:lnTo>
                  <a:pt x="723" y="1873"/>
                </a:lnTo>
                <a:lnTo>
                  <a:pt x="713" y="1873"/>
                </a:lnTo>
                <a:lnTo>
                  <a:pt x="708" y="1874"/>
                </a:lnTo>
                <a:lnTo>
                  <a:pt x="704" y="1881"/>
                </a:lnTo>
                <a:lnTo>
                  <a:pt x="702" y="1882"/>
                </a:lnTo>
                <a:lnTo>
                  <a:pt x="696" y="1879"/>
                </a:lnTo>
                <a:lnTo>
                  <a:pt x="691" y="1881"/>
                </a:lnTo>
                <a:lnTo>
                  <a:pt x="685" y="1877"/>
                </a:lnTo>
                <a:lnTo>
                  <a:pt x="681" y="1879"/>
                </a:lnTo>
                <a:lnTo>
                  <a:pt x="675" y="1881"/>
                </a:lnTo>
                <a:lnTo>
                  <a:pt x="671" y="1878"/>
                </a:lnTo>
                <a:lnTo>
                  <a:pt x="667" y="1872"/>
                </a:lnTo>
                <a:lnTo>
                  <a:pt x="666" y="1868"/>
                </a:lnTo>
                <a:lnTo>
                  <a:pt x="661" y="1862"/>
                </a:lnTo>
                <a:lnTo>
                  <a:pt x="653" y="1861"/>
                </a:lnTo>
                <a:lnTo>
                  <a:pt x="645" y="1863"/>
                </a:lnTo>
                <a:lnTo>
                  <a:pt x="630" y="1854"/>
                </a:lnTo>
                <a:lnTo>
                  <a:pt x="629" y="1847"/>
                </a:lnTo>
                <a:lnTo>
                  <a:pt x="632" y="1834"/>
                </a:lnTo>
                <a:lnTo>
                  <a:pt x="629" y="1833"/>
                </a:lnTo>
                <a:lnTo>
                  <a:pt x="624" y="1836"/>
                </a:lnTo>
                <a:lnTo>
                  <a:pt x="619" y="1838"/>
                </a:lnTo>
                <a:lnTo>
                  <a:pt x="611" y="1836"/>
                </a:lnTo>
                <a:lnTo>
                  <a:pt x="603" y="1834"/>
                </a:lnTo>
                <a:lnTo>
                  <a:pt x="599" y="1835"/>
                </a:lnTo>
                <a:lnTo>
                  <a:pt x="592" y="1831"/>
                </a:lnTo>
                <a:lnTo>
                  <a:pt x="589" y="1831"/>
                </a:lnTo>
                <a:lnTo>
                  <a:pt x="585" y="1828"/>
                </a:lnTo>
                <a:lnTo>
                  <a:pt x="583" y="1823"/>
                </a:lnTo>
                <a:lnTo>
                  <a:pt x="578" y="1825"/>
                </a:lnTo>
                <a:lnTo>
                  <a:pt x="576" y="1822"/>
                </a:lnTo>
                <a:lnTo>
                  <a:pt x="579" y="1809"/>
                </a:lnTo>
                <a:lnTo>
                  <a:pt x="578" y="1803"/>
                </a:lnTo>
                <a:lnTo>
                  <a:pt x="581" y="1797"/>
                </a:lnTo>
                <a:lnTo>
                  <a:pt x="579" y="1795"/>
                </a:lnTo>
                <a:lnTo>
                  <a:pt x="573" y="1793"/>
                </a:lnTo>
                <a:lnTo>
                  <a:pt x="567" y="1795"/>
                </a:lnTo>
                <a:lnTo>
                  <a:pt x="563" y="1793"/>
                </a:lnTo>
                <a:lnTo>
                  <a:pt x="560" y="1797"/>
                </a:lnTo>
                <a:lnTo>
                  <a:pt x="559" y="1800"/>
                </a:lnTo>
                <a:lnTo>
                  <a:pt x="556" y="1803"/>
                </a:lnTo>
                <a:lnTo>
                  <a:pt x="553" y="1804"/>
                </a:lnTo>
                <a:lnTo>
                  <a:pt x="548" y="1809"/>
                </a:lnTo>
                <a:lnTo>
                  <a:pt x="544" y="1808"/>
                </a:lnTo>
                <a:lnTo>
                  <a:pt x="538" y="1807"/>
                </a:lnTo>
                <a:lnTo>
                  <a:pt x="536" y="1802"/>
                </a:lnTo>
                <a:lnTo>
                  <a:pt x="533" y="1785"/>
                </a:lnTo>
                <a:lnTo>
                  <a:pt x="527" y="1776"/>
                </a:lnTo>
                <a:lnTo>
                  <a:pt x="515" y="1766"/>
                </a:lnTo>
                <a:lnTo>
                  <a:pt x="503" y="1763"/>
                </a:lnTo>
                <a:lnTo>
                  <a:pt x="493" y="1754"/>
                </a:lnTo>
                <a:lnTo>
                  <a:pt x="487" y="1745"/>
                </a:lnTo>
                <a:lnTo>
                  <a:pt x="482" y="1743"/>
                </a:lnTo>
                <a:lnTo>
                  <a:pt x="462" y="1737"/>
                </a:lnTo>
                <a:lnTo>
                  <a:pt x="444" y="1733"/>
                </a:lnTo>
                <a:lnTo>
                  <a:pt x="441" y="1732"/>
                </a:lnTo>
                <a:lnTo>
                  <a:pt x="425" y="1730"/>
                </a:lnTo>
                <a:lnTo>
                  <a:pt x="423" y="1731"/>
                </a:lnTo>
                <a:lnTo>
                  <a:pt x="423" y="1732"/>
                </a:lnTo>
                <a:lnTo>
                  <a:pt x="423" y="1737"/>
                </a:lnTo>
                <a:lnTo>
                  <a:pt x="419" y="1742"/>
                </a:lnTo>
                <a:lnTo>
                  <a:pt x="420" y="1744"/>
                </a:lnTo>
                <a:lnTo>
                  <a:pt x="419" y="1748"/>
                </a:lnTo>
                <a:lnTo>
                  <a:pt x="411" y="1741"/>
                </a:lnTo>
                <a:lnTo>
                  <a:pt x="408" y="1736"/>
                </a:lnTo>
                <a:lnTo>
                  <a:pt x="406" y="1734"/>
                </a:lnTo>
                <a:lnTo>
                  <a:pt x="403" y="1733"/>
                </a:lnTo>
                <a:lnTo>
                  <a:pt x="386" y="1728"/>
                </a:lnTo>
                <a:lnTo>
                  <a:pt x="384" y="1726"/>
                </a:lnTo>
                <a:lnTo>
                  <a:pt x="380" y="1720"/>
                </a:lnTo>
                <a:lnTo>
                  <a:pt x="375" y="1718"/>
                </a:lnTo>
                <a:lnTo>
                  <a:pt x="363" y="1709"/>
                </a:lnTo>
                <a:lnTo>
                  <a:pt x="357" y="1709"/>
                </a:lnTo>
                <a:lnTo>
                  <a:pt x="350" y="1705"/>
                </a:lnTo>
                <a:lnTo>
                  <a:pt x="348" y="1701"/>
                </a:lnTo>
                <a:lnTo>
                  <a:pt x="348" y="1698"/>
                </a:lnTo>
                <a:lnTo>
                  <a:pt x="345" y="1694"/>
                </a:lnTo>
                <a:lnTo>
                  <a:pt x="341" y="1694"/>
                </a:lnTo>
                <a:lnTo>
                  <a:pt x="339" y="1691"/>
                </a:lnTo>
                <a:lnTo>
                  <a:pt x="334" y="1689"/>
                </a:lnTo>
                <a:lnTo>
                  <a:pt x="326" y="1693"/>
                </a:lnTo>
                <a:lnTo>
                  <a:pt x="325" y="1691"/>
                </a:lnTo>
                <a:lnTo>
                  <a:pt x="323" y="1685"/>
                </a:lnTo>
                <a:lnTo>
                  <a:pt x="322" y="1684"/>
                </a:lnTo>
                <a:lnTo>
                  <a:pt x="318" y="1683"/>
                </a:lnTo>
                <a:lnTo>
                  <a:pt x="315" y="1684"/>
                </a:lnTo>
                <a:lnTo>
                  <a:pt x="306" y="1683"/>
                </a:lnTo>
                <a:lnTo>
                  <a:pt x="302" y="1684"/>
                </a:lnTo>
                <a:lnTo>
                  <a:pt x="296" y="1688"/>
                </a:lnTo>
                <a:lnTo>
                  <a:pt x="293" y="1688"/>
                </a:lnTo>
                <a:lnTo>
                  <a:pt x="290" y="1685"/>
                </a:lnTo>
                <a:lnTo>
                  <a:pt x="291" y="1675"/>
                </a:lnTo>
                <a:lnTo>
                  <a:pt x="287" y="1672"/>
                </a:lnTo>
                <a:lnTo>
                  <a:pt x="283" y="1666"/>
                </a:lnTo>
                <a:lnTo>
                  <a:pt x="283" y="1663"/>
                </a:lnTo>
                <a:lnTo>
                  <a:pt x="278" y="1658"/>
                </a:lnTo>
                <a:lnTo>
                  <a:pt x="278" y="1653"/>
                </a:lnTo>
                <a:lnTo>
                  <a:pt x="280" y="1646"/>
                </a:lnTo>
                <a:lnTo>
                  <a:pt x="277" y="1640"/>
                </a:lnTo>
                <a:lnTo>
                  <a:pt x="277" y="1636"/>
                </a:lnTo>
                <a:lnTo>
                  <a:pt x="278" y="1629"/>
                </a:lnTo>
                <a:lnTo>
                  <a:pt x="280" y="1623"/>
                </a:lnTo>
                <a:lnTo>
                  <a:pt x="273" y="1613"/>
                </a:lnTo>
                <a:lnTo>
                  <a:pt x="266" y="1605"/>
                </a:lnTo>
                <a:lnTo>
                  <a:pt x="266" y="1596"/>
                </a:lnTo>
                <a:lnTo>
                  <a:pt x="263" y="1588"/>
                </a:lnTo>
                <a:lnTo>
                  <a:pt x="264" y="1585"/>
                </a:lnTo>
                <a:lnTo>
                  <a:pt x="275" y="1583"/>
                </a:lnTo>
                <a:lnTo>
                  <a:pt x="278" y="1580"/>
                </a:lnTo>
                <a:lnTo>
                  <a:pt x="279" y="1581"/>
                </a:lnTo>
                <a:lnTo>
                  <a:pt x="280" y="1588"/>
                </a:lnTo>
                <a:lnTo>
                  <a:pt x="283" y="1593"/>
                </a:lnTo>
                <a:lnTo>
                  <a:pt x="285" y="1596"/>
                </a:lnTo>
                <a:lnTo>
                  <a:pt x="293" y="1598"/>
                </a:lnTo>
                <a:lnTo>
                  <a:pt x="295" y="1597"/>
                </a:lnTo>
                <a:lnTo>
                  <a:pt x="298" y="1596"/>
                </a:lnTo>
                <a:lnTo>
                  <a:pt x="301" y="1597"/>
                </a:lnTo>
                <a:lnTo>
                  <a:pt x="302" y="1591"/>
                </a:lnTo>
                <a:lnTo>
                  <a:pt x="306" y="1588"/>
                </a:lnTo>
                <a:lnTo>
                  <a:pt x="310" y="1582"/>
                </a:lnTo>
                <a:lnTo>
                  <a:pt x="311" y="1582"/>
                </a:lnTo>
                <a:lnTo>
                  <a:pt x="315" y="1587"/>
                </a:lnTo>
                <a:lnTo>
                  <a:pt x="317" y="1587"/>
                </a:lnTo>
                <a:lnTo>
                  <a:pt x="326" y="1576"/>
                </a:lnTo>
                <a:lnTo>
                  <a:pt x="326" y="1574"/>
                </a:lnTo>
                <a:lnTo>
                  <a:pt x="322" y="1567"/>
                </a:lnTo>
                <a:lnTo>
                  <a:pt x="316" y="1559"/>
                </a:lnTo>
                <a:lnTo>
                  <a:pt x="315" y="1554"/>
                </a:lnTo>
                <a:lnTo>
                  <a:pt x="316" y="1551"/>
                </a:lnTo>
                <a:lnTo>
                  <a:pt x="316" y="1548"/>
                </a:lnTo>
                <a:lnTo>
                  <a:pt x="306" y="1543"/>
                </a:lnTo>
                <a:lnTo>
                  <a:pt x="301" y="1544"/>
                </a:lnTo>
                <a:lnTo>
                  <a:pt x="300" y="1540"/>
                </a:lnTo>
                <a:lnTo>
                  <a:pt x="291" y="1533"/>
                </a:lnTo>
                <a:lnTo>
                  <a:pt x="291" y="1518"/>
                </a:lnTo>
                <a:lnTo>
                  <a:pt x="296" y="1517"/>
                </a:lnTo>
                <a:lnTo>
                  <a:pt x="294" y="1511"/>
                </a:lnTo>
                <a:lnTo>
                  <a:pt x="295" y="1508"/>
                </a:lnTo>
                <a:lnTo>
                  <a:pt x="296" y="1507"/>
                </a:lnTo>
                <a:lnTo>
                  <a:pt x="289" y="1500"/>
                </a:lnTo>
                <a:lnTo>
                  <a:pt x="290" y="1494"/>
                </a:lnTo>
                <a:lnTo>
                  <a:pt x="290" y="1492"/>
                </a:lnTo>
                <a:lnTo>
                  <a:pt x="300" y="1492"/>
                </a:lnTo>
                <a:lnTo>
                  <a:pt x="304" y="1489"/>
                </a:lnTo>
                <a:lnTo>
                  <a:pt x="315" y="1492"/>
                </a:lnTo>
                <a:lnTo>
                  <a:pt x="317" y="1490"/>
                </a:lnTo>
                <a:lnTo>
                  <a:pt x="322" y="1485"/>
                </a:lnTo>
                <a:lnTo>
                  <a:pt x="327" y="1475"/>
                </a:lnTo>
                <a:lnTo>
                  <a:pt x="327" y="1464"/>
                </a:lnTo>
                <a:lnTo>
                  <a:pt x="337" y="1463"/>
                </a:lnTo>
                <a:lnTo>
                  <a:pt x="338" y="1462"/>
                </a:lnTo>
                <a:lnTo>
                  <a:pt x="336" y="1459"/>
                </a:lnTo>
                <a:lnTo>
                  <a:pt x="337" y="1456"/>
                </a:lnTo>
                <a:lnTo>
                  <a:pt x="341" y="1453"/>
                </a:lnTo>
                <a:lnTo>
                  <a:pt x="342" y="1451"/>
                </a:lnTo>
                <a:lnTo>
                  <a:pt x="345" y="1447"/>
                </a:lnTo>
                <a:lnTo>
                  <a:pt x="352" y="1442"/>
                </a:lnTo>
                <a:lnTo>
                  <a:pt x="352" y="1436"/>
                </a:lnTo>
                <a:lnTo>
                  <a:pt x="358" y="1430"/>
                </a:lnTo>
                <a:lnTo>
                  <a:pt x="360" y="1411"/>
                </a:lnTo>
                <a:lnTo>
                  <a:pt x="363" y="1409"/>
                </a:lnTo>
                <a:lnTo>
                  <a:pt x="363" y="1402"/>
                </a:lnTo>
                <a:lnTo>
                  <a:pt x="369" y="1394"/>
                </a:lnTo>
                <a:lnTo>
                  <a:pt x="369" y="1391"/>
                </a:lnTo>
                <a:lnTo>
                  <a:pt x="365" y="1388"/>
                </a:lnTo>
                <a:lnTo>
                  <a:pt x="361" y="1388"/>
                </a:lnTo>
                <a:lnTo>
                  <a:pt x="354" y="1397"/>
                </a:lnTo>
                <a:lnTo>
                  <a:pt x="352" y="1397"/>
                </a:lnTo>
                <a:lnTo>
                  <a:pt x="349" y="1393"/>
                </a:lnTo>
                <a:lnTo>
                  <a:pt x="347" y="1382"/>
                </a:lnTo>
                <a:lnTo>
                  <a:pt x="342" y="1386"/>
                </a:lnTo>
                <a:lnTo>
                  <a:pt x="338" y="1386"/>
                </a:lnTo>
                <a:lnTo>
                  <a:pt x="336" y="1381"/>
                </a:lnTo>
                <a:lnTo>
                  <a:pt x="333" y="1381"/>
                </a:lnTo>
                <a:lnTo>
                  <a:pt x="331" y="1379"/>
                </a:lnTo>
                <a:lnTo>
                  <a:pt x="330" y="1370"/>
                </a:lnTo>
                <a:lnTo>
                  <a:pt x="326" y="1368"/>
                </a:lnTo>
                <a:lnTo>
                  <a:pt x="325" y="1366"/>
                </a:lnTo>
                <a:lnTo>
                  <a:pt x="322" y="1365"/>
                </a:lnTo>
                <a:lnTo>
                  <a:pt x="318" y="1365"/>
                </a:lnTo>
                <a:lnTo>
                  <a:pt x="315" y="1360"/>
                </a:lnTo>
                <a:lnTo>
                  <a:pt x="312" y="1359"/>
                </a:lnTo>
                <a:lnTo>
                  <a:pt x="309" y="1359"/>
                </a:lnTo>
                <a:lnTo>
                  <a:pt x="304" y="1361"/>
                </a:lnTo>
                <a:lnTo>
                  <a:pt x="298" y="1361"/>
                </a:lnTo>
                <a:lnTo>
                  <a:pt x="293" y="1365"/>
                </a:lnTo>
                <a:lnTo>
                  <a:pt x="279" y="1365"/>
                </a:lnTo>
                <a:lnTo>
                  <a:pt x="269" y="1372"/>
                </a:lnTo>
                <a:lnTo>
                  <a:pt x="258" y="1378"/>
                </a:lnTo>
                <a:lnTo>
                  <a:pt x="251" y="1383"/>
                </a:lnTo>
                <a:lnTo>
                  <a:pt x="246" y="1388"/>
                </a:lnTo>
                <a:lnTo>
                  <a:pt x="241" y="1389"/>
                </a:lnTo>
                <a:lnTo>
                  <a:pt x="237" y="1394"/>
                </a:lnTo>
                <a:lnTo>
                  <a:pt x="230" y="1391"/>
                </a:lnTo>
                <a:lnTo>
                  <a:pt x="225" y="1394"/>
                </a:lnTo>
                <a:lnTo>
                  <a:pt x="220" y="1394"/>
                </a:lnTo>
                <a:lnTo>
                  <a:pt x="209" y="1393"/>
                </a:lnTo>
                <a:lnTo>
                  <a:pt x="202" y="1388"/>
                </a:lnTo>
                <a:lnTo>
                  <a:pt x="196" y="1389"/>
                </a:lnTo>
                <a:lnTo>
                  <a:pt x="188" y="1384"/>
                </a:lnTo>
                <a:lnTo>
                  <a:pt x="171" y="1378"/>
                </a:lnTo>
                <a:lnTo>
                  <a:pt x="161" y="1372"/>
                </a:lnTo>
                <a:lnTo>
                  <a:pt x="161" y="1366"/>
                </a:lnTo>
                <a:lnTo>
                  <a:pt x="160" y="1362"/>
                </a:lnTo>
                <a:lnTo>
                  <a:pt x="156" y="1363"/>
                </a:lnTo>
                <a:lnTo>
                  <a:pt x="151" y="1367"/>
                </a:lnTo>
                <a:lnTo>
                  <a:pt x="148" y="1367"/>
                </a:lnTo>
                <a:lnTo>
                  <a:pt x="143" y="1368"/>
                </a:lnTo>
                <a:lnTo>
                  <a:pt x="139" y="1367"/>
                </a:lnTo>
                <a:lnTo>
                  <a:pt x="133" y="1356"/>
                </a:lnTo>
                <a:lnTo>
                  <a:pt x="126" y="1355"/>
                </a:lnTo>
                <a:lnTo>
                  <a:pt x="124" y="1351"/>
                </a:lnTo>
                <a:lnTo>
                  <a:pt x="124" y="1349"/>
                </a:lnTo>
                <a:lnTo>
                  <a:pt x="129" y="1348"/>
                </a:lnTo>
                <a:lnTo>
                  <a:pt x="131" y="1344"/>
                </a:lnTo>
                <a:lnTo>
                  <a:pt x="129" y="1339"/>
                </a:lnTo>
                <a:lnTo>
                  <a:pt x="127" y="1336"/>
                </a:lnTo>
                <a:lnTo>
                  <a:pt x="129" y="1330"/>
                </a:lnTo>
                <a:lnTo>
                  <a:pt x="129" y="1324"/>
                </a:lnTo>
                <a:lnTo>
                  <a:pt x="127" y="1318"/>
                </a:lnTo>
                <a:lnTo>
                  <a:pt x="121" y="1312"/>
                </a:lnTo>
                <a:lnTo>
                  <a:pt x="110" y="1305"/>
                </a:lnTo>
                <a:lnTo>
                  <a:pt x="105" y="1305"/>
                </a:lnTo>
                <a:lnTo>
                  <a:pt x="99" y="1309"/>
                </a:lnTo>
                <a:lnTo>
                  <a:pt x="97" y="1308"/>
                </a:lnTo>
                <a:lnTo>
                  <a:pt x="97" y="1296"/>
                </a:lnTo>
                <a:lnTo>
                  <a:pt x="95" y="1293"/>
                </a:lnTo>
                <a:lnTo>
                  <a:pt x="88" y="1295"/>
                </a:lnTo>
                <a:lnTo>
                  <a:pt x="83" y="1292"/>
                </a:lnTo>
                <a:lnTo>
                  <a:pt x="79" y="1291"/>
                </a:lnTo>
                <a:lnTo>
                  <a:pt x="65" y="1293"/>
                </a:lnTo>
                <a:lnTo>
                  <a:pt x="54" y="1290"/>
                </a:lnTo>
                <a:lnTo>
                  <a:pt x="56" y="1289"/>
                </a:lnTo>
                <a:lnTo>
                  <a:pt x="53" y="1284"/>
                </a:lnTo>
                <a:lnTo>
                  <a:pt x="47" y="1281"/>
                </a:lnTo>
                <a:lnTo>
                  <a:pt x="46" y="1278"/>
                </a:lnTo>
                <a:lnTo>
                  <a:pt x="53" y="1270"/>
                </a:lnTo>
                <a:lnTo>
                  <a:pt x="57" y="1269"/>
                </a:lnTo>
                <a:lnTo>
                  <a:pt x="62" y="1271"/>
                </a:lnTo>
                <a:lnTo>
                  <a:pt x="65" y="1271"/>
                </a:lnTo>
                <a:lnTo>
                  <a:pt x="62" y="1271"/>
                </a:lnTo>
                <a:lnTo>
                  <a:pt x="70" y="1274"/>
                </a:lnTo>
                <a:lnTo>
                  <a:pt x="73" y="1273"/>
                </a:lnTo>
                <a:lnTo>
                  <a:pt x="73" y="1237"/>
                </a:lnTo>
                <a:lnTo>
                  <a:pt x="63" y="1212"/>
                </a:lnTo>
                <a:lnTo>
                  <a:pt x="63" y="1193"/>
                </a:lnTo>
                <a:lnTo>
                  <a:pt x="56" y="1182"/>
                </a:lnTo>
                <a:lnTo>
                  <a:pt x="37" y="1180"/>
                </a:lnTo>
                <a:lnTo>
                  <a:pt x="17" y="1187"/>
                </a:lnTo>
                <a:lnTo>
                  <a:pt x="6" y="1179"/>
                </a:lnTo>
                <a:lnTo>
                  <a:pt x="2" y="1162"/>
                </a:lnTo>
                <a:lnTo>
                  <a:pt x="0" y="1142"/>
                </a:lnTo>
                <a:lnTo>
                  <a:pt x="11" y="1108"/>
                </a:lnTo>
                <a:lnTo>
                  <a:pt x="10" y="1097"/>
                </a:lnTo>
                <a:lnTo>
                  <a:pt x="19" y="1079"/>
                </a:lnTo>
                <a:lnTo>
                  <a:pt x="51" y="1064"/>
                </a:lnTo>
                <a:lnTo>
                  <a:pt x="56" y="1059"/>
                </a:lnTo>
                <a:lnTo>
                  <a:pt x="63" y="1059"/>
                </a:lnTo>
                <a:lnTo>
                  <a:pt x="69" y="1044"/>
                </a:lnTo>
                <a:lnTo>
                  <a:pt x="79" y="1048"/>
                </a:lnTo>
                <a:lnTo>
                  <a:pt x="94" y="1042"/>
                </a:lnTo>
                <a:lnTo>
                  <a:pt x="105" y="1043"/>
                </a:lnTo>
                <a:lnTo>
                  <a:pt x="111" y="1056"/>
                </a:lnTo>
                <a:lnTo>
                  <a:pt x="122" y="1058"/>
                </a:lnTo>
                <a:lnTo>
                  <a:pt x="138" y="1054"/>
                </a:lnTo>
                <a:lnTo>
                  <a:pt x="148" y="1055"/>
                </a:lnTo>
                <a:lnTo>
                  <a:pt x="161" y="1045"/>
                </a:lnTo>
                <a:lnTo>
                  <a:pt x="167" y="1027"/>
                </a:lnTo>
                <a:lnTo>
                  <a:pt x="176" y="1016"/>
                </a:lnTo>
                <a:lnTo>
                  <a:pt x="193" y="1011"/>
                </a:lnTo>
                <a:lnTo>
                  <a:pt x="212" y="1010"/>
                </a:lnTo>
                <a:lnTo>
                  <a:pt x="239" y="1005"/>
                </a:lnTo>
                <a:lnTo>
                  <a:pt x="251" y="1000"/>
                </a:lnTo>
                <a:lnTo>
                  <a:pt x="259" y="986"/>
                </a:lnTo>
                <a:lnTo>
                  <a:pt x="274" y="973"/>
                </a:lnTo>
                <a:lnTo>
                  <a:pt x="310" y="953"/>
                </a:lnTo>
                <a:lnTo>
                  <a:pt x="348" y="941"/>
                </a:lnTo>
                <a:lnTo>
                  <a:pt x="358" y="934"/>
                </a:lnTo>
                <a:lnTo>
                  <a:pt x="364" y="920"/>
                </a:lnTo>
                <a:lnTo>
                  <a:pt x="364" y="892"/>
                </a:lnTo>
                <a:lnTo>
                  <a:pt x="366" y="881"/>
                </a:lnTo>
                <a:lnTo>
                  <a:pt x="374" y="871"/>
                </a:lnTo>
                <a:lnTo>
                  <a:pt x="373" y="859"/>
                </a:lnTo>
                <a:lnTo>
                  <a:pt x="386" y="849"/>
                </a:lnTo>
                <a:lnTo>
                  <a:pt x="386" y="834"/>
                </a:lnTo>
                <a:lnTo>
                  <a:pt x="377" y="807"/>
                </a:lnTo>
                <a:lnTo>
                  <a:pt x="370" y="795"/>
                </a:lnTo>
                <a:lnTo>
                  <a:pt x="366" y="780"/>
                </a:lnTo>
                <a:lnTo>
                  <a:pt x="361" y="742"/>
                </a:lnTo>
                <a:lnTo>
                  <a:pt x="354" y="727"/>
                </a:lnTo>
                <a:lnTo>
                  <a:pt x="347" y="720"/>
                </a:lnTo>
                <a:lnTo>
                  <a:pt x="355" y="712"/>
                </a:lnTo>
                <a:lnTo>
                  <a:pt x="375" y="705"/>
                </a:lnTo>
                <a:lnTo>
                  <a:pt x="393" y="703"/>
                </a:lnTo>
                <a:lnTo>
                  <a:pt x="416" y="695"/>
                </a:lnTo>
                <a:lnTo>
                  <a:pt x="471" y="693"/>
                </a:lnTo>
                <a:lnTo>
                  <a:pt x="478" y="688"/>
                </a:lnTo>
                <a:lnTo>
                  <a:pt x="472" y="670"/>
                </a:lnTo>
                <a:lnTo>
                  <a:pt x="470" y="655"/>
                </a:lnTo>
                <a:lnTo>
                  <a:pt x="473" y="635"/>
                </a:lnTo>
                <a:lnTo>
                  <a:pt x="479" y="611"/>
                </a:lnTo>
                <a:lnTo>
                  <a:pt x="492" y="584"/>
                </a:lnTo>
                <a:lnTo>
                  <a:pt x="500" y="558"/>
                </a:lnTo>
                <a:lnTo>
                  <a:pt x="511" y="537"/>
                </a:lnTo>
                <a:lnTo>
                  <a:pt x="535" y="537"/>
                </a:lnTo>
                <a:lnTo>
                  <a:pt x="544" y="544"/>
                </a:lnTo>
                <a:lnTo>
                  <a:pt x="563" y="550"/>
                </a:lnTo>
                <a:lnTo>
                  <a:pt x="597" y="547"/>
                </a:lnTo>
                <a:lnTo>
                  <a:pt x="606" y="556"/>
                </a:lnTo>
                <a:lnTo>
                  <a:pt x="616" y="563"/>
                </a:lnTo>
                <a:lnTo>
                  <a:pt x="630" y="552"/>
                </a:lnTo>
                <a:lnTo>
                  <a:pt x="653" y="544"/>
                </a:lnTo>
                <a:lnTo>
                  <a:pt x="656" y="507"/>
                </a:lnTo>
                <a:lnTo>
                  <a:pt x="654" y="484"/>
                </a:lnTo>
                <a:lnTo>
                  <a:pt x="659" y="459"/>
                </a:lnTo>
                <a:lnTo>
                  <a:pt x="670" y="439"/>
                </a:lnTo>
                <a:lnTo>
                  <a:pt x="686" y="440"/>
                </a:lnTo>
                <a:lnTo>
                  <a:pt x="705" y="434"/>
                </a:lnTo>
                <a:lnTo>
                  <a:pt x="721" y="418"/>
                </a:lnTo>
                <a:lnTo>
                  <a:pt x="731" y="398"/>
                </a:lnTo>
                <a:lnTo>
                  <a:pt x="756" y="405"/>
                </a:lnTo>
                <a:lnTo>
                  <a:pt x="772" y="389"/>
                </a:lnTo>
                <a:lnTo>
                  <a:pt x="777" y="389"/>
                </a:lnTo>
                <a:lnTo>
                  <a:pt x="777" y="393"/>
                </a:lnTo>
                <a:lnTo>
                  <a:pt x="780" y="404"/>
                </a:lnTo>
                <a:lnTo>
                  <a:pt x="791" y="430"/>
                </a:lnTo>
                <a:lnTo>
                  <a:pt x="821" y="453"/>
                </a:lnTo>
                <a:lnTo>
                  <a:pt x="832" y="474"/>
                </a:lnTo>
                <a:lnTo>
                  <a:pt x="847" y="485"/>
                </a:lnTo>
                <a:lnTo>
                  <a:pt x="854" y="474"/>
                </a:lnTo>
                <a:lnTo>
                  <a:pt x="870" y="477"/>
                </a:lnTo>
                <a:lnTo>
                  <a:pt x="885" y="485"/>
                </a:lnTo>
                <a:lnTo>
                  <a:pt x="901" y="488"/>
                </a:lnTo>
                <a:lnTo>
                  <a:pt x="911" y="504"/>
                </a:lnTo>
                <a:lnTo>
                  <a:pt x="918" y="526"/>
                </a:lnTo>
                <a:lnTo>
                  <a:pt x="928" y="543"/>
                </a:lnTo>
                <a:lnTo>
                  <a:pt x="940" y="586"/>
                </a:lnTo>
                <a:lnTo>
                  <a:pt x="940" y="614"/>
                </a:lnTo>
                <a:lnTo>
                  <a:pt x="944" y="633"/>
                </a:lnTo>
                <a:lnTo>
                  <a:pt x="943" y="652"/>
                </a:lnTo>
                <a:lnTo>
                  <a:pt x="935" y="668"/>
                </a:lnTo>
                <a:lnTo>
                  <a:pt x="934" y="683"/>
                </a:lnTo>
                <a:lnTo>
                  <a:pt x="941" y="690"/>
                </a:lnTo>
                <a:lnTo>
                  <a:pt x="957" y="697"/>
                </a:lnTo>
                <a:lnTo>
                  <a:pt x="988" y="700"/>
                </a:lnTo>
                <a:lnTo>
                  <a:pt x="1022" y="711"/>
                </a:lnTo>
                <a:lnTo>
                  <a:pt x="1031" y="711"/>
                </a:lnTo>
                <a:lnTo>
                  <a:pt x="1044" y="706"/>
                </a:lnTo>
                <a:lnTo>
                  <a:pt x="1057" y="706"/>
                </a:lnTo>
                <a:lnTo>
                  <a:pt x="1069" y="712"/>
                </a:lnTo>
                <a:lnTo>
                  <a:pt x="1099" y="722"/>
                </a:lnTo>
                <a:lnTo>
                  <a:pt x="1114" y="732"/>
                </a:lnTo>
                <a:lnTo>
                  <a:pt x="1130" y="741"/>
                </a:lnTo>
                <a:lnTo>
                  <a:pt x="1162" y="749"/>
                </a:lnTo>
                <a:lnTo>
                  <a:pt x="1175" y="759"/>
                </a:lnTo>
                <a:lnTo>
                  <a:pt x="1187" y="760"/>
                </a:lnTo>
                <a:lnTo>
                  <a:pt x="1198" y="775"/>
                </a:lnTo>
                <a:lnTo>
                  <a:pt x="1209" y="792"/>
                </a:lnTo>
                <a:lnTo>
                  <a:pt x="1216" y="812"/>
                </a:lnTo>
                <a:lnTo>
                  <a:pt x="1228" y="832"/>
                </a:lnTo>
                <a:lnTo>
                  <a:pt x="1240" y="846"/>
                </a:lnTo>
                <a:lnTo>
                  <a:pt x="1253" y="862"/>
                </a:lnTo>
                <a:lnTo>
                  <a:pt x="1269" y="876"/>
                </a:lnTo>
                <a:lnTo>
                  <a:pt x="1283" y="882"/>
                </a:lnTo>
                <a:lnTo>
                  <a:pt x="1304" y="882"/>
                </a:lnTo>
                <a:lnTo>
                  <a:pt x="1452" y="872"/>
                </a:lnTo>
                <a:lnTo>
                  <a:pt x="1470" y="870"/>
                </a:lnTo>
                <a:lnTo>
                  <a:pt x="1487" y="872"/>
                </a:lnTo>
                <a:lnTo>
                  <a:pt x="1521" y="883"/>
                </a:lnTo>
                <a:lnTo>
                  <a:pt x="1531" y="887"/>
                </a:lnTo>
                <a:lnTo>
                  <a:pt x="1540" y="898"/>
                </a:lnTo>
                <a:lnTo>
                  <a:pt x="1555" y="911"/>
                </a:lnTo>
                <a:lnTo>
                  <a:pt x="1578" y="921"/>
                </a:lnTo>
                <a:lnTo>
                  <a:pt x="1611" y="931"/>
                </a:lnTo>
                <a:lnTo>
                  <a:pt x="1629" y="941"/>
                </a:lnTo>
                <a:lnTo>
                  <a:pt x="1651" y="948"/>
                </a:lnTo>
                <a:lnTo>
                  <a:pt x="1680" y="950"/>
                </a:lnTo>
                <a:lnTo>
                  <a:pt x="1686" y="952"/>
                </a:lnTo>
                <a:lnTo>
                  <a:pt x="1697" y="961"/>
                </a:lnTo>
                <a:lnTo>
                  <a:pt x="1709" y="964"/>
                </a:lnTo>
                <a:lnTo>
                  <a:pt x="1719" y="963"/>
                </a:lnTo>
                <a:lnTo>
                  <a:pt x="1737" y="948"/>
                </a:lnTo>
                <a:lnTo>
                  <a:pt x="1767" y="937"/>
                </a:lnTo>
                <a:lnTo>
                  <a:pt x="1780" y="935"/>
                </a:lnTo>
                <a:lnTo>
                  <a:pt x="1791" y="931"/>
                </a:lnTo>
                <a:lnTo>
                  <a:pt x="1799" y="921"/>
                </a:lnTo>
                <a:lnTo>
                  <a:pt x="1810" y="918"/>
                </a:lnTo>
                <a:lnTo>
                  <a:pt x="1847" y="911"/>
                </a:lnTo>
                <a:lnTo>
                  <a:pt x="1865" y="904"/>
                </a:lnTo>
                <a:lnTo>
                  <a:pt x="1891" y="905"/>
                </a:lnTo>
                <a:lnTo>
                  <a:pt x="1907" y="899"/>
                </a:lnTo>
                <a:lnTo>
                  <a:pt x="1935" y="908"/>
                </a:lnTo>
                <a:lnTo>
                  <a:pt x="1940" y="905"/>
                </a:lnTo>
                <a:lnTo>
                  <a:pt x="1968" y="903"/>
                </a:lnTo>
                <a:lnTo>
                  <a:pt x="1998" y="892"/>
                </a:lnTo>
                <a:lnTo>
                  <a:pt x="2012" y="883"/>
                </a:lnTo>
                <a:lnTo>
                  <a:pt x="2032" y="868"/>
                </a:lnTo>
                <a:lnTo>
                  <a:pt x="2042" y="854"/>
                </a:lnTo>
                <a:lnTo>
                  <a:pt x="2100" y="805"/>
                </a:lnTo>
                <a:lnTo>
                  <a:pt x="2097" y="791"/>
                </a:lnTo>
                <a:lnTo>
                  <a:pt x="2075" y="762"/>
                </a:lnTo>
                <a:lnTo>
                  <a:pt x="2078" y="747"/>
                </a:lnTo>
                <a:lnTo>
                  <a:pt x="2091" y="727"/>
                </a:lnTo>
                <a:lnTo>
                  <a:pt x="2100" y="710"/>
                </a:lnTo>
                <a:lnTo>
                  <a:pt x="2121" y="704"/>
                </a:lnTo>
                <a:lnTo>
                  <a:pt x="2137" y="709"/>
                </a:lnTo>
                <a:lnTo>
                  <a:pt x="2149" y="722"/>
                </a:lnTo>
                <a:lnTo>
                  <a:pt x="2170" y="727"/>
                </a:lnTo>
                <a:lnTo>
                  <a:pt x="2188" y="727"/>
                </a:lnTo>
                <a:lnTo>
                  <a:pt x="2215" y="710"/>
                </a:lnTo>
                <a:lnTo>
                  <a:pt x="2234" y="689"/>
                </a:lnTo>
                <a:lnTo>
                  <a:pt x="2254" y="667"/>
                </a:lnTo>
                <a:lnTo>
                  <a:pt x="2266" y="667"/>
                </a:lnTo>
                <a:lnTo>
                  <a:pt x="2277" y="668"/>
                </a:lnTo>
                <a:lnTo>
                  <a:pt x="2284" y="666"/>
                </a:lnTo>
                <a:lnTo>
                  <a:pt x="2302" y="654"/>
                </a:lnTo>
                <a:lnTo>
                  <a:pt x="2353" y="598"/>
                </a:lnTo>
                <a:lnTo>
                  <a:pt x="2369" y="584"/>
                </a:lnTo>
                <a:lnTo>
                  <a:pt x="2390" y="580"/>
                </a:lnTo>
                <a:lnTo>
                  <a:pt x="2415" y="581"/>
                </a:lnTo>
                <a:lnTo>
                  <a:pt x="2440" y="577"/>
                </a:lnTo>
                <a:lnTo>
                  <a:pt x="2465" y="572"/>
                </a:lnTo>
                <a:lnTo>
                  <a:pt x="2484" y="577"/>
                </a:lnTo>
                <a:lnTo>
                  <a:pt x="2501" y="580"/>
                </a:lnTo>
                <a:lnTo>
                  <a:pt x="2511" y="574"/>
                </a:lnTo>
                <a:lnTo>
                  <a:pt x="2510" y="561"/>
                </a:lnTo>
                <a:lnTo>
                  <a:pt x="2496" y="553"/>
                </a:lnTo>
                <a:lnTo>
                  <a:pt x="2496" y="544"/>
                </a:lnTo>
                <a:lnTo>
                  <a:pt x="2498" y="531"/>
                </a:lnTo>
                <a:lnTo>
                  <a:pt x="2492" y="517"/>
                </a:lnTo>
                <a:lnTo>
                  <a:pt x="2463" y="493"/>
                </a:lnTo>
                <a:lnTo>
                  <a:pt x="2450" y="478"/>
                </a:lnTo>
                <a:lnTo>
                  <a:pt x="2444" y="464"/>
                </a:lnTo>
                <a:lnTo>
                  <a:pt x="2415" y="485"/>
                </a:lnTo>
                <a:lnTo>
                  <a:pt x="2397" y="498"/>
                </a:lnTo>
                <a:lnTo>
                  <a:pt x="2372" y="505"/>
                </a:lnTo>
                <a:lnTo>
                  <a:pt x="2347" y="507"/>
                </a:lnTo>
                <a:lnTo>
                  <a:pt x="2306" y="498"/>
                </a:lnTo>
                <a:lnTo>
                  <a:pt x="2297" y="483"/>
                </a:lnTo>
                <a:lnTo>
                  <a:pt x="2294" y="463"/>
                </a:lnTo>
                <a:lnTo>
                  <a:pt x="2294" y="441"/>
                </a:lnTo>
                <a:lnTo>
                  <a:pt x="2302" y="424"/>
                </a:lnTo>
                <a:lnTo>
                  <a:pt x="2305" y="404"/>
                </a:lnTo>
                <a:lnTo>
                  <a:pt x="2302" y="387"/>
                </a:lnTo>
                <a:lnTo>
                  <a:pt x="2302" y="371"/>
                </a:lnTo>
                <a:lnTo>
                  <a:pt x="2306" y="362"/>
                </a:lnTo>
                <a:lnTo>
                  <a:pt x="2317" y="348"/>
                </a:lnTo>
                <a:lnTo>
                  <a:pt x="2333" y="319"/>
                </a:lnTo>
                <a:lnTo>
                  <a:pt x="2342" y="311"/>
                </a:lnTo>
                <a:lnTo>
                  <a:pt x="2342" y="306"/>
                </a:lnTo>
                <a:lnTo>
                  <a:pt x="2353" y="308"/>
                </a:lnTo>
                <a:lnTo>
                  <a:pt x="2366" y="318"/>
                </a:lnTo>
                <a:lnTo>
                  <a:pt x="2398" y="328"/>
                </a:lnTo>
                <a:lnTo>
                  <a:pt x="2423" y="340"/>
                </a:lnTo>
                <a:lnTo>
                  <a:pt x="2434" y="338"/>
                </a:lnTo>
                <a:lnTo>
                  <a:pt x="2449" y="327"/>
                </a:lnTo>
                <a:lnTo>
                  <a:pt x="2499" y="296"/>
                </a:lnTo>
                <a:lnTo>
                  <a:pt x="2500" y="289"/>
                </a:lnTo>
                <a:lnTo>
                  <a:pt x="2498" y="276"/>
                </a:lnTo>
                <a:lnTo>
                  <a:pt x="2501" y="264"/>
                </a:lnTo>
                <a:lnTo>
                  <a:pt x="2512" y="251"/>
                </a:lnTo>
                <a:lnTo>
                  <a:pt x="2519" y="240"/>
                </a:lnTo>
                <a:lnTo>
                  <a:pt x="2526" y="210"/>
                </a:lnTo>
                <a:lnTo>
                  <a:pt x="2531" y="188"/>
                </a:lnTo>
                <a:lnTo>
                  <a:pt x="2538" y="171"/>
                </a:lnTo>
                <a:lnTo>
                  <a:pt x="2557" y="161"/>
                </a:lnTo>
                <a:lnTo>
                  <a:pt x="2581" y="134"/>
                </a:lnTo>
                <a:lnTo>
                  <a:pt x="2581" y="129"/>
                </a:lnTo>
                <a:lnTo>
                  <a:pt x="2576" y="118"/>
                </a:lnTo>
                <a:lnTo>
                  <a:pt x="2578" y="91"/>
                </a:lnTo>
                <a:lnTo>
                  <a:pt x="2571" y="87"/>
                </a:lnTo>
                <a:lnTo>
                  <a:pt x="2560" y="87"/>
                </a:lnTo>
                <a:lnTo>
                  <a:pt x="2542" y="92"/>
                </a:lnTo>
                <a:lnTo>
                  <a:pt x="2538" y="87"/>
                </a:lnTo>
                <a:lnTo>
                  <a:pt x="2543" y="74"/>
                </a:lnTo>
                <a:lnTo>
                  <a:pt x="2567" y="50"/>
                </a:lnTo>
                <a:lnTo>
                  <a:pt x="2575" y="38"/>
                </a:lnTo>
                <a:lnTo>
                  <a:pt x="2591" y="26"/>
                </a:lnTo>
                <a:lnTo>
                  <a:pt x="2625" y="20"/>
                </a:lnTo>
                <a:lnTo>
                  <a:pt x="2666" y="5"/>
                </a:lnTo>
                <a:lnTo>
                  <a:pt x="2691" y="6"/>
                </a:lnTo>
                <a:lnTo>
                  <a:pt x="2726" y="0"/>
                </a:lnTo>
                <a:lnTo>
                  <a:pt x="2738" y="0"/>
                </a:lnTo>
                <a:lnTo>
                  <a:pt x="2757" y="9"/>
                </a:lnTo>
                <a:lnTo>
                  <a:pt x="2774" y="21"/>
                </a:lnTo>
                <a:lnTo>
                  <a:pt x="2785" y="33"/>
                </a:lnTo>
                <a:lnTo>
                  <a:pt x="2801" y="37"/>
                </a:lnTo>
                <a:lnTo>
                  <a:pt x="2820" y="34"/>
                </a:lnTo>
                <a:lnTo>
                  <a:pt x="2836" y="38"/>
                </a:lnTo>
                <a:lnTo>
                  <a:pt x="2850" y="44"/>
                </a:lnTo>
                <a:lnTo>
                  <a:pt x="2858" y="58"/>
                </a:lnTo>
                <a:lnTo>
                  <a:pt x="2870" y="76"/>
                </a:lnTo>
                <a:lnTo>
                  <a:pt x="2871" y="89"/>
                </a:lnTo>
                <a:lnTo>
                  <a:pt x="2879" y="96"/>
                </a:lnTo>
                <a:lnTo>
                  <a:pt x="2888" y="102"/>
                </a:lnTo>
                <a:lnTo>
                  <a:pt x="2890" y="111"/>
                </a:lnTo>
                <a:lnTo>
                  <a:pt x="2891" y="106"/>
                </a:lnTo>
                <a:lnTo>
                  <a:pt x="2893" y="119"/>
                </a:lnTo>
                <a:lnTo>
                  <a:pt x="2898" y="134"/>
                </a:lnTo>
                <a:lnTo>
                  <a:pt x="2901" y="155"/>
                </a:lnTo>
                <a:lnTo>
                  <a:pt x="2909" y="172"/>
                </a:lnTo>
                <a:lnTo>
                  <a:pt x="2914" y="189"/>
                </a:lnTo>
                <a:lnTo>
                  <a:pt x="2935" y="229"/>
                </a:lnTo>
                <a:lnTo>
                  <a:pt x="2941" y="270"/>
                </a:lnTo>
                <a:lnTo>
                  <a:pt x="2950" y="289"/>
                </a:lnTo>
                <a:lnTo>
                  <a:pt x="2949" y="294"/>
                </a:lnTo>
                <a:lnTo>
                  <a:pt x="2950" y="295"/>
                </a:lnTo>
                <a:lnTo>
                  <a:pt x="2952" y="313"/>
                </a:lnTo>
                <a:lnTo>
                  <a:pt x="2952" y="334"/>
                </a:lnTo>
                <a:lnTo>
                  <a:pt x="2965" y="345"/>
                </a:lnTo>
                <a:lnTo>
                  <a:pt x="2988" y="348"/>
                </a:lnTo>
                <a:lnTo>
                  <a:pt x="3009" y="340"/>
                </a:lnTo>
                <a:lnTo>
                  <a:pt x="3025" y="348"/>
                </a:lnTo>
                <a:lnTo>
                  <a:pt x="3044" y="350"/>
                </a:lnTo>
                <a:lnTo>
                  <a:pt x="3062" y="359"/>
                </a:lnTo>
                <a:lnTo>
                  <a:pt x="3094" y="387"/>
                </a:lnTo>
                <a:lnTo>
                  <a:pt x="3109" y="394"/>
                </a:lnTo>
                <a:lnTo>
                  <a:pt x="3121" y="396"/>
                </a:lnTo>
                <a:lnTo>
                  <a:pt x="3125" y="403"/>
                </a:lnTo>
                <a:lnTo>
                  <a:pt x="3125" y="408"/>
                </a:lnTo>
                <a:lnTo>
                  <a:pt x="3127" y="407"/>
                </a:lnTo>
                <a:lnTo>
                  <a:pt x="3128" y="423"/>
                </a:lnTo>
                <a:lnTo>
                  <a:pt x="3135" y="432"/>
                </a:lnTo>
                <a:lnTo>
                  <a:pt x="3134" y="448"/>
                </a:lnTo>
                <a:lnTo>
                  <a:pt x="3135" y="466"/>
                </a:lnTo>
                <a:lnTo>
                  <a:pt x="3145" y="482"/>
                </a:lnTo>
                <a:lnTo>
                  <a:pt x="3151" y="495"/>
                </a:lnTo>
                <a:lnTo>
                  <a:pt x="3170" y="494"/>
                </a:lnTo>
                <a:lnTo>
                  <a:pt x="3189" y="500"/>
                </a:lnTo>
                <a:lnTo>
                  <a:pt x="3207" y="498"/>
                </a:lnTo>
                <a:lnTo>
                  <a:pt x="3238" y="483"/>
                </a:lnTo>
                <a:lnTo>
                  <a:pt x="3272" y="461"/>
                </a:lnTo>
                <a:lnTo>
                  <a:pt x="3290" y="459"/>
                </a:lnTo>
                <a:lnTo>
                  <a:pt x="3323" y="441"/>
                </a:lnTo>
                <a:lnTo>
                  <a:pt x="3355" y="432"/>
                </a:lnTo>
                <a:lnTo>
                  <a:pt x="3356" y="435"/>
                </a:lnTo>
                <a:lnTo>
                  <a:pt x="3348" y="448"/>
                </a:lnTo>
                <a:lnTo>
                  <a:pt x="3348" y="468"/>
                </a:lnTo>
                <a:lnTo>
                  <a:pt x="3353" y="484"/>
                </a:lnTo>
                <a:lnTo>
                  <a:pt x="3350" y="504"/>
                </a:lnTo>
                <a:lnTo>
                  <a:pt x="3338" y="514"/>
                </a:lnTo>
                <a:lnTo>
                  <a:pt x="3324" y="527"/>
                </a:lnTo>
                <a:lnTo>
                  <a:pt x="3322" y="548"/>
                </a:lnTo>
                <a:lnTo>
                  <a:pt x="3308" y="581"/>
                </a:lnTo>
                <a:lnTo>
                  <a:pt x="3300" y="623"/>
                </a:lnTo>
                <a:lnTo>
                  <a:pt x="3281" y="661"/>
                </a:lnTo>
                <a:lnTo>
                  <a:pt x="3268" y="679"/>
                </a:lnTo>
                <a:lnTo>
                  <a:pt x="3263" y="699"/>
                </a:lnTo>
                <a:lnTo>
                  <a:pt x="3251" y="709"/>
                </a:lnTo>
                <a:lnTo>
                  <a:pt x="3246" y="705"/>
                </a:lnTo>
                <a:lnTo>
                  <a:pt x="3195" y="693"/>
                </a:lnTo>
                <a:lnTo>
                  <a:pt x="3182" y="700"/>
                </a:lnTo>
                <a:lnTo>
                  <a:pt x="3146" y="735"/>
                </a:lnTo>
                <a:lnTo>
                  <a:pt x="3154" y="748"/>
                </a:lnTo>
                <a:lnTo>
                  <a:pt x="3160" y="775"/>
                </a:lnTo>
                <a:lnTo>
                  <a:pt x="3160" y="834"/>
                </a:lnTo>
                <a:lnTo>
                  <a:pt x="3144" y="859"/>
                </a:lnTo>
                <a:lnTo>
                  <a:pt x="3124" y="876"/>
                </a:lnTo>
                <a:lnTo>
                  <a:pt x="3124" y="894"/>
                </a:lnTo>
                <a:lnTo>
                  <a:pt x="3116" y="893"/>
                </a:lnTo>
                <a:lnTo>
                  <a:pt x="3108" y="878"/>
                </a:lnTo>
                <a:lnTo>
                  <a:pt x="3097" y="867"/>
                </a:lnTo>
                <a:lnTo>
                  <a:pt x="3086" y="876"/>
                </a:lnTo>
                <a:lnTo>
                  <a:pt x="3079" y="896"/>
                </a:lnTo>
                <a:lnTo>
                  <a:pt x="3069" y="911"/>
                </a:lnTo>
                <a:lnTo>
                  <a:pt x="3038" y="935"/>
                </a:lnTo>
                <a:lnTo>
                  <a:pt x="3014" y="941"/>
                </a:lnTo>
                <a:lnTo>
                  <a:pt x="2994" y="941"/>
                </a:lnTo>
                <a:lnTo>
                  <a:pt x="2989" y="950"/>
                </a:lnTo>
                <a:lnTo>
                  <a:pt x="2995" y="981"/>
                </a:lnTo>
                <a:lnTo>
                  <a:pt x="2953" y="985"/>
                </a:lnTo>
                <a:lnTo>
                  <a:pt x="2939" y="975"/>
                </a:lnTo>
                <a:lnTo>
                  <a:pt x="2920" y="970"/>
                </a:lnTo>
                <a:lnTo>
                  <a:pt x="2908" y="980"/>
                </a:lnTo>
                <a:lnTo>
                  <a:pt x="2883" y="1009"/>
                </a:lnTo>
                <a:lnTo>
                  <a:pt x="2865" y="1024"/>
                </a:lnTo>
                <a:lnTo>
                  <a:pt x="2826" y="1045"/>
                </a:lnTo>
                <a:lnTo>
                  <a:pt x="2811" y="1052"/>
                </a:lnTo>
                <a:lnTo>
                  <a:pt x="2783" y="1087"/>
                </a:lnTo>
                <a:lnTo>
                  <a:pt x="2781" y="1091"/>
                </a:lnTo>
                <a:lnTo>
                  <a:pt x="2774" y="1094"/>
                </a:lnTo>
                <a:lnTo>
                  <a:pt x="2767" y="1097"/>
                </a:lnTo>
                <a:lnTo>
                  <a:pt x="2756" y="1097"/>
                </a:lnTo>
                <a:lnTo>
                  <a:pt x="2734" y="1104"/>
                </a:lnTo>
                <a:lnTo>
                  <a:pt x="2729" y="1097"/>
                </a:lnTo>
                <a:lnTo>
                  <a:pt x="2724" y="1102"/>
                </a:lnTo>
                <a:lnTo>
                  <a:pt x="2709" y="1113"/>
                </a:lnTo>
                <a:lnTo>
                  <a:pt x="2673" y="1128"/>
                </a:lnTo>
                <a:lnTo>
                  <a:pt x="2665" y="1136"/>
                </a:lnTo>
                <a:lnTo>
                  <a:pt x="2657" y="1149"/>
                </a:lnTo>
                <a:lnTo>
                  <a:pt x="2646" y="1157"/>
                </a:lnTo>
                <a:lnTo>
                  <a:pt x="2638" y="1157"/>
                </a:lnTo>
                <a:lnTo>
                  <a:pt x="2632" y="1163"/>
                </a:lnTo>
                <a:lnTo>
                  <a:pt x="2613" y="1172"/>
                </a:lnTo>
                <a:lnTo>
                  <a:pt x="2607" y="1168"/>
                </a:lnTo>
                <a:lnTo>
                  <a:pt x="2616" y="1156"/>
                </a:lnTo>
                <a:lnTo>
                  <a:pt x="2630" y="1151"/>
                </a:lnTo>
                <a:lnTo>
                  <a:pt x="2635" y="1140"/>
                </a:lnTo>
                <a:lnTo>
                  <a:pt x="2638" y="1129"/>
                </a:lnTo>
                <a:lnTo>
                  <a:pt x="2630" y="1126"/>
                </a:lnTo>
                <a:lnTo>
                  <a:pt x="2622" y="1119"/>
                </a:lnTo>
                <a:lnTo>
                  <a:pt x="2616" y="1118"/>
                </a:lnTo>
                <a:lnTo>
                  <a:pt x="2625" y="1112"/>
                </a:lnTo>
                <a:lnTo>
                  <a:pt x="2627" y="1101"/>
                </a:lnTo>
                <a:lnTo>
                  <a:pt x="2638" y="1093"/>
                </a:lnTo>
                <a:lnTo>
                  <a:pt x="2660" y="1063"/>
                </a:lnTo>
                <a:lnTo>
                  <a:pt x="2667" y="1050"/>
                </a:lnTo>
                <a:lnTo>
                  <a:pt x="2665" y="1042"/>
                </a:lnTo>
                <a:lnTo>
                  <a:pt x="2652" y="1028"/>
                </a:lnTo>
                <a:lnTo>
                  <a:pt x="2649" y="1016"/>
                </a:lnTo>
                <a:lnTo>
                  <a:pt x="2644" y="1010"/>
                </a:lnTo>
                <a:lnTo>
                  <a:pt x="2639" y="1016"/>
                </a:lnTo>
                <a:lnTo>
                  <a:pt x="2616" y="1017"/>
                </a:lnTo>
                <a:lnTo>
                  <a:pt x="2606" y="1021"/>
                </a:lnTo>
                <a:lnTo>
                  <a:pt x="2590" y="1038"/>
                </a:lnTo>
                <a:lnTo>
                  <a:pt x="2578" y="1053"/>
                </a:lnTo>
                <a:lnTo>
                  <a:pt x="2571" y="1065"/>
                </a:lnTo>
                <a:lnTo>
                  <a:pt x="2568" y="1070"/>
                </a:lnTo>
                <a:lnTo>
                  <a:pt x="2542" y="1082"/>
                </a:lnTo>
                <a:lnTo>
                  <a:pt x="2524" y="1096"/>
                </a:lnTo>
                <a:lnTo>
                  <a:pt x="2516" y="1098"/>
                </a:lnTo>
                <a:lnTo>
                  <a:pt x="2509" y="1112"/>
                </a:lnTo>
                <a:lnTo>
                  <a:pt x="2506" y="1126"/>
                </a:lnTo>
                <a:lnTo>
                  <a:pt x="2498" y="1135"/>
                </a:lnTo>
                <a:lnTo>
                  <a:pt x="2488" y="1141"/>
                </a:lnTo>
                <a:lnTo>
                  <a:pt x="2473" y="1144"/>
                </a:lnTo>
                <a:lnTo>
                  <a:pt x="2462" y="1147"/>
                </a:lnTo>
                <a:lnTo>
                  <a:pt x="2451" y="1147"/>
                </a:lnTo>
                <a:lnTo>
                  <a:pt x="2445" y="1144"/>
                </a:lnTo>
                <a:lnTo>
                  <a:pt x="2433" y="1142"/>
                </a:lnTo>
                <a:lnTo>
                  <a:pt x="2423" y="1152"/>
                </a:lnTo>
                <a:lnTo>
                  <a:pt x="2417" y="1172"/>
                </a:lnTo>
                <a:lnTo>
                  <a:pt x="2414" y="1189"/>
                </a:lnTo>
                <a:lnTo>
                  <a:pt x="2431" y="1207"/>
                </a:lnTo>
                <a:lnTo>
                  <a:pt x="2435" y="1216"/>
                </a:lnTo>
                <a:lnTo>
                  <a:pt x="2444" y="1221"/>
                </a:lnTo>
                <a:lnTo>
                  <a:pt x="2451" y="1221"/>
                </a:lnTo>
                <a:lnTo>
                  <a:pt x="2456" y="1228"/>
                </a:lnTo>
                <a:lnTo>
                  <a:pt x="2465" y="1228"/>
                </a:lnTo>
                <a:lnTo>
                  <a:pt x="2469" y="1239"/>
                </a:lnTo>
                <a:lnTo>
                  <a:pt x="2479" y="1247"/>
                </a:lnTo>
                <a:lnTo>
                  <a:pt x="2482" y="1255"/>
                </a:lnTo>
                <a:lnTo>
                  <a:pt x="2482" y="1265"/>
                </a:lnTo>
                <a:lnTo>
                  <a:pt x="2490" y="1276"/>
                </a:lnTo>
                <a:lnTo>
                  <a:pt x="2517" y="1286"/>
                </a:lnTo>
                <a:lnTo>
                  <a:pt x="2531" y="1285"/>
                </a:lnTo>
                <a:lnTo>
                  <a:pt x="2543" y="1269"/>
                </a:lnTo>
                <a:lnTo>
                  <a:pt x="2554" y="1260"/>
                </a:lnTo>
                <a:lnTo>
                  <a:pt x="2562" y="1249"/>
                </a:lnTo>
                <a:lnTo>
                  <a:pt x="2584" y="1239"/>
                </a:lnTo>
                <a:lnTo>
                  <a:pt x="2591" y="1238"/>
                </a:lnTo>
                <a:lnTo>
                  <a:pt x="2602" y="1249"/>
                </a:lnTo>
                <a:lnTo>
                  <a:pt x="2611" y="1254"/>
                </a:lnTo>
                <a:lnTo>
                  <a:pt x="2622" y="1255"/>
                </a:lnTo>
                <a:lnTo>
                  <a:pt x="2629" y="1264"/>
                </a:lnTo>
                <a:lnTo>
                  <a:pt x="2637" y="1265"/>
                </a:lnTo>
                <a:lnTo>
                  <a:pt x="2649" y="1263"/>
                </a:lnTo>
                <a:lnTo>
                  <a:pt x="2657" y="1258"/>
                </a:lnTo>
                <a:lnTo>
                  <a:pt x="2671" y="1264"/>
                </a:lnTo>
                <a:lnTo>
                  <a:pt x="2683" y="1266"/>
                </a:lnTo>
                <a:lnTo>
                  <a:pt x="2687" y="1268"/>
                </a:lnTo>
                <a:lnTo>
                  <a:pt x="2684" y="1281"/>
                </a:lnTo>
                <a:lnTo>
                  <a:pt x="2680" y="1290"/>
                </a:lnTo>
                <a:lnTo>
                  <a:pt x="2680" y="1295"/>
                </a:lnTo>
                <a:lnTo>
                  <a:pt x="2670" y="1307"/>
                </a:lnTo>
                <a:lnTo>
                  <a:pt x="2666" y="1303"/>
                </a:lnTo>
                <a:lnTo>
                  <a:pt x="2662" y="1293"/>
                </a:lnTo>
                <a:lnTo>
                  <a:pt x="2656" y="1297"/>
                </a:lnTo>
                <a:lnTo>
                  <a:pt x="2650" y="1295"/>
                </a:lnTo>
                <a:lnTo>
                  <a:pt x="2643" y="1301"/>
                </a:lnTo>
                <a:lnTo>
                  <a:pt x="2637" y="1311"/>
                </a:lnTo>
                <a:lnTo>
                  <a:pt x="2614" y="1313"/>
                </a:lnTo>
                <a:lnTo>
                  <a:pt x="2602" y="1319"/>
                </a:lnTo>
                <a:lnTo>
                  <a:pt x="2591" y="1319"/>
                </a:lnTo>
                <a:lnTo>
                  <a:pt x="2594" y="1333"/>
                </a:lnTo>
                <a:lnTo>
                  <a:pt x="2590" y="1333"/>
                </a:lnTo>
                <a:lnTo>
                  <a:pt x="2585" y="1338"/>
                </a:lnTo>
                <a:lnTo>
                  <a:pt x="2578" y="1355"/>
                </a:lnTo>
                <a:lnTo>
                  <a:pt x="2568" y="1356"/>
                </a:lnTo>
                <a:lnTo>
                  <a:pt x="2564" y="1345"/>
                </a:lnTo>
                <a:lnTo>
                  <a:pt x="2555" y="1345"/>
                </a:lnTo>
                <a:lnTo>
                  <a:pt x="2548" y="1354"/>
                </a:lnTo>
                <a:lnTo>
                  <a:pt x="2555" y="1362"/>
                </a:lnTo>
                <a:lnTo>
                  <a:pt x="2552" y="1371"/>
                </a:lnTo>
                <a:lnTo>
                  <a:pt x="2544" y="1381"/>
                </a:lnTo>
                <a:lnTo>
                  <a:pt x="2526" y="1391"/>
                </a:lnTo>
                <a:lnTo>
                  <a:pt x="2521" y="1404"/>
                </a:lnTo>
                <a:lnTo>
                  <a:pt x="2509" y="1421"/>
                </a:lnTo>
                <a:lnTo>
                  <a:pt x="2500" y="1437"/>
                </a:lnTo>
                <a:lnTo>
                  <a:pt x="2503" y="1446"/>
                </a:lnTo>
                <a:lnTo>
                  <a:pt x="2514" y="1448"/>
                </a:lnTo>
                <a:lnTo>
                  <a:pt x="2522" y="1456"/>
                </a:lnTo>
                <a:lnTo>
                  <a:pt x="2555" y="1473"/>
                </a:lnTo>
                <a:lnTo>
                  <a:pt x="2562" y="1483"/>
                </a:lnTo>
                <a:lnTo>
                  <a:pt x="2567" y="1499"/>
                </a:lnTo>
                <a:lnTo>
                  <a:pt x="2574" y="1508"/>
                </a:lnTo>
                <a:lnTo>
                  <a:pt x="2584" y="1548"/>
                </a:lnTo>
                <a:lnTo>
                  <a:pt x="2590" y="1561"/>
                </a:lnTo>
                <a:lnTo>
                  <a:pt x="2594" y="1578"/>
                </a:lnTo>
                <a:lnTo>
                  <a:pt x="2603" y="1592"/>
                </a:lnTo>
                <a:lnTo>
                  <a:pt x="2617" y="1598"/>
                </a:lnTo>
                <a:lnTo>
                  <a:pt x="2618" y="1608"/>
                </a:lnTo>
                <a:lnTo>
                  <a:pt x="2635" y="1625"/>
                </a:lnTo>
                <a:lnTo>
                  <a:pt x="2646" y="1642"/>
                </a:lnTo>
                <a:lnTo>
                  <a:pt x="2646" y="1646"/>
                </a:lnTo>
                <a:lnTo>
                  <a:pt x="2628" y="1637"/>
                </a:lnTo>
                <a:lnTo>
                  <a:pt x="2613" y="1632"/>
                </a:lnTo>
                <a:lnTo>
                  <a:pt x="2602" y="1632"/>
                </a:lnTo>
                <a:lnTo>
                  <a:pt x="2590" y="1624"/>
                </a:lnTo>
                <a:lnTo>
                  <a:pt x="2576" y="1620"/>
                </a:lnTo>
                <a:lnTo>
                  <a:pt x="2551" y="1625"/>
                </a:lnTo>
                <a:lnTo>
                  <a:pt x="2551" y="1631"/>
                </a:lnTo>
                <a:lnTo>
                  <a:pt x="2576" y="1626"/>
                </a:lnTo>
                <a:lnTo>
                  <a:pt x="2581" y="1630"/>
                </a:lnTo>
                <a:lnTo>
                  <a:pt x="2584" y="1637"/>
                </a:lnTo>
                <a:lnTo>
                  <a:pt x="2595" y="1639"/>
                </a:lnTo>
                <a:lnTo>
                  <a:pt x="2607" y="1647"/>
                </a:lnTo>
                <a:lnTo>
                  <a:pt x="2618" y="1660"/>
                </a:lnTo>
                <a:lnTo>
                  <a:pt x="2627" y="1664"/>
                </a:lnTo>
                <a:lnTo>
                  <a:pt x="2632" y="1667"/>
                </a:lnTo>
                <a:lnTo>
                  <a:pt x="2640" y="1677"/>
                </a:lnTo>
                <a:lnTo>
                  <a:pt x="2648" y="1690"/>
                </a:lnTo>
                <a:lnTo>
                  <a:pt x="2646" y="1695"/>
                </a:lnTo>
                <a:lnTo>
                  <a:pt x="2633" y="1696"/>
                </a:lnTo>
                <a:lnTo>
                  <a:pt x="2622" y="1706"/>
                </a:lnTo>
                <a:lnTo>
                  <a:pt x="2611" y="1710"/>
                </a:lnTo>
                <a:lnTo>
                  <a:pt x="2603" y="1715"/>
                </a:lnTo>
                <a:lnTo>
                  <a:pt x="2600" y="1720"/>
                </a:lnTo>
                <a:lnTo>
                  <a:pt x="2589" y="1727"/>
                </a:lnTo>
                <a:lnTo>
                  <a:pt x="2573" y="1727"/>
                </a:lnTo>
                <a:lnTo>
                  <a:pt x="2562" y="1730"/>
                </a:lnTo>
                <a:lnTo>
                  <a:pt x="2551" y="1734"/>
                </a:lnTo>
                <a:lnTo>
                  <a:pt x="2563" y="1733"/>
                </a:lnTo>
                <a:lnTo>
                  <a:pt x="2575" y="1737"/>
                </a:lnTo>
                <a:lnTo>
                  <a:pt x="2586" y="1742"/>
                </a:lnTo>
                <a:lnTo>
                  <a:pt x="2607" y="1733"/>
                </a:lnTo>
                <a:lnTo>
                  <a:pt x="2616" y="1736"/>
                </a:lnTo>
                <a:lnTo>
                  <a:pt x="2624" y="1743"/>
                </a:lnTo>
                <a:lnTo>
                  <a:pt x="2628" y="1749"/>
                </a:lnTo>
                <a:lnTo>
                  <a:pt x="2633" y="1753"/>
                </a:lnTo>
                <a:lnTo>
                  <a:pt x="2640" y="1755"/>
                </a:lnTo>
                <a:lnTo>
                  <a:pt x="2648" y="1755"/>
                </a:lnTo>
                <a:lnTo>
                  <a:pt x="2652" y="1758"/>
                </a:lnTo>
                <a:lnTo>
                  <a:pt x="2646" y="1761"/>
                </a:lnTo>
                <a:lnTo>
                  <a:pt x="2633" y="1776"/>
                </a:lnTo>
                <a:lnTo>
                  <a:pt x="2623" y="1781"/>
                </a:lnTo>
                <a:lnTo>
                  <a:pt x="2627" y="1782"/>
                </a:lnTo>
                <a:lnTo>
                  <a:pt x="2643" y="1775"/>
                </a:lnTo>
                <a:lnTo>
                  <a:pt x="2643" y="1788"/>
                </a:lnTo>
                <a:lnTo>
                  <a:pt x="2641" y="1798"/>
                </a:lnTo>
                <a:lnTo>
                  <a:pt x="2640" y="1795"/>
                </a:lnTo>
                <a:lnTo>
                  <a:pt x="2635" y="1798"/>
                </a:lnTo>
                <a:lnTo>
                  <a:pt x="2623" y="1802"/>
                </a:lnTo>
                <a:lnTo>
                  <a:pt x="2623" y="1804"/>
                </a:lnTo>
                <a:lnTo>
                  <a:pt x="2628" y="1814"/>
                </a:lnTo>
                <a:lnTo>
                  <a:pt x="2625" y="1829"/>
                </a:lnTo>
                <a:lnTo>
                  <a:pt x="2622" y="1833"/>
                </a:lnTo>
                <a:lnTo>
                  <a:pt x="2622" y="1850"/>
                </a:lnTo>
                <a:lnTo>
                  <a:pt x="2616" y="1865"/>
                </a:lnTo>
                <a:lnTo>
                  <a:pt x="2611" y="1862"/>
                </a:lnTo>
                <a:lnTo>
                  <a:pt x="2606" y="1856"/>
                </a:lnTo>
                <a:lnTo>
                  <a:pt x="2601" y="1860"/>
                </a:lnTo>
                <a:lnTo>
                  <a:pt x="2594" y="1871"/>
                </a:lnTo>
                <a:lnTo>
                  <a:pt x="2587" y="1879"/>
                </a:lnTo>
                <a:lnTo>
                  <a:pt x="2582" y="1887"/>
                </a:lnTo>
                <a:lnTo>
                  <a:pt x="2578" y="1890"/>
                </a:lnTo>
                <a:lnTo>
                  <a:pt x="2574" y="1897"/>
                </a:lnTo>
                <a:lnTo>
                  <a:pt x="2571" y="1904"/>
                </a:lnTo>
                <a:lnTo>
                  <a:pt x="2571" y="1911"/>
                </a:lnTo>
                <a:lnTo>
                  <a:pt x="2567" y="1921"/>
                </a:lnTo>
                <a:lnTo>
                  <a:pt x="2560" y="1930"/>
                </a:lnTo>
                <a:lnTo>
                  <a:pt x="2555" y="1933"/>
                </a:lnTo>
                <a:lnTo>
                  <a:pt x="2546" y="1943"/>
                </a:lnTo>
                <a:lnTo>
                  <a:pt x="2543" y="1957"/>
                </a:lnTo>
                <a:lnTo>
                  <a:pt x="2537" y="1964"/>
                </a:lnTo>
                <a:lnTo>
                  <a:pt x="2535" y="1962"/>
                </a:lnTo>
                <a:lnTo>
                  <a:pt x="2533" y="1948"/>
                </a:lnTo>
                <a:lnTo>
                  <a:pt x="2525" y="1949"/>
                </a:lnTo>
                <a:lnTo>
                  <a:pt x="2517" y="1956"/>
                </a:lnTo>
                <a:lnTo>
                  <a:pt x="2526" y="1973"/>
                </a:lnTo>
                <a:lnTo>
                  <a:pt x="2526" y="1976"/>
                </a:lnTo>
                <a:lnTo>
                  <a:pt x="2521" y="1992"/>
                </a:lnTo>
                <a:lnTo>
                  <a:pt x="2521" y="1997"/>
                </a:lnTo>
                <a:lnTo>
                  <a:pt x="2520" y="2003"/>
                </a:lnTo>
                <a:lnTo>
                  <a:pt x="2517" y="2010"/>
                </a:lnTo>
                <a:lnTo>
                  <a:pt x="2515" y="2013"/>
                </a:lnTo>
                <a:lnTo>
                  <a:pt x="2511" y="2014"/>
                </a:lnTo>
                <a:lnTo>
                  <a:pt x="2511" y="2021"/>
                </a:lnTo>
                <a:lnTo>
                  <a:pt x="2512" y="2028"/>
                </a:lnTo>
                <a:lnTo>
                  <a:pt x="2511" y="2030"/>
                </a:lnTo>
                <a:lnTo>
                  <a:pt x="2506" y="2028"/>
                </a:lnTo>
                <a:lnTo>
                  <a:pt x="2500" y="2028"/>
                </a:lnTo>
                <a:lnTo>
                  <a:pt x="2495" y="2033"/>
                </a:lnTo>
                <a:lnTo>
                  <a:pt x="2498" y="2040"/>
                </a:lnTo>
                <a:lnTo>
                  <a:pt x="2494" y="2046"/>
                </a:lnTo>
                <a:lnTo>
                  <a:pt x="2490" y="2044"/>
                </a:lnTo>
                <a:lnTo>
                  <a:pt x="2484" y="2045"/>
                </a:lnTo>
                <a:lnTo>
                  <a:pt x="2478" y="2060"/>
                </a:lnTo>
                <a:lnTo>
                  <a:pt x="2471" y="2065"/>
                </a:lnTo>
                <a:lnTo>
                  <a:pt x="2469" y="2075"/>
                </a:lnTo>
                <a:lnTo>
                  <a:pt x="2465" y="2081"/>
                </a:lnTo>
                <a:lnTo>
                  <a:pt x="2447" y="2083"/>
                </a:lnTo>
                <a:lnTo>
                  <a:pt x="2440" y="2081"/>
                </a:lnTo>
                <a:lnTo>
                  <a:pt x="2431" y="2088"/>
                </a:lnTo>
                <a:lnTo>
                  <a:pt x="2433" y="2091"/>
                </a:lnTo>
                <a:lnTo>
                  <a:pt x="2435" y="2097"/>
                </a:lnTo>
                <a:lnTo>
                  <a:pt x="2433" y="2105"/>
                </a:lnTo>
                <a:lnTo>
                  <a:pt x="2418" y="2119"/>
                </a:lnTo>
                <a:lnTo>
                  <a:pt x="2413" y="2119"/>
                </a:lnTo>
                <a:lnTo>
                  <a:pt x="2410" y="2131"/>
                </a:lnTo>
                <a:lnTo>
                  <a:pt x="2408" y="2123"/>
                </a:lnTo>
                <a:lnTo>
                  <a:pt x="2402" y="2127"/>
                </a:lnTo>
                <a:lnTo>
                  <a:pt x="2401" y="2135"/>
                </a:lnTo>
                <a:lnTo>
                  <a:pt x="2398" y="2134"/>
                </a:lnTo>
                <a:lnTo>
                  <a:pt x="2395" y="2134"/>
                </a:lnTo>
                <a:lnTo>
                  <a:pt x="2385" y="2141"/>
                </a:lnTo>
                <a:lnTo>
                  <a:pt x="2380" y="2140"/>
                </a:lnTo>
                <a:lnTo>
                  <a:pt x="2372" y="2141"/>
                </a:lnTo>
                <a:lnTo>
                  <a:pt x="2365" y="2152"/>
                </a:lnTo>
                <a:lnTo>
                  <a:pt x="2361" y="2159"/>
                </a:lnTo>
                <a:lnTo>
                  <a:pt x="2356" y="2164"/>
                </a:lnTo>
                <a:lnTo>
                  <a:pt x="2354" y="2170"/>
                </a:lnTo>
                <a:lnTo>
                  <a:pt x="2344" y="2177"/>
                </a:lnTo>
                <a:lnTo>
                  <a:pt x="2328" y="2183"/>
                </a:lnTo>
                <a:lnTo>
                  <a:pt x="2316" y="2189"/>
                </a:lnTo>
                <a:lnTo>
                  <a:pt x="2309" y="2186"/>
                </a:lnTo>
                <a:lnTo>
                  <a:pt x="2302" y="2184"/>
                </a:lnTo>
                <a:lnTo>
                  <a:pt x="2299" y="2189"/>
                </a:lnTo>
                <a:lnTo>
                  <a:pt x="2297" y="2193"/>
                </a:lnTo>
                <a:lnTo>
                  <a:pt x="2291" y="2195"/>
                </a:lnTo>
                <a:lnTo>
                  <a:pt x="2285" y="2193"/>
                </a:lnTo>
                <a:lnTo>
                  <a:pt x="2285" y="2188"/>
                </a:lnTo>
                <a:lnTo>
                  <a:pt x="2277" y="2184"/>
                </a:lnTo>
                <a:lnTo>
                  <a:pt x="2268" y="2190"/>
                </a:lnTo>
                <a:lnTo>
                  <a:pt x="2263" y="2199"/>
                </a:lnTo>
                <a:lnTo>
                  <a:pt x="2256" y="2199"/>
                </a:lnTo>
                <a:lnTo>
                  <a:pt x="2253" y="2193"/>
                </a:lnTo>
                <a:lnTo>
                  <a:pt x="2253" y="2189"/>
                </a:lnTo>
                <a:lnTo>
                  <a:pt x="2245" y="2191"/>
                </a:lnTo>
                <a:lnTo>
                  <a:pt x="2245" y="2202"/>
                </a:lnTo>
                <a:lnTo>
                  <a:pt x="2243" y="22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 cmpd="sng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7226" tIns="53610" rIns="107226" bIns="53610"/>
          <a:lstStyle/>
          <a:p>
            <a:pPr defTabSz="913673"/>
            <a:endParaRPr lang="ru-RU" sz="2300">
              <a:solidFill>
                <a:prstClr val="black"/>
              </a:solidFill>
            </a:endParaRPr>
          </a:p>
        </p:txBody>
      </p:sp>
      <p:sp>
        <p:nvSpPr>
          <p:cNvPr id="2072" name="Овал 2071"/>
          <p:cNvSpPr/>
          <p:nvPr/>
        </p:nvSpPr>
        <p:spPr bwMode="auto">
          <a:xfrm>
            <a:off x="9285773" y="3424129"/>
            <a:ext cx="41323" cy="50859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26" tIns="53610" rIns="107226" bIns="53610" numCol="1" rtlCol="0" anchor="t" anchorCtr="0" compatLnSpc="1">
            <a:prstTxWarp prst="textNoShape">
              <a:avLst/>
            </a:prstTxWarp>
          </a:bodyPr>
          <a:lstStyle/>
          <a:p>
            <a:pPr defTabSz="1072255" fontAlgn="base">
              <a:spcBef>
                <a:spcPct val="0"/>
              </a:spcBef>
              <a:spcAft>
                <a:spcPct val="0"/>
              </a:spcAft>
            </a:pPr>
            <a:endParaRPr lang="ru-RU" sz="2300" b="1">
              <a:solidFill>
                <a:prstClr val="black"/>
              </a:solidFill>
            </a:endParaRPr>
          </a:p>
        </p:txBody>
      </p:sp>
      <p:sp>
        <p:nvSpPr>
          <p:cNvPr id="2073" name="TextBox 2072"/>
          <p:cNvSpPr txBox="1"/>
          <p:nvPr/>
        </p:nvSpPr>
        <p:spPr>
          <a:xfrm>
            <a:off x="9109545" y="3259362"/>
            <a:ext cx="419988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3673"/>
            <a:r>
              <a:rPr lang="ru-RU" sz="900" dirty="0">
                <a:solidFill>
                  <a:prstClr val="black"/>
                </a:solidFill>
              </a:rPr>
              <a:t>Шанхай</a:t>
            </a:r>
          </a:p>
        </p:txBody>
      </p:sp>
      <p:grpSp>
        <p:nvGrpSpPr>
          <p:cNvPr id="2074" name="Группа 2073"/>
          <p:cNvGrpSpPr/>
          <p:nvPr/>
        </p:nvGrpSpPr>
        <p:grpSpPr>
          <a:xfrm>
            <a:off x="7342182" y="2625747"/>
            <a:ext cx="1109497" cy="1231732"/>
            <a:chOff x="6790076" y="1969304"/>
            <a:chExt cx="1024151" cy="923799"/>
          </a:xfrm>
        </p:grpSpPr>
        <p:sp>
          <p:nvSpPr>
            <p:cNvPr id="2075" name="Прямоугольник 2074"/>
            <p:cNvSpPr/>
            <p:nvPr/>
          </p:nvSpPr>
          <p:spPr bwMode="auto">
            <a:xfrm>
              <a:off x="6790076" y="1969304"/>
              <a:ext cx="1024151" cy="9237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7225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 b="1" kern="0" dirty="0">
                <a:solidFill>
                  <a:prstClr val="black"/>
                </a:solidFill>
              </a:endParaRPr>
            </a:p>
            <a:p>
              <a:pPr algn="ctr" defTabSz="107225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2076" name="Freeform 148"/>
            <p:cNvSpPr>
              <a:spLocks/>
            </p:cNvSpPr>
            <p:nvPr/>
          </p:nvSpPr>
          <p:spPr bwMode="gray">
            <a:xfrm>
              <a:off x="6969341" y="2024408"/>
              <a:ext cx="723433" cy="764736"/>
            </a:xfrm>
            <a:custGeom>
              <a:avLst/>
              <a:gdLst>
                <a:gd name="T0" fmla="*/ 14 w 1608"/>
                <a:gd name="T1" fmla="*/ 53 h 1661"/>
                <a:gd name="T2" fmla="*/ 19 w 1608"/>
                <a:gd name="T3" fmla="*/ 65 h 1661"/>
                <a:gd name="T4" fmla="*/ 24 w 1608"/>
                <a:gd name="T5" fmla="*/ 64 h 1661"/>
                <a:gd name="T6" fmla="*/ 26 w 1608"/>
                <a:gd name="T7" fmla="*/ 57 h 1661"/>
                <a:gd name="T8" fmla="*/ 26 w 1608"/>
                <a:gd name="T9" fmla="*/ 52 h 1661"/>
                <a:gd name="T10" fmla="*/ 29 w 1608"/>
                <a:gd name="T11" fmla="*/ 48 h 1661"/>
                <a:gd name="T12" fmla="*/ 35 w 1608"/>
                <a:gd name="T13" fmla="*/ 43 h 1661"/>
                <a:gd name="T14" fmla="*/ 41 w 1608"/>
                <a:gd name="T15" fmla="*/ 36 h 1661"/>
                <a:gd name="T16" fmla="*/ 44 w 1608"/>
                <a:gd name="T17" fmla="*/ 36 h 1661"/>
                <a:gd name="T18" fmla="*/ 45 w 1608"/>
                <a:gd name="T19" fmla="*/ 34 h 1661"/>
                <a:gd name="T20" fmla="*/ 45 w 1608"/>
                <a:gd name="T21" fmla="*/ 30 h 1661"/>
                <a:gd name="T22" fmla="*/ 45 w 1608"/>
                <a:gd name="T23" fmla="*/ 27 h 1661"/>
                <a:gd name="T24" fmla="*/ 46 w 1608"/>
                <a:gd name="T25" fmla="*/ 25 h 1661"/>
                <a:gd name="T26" fmla="*/ 51 w 1608"/>
                <a:gd name="T27" fmla="*/ 27 h 1661"/>
                <a:gd name="T28" fmla="*/ 51 w 1608"/>
                <a:gd name="T29" fmla="*/ 32 h 1661"/>
                <a:gd name="T30" fmla="*/ 54 w 1608"/>
                <a:gd name="T31" fmla="*/ 35 h 1661"/>
                <a:gd name="T32" fmla="*/ 56 w 1608"/>
                <a:gd name="T33" fmla="*/ 32 h 1661"/>
                <a:gd name="T34" fmla="*/ 60 w 1608"/>
                <a:gd name="T35" fmla="*/ 26 h 1661"/>
                <a:gd name="T36" fmla="*/ 64 w 1608"/>
                <a:gd name="T37" fmla="*/ 21 h 1661"/>
                <a:gd name="T38" fmla="*/ 61 w 1608"/>
                <a:gd name="T39" fmla="*/ 17 h 1661"/>
                <a:gd name="T40" fmla="*/ 55 w 1608"/>
                <a:gd name="T41" fmla="*/ 20 h 1661"/>
                <a:gd name="T42" fmla="*/ 53 w 1608"/>
                <a:gd name="T43" fmla="*/ 23 h 1661"/>
                <a:gd name="T44" fmla="*/ 46 w 1608"/>
                <a:gd name="T45" fmla="*/ 24 h 1661"/>
                <a:gd name="T46" fmla="*/ 45 w 1608"/>
                <a:gd name="T47" fmla="*/ 22 h 1661"/>
                <a:gd name="T48" fmla="*/ 44 w 1608"/>
                <a:gd name="T49" fmla="*/ 22 h 1661"/>
                <a:gd name="T50" fmla="*/ 42 w 1608"/>
                <a:gd name="T51" fmla="*/ 25 h 1661"/>
                <a:gd name="T52" fmla="*/ 35 w 1608"/>
                <a:gd name="T53" fmla="*/ 22 h 1661"/>
                <a:gd name="T54" fmla="*/ 31 w 1608"/>
                <a:gd name="T55" fmla="*/ 21 h 1661"/>
                <a:gd name="T56" fmla="*/ 27 w 1608"/>
                <a:gd name="T57" fmla="*/ 19 h 1661"/>
                <a:gd name="T58" fmla="*/ 27 w 1608"/>
                <a:gd name="T59" fmla="*/ 16 h 1661"/>
                <a:gd name="T60" fmla="*/ 28 w 1608"/>
                <a:gd name="T61" fmla="*/ 15 h 1661"/>
                <a:gd name="T62" fmla="*/ 25 w 1608"/>
                <a:gd name="T63" fmla="*/ 13 h 1661"/>
                <a:gd name="T64" fmla="*/ 24 w 1608"/>
                <a:gd name="T65" fmla="*/ 12 h 1661"/>
                <a:gd name="T66" fmla="*/ 23 w 1608"/>
                <a:gd name="T67" fmla="*/ 9 h 1661"/>
                <a:gd name="T68" fmla="*/ 25 w 1608"/>
                <a:gd name="T69" fmla="*/ 9 h 1661"/>
                <a:gd name="T70" fmla="*/ 24 w 1608"/>
                <a:gd name="T71" fmla="*/ 7 h 1661"/>
                <a:gd name="T72" fmla="*/ 25 w 1608"/>
                <a:gd name="T73" fmla="*/ 5 h 1661"/>
                <a:gd name="T74" fmla="*/ 27 w 1608"/>
                <a:gd name="T75" fmla="*/ 2 h 1661"/>
                <a:gd name="T76" fmla="*/ 26 w 1608"/>
                <a:gd name="T77" fmla="*/ 1 h 1661"/>
                <a:gd name="T78" fmla="*/ 24 w 1608"/>
                <a:gd name="T79" fmla="*/ 0 h 1661"/>
                <a:gd name="T80" fmla="*/ 20 w 1608"/>
                <a:gd name="T81" fmla="*/ 3 h 1661"/>
                <a:gd name="T82" fmla="*/ 17 w 1608"/>
                <a:gd name="T83" fmla="*/ 4 h 1661"/>
                <a:gd name="T84" fmla="*/ 13 w 1608"/>
                <a:gd name="T85" fmla="*/ 3 h 1661"/>
                <a:gd name="T86" fmla="*/ 13 w 1608"/>
                <a:gd name="T87" fmla="*/ 5 h 1661"/>
                <a:gd name="T88" fmla="*/ 13 w 1608"/>
                <a:gd name="T89" fmla="*/ 7 h 1661"/>
                <a:gd name="T90" fmla="*/ 15 w 1608"/>
                <a:gd name="T91" fmla="*/ 9 h 1661"/>
                <a:gd name="T92" fmla="*/ 14 w 1608"/>
                <a:gd name="T93" fmla="*/ 11 h 1661"/>
                <a:gd name="T94" fmla="*/ 15 w 1608"/>
                <a:gd name="T95" fmla="*/ 13 h 1661"/>
                <a:gd name="T96" fmla="*/ 13 w 1608"/>
                <a:gd name="T97" fmla="*/ 16 h 1661"/>
                <a:gd name="T98" fmla="*/ 8 w 1608"/>
                <a:gd name="T99" fmla="*/ 20 h 1661"/>
                <a:gd name="T100" fmla="*/ 5 w 1608"/>
                <a:gd name="T101" fmla="*/ 21 h 1661"/>
                <a:gd name="T102" fmla="*/ 4 w 1608"/>
                <a:gd name="T103" fmla="*/ 24 h 1661"/>
                <a:gd name="T104" fmla="*/ 6 w 1608"/>
                <a:gd name="T105" fmla="*/ 27 h 1661"/>
                <a:gd name="T106" fmla="*/ 7 w 1608"/>
                <a:gd name="T107" fmla="*/ 29 h 1661"/>
                <a:gd name="T108" fmla="*/ 5 w 1608"/>
                <a:gd name="T109" fmla="*/ 29 h 1661"/>
                <a:gd name="T110" fmla="*/ 2 w 1608"/>
                <a:gd name="T111" fmla="*/ 30 h 1661"/>
                <a:gd name="T112" fmla="*/ 0 w 1608"/>
                <a:gd name="T113" fmla="*/ 31 h 1661"/>
                <a:gd name="T114" fmla="*/ 5 w 1608"/>
                <a:gd name="T115" fmla="*/ 33 h 1661"/>
                <a:gd name="T116" fmla="*/ 5 w 1608"/>
                <a:gd name="T117" fmla="*/ 38 h 1661"/>
                <a:gd name="T118" fmla="*/ 9 w 1608"/>
                <a:gd name="T119" fmla="*/ 34 h 1661"/>
                <a:gd name="T120" fmla="*/ 10 w 1608"/>
                <a:gd name="T121" fmla="*/ 37 h 1661"/>
                <a:gd name="T122" fmla="*/ 10 w 1608"/>
                <a:gd name="T123" fmla="*/ 42 h 1661"/>
                <a:gd name="T124" fmla="*/ 11 w 1608"/>
                <a:gd name="T125" fmla="*/ 46 h 16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8"/>
                <a:gd name="T190" fmla="*/ 0 h 1661"/>
                <a:gd name="T191" fmla="*/ 1608 w 1608"/>
                <a:gd name="T192" fmla="*/ 1661 h 16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8" h="1661">
                  <a:moveTo>
                    <a:pt x="304" y="1236"/>
                  </a:moveTo>
                  <a:lnTo>
                    <a:pt x="306" y="1238"/>
                  </a:lnTo>
                  <a:lnTo>
                    <a:pt x="310" y="1250"/>
                  </a:lnTo>
                  <a:lnTo>
                    <a:pt x="312" y="1252"/>
                  </a:lnTo>
                  <a:lnTo>
                    <a:pt x="315" y="1249"/>
                  </a:lnTo>
                  <a:lnTo>
                    <a:pt x="320" y="1250"/>
                  </a:lnTo>
                  <a:lnTo>
                    <a:pt x="316" y="1255"/>
                  </a:lnTo>
                  <a:lnTo>
                    <a:pt x="316" y="1260"/>
                  </a:lnTo>
                  <a:lnTo>
                    <a:pt x="322" y="1281"/>
                  </a:lnTo>
                  <a:lnTo>
                    <a:pt x="331" y="1293"/>
                  </a:lnTo>
                  <a:lnTo>
                    <a:pt x="338" y="1297"/>
                  </a:lnTo>
                  <a:lnTo>
                    <a:pt x="348" y="1319"/>
                  </a:lnTo>
                  <a:lnTo>
                    <a:pt x="351" y="1334"/>
                  </a:lnTo>
                  <a:lnTo>
                    <a:pt x="358" y="1343"/>
                  </a:lnTo>
                  <a:lnTo>
                    <a:pt x="364" y="1358"/>
                  </a:lnTo>
                  <a:lnTo>
                    <a:pt x="370" y="1388"/>
                  </a:lnTo>
                  <a:lnTo>
                    <a:pt x="382" y="1426"/>
                  </a:lnTo>
                  <a:lnTo>
                    <a:pt x="382" y="1429"/>
                  </a:lnTo>
                  <a:lnTo>
                    <a:pt x="391" y="1444"/>
                  </a:lnTo>
                  <a:lnTo>
                    <a:pt x="401" y="1453"/>
                  </a:lnTo>
                  <a:lnTo>
                    <a:pt x="418" y="1475"/>
                  </a:lnTo>
                  <a:lnTo>
                    <a:pt x="425" y="1494"/>
                  </a:lnTo>
                  <a:lnTo>
                    <a:pt x="432" y="1519"/>
                  </a:lnTo>
                  <a:lnTo>
                    <a:pt x="454" y="1572"/>
                  </a:lnTo>
                  <a:lnTo>
                    <a:pt x="461" y="1600"/>
                  </a:lnTo>
                  <a:lnTo>
                    <a:pt x="468" y="1614"/>
                  </a:lnTo>
                  <a:lnTo>
                    <a:pt x="481" y="1633"/>
                  </a:lnTo>
                  <a:lnTo>
                    <a:pt x="495" y="1650"/>
                  </a:lnTo>
                  <a:lnTo>
                    <a:pt x="508" y="1661"/>
                  </a:lnTo>
                  <a:lnTo>
                    <a:pt x="525" y="1661"/>
                  </a:lnTo>
                  <a:lnTo>
                    <a:pt x="534" y="1653"/>
                  </a:lnTo>
                  <a:lnTo>
                    <a:pt x="534" y="1650"/>
                  </a:lnTo>
                  <a:lnTo>
                    <a:pt x="540" y="1647"/>
                  </a:lnTo>
                  <a:lnTo>
                    <a:pt x="546" y="1642"/>
                  </a:lnTo>
                  <a:lnTo>
                    <a:pt x="548" y="1636"/>
                  </a:lnTo>
                  <a:lnTo>
                    <a:pt x="547" y="1632"/>
                  </a:lnTo>
                  <a:lnTo>
                    <a:pt x="554" y="1611"/>
                  </a:lnTo>
                  <a:lnTo>
                    <a:pt x="577" y="1600"/>
                  </a:lnTo>
                  <a:lnTo>
                    <a:pt x="594" y="1598"/>
                  </a:lnTo>
                  <a:lnTo>
                    <a:pt x="593" y="1588"/>
                  </a:lnTo>
                  <a:lnTo>
                    <a:pt x="594" y="1578"/>
                  </a:lnTo>
                  <a:lnTo>
                    <a:pt x="607" y="1560"/>
                  </a:lnTo>
                  <a:lnTo>
                    <a:pt x="610" y="1552"/>
                  </a:lnTo>
                  <a:lnTo>
                    <a:pt x="615" y="1541"/>
                  </a:lnTo>
                  <a:lnTo>
                    <a:pt x="628" y="1539"/>
                  </a:lnTo>
                  <a:lnTo>
                    <a:pt x="632" y="1542"/>
                  </a:lnTo>
                  <a:lnTo>
                    <a:pt x="643" y="1542"/>
                  </a:lnTo>
                  <a:lnTo>
                    <a:pt x="643" y="1525"/>
                  </a:lnTo>
                  <a:lnTo>
                    <a:pt x="640" y="1496"/>
                  </a:lnTo>
                  <a:lnTo>
                    <a:pt x="640" y="1467"/>
                  </a:lnTo>
                  <a:lnTo>
                    <a:pt x="643" y="1456"/>
                  </a:lnTo>
                  <a:lnTo>
                    <a:pt x="655" y="1431"/>
                  </a:lnTo>
                  <a:lnTo>
                    <a:pt x="660" y="1417"/>
                  </a:lnTo>
                  <a:lnTo>
                    <a:pt x="667" y="1390"/>
                  </a:lnTo>
                  <a:lnTo>
                    <a:pt x="669" y="1381"/>
                  </a:lnTo>
                  <a:lnTo>
                    <a:pt x="667" y="1368"/>
                  </a:lnTo>
                  <a:lnTo>
                    <a:pt x="661" y="1363"/>
                  </a:lnTo>
                  <a:lnTo>
                    <a:pt x="660" y="1358"/>
                  </a:lnTo>
                  <a:lnTo>
                    <a:pt x="658" y="1356"/>
                  </a:lnTo>
                  <a:lnTo>
                    <a:pt x="660" y="1352"/>
                  </a:lnTo>
                  <a:lnTo>
                    <a:pt x="664" y="1356"/>
                  </a:lnTo>
                  <a:lnTo>
                    <a:pt x="656" y="1324"/>
                  </a:lnTo>
                  <a:lnTo>
                    <a:pt x="659" y="1314"/>
                  </a:lnTo>
                  <a:lnTo>
                    <a:pt x="659" y="1304"/>
                  </a:lnTo>
                  <a:lnTo>
                    <a:pt x="659" y="1302"/>
                  </a:lnTo>
                  <a:lnTo>
                    <a:pt x="655" y="1297"/>
                  </a:lnTo>
                  <a:lnTo>
                    <a:pt x="654" y="1284"/>
                  </a:lnTo>
                  <a:lnTo>
                    <a:pt x="654" y="1262"/>
                  </a:lnTo>
                  <a:lnTo>
                    <a:pt x="661" y="1251"/>
                  </a:lnTo>
                  <a:lnTo>
                    <a:pt x="670" y="1238"/>
                  </a:lnTo>
                  <a:lnTo>
                    <a:pt x="680" y="1233"/>
                  </a:lnTo>
                  <a:lnTo>
                    <a:pt x="688" y="1232"/>
                  </a:lnTo>
                  <a:lnTo>
                    <a:pt x="698" y="1238"/>
                  </a:lnTo>
                  <a:lnTo>
                    <a:pt x="706" y="1234"/>
                  </a:lnTo>
                  <a:lnTo>
                    <a:pt x="713" y="1222"/>
                  </a:lnTo>
                  <a:lnTo>
                    <a:pt x="718" y="1208"/>
                  </a:lnTo>
                  <a:lnTo>
                    <a:pt x="720" y="1208"/>
                  </a:lnTo>
                  <a:lnTo>
                    <a:pt x="733" y="1205"/>
                  </a:lnTo>
                  <a:lnTo>
                    <a:pt x="746" y="1202"/>
                  </a:lnTo>
                  <a:lnTo>
                    <a:pt x="769" y="1193"/>
                  </a:lnTo>
                  <a:lnTo>
                    <a:pt x="776" y="1185"/>
                  </a:lnTo>
                  <a:lnTo>
                    <a:pt x="776" y="1174"/>
                  </a:lnTo>
                  <a:lnTo>
                    <a:pt x="782" y="1164"/>
                  </a:lnTo>
                  <a:lnTo>
                    <a:pt x="795" y="1155"/>
                  </a:lnTo>
                  <a:lnTo>
                    <a:pt x="820" y="1136"/>
                  </a:lnTo>
                  <a:lnTo>
                    <a:pt x="837" y="1123"/>
                  </a:lnTo>
                  <a:lnTo>
                    <a:pt x="849" y="1109"/>
                  </a:lnTo>
                  <a:lnTo>
                    <a:pt x="864" y="1098"/>
                  </a:lnTo>
                  <a:lnTo>
                    <a:pt x="875" y="1092"/>
                  </a:lnTo>
                  <a:lnTo>
                    <a:pt x="878" y="1088"/>
                  </a:lnTo>
                  <a:lnTo>
                    <a:pt x="880" y="1087"/>
                  </a:lnTo>
                  <a:lnTo>
                    <a:pt x="890" y="1077"/>
                  </a:lnTo>
                  <a:lnTo>
                    <a:pt x="925" y="1034"/>
                  </a:lnTo>
                  <a:lnTo>
                    <a:pt x="938" y="1024"/>
                  </a:lnTo>
                  <a:lnTo>
                    <a:pt x="968" y="1007"/>
                  </a:lnTo>
                  <a:lnTo>
                    <a:pt x="986" y="1001"/>
                  </a:lnTo>
                  <a:lnTo>
                    <a:pt x="995" y="996"/>
                  </a:lnTo>
                  <a:lnTo>
                    <a:pt x="998" y="996"/>
                  </a:lnTo>
                  <a:lnTo>
                    <a:pt x="1015" y="981"/>
                  </a:lnTo>
                  <a:lnTo>
                    <a:pt x="1024" y="970"/>
                  </a:lnTo>
                  <a:lnTo>
                    <a:pt x="1026" y="964"/>
                  </a:lnTo>
                  <a:lnTo>
                    <a:pt x="1036" y="953"/>
                  </a:lnTo>
                  <a:lnTo>
                    <a:pt x="1030" y="929"/>
                  </a:lnTo>
                  <a:lnTo>
                    <a:pt x="1036" y="913"/>
                  </a:lnTo>
                  <a:lnTo>
                    <a:pt x="1068" y="897"/>
                  </a:lnTo>
                  <a:lnTo>
                    <a:pt x="1078" y="894"/>
                  </a:lnTo>
                  <a:lnTo>
                    <a:pt x="1084" y="889"/>
                  </a:lnTo>
                  <a:lnTo>
                    <a:pt x="1089" y="880"/>
                  </a:lnTo>
                  <a:lnTo>
                    <a:pt x="1091" y="874"/>
                  </a:lnTo>
                  <a:lnTo>
                    <a:pt x="1096" y="868"/>
                  </a:lnTo>
                  <a:lnTo>
                    <a:pt x="1100" y="868"/>
                  </a:lnTo>
                  <a:lnTo>
                    <a:pt x="1097" y="880"/>
                  </a:lnTo>
                  <a:lnTo>
                    <a:pt x="1097" y="893"/>
                  </a:lnTo>
                  <a:lnTo>
                    <a:pt x="1099" y="894"/>
                  </a:lnTo>
                  <a:lnTo>
                    <a:pt x="1101" y="894"/>
                  </a:lnTo>
                  <a:lnTo>
                    <a:pt x="1104" y="895"/>
                  </a:lnTo>
                  <a:lnTo>
                    <a:pt x="1107" y="902"/>
                  </a:lnTo>
                  <a:lnTo>
                    <a:pt x="1116" y="901"/>
                  </a:lnTo>
                  <a:lnTo>
                    <a:pt x="1121" y="897"/>
                  </a:lnTo>
                  <a:lnTo>
                    <a:pt x="1124" y="899"/>
                  </a:lnTo>
                  <a:lnTo>
                    <a:pt x="1126" y="890"/>
                  </a:lnTo>
                  <a:lnTo>
                    <a:pt x="1128" y="886"/>
                  </a:lnTo>
                  <a:lnTo>
                    <a:pt x="1131" y="896"/>
                  </a:lnTo>
                  <a:lnTo>
                    <a:pt x="1134" y="900"/>
                  </a:lnTo>
                  <a:lnTo>
                    <a:pt x="1142" y="897"/>
                  </a:lnTo>
                  <a:lnTo>
                    <a:pt x="1135" y="884"/>
                  </a:lnTo>
                  <a:lnTo>
                    <a:pt x="1137" y="878"/>
                  </a:lnTo>
                  <a:lnTo>
                    <a:pt x="1135" y="874"/>
                  </a:lnTo>
                  <a:lnTo>
                    <a:pt x="1133" y="863"/>
                  </a:lnTo>
                  <a:lnTo>
                    <a:pt x="1134" y="854"/>
                  </a:lnTo>
                  <a:lnTo>
                    <a:pt x="1132" y="846"/>
                  </a:lnTo>
                  <a:lnTo>
                    <a:pt x="1127" y="841"/>
                  </a:lnTo>
                  <a:lnTo>
                    <a:pt x="1124" y="832"/>
                  </a:lnTo>
                  <a:lnTo>
                    <a:pt x="1124" y="823"/>
                  </a:lnTo>
                  <a:lnTo>
                    <a:pt x="1126" y="820"/>
                  </a:lnTo>
                  <a:lnTo>
                    <a:pt x="1127" y="804"/>
                  </a:lnTo>
                  <a:lnTo>
                    <a:pt x="1126" y="800"/>
                  </a:lnTo>
                  <a:lnTo>
                    <a:pt x="1122" y="799"/>
                  </a:lnTo>
                  <a:lnTo>
                    <a:pt x="1122" y="784"/>
                  </a:lnTo>
                  <a:lnTo>
                    <a:pt x="1116" y="778"/>
                  </a:lnTo>
                  <a:lnTo>
                    <a:pt x="1116" y="770"/>
                  </a:lnTo>
                  <a:lnTo>
                    <a:pt x="1118" y="759"/>
                  </a:lnTo>
                  <a:lnTo>
                    <a:pt x="1120" y="738"/>
                  </a:lnTo>
                  <a:lnTo>
                    <a:pt x="1111" y="728"/>
                  </a:lnTo>
                  <a:lnTo>
                    <a:pt x="1105" y="723"/>
                  </a:lnTo>
                  <a:lnTo>
                    <a:pt x="1094" y="718"/>
                  </a:lnTo>
                  <a:lnTo>
                    <a:pt x="1085" y="714"/>
                  </a:lnTo>
                  <a:lnTo>
                    <a:pt x="1084" y="708"/>
                  </a:lnTo>
                  <a:lnTo>
                    <a:pt x="1085" y="703"/>
                  </a:lnTo>
                  <a:lnTo>
                    <a:pt x="1090" y="695"/>
                  </a:lnTo>
                  <a:lnTo>
                    <a:pt x="1097" y="694"/>
                  </a:lnTo>
                  <a:lnTo>
                    <a:pt x="1104" y="690"/>
                  </a:lnTo>
                  <a:lnTo>
                    <a:pt x="1106" y="683"/>
                  </a:lnTo>
                  <a:lnTo>
                    <a:pt x="1126" y="681"/>
                  </a:lnTo>
                  <a:lnTo>
                    <a:pt x="1126" y="673"/>
                  </a:lnTo>
                  <a:lnTo>
                    <a:pt x="1122" y="669"/>
                  </a:lnTo>
                  <a:lnTo>
                    <a:pt x="1123" y="665"/>
                  </a:lnTo>
                  <a:lnTo>
                    <a:pt x="1108" y="667"/>
                  </a:lnTo>
                  <a:lnTo>
                    <a:pt x="1101" y="662"/>
                  </a:lnTo>
                  <a:lnTo>
                    <a:pt x="1099" y="648"/>
                  </a:lnTo>
                  <a:lnTo>
                    <a:pt x="1095" y="644"/>
                  </a:lnTo>
                  <a:lnTo>
                    <a:pt x="1110" y="620"/>
                  </a:lnTo>
                  <a:lnTo>
                    <a:pt x="1112" y="608"/>
                  </a:lnTo>
                  <a:lnTo>
                    <a:pt x="1117" y="605"/>
                  </a:lnTo>
                  <a:lnTo>
                    <a:pt x="1126" y="622"/>
                  </a:lnTo>
                  <a:lnTo>
                    <a:pt x="1132" y="630"/>
                  </a:lnTo>
                  <a:lnTo>
                    <a:pt x="1133" y="622"/>
                  </a:lnTo>
                  <a:lnTo>
                    <a:pt x="1137" y="610"/>
                  </a:lnTo>
                  <a:lnTo>
                    <a:pt x="1143" y="613"/>
                  </a:lnTo>
                  <a:lnTo>
                    <a:pt x="1145" y="627"/>
                  </a:lnTo>
                  <a:lnTo>
                    <a:pt x="1153" y="636"/>
                  </a:lnTo>
                  <a:lnTo>
                    <a:pt x="1159" y="632"/>
                  </a:lnTo>
                  <a:lnTo>
                    <a:pt x="1166" y="638"/>
                  </a:lnTo>
                  <a:lnTo>
                    <a:pt x="1175" y="624"/>
                  </a:lnTo>
                  <a:lnTo>
                    <a:pt x="1177" y="628"/>
                  </a:lnTo>
                  <a:lnTo>
                    <a:pt x="1180" y="648"/>
                  </a:lnTo>
                  <a:lnTo>
                    <a:pt x="1185" y="667"/>
                  </a:lnTo>
                  <a:lnTo>
                    <a:pt x="1192" y="675"/>
                  </a:lnTo>
                  <a:lnTo>
                    <a:pt x="1203" y="680"/>
                  </a:lnTo>
                  <a:lnTo>
                    <a:pt x="1246" y="684"/>
                  </a:lnTo>
                  <a:lnTo>
                    <a:pt x="1250" y="681"/>
                  </a:lnTo>
                  <a:lnTo>
                    <a:pt x="1264" y="679"/>
                  </a:lnTo>
                  <a:lnTo>
                    <a:pt x="1288" y="681"/>
                  </a:lnTo>
                  <a:lnTo>
                    <a:pt x="1311" y="685"/>
                  </a:lnTo>
                  <a:lnTo>
                    <a:pt x="1326" y="691"/>
                  </a:lnTo>
                  <a:lnTo>
                    <a:pt x="1325" y="696"/>
                  </a:lnTo>
                  <a:lnTo>
                    <a:pt x="1315" y="701"/>
                  </a:lnTo>
                  <a:lnTo>
                    <a:pt x="1310" y="714"/>
                  </a:lnTo>
                  <a:lnTo>
                    <a:pt x="1298" y="729"/>
                  </a:lnTo>
                  <a:lnTo>
                    <a:pt x="1288" y="739"/>
                  </a:lnTo>
                  <a:lnTo>
                    <a:pt x="1276" y="744"/>
                  </a:lnTo>
                  <a:lnTo>
                    <a:pt x="1262" y="754"/>
                  </a:lnTo>
                  <a:lnTo>
                    <a:pt x="1260" y="762"/>
                  </a:lnTo>
                  <a:lnTo>
                    <a:pt x="1261" y="778"/>
                  </a:lnTo>
                  <a:lnTo>
                    <a:pt x="1268" y="798"/>
                  </a:lnTo>
                  <a:lnTo>
                    <a:pt x="1278" y="799"/>
                  </a:lnTo>
                  <a:lnTo>
                    <a:pt x="1284" y="809"/>
                  </a:lnTo>
                  <a:lnTo>
                    <a:pt x="1292" y="814"/>
                  </a:lnTo>
                  <a:lnTo>
                    <a:pt x="1295" y="807"/>
                  </a:lnTo>
                  <a:lnTo>
                    <a:pt x="1301" y="786"/>
                  </a:lnTo>
                  <a:lnTo>
                    <a:pt x="1312" y="771"/>
                  </a:lnTo>
                  <a:lnTo>
                    <a:pt x="1319" y="772"/>
                  </a:lnTo>
                  <a:lnTo>
                    <a:pt x="1326" y="786"/>
                  </a:lnTo>
                  <a:lnTo>
                    <a:pt x="1331" y="803"/>
                  </a:lnTo>
                  <a:lnTo>
                    <a:pt x="1333" y="811"/>
                  </a:lnTo>
                  <a:lnTo>
                    <a:pt x="1336" y="819"/>
                  </a:lnTo>
                  <a:lnTo>
                    <a:pt x="1342" y="847"/>
                  </a:lnTo>
                  <a:lnTo>
                    <a:pt x="1346" y="881"/>
                  </a:lnTo>
                  <a:lnTo>
                    <a:pt x="1349" y="878"/>
                  </a:lnTo>
                  <a:lnTo>
                    <a:pt x="1354" y="873"/>
                  </a:lnTo>
                  <a:lnTo>
                    <a:pt x="1363" y="875"/>
                  </a:lnTo>
                  <a:lnTo>
                    <a:pt x="1368" y="874"/>
                  </a:lnTo>
                  <a:lnTo>
                    <a:pt x="1373" y="868"/>
                  </a:lnTo>
                  <a:lnTo>
                    <a:pt x="1374" y="862"/>
                  </a:lnTo>
                  <a:lnTo>
                    <a:pt x="1371" y="862"/>
                  </a:lnTo>
                  <a:lnTo>
                    <a:pt x="1368" y="852"/>
                  </a:lnTo>
                  <a:lnTo>
                    <a:pt x="1368" y="836"/>
                  </a:lnTo>
                  <a:lnTo>
                    <a:pt x="1369" y="823"/>
                  </a:lnTo>
                  <a:lnTo>
                    <a:pt x="1380" y="824"/>
                  </a:lnTo>
                  <a:lnTo>
                    <a:pt x="1384" y="819"/>
                  </a:lnTo>
                  <a:lnTo>
                    <a:pt x="1387" y="799"/>
                  </a:lnTo>
                  <a:lnTo>
                    <a:pt x="1386" y="773"/>
                  </a:lnTo>
                  <a:lnTo>
                    <a:pt x="1393" y="766"/>
                  </a:lnTo>
                  <a:lnTo>
                    <a:pt x="1407" y="762"/>
                  </a:lnTo>
                  <a:lnTo>
                    <a:pt x="1420" y="765"/>
                  </a:lnTo>
                  <a:lnTo>
                    <a:pt x="1428" y="765"/>
                  </a:lnTo>
                  <a:lnTo>
                    <a:pt x="1433" y="760"/>
                  </a:lnTo>
                  <a:lnTo>
                    <a:pt x="1439" y="740"/>
                  </a:lnTo>
                  <a:lnTo>
                    <a:pt x="1457" y="705"/>
                  </a:lnTo>
                  <a:lnTo>
                    <a:pt x="1461" y="694"/>
                  </a:lnTo>
                  <a:lnTo>
                    <a:pt x="1459" y="684"/>
                  </a:lnTo>
                  <a:lnTo>
                    <a:pt x="1465" y="675"/>
                  </a:lnTo>
                  <a:lnTo>
                    <a:pt x="1481" y="664"/>
                  </a:lnTo>
                  <a:lnTo>
                    <a:pt x="1487" y="652"/>
                  </a:lnTo>
                  <a:lnTo>
                    <a:pt x="1486" y="624"/>
                  </a:lnTo>
                  <a:lnTo>
                    <a:pt x="1493" y="608"/>
                  </a:lnTo>
                  <a:lnTo>
                    <a:pt x="1506" y="597"/>
                  </a:lnTo>
                  <a:lnTo>
                    <a:pt x="1521" y="589"/>
                  </a:lnTo>
                  <a:lnTo>
                    <a:pt x="1531" y="581"/>
                  </a:lnTo>
                  <a:lnTo>
                    <a:pt x="1538" y="567"/>
                  </a:lnTo>
                  <a:lnTo>
                    <a:pt x="1558" y="563"/>
                  </a:lnTo>
                  <a:lnTo>
                    <a:pt x="1569" y="560"/>
                  </a:lnTo>
                  <a:lnTo>
                    <a:pt x="1585" y="565"/>
                  </a:lnTo>
                  <a:lnTo>
                    <a:pt x="1590" y="560"/>
                  </a:lnTo>
                  <a:lnTo>
                    <a:pt x="1586" y="544"/>
                  </a:lnTo>
                  <a:lnTo>
                    <a:pt x="1591" y="530"/>
                  </a:lnTo>
                  <a:lnTo>
                    <a:pt x="1602" y="525"/>
                  </a:lnTo>
                  <a:lnTo>
                    <a:pt x="1608" y="518"/>
                  </a:lnTo>
                  <a:lnTo>
                    <a:pt x="1608" y="506"/>
                  </a:lnTo>
                  <a:lnTo>
                    <a:pt x="1604" y="493"/>
                  </a:lnTo>
                  <a:lnTo>
                    <a:pt x="1594" y="490"/>
                  </a:lnTo>
                  <a:lnTo>
                    <a:pt x="1580" y="490"/>
                  </a:lnTo>
                  <a:lnTo>
                    <a:pt x="1570" y="486"/>
                  </a:lnTo>
                  <a:lnTo>
                    <a:pt x="1552" y="486"/>
                  </a:lnTo>
                  <a:lnTo>
                    <a:pt x="1554" y="470"/>
                  </a:lnTo>
                  <a:lnTo>
                    <a:pt x="1556" y="455"/>
                  </a:lnTo>
                  <a:lnTo>
                    <a:pt x="1543" y="453"/>
                  </a:lnTo>
                  <a:lnTo>
                    <a:pt x="1541" y="442"/>
                  </a:lnTo>
                  <a:lnTo>
                    <a:pt x="1543" y="434"/>
                  </a:lnTo>
                  <a:lnTo>
                    <a:pt x="1532" y="422"/>
                  </a:lnTo>
                  <a:lnTo>
                    <a:pt x="1520" y="426"/>
                  </a:lnTo>
                  <a:lnTo>
                    <a:pt x="1505" y="436"/>
                  </a:lnTo>
                  <a:lnTo>
                    <a:pt x="1492" y="439"/>
                  </a:lnTo>
                  <a:lnTo>
                    <a:pt x="1472" y="441"/>
                  </a:lnTo>
                  <a:lnTo>
                    <a:pt x="1463" y="439"/>
                  </a:lnTo>
                  <a:lnTo>
                    <a:pt x="1457" y="434"/>
                  </a:lnTo>
                  <a:lnTo>
                    <a:pt x="1452" y="433"/>
                  </a:lnTo>
                  <a:lnTo>
                    <a:pt x="1443" y="438"/>
                  </a:lnTo>
                  <a:lnTo>
                    <a:pt x="1434" y="444"/>
                  </a:lnTo>
                  <a:lnTo>
                    <a:pt x="1428" y="455"/>
                  </a:lnTo>
                  <a:lnTo>
                    <a:pt x="1408" y="472"/>
                  </a:lnTo>
                  <a:lnTo>
                    <a:pt x="1393" y="476"/>
                  </a:lnTo>
                  <a:lnTo>
                    <a:pt x="1379" y="492"/>
                  </a:lnTo>
                  <a:lnTo>
                    <a:pt x="1369" y="499"/>
                  </a:lnTo>
                  <a:lnTo>
                    <a:pt x="1354" y="507"/>
                  </a:lnTo>
                  <a:lnTo>
                    <a:pt x="1342" y="515"/>
                  </a:lnTo>
                  <a:lnTo>
                    <a:pt x="1314" y="522"/>
                  </a:lnTo>
                  <a:lnTo>
                    <a:pt x="1296" y="527"/>
                  </a:lnTo>
                  <a:lnTo>
                    <a:pt x="1298" y="529"/>
                  </a:lnTo>
                  <a:lnTo>
                    <a:pt x="1298" y="531"/>
                  </a:lnTo>
                  <a:lnTo>
                    <a:pt x="1295" y="538"/>
                  </a:lnTo>
                  <a:lnTo>
                    <a:pt x="1295" y="540"/>
                  </a:lnTo>
                  <a:lnTo>
                    <a:pt x="1296" y="542"/>
                  </a:lnTo>
                  <a:lnTo>
                    <a:pt x="1315" y="550"/>
                  </a:lnTo>
                  <a:lnTo>
                    <a:pt x="1321" y="556"/>
                  </a:lnTo>
                  <a:lnTo>
                    <a:pt x="1319" y="570"/>
                  </a:lnTo>
                  <a:lnTo>
                    <a:pt x="1320" y="574"/>
                  </a:lnTo>
                  <a:lnTo>
                    <a:pt x="1320" y="577"/>
                  </a:lnTo>
                  <a:lnTo>
                    <a:pt x="1312" y="581"/>
                  </a:lnTo>
                  <a:lnTo>
                    <a:pt x="1292" y="584"/>
                  </a:lnTo>
                  <a:lnTo>
                    <a:pt x="1278" y="585"/>
                  </a:lnTo>
                  <a:lnTo>
                    <a:pt x="1257" y="589"/>
                  </a:lnTo>
                  <a:lnTo>
                    <a:pt x="1249" y="590"/>
                  </a:lnTo>
                  <a:lnTo>
                    <a:pt x="1240" y="590"/>
                  </a:lnTo>
                  <a:lnTo>
                    <a:pt x="1230" y="587"/>
                  </a:lnTo>
                  <a:lnTo>
                    <a:pt x="1225" y="587"/>
                  </a:lnTo>
                  <a:lnTo>
                    <a:pt x="1202" y="595"/>
                  </a:lnTo>
                  <a:lnTo>
                    <a:pt x="1183" y="595"/>
                  </a:lnTo>
                  <a:lnTo>
                    <a:pt x="1160" y="592"/>
                  </a:lnTo>
                  <a:lnTo>
                    <a:pt x="1149" y="588"/>
                  </a:lnTo>
                  <a:lnTo>
                    <a:pt x="1145" y="585"/>
                  </a:lnTo>
                  <a:lnTo>
                    <a:pt x="1142" y="585"/>
                  </a:lnTo>
                  <a:lnTo>
                    <a:pt x="1140" y="584"/>
                  </a:lnTo>
                  <a:lnTo>
                    <a:pt x="1140" y="577"/>
                  </a:lnTo>
                  <a:lnTo>
                    <a:pt x="1139" y="574"/>
                  </a:lnTo>
                  <a:lnTo>
                    <a:pt x="1134" y="573"/>
                  </a:lnTo>
                  <a:lnTo>
                    <a:pt x="1134" y="568"/>
                  </a:lnTo>
                  <a:lnTo>
                    <a:pt x="1143" y="560"/>
                  </a:lnTo>
                  <a:lnTo>
                    <a:pt x="1144" y="556"/>
                  </a:lnTo>
                  <a:lnTo>
                    <a:pt x="1139" y="556"/>
                  </a:lnTo>
                  <a:lnTo>
                    <a:pt x="1135" y="554"/>
                  </a:lnTo>
                  <a:lnTo>
                    <a:pt x="1133" y="551"/>
                  </a:lnTo>
                  <a:lnTo>
                    <a:pt x="1133" y="544"/>
                  </a:lnTo>
                  <a:lnTo>
                    <a:pt x="1137" y="531"/>
                  </a:lnTo>
                  <a:lnTo>
                    <a:pt x="1137" y="525"/>
                  </a:lnTo>
                  <a:lnTo>
                    <a:pt x="1134" y="515"/>
                  </a:lnTo>
                  <a:lnTo>
                    <a:pt x="1133" y="512"/>
                  </a:lnTo>
                  <a:lnTo>
                    <a:pt x="1128" y="509"/>
                  </a:lnTo>
                  <a:lnTo>
                    <a:pt x="1123" y="511"/>
                  </a:lnTo>
                  <a:lnTo>
                    <a:pt x="1115" y="517"/>
                  </a:lnTo>
                  <a:lnTo>
                    <a:pt x="1107" y="517"/>
                  </a:lnTo>
                  <a:lnTo>
                    <a:pt x="1099" y="520"/>
                  </a:lnTo>
                  <a:lnTo>
                    <a:pt x="1097" y="522"/>
                  </a:lnTo>
                  <a:lnTo>
                    <a:pt x="1094" y="529"/>
                  </a:lnTo>
                  <a:lnTo>
                    <a:pt x="1090" y="541"/>
                  </a:lnTo>
                  <a:lnTo>
                    <a:pt x="1091" y="556"/>
                  </a:lnTo>
                  <a:lnTo>
                    <a:pt x="1090" y="570"/>
                  </a:lnTo>
                  <a:lnTo>
                    <a:pt x="1086" y="574"/>
                  </a:lnTo>
                  <a:lnTo>
                    <a:pt x="1086" y="578"/>
                  </a:lnTo>
                  <a:lnTo>
                    <a:pt x="1094" y="582"/>
                  </a:lnTo>
                  <a:lnTo>
                    <a:pt x="1099" y="592"/>
                  </a:lnTo>
                  <a:lnTo>
                    <a:pt x="1099" y="599"/>
                  </a:lnTo>
                  <a:lnTo>
                    <a:pt x="1092" y="610"/>
                  </a:lnTo>
                  <a:lnTo>
                    <a:pt x="1092" y="613"/>
                  </a:lnTo>
                  <a:lnTo>
                    <a:pt x="1080" y="611"/>
                  </a:lnTo>
                  <a:lnTo>
                    <a:pt x="1069" y="614"/>
                  </a:lnTo>
                  <a:lnTo>
                    <a:pt x="1054" y="613"/>
                  </a:lnTo>
                  <a:lnTo>
                    <a:pt x="1046" y="615"/>
                  </a:lnTo>
                  <a:lnTo>
                    <a:pt x="1036" y="610"/>
                  </a:lnTo>
                  <a:lnTo>
                    <a:pt x="1026" y="609"/>
                  </a:lnTo>
                  <a:lnTo>
                    <a:pt x="1020" y="609"/>
                  </a:lnTo>
                  <a:lnTo>
                    <a:pt x="973" y="601"/>
                  </a:lnTo>
                  <a:lnTo>
                    <a:pt x="967" y="595"/>
                  </a:lnTo>
                  <a:lnTo>
                    <a:pt x="959" y="592"/>
                  </a:lnTo>
                  <a:lnTo>
                    <a:pt x="945" y="593"/>
                  </a:lnTo>
                  <a:lnTo>
                    <a:pt x="925" y="589"/>
                  </a:lnTo>
                  <a:lnTo>
                    <a:pt x="913" y="581"/>
                  </a:lnTo>
                  <a:lnTo>
                    <a:pt x="907" y="576"/>
                  </a:lnTo>
                  <a:lnTo>
                    <a:pt x="897" y="562"/>
                  </a:lnTo>
                  <a:lnTo>
                    <a:pt x="891" y="558"/>
                  </a:lnTo>
                  <a:lnTo>
                    <a:pt x="873" y="555"/>
                  </a:lnTo>
                  <a:lnTo>
                    <a:pt x="869" y="555"/>
                  </a:lnTo>
                  <a:lnTo>
                    <a:pt x="866" y="558"/>
                  </a:lnTo>
                  <a:lnTo>
                    <a:pt x="860" y="557"/>
                  </a:lnTo>
                  <a:lnTo>
                    <a:pt x="852" y="554"/>
                  </a:lnTo>
                  <a:lnTo>
                    <a:pt x="841" y="554"/>
                  </a:lnTo>
                  <a:lnTo>
                    <a:pt x="832" y="558"/>
                  </a:lnTo>
                  <a:lnTo>
                    <a:pt x="827" y="558"/>
                  </a:lnTo>
                  <a:lnTo>
                    <a:pt x="806" y="554"/>
                  </a:lnTo>
                  <a:lnTo>
                    <a:pt x="796" y="541"/>
                  </a:lnTo>
                  <a:lnTo>
                    <a:pt x="794" y="539"/>
                  </a:lnTo>
                  <a:lnTo>
                    <a:pt x="785" y="538"/>
                  </a:lnTo>
                  <a:lnTo>
                    <a:pt x="782" y="538"/>
                  </a:lnTo>
                  <a:lnTo>
                    <a:pt x="772" y="530"/>
                  </a:lnTo>
                  <a:lnTo>
                    <a:pt x="761" y="525"/>
                  </a:lnTo>
                  <a:lnTo>
                    <a:pt x="751" y="524"/>
                  </a:lnTo>
                  <a:lnTo>
                    <a:pt x="741" y="519"/>
                  </a:lnTo>
                  <a:lnTo>
                    <a:pt x="736" y="515"/>
                  </a:lnTo>
                  <a:lnTo>
                    <a:pt x="724" y="501"/>
                  </a:lnTo>
                  <a:lnTo>
                    <a:pt x="715" y="495"/>
                  </a:lnTo>
                  <a:lnTo>
                    <a:pt x="707" y="491"/>
                  </a:lnTo>
                  <a:lnTo>
                    <a:pt x="703" y="487"/>
                  </a:lnTo>
                  <a:lnTo>
                    <a:pt x="690" y="480"/>
                  </a:lnTo>
                  <a:lnTo>
                    <a:pt x="687" y="480"/>
                  </a:lnTo>
                  <a:lnTo>
                    <a:pt x="686" y="484"/>
                  </a:lnTo>
                  <a:lnTo>
                    <a:pt x="681" y="484"/>
                  </a:lnTo>
                  <a:lnTo>
                    <a:pt x="676" y="480"/>
                  </a:lnTo>
                  <a:lnTo>
                    <a:pt x="675" y="474"/>
                  </a:lnTo>
                  <a:lnTo>
                    <a:pt x="670" y="469"/>
                  </a:lnTo>
                  <a:lnTo>
                    <a:pt x="659" y="468"/>
                  </a:lnTo>
                  <a:lnTo>
                    <a:pt x="658" y="465"/>
                  </a:lnTo>
                  <a:lnTo>
                    <a:pt x="659" y="458"/>
                  </a:lnTo>
                  <a:lnTo>
                    <a:pt x="664" y="450"/>
                  </a:lnTo>
                  <a:lnTo>
                    <a:pt x="667" y="449"/>
                  </a:lnTo>
                  <a:lnTo>
                    <a:pt x="669" y="442"/>
                  </a:lnTo>
                  <a:lnTo>
                    <a:pt x="672" y="438"/>
                  </a:lnTo>
                  <a:lnTo>
                    <a:pt x="669" y="429"/>
                  </a:lnTo>
                  <a:lnTo>
                    <a:pt x="672" y="422"/>
                  </a:lnTo>
                  <a:lnTo>
                    <a:pt x="677" y="416"/>
                  </a:lnTo>
                  <a:lnTo>
                    <a:pt x="675" y="409"/>
                  </a:lnTo>
                  <a:lnTo>
                    <a:pt x="675" y="405"/>
                  </a:lnTo>
                  <a:lnTo>
                    <a:pt x="679" y="400"/>
                  </a:lnTo>
                  <a:lnTo>
                    <a:pt x="685" y="400"/>
                  </a:lnTo>
                  <a:lnTo>
                    <a:pt x="688" y="393"/>
                  </a:lnTo>
                  <a:lnTo>
                    <a:pt x="696" y="388"/>
                  </a:lnTo>
                  <a:lnTo>
                    <a:pt x="699" y="382"/>
                  </a:lnTo>
                  <a:lnTo>
                    <a:pt x="701" y="377"/>
                  </a:lnTo>
                  <a:lnTo>
                    <a:pt x="703" y="375"/>
                  </a:lnTo>
                  <a:lnTo>
                    <a:pt x="706" y="377"/>
                  </a:lnTo>
                  <a:lnTo>
                    <a:pt x="712" y="375"/>
                  </a:lnTo>
                  <a:lnTo>
                    <a:pt x="709" y="374"/>
                  </a:lnTo>
                  <a:lnTo>
                    <a:pt x="692" y="369"/>
                  </a:lnTo>
                  <a:lnTo>
                    <a:pt x="690" y="367"/>
                  </a:lnTo>
                  <a:lnTo>
                    <a:pt x="686" y="361"/>
                  </a:lnTo>
                  <a:lnTo>
                    <a:pt x="681" y="359"/>
                  </a:lnTo>
                  <a:lnTo>
                    <a:pt x="669" y="350"/>
                  </a:lnTo>
                  <a:lnTo>
                    <a:pt x="663" y="350"/>
                  </a:lnTo>
                  <a:lnTo>
                    <a:pt x="656" y="346"/>
                  </a:lnTo>
                  <a:lnTo>
                    <a:pt x="654" y="342"/>
                  </a:lnTo>
                  <a:lnTo>
                    <a:pt x="654" y="339"/>
                  </a:lnTo>
                  <a:lnTo>
                    <a:pt x="651" y="335"/>
                  </a:lnTo>
                  <a:lnTo>
                    <a:pt x="647" y="335"/>
                  </a:lnTo>
                  <a:lnTo>
                    <a:pt x="645" y="332"/>
                  </a:lnTo>
                  <a:lnTo>
                    <a:pt x="640" y="330"/>
                  </a:lnTo>
                  <a:lnTo>
                    <a:pt x="632" y="334"/>
                  </a:lnTo>
                  <a:lnTo>
                    <a:pt x="631" y="332"/>
                  </a:lnTo>
                  <a:lnTo>
                    <a:pt x="629" y="326"/>
                  </a:lnTo>
                  <a:lnTo>
                    <a:pt x="628" y="325"/>
                  </a:lnTo>
                  <a:lnTo>
                    <a:pt x="624" y="324"/>
                  </a:lnTo>
                  <a:lnTo>
                    <a:pt x="621" y="325"/>
                  </a:lnTo>
                  <a:lnTo>
                    <a:pt x="612" y="324"/>
                  </a:lnTo>
                  <a:lnTo>
                    <a:pt x="608" y="325"/>
                  </a:lnTo>
                  <a:lnTo>
                    <a:pt x="602" y="329"/>
                  </a:lnTo>
                  <a:lnTo>
                    <a:pt x="599" y="329"/>
                  </a:lnTo>
                  <a:lnTo>
                    <a:pt x="596" y="326"/>
                  </a:lnTo>
                  <a:lnTo>
                    <a:pt x="597" y="316"/>
                  </a:lnTo>
                  <a:lnTo>
                    <a:pt x="593" y="313"/>
                  </a:lnTo>
                  <a:lnTo>
                    <a:pt x="589" y="307"/>
                  </a:lnTo>
                  <a:lnTo>
                    <a:pt x="589" y="304"/>
                  </a:lnTo>
                  <a:lnTo>
                    <a:pt x="584" y="299"/>
                  </a:lnTo>
                  <a:lnTo>
                    <a:pt x="584" y="294"/>
                  </a:lnTo>
                  <a:lnTo>
                    <a:pt x="586" y="287"/>
                  </a:lnTo>
                  <a:lnTo>
                    <a:pt x="583" y="281"/>
                  </a:lnTo>
                  <a:lnTo>
                    <a:pt x="583" y="277"/>
                  </a:lnTo>
                  <a:lnTo>
                    <a:pt x="584" y="270"/>
                  </a:lnTo>
                  <a:lnTo>
                    <a:pt x="586" y="264"/>
                  </a:lnTo>
                  <a:lnTo>
                    <a:pt x="579" y="254"/>
                  </a:lnTo>
                  <a:lnTo>
                    <a:pt x="572" y="246"/>
                  </a:lnTo>
                  <a:lnTo>
                    <a:pt x="572" y="237"/>
                  </a:lnTo>
                  <a:lnTo>
                    <a:pt x="569" y="229"/>
                  </a:lnTo>
                  <a:lnTo>
                    <a:pt x="570" y="226"/>
                  </a:lnTo>
                  <a:lnTo>
                    <a:pt x="581" y="224"/>
                  </a:lnTo>
                  <a:lnTo>
                    <a:pt x="584" y="221"/>
                  </a:lnTo>
                  <a:lnTo>
                    <a:pt x="585" y="222"/>
                  </a:lnTo>
                  <a:lnTo>
                    <a:pt x="586" y="229"/>
                  </a:lnTo>
                  <a:lnTo>
                    <a:pt x="589" y="234"/>
                  </a:lnTo>
                  <a:lnTo>
                    <a:pt x="591" y="237"/>
                  </a:lnTo>
                  <a:lnTo>
                    <a:pt x="599" y="239"/>
                  </a:lnTo>
                  <a:lnTo>
                    <a:pt x="601" y="238"/>
                  </a:lnTo>
                  <a:lnTo>
                    <a:pt x="604" y="237"/>
                  </a:lnTo>
                  <a:lnTo>
                    <a:pt x="607" y="238"/>
                  </a:lnTo>
                  <a:lnTo>
                    <a:pt x="608" y="232"/>
                  </a:lnTo>
                  <a:lnTo>
                    <a:pt x="612" y="229"/>
                  </a:lnTo>
                  <a:lnTo>
                    <a:pt x="616" y="223"/>
                  </a:lnTo>
                  <a:lnTo>
                    <a:pt x="617" y="223"/>
                  </a:lnTo>
                  <a:lnTo>
                    <a:pt x="621" y="228"/>
                  </a:lnTo>
                  <a:lnTo>
                    <a:pt x="623" y="228"/>
                  </a:lnTo>
                  <a:lnTo>
                    <a:pt x="632" y="217"/>
                  </a:lnTo>
                  <a:lnTo>
                    <a:pt x="632" y="215"/>
                  </a:lnTo>
                  <a:lnTo>
                    <a:pt x="628" y="208"/>
                  </a:lnTo>
                  <a:lnTo>
                    <a:pt x="622" y="200"/>
                  </a:lnTo>
                  <a:lnTo>
                    <a:pt x="621" y="195"/>
                  </a:lnTo>
                  <a:lnTo>
                    <a:pt x="622" y="192"/>
                  </a:lnTo>
                  <a:lnTo>
                    <a:pt x="622" y="189"/>
                  </a:lnTo>
                  <a:lnTo>
                    <a:pt x="612" y="184"/>
                  </a:lnTo>
                  <a:lnTo>
                    <a:pt x="607" y="185"/>
                  </a:lnTo>
                  <a:lnTo>
                    <a:pt x="606" y="181"/>
                  </a:lnTo>
                  <a:lnTo>
                    <a:pt x="597" y="174"/>
                  </a:lnTo>
                  <a:lnTo>
                    <a:pt x="597" y="159"/>
                  </a:lnTo>
                  <a:lnTo>
                    <a:pt x="602" y="158"/>
                  </a:lnTo>
                  <a:lnTo>
                    <a:pt x="600" y="152"/>
                  </a:lnTo>
                  <a:lnTo>
                    <a:pt x="601" y="149"/>
                  </a:lnTo>
                  <a:lnTo>
                    <a:pt x="602" y="148"/>
                  </a:lnTo>
                  <a:lnTo>
                    <a:pt x="595" y="141"/>
                  </a:lnTo>
                  <a:lnTo>
                    <a:pt x="596" y="135"/>
                  </a:lnTo>
                  <a:lnTo>
                    <a:pt x="596" y="133"/>
                  </a:lnTo>
                  <a:lnTo>
                    <a:pt x="606" y="133"/>
                  </a:lnTo>
                  <a:lnTo>
                    <a:pt x="610" y="130"/>
                  </a:lnTo>
                  <a:lnTo>
                    <a:pt x="621" y="133"/>
                  </a:lnTo>
                  <a:lnTo>
                    <a:pt x="623" y="131"/>
                  </a:lnTo>
                  <a:lnTo>
                    <a:pt x="628" y="126"/>
                  </a:lnTo>
                  <a:lnTo>
                    <a:pt x="633" y="116"/>
                  </a:lnTo>
                  <a:lnTo>
                    <a:pt x="633" y="105"/>
                  </a:lnTo>
                  <a:lnTo>
                    <a:pt x="643" y="104"/>
                  </a:lnTo>
                  <a:lnTo>
                    <a:pt x="644" y="103"/>
                  </a:lnTo>
                  <a:lnTo>
                    <a:pt x="642" y="100"/>
                  </a:lnTo>
                  <a:lnTo>
                    <a:pt x="643" y="97"/>
                  </a:lnTo>
                  <a:lnTo>
                    <a:pt x="647" y="94"/>
                  </a:lnTo>
                  <a:lnTo>
                    <a:pt x="648" y="92"/>
                  </a:lnTo>
                  <a:lnTo>
                    <a:pt x="651" y="88"/>
                  </a:lnTo>
                  <a:lnTo>
                    <a:pt x="658" y="83"/>
                  </a:lnTo>
                  <a:lnTo>
                    <a:pt x="658" y="77"/>
                  </a:lnTo>
                  <a:lnTo>
                    <a:pt x="664" y="71"/>
                  </a:lnTo>
                  <a:lnTo>
                    <a:pt x="666" y="52"/>
                  </a:lnTo>
                  <a:lnTo>
                    <a:pt x="669" y="50"/>
                  </a:lnTo>
                  <a:lnTo>
                    <a:pt x="669" y="43"/>
                  </a:lnTo>
                  <a:lnTo>
                    <a:pt x="675" y="35"/>
                  </a:lnTo>
                  <a:lnTo>
                    <a:pt x="675" y="32"/>
                  </a:lnTo>
                  <a:lnTo>
                    <a:pt x="671" y="29"/>
                  </a:lnTo>
                  <a:lnTo>
                    <a:pt x="667" y="29"/>
                  </a:lnTo>
                  <a:lnTo>
                    <a:pt x="660" y="38"/>
                  </a:lnTo>
                  <a:lnTo>
                    <a:pt x="658" y="38"/>
                  </a:lnTo>
                  <a:lnTo>
                    <a:pt x="655" y="34"/>
                  </a:lnTo>
                  <a:lnTo>
                    <a:pt x="653" y="23"/>
                  </a:lnTo>
                  <a:lnTo>
                    <a:pt x="648" y="27"/>
                  </a:lnTo>
                  <a:lnTo>
                    <a:pt x="644" y="27"/>
                  </a:lnTo>
                  <a:lnTo>
                    <a:pt x="642" y="22"/>
                  </a:lnTo>
                  <a:lnTo>
                    <a:pt x="639" y="22"/>
                  </a:lnTo>
                  <a:lnTo>
                    <a:pt x="637" y="20"/>
                  </a:lnTo>
                  <a:lnTo>
                    <a:pt x="636" y="11"/>
                  </a:lnTo>
                  <a:lnTo>
                    <a:pt x="632" y="9"/>
                  </a:lnTo>
                  <a:lnTo>
                    <a:pt x="631" y="7"/>
                  </a:lnTo>
                  <a:lnTo>
                    <a:pt x="628" y="6"/>
                  </a:lnTo>
                  <a:lnTo>
                    <a:pt x="624" y="6"/>
                  </a:lnTo>
                  <a:lnTo>
                    <a:pt x="621" y="1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0" y="2"/>
                  </a:lnTo>
                  <a:lnTo>
                    <a:pt x="604" y="2"/>
                  </a:lnTo>
                  <a:lnTo>
                    <a:pt x="599" y="6"/>
                  </a:lnTo>
                  <a:lnTo>
                    <a:pt x="585" y="6"/>
                  </a:lnTo>
                  <a:lnTo>
                    <a:pt x="575" y="13"/>
                  </a:lnTo>
                  <a:lnTo>
                    <a:pt x="564" y="19"/>
                  </a:lnTo>
                  <a:lnTo>
                    <a:pt x="557" y="24"/>
                  </a:lnTo>
                  <a:lnTo>
                    <a:pt x="552" y="29"/>
                  </a:lnTo>
                  <a:lnTo>
                    <a:pt x="547" y="30"/>
                  </a:lnTo>
                  <a:lnTo>
                    <a:pt x="543" y="35"/>
                  </a:lnTo>
                  <a:lnTo>
                    <a:pt x="536" y="32"/>
                  </a:lnTo>
                  <a:lnTo>
                    <a:pt x="531" y="35"/>
                  </a:lnTo>
                  <a:lnTo>
                    <a:pt x="526" y="35"/>
                  </a:lnTo>
                  <a:lnTo>
                    <a:pt x="492" y="60"/>
                  </a:lnTo>
                  <a:lnTo>
                    <a:pt x="488" y="66"/>
                  </a:lnTo>
                  <a:lnTo>
                    <a:pt x="489" y="68"/>
                  </a:lnTo>
                  <a:lnTo>
                    <a:pt x="489" y="71"/>
                  </a:lnTo>
                  <a:lnTo>
                    <a:pt x="486" y="79"/>
                  </a:lnTo>
                  <a:lnTo>
                    <a:pt x="482" y="83"/>
                  </a:lnTo>
                  <a:lnTo>
                    <a:pt x="478" y="82"/>
                  </a:lnTo>
                  <a:lnTo>
                    <a:pt x="475" y="78"/>
                  </a:lnTo>
                  <a:lnTo>
                    <a:pt x="456" y="79"/>
                  </a:lnTo>
                  <a:lnTo>
                    <a:pt x="454" y="81"/>
                  </a:lnTo>
                  <a:lnTo>
                    <a:pt x="449" y="87"/>
                  </a:lnTo>
                  <a:lnTo>
                    <a:pt x="446" y="88"/>
                  </a:lnTo>
                  <a:lnTo>
                    <a:pt x="440" y="88"/>
                  </a:lnTo>
                  <a:lnTo>
                    <a:pt x="433" y="86"/>
                  </a:lnTo>
                  <a:lnTo>
                    <a:pt x="429" y="88"/>
                  </a:lnTo>
                  <a:lnTo>
                    <a:pt x="427" y="92"/>
                  </a:lnTo>
                  <a:lnTo>
                    <a:pt x="423" y="94"/>
                  </a:lnTo>
                  <a:lnTo>
                    <a:pt x="421" y="95"/>
                  </a:lnTo>
                  <a:lnTo>
                    <a:pt x="414" y="94"/>
                  </a:lnTo>
                  <a:lnTo>
                    <a:pt x="411" y="95"/>
                  </a:lnTo>
                  <a:lnTo>
                    <a:pt x="407" y="93"/>
                  </a:lnTo>
                  <a:lnTo>
                    <a:pt x="395" y="93"/>
                  </a:lnTo>
                  <a:lnTo>
                    <a:pt x="390" y="92"/>
                  </a:lnTo>
                  <a:lnTo>
                    <a:pt x="385" y="92"/>
                  </a:lnTo>
                  <a:lnTo>
                    <a:pt x="370" y="83"/>
                  </a:lnTo>
                  <a:lnTo>
                    <a:pt x="360" y="81"/>
                  </a:lnTo>
                  <a:lnTo>
                    <a:pt x="342" y="73"/>
                  </a:lnTo>
                  <a:lnTo>
                    <a:pt x="337" y="76"/>
                  </a:lnTo>
                  <a:lnTo>
                    <a:pt x="333" y="79"/>
                  </a:lnTo>
                  <a:lnTo>
                    <a:pt x="326" y="78"/>
                  </a:lnTo>
                  <a:lnTo>
                    <a:pt x="322" y="79"/>
                  </a:lnTo>
                  <a:lnTo>
                    <a:pt x="321" y="82"/>
                  </a:lnTo>
                  <a:lnTo>
                    <a:pt x="320" y="90"/>
                  </a:lnTo>
                  <a:lnTo>
                    <a:pt x="312" y="104"/>
                  </a:lnTo>
                  <a:lnTo>
                    <a:pt x="312" y="106"/>
                  </a:lnTo>
                  <a:lnTo>
                    <a:pt x="321" y="106"/>
                  </a:lnTo>
                  <a:lnTo>
                    <a:pt x="323" y="111"/>
                  </a:lnTo>
                  <a:lnTo>
                    <a:pt x="323" y="115"/>
                  </a:lnTo>
                  <a:lnTo>
                    <a:pt x="319" y="117"/>
                  </a:lnTo>
                  <a:lnTo>
                    <a:pt x="317" y="119"/>
                  </a:lnTo>
                  <a:lnTo>
                    <a:pt x="317" y="122"/>
                  </a:lnTo>
                  <a:lnTo>
                    <a:pt x="320" y="126"/>
                  </a:lnTo>
                  <a:lnTo>
                    <a:pt x="322" y="127"/>
                  </a:lnTo>
                  <a:lnTo>
                    <a:pt x="333" y="126"/>
                  </a:lnTo>
                  <a:lnTo>
                    <a:pt x="336" y="129"/>
                  </a:lnTo>
                  <a:lnTo>
                    <a:pt x="337" y="132"/>
                  </a:lnTo>
                  <a:lnTo>
                    <a:pt x="337" y="133"/>
                  </a:lnTo>
                  <a:lnTo>
                    <a:pt x="332" y="138"/>
                  </a:lnTo>
                  <a:lnTo>
                    <a:pt x="326" y="141"/>
                  </a:lnTo>
                  <a:lnTo>
                    <a:pt x="325" y="147"/>
                  </a:lnTo>
                  <a:lnTo>
                    <a:pt x="337" y="158"/>
                  </a:lnTo>
                  <a:lnTo>
                    <a:pt x="337" y="164"/>
                  </a:lnTo>
                  <a:lnTo>
                    <a:pt x="336" y="169"/>
                  </a:lnTo>
                  <a:lnTo>
                    <a:pt x="322" y="178"/>
                  </a:lnTo>
                  <a:lnTo>
                    <a:pt x="321" y="181"/>
                  </a:lnTo>
                  <a:lnTo>
                    <a:pt x="330" y="185"/>
                  </a:lnTo>
                  <a:lnTo>
                    <a:pt x="333" y="194"/>
                  </a:lnTo>
                  <a:lnTo>
                    <a:pt x="343" y="200"/>
                  </a:lnTo>
                  <a:lnTo>
                    <a:pt x="342" y="207"/>
                  </a:lnTo>
                  <a:lnTo>
                    <a:pt x="349" y="208"/>
                  </a:lnTo>
                  <a:lnTo>
                    <a:pt x="352" y="212"/>
                  </a:lnTo>
                  <a:lnTo>
                    <a:pt x="358" y="210"/>
                  </a:lnTo>
                  <a:lnTo>
                    <a:pt x="363" y="211"/>
                  </a:lnTo>
                  <a:lnTo>
                    <a:pt x="363" y="216"/>
                  </a:lnTo>
                  <a:lnTo>
                    <a:pt x="362" y="222"/>
                  </a:lnTo>
                  <a:lnTo>
                    <a:pt x="365" y="229"/>
                  </a:lnTo>
                  <a:lnTo>
                    <a:pt x="366" y="230"/>
                  </a:lnTo>
                  <a:lnTo>
                    <a:pt x="384" y="232"/>
                  </a:lnTo>
                  <a:lnTo>
                    <a:pt x="389" y="235"/>
                  </a:lnTo>
                  <a:lnTo>
                    <a:pt x="394" y="234"/>
                  </a:lnTo>
                  <a:lnTo>
                    <a:pt x="400" y="242"/>
                  </a:lnTo>
                  <a:lnTo>
                    <a:pt x="398" y="246"/>
                  </a:lnTo>
                  <a:lnTo>
                    <a:pt x="401" y="250"/>
                  </a:lnTo>
                  <a:lnTo>
                    <a:pt x="396" y="255"/>
                  </a:lnTo>
                  <a:lnTo>
                    <a:pt x="394" y="259"/>
                  </a:lnTo>
                  <a:lnTo>
                    <a:pt x="386" y="260"/>
                  </a:lnTo>
                  <a:lnTo>
                    <a:pt x="382" y="260"/>
                  </a:lnTo>
                  <a:lnTo>
                    <a:pt x="380" y="259"/>
                  </a:lnTo>
                  <a:lnTo>
                    <a:pt x="375" y="260"/>
                  </a:lnTo>
                  <a:lnTo>
                    <a:pt x="373" y="262"/>
                  </a:lnTo>
                  <a:lnTo>
                    <a:pt x="362" y="267"/>
                  </a:lnTo>
                  <a:lnTo>
                    <a:pt x="358" y="275"/>
                  </a:lnTo>
                  <a:lnTo>
                    <a:pt x="357" y="286"/>
                  </a:lnTo>
                  <a:lnTo>
                    <a:pt x="362" y="292"/>
                  </a:lnTo>
                  <a:lnTo>
                    <a:pt x="360" y="297"/>
                  </a:lnTo>
                  <a:lnTo>
                    <a:pt x="363" y="298"/>
                  </a:lnTo>
                  <a:lnTo>
                    <a:pt x="364" y="301"/>
                  </a:lnTo>
                  <a:lnTo>
                    <a:pt x="363" y="304"/>
                  </a:lnTo>
                  <a:lnTo>
                    <a:pt x="358" y="308"/>
                  </a:lnTo>
                  <a:lnTo>
                    <a:pt x="357" y="314"/>
                  </a:lnTo>
                  <a:lnTo>
                    <a:pt x="357" y="316"/>
                  </a:lnTo>
                  <a:lnTo>
                    <a:pt x="359" y="318"/>
                  </a:lnTo>
                  <a:lnTo>
                    <a:pt x="369" y="318"/>
                  </a:lnTo>
                  <a:lnTo>
                    <a:pt x="371" y="324"/>
                  </a:lnTo>
                  <a:lnTo>
                    <a:pt x="369" y="326"/>
                  </a:lnTo>
                  <a:lnTo>
                    <a:pt x="365" y="328"/>
                  </a:lnTo>
                  <a:lnTo>
                    <a:pt x="362" y="326"/>
                  </a:lnTo>
                  <a:lnTo>
                    <a:pt x="359" y="324"/>
                  </a:lnTo>
                  <a:lnTo>
                    <a:pt x="357" y="331"/>
                  </a:lnTo>
                  <a:lnTo>
                    <a:pt x="343" y="336"/>
                  </a:lnTo>
                  <a:lnTo>
                    <a:pt x="331" y="352"/>
                  </a:lnTo>
                  <a:lnTo>
                    <a:pt x="326" y="355"/>
                  </a:lnTo>
                  <a:lnTo>
                    <a:pt x="321" y="361"/>
                  </a:lnTo>
                  <a:lnTo>
                    <a:pt x="317" y="366"/>
                  </a:lnTo>
                  <a:lnTo>
                    <a:pt x="316" y="372"/>
                  </a:lnTo>
                  <a:lnTo>
                    <a:pt x="317" y="380"/>
                  </a:lnTo>
                  <a:lnTo>
                    <a:pt x="314" y="388"/>
                  </a:lnTo>
                  <a:lnTo>
                    <a:pt x="305" y="393"/>
                  </a:lnTo>
                  <a:lnTo>
                    <a:pt x="298" y="393"/>
                  </a:lnTo>
                  <a:lnTo>
                    <a:pt x="292" y="398"/>
                  </a:lnTo>
                  <a:lnTo>
                    <a:pt x="287" y="406"/>
                  </a:lnTo>
                  <a:lnTo>
                    <a:pt x="283" y="417"/>
                  </a:lnTo>
                  <a:lnTo>
                    <a:pt x="277" y="428"/>
                  </a:lnTo>
                  <a:lnTo>
                    <a:pt x="262" y="450"/>
                  </a:lnTo>
                  <a:lnTo>
                    <a:pt x="256" y="457"/>
                  </a:lnTo>
                  <a:lnTo>
                    <a:pt x="244" y="464"/>
                  </a:lnTo>
                  <a:lnTo>
                    <a:pt x="233" y="474"/>
                  </a:lnTo>
                  <a:lnTo>
                    <a:pt x="229" y="479"/>
                  </a:lnTo>
                  <a:lnTo>
                    <a:pt x="219" y="495"/>
                  </a:lnTo>
                  <a:lnTo>
                    <a:pt x="212" y="504"/>
                  </a:lnTo>
                  <a:lnTo>
                    <a:pt x="204" y="519"/>
                  </a:lnTo>
                  <a:lnTo>
                    <a:pt x="199" y="522"/>
                  </a:lnTo>
                  <a:lnTo>
                    <a:pt x="195" y="523"/>
                  </a:lnTo>
                  <a:lnTo>
                    <a:pt x="172" y="523"/>
                  </a:lnTo>
                  <a:lnTo>
                    <a:pt x="169" y="524"/>
                  </a:lnTo>
                  <a:lnTo>
                    <a:pt x="161" y="527"/>
                  </a:lnTo>
                  <a:lnTo>
                    <a:pt x="156" y="533"/>
                  </a:lnTo>
                  <a:lnTo>
                    <a:pt x="152" y="534"/>
                  </a:lnTo>
                  <a:lnTo>
                    <a:pt x="149" y="533"/>
                  </a:lnTo>
                  <a:lnTo>
                    <a:pt x="147" y="528"/>
                  </a:lnTo>
                  <a:lnTo>
                    <a:pt x="139" y="514"/>
                  </a:lnTo>
                  <a:lnTo>
                    <a:pt x="136" y="512"/>
                  </a:lnTo>
                  <a:lnTo>
                    <a:pt x="132" y="513"/>
                  </a:lnTo>
                  <a:lnTo>
                    <a:pt x="122" y="522"/>
                  </a:lnTo>
                  <a:lnTo>
                    <a:pt x="118" y="528"/>
                  </a:lnTo>
                  <a:lnTo>
                    <a:pt x="107" y="538"/>
                  </a:lnTo>
                  <a:lnTo>
                    <a:pt x="93" y="556"/>
                  </a:lnTo>
                  <a:lnTo>
                    <a:pt x="85" y="563"/>
                  </a:lnTo>
                  <a:lnTo>
                    <a:pt x="83" y="570"/>
                  </a:lnTo>
                  <a:lnTo>
                    <a:pt x="79" y="588"/>
                  </a:lnTo>
                  <a:lnTo>
                    <a:pt x="79" y="593"/>
                  </a:lnTo>
                  <a:lnTo>
                    <a:pt x="81" y="598"/>
                  </a:lnTo>
                  <a:lnTo>
                    <a:pt x="88" y="601"/>
                  </a:lnTo>
                  <a:lnTo>
                    <a:pt x="94" y="600"/>
                  </a:lnTo>
                  <a:lnTo>
                    <a:pt x="101" y="603"/>
                  </a:lnTo>
                  <a:lnTo>
                    <a:pt x="111" y="603"/>
                  </a:lnTo>
                  <a:lnTo>
                    <a:pt x="113" y="604"/>
                  </a:lnTo>
                  <a:lnTo>
                    <a:pt x="117" y="608"/>
                  </a:lnTo>
                  <a:lnTo>
                    <a:pt x="118" y="611"/>
                  </a:lnTo>
                  <a:lnTo>
                    <a:pt x="118" y="616"/>
                  </a:lnTo>
                  <a:lnTo>
                    <a:pt x="112" y="636"/>
                  </a:lnTo>
                  <a:lnTo>
                    <a:pt x="112" y="641"/>
                  </a:lnTo>
                  <a:lnTo>
                    <a:pt x="113" y="646"/>
                  </a:lnTo>
                  <a:lnTo>
                    <a:pt x="123" y="657"/>
                  </a:lnTo>
                  <a:lnTo>
                    <a:pt x="127" y="658"/>
                  </a:lnTo>
                  <a:lnTo>
                    <a:pt x="137" y="654"/>
                  </a:lnTo>
                  <a:lnTo>
                    <a:pt x="139" y="655"/>
                  </a:lnTo>
                  <a:lnTo>
                    <a:pt x="142" y="658"/>
                  </a:lnTo>
                  <a:lnTo>
                    <a:pt x="142" y="669"/>
                  </a:lnTo>
                  <a:lnTo>
                    <a:pt x="143" y="678"/>
                  </a:lnTo>
                  <a:lnTo>
                    <a:pt x="148" y="685"/>
                  </a:lnTo>
                  <a:lnTo>
                    <a:pt x="150" y="692"/>
                  </a:lnTo>
                  <a:lnTo>
                    <a:pt x="155" y="698"/>
                  </a:lnTo>
                  <a:lnTo>
                    <a:pt x="160" y="703"/>
                  </a:lnTo>
                  <a:lnTo>
                    <a:pt x="160" y="706"/>
                  </a:lnTo>
                  <a:lnTo>
                    <a:pt x="164" y="711"/>
                  </a:lnTo>
                  <a:lnTo>
                    <a:pt x="165" y="714"/>
                  </a:lnTo>
                  <a:lnTo>
                    <a:pt x="160" y="716"/>
                  </a:lnTo>
                  <a:lnTo>
                    <a:pt x="160" y="718"/>
                  </a:lnTo>
                  <a:lnTo>
                    <a:pt x="160" y="728"/>
                  </a:lnTo>
                  <a:lnTo>
                    <a:pt x="159" y="732"/>
                  </a:lnTo>
                  <a:lnTo>
                    <a:pt x="166" y="733"/>
                  </a:lnTo>
                  <a:lnTo>
                    <a:pt x="166" y="735"/>
                  </a:lnTo>
                  <a:lnTo>
                    <a:pt x="159" y="735"/>
                  </a:lnTo>
                  <a:lnTo>
                    <a:pt x="154" y="739"/>
                  </a:lnTo>
                  <a:lnTo>
                    <a:pt x="154" y="741"/>
                  </a:lnTo>
                  <a:lnTo>
                    <a:pt x="150" y="743"/>
                  </a:lnTo>
                  <a:lnTo>
                    <a:pt x="147" y="743"/>
                  </a:lnTo>
                  <a:lnTo>
                    <a:pt x="140" y="743"/>
                  </a:lnTo>
                  <a:lnTo>
                    <a:pt x="139" y="740"/>
                  </a:lnTo>
                  <a:lnTo>
                    <a:pt x="138" y="739"/>
                  </a:lnTo>
                  <a:lnTo>
                    <a:pt x="139" y="733"/>
                  </a:lnTo>
                  <a:lnTo>
                    <a:pt x="139" y="732"/>
                  </a:lnTo>
                  <a:lnTo>
                    <a:pt x="132" y="730"/>
                  </a:lnTo>
                  <a:lnTo>
                    <a:pt x="127" y="734"/>
                  </a:lnTo>
                  <a:lnTo>
                    <a:pt x="115" y="738"/>
                  </a:lnTo>
                  <a:lnTo>
                    <a:pt x="111" y="745"/>
                  </a:lnTo>
                  <a:lnTo>
                    <a:pt x="110" y="746"/>
                  </a:lnTo>
                  <a:lnTo>
                    <a:pt x="107" y="746"/>
                  </a:lnTo>
                  <a:lnTo>
                    <a:pt x="93" y="746"/>
                  </a:lnTo>
                  <a:lnTo>
                    <a:pt x="84" y="739"/>
                  </a:lnTo>
                  <a:lnTo>
                    <a:pt x="78" y="741"/>
                  </a:lnTo>
                  <a:lnTo>
                    <a:pt x="74" y="739"/>
                  </a:lnTo>
                  <a:lnTo>
                    <a:pt x="62" y="740"/>
                  </a:lnTo>
                  <a:lnTo>
                    <a:pt x="58" y="739"/>
                  </a:lnTo>
                  <a:lnTo>
                    <a:pt x="52" y="740"/>
                  </a:lnTo>
                  <a:lnTo>
                    <a:pt x="48" y="739"/>
                  </a:lnTo>
                  <a:lnTo>
                    <a:pt x="47" y="740"/>
                  </a:lnTo>
                  <a:lnTo>
                    <a:pt x="46" y="740"/>
                  </a:lnTo>
                  <a:lnTo>
                    <a:pt x="43" y="735"/>
                  </a:lnTo>
                  <a:lnTo>
                    <a:pt x="41" y="735"/>
                  </a:lnTo>
                  <a:lnTo>
                    <a:pt x="40" y="740"/>
                  </a:lnTo>
                  <a:lnTo>
                    <a:pt x="40" y="757"/>
                  </a:lnTo>
                  <a:lnTo>
                    <a:pt x="20" y="757"/>
                  </a:lnTo>
                  <a:lnTo>
                    <a:pt x="16" y="759"/>
                  </a:lnTo>
                  <a:lnTo>
                    <a:pt x="11" y="757"/>
                  </a:lnTo>
                  <a:lnTo>
                    <a:pt x="9" y="762"/>
                  </a:lnTo>
                  <a:lnTo>
                    <a:pt x="7" y="764"/>
                  </a:lnTo>
                  <a:lnTo>
                    <a:pt x="5" y="767"/>
                  </a:lnTo>
                  <a:lnTo>
                    <a:pt x="0" y="771"/>
                  </a:lnTo>
                  <a:lnTo>
                    <a:pt x="0" y="773"/>
                  </a:lnTo>
                  <a:lnTo>
                    <a:pt x="2" y="782"/>
                  </a:lnTo>
                  <a:lnTo>
                    <a:pt x="9" y="782"/>
                  </a:lnTo>
                  <a:lnTo>
                    <a:pt x="13" y="791"/>
                  </a:lnTo>
                  <a:lnTo>
                    <a:pt x="27" y="809"/>
                  </a:lnTo>
                  <a:lnTo>
                    <a:pt x="37" y="820"/>
                  </a:lnTo>
                  <a:lnTo>
                    <a:pt x="47" y="825"/>
                  </a:lnTo>
                  <a:lnTo>
                    <a:pt x="67" y="827"/>
                  </a:lnTo>
                  <a:lnTo>
                    <a:pt x="89" y="825"/>
                  </a:lnTo>
                  <a:lnTo>
                    <a:pt x="105" y="821"/>
                  </a:lnTo>
                  <a:lnTo>
                    <a:pt x="113" y="818"/>
                  </a:lnTo>
                  <a:lnTo>
                    <a:pt x="117" y="810"/>
                  </a:lnTo>
                  <a:lnTo>
                    <a:pt x="122" y="808"/>
                  </a:lnTo>
                  <a:lnTo>
                    <a:pt x="124" y="814"/>
                  </a:lnTo>
                  <a:lnTo>
                    <a:pt x="117" y="834"/>
                  </a:lnTo>
                  <a:lnTo>
                    <a:pt x="106" y="843"/>
                  </a:lnTo>
                  <a:lnTo>
                    <a:pt x="96" y="850"/>
                  </a:lnTo>
                  <a:lnTo>
                    <a:pt x="84" y="852"/>
                  </a:lnTo>
                  <a:lnTo>
                    <a:pt x="70" y="854"/>
                  </a:lnTo>
                  <a:lnTo>
                    <a:pt x="59" y="857"/>
                  </a:lnTo>
                  <a:lnTo>
                    <a:pt x="51" y="850"/>
                  </a:lnTo>
                  <a:lnTo>
                    <a:pt x="47" y="854"/>
                  </a:lnTo>
                  <a:lnTo>
                    <a:pt x="50" y="870"/>
                  </a:lnTo>
                  <a:lnTo>
                    <a:pt x="90" y="911"/>
                  </a:lnTo>
                  <a:lnTo>
                    <a:pt x="104" y="926"/>
                  </a:lnTo>
                  <a:lnTo>
                    <a:pt x="124" y="944"/>
                  </a:lnTo>
                  <a:lnTo>
                    <a:pt x="131" y="945"/>
                  </a:lnTo>
                  <a:lnTo>
                    <a:pt x="156" y="947"/>
                  </a:lnTo>
                  <a:lnTo>
                    <a:pt x="167" y="944"/>
                  </a:lnTo>
                  <a:lnTo>
                    <a:pt x="174" y="943"/>
                  </a:lnTo>
                  <a:lnTo>
                    <a:pt x="183" y="936"/>
                  </a:lnTo>
                  <a:lnTo>
                    <a:pt x="190" y="936"/>
                  </a:lnTo>
                  <a:lnTo>
                    <a:pt x="207" y="924"/>
                  </a:lnTo>
                  <a:lnTo>
                    <a:pt x="213" y="916"/>
                  </a:lnTo>
                  <a:lnTo>
                    <a:pt x="218" y="906"/>
                  </a:lnTo>
                  <a:lnTo>
                    <a:pt x="219" y="879"/>
                  </a:lnTo>
                  <a:lnTo>
                    <a:pt x="222" y="867"/>
                  </a:lnTo>
                  <a:lnTo>
                    <a:pt x="224" y="852"/>
                  </a:lnTo>
                  <a:lnTo>
                    <a:pt x="226" y="856"/>
                  </a:lnTo>
                  <a:lnTo>
                    <a:pt x="229" y="857"/>
                  </a:lnTo>
                  <a:lnTo>
                    <a:pt x="258" y="858"/>
                  </a:lnTo>
                  <a:lnTo>
                    <a:pt x="260" y="859"/>
                  </a:lnTo>
                  <a:lnTo>
                    <a:pt x="253" y="866"/>
                  </a:lnTo>
                  <a:lnTo>
                    <a:pt x="242" y="866"/>
                  </a:lnTo>
                  <a:lnTo>
                    <a:pt x="239" y="879"/>
                  </a:lnTo>
                  <a:lnTo>
                    <a:pt x="241" y="880"/>
                  </a:lnTo>
                  <a:lnTo>
                    <a:pt x="240" y="891"/>
                  </a:lnTo>
                  <a:lnTo>
                    <a:pt x="242" y="894"/>
                  </a:lnTo>
                  <a:lnTo>
                    <a:pt x="249" y="897"/>
                  </a:lnTo>
                  <a:lnTo>
                    <a:pt x="242" y="911"/>
                  </a:lnTo>
                  <a:lnTo>
                    <a:pt x="242" y="922"/>
                  </a:lnTo>
                  <a:lnTo>
                    <a:pt x="242" y="924"/>
                  </a:lnTo>
                  <a:lnTo>
                    <a:pt x="246" y="924"/>
                  </a:lnTo>
                  <a:lnTo>
                    <a:pt x="249" y="928"/>
                  </a:lnTo>
                  <a:lnTo>
                    <a:pt x="249" y="934"/>
                  </a:lnTo>
                  <a:lnTo>
                    <a:pt x="255" y="952"/>
                  </a:lnTo>
                  <a:lnTo>
                    <a:pt x="256" y="963"/>
                  </a:lnTo>
                  <a:lnTo>
                    <a:pt x="256" y="971"/>
                  </a:lnTo>
                  <a:lnTo>
                    <a:pt x="250" y="987"/>
                  </a:lnTo>
                  <a:lnTo>
                    <a:pt x="247" y="998"/>
                  </a:lnTo>
                  <a:lnTo>
                    <a:pt x="247" y="1009"/>
                  </a:lnTo>
                  <a:lnTo>
                    <a:pt x="251" y="1028"/>
                  </a:lnTo>
                  <a:lnTo>
                    <a:pt x="253" y="1031"/>
                  </a:lnTo>
                  <a:lnTo>
                    <a:pt x="253" y="1047"/>
                  </a:lnTo>
                  <a:lnTo>
                    <a:pt x="257" y="1044"/>
                  </a:lnTo>
                  <a:lnTo>
                    <a:pt x="261" y="1041"/>
                  </a:lnTo>
                  <a:lnTo>
                    <a:pt x="262" y="1045"/>
                  </a:lnTo>
                  <a:lnTo>
                    <a:pt x="263" y="1052"/>
                  </a:lnTo>
                  <a:lnTo>
                    <a:pt x="261" y="1056"/>
                  </a:lnTo>
                  <a:lnTo>
                    <a:pt x="261" y="1060"/>
                  </a:lnTo>
                  <a:lnTo>
                    <a:pt x="260" y="1065"/>
                  </a:lnTo>
                  <a:lnTo>
                    <a:pt x="257" y="1084"/>
                  </a:lnTo>
                  <a:lnTo>
                    <a:pt x="263" y="1093"/>
                  </a:lnTo>
                  <a:lnTo>
                    <a:pt x="262" y="1096"/>
                  </a:lnTo>
                  <a:lnTo>
                    <a:pt x="265" y="1114"/>
                  </a:lnTo>
                  <a:lnTo>
                    <a:pt x="266" y="1114"/>
                  </a:lnTo>
                  <a:lnTo>
                    <a:pt x="273" y="1139"/>
                  </a:lnTo>
                  <a:lnTo>
                    <a:pt x="276" y="1147"/>
                  </a:lnTo>
                  <a:lnTo>
                    <a:pt x="276" y="1157"/>
                  </a:lnTo>
                  <a:lnTo>
                    <a:pt x="278" y="1163"/>
                  </a:lnTo>
                  <a:lnTo>
                    <a:pt x="282" y="1192"/>
                  </a:lnTo>
                  <a:lnTo>
                    <a:pt x="284" y="1201"/>
                  </a:lnTo>
                  <a:lnTo>
                    <a:pt x="289" y="1212"/>
                  </a:lnTo>
                  <a:lnTo>
                    <a:pt x="293" y="1214"/>
                  </a:lnTo>
                  <a:lnTo>
                    <a:pt x="295" y="1225"/>
                  </a:lnTo>
                  <a:lnTo>
                    <a:pt x="304" y="12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rgbClr val="008C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3673"/>
              <a:endParaRPr lang="ru-RU" sz="2300">
                <a:solidFill>
                  <a:prstClr val="black"/>
                </a:solidFill>
              </a:endParaRPr>
            </a:p>
          </p:txBody>
        </p:sp>
        <p:sp>
          <p:nvSpPr>
            <p:cNvPr id="2077" name="TextBox 2076"/>
            <p:cNvSpPr txBox="1"/>
            <p:nvPr/>
          </p:nvSpPr>
          <p:spPr>
            <a:xfrm>
              <a:off x="6870264" y="2501705"/>
              <a:ext cx="551927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3673"/>
              <a:r>
                <a:rPr lang="ru-RU" sz="900" dirty="0" err="1">
                  <a:solidFill>
                    <a:prstClr val="black"/>
                  </a:solidFill>
                </a:rPr>
                <a:t>Джамнагар</a:t>
              </a:r>
              <a:endParaRPr lang="ru-RU" sz="900" dirty="0">
                <a:solidFill>
                  <a:prstClr val="black"/>
                </a:solidFill>
              </a:endParaRPr>
            </a:p>
          </p:txBody>
        </p:sp>
        <p:sp>
          <p:nvSpPr>
            <p:cNvPr id="2078" name="TextBox 2077"/>
            <p:cNvSpPr txBox="1"/>
            <p:nvPr/>
          </p:nvSpPr>
          <p:spPr>
            <a:xfrm>
              <a:off x="7244161" y="2322827"/>
              <a:ext cx="36993" cy="9233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3673"/>
              <a:r>
                <a:rPr lang="ru-RU" sz="800" dirty="0">
                  <a:solidFill>
                    <a:prstClr val="black"/>
                  </a:solidFill>
                </a:rPr>
                <a:t>*</a:t>
              </a:r>
            </a:p>
          </p:txBody>
        </p:sp>
        <p:sp>
          <p:nvSpPr>
            <p:cNvPr id="2079" name="TextBox 2078"/>
            <p:cNvSpPr txBox="1"/>
            <p:nvPr/>
          </p:nvSpPr>
          <p:spPr>
            <a:xfrm>
              <a:off x="6798399" y="2793274"/>
              <a:ext cx="340330" cy="9233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ru-RU"/>
              </a:defPPr>
              <a:lvl1pPr algn="ctr">
                <a:defRPr sz="400"/>
              </a:lvl1pPr>
            </a:lstStyle>
            <a:p>
              <a:pPr defTabSz="913673"/>
              <a:r>
                <a:rPr lang="ru-RU" sz="800" b="1" dirty="0">
                  <a:solidFill>
                    <a:srgbClr val="008C95"/>
                  </a:solidFill>
                </a:rPr>
                <a:t>ИНДИЯ</a:t>
              </a:r>
            </a:p>
          </p:txBody>
        </p:sp>
        <p:grpSp>
          <p:nvGrpSpPr>
            <p:cNvPr id="2080" name="Группа 2079"/>
            <p:cNvGrpSpPr/>
            <p:nvPr/>
          </p:nvGrpSpPr>
          <p:grpSpPr>
            <a:xfrm>
              <a:off x="7121743" y="2340387"/>
              <a:ext cx="110955" cy="173173"/>
              <a:chOff x="58738" y="1517651"/>
              <a:chExt cx="169863" cy="265113"/>
            </a:xfrm>
          </p:grpSpPr>
          <p:sp>
            <p:nvSpPr>
              <p:cNvPr id="2082" name="Rectangle 1271"/>
              <p:cNvSpPr>
                <a:spLocks noChangeArrowheads="1"/>
              </p:cNvSpPr>
              <p:nvPr/>
            </p:nvSpPr>
            <p:spPr bwMode="auto">
              <a:xfrm>
                <a:off x="152401" y="1738313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83" name="Rectangle 1272"/>
              <p:cNvSpPr>
                <a:spLocks noChangeArrowheads="1"/>
              </p:cNvSpPr>
              <p:nvPr/>
            </p:nvSpPr>
            <p:spPr bwMode="auto">
              <a:xfrm>
                <a:off x="165101" y="1738313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84" name="Rectangle 1273"/>
              <p:cNvSpPr>
                <a:spLocks noChangeArrowheads="1"/>
              </p:cNvSpPr>
              <p:nvPr/>
            </p:nvSpPr>
            <p:spPr bwMode="auto">
              <a:xfrm>
                <a:off x="177801" y="1738313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85" name="Rectangle 1274"/>
              <p:cNvSpPr>
                <a:spLocks noChangeArrowheads="1"/>
              </p:cNvSpPr>
              <p:nvPr/>
            </p:nvSpPr>
            <p:spPr bwMode="auto">
              <a:xfrm>
                <a:off x="190501" y="1738313"/>
                <a:ext cx="4763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86" name="Rectangle 1275"/>
              <p:cNvSpPr>
                <a:spLocks noChangeArrowheads="1"/>
              </p:cNvSpPr>
              <p:nvPr/>
            </p:nvSpPr>
            <p:spPr bwMode="auto">
              <a:xfrm>
                <a:off x="201613" y="1738313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87" name="Rectangle 1276"/>
              <p:cNvSpPr>
                <a:spLocks noChangeArrowheads="1"/>
              </p:cNvSpPr>
              <p:nvPr/>
            </p:nvSpPr>
            <p:spPr bwMode="auto">
              <a:xfrm>
                <a:off x="152401" y="1755776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88" name="Rectangle 1277"/>
              <p:cNvSpPr>
                <a:spLocks noChangeArrowheads="1"/>
              </p:cNvSpPr>
              <p:nvPr/>
            </p:nvSpPr>
            <p:spPr bwMode="auto">
              <a:xfrm>
                <a:off x="165101" y="1755776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89" name="Rectangle 1278"/>
              <p:cNvSpPr>
                <a:spLocks noChangeArrowheads="1"/>
              </p:cNvSpPr>
              <p:nvPr/>
            </p:nvSpPr>
            <p:spPr bwMode="auto">
              <a:xfrm>
                <a:off x="177801" y="1755776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90" name="Rectangle 1279"/>
              <p:cNvSpPr>
                <a:spLocks noChangeArrowheads="1"/>
              </p:cNvSpPr>
              <p:nvPr/>
            </p:nvSpPr>
            <p:spPr bwMode="auto">
              <a:xfrm>
                <a:off x="190501" y="1755776"/>
                <a:ext cx="4763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91" name="Rectangle 1280"/>
              <p:cNvSpPr>
                <a:spLocks noChangeArrowheads="1"/>
              </p:cNvSpPr>
              <p:nvPr/>
            </p:nvSpPr>
            <p:spPr bwMode="auto">
              <a:xfrm>
                <a:off x="201613" y="1755776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92" name="Freeform 1281"/>
              <p:cNvSpPr>
                <a:spLocks/>
              </p:cNvSpPr>
              <p:nvPr/>
            </p:nvSpPr>
            <p:spPr bwMode="auto">
              <a:xfrm>
                <a:off x="68263" y="1709738"/>
                <a:ext cx="6350" cy="61913"/>
              </a:xfrm>
              <a:custGeom>
                <a:avLst/>
                <a:gdLst>
                  <a:gd name="T0" fmla="*/ 6 w 11"/>
                  <a:gd name="T1" fmla="*/ 124 h 124"/>
                  <a:gd name="T2" fmla="*/ 11 w 11"/>
                  <a:gd name="T3" fmla="*/ 118 h 124"/>
                  <a:gd name="T4" fmla="*/ 11 w 11"/>
                  <a:gd name="T5" fmla="*/ 6 h 124"/>
                  <a:gd name="T6" fmla="*/ 6 w 11"/>
                  <a:gd name="T7" fmla="*/ 0 h 124"/>
                  <a:gd name="T8" fmla="*/ 0 w 11"/>
                  <a:gd name="T9" fmla="*/ 6 h 124"/>
                  <a:gd name="T10" fmla="*/ 0 w 11"/>
                  <a:gd name="T11" fmla="*/ 118 h 124"/>
                  <a:gd name="T12" fmla="*/ 6 w 11"/>
                  <a:gd name="T1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4">
                    <a:moveTo>
                      <a:pt x="6" y="124"/>
                    </a:moveTo>
                    <a:cubicBezTo>
                      <a:pt x="9" y="124"/>
                      <a:pt x="11" y="121"/>
                      <a:pt x="11" y="11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4"/>
                      <a:pt x="6" y="124"/>
                    </a:cubicBezTo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93" name="Freeform 1282"/>
              <p:cNvSpPr>
                <a:spLocks noEditPoints="1"/>
              </p:cNvSpPr>
              <p:nvPr/>
            </p:nvSpPr>
            <p:spPr bwMode="auto">
              <a:xfrm>
                <a:off x="173038" y="1660526"/>
                <a:ext cx="28575" cy="26988"/>
              </a:xfrm>
              <a:custGeom>
                <a:avLst/>
                <a:gdLst>
                  <a:gd name="T0" fmla="*/ 27 w 55"/>
                  <a:gd name="T1" fmla="*/ 0 h 56"/>
                  <a:gd name="T2" fmla="*/ 0 w 55"/>
                  <a:gd name="T3" fmla="*/ 28 h 56"/>
                  <a:gd name="T4" fmla="*/ 27 w 55"/>
                  <a:gd name="T5" fmla="*/ 56 h 56"/>
                  <a:gd name="T6" fmla="*/ 55 w 55"/>
                  <a:gd name="T7" fmla="*/ 28 h 56"/>
                  <a:gd name="T8" fmla="*/ 27 w 55"/>
                  <a:gd name="T9" fmla="*/ 0 h 56"/>
                  <a:gd name="T10" fmla="*/ 27 w 55"/>
                  <a:gd name="T11" fmla="*/ 44 h 56"/>
                  <a:gd name="T12" fmla="*/ 11 w 55"/>
                  <a:gd name="T13" fmla="*/ 28 h 56"/>
                  <a:gd name="T14" fmla="*/ 27 w 55"/>
                  <a:gd name="T15" fmla="*/ 12 h 56"/>
                  <a:gd name="T16" fmla="*/ 44 w 55"/>
                  <a:gd name="T17" fmla="*/ 28 h 56"/>
                  <a:gd name="T18" fmla="*/ 27 w 55"/>
                  <a:gd name="T19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6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6"/>
                      <a:pt x="27" y="56"/>
                    </a:cubicBezTo>
                    <a:cubicBezTo>
                      <a:pt x="43" y="56"/>
                      <a:pt x="55" y="43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moveTo>
                      <a:pt x="27" y="44"/>
                    </a:moveTo>
                    <a:cubicBezTo>
                      <a:pt x="19" y="44"/>
                      <a:pt x="11" y="37"/>
                      <a:pt x="11" y="28"/>
                    </a:cubicBezTo>
                    <a:cubicBezTo>
                      <a:pt x="11" y="19"/>
                      <a:pt x="19" y="12"/>
                      <a:pt x="27" y="12"/>
                    </a:cubicBezTo>
                    <a:cubicBezTo>
                      <a:pt x="36" y="12"/>
                      <a:pt x="44" y="19"/>
                      <a:pt x="44" y="28"/>
                    </a:cubicBezTo>
                    <a:cubicBezTo>
                      <a:pt x="44" y="37"/>
                      <a:pt x="36" y="44"/>
                      <a:pt x="27" y="44"/>
                    </a:cubicBezTo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94" name="Freeform 1283"/>
              <p:cNvSpPr>
                <a:spLocks noEditPoints="1"/>
              </p:cNvSpPr>
              <p:nvPr/>
            </p:nvSpPr>
            <p:spPr bwMode="auto">
              <a:xfrm>
                <a:off x="58738" y="1587501"/>
                <a:ext cx="169863" cy="195263"/>
              </a:xfrm>
              <a:custGeom>
                <a:avLst/>
                <a:gdLst>
                  <a:gd name="T0" fmla="*/ 307 w 341"/>
                  <a:gd name="T1" fmla="*/ 275 h 391"/>
                  <a:gd name="T2" fmla="*/ 314 w 341"/>
                  <a:gd name="T3" fmla="*/ 240 h 391"/>
                  <a:gd name="T4" fmla="*/ 307 w 341"/>
                  <a:gd name="T5" fmla="*/ 228 h 391"/>
                  <a:gd name="T6" fmla="*/ 308 w 341"/>
                  <a:gd name="T7" fmla="*/ 217 h 391"/>
                  <a:gd name="T8" fmla="*/ 307 w 341"/>
                  <a:gd name="T9" fmla="*/ 181 h 391"/>
                  <a:gd name="T10" fmla="*/ 307 w 341"/>
                  <a:gd name="T11" fmla="*/ 114 h 391"/>
                  <a:gd name="T12" fmla="*/ 308 w 341"/>
                  <a:gd name="T13" fmla="*/ 102 h 391"/>
                  <a:gd name="T14" fmla="*/ 308 w 341"/>
                  <a:gd name="T15" fmla="*/ 96 h 391"/>
                  <a:gd name="T16" fmla="*/ 307 w 341"/>
                  <a:gd name="T17" fmla="*/ 85 h 391"/>
                  <a:gd name="T18" fmla="*/ 253 w 341"/>
                  <a:gd name="T19" fmla="*/ 0 h 391"/>
                  <a:gd name="T20" fmla="*/ 93 w 341"/>
                  <a:gd name="T21" fmla="*/ 40 h 391"/>
                  <a:gd name="T22" fmla="*/ 59 w 341"/>
                  <a:gd name="T23" fmla="*/ 112 h 391"/>
                  <a:gd name="T24" fmla="*/ 103 w 341"/>
                  <a:gd name="T25" fmla="*/ 124 h 391"/>
                  <a:gd name="T26" fmla="*/ 100 w 341"/>
                  <a:gd name="T27" fmla="*/ 112 h 391"/>
                  <a:gd name="T28" fmla="*/ 210 w 341"/>
                  <a:gd name="T29" fmla="*/ 78 h 391"/>
                  <a:gd name="T30" fmla="*/ 203 w 341"/>
                  <a:gd name="T31" fmla="*/ 91 h 391"/>
                  <a:gd name="T32" fmla="*/ 210 w 341"/>
                  <a:gd name="T33" fmla="*/ 102 h 391"/>
                  <a:gd name="T34" fmla="*/ 209 w 341"/>
                  <a:gd name="T35" fmla="*/ 114 h 391"/>
                  <a:gd name="T36" fmla="*/ 196 w 341"/>
                  <a:gd name="T37" fmla="*/ 155 h 391"/>
                  <a:gd name="T38" fmla="*/ 184 w 341"/>
                  <a:gd name="T39" fmla="*/ 152 h 391"/>
                  <a:gd name="T40" fmla="*/ 196 w 341"/>
                  <a:gd name="T41" fmla="*/ 196 h 391"/>
                  <a:gd name="T42" fmla="*/ 210 w 341"/>
                  <a:gd name="T43" fmla="*/ 217 h 391"/>
                  <a:gd name="T44" fmla="*/ 209 w 341"/>
                  <a:gd name="T45" fmla="*/ 228 h 391"/>
                  <a:gd name="T46" fmla="*/ 209 w 341"/>
                  <a:gd name="T47" fmla="*/ 234 h 391"/>
                  <a:gd name="T48" fmla="*/ 210 w 341"/>
                  <a:gd name="T49" fmla="*/ 246 h 391"/>
                  <a:gd name="T50" fmla="*/ 162 w 341"/>
                  <a:gd name="T51" fmla="*/ 230 h 391"/>
                  <a:gd name="T52" fmla="*/ 103 w 341"/>
                  <a:gd name="T53" fmla="*/ 141 h 391"/>
                  <a:gd name="T54" fmla="*/ 59 w 341"/>
                  <a:gd name="T55" fmla="*/ 129 h 391"/>
                  <a:gd name="T56" fmla="*/ 62 w 341"/>
                  <a:gd name="T57" fmla="*/ 141 h 391"/>
                  <a:gd name="T58" fmla="*/ 0 w 341"/>
                  <a:gd name="T59" fmla="*/ 391 h 391"/>
                  <a:gd name="T60" fmla="*/ 341 w 341"/>
                  <a:gd name="T61" fmla="*/ 390 h 391"/>
                  <a:gd name="T62" fmla="*/ 258 w 341"/>
                  <a:gd name="T63" fmla="*/ 11 h 391"/>
                  <a:gd name="T64" fmla="*/ 221 w 341"/>
                  <a:gd name="T65" fmla="*/ 85 h 391"/>
                  <a:gd name="T66" fmla="*/ 296 w 341"/>
                  <a:gd name="T67" fmla="*/ 96 h 391"/>
                  <a:gd name="T68" fmla="*/ 221 w 341"/>
                  <a:gd name="T69" fmla="*/ 96 h 391"/>
                  <a:gd name="T70" fmla="*/ 296 w 341"/>
                  <a:gd name="T71" fmla="*/ 217 h 391"/>
                  <a:gd name="T72" fmla="*/ 221 w 341"/>
                  <a:gd name="T73" fmla="*/ 228 h 391"/>
                  <a:gd name="T74" fmla="*/ 221 w 341"/>
                  <a:gd name="T75" fmla="*/ 234 h 391"/>
                  <a:gd name="T76" fmla="*/ 296 w 341"/>
                  <a:gd name="T77" fmla="*/ 246 h 391"/>
                  <a:gd name="T78" fmla="*/ 221 w 341"/>
                  <a:gd name="T79" fmla="*/ 246 h 391"/>
                  <a:gd name="T80" fmla="*/ 88 w 341"/>
                  <a:gd name="T81" fmla="*/ 112 h 391"/>
                  <a:gd name="T82" fmla="*/ 93 w 341"/>
                  <a:gd name="T83" fmla="*/ 52 h 391"/>
                  <a:gd name="T84" fmla="*/ 101 w 341"/>
                  <a:gd name="T85" fmla="*/ 66 h 391"/>
                  <a:gd name="T86" fmla="*/ 210 w 341"/>
                  <a:gd name="T87" fmla="*/ 181 h 391"/>
                  <a:gd name="T88" fmla="*/ 73 w 341"/>
                  <a:gd name="T89" fmla="*/ 141 h 391"/>
                  <a:gd name="T90" fmla="*/ 73 w 341"/>
                  <a:gd name="T91" fmla="*/ 172 h 391"/>
                  <a:gd name="T92" fmla="*/ 92 w 341"/>
                  <a:gd name="T93" fmla="*/ 184 h 391"/>
                  <a:gd name="T94" fmla="*/ 70 w 341"/>
                  <a:gd name="T95" fmla="*/ 184 h 391"/>
                  <a:gd name="T96" fmla="*/ 11 w 341"/>
                  <a:gd name="T97" fmla="*/ 238 h 391"/>
                  <a:gd name="T98" fmla="*/ 162 w 341"/>
                  <a:gd name="T99" fmla="*/ 286 h 391"/>
                  <a:gd name="T100" fmla="*/ 162 w 341"/>
                  <a:gd name="T101" fmla="*/ 38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1" h="391">
                    <a:moveTo>
                      <a:pt x="341" y="275"/>
                    </a:moveTo>
                    <a:cubicBezTo>
                      <a:pt x="326" y="275"/>
                      <a:pt x="326" y="275"/>
                      <a:pt x="326" y="275"/>
                    </a:cubicBezTo>
                    <a:cubicBezTo>
                      <a:pt x="307" y="275"/>
                      <a:pt x="307" y="275"/>
                      <a:pt x="307" y="275"/>
                    </a:cubicBezTo>
                    <a:cubicBezTo>
                      <a:pt x="307" y="246"/>
                      <a:pt x="307" y="246"/>
                      <a:pt x="307" y="246"/>
                    </a:cubicBezTo>
                    <a:cubicBezTo>
                      <a:pt x="308" y="246"/>
                      <a:pt x="308" y="246"/>
                      <a:pt x="308" y="246"/>
                    </a:cubicBezTo>
                    <a:cubicBezTo>
                      <a:pt x="311" y="246"/>
                      <a:pt x="314" y="243"/>
                      <a:pt x="314" y="240"/>
                    </a:cubicBezTo>
                    <a:cubicBezTo>
                      <a:pt x="314" y="237"/>
                      <a:pt x="311" y="234"/>
                      <a:pt x="308" y="234"/>
                    </a:cubicBezTo>
                    <a:cubicBezTo>
                      <a:pt x="307" y="234"/>
                      <a:pt x="307" y="234"/>
                      <a:pt x="307" y="234"/>
                    </a:cubicBezTo>
                    <a:cubicBezTo>
                      <a:pt x="307" y="228"/>
                      <a:pt x="307" y="228"/>
                      <a:pt x="307" y="228"/>
                    </a:cubicBezTo>
                    <a:cubicBezTo>
                      <a:pt x="308" y="228"/>
                      <a:pt x="308" y="228"/>
                      <a:pt x="308" y="228"/>
                    </a:cubicBezTo>
                    <a:cubicBezTo>
                      <a:pt x="311" y="228"/>
                      <a:pt x="314" y="226"/>
                      <a:pt x="314" y="222"/>
                    </a:cubicBezTo>
                    <a:cubicBezTo>
                      <a:pt x="314" y="219"/>
                      <a:pt x="311" y="217"/>
                      <a:pt x="308" y="217"/>
                    </a:cubicBezTo>
                    <a:cubicBezTo>
                      <a:pt x="307" y="217"/>
                      <a:pt x="307" y="217"/>
                      <a:pt x="307" y="217"/>
                    </a:cubicBezTo>
                    <a:cubicBezTo>
                      <a:pt x="307" y="193"/>
                      <a:pt x="307" y="193"/>
                      <a:pt x="307" y="193"/>
                    </a:cubicBezTo>
                    <a:cubicBezTo>
                      <a:pt x="307" y="181"/>
                      <a:pt x="307" y="181"/>
                      <a:pt x="307" y="181"/>
                    </a:cubicBezTo>
                    <a:cubicBezTo>
                      <a:pt x="307" y="166"/>
                      <a:pt x="307" y="166"/>
                      <a:pt x="307" y="166"/>
                    </a:cubicBezTo>
                    <a:cubicBezTo>
                      <a:pt x="307" y="155"/>
                      <a:pt x="307" y="155"/>
                      <a:pt x="307" y="155"/>
                    </a:cubicBezTo>
                    <a:cubicBezTo>
                      <a:pt x="307" y="114"/>
                      <a:pt x="307" y="114"/>
                      <a:pt x="307" y="114"/>
                    </a:cubicBezTo>
                    <a:cubicBezTo>
                      <a:pt x="308" y="114"/>
                      <a:pt x="308" y="114"/>
                      <a:pt x="308" y="114"/>
                    </a:cubicBezTo>
                    <a:cubicBezTo>
                      <a:pt x="311" y="114"/>
                      <a:pt x="314" y="111"/>
                      <a:pt x="314" y="108"/>
                    </a:cubicBezTo>
                    <a:cubicBezTo>
                      <a:pt x="314" y="105"/>
                      <a:pt x="311" y="102"/>
                      <a:pt x="308" y="102"/>
                    </a:cubicBezTo>
                    <a:cubicBezTo>
                      <a:pt x="307" y="102"/>
                      <a:pt x="307" y="102"/>
                      <a:pt x="307" y="102"/>
                    </a:cubicBezTo>
                    <a:cubicBezTo>
                      <a:pt x="307" y="96"/>
                      <a:pt x="307" y="96"/>
                      <a:pt x="307" y="96"/>
                    </a:cubicBezTo>
                    <a:cubicBezTo>
                      <a:pt x="308" y="96"/>
                      <a:pt x="308" y="96"/>
                      <a:pt x="308" y="96"/>
                    </a:cubicBezTo>
                    <a:cubicBezTo>
                      <a:pt x="311" y="96"/>
                      <a:pt x="314" y="94"/>
                      <a:pt x="314" y="91"/>
                    </a:cubicBezTo>
                    <a:cubicBezTo>
                      <a:pt x="314" y="87"/>
                      <a:pt x="311" y="85"/>
                      <a:pt x="308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49"/>
                      <a:pt x="307" y="49"/>
                      <a:pt x="307" y="49"/>
                    </a:cubicBezTo>
                    <a:cubicBezTo>
                      <a:pt x="307" y="27"/>
                      <a:pt x="294" y="9"/>
                      <a:pt x="275" y="2"/>
                    </a:cubicBezTo>
                    <a:cubicBezTo>
                      <a:pt x="266" y="0"/>
                      <a:pt x="261" y="0"/>
                      <a:pt x="253" y="0"/>
                    </a:cubicBezTo>
                    <a:cubicBezTo>
                      <a:pt x="253" y="0"/>
                      <a:pt x="253" y="0"/>
                      <a:pt x="253" y="0"/>
                    </a:cubicBezTo>
                    <a:cubicBezTo>
                      <a:pt x="231" y="2"/>
                      <a:pt x="214" y="19"/>
                      <a:pt x="210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76" y="40"/>
                      <a:pt x="62" y="54"/>
                      <a:pt x="62" y="71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6" y="112"/>
                      <a:pt x="53" y="115"/>
                      <a:pt x="53" y="118"/>
                    </a:cubicBezTo>
                    <a:cubicBezTo>
                      <a:pt x="53" y="121"/>
                      <a:pt x="56" y="124"/>
                      <a:pt x="59" y="124"/>
                    </a:cubicBezTo>
                    <a:cubicBezTo>
                      <a:pt x="103" y="124"/>
                      <a:pt x="103" y="124"/>
                      <a:pt x="103" y="124"/>
                    </a:cubicBezTo>
                    <a:cubicBezTo>
                      <a:pt x="106" y="124"/>
                      <a:pt x="108" y="121"/>
                      <a:pt x="108" y="118"/>
                    </a:cubicBezTo>
                    <a:cubicBezTo>
                      <a:pt x="108" y="115"/>
                      <a:pt x="106" y="112"/>
                      <a:pt x="103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100" y="79"/>
                      <a:pt x="100" y="78"/>
                      <a:pt x="101" y="78"/>
                    </a:cubicBezTo>
                    <a:cubicBezTo>
                      <a:pt x="210" y="78"/>
                      <a:pt x="210" y="78"/>
                      <a:pt x="210" y="78"/>
                    </a:cubicBezTo>
                    <a:cubicBezTo>
                      <a:pt x="210" y="85"/>
                      <a:pt x="210" y="85"/>
                      <a:pt x="210" y="85"/>
                    </a:cubicBezTo>
                    <a:cubicBezTo>
                      <a:pt x="209" y="85"/>
                      <a:pt x="209" y="85"/>
                      <a:pt x="209" y="85"/>
                    </a:cubicBezTo>
                    <a:cubicBezTo>
                      <a:pt x="206" y="85"/>
                      <a:pt x="203" y="87"/>
                      <a:pt x="203" y="91"/>
                    </a:cubicBezTo>
                    <a:cubicBezTo>
                      <a:pt x="203" y="94"/>
                      <a:pt x="206" y="96"/>
                      <a:pt x="209" y="96"/>
                    </a:cubicBezTo>
                    <a:cubicBezTo>
                      <a:pt x="210" y="96"/>
                      <a:pt x="210" y="96"/>
                      <a:pt x="210" y="96"/>
                    </a:cubicBezTo>
                    <a:cubicBezTo>
                      <a:pt x="210" y="102"/>
                      <a:pt x="210" y="102"/>
                      <a:pt x="210" y="102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06" y="102"/>
                      <a:pt x="203" y="105"/>
                      <a:pt x="203" y="108"/>
                    </a:cubicBezTo>
                    <a:cubicBezTo>
                      <a:pt x="203" y="111"/>
                      <a:pt x="206" y="114"/>
                      <a:pt x="209" y="114"/>
                    </a:cubicBezTo>
                    <a:cubicBezTo>
                      <a:pt x="210" y="114"/>
                      <a:pt x="210" y="114"/>
                      <a:pt x="210" y="114"/>
                    </a:cubicBezTo>
                    <a:cubicBezTo>
                      <a:pt x="210" y="155"/>
                      <a:pt x="210" y="155"/>
                      <a:pt x="210" y="155"/>
                    </a:cubicBezTo>
                    <a:cubicBezTo>
                      <a:pt x="196" y="155"/>
                      <a:pt x="196" y="155"/>
                      <a:pt x="196" y="155"/>
                    </a:cubicBezTo>
                    <a:cubicBezTo>
                      <a:pt x="196" y="152"/>
                      <a:pt x="196" y="152"/>
                      <a:pt x="196" y="152"/>
                    </a:cubicBezTo>
                    <a:cubicBezTo>
                      <a:pt x="196" y="149"/>
                      <a:pt x="193" y="146"/>
                      <a:pt x="190" y="146"/>
                    </a:cubicBezTo>
                    <a:cubicBezTo>
                      <a:pt x="187" y="146"/>
                      <a:pt x="184" y="149"/>
                      <a:pt x="184" y="152"/>
                    </a:cubicBezTo>
                    <a:cubicBezTo>
                      <a:pt x="184" y="196"/>
                      <a:pt x="184" y="196"/>
                      <a:pt x="184" y="196"/>
                    </a:cubicBezTo>
                    <a:cubicBezTo>
                      <a:pt x="184" y="199"/>
                      <a:pt x="187" y="201"/>
                      <a:pt x="190" y="201"/>
                    </a:cubicBezTo>
                    <a:cubicBezTo>
                      <a:pt x="193" y="201"/>
                      <a:pt x="196" y="199"/>
                      <a:pt x="196" y="196"/>
                    </a:cubicBezTo>
                    <a:cubicBezTo>
                      <a:pt x="196" y="193"/>
                      <a:pt x="196" y="193"/>
                      <a:pt x="196" y="193"/>
                    </a:cubicBezTo>
                    <a:cubicBezTo>
                      <a:pt x="210" y="193"/>
                      <a:pt x="210" y="193"/>
                      <a:pt x="210" y="193"/>
                    </a:cubicBezTo>
                    <a:cubicBezTo>
                      <a:pt x="210" y="217"/>
                      <a:pt x="210" y="217"/>
                      <a:pt x="210" y="217"/>
                    </a:cubicBezTo>
                    <a:cubicBezTo>
                      <a:pt x="209" y="217"/>
                      <a:pt x="209" y="217"/>
                      <a:pt x="209" y="217"/>
                    </a:cubicBezTo>
                    <a:cubicBezTo>
                      <a:pt x="206" y="217"/>
                      <a:pt x="203" y="219"/>
                      <a:pt x="203" y="222"/>
                    </a:cubicBezTo>
                    <a:cubicBezTo>
                      <a:pt x="203" y="226"/>
                      <a:pt x="206" y="228"/>
                      <a:pt x="209" y="228"/>
                    </a:cubicBezTo>
                    <a:cubicBezTo>
                      <a:pt x="210" y="228"/>
                      <a:pt x="210" y="228"/>
                      <a:pt x="210" y="228"/>
                    </a:cubicBezTo>
                    <a:cubicBezTo>
                      <a:pt x="210" y="234"/>
                      <a:pt x="210" y="234"/>
                      <a:pt x="210" y="234"/>
                    </a:cubicBezTo>
                    <a:cubicBezTo>
                      <a:pt x="209" y="234"/>
                      <a:pt x="209" y="234"/>
                      <a:pt x="209" y="234"/>
                    </a:cubicBezTo>
                    <a:cubicBezTo>
                      <a:pt x="206" y="234"/>
                      <a:pt x="203" y="237"/>
                      <a:pt x="203" y="240"/>
                    </a:cubicBezTo>
                    <a:cubicBezTo>
                      <a:pt x="203" y="243"/>
                      <a:pt x="206" y="246"/>
                      <a:pt x="209" y="246"/>
                    </a:cubicBezTo>
                    <a:cubicBezTo>
                      <a:pt x="210" y="246"/>
                      <a:pt x="210" y="246"/>
                      <a:pt x="210" y="246"/>
                    </a:cubicBezTo>
                    <a:cubicBezTo>
                      <a:pt x="210" y="275"/>
                      <a:pt x="210" y="275"/>
                      <a:pt x="210" y="275"/>
                    </a:cubicBezTo>
                    <a:cubicBezTo>
                      <a:pt x="162" y="275"/>
                      <a:pt x="162" y="275"/>
                      <a:pt x="162" y="275"/>
                    </a:cubicBezTo>
                    <a:cubicBezTo>
                      <a:pt x="162" y="230"/>
                      <a:pt x="162" y="230"/>
                      <a:pt x="162" y="230"/>
                    </a:cubicBezTo>
                    <a:cubicBezTo>
                      <a:pt x="100" y="176"/>
                      <a:pt x="100" y="176"/>
                      <a:pt x="100" y="176"/>
                    </a:cubicBezTo>
                    <a:cubicBezTo>
                      <a:pt x="100" y="141"/>
                      <a:pt x="100" y="141"/>
                      <a:pt x="100" y="141"/>
                    </a:cubicBezTo>
                    <a:cubicBezTo>
                      <a:pt x="103" y="141"/>
                      <a:pt x="103" y="141"/>
                      <a:pt x="103" y="141"/>
                    </a:cubicBezTo>
                    <a:cubicBezTo>
                      <a:pt x="106" y="141"/>
                      <a:pt x="108" y="138"/>
                      <a:pt x="108" y="135"/>
                    </a:cubicBezTo>
                    <a:cubicBezTo>
                      <a:pt x="108" y="132"/>
                      <a:pt x="106" y="129"/>
                      <a:pt x="103" y="129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56" y="129"/>
                      <a:pt x="53" y="132"/>
                      <a:pt x="53" y="135"/>
                    </a:cubicBezTo>
                    <a:cubicBezTo>
                      <a:pt x="53" y="138"/>
                      <a:pt x="56" y="141"/>
                      <a:pt x="59" y="141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2" y="176"/>
                      <a:pt x="62" y="176"/>
                      <a:pt x="62" y="176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328" y="391"/>
                      <a:pt x="328" y="391"/>
                      <a:pt x="328" y="391"/>
                    </a:cubicBezTo>
                    <a:cubicBezTo>
                      <a:pt x="328" y="390"/>
                      <a:pt x="328" y="390"/>
                      <a:pt x="328" y="390"/>
                    </a:cubicBezTo>
                    <a:cubicBezTo>
                      <a:pt x="341" y="390"/>
                      <a:pt x="341" y="390"/>
                      <a:pt x="341" y="390"/>
                    </a:cubicBezTo>
                    <a:lnTo>
                      <a:pt x="341" y="275"/>
                    </a:lnTo>
                    <a:close/>
                    <a:moveTo>
                      <a:pt x="221" y="49"/>
                    </a:moveTo>
                    <a:cubicBezTo>
                      <a:pt x="221" y="28"/>
                      <a:pt x="238" y="11"/>
                      <a:pt x="258" y="11"/>
                    </a:cubicBezTo>
                    <a:cubicBezTo>
                      <a:pt x="279" y="11"/>
                      <a:pt x="296" y="28"/>
                      <a:pt x="296" y="49"/>
                    </a:cubicBezTo>
                    <a:cubicBezTo>
                      <a:pt x="296" y="85"/>
                      <a:pt x="296" y="85"/>
                      <a:pt x="296" y="85"/>
                    </a:cubicBezTo>
                    <a:cubicBezTo>
                      <a:pt x="221" y="85"/>
                      <a:pt x="221" y="85"/>
                      <a:pt x="221" y="85"/>
                    </a:cubicBezTo>
                    <a:lnTo>
                      <a:pt x="221" y="49"/>
                    </a:lnTo>
                    <a:close/>
                    <a:moveTo>
                      <a:pt x="221" y="96"/>
                    </a:moveTo>
                    <a:cubicBezTo>
                      <a:pt x="296" y="96"/>
                      <a:pt x="296" y="96"/>
                      <a:pt x="296" y="96"/>
                    </a:cubicBezTo>
                    <a:cubicBezTo>
                      <a:pt x="296" y="102"/>
                      <a:pt x="296" y="102"/>
                      <a:pt x="296" y="102"/>
                    </a:cubicBezTo>
                    <a:cubicBezTo>
                      <a:pt x="221" y="102"/>
                      <a:pt x="221" y="102"/>
                      <a:pt x="221" y="102"/>
                    </a:cubicBezTo>
                    <a:lnTo>
                      <a:pt x="221" y="96"/>
                    </a:lnTo>
                    <a:close/>
                    <a:moveTo>
                      <a:pt x="221" y="114"/>
                    </a:moveTo>
                    <a:cubicBezTo>
                      <a:pt x="296" y="114"/>
                      <a:pt x="296" y="114"/>
                      <a:pt x="296" y="114"/>
                    </a:cubicBezTo>
                    <a:cubicBezTo>
                      <a:pt x="296" y="217"/>
                      <a:pt x="296" y="217"/>
                      <a:pt x="296" y="217"/>
                    </a:cubicBezTo>
                    <a:cubicBezTo>
                      <a:pt x="221" y="217"/>
                      <a:pt x="221" y="217"/>
                      <a:pt x="221" y="217"/>
                    </a:cubicBezTo>
                    <a:lnTo>
                      <a:pt x="221" y="114"/>
                    </a:lnTo>
                    <a:close/>
                    <a:moveTo>
                      <a:pt x="221" y="228"/>
                    </a:moveTo>
                    <a:cubicBezTo>
                      <a:pt x="296" y="228"/>
                      <a:pt x="296" y="228"/>
                      <a:pt x="296" y="228"/>
                    </a:cubicBezTo>
                    <a:cubicBezTo>
                      <a:pt x="296" y="234"/>
                      <a:pt x="296" y="234"/>
                      <a:pt x="296" y="234"/>
                    </a:cubicBezTo>
                    <a:cubicBezTo>
                      <a:pt x="221" y="234"/>
                      <a:pt x="221" y="234"/>
                      <a:pt x="221" y="234"/>
                    </a:cubicBezTo>
                    <a:lnTo>
                      <a:pt x="221" y="228"/>
                    </a:lnTo>
                    <a:close/>
                    <a:moveTo>
                      <a:pt x="221" y="246"/>
                    </a:moveTo>
                    <a:cubicBezTo>
                      <a:pt x="296" y="246"/>
                      <a:pt x="296" y="246"/>
                      <a:pt x="296" y="246"/>
                    </a:cubicBezTo>
                    <a:cubicBezTo>
                      <a:pt x="296" y="275"/>
                      <a:pt x="296" y="275"/>
                      <a:pt x="296" y="275"/>
                    </a:cubicBezTo>
                    <a:cubicBezTo>
                      <a:pt x="221" y="275"/>
                      <a:pt x="221" y="275"/>
                      <a:pt x="221" y="275"/>
                    </a:cubicBezTo>
                    <a:lnTo>
                      <a:pt x="221" y="246"/>
                    </a:lnTo>
                    <a:close/>
                    <a:moveTo>
                      <a:pt x="101" y="66"/>
                    </a:moveTo>
                    <a:cubicBezTo>
                      <a:pt x="94" y="66"/>
                      <a:pt x="88" y="72"/>
                      <a:pt x="88" y="79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73" y="112"/>
                      <a:pt x="73" y="112"/>
                      <a:pt x="73" y="112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61"/>
                      <a:pt x="82" y="52"/>
                      <a:pt x="93" y="52"/>
                    </a:cubicBezTo>
                    <a:cubicBezTo>
                      <a:pt x="210" y="52"/>
                      <a:pt x="210" y="52"/>
                      <a:pt x="210" y="52"/>
                    </a:cubicBezTo>
                    <a:cubicBezTo>
                      <a:pt x="210" y="66"/>
                      <a:pt x="210" y="66"/>
                      <a:pt x="210" y="66"/>
                    </a:cubicBezTo>
                    <a:lnTo>
                      <a:pt x="101" y="66"/>
                    </a:lnTo>
                    <a:close/>
                    <a:moveTo>
                      <a:pt x="196" y="166"/>
                    </a:moveTo>
                    <a:cubicBezTo>
                      <a:pt x="210" y="166"/>
                      <a:pt x="210" y="166"/>
                      <a:pt x="210" y="166"/>
                    </a:cubicBezTo>
                    <a:cubicBezTo>
                      <a:pt x="210" y="181"/>
                      <a:pt x="210" y="181"/>
                      <a:pt x="210" y="181"/>
                    </a:cubicBezTo>
                    <a:cubicBezTo>
                      <a:pt x="196" y="181"/>
                      <a:pt x="196" y="181"/>
                      <a:pt x="196" y="181"/>
                    </a:cubicBezTo>
                    <a:lnTo>
                      <a:pt x="196" y="166"/>
                    </a:lnTo>
                    <a:close/>
                    <a:moveTo>
                      <a:pt x="73" y="141"/>
                    </a:move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72"/>
                      <a:pt x="88" y="172"/>
                      <a:pt x="88" y="172"/>
                    </a:cubicBezTo>
                    <a:cubicBezTo>
                      <a:pt x="73" y="172"/>
                      <a:pt x="73" y="172"/>
                      <a:pt x="73" y="172"/>
                    </a:cubicBezTo>
                    <a:lnTo>
                      <a:pt x="73" y="141"/>
                    </a:lnTo>
                    <a:close/>
                    <a:moveTo>
                      <a:pt x="70" y="184"/>
                    </a:moveTo>
                    <a:cubicBezTo>
                      <a:pt x="92" y="184"/>
                      <a:pt x="92" y="184"/>
                      <a:pt x="92" y="184"/>
                    </a:cubicBezTo>
                    <a:cubicBezTo>
                      <a:pt x="140" y="227"/>
                      <a:pt x="140" y="227"/>
                      <a:pt x="140" y="227"/>
                    </a:cubicBezTo>
                    <a:cubicBezTo>
                      <a:pt x="21" y="227"/>
                      <a:pt x="21" y="227"/>
                      <a:pt x="21" y="227"/>
                    </a:cubicBezTo>
                    <a:lnTo>
                      <a:pt x="70" y="184"/>
                    </a:lnTo>
                    <a:close/>
                    <a:moveTo>
                      <a:pt x="150" y="380"/>
                    </a:moveTo>
                    <a:cubicBezTo>
                      <a:pt x="11" y="380"/>
                      <a:pt x="11" y="380"/>
                      <a:pt x="11" y="380"/>
                    </a:cubicBezTo>
                    <a:cubicBezTo>
                      <a:pt x="11" y="238"/>
                      <a:pt x="11" y="238"/>
                      <a:pt x="11" y="238"/>
                    </a:cubicBezTo>
                    <a:cubicBezTo>
                      <a:pt x="150" y="238"/>
                      <a:pt x="150" y="238"/>
                      <a:pt x="150" y="238"/>
                    </a:cubicBezTo>
                    <a:lnTo>
                      <a:pt x="150" y="380"/>
                    </a:lnTo>
                    <a:close/>
                    <a:moveTo>
                      <a:pt x="162" y="286"/>
                    </a:moveTo>
                    <a:cubicBezTo>
                      <a:pt x="326" y="286"/>
                      <a:pt x="326" y="286"/>
                      <a:pt x="326" y="286"/>
                    </a:cubicBezTo>
                    <a:cubicBezTo>
                      <a:pt x="326" y="380"/>
                      <a:pt x="326" y="380"/>
                      <a:pt x="326" y="380"/>
                    </a:cubicBezTo>
                    <a:cubicBezTo>
                      <a:pt x="162" y="380"/>
                      <a:pt x="162" y="380"/>
                      <a:pt x="162" y="380"/>
                    </a:cubicBezTo>
                    <a:lnTo>
                      <a:pt x="162" y="286"/>
                    </a:lnTo>
                    <a:close/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95" name="Freeform 1284"/>
              <p:cNvSpPr>
                <a:spLocks/>
              </p:cNvSpPr>
              <p:nvPr/>
            </p:nvSpPr>
            <p:spPr bwMode="auto">
              <a:xfrm>
                <a:off x="61913" y="1630363"/>
                <a:ext cx="26988" cy="69850"/>
              </a:xfrm>
              <a:custGeom>
                <a:avLst/>
                <a:gdLst>
                  <a:gd name="T0" fmla="*/ 25 w 54"/>
                  <a:gd name="T1" fmla="*/ 0 h 140"/>
                  <a:gd name="T2" fmla="*/ 25 w 54"/>
                  <a:gd name="T3" fmla="*/ 0 h 140"/>
                  <a:gd name="T4" fmla="*/ 7 w 54"/>
                  <a:gd name="T5" fmla="*/ 8 h 140"/>
                  <a:gd name="T6" fmla="*/ 0 w 54"/>
                  <a:gd name="T7" fmla="*/ 32 h 140"/>
                  <a:gd name="T8" fmla="*/ 0 w 54"/>
                  <a:gd name="T9" fmla="*/ 71 h 140"/>
                  <a:gd name="T10" fmla="*/ 0 w 54"/>
                  <a:gd name="T11" fmla="*/ 71 h 140"/>
                  <a:gd name="T12" fmla="*/ 0 w 54"/>
                  <a:gd name="T13" fmla="*/ 140 h 140"/>
                  <a:gd name="T14" fmla="*/ 10 w 54"/>
                  <a:gd name="T15" fmla="*/ 131 h 140"/>
                  <a:gd name="T16" fmla="*/ 11 w 54"/>
                  <a:gd name="T17" fmla="*/ 70 h 140"/>
                  <a:gd name="T18" fmla="*/ 12 w 54"/>
                  <a:gd name="T19" fmla="*/ 70 h 140"/>
                  <a:gd name="T20" fmla="*/ 12 w 54"/>
                  <a:gd name="T21" fmla="*/ 32 h 140"/>
                  <a:gd name="T22" fmla="*/ 15 w 54"/>
                  <a:gd name="T23" fmla="*/ 17 h 140"/>
                  <a:gd name="T24" fmla="*/ 27 w 54"/>
                  <a:gd name="T25" fmla="*/ 12 h 140"/>
                  <a:gd name="T26" fmla="*/ 54 w 54"/>
                  <a:gd name="T27" fmla="*/ 12 h 140"/>
                  <a:gd name="T28" fmla="*/ 54 w 54"/>
                  <a:gd name="T29" fmla="*/ 0 h 140"/>
                  <a:gd name="T30" fmla="*/ 25 w 54"/>
                  <a:gd name="T3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140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2" y="1"/>
                      <a:pt x="13" y="2"/>
                      <a:pt x="7" y="8"/>
                    </a:cubicBezTo>
                    <a:cubicBezTo>
                      <a:pt x="0" y="15"/>
                      <a:pt x="0" y="30"/>
                      <a:pt x="0" y="32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4" y="140"/>
                      <a:pt x="7" y="130"/>
                      <a:pt x="10" y="13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26"/>
                      <a:pt x="13" y="19"/>
                      <a:pt x="15" y="17"/>
                    </a:cubicBezTo>
                    <a:cubicBezTo>
                      <a:pt x="19" y="13"/>
                      <a:pt x="26" y="12"/>
                      <a:pt x="27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8"/>
                      <a:pt x="54" y="4"/>
                      <a:pt x="54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96" name="Rectangle 1285"/>
              <p:cNvSpPr>
                <a:spLocks noChangeArrowheads="1"/>
              </p:cNvSpPr>
              <p:nvPr/>
            </p:nvSpPr>
            <p:spPr bwMode="auto">
              <a:xfrm>
                <a:off x="152401" y="1738313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97" name="Rectangle 1286"/>
              <p:cNvSpPr>
                <a:spLocks noChangeArrowheads="1"/>
              </p:cNvSpPr>
              <p:nvPr/>
            </p:nvSpPr>
            <p:spPr bwMode="auto">
              <a:xfrm>
                <a:off x="165101" y="1738313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98" name="Rectangle 1287"/>
              <p:cNvSpPr>
                <a:spLocks noChangeArrowheads="1"/>
              </p:cNvSpPr>
              <p:nvPr/>
            </p:nvSpPr>
            <p:spPr bwMode="auto">
              <a:xfrm>
                <a:off x="177801" y="1738313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99" name="Rectangle 1288"/>
              <p:cNvSpPr>
                <a:spLocks noChangeArrowheads="1"/>
              </p:cNvSpPr>
              <p:nvPr/>
            </p:nvSpPr>
            <p:spPr bwMode="auto">
              <a:xfrm>
                <a:off x="190501" y="1738313"/>
                <a:ext cx="4763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00" name="Rectangle 1289"/>
              <p:cNvSpPr>
                <a:spLocks noChangeArrowheads="1"/>
              </p:cNvSpPr>
              <p:nvPr/>
            </p:nvSpPr>
            <p:spPr bwMode="auto">
              <a:xfrm>
                <a:off x="201613" y="1738313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01" name="Rectangle 1290"/>
              <p:cNvSpPr>
                <a:spLocks noChangeArrowheads="1"/>
              </p:cNvSpPr>
              <p:nvPr/>
            </p:nvSpPr>
            <p:spPr bwMode="auto">
              <a:xfrm>
                <a:off x="152401" y="1755776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02" name="Rectangle 1291"/>
              <p:cNvSpPr>
                <a:spLocks noChangeArrowheads="1"/>
              </p:cNvSpPr>
              <p:nvPr/>
            </p:nvSpPr>
            <p:spPr bwMode="auto">
              <a:xfrm>
                <a:off x="165101" y="1755776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03" name="Rectangle 1292"/>
              <p:cNvSpPr>
                <a:spLocks noChangeArrowheads="1"/>
              </p:cNvSpPr>
              <p:nvPr/>
            </p:nvSpPr>
            <p:spPr bwMode="auto">
              <a:xfrm>
                <a:off x="177801" y="1755776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04" name="Rectangle 1293"/>
              <p:cNvSpPr>
                <a:spLocks noChangeArrowheads="1"/>
              </p:cNvSpPr>
              <p:nvPr/>
            </p:nvSpPr>
            <p:spPr bwMode="auto">
              <a:xfrm>
                <a:off x="190501" y="1755776"/>
                <a:ext cx="4763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05" name="Rectangle 1294"/>
              <p:cNvSpPr>
                <a:spLocks noChangeArrowheads="1"/>
              </p:cNvSpPr>
              <p:nvPr/>
            </p:nvSpPr>
            <p:spPr bwMode="auto">
              <a:xfrm>
                <a:off x="201613" y="1755776"/>
                <a:ext cx="6350" cy="12700"/>
              </a:xfrm>
              <a:prstGeom prst="rect">
                <a:avLst/>
              </a:pr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06" name="Freeform 1295"/>
              <p:cNvSpPr>
                <a:spLocks/>
              </p:cNvSpPr>
              <p:nvPr/>
            </p:nvSpPr>
            <p:spPr bwMode="auto">
              <a:xfrm>
                <a:off x="68263" y="1709738"/>
                <a:ext cx="6350" cy="61913"/>
              </a:xfrm>
              <a:custGeom>
                <a:avLst/>
                <a:gdLst>
                  <a:gd name="T0" fmla="*/ 6 w 11"/>
                  <a:gd name="T1" fmla="*/ 124 h 124"/>
                  <a:gd name="T2" fmla="*/ 11 w 11"/>
                  <a:gd name="T3" fmla="*/ 118 h 124"/>
                  <a:gd name="T4" fmla="*/ 11 w 11"/>
                  <a:gd name="T5" fmla="*/ 6 h 124"/>
                  <a:gd name="T6" fmla="*/ 6 w 11"/>
                  <a:gd name="T7" fmla="*/ 0 h 124"/>
                  <a:gd name="T8" fmla="*/ 0 w 11"/>
                  <a:gd name="T9" fmla="*/ 6 h 124"/>
                  <a:gd name="T10" fmla="*/ 0 w 11"/>
                  <a:gd name="T11" fmla="*/ 118 h 124"/>
                  <a:gd name="T12" fmla="*/ 6 w 11"/>
                  <a:gd name="T1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4">
                    <a:moveTo>
                      <a:pt x="6" y="124"/>
                    </a:moveTo>
                    <a:cubicBezTo>
                      <a:pt x="9" y="124"/>
                      <a:pt x="11" y="121"/>
                      <a:pt x="11" y="11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4"/>
                      <a:pt x="6" y="124"/>
                    </a:cubicBezTo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07" name="Freeform 1296"/>
              <p:cNvSpPr>
                <a:spLocks noEditPoints="1"/>
              </p:cNvSpPr>
              <p:nvPr/>
            </p:nvSpPr>
            <p:spPr bwMode="auto">
              <a:xfrm>
                <a:off x="173038" y="1660526"/>
                <a:ext cx="28575" cy="26988"/>
              </a:xfrm>
              <a:custGeom>
                <a:avLst/>
                <a:gdLst>
                  <a:gd name="T0" fmla="*/ 27 w 55"/>
                  <a:gd name="T1" fmla="*/ 0 h 56"/>
                  <a:gd name="T2" fmla="*/ 0 w 55"/>
                  <a:gd name="T3" fmla="*/ 28 h 56"/>
                  <a:gd name="T4" fmla="*/ 27 w 55"/>
                  <a:gd name="T5" fmla="*/ 56 h 56"/>
                  <a:gd name="T6" fmla="*/ 55 w 55"/>
                  <a:gd name="T7" fmla="*/ 28 h 56"/>
                  <a:gd name="T8" fmla="*/ 27 w 55"/>
                  <a:gd name="T9" fmla="*/ 0 h 56"/>
                  <a:gd name="T10" fmla="*/ 27 w 55"/>
                  <a:gd name="T11" fmla="*/ 44 h 56"/>
                  <a:gd name="T12" fmla="*/ 11 w 55"/>
                  <a:gd name="T13" fmla="*/ 28 h 56"/>
                  <a:gd name="T14" fmla="*/ 27 w 55"/>
                  <a:gd name="T15" fmla="*/ 12 h 56"/>
                  <a:gd name="T16" fmla="*/ 44 w 55"/>
                  <a:gd name="T17" fmla="*/ 28 h 56"/>
                  <a:gd name="T18" fmla="*/ 27 w 55"/>
                  <a:gd name="T19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6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6"/>
                      <a:pt x="27" y="56"/>
                    </a:cubicBezTo>
                    <a:cubicBezTo>
                      <a:pt x="43" y="56"/>
                      <a:pt x="55" y="43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moveTo>
                      <a:pt x="27" y="44"/>
                    </a:moveTo>
                    <a:cubicBezTo>
                      <a:pt x="19" y="44"/>
                      <a:pt x="11" y="37"/>
                      <a:pt x="11" y="28"/>
                    </a:cubicBezTo>
                    <a:cubicBezTo>
                      <a:pt x="11" y="19"/>
                      <a:pt x="19" y="12"/>
                      <a:pt x="27" y="12"/>
                    </a:cubicBezTo>
                    <a:cubicBezTo>
                      <a:pt x="36" y="12"/>
                      <a:pt x="44" y="19"/>
                      <a:pt x="44" y="28"/>
                    </a:cubicBezTo>
                    <a:cubicBezTo>
                      <a:pt x="44" y="37"/>
                      <a:pt x="36" y="44"/>
                      <a:pt x="27" y="44"/>
                    </a:cubicBezTo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08" name="Freeform 1297"/>
              <p:cNvSpPr>
                <a:spLocks/>
              </p:cNvSpPr>
              <p:nvPr/>
            </p:nvSpPr>
            <p:spPr bwMode="auto">
              <a:xfrm>
                <a:off x="61913" y="1630363"/>
                <a:ext cx="26988" cy="69850"/>
              </a:xfrm>
              <a:custGeom>
                <a:avLst/>
                <a:gdLst>
                  <a:gd name="T0" fmla="*/ 25 w 54"/>
                  <a:gd name="T1" fmla="*/ 0 h 140"/>
                  <a:gd name="T2" fmla="*/ 25 w 54"/>
                  <a:gd name="T3" fmla="*/ 0 h 140"/>
                  <a:gd name="T4" fmla="*/ 7 w 54"/>
                  <a:gd name="T5" fmla="*/ 8 h 140"/>
                  <a:gd name="T6" fmla="*/ 0 w 54"/>
                  <a:gd name="T7" fmla="*/ 32 h 140"/>
                  <a:gd name="T8" fmla="*/ 0 w 54"/>
                  <a:gd name="T9" fmla="*/ 71 h 140"/>
                  <a:gd name="T10" fmla="*/ 0 w 54"/>
                  <a:gd name="T11" fmla="*/ 71 h 140"/>
                  <a:gd name="T12" fmla="*/ 0 w 54"/>
                  <a:gd name="T13" fmla="*/ 140 h 140"/>
                  <a:gd name="T14" fmla="*/ 10 w 54"/>
                  <a:gd name="T15" fmla="*/ 131 h 140"/>
                  <a:gd name="T16" fmla="*/ 11 w 54"/>
                  <a:gd name="T17" fmla="*/ 70 h 140"/>
                  <a:gd name="T18" fmla="*/ 12 w 54"/>
                  <a:gd name="T19" fmla="*/ 70 h 140"/>
                  <a:gd name="T20" fmla="*/ 12 w 54"/>
                  <a:gd name="T21" fmla="*/ 32 h 140"/>
                  <a:gd name="T22" fmla="*/ 15 w 54"/>
                  <a:gd name="T23" fmla="*/ 17 h 140"/>
                  <a:gd name="T24" fmla="*/ 27 w 54"/>
                  <a:gd name="T25" fmla="*/ 12 h 140"/>
                  <a:gd name="T26" fmla="*/ 54 w 54"/>
                  <a:gd name="T27" fmla="*/ 12 h 140"/>
                  <a:gd name="T28" fmla="*/ 54 w 54"/>
                  <a:gd name="T29" fmla="*/ 0 h 140"/>
                  <a:gd name="T30" fmla="*/ 25 w 54"/>
                  <a:gd name="T3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140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2" y="1"/>
                      <a:pt x="13" y="2"/>
                      <a:pt x="7" y="8"/>
                    </a:cubicBezTo>
                    <a:cubicBezTo>
                      <a:pt x="0" y="15"/>
                      <a:pt x="0" y="30"/>
                      <a:pt x="0" y="32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4" y="140"/>
                      <a:pt x="7" y="130"/>
                      <a:pt x="10" y="13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26"/>
                      <a:pt x="13" y="19"/>
                      <a:pt x="15" y="17"/>
                    </a:cubicBezTo>
                    <a:cubicBezTo>
                      <a:pt x="19" y="13"/>
                      <a:pt x="26" y="12"/>
                      <a:pt x="27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8"/>
                      <a:pt x="54" y="4"/>
                      <a:pt x="54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09" name="Freeform 1298"/>
              <p:cNvSpPr>
                <a:spLocks noEditPoints="1"/>
              </p:cNvSpPr>
              <p:nvPr/>
            </p:nvSpPr>
            <p:spPr bwMode="auto">
              <a:xfrm>
                <a:off x="66676" y="1517651"/>
                <a:ext cx="42863" cy="31750"/>
              </a:xfrm>
              <a:custGeom>
                <a:avLst/>
                <a:gdLst>
                  <a:gd name="T0" fmla="*/ 6 w 86"/>
                  <a:gd name="T1" fmla="*/ 63 h 63"/>
                  <a:gd name="T2" fmla="*/ 7 w 86"/>
                  <a:gd name="T3" fmla="*/ 63 h 63"/>
                  <a:gd name="T4" fmla="*/ 17 w 86"/>
                  <a:gd name="T5" fmla="*/ 63 h 63"/>
                  <a:gd name="T6" fmla="*/ 18 w 86"/>
                  <a:gd name="T7" fmla="*/ 63 h 63"/>
                  <a:gd name="T8" fmla="*/ 18 w 86"/>
                  <a:gd name="T9" fmla="*/ 63 h 63"/>
                  <a:gd name="T10" fmla="*/ 19 w 86"/>
                  <a:gd name="T11" fmla="*/ 63 h 63"/>
                  <a:gd name="T12" fmla="*/ 80 w 86"/>
                  <a:gd name="T13" fmla="*/ 62 h 63"/>
                  <a:gd name="T14" fmla="*/ 86 w 86"/>
                  <a:gd name="T15" fmla="*/ 55 h 63"/>
                  <a:gd name="T16" fmla="*/ 79 w 86"/>
                  <a:gd name="T17" fmla="*/ 50 h 63"/>
                  <a:gd name="T18" fmla="*/ 72 w 86"/>
                  <a:gd name="T19" fmla="*/ 50 h 63"/>
                  <a:gd name="T20" fmla="*/ 71 w 86"/>
                  <a:gd name="T21" fmla="*/ 6 h 63"/>
                  <a:gd name="T22" fmla="*/ 65 w 86"/>
                  <a:gd name="T23" fmla="*/ 0 h 63"/>
                  <a:gd name="T24" fmla="*/ 17 w 86"/>
                  <a:gd name="T25" fmla="*/ 0 h 63"/>
                  <a:gd name="T26" fmla="*/ 13 w 86"/>
                  <a:gd name="T27" fmla="*/ 2 h 63"/>
                  <a:gd name="T28" fmla="*/ 11 w 86"/>
                  <a:gd name="T29" fmla="*/ 6 h 63"/>
                  <a:gd name="T30" fmla="*/ 12 w 86"/>
                  <a:gd name="T31" fmla="*/ 51 h 63"/>
                  <a:gd name="T32" fmla="*/ 6 w 86"/>
                  <a:gd name="T33" fmla="*/ 51 h 63"/>
                  <a:gd name="T34" fmla="*/ 0 w 86"/>
                  <a:gd name="T35" fmla="*/ 57 h 63"/>
                  <a:gd name="T36" fmla="*/ 6 w 86"/>
                  <a:gd name="T37" fmla="*/ 63 h 63"/>
                  <a:gd name="T38" fmla="*/ 23 w 86"/>
                  <a:gd name="T39" fmla="*/ 12 h 63"/>
                  <a:gd name="T40" fmla="*/ 59 w 86"/>
                  <a:gd name="T41" fmla="*/ 12 h 63"/>
                  <a:gd name="T42" fmla="*/ 60 w 86"/>
                  <a:gd name="T43" fmla="*/ 50 h 63"/>
                  <a:gd name="T44" fmla="*/ 24 w 86"/>
                  <a:gd name="T45" fmla="*/ 51 h 63"/>
                  <a:gd name="T46" fmla="*/ 23 w 86"/>
                  <a:gd name="T47" fmla="*/ 1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63">
                    <a:moveTo>
                      <a:pt x="6" y="63"/>
                    </a:moveTo>
                    <a:cubicBezTo>
                      <a:pt x="7" y="63"/>
                      <a:pt x="7" y="63"/>
                      <a:pt x="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3"/>
                      <a:pt x="18" y="63"/>
                      <a:pt x="19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3" y="62"/>
                      <a:pt x="86" y="59"/>
                      <a:pt x="86" y="55"/>
                    </a:cubicBezTo>
                    <a:cubicBezTo>
                      <a:pt x="86" y="52"/>
                      <a:pt x="83" y="50"/>
                      <a:pt x="79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3"/>
                      <a:pt x="68" y="0"/>
                      <a:pt x="6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4" y="1"/>
                      <a:pt x="13" y="2"/>
                    </a:cubicBezTo>
                    <a:cubicBezTo>
                      <a:pt x="12" y="3"/>
                      <a:pt x="11" y="5"/>
                      <a:pt x="11" y="6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4"/>
                      <a:pt x="0" y="57"/>
                    </a:cubicBezTo>
                    <a:cubicBezTo>
                      <a:pt x="0" y="60"/>
                      <a:pt x="3" y="63"/>
                      <a:pt x="6" y="63"/>
                    </a:cubicBezTo>
                    <a:moveTo>
                      <a:pt x="23" y="12"/>
                    </a:moveTo>
                    <a:cubicBezTo>
                      <a:pt x="59" y="12"/>
                      <a:pt x="59" y="12"/>
                      <a:pt x="59" y="12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24" y="51"/>
                      <a:pt x="24" y="51"/>
                      <a:pt x="24" y="51"/>
                    </a:cubicBez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10" name="Freeform 1299"/>
              <p:cNvSpPr>
                <a:spLocks noEditPoints="1"/>
              </p:cNvSpPr>
              <p:nvPr/>
            </p:nvSpPr>
            <p:spPr bwMode="auto">
              <a:xfrm>
                <a:off x="65088" y="1552576"/>
                <a:ext cx="46038" cy="30163"/>
              </a:xfrm>
              <a:custGeom>
                <a:avLst/>
                <a:gdLst>
                  <a:gd name="T0" fmla="*/ 6 w 91"/>
                  <a:gd name="T1" fmla="*/ 60 h 60"/>
                  <a:gd name="T2" fmla="*/ 7 w 91"/>
                  <a:gd name="T3" fmla="*/ 60 h 60"/>
                  <a:gd name="T4" fmla="*/ 19 w 91"/>
                  <a:gd name="T5" fmla="*/ 60 h 60"/>
                  <a:gd name="T6" fmla="*/ 20 w 91"/>
                  <a:gd name="T7" fmla="*/ 60 h 60"/>
                  <a:gd name="T8" fmla="*/ 21 w 91"/>
                  <a:gd name="T9" fmla="*/ 60 h 60"/>
                  <a:gd name="T10" fmla="*/ 85 w 91"/>
                  <a:gd name="T11" fmla="*/ 59 h 60"/>
                  <a:gd name="T12" fmla="*/ 91 w 91"/>
                  <a:gd name="T13" fmla="*/ 53 h 60"/>
                  <a:gd name="T14" fmla="*/ 85 w 91"/>
                  <a:gd name="T15" fmla="*/ 47 h 60"/>
                  <a:gd name="T16" fmla="*/ 80 w 91"/>
                  <a:gd name="T17" fmla="*/ 47 h 60"/>
                  <a:gd name="T18" fmla="*/ 79 w 91"/>
                  <a:gd name="T19" fmla="*/ 12 h 60"/>
                  <a:gd name="T20" fmla="*/ 84 w 91"/>
                  <a:gd name="T21" fmla="*/ 12 h 60"/>
                  <a:gd name="T22" fmla="*/ 90 w 91"/>
                  <a:gd name="T23" fmla="*/ 6 h 60"/>
                  <a:gd name="T24" fmla="*/ 83 w 91"/>
                  <a:gd name="T25" fmla="*/ 0 h 60"/>
                  <a:gd name="T26" fmla="*/ 74 w 91"/>
                  <a:gd name="T27" fmla="*/ 0 h 60"/>
                  <a:gd name="T28" fmla="*/ 73 w 91"/>
                  <a:gd name="T29" fmla="*/ 0 h 60"/>
                  <a:gd name="T30" fmla="*/ 72 w 91"/>
                  <a:gd name="T31" fmla="*/ 0 h 60"/>
                  <a:gd name="T32" fmla="*/ 10 w 91"/>
                  <a:gd name="T33" fmla="*/ 1 h 60"/>
                  <a:gd name="T34" fmla="*/ 4 w 91"/>
                  <a:gd name="T35" fmla="*/ 8 h 60"/>
                  <a:gd name="T36" fmla="*/ 10 w 91"/>
                  <a:gd name="T37" fmla="*/ 14 h 60"/>
                  <a:gd name="T38" fmla="*/ 11 w 91"/>
                  <a:gd name="T39" fmla="*/ 14 h 60"/>
                  <a:gd name="T40" fmla="*/ 14 w 91"/>
                  <a:gd name="T41" fmla="*/ 13 h 60"/>
                  <a:gd name="T42" fmla="*/ 14 w 91"/>
                  <a:gd name="T43" fmla="*/ 48 h 60"/>
                  <a:gd name="T44" fmla="*/ 6 w 91"/>
                  <a:gd name="T45" fmla="*/ 48 h 60"/>
                  <a:gd name="T46" fmla="*/ 0 w 91"/>
                  <a:gd name="T47" fmla="*/ 54 h 60"/>
                  <a:gd name="T48" fmla="*/ 6 w 91"/>
                  <a:gd name="T49" fmla="*/ 60 h 60"/>
                  <a:gd name="T50" fmla="*/ 26 w 91"/>
                  <a:gd name="T51" fmla="*/ 13 h 60"/>
                  <a:gd name="T52" fmla="*/ 67 w 91"/>
                  <a:gd name="T53" fmla="*/ 12 h 60"/>
                  <a:gd name="T54" fmla="*/ 68 w 91"/>
                  <a:gd name="T55" fmla="*/ 47 h 60"/>
                  <a:gd name="T56" fmla="*/ 26 w 91"/>
                  <a:gd name="T57" fmla="*/ 48 h 60"/>
                  <a:gd name="T58" fmla="*/ 26 w 91"/>
                  <a:gd name="T59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" h="60">
                    <a:moveTo>
                      <a:pt x="6" y="60"/>
                    </a:moveTo>
                    <a:cubicBezTo>
                      <a:pt x="7" y="60"/>
                      <a:pt x="7" y="60"/>
                      <a:pt x="7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0" y="60"/>
                      <a:pt x="20" y="60"/>
                    </a:cubicBezTo>
                    <a:cubicBezTo>
                      <a:pt x="20" y="60"/>
                      <a:pt x="21" y="60"/>
                      <a:pt x="21" y="60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8" y="59"/>
                      <a:pt x="91" y="56"/>
                      <a:pt x="91" y="53"/>
                    </a:cubicBezTo>
                    <a:cubicBezTo>
                      <a:pt x="91" y="49"/>
                      <a:pt x="88" y="47"/>
                      <a:pt x="85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3" y="0"/>
                      <a:pt x="73" y="0"/>
                    </a:cubicBezTo>
                    <a:cubicBezTo>
                      <a:pt x="73" y="0"/>
                      <a:pt x="72" y="0"/>
                      <a:pt x="7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7" y="2"/>
                      <a:pt x="4" y="4"/>
                      <a:pt x="4" y="8"/>
                    </a:cubicBezTo>
                    <a:cubicBezTo>
                      <a:pt x="4" y="11"/>
                      <a:pt x="7" y="14"/>
                      <a:pt x="1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48"/>
                      <a:pt x="0" y="51"/>
                      <a:pt x="0" y="54"/>
                    </a:cubicBezTo>
                    <a:cubicBezTo>
                      <a:pt x="0" y="57"/>
                      <a:pt x="3" y="60"/>
                      <a:pt x="6" y="60"/>
                    </a:cubicBezTo>
                    <a:moveTo>
                      <a:pt x="26" y="13"/>
                    </a:moveTo>
                    <a:cubicBezTo>
                      <a:pt x="67" y="12"/>
                      <a:pt x="67" y="12"/>
                      <a:pt x="67" y="12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26" y="48"/>
                      <a:pt x="26" y="48"/>
                      <a:pt x="26" y="48"/>
                    </a:cubicBez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11" name="Freeform 1300"/>
              <p:cNvSpPr>
                <a:spLocks/>
              </p:cNvSpPr>
              <p:nvPr/>
            </p:nvSpPr>
            <p:spPr bwMode="auto">
              <a:xfrm>
                <a:off x="65088" y="1584326"/>
                <a:ext cx="46038" cy="41275"/>
              </a:xfrm>
              <a:custGeom>
                <a:avLst/>
                <a:gdLst>
                  <a:gd name="T0" fmla="*/ 85 w 91"/>
                  <a:gd name="T1" fmla="*/ 0 h 81"/>
                  <a:gd name="T2" fmla="*/ 6 w 91"/>
                  <a:gd name="T3" fmla="*/ 2 h 81"/>
                  <a:gd name="T4" fmla="*/ 0 w 91"/>
                  <a:gd name="T5" fmla="*/ 8 h 81"/>
                  <a:gd name="T6" fmla="*/ 6 w 91"/>
                  <a:gd name="T7" fmla="*/ 14 h 81"/>
                  <a:gd name="T8" fmla="*/ 7 w 91"/>
                  <a:gd name="T9" fmla="*/ 14 h 81"/>
                  <a:gd name="T10" fmla="*/ 13 w 91"/>
                  <a:gd name="T11" fmla="*/ 14 h 81"/>
                  <a:gd name="T12" fmla="*/ 13 w 91"/>
                  <a:gd name="T13" fmla="*/ 75 h 81"/>
                  <a:gd name="T14" fmla="*/ 19 w 91"/>
                  <a:gd name="T15" fmla="*/ 81 h 81"/>
                  <a:gd name="T16" fmla="*/ 25 w 91"/>
                  <a:gd name="T17" fmla="*/ 75 h 81"/>
                  <a:gd name="T18" fmla="*/ 25 w 91"/>
                  <a:gd name="T19" fmla="*/ 13 h 81"/>
                  <a:gd name="T20" fmla="*/ 68 w 91"/>
                  <a:gd name="T21" fmla="*/ 13 h 81"/>
                  <a:gd name="T22" fmla="*/ 68 w 91"/>
                  <a:gd name="T23" fmla="*/ 28 h 81"/>
                  <a:gd name="T24" fmla="*/ 74 w 91"/>
                  <a:gd name="T25" fmla="*/ 34 h 81"/>
                  <a:gd name="T26" fmla="*/ 80 w 91"/>
                  <a:gd name="T27" fmla="*/ 28 h 81"/>
                  <a:gd name="T28" fmla="*/ 80 w 91"/>
                  <a:gd name="T29" fmla="*/ 12 h 81"/>
                  <a:gd name="T30" fmla="*/ 85 w 91"/>
                  <a:gd name="T31" fmla="*/ 12 h 81"/>
                  <a:gd name="T32" fmla="*/ 91 w 91"/>
                  <a:gd name="T33" fmla="*/ 6 h 81"/>
                  <a:gd name="T34" fmla="*/ 85 w 91"/>
                  <a:gd name="T3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81">
                    <a:moveTo>
                      <a:pt x="85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3" y="2"/>
                      <a:pt x="0" y="4"/>
                      <a:pt x="0" y="8"/>
                    </a:cubicBezTo>
                    <a:cubicBezTo>
                      <a:pt x="0" y="11"/>
                      <a:pt x="3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3" y="79"/>
                      <a:pt x="15" y="81"/>
                      <a:pt x="19" y="81"/>
                    </a:cubicBezTo>
                    <a:cubicBezTo>
                      <a:pt x="22" y="81"/>
                      <a:pt x="25" y="79"/>
                      <a:pt x="25" y="7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31"/>
                      <a:pt x="71" y="34"/>
                      <a:pt x="74" y="34"/>
                    </a:cubicBezTo>
                    <a:cubicBezTo>
                      <a:pt x="78" y="34"/>
                      <a:pt x="80" y="31"/>
                      <a:pt x="80" y="28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8" y="12"/>
                      <a:pt x="91" y="10"/>
                      <a:pt x="91" y="6"/>
                    </a:cubicBezTo>
                    <a:cubicBezTo>
                      <a:pt x="91" y="3"/>
                      <a:pt x="88" y="0"/>
                      <a:pt x="85" y="0"/>
                    </a:cubicBezTo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12" name="Freeform 1301"/>
              <p:cNvSpPr>
                <a:spLocks noEditPoints="1"/>
              </p:cNvSpPr>
              <p:nvPr/>
            </p:nvSpPr>
            <p:spPr bwMode="auto">
              <a:xfrm>
                <a:off x="123826" y="1519238"/>
                <a:ext cx="42863" cy="31750"/>
              </a:xfrm>
              <a:custGeom>
                <a:avLst/>
                <a:gdLst>
                  <a:gd name="T0" fmla="*/ 6 w 85"/>
                  <a:gd name="T1" fmla="*/ 63 h 63"/>
                  <a:gd name="T2" fmla="*/ 6 w 85"/>
                  <a:gd name="T3" fmla="*/ 63 h 63"/>
                  <a:gd name="T4" fmla="*/ 16 w 85"/>
                  <a:gd name="T5" fmla="*/ 62 h 63"/>
                  <a:gd name="T6" fmla="*/ 17 w 85"/>
                  <a:gd name="T7" fmla="*/ 63 h 63"/>
                  <a:gd name="T8" fmla="*/ 17 w 85"/>
                  <a:gd name="T9" fmla="*/ 63 h 63"/>
                  <a:gd name="T10" fmla="*/ 18 w 85"/>
                  <a:gd name="T11" fmla="*/ 62 h 63"/>
                  <a:gd name="T12" fmla="*/ 79 w 85"/>
                  <a:gd name="T13" fmla="*/ 61 h 63"/>
                  <a:gd name="T14" fmla="*/ 85 w 85"/>
                  <a:gd name="T15" fmla="*/ 55 h 63"/>
                  <a:gd name="T16" fmla="*/ 79 w 85"/>
                  <a:gd name="T17" fmla="*/ 49 h 63"/>
                  <a:gd name="T18" fmla="*/ 72 w 85"/>
                  <a:gd name="T19" fmla="*/ 49 h 63"/>
                  <a:gd name="T20" fmla="*/ 71 w 85"/>
                  <a:gd name="T21" fmla="*/ 6 h 63"/>
                  <a:gd name="T22" fmla="*/ 65 w 85"/>
                  <a:gd name="T23" fmla="*/ 0 h 63"/>
                  <a:gd name="T24" fmla="*/ 17 w 85"/>
                  <a:gd name="T25" fmla="*/ 0 h 63"/>
                  <a:gd name="T26" fmla="*/ 12 w 85"/>
                  <a:gd name="T27" fmla="*/ 2 h 63"/>
                  <a:gd name="T28" fmla="*/ 11 w 85"/>
                  <a:gd name="T29" fmla="*/ 6 h 63"/>
                  <a:gd name="T30" fmla="*/ 11 w 85"/>
                  <a:gd name="T31" fmla="*/ 50 h 63"/>
                  <a:gd name="T32" fmla="*/ 6 w 85"/>
                  <a:gd name="T33" fmla="*/ 51 h 63"/>
                  <a:gd name="T34" fmla="*/ 0 w 85"/>
                  <a:gd name="T35" fmla="*/ 57 h 63"/>
                  <a:gd name="T36" fmla="*/ 6 w 85"/>
                  <a:gd name="T37" fmla="*/ 63 h 63"/>
                  <a:gd name="T38" fmla="*/ 23 w 85"/>
                  <a:gd name="T39" fmla="*/ 12 h 63"/>
                  <a:gd name="T40" fmla="*/ 59 w 85"/>
                  <a:gd name="T41" fmla="*/ 12 h 63"/>
                  <a:gd name="T42" fmla="*/ 60 w 85"/>
                  <a:gd name="T43" fmla="*/ 50 h 63"/>
                  <a:gd name="T44" fmla="*/ 23 w 85"/>
                  <a:gd name="T45" fmla="*/ 50 h 63"/>
                  <a:gd name="T46" fmla="*/ 23 w 85"/>
                  <a:gd name="T47" fmla="*/ 1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" h="63">
                    <a:moveTo>
                      <a:pt x="6" y="63"/>
                    </a:moveTo>
                    <a:cubicBezTo>
                      <a:pt x="6" y="63"/>
                      <a:pt x="6" y="63"/>
                      <a:pt x="6" y="63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7" y="62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8" y="63"/>
                      <a:pt x="18" y="62"/>
                      <a:pt x="18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82" y="61"/>
                      <a:pt x="85" y="58"/>
                      <a:pt x="85" y="55"/>
                    </a:cubicBezTo>
                    <a:cubicBezTo>
                      <a:pt x="85" y="52"/>
                      <a:pt x="82" y="49"/>
                      <a:pt x="79" y="49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0" y="3"/>
                      <a:pt x="68" y="0"/>
                      <a:pt x="6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2" y="2"/>
                    </a:cubicBezTo>
                    <a:cubicBezTo>
                      <a:pt x="11" y="3"/>
                      <a:pt x="11" y="4"/>
                      <a:pt x="11" y="6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2" y="51"/>
                      <a:pt x="0" y="53"/>
                      <a:pt x="0" y="57"/>
                    </a:cubicBezTo>
                    <a:cubicBezTo>
                      <a:pt x="0" y="60"/>
                      <a:pt x="3" y="63"/>
                      <a:pt x="6" y="63"/>
                    </a:cubicBezTo>
                    <a:moveTo>
                      <a:pt x="23" y="12"/>
                    </a:moveTo>
                    <a:cubicBezTo>
                      <a:pt x="59" y="12"/>
                      <a:pt x="59" y="12"/>
                      <a:pt x="59" y="12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23" y="50"/>
                      <a:pt x="23" y="50"/>
                      <a:pt x="23" y="50"/>
                    </a:cubicBez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13" name="Freeform 1302"/>
              <p:cNvSpPr>
                <a:spLocks noEditPoints="1"/>
              </p:cNvSpPr>
              <p:nvPr/>
            </p:nvSpPr>
            <p:spPr bwMode="auto">
              <a:xfrm>
                <a:off x="122238" y="1552576"/>
                <a:ext cx="44450" cy="30163"/>
              </a:xfrm>
              <a:custGeom>
                <a:avLst/>
                <a:gdLst>
                  <a:gd name="T0" fmla="*/ 6 w 90"/>
                  <a:gd name="T1" fmla="*/ 60 h 60"/>
                  <a:gd name="T2" fmla="*/ 6 w 90"/>
                  <a:gd name="T3" fmla="*/ 60 h 60"/>
                  <a:gd name="T4" fmla="*/ 18 w 90"/>
                  <a:gd name="T5" fmla="*/ 60 h 60"/>
                  <a:gd name="T6" fmla="*/ 19 w 90"/>
                  <a:gd name="T7" fmla="*/ 60 h 60"/>
                  <a:gd name="T8" fmla="*/ 21 w 90"/>
                  <a:gd name="T9" fmla="*/ 59 h 60"/>
                  <a:gd name="T10" fmla="*/ 84 w 90"/>
                  <a:gd name="T11" fmla="*/ 58 h 60"/>
                  <a:gd name="T12" fmla="*/ 90 w 90"/>
                  <a:gd name="T13" fmla="*/ 52 h 60"/>
                  <a:gd name="T14" fmla="*/ 84 w 90"/>
                  <a:gd name="T15" fmla="*/ 46 h 60"/>
                  <a:gd name="T16" fmla="*/ 80 w 90"/>
                  <a:gd name="T17" fmla="*/ 46 h 60"/>
                  <a:gd name="T18" fmla="*/ 79 w 90"/>
                  <a:gd name="T19" fmla="*/ 12 h 60"/>
                  <a:gd name="T20" fmla="*/ 83 w 90"/>
                  <a:gd name="T21" fmla="*/ 12 h 60"/>
                  <a:gd name="T22" fmla="*/ 89 w 90"/>
                  <a:gd name="T23" fmla="*/ 6 h 60"/>
                  <a:gd name="T24" fmla="*/ 83 w 90"/>
                  <a:gd name="T25" fmla="*/ 0 h 60"/>
                  <a:gd name="T26" fmla="*/ 73 w 90"/>
                  <a:gd name="T27" fmla="*/ 0 h 60"/>
                  <a:gd name="T28" fmla="*/ 72 w 90"/>
                  <a:gd name="T29" fmla="*/ 0 h 60"/>
                  <a:gd name="T30" fmla="*/ 71 w 90"/>
                  <a:gd name="T31" fmla="*/ 0 h 60"/>
                  <a:gd name="T32" fmla="*/ 10 w 90"/>
                  <a:gd name="T33" fmla="*/ 1 h 60"/>
                  <a:gd name="T34" fmla="*/ 4 w 90"/>
                  <a:gd name="T35" fmla="*/ 7 h 60"/>
                  <a:gd name="T36" fmla="*/ 10 w 90"/>
                  <a:gd name="T37" fmla="*/ 13 h 60"/>
                  <a:gd name="T38" fmla="*/ 10 w 90"/>
                  <a:gd name="T39" fmla="*/ 13 h 60"/>
                  <a:gd name="T40" fmla="*/ 13 w 90"/>
                  <a:gd name="T41" fmla="*/ 13 h 60"/>
                  <a:gd name="T42" fmla="*/ 13 w 90"/>
                  <a:gd name="T43" fmla="*/ 48 h 60"/>
                  <a:gd name="T44" fmla="*/ 6 w 90"/>
                  <a:gd name="T45" fmla="*/ 48 h 60"/>
                  <a:gd name="T46" fmla="*/ 0 w 90"/>
                  <a:gd name="T47" fmla="*/ 54 h 60"/>
                  <a:gd name="T48" fmla="*/ 6 w 90"/>
                  <a:gd name="T49" fmla="*/ 60 h 60"/>
                  <a:gd name="T50" fmla="*/ 25 w 90"/>
                  <a:gd name="T51" fmla="*/ 13 h 60"/>
                  <a:gd name="T52" fmla="*/ 67 w 90"/>
                  <a:gd name="T53" fmla="*/ 12 h 60"/>
                  <a:gd name="T54" fmla="*/ 68 w 90"/>
                  <a:gd name="T55" fmla="*/ 47 h 60"/>
                  <a:gd name="T56" fmla="*/ 25 w 90"/>
                  <a:gd name="T57" fmla="*/ 47 h 60"/>
                  <a:gd name="T58" fmla="*/ 25 w 90"/>
                  <a:gd name="T59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0" h="60">
                    <a:moveTo>
                      <a:pt x="6" y="60"/>
                    </a:moveTo>
                    <a:cubicBezTo>
                      <a:pt x="6" y="60"/>
                      <a:pt x="6" y="60"/>
                      <a:pt x="6" y="60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20" y="60"/>
                      <a:pt x="20" y="60"/>
                      <a:pt x="21" y="59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8" y="58"/>
                      <a:pt x="90" y="56"/>
                      <a:pt x="90" y="52"/>
                    </a:cubicBezTo>
                    <a:cubicBezTo>
                      <a:pt x="90" y="49"/>
                      <a:pt x="87" y="46"/>
                      <a:pt x="84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6" y="12"/>
                      <a:pt x="89" y="9"/>
                      <a:pt x="89" y="6"/>
                    </a:cubicBezTo>
                    <a:cubicBezTo>
                      <a:pt x="89" y="2"/>
                      <a:pt x="86" y="0"/>
                      <a:pt x="8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2" y="0"/>
                    </a:cubicBezTo>
                    <a:cubicBezTo>
                      <a:pt x="72" y="0"/>
                      <a:pt x="72" y="0"/>
                      <a:pt x="7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6" y="1"/>
                      <a:pt x="4" y="4"/>
                      <a:pt x="4" y="7"/>
                    </a:cubicBezTo>
                    <a:cubicBezTo>
                      <a:pt x="4" y="11"/>
                      <a:pt x="7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2" y="48"/>
                      <a:pt x="0" y="50"/>
                      <a:pt x="0" y="54"/>
                    </a:cubicBezTo>
                    <a:cubicBezTo>
                      <a:pt x="0" y="57"/>
                      <a:pt x="3" y="60"/>
                      <a:pt x="6" y="60"/>
                    </a:cubicBezTo>
                    <a:moveTo>
                      <a:pt x="25" y="13"/>
                    </a:moveTo>
                    <a:cubicBezTo>
                      <a:pt x="67" y="12"/>
                      <a:pt x="67" y="12"/>
                      <a:pt x="67" y="12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25" y="47"/>
                      <a:pt x="25" y="47"/>
                      <a:pt x="25" y="47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14" name="Freeform 1303"/>
              <p:cNvSpPr>
                <a:spLocks/>
              </p:cNvSpPr>
              <p:nvPr/>
            </p:nvSpPr>
            <p:spPr bwMode="auto">
              <a:xfrm>
                <a:off x="122238" y="1585913"/>
                <a:ext cx="44450" cy="15875"/>
              </a:xfrm>
              <a:custGeom>
                <a:avLst/>
                <a:gdLst>
                  <a:gd name="T0" fmla="*/ 84 w 90"/>
                  <a:gd name="T1" fmla="*/ 0 h 33"/>
                  <a:gd name="T2" fmla="*/ 6 w 90"/>
                  <a:gd name="T3" fmla="*/ 1 h 33"/>
                  <a:gd name="T4" fmla="*/ 0 w 90"/>
                  <a:gd name="T5" fmla="*/ 7 h 33"/>
                  <a:gd name="T6" fmla="*/ 6 w 90"/>
                  <a:gd name="T7" fmla="*/ 13 h 33"/>
                  <a:gd name="T8" fmla="*/ 6 w 90"/>
                  <a:gd name="T9" fmla="*/ 13 h 33"/>
                  <a:gd name="T10" fmla="*/ 12 w 90"/>
                  <a:gd name="T11" fmla="*/ 13 h 33"/>
                  <a:gd name="T12" fmla="*/ 12 w 90"/>
                  <a:gd name="T13" fmla="*/ 27 h 33"/>
                  <a:gd name="T14" fmla="*/ 18 w 90"/>
                  <a:gd name="T15" fmla="*/ 33 h 33"/>
                  <a:gd name="T16" fmla="*/ 24 w 90"/>
                  <a:gd name="T17" fmla="*/ 27 h 33"/>
                  <a:gd name="T18" fmla="*/ 24 w 90"/>
                  <a:gd name="T19" fmla="*/ 13 h 33"/>
                  <a:gd name="T20" fmla="*/ 68 w 90"/>
                  <a:gd name="T21" fmla="*/ 12 h 33"/>
                  <a:gd name="T22" fmla="*/ 68 w 90"/>
                  <a:gd name="T23" fmla="*/ 27 h 33"/>
                  <a:gd name="T24" fmla="*/ 74 w 90"/>
                  <a:gd name="T25" fmla="*/ 33 h 33"/>
                  <a:gd name="T26" fmla="*/ 80 w 90"/>
                  <a:gd name="T27" fmla="*/ 27 h 33"/>
                  <a:gd name="T28" fmla="*/ 80 w 90"/>
                  <a:gd name="T29" fmla="*/ 12 h 33"/>
                  <a:gd name="T30" fmla="*/ 84 w 90"/>
                  <a:gd name="T31" fmla="*/ 12 h 33"/>
                  <a:gd name="T32" fmla="*/ 90 w 90"/>
                  <a:gd name="T33" fmla="*/ 6 h 33"/>
                  <a:gd name="T34" fmla="*/ 84 w 90"/>
                  <a:gd name="T3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33">
                    <a:moveTo>
                      <a:pt x="84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"/>
                      <a:pt x="0" y="4"/>
                      <a:pt x="0" y="7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5" y="33"/>
                      <a:pt x="18" y="33"/>
                    </a:cubicBezTo>
                    <a:cubicBezTo>
                      <a:pt x="21" y="33"/>
                      <a:pt x="24" y="31"/>
                      <a:pt x="24" y="27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31"/>
                      <a:pt x="71" y="33"/>
                      <a:pt x="74" y="33"/>
                    </a:cubicBezTo>
                    <a:cubicBezTo>
                      <a:pt x="77" y="33"/>
                      <a:pt x="80" y="31"/>
                      <a:pt x="80" y="27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8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15" name="Freeform 1304"/>
              <p:cNvSpPr>
                <a:spLocks/>
              </p:cNvSpPr>
              <p:nvPr/>
            </p:nvSpPr>
            <p:spPr bwMode="auto">
              <a:xfrm>
                <a:off x="204788" y="1560513"/>
                <a:ext cx="6350" cy="26988"/>
              </a:xfrm>
              <a:custGeom>
                <a:avLst/>
                <a:gdLst>
                  <a:gd name="T0" fmla="*/ 6 w 12"/>
                  <a:gd name="T1" fmla="*/ 53 h 53"/>
                  <a:gd name="T2" fmla="*/ 0 w 12"/>
                  <a:gd name="T3" fmla="*/ 47 h 53"/>
                  <a:gd name="T4" fmla="*/ 0 w 12"/>
                  <a:gd name="T5" fmla="*/ 6 h 53"/>
                  <a:gd name="T6" fmla="*/ 6 w 12"/>
                  <a:gd name="T7" fmla="*/ 0 h 53"/>
                  <a:gd name="T8" fmla="*/ 12 w 12"/>
                  <a:gd name="T9" fmla="*/ 6 h 53"/>
                  <a:gd name="T10" fmla="*/ 12 w 12"/>
                  <a:gd name="T11" fmla="*/ 47 h 53"/>
                  <a:gd name="T12" fmla="*/ 6 w 12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3">
                    <a:moveTo>
                      <a:pt x="6" y="53"/>
                    </a:moveTo>
                    <a:cubicBezTo>
                      <a:pt x="3" y="53"/>
                      <a:pt x="0" y="51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51"/>
                      <a:pt x="9" y="53"/>
                      <a:pt x="6" y="53"/>
                    </a:cubicBezTo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16" name="Freeform 1305"/>
              <p:cNvSpPr>
                <a:spLocks noEditPoints="1"/>
              </p:cNvSpPr>
              <p:nvPr/>
            </p:nvSpPr>
            <p:spPr bwMode="auto">
              <a:xfrm>
                <a:off x="58738" y="1560512"/>
                <a:ext cx="169863" cy="222250"/>
              </a:xfrm>
              <a:custGeom>
                <a:avLst/>
                <a:gdLst>
                  <a:gd name="T0" fmla="*/ 325 w 341"/>
                  <a:gd name="T1" fmla="*/ 0 h 446"/>
                  <a:gd name="T2" fmla="*/ 307 w 341"/>
                  <a:gd name="T3" fmla="*/ 329 h 446"/>
                  <a:gd name="T4" fmla="*/ 314 w 341"/>
                  <a:gd name="T5" fmla="*/ 294 h 446"/>
                  <a:gd name="T6" fmla="*/ 307 w 341"/>
                  <a:gd name="T7" fmla="*/ 282 h 446"/>
                  <a:gd name="T8" fmla="*/ 308 w 341"/>
                  <a:gd name="T9" fmla="*/ 271 h 446"/>
                  <a:gd name="T10" fmla="*/ 307 w 341"/>
                  <a:gd name="T11" fmla="*/ 235 h 446"/>
                  <a:gd name="T12" fmla="*/ 307 w 341"/>
                  <a:gd name="T13" fmla="*/ 168 h 446"/>
                  <a:gd name="T14" fmla="*/ 308 w 341"/>
                  <a:gd name="T15" fmla="*/ 156 h 446"/>
                  <a:gd name="T16" fmla="*/ 308 w 341"/>
                  <a:gd name="T17" fmla="*/ 150 h 446"/>
                  <a:gd name="T18" fmla="*/ 307 w 341"/>
                  <a:gd name="T19" fmla="*/ 139 h 446"/>
                  <a:gd name="T20" fmla="*/ 253 w 341"/>
                  <a:gd name="T21" fmla="*/ 54 h 446"/>
                  <a:gd name="T22" fmla="*/ 93 w 341"/>
                  <a:gd name="T23" fmla="*/ 94 h 446"/>
                  <a:gd name="T24" fmla="*/ 59 w 341"/>
                  <a:gd name="T25" fmla="*/ 166 h 446"/>
                  <a:gd name="T26" fmla="*/ 103 w 341"/>
                  <a:gd name="T27" fmla="*/ 178 h 446"/>
                  <a:gd name="T28" fmla="*/ 100 w 341"/>
                  <a:gd name="T29" fmla="*/ 166 h 446"/>
                  <a:gd name="T30" fmla="*/ 210 w 341"/>
                  <a:gd name="T31" fmla="*/ 132 h 446"/>
                  <a:gd name="T32" fmla="*/ 203 w 341"/>
                  <a:gd name="T33" fmla="*/ 145 h 446"/>
                  <a:gd name="T34" fmla="*/ 210 w 341"/>
                  <a:gd name="T35" fmla="*/ 156 h 446"/>
                  <a:gd name="T36" fmla="*/ 209 w 341"/>
                  <a:gd name="T37" fmla="*/ 168 h 446"/>
                  <a:gd name="T38" fmla="*/ 196 w 341"/>
                  <a:gd name="T39" fmla="*/ 209 h 446"/>
                  <a:gd name="T40" fmla="*/ 184 w 341"/>
                  <a:gd name="T41" fmla="*/ 206 h 446"/>
                  <a:gd name="T42" fmla="*/ 196 w 341"/>
                  <a:gd name="T43" fmla="*/ 250 h 446"/>
                  <a:gd name="T44" fmla="*/ 210 w 341"/>
                  <a:gd name="T45" fmla="*/ 271 h 446"/>
                  <a:gd name="T46" fmla="*/ 209 w 341"/>
                  <a:gd name="T47" fmla="*/ 282 h 446"/>
                  <a:gd name="T48" fmla="*/ 209 w 341"/>
                  <a:gd name="T49" fmla="*/ 288 h 446"/>
                  <a:gd name="T50" fmla="*/ 210 w 341"/>
                  <a:gd name="T51" fmla="*/ 300 h 446"/>
                  <a:gd name="T52" fmla="*/ 162 w 341"/>
                  <a:gd name="T53" fmla="*/ 284 h 446"/>
                  <a:gd name="T54" fmla="*/ 103 w 341"/>
                  <a:gd name="T55" fmla="*/ 195 h 446"/>
                  <a:gd name="T56" fmla="*/ 59 w 341"/>
                  <a:gd name="T57" fmla="*/ 183 h 446"/>
                  <a:gd name="T58" fmla="*/ 62 w 341"/>
                  <a:gd name="T59" fmla="*/ 195 h 446"/>
                  <a:gd name="T60" fmla="*/ 0 w 341"/>
                  <a:gd name="T61" fmla="*/ 445 h 446"/>
                  <a:gd name="T62" fmla="*/ 331 w 341"/>
                  <a:gd name="T63" fmla="*/ 329 h 446"/>
                  <a:gd name="T64" fmla="*/ 296 w 341"/>
                  <a:gd name="T65" fmla="*/ 103 h 446"/>
                  <a:gd name="T66" fmla="*/ 221 w 341"/>
                  <a:gd name="T67" fmla="*/ 103 h 446"/>
                  <a:gd name="T68" fmla="*/ 296 w 341"/>
                  <a:gd name="T69" fmla="*/ 156 h 446"/>
                  <a:gd name="T70" fmla="*/ 221 w 341"/>
                  <a:gd name="T71" fmla="*/ 168 h 446"/>
                  <a:gd name="T72" fmla="*/ 221 w 341"/>
                  <a:gd name="T73" fmla="*/ 271 h 446"/>
                  <a:gd name="T74" fmla="*/ 296 w 341"/>
                  <a:gd name="T75" fmla="*/ 282 h 446"/>
                  <a:gd name="T76" fmla="*/ 221 w 341"/>
                  <a:gd name="T77" fmla="*/ 282 h 446"/>
                  <a:gd name="T78" fmla="*/ 296 w 341"/>
                  <a:gd name="T79" fmla="*/ 329 h 446"/>
                  <a:gd name="T80" fmla="*/ 101 w 341"/>
                  <a:gd name="T81" fmla="*/ 120 h 446"/>
                  <a:gd name="T82" fmla="*/ 73 w 341"/>
                  <a:gd name="T83" fmla="*/ 166 h 446"/>
                  <a:gd name="T84" fmla="*/ 210 w 341"/>
                  <a:gd name="T85" fmla="*/ 106 h 446"/>
                  <a:gd name="T86" fmla="*/ 196 w 341"/>
                  <a:gd name="T87" fmla="*/ 220 h 446"/>
                  <a:gd name="T88" fmla="*/ 196 w 341"/>
                  <a:gd name="T89" fmla="*/ 235 h 446"/>
                  <a:gd name="T90" fmla="*/ 88 w 341"/>
                  <a:gd name="T91" fmla="*/ 195 h 446"/>
                  <a:gd name="T92" fmla="*/ 73 w 341"/>
                  <a:gd name="T93" fmla="*/ 195 h 446"/>
                  <a:gd name="T94" fmla="*/ 140 w 341"/>
                  <a:gd name="T95" fmla="*/ 281 h 446"/>
                  <a:gd name="T96" fmla="*/ 150 w 341"/>
                  <a:gd name="T97" fmla="*/ 434 h 446"/>
                  <a:gd name="T98" fmla="*/ 150 w 341"/>
                  <a:gd name="T99" fmla="*/ 292 h 446"/>
                  <a:gd name="T100" fmla="*/ 162 w 341"/>
                  <a:gd name="T101" fmla="*/ 434 h 446"/>
                  <a:gd name="T102" fmla="*/ 326 w 341"/>
                  <a:gd name="T103" fmla="*/ 434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1" h="446">
                    <a:moveTo>
                      <a:pt x="331" y="329"/>
                    </a:moveTo>
                    <a:cubicBezTo>
                      <a:pt x="331" y="6"/>
                      <a:pt x="331" y="6"/>
                      <a:pt x="331" y="6"/>
                    </a:cubicBezTo>
                    <a:cubicBezTo>
                      <a:pt x="331" y="3"/>
                      <a:pt x="328" y="0"/>
                      <a:pt x="325" y="0"/>
                    </a:cubicBezTo>
                    <a:cubicBezTo>
                      <a:pt x="322" y="0"/>
                      <a:pt x="319" y="3"/>
                      <a:pt x="319" y="6"/>
                    </a:cubicBezTo>
                    <a:cubicBezTo>
                      <a:pt x="319" y="329"/>
                      <a:pt x="319" y="329"/>
                      <a:pt x="319" y="329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07" y="300"/>
                      <a:pt x="307" y="300"/>
                      <a:pt x="307" y="300"/>
                    </a:cubicBezTo>
                    <a:cubicBezTo>
                      <a:pt x="308" y="300"/>
                      <a:pt x="308" y="300"/>
                      <a:pt x="308" y="300"/>
                    </a:cubicBezTo>
                    <a:cubicBezTo>
                      <a:pt x="311" y="300"/>
                      <a:pt x="314" y="297"/>
                      <a:pt x="314" y="294"/>
                    </a:cubicBezTo>
                    <a:cubicBezTo>
                      <a:pt x="314" y="291"/>
                      <a:pt x="311" y="288"/>
                      <a:pt x="308" y="288"/>
                    </a:cubicBezTo>
                    <a:cubicBezTo>
                      <a:pt x="307" y="288"/>
                      <a:pt x="307" y="288"/>
                      <a:pt x="307" y="288"/>
                    </a:cubicBezTo>
                    <a:cubicBezTo>
                      <a:pt x="307" y="282"/>
                      <a:pt x="307" y="282"/>
                      <a:pt x="307" y="282"/>
                    </a:cubicBezTo>
                    <a:cubicBezTo>
                      <a:pt x="308" y="282"/>
                      <a:pt x="308" y="282"/>
                      <a:pt x="308" y="282"/>
                    </a:cubicBezTo>
                    <a:cubicBezTo>
                      <a:pt x="311" y="282"/>
                      <a:pt x="314" y="280"/>
                      <a:pt x="314" y="276"/>
                    </a:cubicBezTo>
                    <a:cubicBezTo>
                      <a:pt x="314" y="273"/>
                      <a:pt x="311" y="271"/>
                      <a:pt x="308" y="271"/>
                    </a:cubicBezTo>
                    <a:cubicBezTo>
                      <a:pt x="307" y="271"/>
                      <a:pt x="307" y="271"/>
                      <a:pt x="307" y="271"/>
                    </a:cubicBezTo>
                    <a:cubicBezTo>
                      <a:pt x="307" y="247"/>
                      <a:pt x="307" y="247"/>
                      <a:pt x="307" y="247"/>
                    </a:cubicBezTo>
                    <a:cubicBezTo>
                      <a:pt x="307" y="235"/>
                      <a:pt x="307" y="235"/>
                      <a:pt x="307" y="235"/>
                    </a:cubicBezTo>
                    <a:cubicBezTo>
                      <a:pt x="307" y="220"/>
                      <a:pt x="307" y="220"/>
                      <a:pt x="307" y="220"/>
                    </a:cubicBezTo>
                    <a:cubicBezTo>
                      <a:pt x="307" y="209"/>
                      <a:pt x="307" y="209"/>
                      <a:pt x="307" y="209"/>
                    </a:cubicBezTo>
                    <a:cubicBezTo>
                      <a:pt x="307" y="168"/>
                      <a:pt x="307" y="168"/>
                      <a:pt x="307" y="168"/>
                    </a:cubicBezTo>
                    <a:cubicBezTo>
                      <a:pt x="308" y="168"/>
                      <a:pt x="308" y="168"/>
                      <a:pt x="308" y="168"/>
                    </a:cubicBezTo>
                    <a:cubicBezTo>
                      <a:pt x="311" y="168"/>
                      <a:pt x="314" y="165"/>
                      <a:pt x="314" y="162"/>
                    </a:cubicBezTo>
                    <a:cubicBezTo>
                      <a:pt x="314" y="159"/>
                      <a:pt x="311" y="156"/>
                      <a:pt x="308" y="156"/>
                    </a:cubicBezTo>
                    <a:cubicBezTo>
                      <a:pt x="307" y="156"/>
                      <a:pt x="307" y="156"/>
                      <a:pt x="307" y="156"/>
                    </a:cubicBezTo>
                    <a:cubicBezTo>
                      <a:pt x="307" y="150"/>
                      <a:pt x="307" y="150"/>
                      <a:pt x="307" y="150"/>
                    </a:cubicBezTo>
                    <a:cubicBezTo>
                      <a:pt x="308" y="150"/>
                      <a:pt x="308" y="150"/>
                      <a:pt x="308" y="150"/>
                    </a:cubicBezTo>
                    <a:cubicBezTo>
                      <a:pt x="311" y="150"/>
                      <a:pt x="314" y="148"/>
                      <a:pt x="314" y="145"/>
                    </a:cubicBezTo>
                    <a:cubicBezTo>
                      <a:pt x="314" y="141"/>
                      <a:pt x="311" y="139"/>
                      <a:pt x="308" y="139"/>
                    </a:cubicBezTo>
                    <a:cubicBezTo>
                      <a:pt x="307" y="139"/>
                      <a:pt x="307" y="139"/>
                      <a:pt x="307" y="139"/>
                    </a:cubicBezTo>
                    <a:cubicBezTo>
                      <a:pt x="307" y="103"/>
                      <a:pt x="307" y="103"/>
                      <a:pt x="307" y="103"/>
                    </a:cubicBezTo>
                    <a:cubicBezTo>
                      <a:pt x="307" y="81"/>
                      <a:pt x="294" y="63"/>
                      <a:pt x="275" y="56"/>
                    </a:cubicBezTo>
                    <a:cubicBezTo>
                      <a:pt x="266" y="54"/>
                      <a:pt x="261" y="54"/>
                      <a:pt x="253" y="54"/>
                    </a:cubicBezTo>
                    <a:cubicBezTo>
                      <a:pt x="253" y="54"/>
                      <a:pt x="253" y="54"/>
                      <a:pt x="253" y="54"/>
                    </a:cubicBezTo>
                    <a:cubicBezTo>
                      <a:pt x="231" y="56"/>
                      <a:pt x="214" y="73"/>
                      <a:pt x="210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76" y="94"/>
                      <a:pt x="62" y="108"/>
                      <a:pt x="62" y="125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56" y="166"/>
                      <a:pt x="53" y="169"/>
                      <a:pt x="53" y="172"/>
                    </a:cubicBezTo>
                    <a:cubicBezTo>
                      <a:pt x="53" y="175"/>
                      <a:pt x="56" y="178"/>
                      <a:pt x="59" y="178"/>
                    </a:cubicBezTo>
                    <a:cubicBezTo>
                      <a:pt x="103" y="178"/>
                      <a:pt x="103" y="178"/>
                      <a:pt x="103" y="178"/>
                    </a:cubicBezTo>
                    <a:cubicBezTo>
                      <a:pt x="106" y="178"/>
                      <a:pt x="108" y="175"/>
                      <a:pt x="108" y="172"/>
                    </a:cubicBezTo>
                    <a:cubicBezTo>
                      <a:pt x="108" y="169"/>
                      <a:pt x="106" y="166"/>
                      <a:pt x="103" y="166"/>
                    </a:cubicBezTo>
                    <a:cubicBezTo>
                      <a:pt x="100" y="166"/>
                      <a:pt x="100" y="166"/>
                      <a:pt x="100" y="166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0" y="132"/>
                      <a:pt x="101" y="132"/>
                    </a:cubicBezTo>
                    <a:cubicBezTo>
                      <a:pt x="210" y="132"/>
                      <a:pt x="210" y="132"/>
                      <a:pt x="210" y="132"/>
                    </a:cubicBezTo>
                    <a:cubicBezTo>
                      <a:pt x="210" y="139"/>
                      <a:pt x="210" y="139"/>
                      <a:pt x="210" y="139"/>
                    </a:cubicBezTo>
                    <a:cubicBezTo>
                      <a:pt x="209" y="139"/>
                      <a:pt x="209" y="139"/>
                      <a:pt x="209" y="139"/>
                    </a:cubicBezTo>
                    <a:cubicBezTo>
                      <a:pt x="206" y="139"/>
                      <a:pt x="203" y="141"/>
                      <a:pt x="203" y="145"/>
                    </a:cubicBezTo>
                    <a:cubicBezTo>
                      <a:pt x="203" y="148"/>
                      <a:pt x="206" y="150"/>
                      <a:pt x="209" y="150"/>
                    </a:cubicBezTo>
                    <a:cubicBezTo>
                      <a:pt x="210" y="150"/>
                      <a:pt x="210" y="150"/>
                      <a:pt x="210" y="150"/>
                    </a:cubicBezTo>
                    <a:cubicBezTo>
                      <a:pt x="210" y="156"/>
                      <a:pt x="210" y="156"/>
                      <a:pt x="210" y="156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06" y="156"/>
                      <a:pt x="203" y="159"/>
                      <a:pt x="203" y="162"/>
                    </a:cubicBezTo>
                    <a:cubicBezTo>
                      <a:pt x="203" y="165"/>
                      <a:pt x="206" y="168"/>
                      <a:pt x="209" y="168"/>
                    </a:cubicBezTo>
                    <a:cubicBezTo>
                      <a:pt x="210" y="168"/>
                      <a:pt x="210" y="168"/>
                      <a:pt x="210" y="168"/>
                    </a:cubicBezTo>
                    <a:cubicBezTo>
                      <a:pt x="210" y="209"/>
                      <a:pt x="210" y="209"/>
                      <a:pt x="210" y="209"/>
                    </a:cubicBezTo>
                    <a:cubicBezTo>
                      <a:pt x="196" y="209"/>
                      <a:pt x="196" y="209"/>
                      <a:pt x="196" y="209"/>
                    </a:cubicBezTo>
                    <a:cubicBezTo>
                      <a:pt x="196" y="206"/>
                      <a:pt x="196" y="206"/>
                      <a:pt x="196" y="206"/>
                    </a:cubicBezTo>
                    <a:cubicBezTo>
                      <a:pt x="196" y="203"/>
                      <a:pt x="193" y="200"/>
                      <a:pt x="190" y="200"/>
                    </a:cubicBezTo>
                    <a:cubicBezTo>
                      <a:pt x="187" y="200"/>
                      <a:pt x="184" y="203"/>
                      <a:pt x="184" y="206"/>
                    </a:cubicBezTo>
                    <a:cubicBezTo>
                      <a:pt x="184" y="250"/>
                      <a:pt x="184" y="250"/>
                      <a:pt x="184" y="250"/>
                    </a:cubicBezTo>
                    <a:cubicBezTo>
                      <a:pt x="184" y="253"/>
                      <a:pt x="187" y="255"/>
                      <a:pt x="190" y="255"/>
                    </a:cubicBezTo>
                    <a:cubicBezTo>
                      <a:pt x="193" y="255"/>
                      <a:pt x="196" y="253"/>
                      <a:pt x="196" y="250"/>
                    </a:cubicBezTo>
                    <a:cubicBezTo>
                      <a:pt x="196" y="247"/>
                      <a:pt x="196" y="247"/>
                      <a:pt x="196" y="247"/>
                    </a:cubicBezTo>
                    <a:cubicBezTo>
                      <a:pt x="210" y="247"/>
                      <a:pt x="210" y="247"/>
                      <a:pt x="210" y="247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1"/>
                      <a:pt x="209" y="271"/>
                      <a:pt x="209" y="271"/>
                    </a:cubicBezTo>
                    <a:cubicBezTo>
                      <a:pt x="206" y="271"/>
                      <a:pt x="203" y="273"/>
                      <a:pt x="203" y="276"/>
                    </a:cubicBezTo>
                    <a:cubicBezTo>
                      <a:pt x="203" y="280"/>
                      <a:pt x="206" y="282"/>
                      <a:pt x="209" y="282"/>
                    </a:cubicBezTo>
                    <a:cubicBezTo>
                      <a:pt x="210" y="282"/>
                      <a:pt x="210" y="282"/>
                      <a:pt x="210" y="282"/>
                    </a:cubicBezTo>
                    <a:cubicBezTo>
                      <a:pt x="210" y="288"/>
                      <a:pt x="210" y="288"/>
                      <a:pt x="210" y="288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06" y="288"/>
                      <a:pt x="203" y="291"/>
                      <a:pt x="203" y="294"/>
                    </a:cubicBezTo>
                    <a:cubicBezTo>
                      <a:pt x="203" y="297"/>
                      <a:pt x="206" y="300"/>
                      <a:pt x="209" y="300"/>
                    </a:cubicBezTo>
                    <a:cubicBezTo>
                      <a:pt x="210" y="300"/>
                      <a:pt x="210" y="300"/>
                      <a:pt x="210" y="300"/>
                    </a:cubicBezTo>
                    <a:cubicBezTo>
                      <a:pt x="210" y="329"/>
                      <a:pt x="210" y="329"/>
                      <a:pt x="210" y="329"/>
                    </a:cubicBezTo>
                    <a:cubicBezTo>
                      <a:pt x="162" y="329"/>
                      <a:pt x="162" y="329"/>
                      <a:pt x="162" y="329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00" y="230"/>
                      <a:pt x="100" y="230"/>
                      <a:pt x="100" y="230"/>
                    </a:cubicBezTo>
                    <a:cubicBezTo>
                      <a:pt x="100" y="195"/>
                      <a:pt x="100" y="195"/>
                      <a:pt x="100" y="195"/>
                    </a:cubicBezTo>
                    <a:cubicBezTo>
                      <a:pt x="103" y="195"/>
                      <a:pt x="103" y="195"/>
                      <a:pt x="103" y="195"/>
                    </a:cubicBezTo>
                    <a:cubicBezTo>
                      <a:pt x="106" y="195"/>
                      <a:pt x="108" y="192"/>
                      <a:pt x="108" y="189"/>
                    </a:cubicBezTo>
                    <a:cubicBezTo>
                      <a:pt x="108" y="186"/>
                      <a:pt x="106" y="183"/>
                      <a:pt x="103" y="183"/>
                    </a:cubicBezTo>
                    <a:cubicBezTo>
                      <a:pt x="59" y="183"/>
                      <a:pt x="59" y="183"/>
                      <a:pt x="59" y="183"/>
                    </a:cubicBezTo>
                    <a:cubicBezTo>
                      <a:pt x="56" y="183"/>
                      <a:pt x="53" y="186"/>
                      <a:pt x="53" y="189"/>
                    </a:cubicBezTo>
                    <a:cubicBezTo>
                      <a:pt x="53" y="192"/>
                      <a:pt x="56" y="195"/>
                      <a:pt x="59" y="195"/>
                    </a:cubicBezTo>
                    <a:cubicBezTo>
                      <a:pt x="62" y="195"/>
                      <a:pt x="62" y="195"/>
                      <a:pt x="62" y="195"/>
                    </a:cubicBezTo>
                    <a:cubicBezTo>
                      <a:pt x="62" y="230"/>
                      <a:pt x="62" y="230"/>
                      <a:pt x="62" y="230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445"/>
                      <a:pt x="0" y="445"/>
                      <a:pt x="0" y="445"/>
                    </a:cubicBezTo>
                    <a:cubicBezTo>
                      <a:pt x="341" y="446"/>
                      <a:pt x="341" y="446"/>
                      <a:pt x="341" y="446"/>
                    </a:cubicBezTo>
                    <a:cubicBezTo>
                      <a:pt x="341" y="329"/>
                      <a:pt x="341" y="329"/>
                      <a:pt x="341" y="329"/>
                    </a:cubicBezTo>
                    <a:lnTo>
                      <a:pt x="331" y="329"/>
                    </a:lnTo>
                    <a:close/>
                    <a:moveTo>
                      <a:pt x="221" y="103"/>
                    </a:moveTo>
                    <a:cubicBezTo>
                      <a:pt x="221" y="82"/>
                      <a:pt x="238" y="65"/>
                      <a:pt x="258" y="65"/>
                    </a:cubicBezTo>
                    <a:cubicBezTo>
                      <a:pt x="279" y="65"/>
                      <a:pt x="296" y="82"/>
                      <a:pt x="296" y="103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21" y="139"/>
                      <a:pt x="221" y="139"/>
                      <a:pt x="221" y="139"/>
                    </a:cubicBezTo>
                    <a:lnTo>
                      <a:pt x="221" y="103"/>
                    </a:lnTo>
                    <a:close/>
                    <a:moveTo>
                      <a:pt x="221" y="150"/>
                    </a:moveTo>
                    <a:cubicBezTo>
                      <a:pt x="296" y="150"/>
                      <a:pt x="296" y="150"/>
                      <a:pt x="296" y="150"/>
                    </a:cubicBezTo>
                    <a:cubicBezTo>
                      <a:pt x="296" y="156"/>
                      <a:pt x="296" y="156"/>
                      <a:pt x="296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lnTo>
                      <a:pt x="221" y="150"/>
                    </a:lnTo>
                    <a:close/>
                    <a:moveTo>
                      <a:pt x="221" y="168"/>
                    </a:moveTo>
                    <a:cubicBezTo>
                      <a:pt x="296" y="168"/>
                      <a:pt x="296" y="168"/>
                      <a:pt x="296" y="168"/>
                    </a:cubicBezTo>
                    <a:cubicBezTo>
                      <a:pt x="296" y="271"/>
                      <a:pt x="296" y="271"/>
                      <a:pt x="296" y="271"/>
                    </a:cubicBezTo>
                    <a:cubicBezTo>
                      <a:pt x="221" y="271"/>
                      <a:pt x="221" y="271"/>
                      <a:pt x="221" y="271"/>
                    </a:cubicBezTo>
                    <a:lnTo>
                      <a:pt x="221" y="168"/>
                    </a:lnTo>
                    <a:close/>
                    <a:moveTo>
                      <a:pt x="221" y="282"/>
                    </a:moveTo>
                    <a:cubicBezTo>
                      <a:pt x="296" y="282"/>
                      <a:pt x="296" y="282"/>
                      <a:pt x="296" y="282"/>
                    </a:cubicBezTo>
                    <a:cubicBezTo>
                      <a:pt x="296" y="288"/>
                      <a:pt x="296" y="288"/>
                      <a:pt x="296" y="288"/>
                    </a:cubicBezTo>
                    <a:cubicBezTo>
                      <a:pt x="221" y="288"/>
                      <a:pt x="221" y="288"/>
                      <a:pt x="221" y="288"/>
                    </a:cubicBezTo>
                    <a:lnTo>
                      <a:pt x="221" y="282"/>
                    </a:lnTo>
                    <a:close/>
                    <a:moveTo>
                      <a:pt x="221" y="300"/>
                    </a:moveTo>
                    <a:cubicBezTo>
                      <a:pt x="296" y="300"/>
                      <a:pt x="296" y="300"/>
                      <a:pt x="296" y="300"/>
                    </a:cubicBezTo>
                    <a:cubicBezTo>
                      <a:pt x="296" y="329"/>
                      <a:pt x="296" y="329"/>
                      <a:pt x="296" y="329"/>
                    </a:cubicBezTo>
                    <a:cubicBezTo>
                      <a:pt x="221" y="329"/>
                      <a:pt x="221" y="329"/>
                      <a:pt x="221" y="329"/>
                    </a:cubicBezTo>
                    <a:lnTo>
                      <a:pt x="221" y="300"/>
                    </a:lnTo>
                    <a:close/>
                    <a:moveTo>
                      <a:pt x="101" y="120"/>
                    </a:moveTo>
                    <a:cubicBezTo>
                      <a:pt x="94" y="120"/>
                      <a:pt x="88" y="126"/>
                      <a:pt x="88" y="133"/>
                    </a:cubicBezTo>
                    <a:cubicBezTo>
                      <a:pt x="88" y="166"/>
                      <a:pt x="88" y="166"/>
                      <a:pt x="88" y="166"/>
                    </a:cubicBezTo>
                    <a:cubicBezTo>
                      <a:pt x="73" y="166"/>
                      <a:pt x="73" y="166"/>
                      <a:pt x="73" y="166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15"/>
                      <a:pt x="82" y="106"/>
                      <a:pt x="93" y="106"/>
                    </a:cubicBezTo>
                    <a:cubicBezTo>
                      <a:pt x="210" y="106"/>
                      <a:pt x="210" y="106"/>
                      <a:pt x="210" y="106"/>
                    </a:cubicBezTo>
                    <a:cubicBezTo>
                      <a:pt x="210" y="120"/>
                      <a:pt x="210" y="120"/>
                      <a:pt x="210" y="120"/>
                    </a:cubicBezTo>
                    <a:lnTo>
                      <a:pt x="101" y="120"/>
                    </a:lnTo>
                    <a:close/>
                    <a:moveTo>
                      <a:pt x="196" y="220"/>
                    </a:moveTo>
                    <a:cubicBezTo>
                      <a:pt x="210" y="220"/>
                      <a:pt x="210" y="220"/>
                      <a:pt x="210" y="220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196" y="235"/>
                      <a:pt x="196" y="235"/>
                      <a:pt x="196" y="235"/>
                    </a:cubicBezTo>
                    <a:lnTo>
                      <a:pt x="196" y="220"/>
                    </a:lnTo>
                    <a:close/>
                    <a:moveTo>
                      <a:pt x="73" y="195"/>
                    </a:moveTo>
                    <a:cubicBezTo>
                      <a:pt x="88" y="195"/>
                      <a:pt x="88" y="195"/>
                      <a:pt x="88" y="195"/>
                    </a:cubicBezTo>
                    <a:cubicBezTo>
                      <a:pt x="88" y="226"/>
                      <a:pt x="88" y="226"/>
                      <a:pt x="88" y="226"/>
                    </a:cubicBezTo>
                    <a:cubicBezTo>
                      <a:pt x="73" y="226"/>
                      <a:pt x="73" y="226"/>
                      <a:pt x="73" y="226"/>
                    </a:cubicBezTo>
                    <a:lnTo>
                      <a:pt x="73" y="195"/>
                    </a:lnTo>
                    <a:close/>
                    <a:moveTo>
                      <a:pt x="70" y="238"/>
                    </a:moveTo>
                    <a:cubicBezTo>
                      <a:pt x="92" y="238"/>
                      <a:pt x="92" y="238"/>
                      <a:pt x="92" y="238"/>
                    </a:cubicBezTo>
                    <a:cubicBezTo>
                      <a:pt x="140" y="281"/>
                      <a:pt x="140" y="281"/>
                      <a:pt x="140" y="281"/>
                    </a:cubicBezTo>
                    <a:cubicBezTo>
                      <a:pt x="21" y="281"/>
                      <a:pt x="21" y="281"/>
                      <a:pt x="21" y="281"/>
                    </a:cubicBezTo>
                    <a:lnTo>
                      <a:pt x="70" y="238"/>
                    </a:lnTo>
                    <a:close/>
                    <a:moveTo>
                      <a:pt x="150" y="434"/>
                    </a:moveTo>
                    <a:cubicBezTo>
                      <a:pt x="11" y="434"/>
                      <a:pt x="11" y="434"/>
                      <a:pt x="11" y="434"/>
                    </a:cubicBezTo>
                    <a:cubicBezTo>
                      <a:pt x="11" y="292"/>
                      <a:pt x="11" y="292"/>
                      <a:pt x="11" y="292"/>
                    </a:cubicBezTo>
                    <a:cubicBezTo>
                      <a:pt x="150" y="292"/>
                      <a:pt x="150" y="292"/>
                      <a:pt x="150" y="292"/>
                    </a:cubicBezTo>
                    <a:lnTo>
                      <a:pt x="150" y="434"/>
                    </a:lnTo>
                    <a:close/>
                    <a:moveTo>
                      <a:pt x="326" y="434"/>
                    </a:moveTo>
                    <a:cubicBezTo>
                      <a:pt x="162" y="434"/>
                      <a:pt x="162" y="434"/>
                      <a:pt x="162" y="434"/>
                    </a:cubicBezTo>
                    <a:cubicBezTo>
                      <a:pt x="162" y="340"/>
                      <a:pt x="162" y="340"/>
                      <a:pt x="162" y="340"/>
                    </a:cubicBezTo>
                    <a:cubicBezTo>
                      <a:pt x="326" y="340"/>
                      <a:pt x="326" y="340"/>
                      <a:pt x="326" y="340"/>
                    </a:cubicBezTo>
                    <a:lnTo>
                      <a:pt x="326" y="434"/>
                    </a:lnTo>
                    <a:close/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17" name="Freeform 1306"/>
              <p:cNvSpPr>
                <a:spLocks/>
              </p:cNvSpPr>
              <p:nvPr/>
            </p:nvSpPr>
            <p:spPr bwMode="auto">
              <a:xfrm>
                <a:off x="201613" y="1519238"/>
                <a:ext cx="25400" cy="31750"/>
              </a:xfrm>
              <a:custGeom>
                <a:avLst/>
                <a:gdLst>
                  <a:gd name="T0" fmla="*/ 1 w 48"/>
                  <a:gd name="T1" fmla="*/ 27 h 63"/>
                  <a:gd name="T2" fmla="*/ 6 w 48"/>
                  <a:gd name="T3" fmla="*/ 32 h 63"/>
                  <a:gd name="T4" fmla="*/ 6 w 48"/>
                  <a:gd name="T5" fmla="*/ 36 h 63"/>
                  <a:gd name="T6" fmla="*/ 2 w 48"/>
                  <a:gd name="T7" fmla="*/ 54 h 63"/>
                  <a:gd name="T8" fmla="*/ 10 w 48"/>
                  <a:gd name="T9" fmla="*/ 63 h 63"/>
                  <a:gd name="T10" fmla="*/ 10 w 48"/>
                  <a:gd name="T11" fmla="*/ 63 h 63"/>
                  <a:gd name="T12" fmla="*/ 11 w 48"/>
                  <a:gd name="T13" fmla="*/ 62 h 63"/>
                  <a:gd name="T14" fmla="*/ 11 w 48"/>
                  <a:gd name="T15" fmla="*/ 62 h 63"/>
                  <a:gd name="T16" fmla="*/ 16 w 48"/>
                  <a:gd name="T17" fmla="*/ 49 h 63"/>
                  <a:gd name="T18" fmla="*/ 18 w 48"/>
                  <a:gd name="T19" fmla="*/ 39 h 63"/>
                  <a:gd name="T20" fmla="*/ 25 w 48"/>
                  <a:gd name="T21" fmla="*/ 52 h 63"/>
                  <a:gd name="T22" fmla="*/ 25 w 48"/>
                  <a:gd name="T23" fmla="*/ 52 h 63"/>
                  <a:gd name="T24" fmla="*/ 26 w 48"/>
                  <a:gd name="T25" fmla="*/ 52 h 63"/>
                  <a:gd name="T26" fmla="*/ 32 w 48"/>
                  <a:gd name="T27" fmla="*/ 47 h 63"/>
                  <a:gd name="T28" fmla="*/ 35 w 48"/>
                  <a:gd name="T29" fmla="*/ 62 h 63"/>
                  <a:gd name="T30" fmla="*/ 35 w 48"/>
                  <a:gd name="T31" fmla="*/ 63 h 63"/>
                  <a:gd name="T32" fmla="*/ 36 w 48"/>
                  <a:gd name="T33" fmla="*/ 63 h 63"/>
                  <a:gd name="T34" fmla="*/ 36 w 48"/>
                  <a:gd name="T35" fmla="*/ 63 h 63"/>
                  <a:gd name="T36" fmla="*/ 48 w 48"/>
                  <a:gd name="T37" fmla="*/ 47 h 63"/>
                  <a:gd name="T38" fmla="*/ 45 w 48"/>
                  <a:gd name="T39" fmla="*/ 33 h 63"/>
                  <a:gd name="T40" fmla="*/ 31 w 48"/>
                  <a:gd name="T41" fmla="*/ 18 h 63"/>
                  <a:gd name="T42" fmla="*/ 24 w 48"/>
                  <a:gd name="T43" fmla="*/ 6 h 63"/>
                  <a:gd name="T44" fmla="*/ 24 w 48"/>
                  <a:gd name="T45" fmla="*/ 0 h 63"/>
                  <a:gd name="T46" fmla="*/ 23 w 48"/>
                  <a:gd name="T47" fmla="*/ 0 h 63"/>
                  <a:gd name="T48" fmla="*/ 23 w 48"/>
                  <a:gd name="T49" fmla="*/ 0 h 63"/>
                  <a:gd name="T50" fmla="*/ 14 w 48"/>
                  <a:gd name="T51" fmla="*/ 6 h 63"/>
                  <a:gd name="T52" fmla="*/ 12 w 48"/>
                  <a:gd name="T53" fmla="*/ 24 h 63"/>
                  <a:gd name="T54" fmla="*/ 9 w 48"/>
                  <a:gd name="T55" fmla="*/ 24 h 63"/>
                  <a:gd name="T56" fmla="*/ 0 w 48"/>
                  <a:gd name="T57" fmla="*/ 26 h 63"/>
                  <a:gd name="T58" fmla="*/ 0 w 48"/>
                  <a:gd name="T59" fmla="*/ 27 h 63"/>
                  <a:gd name="T60" fmla="*/ 1 w 48"/>
                  <a:gd name="T61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63">
                    <a:moveTo>
                      <a:pt x="1" y="27"/>
                    </a:moveTo>
                    <a:cubicBezTo>
                      <a:pt x="3" y="28"/>
                      <a:pt x="6" y="30"/>
                      <a:pt x="6" y="32"/>
                    </a:cubicBezTo>
                    <a:cubicBezTo>
                      <a:pt x="7" y="33"/>
                      <a:pt x="6" y="35"/>
                      <a:pt x="6" y="36"/>
                    </a:cubicBezTo>
                    <a:cubicBezTo>
                      <a:pt x="1" y="43"/>
                      <a:pt x="0" y="49"/>
                      <a:pt x="2" y="54"/>
                    </a:cubicBezTo>
                    <a:cubicBezTo>
                      <a:pt x="4" y="60"/>
                      <a:pt x="8" y="62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1" y="63"/>
                      <a:pt x="11" y="63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0" y="55"/>
                      <a:pt x="13" y="52"/>
                      <a:pt x="16" y="49"/>
                    </a:cubicBezTo>
                    <a:cubicBezTo>
                      <a:pt x="18" y="46"/>
                      <a:pt x="20" y="44"/>
                      <a:pt x="18" y="39"/>
                    </a:cubicBezTo>
                    <a:cubicBezTo>
                      <a:pt x="23" y="42"/>
                      <a:pt x="25" y="48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6" y="52"/>
                    </a:cubicBezTo>
                    <a:cubicBezTo>
                      <a:pt x="30" y="52"/>
                      <a:pt x="31" y="49"/>
                      <a:pt x="32" y="47"/>
                    </a:cubicBezTo>
                    <a:cubicBezTo>
                      <a:pt x="34" y="49"/>
                      <a:pt x="37" y="56"/>
                      <a:pt x="35" y="62"/>
                    </a:cubicBezTo>
                    <a:cubicBezTo>
                      <a:pt x="35" y="62"/>
                      <a:pt x="35" y="63"/>
                      <a:pt x="35" y="63"/>
                    </a:cubicBezTo>
                    <a:cubicBezTo>
                      <a:pt x="35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42" y="60"/>
                      <a:pt x="47" y="54"/>
                      <a:pt x="48" y="47"/>
                    </a:cubicBezTo>
                    <a:cubicBezTo>
                      <a:pt x="48" y="42"/>
                      <a:pt x="47" y="38"/>
                      <a:pt x="45" y="33"/>
                    </a:cubicBezTo>
                    <a:cubicBezTo>
                      <a:pt x="42" y="28"/>
                      <a:pt x="38" y="22"/>
                      <a:pt x="31" y="18"/>
                    </a:cubicBezTo>
                    <a:cubicBezTo>
                      <a:pt x="27" y="14"/>
                      <a:pt x="25" y="9"/>
                      <a:pt x="24" y="6"/>
                    </a:cubicBezTo>
                    <a:cubicBezTo>
                      <a:pt x="23" y="3"/>
                      <a:pt x="24" y="0"/>
                      <a:pt x="24" y="0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16" y="1"/>
                      <a:pt x="14" y="6"/>
                    </a:cubicBezTo>
                    <a:cubicBezTo>
                      <a:pt x="10" y="11"/>
                      <a:pt x="10" y="18"/>
                      <a:pt x="12" y="24"/>
                    </a:cubicBezTo>
                    <a:cubicBezTo>
                      <a:pt x="11" y="24"/>
                      <a:pt x="10" y="24"/>
                      <a:pt x="9" y="24"/>
                    </a:cubicBezTo>
                    <a:cubicBezTo>
                      <a:pt x="6" y="24"/>
                      <a:pt x="3" y="25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1" y="27"/>
                    </a:cubicBezTo>
                  </a:path>
                </a:pathLst>
              </a:custGeom>
              <a:solidFill>
                <a:srgbClr val="009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73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81" name="Овал 2080"/>
            <p:cNvSpPr/>
            <p:nvPr/>
          </p:nvSpPr>
          <p:spPr bwMode="auto">
            <a:xfrm>
              <a:off x="7016413" y="2440973"/>
              <a:ext cx="38144" cy="38144"/>
            </a:xfrm>
            <a:prstGeom prst="ellipse">
              <a:avLst/>
            </a:prstGeom>
            <a:solidFill>
              <a:srgbClr val="008C9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72255" fontAlgn="base">
                <a:spcBef>
                  <a:spcPct val="0"/>
                </a:spcBef>
                <a:spcAft>
                  <a:spcPct val="0"/>
                </a:spcAft>
              </a:pPr>
              <a:endParaRPr lang="ru-RU" sz="2300" b="1">
                <a:solidFill>
                  <a:prstClr val="black"/>
                </a:solidFill>
              </a:endParaRPr>
            </a:p>
          </p:txBody>
        </p:sp>
      </p:grpSp>
      <p:cxnSp>
        <p:nvCxnSpPr>
          <p:cNvPr id="2118" name="Прямая соединительная линия 2117"/>
          <p:cNvCxnSpPr/>
          <p:nvPr/>
        </p:nvCxnSpPr>
        <p:spPr bwMode="auto">
          <a:xfrm>
            <a:off x="434776" y="734821"/>
            <a:ext cx="91603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9" name="Прямая соединительная линия 2118"/>
          <p:cNvCxnSpPr/>
          <p:nvPr/>
        </p:nvCxnSpPr>
        <p:spPr bwMode="auto">
          <a:xfrm>
            <a:off x="434776" y="1789077"/>
            <a:ext cx="9160325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20" name="Рисунок 21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447" y="2787125"/>
            <a:ext cx="106718" cy="206400"/>
          </a:xfrm>
          <a:prstGeom prst="rect">
            <a:avLst/>
          </a:prstGeom>
        </p:spPr>
      </p:pic>
      <p:pic>
        <p:nvPicPr>
          <p:cNvPr id="2121" name="Рисунок 21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69" y="3158976"/>
            <a:ext cx="106718" cy="206400"/>
          </a:xfrm>
          <a:prstGeom prst="rect">
            <a:avLst/>
          </a:prstGeom>
        </p:spPr>
      </p:pic>
      <p:pic>
        <p:nvPicPr>
          <p:cNvPr id="2122" name="Рисунок 21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285" y="3111775"/>
            <a:ext cx="106718" cy="206400"/>
          </a:xfrm>
          <a:prstGeom prst="rect">
            <a:avLst/>
          </a:prstGeom>
        </p:spPr>
      </p:pic>
      <p:pic>
        <p:nvPicPr>
          <p:cNvPr id="2123" name="Рисунок 21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460" y="3844583"/>
            <a:ext cx="106718" cy="206400"/>
          </a:xfrm>
          <a:prstGeom prst="rect">
            <a:avLst/>
          </a:prstGeom>
        </p:spPr>
      </p:pic>
      <p:pic>
        <p:nvPicPr>
          <p:cNvPr id="2124" name="Рисунок 21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816" y="3577777"/>
            <a:ext cx="106718" cy="206400"/>
          </a:xfrm>
          <a:prstGeom prst="rect">
            <a:avLst/>
          </a:prstGeom>
        </p:spPr>
      </p:pic>
      <p:pic>
        <p:nvPicPr>
          <p:cNvPr id="2125" name="Рисунок 21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111" y="4247120"/>
            <a:ext cx="106718" cy="206400"/>
          </a:xfrm>
          <a:prstGeom prst="rect">
            <a:avLst/>
          </a:prstGeom>
        </p:spPr>
      </p:pic>
      <p:pic>
        <p:nvPicPr>
          <p:cNvPr id="2126" name="Рисунок 21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206" y="4802489"/>
            <a:ext cx="106718" cy="206400"/>
          </a:xfrm>
          <a:prstGeom prst="rect">
            <a:avLst/>
          </a:prstGeom>
        </p:spPr>
      </p:pic>
      <p:pic>
        <p:nvPicPr>
          <p:cNvPr id="2127" name="Рисунок 212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980" y="2557359"/>
            <a:ext cx="108740" cy="199168"/>
          </a:xfrm>
          <a:prstGeom prst="rect">
            <a:avLst/>
          </a:prstGeom>
        </p:spPr>
      </p:pic>
      <p:pic>
        <p:nvPicPr>
          <p:cNvPr id="2128" name="Рисунок 212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81" y="3358239"/>
            <a:ext cx="108740" cy="199168"/>
          </a:xfrm>
          <a:prstGeom prst="rect">
            <a:avLst/>
          </a:prstGeom>
        </p:spPr>
      </p:pic>
      <p:pic>
        <p:nvPicPr>
          <p:cNvPr id="2129" name="Рисунок 212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513" y="3715573"/>
            <a:ext cx="108740" cy="199168"/>
          </a:xfrm>
          <a:prstGeom prst="rect">
            <a:avLst/>
          </a:prstGeom>
        </p:spPr>
      </p:pic>
      <p:pic>
        <p:nvPicPr>
          <p:cNvPr id="2130" name="Рисунок 212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946" y="4104676"/>
            <a:ext cx="108740" cy="199168"/>
          </a:xfrm>
          <a:prstGeom prst="rect">
            <a:avLst/>
          </a:prstGeom>
        </p:spPr>
      </p:pic>
      <p:pic>
        <p:nvPicPr>
          <p:cNvPr id="2131" name="Рисунок 21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275" y="4145380"/>
            <a:ext cx="108740" cy="199168"/>
          </a:xfrm>
          <a:prstGeom prst="rect">
            <a:avLst/>
          </a:prstGeom>
        </p:spPr>
      </p:pic>
      <p:pic>
        <p:nvPicPr>
          <p:cNvPr id="2132" name="Рисунок 213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742" y="4520765"/>
            <a:ext cx="108740" cy="199168"/>
          </a:xfrm>
          <a:prstGeom prst="rect">
            <a:avLst/>
          </a:prstGeom>
        </p:spPr>
      </p:pic>
      <p:pic>
        <p:nvPicPr>
          <p:cNvPr id="2133" name="Рисунок 213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184" y="4831713"/>
            <a:ext cx="108740" cy="199168"/>
          </a:xfrm>
          <a:prstGeom prst="rect">
            <a:avLst/>
          </a:prstGeom>
        </p:spPr>
      </p:pic>
      <p:pic>
        <p:nvPicPr>
          <p:cNvPr id="2134" name="Рисунок 213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317" y="5557932"/>
            <a:ext cx="85207" cy="164797"/>
          </a:xfrm>
          <a:prstGeom prst="rect">
            <a:avLst/>
          </a:prstGeom>
        </p:spPr>
      </p:pic>
      <p:pic>
        <p:nvPicPr>
          <p:cNvPr id="2135" name="Рисунок 213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76" y="5352149"/>
            <a:ext cx="100359" cy="183819"/>
          </a:xfrm>
          <a:prstGeom prst="rect">
            <a:avLst/>
          </a:prstGeom>
        </p:spPr>
      </p:pic>
      <p:pic>
        <p:nvPicPr>
          <p:cNvPr id="2136" name="Рисунок 213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812" y="2781512"/>
            <a:ext cx="227703" cy="221689"/>
          </a:xfrm>
          <a:prstGeom prst="rect">
            <a:avLst/>
          </a:prstGeom>
        </p:spPr>
      </p:pic>
      <p:pic>
        <p:nvPicPr>
          <p:cNvPr id="2137" name="Рисунок 213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177" y="3439239"/>
            <a:ext cx="147906" cy="144000"/>
          </a:xfrm>
          <a:prstGeom prst="rect">
            <a:avLst/>
          </a:prstGeom>
        </p:spPr>
      </p:pic>
      <p:pic>
        <p:nvPicPr>
          <p:cNvPr id="2138" name="Рисунок 213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456" y="3766888"/>
            <a:ext cx="147906" cy="144000"/>
          </a:xfrm>
          <a:prstGeom prst="rect">
            <a:avLst/>
          </a:prstGeom>
        </p:spPr>
      </p:pic>
      <p:grpSp>
        <p:nvGrpSpPr>
          <p:cNvPr id="2139" name="Группа 2138"/>
          <p:cNvGrpSpPr/>
          <p:nvPr/>
        </p:nvGrpSpPr>
        <p:grpSpPr>
          <a:xfrm>
            <a:off x="8477732" y="1820656"/>
            <a:ext cx="1112477" cy="775264"/>
            <a:chOff x="6794377" y="1365492"/>
            <a:chExt cx="1026902" cy="581448"/>
          </a:xfrm>
        </p:grpSpPr>
        <p:grpSp>
          <p:nvGrpSpPr>
            <p:cNvPr id="2140" name="Группа 2139"/>
            <p:cNvGrpSpPr/>
            <p:nvPr/>
          </p:nvGrpSpPr>
          <p:grpSpPr>
            <a:xfrm>
              <a:off x="6794377" y="1365492"/>
              <a:ext cx="1026902" cy="581448"/>
              <a:chOff x="7639833" y="2716543"/>
              <a:chExt cx="1969382" cy="1115095"/>
            </a:xfrm>
          </p:grpSpPr>
          <p:sp>
            <p:nvSpPr>
              <p:cNvPr id="2144" name="Прямоугольник 2143"/>
              <p:cNvSpPr/>
              <p:nvPr/>
            </p:nvSpPr>
            <p:spPr bwMode="auto">
              <a:xfrm>
                <a:off x="7639833" y="2716543"/>
                <a:ext cx="1969382" cy="1115095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7225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 b="1" kern="0" dirty="0">
                  <a:solidFill>
                    <a:prstClr val="black"/>
                  </a:solidFill>
                </a:endParaRPr>
              </a:p>
              <a:p>
                <a:pPr algn="ctr" defTabSz="107225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 b="1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5" name="Freeform 94"/>
              <p:cNvSpPr>
                <a:spLocks noChangeAspect="1"/>
              </p:cNvSpPr>
              <p:nvPr/>
            </p:nvSpPr>
            <p:spPr bwMode="gray">
              <a:xfrm>
                <a:off x="7857803" y="2943671"/>
                <a:ext cx="1538292" cy="662397"/>
              </a:xfrm>
              <a:custGeom>
                <a:avLst/>
                <a:gdLst>
                  <a:gd name="T0" fmla="*/ 22 w 1022"/>
                  <a:gd name="T1" fmla="*/ 15 h 439"/>
                  <a:gd name="T2" fmla="*/ 20 w 1022"/>
                  <a:gd name="T3" fmla="*/ 16 h 439"/>
                  <a:gd name="T4" fmla="*/ 18 w 1022"/>
                  <a:gd name="T5" fmla="*/ 15 h 439"/>
                  <a:gd name="T6" fmla="*/ 16 w 1022"/>
                  <a:gd name="T7" fmla="*/ 17 h 439"/>
                  <a:gd name="T8" fmla="*/ 14 w 1022"/>
                  <a:gd name="T9" fmla="*/ 16 h 439"/>
                  <a:gd name="T10" fmla="*/ 11 w 1022"/>
                  <a:gd name="T11" fmla="*/ 15 h 439"/>
                  <a:gd name="T12" fmla="*/ 10 w 1022"/>
                  <a:gd name="T13" fmla="*/ 16 h 439"/>
                  <a:gd name="T14" fmla="*/ 8 w 1022"/>
                  <a:gd name="T15" fmla="*/ 17 h 439"/>
                  <a:gd name="T16" fmla="*/ 7 w 1022"/>
                  <a:gd name="T17" fmla="*/ 15 h 439"/>
                  <a:gd name="T18" fmla="*/ 6 w 1022"/>
                  <a:gd name="T19" fmla="*/ 15 h 439"/>
                  <a:gd name="T20" fmla="*/ 4 w 1022"/>
                  <a:gd name="T21" fmla="*/ 15 h 439"/>
                  <a:gd name="T22" fmla="*/ 3 w 1022"/>
                  <a:gd name="T23" fmla="*/ 15 h 439"/>
                  <a:gd name="T24" fmla="*/ 5 w 1022"/>
                  <a:gd name="T25" fmla="*/ 15 h 439"/>
                  <a:gd name="T26" fmla="*/ 3 w 1022"/>
                  <a:gd name="T27" fmla="*/ 14 h 439"/>
                  <a:gd name="T28" fmla="*/ 3 w 1022"/>
                  <a:gd name="T29" fmla="*/ 13 h 439"/>
                  <a:gd name="T30" fmla="*/ 2 w 1022"/>
                  <a:gd name="T31" fmla="*/ 13 h 439"/>
                  <a:gd name="T32" fmla="*/ 1 w 1022"/>
                  <a:gd name="T33" fmla="*/ 11 h 439"/>
                  <a:gd name="T34" fmla="*/ 0 w 1022"/>
                  <a:gd name="T35" fmla="*/ 11 h 439"/>
                  <a:gd name="T36" fmla="*/ 1 w 1022"/>
                  <a:gd name="T37" fmla="*/ 10 h 439"/>
                  <a:gd name="T38" fmla="*/ 2 w 1022"/>
                  <a:gd name="T39" fmla="*/ 10 h 439"/>
                  <a:gd name="T40" fmla="*/ 2 w 1022"/>
                  <a:gd name="T41" fmla="*/ 9 h 439"/>
                  <a:gd name="T42" fmla="*/ 2 w 1022"/>
                  <a:gd name="T43" fmla="*/ 7 h 439"/>
                  <a:gd name="T44" fmla="*/ 0 w 1022"/>
                  <a:gd name="T45" fmla="*/ 6 h 439"/>
                  <a:gd name="T46" fmla="*/ 1 w 1022"/>
                  <a:gd name="T47" fmla="*/ 5 h 439"/>
                  <a:gd name="T48" fmla="*/ 4 w 1022"/>
                  <a:gd name="T49" fmla="*/ 5 h 439"/>
                  <a:gd name="T50" fmla="*/ 4 w 1022"/>
                  <a:gd name="T51" fmla="*/ 5 h 439"/>
                  <a:gd name="T52" fmla="*/ 6 w 1022"/>
                  <a:gd name="T53" fmla="*/ 4 h 439"/>
                  <a:gd name="T54" fmla="*/ 8 w 1022"/>
                  <a:gd name="T55" fmla="*/ 4 h 439"/>
                  <a:gd name="T56" fmla="*/ 7 w 1022"/>
                  <a:gd name="T57" fmla="*/ 3 h 439"/>
                  <a:gd name="T58" fmla="*/ 7 w 1022"/>
                  <a:gd name="T59" fmla="*/ 3 h 439"/>
                  <a:gd name="T60" fmla="*/ 10 w 1022"/>
                  <a:gd name="T61" fmla="*/ 3 h 439"/>
                  <a:gd name="T62" fmla="*/ 13 w 1022"/>
                  <a:gd name="T63" fmla="*/ 2 h 439"/>
                  <a:gd name="T64" fmla="*/ 16 w 1022"/>
                  <a:gd name="T65" fmla="*/ 0 h 439"/>
                  <a:gd name="T66" fmla="*/ 20 w 1022"/>
                  <a:gd name="T67" fmla="*/ 0 h 439"/>
                  <a:gd name="T68" fmla="*/ 21 w 1022"/>
                  <a:gd name="T69" fmla="*/ 1 h 439"/>
                  <a:gd name="T70" fmla="*/ 25 w 1022"/>
                  <a:gd name="T71" fmla="*/ 3 h 439"/>
                  <a:gd name="T72" fmla="*/ 28 w 1022"/>
                  <a:gd name="T73" fmla="*/ 3 h 439"/>
                  <a:gd name="T74" fmla="*/ 33 w 1022"/>
                  <a:gd name="T75" fmla="*/ 2 h 439"/>
                  <a:gd name="T76" fmla="*/ 35 w 1022"/>
                  <a:gd name="T77" fmla="*/ 2 h 439"/>
                  <a:gd name="T78" fmla="*/ 37 w 1022"/>
                  <a:gd name="T79" fmla="*/ 2 h 439"/>
                  <a:gd name="T80" fmla="*/ 38 w 1022"/>
                  <a:gd name="T81" fmla="*/ 4 h 439"/>
                  <a:gd name="T82" fmla="*/ 40 w 1022"/>
                  <a:gd name="T83" fmla="*/ 6 h 439"/>
                  <a:gd name="T84" fmla="*/ 40 w 1022"/>
                  <a:gd name="T85" fmla="*/ 7 h 439"/>
                  <a:gd name="T86" fmla="*/ 40 w 1022"/>
                  <a:gd name="T87" fmla="*/ 11 h 439"/>
                  <a:gd name="T88" fmla="*/ 41 w 1022"/>
                  <a:gd name="T89" fmla="*/ 14 h 439"/>
                  <a:gd name="T90" fmla="*/ 38 w 1022"/>
                  <a:gd name="T91" fmla="*/ 13 h 439"/>
                  <a:gd name="T92" fmla="*/ 35 w 1022"/>
                  <a:gd name="T93" fmla="*/ 14 h 439"/>
                  <a:gd name="T94" fmla="*/ 33 w 1022"/>
                  <a:gd name="T95" fmla="*/ 14 h 439"/>
                  <a:gd name="T96" fmla="*/ 31 w 1022"/>
                  <a:gd name="T97" fmla="*/ 15 h 439"/>
                  <a:gd name="T98" fmla="*/ 27 w 1022"/>
                  <a:gd name="T99" fmla="*/ 15 h 439"/>
                  <a:gd name="T100" fmla="*/ 25 w 1022"/>
                  <a:gd name="T101" fmla="*/ 15 h 439"/>
                  <a:gd name="T102" fmla="*/ 24 w 1022"/>
                  <a:gd name="T103" fmla="*/ 15 h 439"/>
                  <a:gd name="T104" fmla="*/ 23 w 1022"/>
                  <a:gd name="T105" fmla="*/ 15 h 439"/>
                  <a:gd name="T106" fmla="*/ 23 w 1022"/>
                  <a:gd name="T107" fmla="*/ 16 h 439"/>
                  <a:gd name="T108" fmla="*/ 22 w 1022"/>
                  <a:gd name="T109" fmla="*/ 17 h 439"/>
                  <a:gd name="T110" fmla="*/ 22 w 1022"/>
                  <a:gd name="T111" fmla="*/ 17 h 43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22"/>
                  <a:gd name="T169" fmla="*/ 0 h 439"/>
                  <a:gd name="T170" fmla="*/ 1022 w 1022"/>
                  <a:gd name="T171" fmla="*/ 439 h 43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22" h="439">
                    <a:moveTo>
                      <a:pt x="538" y="424"/>
                    </a:moveTo>
                    <a:lnTo>
                      <a:pt x="535" y="411"/>
                    </a:lnTo>
                    <a:lnTo>
                      <a:pt x="538" y="395"/>
                    </a:lnTo>
                    <a:lnTo>
                      <a:pt x="548" y="389"/>
                    </a:lnTo>
                    <a:lnTo>
                      <a:pt x="552" y="379"/>
                    </a:lnTo>
                    <a:lnTo>
                      <a:pt x="543" y="370"/>
                    </a:lnTo>
                    <a:lnTo>
                      <a:pt x="526" y="378"/>
                    </a:lnTo>
                    <a:lnTo>
                      <a:pt x="524" y="389"/>
                    </a:lnTo>
                    <a:lnTo>
                      <a:pt x="516" y="391"/>
                    </a:lnTo>
                    <a:lnTo>
                      <a:pt x="503" y="390"/>
                    </a:lnTo>
                    <a:lnTo>
                      <a:pt x="493" y="381"/>
                    </a:lnTo>
                    <a:lnTo>
                      <a:pt x="484" y="376"/>
                    </a:lnTo>
                    <a:lnTo>
                      <a:pt x="477" y="374"/>
                    </a:lnTo>
                    <a:lnTo>
                      <a:pt x="471" y="374"/>
                    </a:lnTo>
                    <a:lnTo>
                      <a:pt x="460" y="379"/>
                    </a:lnTo>
                    <a:lnTo>
                      <a:pt x="441" y="397"/>
                    </a:lnTo>
                    <a:lnTo>
                      <a:pt x="436" y="406"/>
                    </a:lnTo>
                    <a:lnTo>
                      <a:pt x="427" y="407"/>
                    </a:lnTo>
                    <a:lnTo>
                      <a:pt x="419" y="414"/>
                    </a:lnTo>
                    <a:lnTo>
                      <a:pt x="408" y="418"/>
                    </a:lnTo>
                    <a:lnTo>
                      <a:pt x="397" y="417"/>
                    </a:lnTo>
                    <a:lnTo>
                      <a:pt x="379" y="422"/>
                    </a:lnTo>
                    <a:lnTo>
                      <a:pt x="369" y="427"/>
                    </a:lnTo>
                    <a:lnTo>
                      <a:pt x="350" y="421"/>
                    </a:lnTo>
                    <a:lnTo>
                      <a:pt x="341" y="409"/>
                    </a:lnTo>
                    <a:lnTo>
                      <a:pt x="337" y="402"/>
                    </a:lnTo>
                    <a:lnTo>
                      <a:pt x="331" y="397"/>
                    </a:lnTo>
                    <a:lnTo>
                      <a:pt x="321" y="391"/>
                    </a:lnTo>
                    <a:lnTo>
                      <a:pt x="295" y="379"/>
                    </a:lnTo>
                    <a:lnTo>
                      <a:pt x="283" y="370"/>
                    </a:lnTo>
                    <a:lnTo>
                      <a:pt x="267" y="368"/>
                    </a:lnTo>
                    <a:lnTo>
                      <a:pt x="257" y="370"/>
                    </a:lnTo>
                    <a:lnTo>
                      <a:pt x="248" y="370"/>
                    </a:lnTo>
                    <a:lnTo>
                      <a:pt x="245" y="379"/>
                    </a:lnTo>
                    <a:lnTo>
                      <a:pt x="245" y="391"/>
                    </a:lnTo>
                    <a:lnTo>
                      <a:pt x="242" y="396"/>
                    </a:lnTo>
                    <a:lnTo>
                      <a:pt x="240" y="407"/>
                    </a:lnTo>
                    <a:lnTo>
                      <a:pt x="220" y="412"/>
                    </a:lnTo>
                    <a:lnTo>
                      <a:pt x="207" y="417"/>
                    </a:lnTo>
                    <a:lnTo>
                      <a:pt x="196" y="417"/>
                    </a:lnTo>
                    <a:lnTo>
                      <a:pt x="186" y="414"/>
                    </a:lnTo>
                    <a:lnTo>
                      <a:pt x="176" y="409"/>
                    </a:lnTo>
                    <a:lnTo>
                      <a:pt x="167" y="401"/>
                    </a:lnTo>
                    <a:lnTo>
                      <a:pt x="164" y="386"/>
                    </a:lnTo>
                    <a:lnTo>
                      <a:pt x="164" y="381"/>
                    </a:lnTo>
                    <a:lnTo>
                      <a:pt x="156" y="378"/>
                    </a:lnTo>
                    <a:lnTo>
                      <a:pt x="154" y="382"/>
                    </a:lnTo>
                    <a:lnTo>
                      <a:pt x="155" y="386"/>
                    </a:lnTo>
                    <a:lnTo>
                      <a:pt x="151" y="386"/>
                    </a:lnTo>
                    <a:lnTo>
                      <a:pt x="143" y="380"/>
                    </a:lnTo>
                    <a:lnTo>
                      <a:pt x="137" y="374"/>
                    </a:lnTo>
                    <a:lnTo>
                      <a:pt x="134" y="373"/>
                    </a:lnTo>
                    <a:lnTo>
                      <a:pt x="119" y="374"/>
                    </a:lnTo>
                    <a:lnTo>
                      <a:pt x="117" y="380"/>
                    </a:lnTo>
                    <a:lnTo>
                      <a:pt x="107" y="386"/>
                    </a:lnTo>
                    <a:lnTo>
                      <a:pt x="105" y="386"/>
                    </a:lnTo>
                    <a:lnTo>
                      <a:pt x="108" y="379"/>
                    </a:lnTo>
                    <a:lnTo>
                      <a:pt x="107" y="375"/>
                    </a:lnTo>
                    <a:lnTo>
                      <a:pt x="73" y="385"/>
                    </a:lnTo>
                    <a:lnTo>
                      <a:pt x="79" y="378"/>
                    </a:lnTo>
                    <a:lnTo>
                      <a:pt x="87" y="371"/>
                    </a:lnTo>
                    <a:lnTo>
                      <a:pt x="101" y="371"/>
                    </a:lnTo>
                    <a:lnTo>
                      <a:pt x="108" y="368"/>
                    </a:lnTo>
                    <a:lnTo>
                      <a:pt x="110" y="366"/>
                    </a:lnTo>
                    <a:lnTo>
                      <a:pt x="118" y="362"/>
                    </a:lnTo>
                    <a:lnTo>
                      <a:pt x="122" y="357"/>
                    </a:lnTo>
                    <a:lnTo>
                      <a:pt x="113" y="355"/>
                    </a:lnTo>
                    <a:lnTo>
                      <a:pt x="92" y="360"/>
                    </a:lnTo>
                    <a:lnTo>
                      <a:pt x="69" y="360"/>
                    </a:lnTo>
                    <a:lnTo>
                      <a:pt x="67" y="355"/>
                    </a:lnTo>
                    <a:lnTo>
                      <a:pt x="79" y="344"/>
                    </a:lnTo>
                    <a:lnTo>
                      <a:pt x="71" y="336"/>
                    </a:lnTo>
                    <a:lnTo>
                      <a:pt x="68" y="333"/>
                    </a:lnTo>
                    <a:lnTo>
                      <a:pt x="63" y="333"/>
                    </a:lnTo>
                    <a:lnTo>
                      <a:pt x="64" y="325"/>
                    </a:lnTo>
                    <a:lnTo>
                      <a:pt x="69" y="321"/>
                    </a:lnTo>
                    <a:lnTo>
                      <a:pt x="71" y="316"/>
                    </a:lnTo>
                    <a:lnTo>
                      <a:pt x="64" y="317"/>
                    </a:lnTo>
                    <a:lnTo>
                      <a:pt x="57" y="320"/>
                    </a:lnTo>
                    <a:lnTo>
                      <a:pt x="52" y="312"/>
                    </a:lnTo>
                    <a:lnTo>
                      <a:pt x="59" y="309"/>
                    </a:lnTo>
                    <a:lnTo>
                      <a:pt x="60" y="300"/>
                    </a:lnTo>
                    <a:lnTo>
                      <a:pt x="56" y="290"/>
                    </a:lnTo>
                    <a:lnTo>
                      <a:pt x="51" y="287"/>
                    </a:lnTo>
                    <a:lnTo>
                      <a:pt x="37" y="283"/>
                    </a:lnTo>
                    <a:lnTo>
                      <a:pt x="30" y="277"/>
                    </a:lnTo>
                    <a:lnTo>
                      <a:pt x="20" y="279"/>
                    </a:lnTo>
                    <a:lnTo>
                      <a:pt x="16" y="277"/>
                    </a:lnTo>
                    <a:lnTo>
                      <a:pt x="10" y="271"/>
                    </a:lnTo>
                    <a:lnTo>
                      <a:pt x="10" y="268"/>
                    </a:lnTo>
                    <a:lnTo>
                      <a:pt x="16" y="266"/>
                    </a:lnTo>
                    <a:lnTo>
                      <a:pt x="17" y="256"/>
                    </a:lnTo>
                    <a:lnTo>
                      <a:pt x="16" y="251"/>
                    </a:lnTo>
                    <a:lnTo>
                      <a:pt x="19" y="245"/>
                    </a:lnTo>
                    <a:lnTo>
                      <a:pt x="22" y="246"/>
                    </a:lnTo>
                    <a:lnTo>
                      <a:pt x="28" y="262"/>
                    </a:lnTo>
                    <a:lnTo>
                      <a:pt x="35" y="263"/>
                    </a:lnTo>
                    <a:lnTo>
                      <a:pt x="43" y="262"/>
                    </a:lnTo>
                    <a:lnTo>
                      <a:pt x="54" y="262"/>
                    </a:lnTo>
                    <a:lnTo>
                      <a:pt x="52" y="260"/>
                    </a:lnTo>
                    <a:lnTo>
                      <a:pt x="42" y="255"/>
                    </a:lnTo>
                    <a:lnTo>
                      <a:pt x="37" y="246"/>
                    </a:lnTo>
                    <a:lnTo>
                      <a:pt x="38" y="239"/>
                    </a:lnTo>
                    <a:lnTo>
                      <a:pt x="47" y="231"/>
                    </a:lnTo>
                    <a:lnTo>
                      <a:pt x="44" y="226"/>
                    </a:lnTo>
                    <a:lnTo>
                      <a:pt x="38" y="220"/>
                    </a:lnTo>
                    <a:lnTo>
                      <a:pt x="38" y="214"/>
                    </a:lnTo>
                    <a:lnTo>
                      <a:pt x="32" y="206"/>
                    </a:lnTo>
                    <a:lnTo>
                      <a:pt x="33" y="195"/>
                    </a:lnTo>
                    <a:lnTo>
                      <a:pt x="43" y="186"/>
                    </a:lnTo>
                    <a:lnTo>
                      <a:pt x="41" y="182"/>
                    </a:lnTo>
                    <a:lnTo>
                      <a:pt x="25" y="186"/>
                    </a:lnTo>
                    <a:lnTo>
                      <a:pt x="0" y="186"/>
                    </a:lnTo>
                    <a:lnTo>
                      <a:pt x="0" y="181"/>
                    </a:lnTo>
                    <a:lnTo>
                      <a:pt x="3" y="160"/>
                    </a:lnTo>
                    <a:lnTo>
                      <a:pt x="8" y="150"/>
                    </a:lnTo>
                    <a:lnTo>
                      <a:pt x="14" y="149"/>
                    </a:lnTo>
                    <a:lnTo>
                      <a:pt x="20" y="138"/>
                    </a:lnTo>
                    <a:lnTo>
                      <a:pt x="27" y="132"/>
                    </a:lnTo>
                    <a:lnTo>
                      <a:pt x="35" y="122"/>
                    </a:lnTo>
                    <a:lnTo>
                      <a:pt x="48" y="123"/>
                    </a:lnTo>
                    <a:lnTo>
                      <a:pt x="63" y="118"/>
                    </a:lnTo>
                    <a:lnTo>
                      <a:pt x="68" y="123"/>
                    </a:lnTo>
                    <a:lnTo>
                      <a:pt x="80" y="127"/>
                    </a:lnTo>
                    <a:lnTo>
                      <a:pt x="91" y="126"/>
                    </a:lnTo>
                    <a:lnTo>
                      <a:pt x="87" y="112"/>
                    </a:lnTo>
                    <a:lnTo>
                      <a:pt x="96" y="113"/>
                    </a:lnTo>
                    <a:lnTo>
                      <a:pt x="102" y="117"/>
                    </a:lnTo>
                    <a:lnTo>
                      <a:pt x="101" y="122"/>
                    </a:lnTo>
                    <a:lnTo>
                      <a:pt x="108" y="123"/>
                    </a:lnTo>
                    <a:lnTo>
                      <a:pt x="122" y="121"/>
                    </a:lnTo>
                    <a:lnTo>
                      <a:pt x="149" y="121"/>
                    </a:lnTo>
                    <a:lnTo>
                      <a:pt x="161" y="120"/>
                    </a:lnTo>
                    <a:lnTo>
                      <a:pt x="160" y="113"/>
                    </a:lnTo>
                    <a:lnTo>
                      <a:pt x="151" y="111"/>
                    </a:lnTo>
                    <a:lnTo>
                      <a:pt x="150" y="107"/>
                    </a:lnTo>
                    <a:lnTo>
                      <a:pt x="160" y="104"/>
                    </a:lnTo>
                    <a:lnTo>
                      <a:pt x="204" y="100"/>
                    </a:lnTo>
                    <a:lnTo>
                      <a:pt x="204" y="96"/>
                    </a:lnTo>
                    <a:lnTo>
                      <a:pt x="196" y="94"/>
                    </a:lnTo>
                    <a:lnTo>
                      <a:pt x="189" y="96"/>
                    </a:lnTo>
                    <a:lnTo>
                      <a:pt x="176" y="94"/>
                    </a:lnTo>
                    <a:lnTo>
                      <a:pt x="173" y="90"/>
                    </a:lnTo>
                    <a:lnTo>
                      <a:pt x="170" y="89"/>
                    </a:lnTo>
                    <a:lnTo>
                      <a:pt x="167" y="83"/>
                    </a:lnTo>
                    <a:lnTo>
                      <a:pt x="161" y="79"/>
                    </a:lnTo>
                    <a:lnTo>
                      <a:pt x="164" y="73"/>
                    </a:lnTo>
                    <a:lnTo>
                      <a:pt x="170" y="62"/>
                    </a:lnTo>
                    <a:lnTo>
                      <a:pt x="171" y="66"/>
                    </a:lnTo>
                    <a:lnTo>
                      <a:pt x="180" y="66"/>
                    </a:lnTo>
                    <a:lnTo>
                      <a:pt x="193" y="69"/>
                    </a:lnTo>
                    <a:lnTo>
                      <a:pt x="231" y="68"/>
                    </a:lnTo>
                    <a:lnTo>
                      <a:pt x="242" y="72"/>
                    </a:lnTo>
                    <a:lnTo>
                      <a:pt x="248" y="75"/>
                    </a:lnTo>
                    <a:lnTo>
                      <a:pt x="253" y="74"/>
                    </a:lnTo>
                    <a:lnTo>
                      <a:pt x="274" y="77"/>
                    </a:lnTo>
                    <a:lnTo>
                      <a:pt x="288" y="70"/>
                    </a:lnTo>
                    <a:lnTo>
                      <a:pt x="295" y="57"/>
                    </a:lnTo>
                    <a:lnTo>
                      <a:pt x="307" y="51"/>
                    </a:lnTo>
                    <a:lnTo>
                      <a:pt x="318" y="41"/>
                    </a:lnTo>
                    <a:lnTo>
                      <a:pt x="332" y="36"/>
                    </a:lnTo>
                    <a:lnTo>
                      <a:pt x="343" y="26"/>
                    </a:lnTo>
                    <a:lnTo>
                      <a:pt x="355" y="19"/>
                    </a:lnTo>
                    <a:lnTo>
                      <a:pt x="381" y="9"/>
                    </a:lnTo>
                    <a:lnTo>
                      <a:pt x="398" y="7"/>
                    </a:lnTo>
                    <a:lnTo>
                      <a:pt x="414" y="5"/>
                    </a:lnTo>
                    <a:lnTo>
                      <a:pt x="436" y="8"/>
                    </a:lnTo>
                    <a:lnTo>
                      <a:pt x="473" y="8"/>
                    </a:lnTo>
                    <a:lnTo>
                      <a:pt x="485" y="2"/>
                    </a:lnTo>
                    <a:lnTo>
                      <a:pt x="493" y="0"/>
                    </a:lnTo>
                    <a:lnTo>
                      <a:pt x="499" y="3"/>
                    </a:lnTo>
                    <a:lnTo>
                      <a:pt x="499" y="10"/>
                    </a:lnTo>
                    <a:lnTo>
                      <a:pt x="506" y="21"/>
                    </a:lnTo>
                    <a:lnTo>
                      <a:pt x="520" y="29"/>
                    </a:lnTo>
                    <a:lnTo>
                      <a:pt x="533" y="35"/>
                    </a:lnTo>
                    <a:lnTo>
                      <a:pt x="546" y="26"/>
                    </a:lnTo>
                    <a:lnTo>
                      <a:pt x="553" y="37"/>
                    </a:lnTo>
                    <a:lnTo>
                      <a:pt x="560" y="58"/>
                    </a:lnTo>
                    <a:lnTo>
                      <a:pt x="587" y="61"/>
                    </a:lnTo>
                    <a:lnTo>
                      <a:pt x="623" y="80"/>
                    </a:lnTo>
                    <a:lnTo>
                      <a:pt x="629" y="77"/>
                    </a:lnTo>
                    <a:lnTo>
                      <a:pt x="635" y="74"/>
                    </a:lnTo>
                    <a:lnTo>
                      <a:pt x="656" y="84"/>
                    </a:lnTo>
                    <a:lnTo>
                      <a:pt x="677" y="83"/>
                    </a:lnTo>
                    <a:lnTo>
                      <a:pt x="693" y="77"/>
                    </a:lnTo>
                    <a:lnTo>
                      <a:pt x="724" y="72"/>
                    </a:lnTo>
                    <a:lnTo>
                      <a:pt x="758" y="80"/>
                    </a:lnTo>
                    <a:lnTo>
                      <a:pt x="779" y="79"/>
                    </a:lnTo>
                    <a:lnTo>
                      <a:pt x="820" y="51"/>
                    </a:lnTo>
                    <a:lnTo>
                      <a:pt x="838" y="40"/>
                    </a:lnTo>
                    <a:lnTo>
                      <a:pt x="840" y="35"/>
                    </a:lnTo>
                    <a:lnTo>
                      <a:pt x="847" y="41"/>
                    </a:lnTo>
                    <a:lnTo>
                      <a:pt x="855" y="41"/>
                    </a:lnTo>
                    <a:lnTo>
                      <a:pt x="868" y="37"/>
                    </a:lnTo>
                    <a:lnTo>
                      <a:pt x="887" y="43"/>
                    </a:lnTo>
                    <a:lnTo>
                      <a:pt x="893" y="43"/>
                    </a:lnTo>
                    <a:lnTo>
                      <a:pt x="898" y="36"/>
                    </a:lnTo>
                    <a:lnTo>
                      <a:pt x="903" y="32"/>
                    </a:lnTo>
                    <a:lnTo>
                      <a:pt x="911" y="35"/>
                    </a:lnTo>
                    <a:lnTo>
                      <a:pt x="919" y="42"/>
                    </a:lnTo>
                    <a:lnTo>
                      <a:pt x="930" y="58"/>
                    </a:lnTo>
                    <a:lnTo>
                      <a:pt x="935" y="59"/>
                    </a:lnTo>
                    <a:lnTo>
                      <a:pt x="944" y="69"/>
                    </a:lnTo>
                    <a:lnTo>
                      <a:pt x="951" y="75"/>
                    </a:lnTo>
                    <a:lnTo>
                      <a:pt x="958" y="89"/>
                    </a:lnTo>
                    <a:lnTo>
                      <a:pt x="960" y="109"/>
                    </a:lnTo>
                    <a:lnTo>
                      <a:pt x="963" y="123"/>
                    </a:lnTo>
                    <a:lnTo>
                      <a:pt x="971" y="133"/>
                    </a:lnTo>
                    <a:lnTo>
                      <a:pt x="982" y="137"/>
                    </a:lnTo>
                    <a:lnTo>
                      <a:pt x="990" y="143"/>
                    </a:lnTo>
                    <a:lnTo>
                      <a:pt x="1000" y="153"/>
                    </a:lnTo>
                    <a:lnTo>
                      <a:pt x="1008" y="156"/>
                    </a:lnTo>
                    <a:lnTo>
                      <a:pt x="1012" y="161"/>
                    </a:lnTo>
                    <a:lnTo>
                      <a:pt x="1003" y="179"/>
                    </a:lnTo>
                    <a:lnTo>
                      <a:pt x="1001" y="186"/>
                    </a:lnTo>
                    <a:lnTo>
                      <a:pt x="987" y="195"/>
                    </a:lnTo>
                    <a:lnTo>
                      <a:pt x="988" y="202"/>
                    </a:lnTo>
                    <a:lnTo>
                      <a:pt x="995" y="219"/>
                    </a:lnTo>
                    <a:lnTo>
                      <a:pt x="997" y="246"/>
                    </a:lnTo>
                    <a:lnTo>
                      <a:pt x="997" y="263"/>
                    </a:lnTo>
                    <a:lnTo>
                      <a:pt x="999" y="279"/>
                    </a:lnTo>
                    <a:lnTo>
                      <a:pt x="995" y="300"/>
                    </a:lnTo>
                    <a:lnTo>
                      <a:pt x="1009" y="308"/>
                    </a:lnTo>
                    <a:lnTo>
                      <a:pt x="1021" y="325"/>
                    </a:lnTo>
                    <a:lnTo>
                      <a:pt x="1022" y="341"/>
                    </a:lnTo>
                    <a:lnTo>
                      <a:pt x="1015" y="348"/>
                    </a:lnTo>
                    <a:lnTo>
                      <a:pt x="1000" y="347"/>
                    </a:lnTo>
                    <a:lnTo>
                      <a:pt x="990" y="336"/>
                    </a:lnTo>
                    <a:lnTo>
                      <a:pt x="973" y="337"/>
                    </a:lnTo>
                    <a:lnTo>
                      <a:pt x="942" y="336"/>
                    </a:lnTo>
                    <a:lnTo>
                      <a:pt x="922" y="327"/>
                    </a:lnTo>
                    <a:lnTo>
                      <a:pt x="897" y="348"/>
                    </a:lnTo>
                    <a:lnTo>
                      <a:pt x="888" y="349"/>
                    </a:lnTo>
                    <a:lnTo>
                      <a:pt x="887" y="347"/>
                    </a:lnTo>
                    <a:lnTo>
                      <a:pt x="887" y="342"/>
                    </a:lnTo>
                    <a:lnTo>
                      <a:pt x="883" y="339"/>
                    </a:lnTo>
                    <a:lnTo>
                      <a:pt x="881" y="337"/>
                    </a:lnTo>
                    <a:lnTo>
                      <a:pt x="872" y="344"/>
                    </a:lnTo>
                    <a:lnTo>
                      <a:pt x="855" y="352"/>
                    </a:lnTo>
                    <a:lnTo>
                      <a:pt x="820" y="354"/>
                    </a:lnTo>
                    <a:lnTo>
                      <a:pt x="810" y="351"/>
                    </a:lnTo>
                    <a:lnTo>
                      <a:pt x="801" y="351"/>
                    </a:lnTo>
                    <a:lnTo>
                      <a:pt x="785" y="355"/>
                    </a:lnTo>
                    <a:lnTo>
                      <a:pt x="775" y="364"/>
                    </a:lnTo>
                    <a:lnTo>
                      <a:pt x="767" y="368"/>
                    </a:lnTo>
                    <a:lnTo>
                      <a:pt x="754" y="371"/>
                    </a:lnTo>
                    <a:lnTo>
                      <a:pt x="750" y="375"/>
                    </a:lnTo>
                    <a:lnTo>
                      <a:pt x="716" y="381"/>
                    </a:lnTo>
                    <a:lnTo>
                      <a:pt x="689" y="378"/>
                    </a:lnTo>
                    <a:lnTo>
                      <a:pt x="678" y="366"/>
                    </a:lnTo>
                    <a:lnTo>
                      <a:pt x="671" y="365"/>
                    </a:lnTo>
                    <a:lnTo>
                      <a:pt x="657" y="366"/>
                    </a:lnTo>
                    <a:lnTo>
                      <a:pt x="648" y="373"/>
                    </a:lnTo>
                    <a:lnTo>
                      <a:pt x="634" y="378"/>
                    </a:lnTo>
                    <a:lnTo>
                      <a:pt x="626" y="380"/>
                    </a:lnTo>
                    <a:lnTo>
                      <a:pt x="622" y="384"/>
                    </a:lnTo>
                    <a:lnTo>
                      <a:pt x="607" y="381"/>
                    </a:lnTo>
                    <a:lnTo>
                      <a:pt x="598" y="384"/>
                    </a:lnTo>
                    <a:lnTo>
                      <a:pt x="597" y="381"/>
                    </a:lnTo>
                    <a:lnTo>
                      <a:pt x="597" y="379"/>
                    </a:lnTo>
                    <a:lnTo>
                      <a:pt x="597" y="378"/>
                    </a:lnTo>
                    <a:lnTo>
                      <a:pt x="592" y="374"/>
                    </a:lnTo>
                    <a:lnTo>
                      <a:pt x="583" y="373"/>
                    </a:lnTo>
                    <a:lnTo>
                      <a:pt x="578" y="370"/>
                    </a:lnTo>
                    <a:lnTo>
                      <a:pt x="573" y="381"/>
                    </a:lnTo>
                    <a:lnTo>
                      <a:pt x="571" y="382"/>
                    </a:lnTo>
                    <a:lnTo>
                      <a:pt x="571" y="387"/>
                    </a:lnTo>
                    <a:lnTo>
                      <a:pt x="569" y="396"/>
                    </a:lnTo>
                    <a:lnTo>
                      <a:pt x="579" y="408"/>
                    </a:lnTo>
                    <a:lnTo>
                      <a:pt x="579" y="411"/>
                    </a:lnTo>
                    <a:lnTo>
                      <a:pt x="576" y="412"/>
                    </a:lnTo>
                    <a:lnTo>
                      <a:pt x="569" y="412"/>
                    </a:lnTo>
                    <a:lnTo>
                      <a:pt x="560" y="414"/>
                    </a:lnTo>
                    <a:lnTo>
                      <a:pt x="560" y="418"/>
                    </a:lnTo>
                    <a:lnTo>
                      <a:pt x="560" y="427"/>
                    </a:lnTo>
                    <a:lnTo>
                      <a:pt x="554" y="432"/>
                    </a:lnTo>
                    <a:lnTo>
                      <a:pt x="551" y="433"/>
                    </a:lnTo>
                    <a:lnTo>
                      <a:pt x="548" y="439"/>
                    </a:lnTo>
                    <a:lnTo>
                      <a:pt x="542" y="435"/>
                    </a:lnTo>
                    <a:lnTo>
                      <a:pt x="540" y="432"/>
                    </a:lnTo>
                    <a:lnTo>
                      <a:pt x="536" y="432"/>
                    </a:lnTo>
                    <a:lnTo>
                      <a:pt x="538" y="4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rgbClr val="008C9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913673"/>
                <a:endParaRPr lang="ru-RU" sz="23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6" name="Freeform 95"/>
              <p:cNvSpPr>
                <a:spLocks/>
              </p:cNvSpPr>
              <p:nvPr/>
            </p:nvSpPr>
            <p:spPr bwMode="gray">
              <a:xfrm>
                <a:off x="8014578" y="2945646"/>
                <a:ext cx="254635" cy="202806"/>
              </a:xfrm>
              <a:custGeom>
                <a:avLst/>
                <a:gdLst>
                  <a:gd name="T0" fmla="*/ 4 w 166"/>
                  <a:gd name="T1" fmla="*/ 0 h 140"/>
                  <a:gd name="T2" fmla="*/ 4 w 166"/>
                  <a:gd name="T3" fmla="*/ 0 h 140"/>
                  <a:gd name="T4" fmla="*/ 3 w 166"/>
                  <a:gd name="T5" fmla="*/ 0 h 140"/>
                  <a:gd name="T6" fmla="*/ 2 w 166"/>
                  <a:gd name="T7" fmla="*/ 0 h 140"/>
                  <a:gd name="T8" fmla="*/ 2 w 166"/>
                  <a:gd name="T9" fmla="*/ 0 h 140"/>
                  <a:gd name="T10" fmla="*/ 1 w 166"/>
                  <a:gd name="T11" fmla="*/ 0 h 140"/>
                  <a:gd name="T12" fmla="*/ 1 w 166"/>
                  <a:gd name="T13" fmla="*/ 1 h 140"/>
                  <a:gd name="T14" fmla="*/ 1 w 166"/>
                  <a:gd name="T15" fmla="*/ 1 h 140"/>
                  <a:gd name="T16" fmla="*/ 1 w 166"/>
                  <a:gd name="T17" fmla="*/ 1 h 140"/>
                  <a:gd name="T18" fmla="*/ 1 w 166"/>
                  <a:gd name="T19" fmla="*/ 2 h 140"/>
                  <a:gd name="T20" fmla="*/ 1 w 166"/>
                  <a:gd name="T21" fmla="*/ 2 h 140"/>
                  <a:gd name="T22" fmla="*/ 1 w 166"/>
                  <a:gd name="T23" fmla="*/ 3 h 140"/>
                  <a:gd name="T24" fmla="*/ 0 w 166"/>
                  <a:gd name="T25" fmla="*/ 3 h 140"/>
                  <a:gd name="T26" fmla="*/ 0 w 166"/>
                  <a:gd name="T27" fmla="*/ 4 h 140"/>
                  <a:gd name="T28" fmla="*/ 0 w 166"/>
                  <a:gd name="T29" fmla="*/ 4 h 140"/>
                  <a:gd name="T30" fmla="*/ 0 w 166"/>
                  <a:gd name="T31" fmla="*/ 4 h 140"/>
                  <a:gd name="T32" fmla="*/ 2 w 166"/>
                  <a:gd name="T33" fmla="*/ 4 h 140"/>
                  <a:gd name="T34" fmla="*/ 1 w 166"/>
                  <a:gd name="T35" fmla="*/ 4 h 140"/>
                  <a:gd name="T36" fmla="*/ 1 w 166"/>
                  <a:gd name="T37" fmla="*/ 5 h 140"/>
                  <a:gd name="T38" fmla="*/ 0 w 166"/>
                  <a:gd name="T39" fmla="*/ 5 h 140"/>
                  <a:gd name="T40" fmla="*/ 0 w 166"/>
                  <a:gd name="T41" fmla="*/ 5 h 140"/>
                  <a:gd name="T42" fmla="*/ 0 w 166"/>
                  <a:gd name="T43" fmla="*/ 6 h 140"/>
                  <a:gd name="T44" fmla="*/ 1 w 166"/>
                  <a:gd name="T45" fmla="*/ 5 h 140"/>
                  <a:gd name="T46" fmla="*/ 1 w 166"/>
                  <a:gd name="T47" fmla="*/ 5 h 140"/>
                  <a:gd name="T48" fmla="*/ 1 w 166"/>
                  <a:gd name="T49" fmla="*/ 5 h 140"/>
                  <a:gd name="T50" fmla="*/ 2 w 166"/>
                  <a:gd name="T51" fmla="*/ 4 h 140"/>
                  <a:gd name="T52" fmla="*/ 3 w 166"/>
                  <a:gd name="T53" fmla="*/ 3 h 140"/>
                  <a:gd name="T54" fmla="*/ 3 w 166"/>
                  <a:gd name="T55" fmla="*/ 3 h 140"/>
                  <a:gd name="T56" fmla="*/ 4 w 166"/>
                  <a:gd name="T57" fmla="*/ 3 h 140"/>
                  <a:gd name="T58" fmla="*/ 4 w 166"/>
                  <a:gd name="T59" fmla="*/ 3 h 140"/>
                  <a:gd name="T60" fmla="*/ 5 w 166"/>
                  <a:gd name="T61" fmla="*/ 3 h 140"/>
                  <a:gd name="T62" fmla="*/ 5 w 166"/>
                  <a:gd name="T63" fmla="*/ 3 h 140"/>
                  <a:gd name="T64" fmla="*/ 6 w 166"/>
                  <a:gd name="T65" fmla="*/ 3 h 140"/>
                  <a:gd name="T66" fmla="*/ 6 w 166"/>
                  <a:gd name="T67" fmla="*/ 3 h 140"/>
                  <a:gd name="T68" fmla="*/ 7 w 166"/>
                  <a:gd name="T69" fmla="*/ 3 h 140"/>
                  <a:gd name="T70" fmla="*/ 7 w 166"/>
                  <a:gd name="T71" fmla="*/ 2 h 140"/>
                  <a:gd name="T72" fmla="*/ 6 w 166"/>
                  <a:gd name="T73" fmla="*/ 2 h 140"/>
                  <a:gd name="T74" fmla="*/ 6 w 166"/>
                  <a:gd name="T75" fmla="*/ 2 h 140"/>
                  <a:gd name="T76" fmla="*/ 5 w 166"/>
                  <a:gd name="T77" fmla="*/ 2 h 140"/>
                  <a:gd name="T78" fmla="*/ 5 w 166"/>
                  <a:gd name="T79" fmla="*/ 1 h 140"/>
                  <a:gd name="T80" fmla="*/ 4 w 166"/>
                  <a:gd name="T81" fmla="*/ 1 h 140"/>
                  <a:gd name="T82" fmla="*/ 4 w 166"/>
                  <a:gd name="T83" fmla="*/ 1 h 140"/>
                  <a:gd name="T84" fmla="*/ 4 w 166"/>
                  <a:gd name="T85" fmla="*/ 0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6"/>
                  <a:gd name="T130" fmla="*/ 0 h 140"/>
                  <a:gd name="T131" fmla="*/ 166 w 166"/>
                  <a:gd name="T132" fmla="*/ 140 h 1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6" h="140">
                    <a:moveTo>
                      <a:pt x="108" y="8"/>
                    </a:moveTo>
                    <a:lnTo>
                      <a:pt x="100" y="6"/>
                    </a:lnTo>
                    <a:lnTo>
                      <a:pt x="77" y="10"/>
                    </a:lnTo>
                    <a:lnTo>
                      <a:pt x="59" y="0"/>
                    </a:lnTo>
                    <a:lnTo>
                      <a:pt x="39" y="8"/>
                    </a:lnTo>
                    <a:lnTo>
                      <a:pt x="25" y="10"/>
                    </a:lnTo>
                    <a:lnTo>
                      <a:pt x="16" y="18"/>
                    </a:lnTo>
                    <a:lnTo>
                      <a:pt x="19" y="24"/>
                    </a:lnTo>
                    <a:lnTo>
                      <a:pt x="28" y="31"/>
                    </a:lnTo>
                    <a:lnTo>
                      <a:pt x="27" y="42"/>
                    </a:lnTo>
                    <a:lnTo>
                      <a:pt x="16" y="51"/>
                    </a:lnTo>
                    <a:lnTo>
                      <a:pt x="14" y="67"/>
                    </a:lnTo>
                    <a:lnTo>
                      <a:pt x="10" y="81"/>
                    </a:lnTo>
                    <a:lnTo>
                      <a:pt x="0" y="96"/>
                    </a:lnTo>
                    <a:lnTo>
                      <a:pt x="3" y="100"/>
                    </a:lnTo>
                    <a:lnTo>
                      <a:pt x="10" y="104"/>
                    </a:lnTo>
                    <a:lnTo>
                      <a:pt x="43" y="100"/>
                    </a:lnTo>
                    <a:lnTo>
                      <a:pt x="36" y="107"/>
                    </a:lnTo>
                    <a:lnTo>
                      <a:pt x="21" y="113"/>
                    </a:lnTo>
                    <a:lnTo>
                      <a:pt x="10" y="120"/>
                    </a:lnTo>
                    <a:lnTo>
                      <a:pt x="9" y="127"/>
                    </a:lnTo>
                    <a:lnTo>
                      <a:pt x="9" y="140"/>
                    </a:lnTo>
                    <a:lnTo>
                      <a:pt x="17" y="137"/>
                    </a:lnTo>
                    <a:lnTo>
                      <a:pt x="23" y="127"/>
                    </a:lnTo>
                    <a:lnTo>
                      <a:pt x="33" y="118"/>
                    </a:lnTo>
                    <a:lnTo>
                      <a:pt x="58" y="101"/>
                    </a:lnTo>
                    <a:lnTo>
                      <a:pt x="76" y="86"/>
                    </a:lnTo>
                    <a:lnTo>
                      <a:pt x="85" y="75"/>
                    </a:lnTo>
                    <a:lnTo>
                      <a:pt x="97" y="75"/>
                    </a:lnTo>
                    <a:lnTo>
                      <a:pt x="108" y="73"/>
                    </a:lnTo>
                    <a:lnTo>
                      <a:pt x="124" y="73"/>
                    </a:lnTo>
                    <a:lnTo>
                      <a:pt x="138" y="74"/>
                    </a:lnTo>
                    <a:lnTo>
                      <a:pt x="145" y="78"/>
                    </a:lnTo>
                    <a:lnTo>
                      <a:pt x="160" y="73"/>
                    </a:lnTo>
                    <a:lnTo>
                      <a:pt x="166" y="64"/>
                    </a:lnTo>
                    <a:lnTo>
                      <a:pt x="166" y="56"/>
                    </a:lnTo>
                    <a:lnTo>
                      <a:pt x="156" y="54"/>
                    </a:lnTo>
                    <a:lnTo>
                      <a:pt x="139" y="48"/>
                    </a:lnTo>
                    <a:lnTo>
                      <a:pt x="125" y="42"/>
                    </a:lnTo>
                    <a:lnTo>
                      <a:pt x="117" y="36"/>
                    </a:lnTo>
                    <a:lnTo>
                      <a:pt x="109" y="27"/>
                    </a:lnTo>
                    <a:lnTo>
                      <a:pt x="107" y="1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913673"/>
                <a:endParaRPr lang="ru-RU" sz="23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7" name="TextBox 2146"/>
              <p:cNvSpPr txBox="1"/>
              <p:nvPr/>
            </p:nvSpPr>
            <p:spPr>
              <a:xfrm>
                <a:off x="8046832" y="3091645"/>
                <a:ext cx="834297" cy="1992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913673"/>
                <a:r>
                  <a:rPr lang="ru-RU" sz="900" dirty="0">
                    <a:solidFill>
                      <a:prstClr val="black"/>
                    </a:solidFill>
                  </a:rPr>
                  <a:t>Стамбул</a:t>
                </a:r>
              </a:p>
            </p:txBody>
          </p:sp>
        </p:grpSp>
        <p:sp>
          <p:nvSpPr>
            <p:cNvPr id="2141" name="TextBox 2140"/>
            <p:cNvSpPr txBox="1"/>
            <p:nvPr/>
          </p:nvSpPr>
          <p:spPr>
            <a:xfrm>
              <a:off x="6800833" y="1843584"/>
              <a:ext cx="386201" cy="9233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ru-RU"/>
              </a:defPPr>
              <a:lvl1pPr algn="ctr">
                <a:defRPr sz="400"/>
              </a:lvl1pPr>
            </a:lstStyle>
            <a:p>
              <a:pPr defTabSz="913673"/>
              <a:r>
                <a:rPr lang="ru-RU" sz="800" b="1" dirty="0">
                  <a:solidFill>
                    <a:srgbClr val="008C95"/>
                  </a:solidFill>
                </a:rPr>
                <a:t>ТУРЦИЯ</a:t>
              </a:r>
            </a:p>
          </p:txBody>
        </p:sp>
        <p:sp>
          <p:nvSpPr>
            <p:cNvPr id="2142" name="Овал 2141"/>
            <p:cNvSpPr/>
            <p:nvPr/>
          </p:nvSpPr>
          <p:spPr bwMode="auto">
            <a:xfrm>
              <a:off x="7035726" y="1524778"/>
              <a:ext cx="38144" cy="38144"/>
            </a:xfrm>
            <a:prstGeom prst="ellipse">
              <a:avLst/>
            </a:prstGeom>
            <a:solidFill>
              <a:srgbClr val="008C9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72255" fontAlgn="base">
                <a:spcBef>
                  <a:spcPct val="0"/>
                </a:spcBef>
                <a:spcAft>
                  <a:spcPct val="0"/>
                </a:spcAft>
              </a:pPr>
              <a:endParaRPr lang="ru-RU" sz="2300" b="1">
                <a:solidFill>
                  <a:prstClr val="black"/>
                </a:solidFill>
              </a:endParaRPr>
            </a:p>
          </p:txBody>
        </p:sp>
        <p:pic>
          <p:nvPicPr>
            <p:cNvPr id="2143" name="Рисунок 2142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7957" y="1440800"/>
              <a:ext cx="136529" cy="108000"/>
            </a:xfrm>
            <a:prstGeom prst="rect">
              <a:avLst/>
            </a:prstGeom>
          </p:spPr>
        </p:pic>
      </p:grpSp>
      <p:pic>
        <p:nvPicPr>
          <p:cNvPr id="2148" name="Рисунок 214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054" y="5754360"/>
            <a:ext cx="113396" cy="110400"/>
          </a:xfrm>
          <a:prstGeom prst="rect">
            <a:avLst/>
          </a:prstGeom>
        </p:spPr>
      </p:pic>
      <p:pic>
        <p:nvPicPr>
          <p:cNvPr id="2149" name="Рисунок 214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931" y="3397805"/>
            <a:ext cx="147906" cy="144000"/>
          </a:xfrm>
          <a:prstGeom prst="rect">
            <a:avLst/>
          </a:prstGeom>
        </p:spPr>
      </p:pic>
      <p:pic>
        <p:nvPicPr>
          <p:cNvPr id="2150" name="Рисунок 214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91" y="3741785"/>
            <a:ext cx="127330" cy="192075"/>
          </a:xfrm>
          <a:prstGeom prst="rect">
            <a:avLst/>
          </a:prstGeom>
        </p:spPr>
      </p:pic>
      <p:pic>
        <p:nvPicPr>
          <p:cNvPr id="2151" name="Рисунок 215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7" y="5783696"/>
            <a:ext cx="113360" cy="171001"/>
          </a:xfrm>
          <a:prstGeom prst="rect">
            <a:avLst/>
          </a:prstGeom>
        </p:spPr>
      </p:pic>
      <p:pic>
        <p:nvPicPr>
          <p:cNvPr id="2152" name="Рисунок 215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376" y="4547821"/>
            <a:ext cx="127330" cy="192075"/>
          </a:xfrm>
          <a:prstGeom prst="rect">
            <a:avLst/>
          </a:prstGeom>
        </p:spPr>
      </p:pic>
      <p:pic>
        <p:nvPicPr>
          <p:cNvPr id="2153" name="Рисунок 2152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028" y="4274128"/>
            <a:ext cx="129910" cy="180520"/>
          </a:xfrm>
          <a:prstGeom prst="rect">
            <a:avLst/>
          </a:prstGeom>
        </p:spPr>
      </p:pic>
      <p:pic>
        <p:nvPicPr>
          <p:cNvPr id="2154" name="Рисунок 215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04" y="4459969"/>
            <a:ext cx="129910" cy="180520"/>
          </a:xfrm>
          <a:prstGeom prst="rect">
            <a:avLst/>
          </a:prstGeom>
        </p:spPr>
      </p:pic>
      <p:pic>
        <p:nvPicPr>
          <p:cNvPr id="2155" name="Рисунок 2154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235" y="4273549"/>
            <a:ext cx="129910" cy="180520"/>
          </a:xfrm>
          <a:prstGeom prst="rect">
            <a:avLst/>
          </a:prstGeom>
        </p:spPr>
      </p:pic>
      <p:pic>
        <p:nvPicPr>
          <p:cNvPr id="2156" name="Рисунок 215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430" y="4260060"/>
            <a:ext cx="129910" cy="180520"/>
          </a:xfrm>
          <a:prstGeom prst="rect">
            <a:avLst/>
          </a:prstGeom>
        </p:spPr>
      </p:pic>
      <p:pic>
        <p:nvPicPr>
          <p:cNvPr id="2157" name="Рисунок 215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439" y="4707345"/>
            <a:ext cx="129910" cy="180520"/>
          </a:xfrm>
          <a:prstGeom prst="rect">
            <a:avLst/>
          </a:prstGeom>
        </p:spPr>
      </p:pic>
      <p:pic>
        <p:nvPicPr>
          <p:cNvPr id="2158" name="Рисунок 2157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26" y="4425175"/>
            <a:ext cx="172059" cy="207967"/>
          </a:xfrm>
          <a:prstGeom prst="rect">
            <a:avLst/>
          </a:prstGeom>
        </p:spPr>
      </p:pic>
      <p:pic>
        <p:nvPicPr>
          <p:cNvPr id="2159" name="Рисунок 2158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244" y="2811783"/>
            <a:ext cx="129910" cy="180520"/>
          </a:xfrm>
          <a:prstGeom prst="rect">
            <a:avLst/>
          </a:prstGeom>
        </p:spPr>
      </p:pic>
      <p:pic>
        <p:nvPicPr>
          <p:cNvPr id="2160" name="Рисунок 215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002" y="2036900"/>
            <a:ext cx="137166" cy="198856"/>
          </a:xfrm>
          <a:prstGeom prst="rect">
            <a:avLst/>
          </a:prstGeom>
        </p:spPr>
      </p:pic>
      <p:pic>
        <p:nvPicPr>
          <p:cNvPr id="2161" name="Рисунок 2160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883" y="3926080"/>
            <a:ext cx="137038" cy="128271"/>
          </a:xfrm>
          <a:prstGeom prst="rect">
            <a:avLst/>
          </a:prstGeom>
        </p:spPr>
      </p:pic>
      <p:pic>
        <p:nvPicPr>
          <p:cNvPr id="2162" name="Рисунок 216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716" y="3375471"/>
            <a:ext cx="112361" cy="180132"/>
          </a:xfrm>
          <a:prstGeom prst="rect">
            <a:avLst/>
          </a:prstGeom>
        </p:spPr>
      </p:pic>
      <p:pic>
        <p:nvPicPr>
          <p:cNvPr id="2163" name="Рисунок 216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12" y="3334231"/>
            <a:ext cx="112361" cy="180132"/>
          </a:xfrm>
          <a:prstGeom prst="rect">
            <a:avLst/>
          </a:prstGeom>
        </p:spPr>
      </p:pic>
      <p:pic>
        <p:nvPicPr>
          <p:cNvPr id="2164" name="Рисунок 216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203" y="3724859"/>
            <a:ext cx="112361" cy="180132"/>
          </a:xfrm>
          <a:prstGeom prst="rect">
            <a:avLst/>
          </a:prstGeom>
        </p:spPr>
      </p:pic>
      <p:pic>
        <p:nvPicPr>
          <p:cNvPr id="2165" name="Рисунок 2164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165" y="4336761"/>
            <a:ext cx="137038" cy="128271"/>
          </a:xfrm>
          <a:prstGeom prst="rect">
            <a:avLst/>
          </a:prstGeom>
        </p:spPr>
      </p:pic>
      <p:pic>
        <p:nvPicPr>
          <p:cNvPr id="2166" name="Рисунок 216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104" y="4245647"/>
            <a:ext cx="117161" cy="209896"/>
          </a:xfrm>
          <a:prstGeom prst="rect">
            <a:avLst/>
          </a:prstGeom>
        </p:spPr>
      </p:pic>
      <p:pic>
        <p:nvPicPr>
          <p:cNvPr id="2167" name="Рисунок 2166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833" y="3363448"/>
            <a:ext cx="100391" cy="188749"/>
          </a:xfrm>
          <a:prstGeom prst="rect">
            <a:avLst/>
          </a:prstGeom>
        </p:spPr>
      </p:pic>
      <p:pic>
        <p:nvPicPr>
          <p:cNvPr id="2168" name="Рисунок 2167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584" y="3131016"/>
            <a:ext cx="100391" cy="188749"/>
          </a:xfrm>
          <a:prstGeom prst="rect">
            <a:avLst/>
          </a:prstGeom>
        </p:spPr>
      </p:pic>
      <p:pic>
        <p:nvPicPr>
          <p:cNvPr id="2169" name="Рисунок 2168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028" y="3655197"/>
            <a:ext cx="100391" cy="188749"/>
          </a:xfrm>
          <a:prstGeom prst="rect">
            <a:avLst/>
          </a:prstGeom>
        </p:spPr>
      </p:pic>
      <p:pic>
        <p:nvPicPr>
          <p:cNvPr id="2170" name="Рисунок 2169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470" y="3719164"/>
            <a:ext cx="100391" cy="188749"/>
          </a:xfrm>
          <a:prstGeom prst="rect">
            <a:avLst/>
          </a:prstGeom>
        </p:spPr>
      </p:pic>
      <p:pic>
        <p:nvPicPr>
          <p:cNvPr id="2171" name="Рисунок 2170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612" y="3850028"/>
            <a:ext cx="100391" cy="188749"/>
          </a:xfrm>
          <a:prstGeom prst="rect">
            <a:avLst/>
          </a:prstGeom>
        </p:spPr>
      </p:pic>
      <p:pic>
        <p:nvPicPr>
          <p:cNvPr id="2172" name="Рисунок 2171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868" y="3754527"/>
            <a:ext cx="100391" cy="188749"/>
          </a:xfrm>
          <a:prstGeom prst="rect">
            <a:avLst/>
          </a:prstGeom>
        </p:spPr>
      </p:pic>
      <p:pic>
        <p:nvPicPr>
          <p:cNvPr id="2173" name="Рисунок 2172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038" y="3001252"/>
            <a:ext cx="100391" cy="188749"/>
          </a:xfrm>
          <a:prstGeom prst="rect">
            <a:avLst/>
          </a:prstGeom>
        </p:spPr>
      </p:pic>
      <p:pic>
        <p:nvPicPr>
          <p:cNvPr id="2174" name="Рисунок 2173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583" y="3502932"/>
            <a:ext cx="100391" cy="188749"/>
          </a:xfrm>
          <a:prstGeom prst="rect">
            <a:avLst/>
          </a:prstGeom>
        </p:spPr>
      </p:pic>
      <p:grpSp>
        <p:nvGrpSpPr>
          <p:cNvPr id="2175" name="Группа 2174"/>
          <p:cNvGrpSpPr/>
          <p:nvPr/>
        </p:nvGrpSpPr>
        <p:grpSpPr>
          <a:xfrm>
            <a:off x="7342188" y="1821198"/>
            <a:ext cx="1109497" cy="775264"/>
            <a:chOff x="7838798" y="1365898"/>
            <a:chExt cx="1024151" cy="581448"/>
          </a:xfrm>
        </p:grpSpPr>
        <p:sp>
          <p:nvSpPr>
            <p:cNvPr id="2176" name="Овал 2175"/>
            <p:cNvSpPr/>
            <p:nvPr/>
          </p:nvSpPr>
          <p:spPr bwMode="auto">
            <a:xfrm>
              <a:off x="8663442" y="1542575"/>
              <a:ext cx="38144" cy="38144"/>
            </a:xfrm>
            <a:prstGeom prst="ellipse">
              <a:avLst/>
            </a:prstGeom>
            <a:solidFill>
              <a:srgbClr val="008C9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72255" fontAlgn="base">
                <a:spcBef>
                  <a:spcPct val="0"/>
                </a:spcBef>
                <a:spcAft>
                  <a:spcPct val="0"/>
                </a:spcAft>
              </a:pPr>
              <a:endParaRPr lang="ru-RU" sz="2300" b="1">
                <a:solidFill>
                  <a:prstClr val="black"/>
                </a:solidFill>
              </a:endParaRPr>
            </a:p>
          </p:txBody>
        </p:sp>
        <p:grpSp>
          <p:nvGrpSpPr>
            <p:cNvPr id="2177" name="Группа 2176"/>
            <p:cNvGrpSpPr/>
            <p:nvPr/>
          </p:nvGrpSpPr>
          <p:grpSpPr>
            <a:xfrm>
              <a:off x="7838798" y="1365898"/>
              <a:ext cx="1024151" cy="581448"/>
              <a:chOff x="7838798" y="1365898"/>
              <a:chExt cx="1024151" cy="581448"/>
            </a:xfrm>
          </p:grpSpPr>
          <p:sp>
            <p:nvSpPr>
              <p:cNvPr id="2179" name="Прямоугольник 2178"/>
              <p:cNvSpPr/>
              <p:nvPr/>
            </p:nvSpPr>
            <p:spPr bwMode="auto">
              <a:xfrm>
                <a:off x="7838798" y="1365898"/>
                <a:ext cx="1024151" cy="581448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36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b="1" kern="0" dirty="0">
                  <a:solidFill>
                    <a:prstClr val="black"/>
                  </a:solidFill>
                </a:endParaRPr>
              </a:p>
              <a:p>
                <a:pPr algn="ctr" defTabSz="9136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b="1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0" name="TextBox 2179"/>
              <p:cNvSpPr txBox="1"/>
              <p:nvPr/>
            </p:nvSpPr>
            <p:spPr>
              <a:xfrm>
                <a:off x="7844112" y="1848347"/>
                <a:ext cx="461665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 algn="ctr">
                  <a:defRPr sz="400"/>
                </a:lvl1pPr>
              </a:lstStyle>
              <a:p>
                <a:pPr defTabSz="913673"/>
                <a:r>
                  <a:rPr lang="ru-RU" sz="800" b="1" dirty="0">
                    <a:solidFill>
                      <a:srgbClr val="008C95"/>
                    </a:solidFill>
                  </a:rPr>
                  <a:t>АВСТРИЯ</a:t>
                </a:r>
              </a:p>
            </p:txBody>
          </p:sp>
          <p:grpSp>
            <p:nvGrpSpPr>
              <p:cNvPr id="2181" name="Группа 2180"/>
              <p:cNvGrpSpPr/>
              <p:nvPr/>
            </p:nvGrpSpPr>
            <p:grpSpPr>
              <a:xfrm>
                <a:off x="7916829" y="1420774"/>
                <a:ext cx="860441" cy="421826"/>
                <a:chOff x="225009" y="1154015"/>
                <a:chExt cx="1352189" cy="662903"/>
              </a:xfrm>
            </p:grpSpPr>
            <p:sp>
              <p:nvSpPr>
                <p:cNvPr id="2183" name="Freeform 354"/>
                <p:cNvSpPr>
                  <a:spLocks noChangeAspect="1"/>
                </p:cNvSpPr>
                <p:nvPr/>
              </p:nvSpPr>
              <p:spPr bwMode="gray">
                <a:xfrm>
                  <a:off x="225009" y="1154015"/>
                  <a:ext cx="1352189" cy="662903"/>
                </a:xfrm>
                <a:custGeom>
                  <a:avLst/>
                  <a:gdLst>
                    <a:gd name="T0" fmla="*/ 20935 w 420"/>
                    <a:gd name="T1" fmla="*/ 2056 h 205"/>
                    <a:gd name="T2" fmla="*/ 19154 w 420"/>
                    <a:gd name="T3" fmla="*/ 3701 h 205"/>
                    <a:gd name="T4" fmla="*/ 16927 w 420"/>
                    <a:gd name="T5" fmla="*/ 4934 h 205"/>
                    <a:gd name="T6" fmla="*/ 16481 w 420"/>
                    <a:gd name="T7" fmla="*/ 7402 h 205"/>
                    <a:gd name="T8" fmla="*/ 16927 w 420"/>
                    <a:gd name="T9" fmla="*/ 9458 h 205"/>
                    <a:gd name="T10" fmla="*/ 16036 w 420"/>
                    <a:gd name="T11" fmla="*/ 9046 h 205"/>
                    <a:gd name="T12" fmla="*/ 13809 w 420"/>
                    <a:gd name="T13" fmla="*/ 8635 h 205"/>
                    <a:gd name="T14" fmla="*/ 10245 w 420"/>
                    <a:gd name="T15" fmla="*/ 9458 h 205"/>
                    <a:gd name="T16" fmla="*/ 7572 w 420"/>
                    <a:gd name="T17" fmla="*/ 10280 h 205"/>
                    <a:gd name="T18" fmla="*/ 5345 w 420"/>
                    <a:gd name="T19" fmla="*/ 9869 h 205"/>
                    <a:gd name="T20" fmla="*/ 4454 w 420"/>
                    <a:gd name="T21" fmla="*/ 10691 h 205"/>
                    <a:gd name="T22" fmla="*/ 3118 w 420"/>
                    <a:gd name="T23" fmla="*/ 10691 h 205"/>
                    <a:gd name="T24" fmla="*/ 1782 w 420"/>
                    <a:gd name="T25" fmla="*/ 9869 h 205"/>
                    <a:gd name="T26" fmla="*/ 0 w 420"/>
                    <a:gd name="T27" fmla="*/ 10280 h 205"/>
                    <a:gd name="T28" fmla="*/ 1336 w 420"/>
                    <a:gd name="T29" fmla="*/ 11102 h 205"/>
                    <a:gd name="T30" fmla="*/ 1336 w 420"/>
                    <a:gd name="T31" fmla="*/ 12747 h 205"/>
                    <a:gd name="T32" fmla="*/ 1336 w 420"/>
                    <a:gd name="T33" fmla="*/ 13570 h 205"/>
                    <a:gd name="T34" fmla="*/ 3118 w 420"/>
                    <a:gd name="T35" fmla="*/ 13981 h 205"/>
                    <a:gd name="T36" fmla="*/ 4454 w 420"/>
                    <a:gd name="T37" fmla="*/ 14392 h 205"/>
                    <a:gd name="T38" fmla="*/ 6236 w 420"/>
                    <a:gd name="T39" fmla="*/ 14392 h 205"/>
                    <a:gd name="T40" fmla="*/ 9354 w 420"/>
                    <a:gd name="T41" fmla="*/ 13570 h 205"/>
                    <a:gd name="T42" fmla="*/ 11581 w 420"/>
                    <a:gd name="T43" fmla="*/ 13158 h 205"/>
                    <a:gd name="T44" fmla="*/ 12918 w 420"/>
                    <a:gd name="T45" fmla="*/ 12747 h 205"/>
                    <a:gd name="T46" fmla="*/ 12918 w 420"/>
                    <a:gd name="T47" fmla="*/ 13570 h 205"/>
                    <a:gd name="T48" fmla="*/ 13363 w 420"/>
                    <a:gd name="T49" fmla="*/ 14803 h 205"/>
                    <a:gd name="T50" fmla="*/ 15145 w 420"/>
                    <a:gd name="T51" fmla="*/ 15214 h 205"/>
                    <a:gd name="T52" fmla="*/ 18708 w 420"/>
                    <a:gd name="T53" fmla="*/ 16448 h 205"/>
                    <a:gd name="T54" fmla="*/ 20490 w 420"/>
                    <a:gd name="T55" fmla="*/ 16859 h 205"/>
                    <a:gd name="T56" fmla="*/ 24499 w 420"/>
                    <a:gd name="T57" fmla="*/ 16859 h 205"/>
                    <a:gd name="T58" fmla="*/ 25835 w 420"/>
                    <a:gd name="T59" fmla="*/ 15626 h 205"/>
                    <a:gd name="T60" fmla="*/ 28953 w 420"/>
                    <a:gd name="T61" fmla="*/ 15626 h 205"/>
                    <a:gd name="T62" fmla="*/ 29844 w 420"/>
                    <a:gd name="T63" fmla="*/ 14803 h 205"/>
                    <a:gd name="T64" fmla="*/ 31626 w 420"/>
                    <a:gd name="T65" fmla="*/ 14392 h 205"/>
                    <a:gd name="T66" fmla="*/ 32962 w 420"/>
                    <a:gd name="T67" fmla="*/ 13158 h 205"/>
                    <a:gd name="T68" fmla="*/ 33853 w 420"/>
                    <a:gd name="T69" fmla="*/ 12336 h 205"/>
                    <a:gd name="T70" fmla="*/ 34744 w 420"/>
                    <a:gd name="T71" fmla="*/ 9869 h 205"/>
                    <a:gd name="T72" fmla="*/ 34744 w 420"/>
                    <a:gd name="T73" fmla="*/ 8635 h 205"/>
                    <a:gd name="T74" fmla="*/ 37417 w 420"/>
                    <a:gd name="T75" fmla="*/ 7813 h 205"/>
                    <a:gd name="T76" fmla="*/ 36526 w 420"/>
                    <a:gd name="T77" fmla="*/ 4934 h 205"/>
                    <a:gd name="T78" fmla="*/ 36080 w 420"/>
                    <a:gd name="T79" fmla="*/ 2056 h 205"/>
                    <a:gd name="T80" fmla="*/ 32071 w 420"/>
                    <a:gd name="T81" fmla="*/ 1645 h 205"/>
                    <a:gd name="T82" fmla="*/ 30290 w 420"/>
                    <a:gd name="T83" fmla="*/ 0 h 205"/>
                    <a:gd name="T84" fmla="*/ 26726 w 420"/>
                    <a:gd name="T85" fmla="*/ 822 h 205"/>
                    <a:gd name="T86" fmla="*/ 25390 w 420"/>
                    <a:gd name="T87" fmla="*/ 2056 h 205"/>
                    <a:gd name="T88" fmla="*/ 23608 w 420"/>
                    <a:gd name="T89" fmla="*/ 2467 h 205"/>
                    <a:gd name="T90" fmla="*/ 22272 w 420"/>
                    <a:gd name="T91" fmla="*/ 2056 h 20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0"/>
                    <a:gd name="T139" fmla="*/ 0 h 205"/>
                    <a:gd name="T140" fmla="*/ 420 w 420"/>
                    <a:gd name="T141" fmla="*/ 205 h 20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0" h="205">
                      <a:moveTo>
                        <a:pt x="235" y="20"/>
                      </a:moveTo>
                      <a:lnTo>
                        <a:pt x="234" y="27"/>
                      </a:lnTo>
                      <a:lnTo>
                        <a:pt x="217" y="35"/>
                      </a:lnTo>
                      <a:lnTo>
                        <a:pt x="213" y="43"/>
                      </a:lnTo>
                      <a:lnTo>
                        <a:pt x="210" y="53"/>
                      </a:lnTo>
                      <a:lnTo>
                        <a:pt x="188" y="62"/>
                      </a:lnTo>
                      <a:lnTo>
                        <a:pt x="183" y="74"/>
                      </a:lnTo>
                      <a:lnTo>
                        <a:pt x="184" y="90"/>
                      </a:lnTo>
                      <a:lnTo>
                        <a:pt x="191" y="106"/>
                      </a:lnTo>
                      <a:lnTo>
                        <a:pt x="191" y="113"/>
                      </a:lnTo>
                      <a:lnTo>
                        <a:pt x="184" y="117"/>
                      </a:lnTo>
                      <a:lnTo>
                        <a:pt x="179" y="110"/>
                      </a:lnTo>
                      <a:lnTo>
                        <a:pt x="164" y="110"/>
                      </a:lnTo>
                      <a:lnTo>
                        <a:pt x="153" y="106"/>
                      </a:lnTo>
                      <a:lnTo>
                        <a:pt x="149" y="111"/>
                      </a:lnTo>
                      <a:lnTo>
                        <a:pt x="116" y="114"/>
                      </a:lnTo>
                      <a:lnTo>
                        <a:pt x="97" y="127"/>
                      </a:lnTo>
                      <a:lnTo>
                        <a:pt x="83" y="127"/>
                      </a:lnTo>
                      <a:lnTo>
                        <a:pt x="70" y="119"/>
                      </a:lnTo>
                      <a:lnTo>
                        <a:pt x="59" y="118"/>
                      </a:lnTo>
                      <a:lnTo>
                        <a:pt x="51" y="124"/>
                      </a:lnTo>
                      <a:lnTo>
                        <a:pt x="49" y="132"/>
                      </a:lnTo>
                      <a:lnTo>
                        <a:pt x="44" y="134"/>
                      </a:lnTo>
                      <a:lnTo>
                        <a:pt x="34" y="129"/>
                      </a:lnTo>
                      <a:lnTo>
                        <a:pt x="28" y="121"/>
                      </a:lnTo>
                      <a:lnTo>
                        <a:pt x="19" y="119"/>
                      </a:lnTo>
                      <a:lnTo>
                        <a:pt x="11" y="119"/>
                      </a:lnTo>
                      <a:lnTo>
                        <a:pt x="0" y="123"/>
                      </a:lnTo>
                      <a:lnTo>
                        <a:pt x="7" y="132"/>
                      </a:lnTo>
                      <a:lnTo>
                        <a:pt x="16" y="137"/>
                      </a:lnTo>
                      <a:lnTo>
                        <a:pt x="17" y="144"/>
                      </a:lnTo>
                      <a:lnTo>
                        <a:pt x="17" y="155"/>
                      </a:lnTo>
                      <a:lnTo>
                        <a:pt x="11" y="162"/>
                      </a:lnTo>
                      <a:lnTo>
                        <a:pt x="17" y="167"/>
                      </a:lnTo>
                      <a:lnTo>
                        <a:pt x="27" y="171"/>
                      </a:lnTo>
                      <a:lnTo>
                        <a:pt x="36" y="172"/>
                      </a:lnTo>
                      <a:lnTo>
                        <a:pt x="44" y="168"/>
                      </a:lnTo>
                      <a:lnTo>
                        <a:pt x="51" y="173"/>
                      </a:lnTo>
                      <a:lnTo>
                        <a:pt x="65" y="178"/>
                      </a:lnTo>
                      <a:lnTo>
                        <a:pt x="68" y="177"/>
                      </a:lnTo>
                      <a:lnTo>
                        <a:pt x="84" y="172"/>
                      </a:lnTo>
                      <a:lnTo>
                        <a:pt x="104" y="165"/>
                      </a:lnTo>
                      <a:lnTo>
                        <a:pt x="122" y="164"/>
                      </a:lnTo>
                      <a:lnTo>
                        <a:pt x="132" y="161"/>
                      </a:lnTo>
                      <a:lnTo>
                        <a:pt x="137" y="157"/>
                      </a:lnTo>
                      <a:lnTo>
                        <a:pt x="143" y="156"/>
                      </a:lnTo>
                      <a:lnTo>
                        <a:pt x="146" y="159"/>
                      </a:lnTo>
                      <a:lnTo>
                        <a:pt x="146" y="164"/>
                      </a:lnTo>
                      <a:lnTo>
                        <a:pt x="148" y="171"/>
                      </a:lnTo>
                      <a:lnTo>
                        <a:pt x="152" y="178"/>
                      </a:lnTo>
                      <a:lnTo>
                        <a:pt x="163" y="187"/>
                      </a:lnTo>
                      <a:lnTo>
                        <a:pt x="168" y="187"/>
                      </a:lnTo>
                      <a:lnTo>
                        <a:pt x="178" y="193"/>
                      </a:lnTo>
                      <a:lnTo>
                        <a:pt x="208" y="198"/>
                      </a:lnTo>
                      <a:lnTo>
                        <a:pt x="222" y="203"/>
                      </a:lnTo>
                      <a:lnTo>
                        <a:pt x="231" y="203"/>
                      </a:lnTo>
                      <a:lnTo>
                        <a:pt x="247" y="203"/>
                      </a:lnTo>
                      <a:lnTo>
                        <a:pt x="275" y="205"/>
                      </a:lnTo>
                      <a:lnTo>
                        <a:pt x="283" y="200"/>
                      </a:lnTo>
                      <a:lnTo>
                        <a:pt x="292" y="189"/>
                      </a:lnTo>
                      <a:lnTo>
                        <a:pt x="305" y="187"/>
                      </a:lnTo>
                      <a:lnTo>
                        <a:pt x="325" y="191"/>
                      </a:lnTo>
                      <a:lnTo>
                        <a:pt x="330" y="182"/>
                      </a:lnTo>
                      <a:lnTo>
                        <a:pt x="334" y="182"/>
                      </a:lnTo>
                      <a:lnTo>
                        <a:pt x="351" y="184"/>
                      </a:lnTo>
                      <a:lnTo>
                        <a:pt x="353" y="176"/>
                      </a:lnTo>
                      <a:lnTo>
                        <a:pt x="362" y="172"/>
                      </a:lnTo>
                      <a:lnTo>
                        <a:pt x="372" y="161"/>
                      </a:lnTo>
                      <a:lnTo>
                        <a:pt x="383" y="159"/>
                      </a:lnTo>
                      <a:lnTo>
                        <a:pt x="382" y="148"/>
                      </a:lnTo>
                      <a:lnTo>
                        <a:pt x="382" y="138"/>
                      </a:lnTo>
                      <a:lnTo>
                        <a:pt x="390" y="119"/>
                      </a:lnTo>
                      <a:lnTo>
                        <a:pt x="384" y="111"/>
                      </a:lnTo>
                      <a:lnTo>
                        <a:pt x="388" y="103"/>
                      </a:lnTo>
                      <a:lnTo>
                        <a:pt x="415" y="103"/>
                      </a:lnTo>
                      <a:lnTo>
                        <a:pt x="420" y="95"/>
                      </a:lnTo>
                      <a:lnTo>
                        <a:pt x="420" y="75"/>
                      </a:lnTo>
                      <a:lnTo>
                        <a:pt x="412" y="62"/>
                      </a:lnTo>
                      <a:lnTo>
                        <a:pt x="406" y="40"/>
                      </a:lnTo>
                      <a:lnTo>
                        <a:pt x="406" y="26"/>
                      </a:lnTo>
                      <a:lnTo>
                        <a:pt x="398" y="15"/>
                      </a:lnTo>
                      <a:lnTo>
                        <a:pt x="362" y="19"/>
                      </a:lnTo>
                      <a:lnTo>
                        <a:pt x="348" y="6"/>
                      </a:lnTo>
                      <a:lnTo>
                        <a:pt x="340" y="1"/>
                      </a:lnTo>
                      <a:lnTo>
                        <a:pt x="307" y="0"/>
                      </a:lnTo>
                      <a:lnTo>
                        <a:pt x="301" y="10"/>
                      </a:lnTo>
                      <a:lnTo>
                        <a:pt x="297" y="19"/>
                      </a:lnTo>
                      <a:lnTo>
                        <a:pt x="287" y="27"/>
                      </a:lnTo>
                      <a:lnTo>
                        <a:pt x="278" y="31"/>
                      </a:lnTo>
                      <a:lnTo>
                        <a:pt x="267" y="32"/>
                      </a:lnTo>
                      <a:lnTo>
                        <a:pt x="256" y="31"/>
                      </a:lnTo>
                      <a:lnTo>
                        <a:pt x="249" y="25"/>
                      </a:lnTo>
                      <a:lnTo>
                        <a:pt x="235" y="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 cap="flat" cmpd="sng">
                  <a:solidFill>
                    <a:srgbClr val="008C9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3673"/>
                  <a:endParaRPr lang="ru-RU" sz="2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4" name="Овал 2183"/>
                <p:cNvSpPr/>
                <p:nvPr/>
              </p:nvSpPr>
              <p:spPr bwMode="auto">
                <a:xfrm>
                  <a:off x="1408896" y="1364387"/>
                  <a:ext cx="39600" cy="39600"/>
                </a:xfrm>
                <a:prstGeom prst="ellipse">
                  <a:avLst/>
                </a:prstGeom>
                <a:solidFill>
                  <a:srgbClr val="008C95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225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3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5" name="TextBox 2184"/>
                <p:cNvSpPr txBox="1"/>
                <p:nvPr/>
              </p:nvSpPr>
              <p:spPr>
                <a:xfrm>
                  <a:off x="999005" y="1355316"/>
                  <a:ext cx="390658" cy="163239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 algn="ctr" defTabSz="913673"/>
                  <a:r>
                    <a:rPr lang="ru-RU" sz="900" dirty="0">
                      <a:solidFill>
                        <a:prstClr val="black"/>
                      </a:solidFill>
                    </a:rPr>
                    <a:t>Вена</a:t>
                  </a:r>
                </a:p>
              </p:txBody>
            </p:sp>
          </p:grpSp>
          <p:pic>
            <p:nvPicPr>
              <p:cNvPr id="2182" name="Рисунок 2181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38037" y="1456704"/>
                <a:ext cx="136529" cy="108000"/>
              </a:xfrm>
              <a:prstGeom prst="rect">
                <a:avLst/>
              </a:prstGeom>
            </p:spPr>
          </p:pic>
        </p:grpSp>
        <p:sp>
          <p:nvSpPr>
            <p:cNvPr id="2178" name="Овал 2177"/>
            <p:cNvSpPr/>
            <p:nvPr/>
          </p:nvSpPr>
          <p:spPr bwMode="auto">
            <a:xfrm>
              <a:off x="8664960" y="1553450"/>
              <a:ext cx="38144" cy="38144"/>
            </a:xfrm>
            <a:prstGeom prst="ellipse">
              <a:avLst/>
            </a:prstGeom>
            <a:solidFill>
              <a:srgbClr val="008C9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72255" fontAlgn="base">
                <a:spcBef>
                  <a:spcPct val="0"/>
                </a:spcBef>
                <a:spcAft>
                  <a:spcPct val="0"/>
                </a:spcAft>
              </a:pPr>
              <a:endParaRPr lang="ru-RU" sz="2300" b="1">
                <a:solidFill>
                  <a:prstClr val="black"/>
                </a:solidFill>
              </a:endParaRPr>
            </a:p>
          </p:txBody>
        </p:sp>
      </p:grpSp>
      <p:pic>
        <p:nvPicPr>
          <p:cNvPr id="2186" name="Рисунок 218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706" y="4515641"/>
            <a:ext cx="106718" cy="206400"/>
          </a:xfrm>
          <a:prstGeom prst="rect">
            <a:avLst/>
          </a:prstGeom>
        </p:spPr>
      </p:pic>
      <p:pic>
        <p:nvPicPr>
          <p:cNvPr id="2187" name="Picture 4" descr="C:\Users\StrahovMV\Desktop\3. ПАПКИ\КЛИЕНТСКАЯ ПРЕЗЕНТАЦИЯ\png\14_09_Rus_map_с точками_ppt-17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533" y="3686263"/>
            <a:ext cx="144184" cy="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8" name="Group 6"/>
          <p:cNvGrpSpPr>
            <a:grpSpLocks noChangeAspect="1"/>
          </p:cNvGrpSpPr>
          <p:nvPr/>
        </p:nvGrpSpPr>
        <p:grpSpPr bwMode="auto">
          <a:xfrm>
            <a:off x="4298345" y="4263200"/>
            <a:ext cx="104751" cy="198057"/>
            <a:chOff x="257" y="1855"/>
            <a:chExt cx="69" cy="106"/>
          </a:xfrm>
        </p:grpSpPr>
        <p:sp>
          <p:nvSpPr>
            <p:cNvPr id="218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7" y="1855"/>
              <a:ext cx="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0" name="Freeform 7"/>
            <p:cNvSpPr>
              <a:spLocks/>
            </p:cNvSpPr>
            <p:nvPr/>
          </p:nvSpPr>
          <p:spPr bwMode="auto">
            <a:xfrm>
              <a:off x="297" y="1931"/>
              <a:ext cx="21" cy="1"/>
            </a:xfrm>
            <a:custGeom>
              <a:avLst/>
              <a:gdLst>
                <a:gd name="T0" fmla="*/ 8 w 219"/>
                <a:gd name="T1" fmla="*/ 5 h 16"/>
                <a:gd name="T2" fmla="*/ 14 w 219"/>
                <a:gd name="T3" fmla="*/ 4 h 16"/>
                <a:gd name="T4" fmla="*/ 15 w 219"/>
                <a:gd name="T5" fmla="*/ 4 h 16"/>
                <a:gd name="T6" fmla="*/ 17 w 219"/>
                <a:gd name="T7" fmla="*/ 4 h 16"/>
                <a:gd name="T8" fmla="*/ 23 w 219"/>
                <a:gd name="T9" fmla="*/ 4 h 16"/>
                <a:gd name="T10" fmla="*/ 26 w 219"/>
                <a:gd name="T11" fmla="*/ 3 h 16"/>
                <a:gd name="T12" fmla="*/ 195 w 219"/>
                <a:gd name="T13" fmla="*/ 3 h 16"/>
                <a:gd name="T14" fmla="*/ 198 w 219"/>
                <a:gd name="T15" fmla="*/ 4 h 16"/>
                <a:gd name="T16" fmla="*/ 208 w 219"/>
                <a:gd name="T17" fmla="*/ 3 h 16"/>
                <a:gd name="T18" fmla="*/ 208 w 219"/>
                <a:gd name="T19" fmla="*/ 4 h 16"/>
                <a:gd name="T20" fmla="*/ 209 w 219"/>
                <a:gd name="T21" fmla="*/ 4 h 16"/>
                <a:gd name="T22" fmla="*/ 219 w 219"/>
                <a:gd name="T23" fmla="*/ 10 h 16"/>
                <a:gd name="T24" fmla="*/ 206 w 219"/>
                <a:gd name="T25" fmla="*/ 0 h 16"/>
                <a:gd name="T26" fmla="*/ 14 w 219"/>
                <a:gd name="T27" fmla="*/ 0 h 16"/>
                <a:gd name="T28" fmla="*/ 0 w 219"/>
                <a:gd name="T29" fmla="*/ 14 h 16"/>
                <a:gd name="T30" fmla="*/ 0 w 219"/>
                <a:gd name="T31" fmla="*/ 16 h 16"/>
                <a:gd name="T32" fmla="*/ 8 w 219"/>
                <a:gd name="T3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9" h="16">
                  <a:moveTo>
                    <a:pt x="8" y="5"/>
                  </a:moveTo>
                  <a:cubicBezTo>
                    <a:pt x="10" y="6"/>
                    <a:pt x="12" y="6"/>
                    <a:pt x="14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9" y="4"/>
                    <a:pt x="21" y="4"/>
                    <a:pt x="23" y="4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6" y="4"/>
                    <a:pt x="197" y="4"/>
                    <a:pt x="198" y="4"/>
                  </a:cubicBezTo>
                  <a:cubicBezTo>
                    <a:pt x="201" y="4"/>
                    <a:pt x="205" y="4"/>
                    <a:pt x="208" y="3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13" y="4"/>
                    <a:pt x="217" y="7"/>
                    <a:pt x="219" y="10"/>
                  </a:cubicBezTo>
                  <a:cubicBezTo>
                    <a:pt x="217" y="5"/>
                    <a:pt x="212" y="0"/>
                    <a:pt x="20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1"/>
                    <a:pt x="3" y="7"/>
                    <a:pt x="8" y="5"/>
                  </a:cubicBezTo>
                  <a:close/>
                </a:path>
              </a:pathLst>
            </a:custGeom>
            <a:solidFill>
              <a:srgbClr val="009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1" name="Freeform 8"/>
            <p:cNvSpPr>
              <a:spLocks/>
            </p:cNvSpPr>
            <p:nvPr/>
          </p:nvSpPr>
          <p:spPr bwMode="auto">
            <a:xfrm>
              <a:off x="317" y="1933"/>
              <a:ext cx="1" cy="0"/>
            </a:xfrm>
            <a:custGeom>
              <a:avLst/>
              <a:gdLst>
                <a:gd name="T0" fmla="*/ 1 w 4"/>
                <a:gd name="T1" fmla="*/ 1 h 1"/>
                <a:gd name="T2" fmla="*/ 0 w 4"/>
                <a:gd name="T3" fmla="*/ 1 h 1"/>
                <a:gd name="T4" fmla="*/ 0 w 4"/>
                <a:gd name="T5" fmla="*/ 1 h 1"/>
                <a:gd name="T6" fmla="*/ 4 w 4"/>
                <a:gd name="T7" fmla="*/ 0 h 1"/>
                <a:gd name="T8" fmla="*/ 1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9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2" name="Freeform 9"/>
            <p:cNvSpPr>
              <a:spLocks/>
            </p:cNvSpPr>
            <p:nvPr/>
          </p:nvSpPr>
          <p:spPr bwMode="auto">
            <a:xfrm>
              <a:off x="298" y="1933"/>
              <a:ext cx="0" cy="0"/>
            </a:xfrm>
            <a:custGeom>
              <a:avLst/>
              <a:gdLst>
                <a:gd name="T0" fmla="*/ 8 w 9"/>
                <a:gd name="T1" fmla="*/ 4 h 4"/>
                <a:gd name="T2" fmla="*/ 0 w 9"/>
                <a:gd name="T3" fmla="*/ 0 h 4"/>
                <a:gd name="T4" fmla="*/ 9 w 9"/>
                <a:gd name="T5" fmla="*/ 4 h 4"/>
                <a:gd name="T6" fmla="*/ 9 w 9"/>
                <a:gd name="T7" fmla="*/ 4 h 4"/>
                <a:gd name="T8" fmla="*/ 8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8" y="4"/>
                  </a:moveTo>
                  <a:cubicBezTo>
                    <a:pt x="5" y="4"/>
                    <a:pt x="2" y="2"/>
                    <a:pt x="0" y="0"/>
                  </a:cubicBezTo>
                  <a:cubicBezTo>
                    <a:pt x="2" y="3"/>
                    <a:pt x="6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009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3" name="Freeform 10"/>
            <p:cNvSpPr>
              <a:spLocks noEditPoints="1"/>
            </p:cNvSpPr>
            <p:nvPr/>
          </p:nvSpPr>
          <p:spPr bwMode="auto">
            <a:xfrm>
              <a:off x="293" y="1906"/>
              <a:ext cx="26" cy="23"/>
            </a:xfrm>
            <a:custGeom>
              <a:avLst/>
              <a:gdLst>
                <a:gd name="T0" fmla="*/ 53 w 261"/>
                <a:gd name="T1" fmla="*/ 104 h 244"/>
                <a:gd name="T2" fmla="*/ 45 w 261"/>
                <a:gd name="T3" fmla="*/ 104 h 244"/>
                <a:gd name="T4" fmla="*/ 0 w 261"/>
                <a:gd name="T5" fmla="*/ 156 h 244"/>
                <a:gd name="T6" fmla="*/ 0 w 261"/>
                <a:gd name="T7" fmla="*/ 185 h 244"/>
                <a:gd name="T8" fmla="*/ 14 w 261"/>
                <a:gd name="T9" fmla="*/ 199 h 244"/>
                <a:gd name="T10" fmla="*/ 28 w 261"/>
                <a:gd name="T11" fmla="*/ 185 h 244"/>
                <a:gd name="T12" fmla="*/ 28 w 261"/>
                <a:gd name="T13" fmla="*/ 179 h 244"/>
                <a:gd name="T14" fmla="*/ 53 w 261"/>
                <a:gd name="T15" fmla="*/ 179 h 244"/>
                <a:gd name="T16" fmla="*/ 53 w 261"/>
                <a:gd name="T17" fmla="*/ 216 h 244"/>
                <a:gd name="T18" fmla="*/ 48 w 261"/>
                <a:gd name="T19" fmla="*/ 217 h 244"/>
                <a:gd name="T20" fmla="*/ 40 w 261"/>
                <a:gd name="T21" fmla="*/ 228 h 244"/>
                <a:gd name="T22" fmla="*/ 40 w 261"/>
                <a:gd name="T23" fmla="*/ 229 h 244"/>
                <a:gd name="T24" fmla="*/ 40 w 261"/>
                <a:gd name="T25" fmla="*/ 230 h 244"/>
                <a:gd name="T26" fmla="*/ 54 w 261"/>
                <a:gd name="T27" fmla="*/ 244 h 244"/>
                <a:gd name="T28" fmla="*/ 246 w 261"/>
                <a:gd name="T29" fmla="*/ 244 h 244"/>
                <a:gd name="T30" fmla="*/ 259 w 261"/>
                <a:gd name="T31" fmla="*/ 234 h 244"/>
                <a:gd name="T32" fmla="*/ 261 w 261"/>
                <a:gd name="T33" fmla="*/ 228 h 244"/>
                <a:gd name="T34" fmla="*/ 249 w 261"/>
                <a:gd name="T35" fmla="*/ 217 h 244"/>
                <a:gd name="T36" fmla="*/ 248 w 261"/>
                <a:gd name="T37" fmla="*/ 217 h 244"/>
                <a:gd name="T38" fmla="*/ 248 w 261"/>
                <a:gd name="T39" fmla="*/ 217 h 244"/>
                <a:gd name="T40" fmla="*/ 248 w 261"/>
                <a:gd name="T41" fmla="*/ 31 h 244"/>
                <a:gd name="T42" fmla="*/ 261 w 261"/>
                <a:gd name="T43" fmla="*/ 18 h 244"/>
                <a:gd name="T44" fmla="*/ 247 w 261"/>
                <a:gd name="T45" fmla="*/ 3 h 244"/>
                <a:gd name="T46" fmla="*/ 248 w 261"/>
                <a:gd name="T47" fmla="*/ 0 h 244"/>
                <a:gd name="T48" fmla="*/ 246 w 261"/>
                <a:gd name="T49" fmla="*/ 3 h 244"/>
                <a:gd name="T50" fmla="*/ 133 w 261"/>
                <a:gd name="T51" fmla="*/ 3 h 244"/>
                <a:gd name="T52" fmla="*/ 53 w 261"/>
                <a:gd name="T53" fmla="*/ 95 h 244"/>
                <a:gd name="T54" fmla="*/ 53 w 261"/>
                <a:gd name="T55" fmla="*/ 104 h 244"/>
                <a:gd name="T56" fmla="*/ 144 w 261"/>
                <a:gd name="T57" fmla="*/ 59 h 244"/>
                <a:gd name="T58" fmla="*/ 206 w 261"/>
                <a:gd name="T59" fmla="*/ 121 h 244"/>
                <a:gd name="T60" fmla="*/ 144 w 261"/>
                <a:gd name="T61" fmla="*/ 184 h 244"/>
                <a:gd name="T62" fmla="*/ 81 w 261"/>
                <a:gd name="T63" fmla="*/ 121 h 244"/>
                <a:gd name="T64" fmla="*/ 144 w 261"/>
                <a:gd name="T65" fmla="*/ 5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1" h="244">
                  <a:moveTo>
                    <a:pt x="53" y="104"/>
                  </a:moveTo>
                  <a:cubicBezTo>
                    <a:pt x="45" y="104"/>
                    <a:pt x="45" y="104"/>
                    <a:pt x="45" y="10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93"/>
                    <a:pt x="6" y="199"/>
                    <a:pt x="14" y="199"/>
                  </a:cubicBezTo>
                  <a:cubicBezTo>
                    <a:pt x="22" y="199"/>
                    <a:pt x="28" y="193"/>
                    <a:pt x="28" y="185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53" y="179"/>
                    <a:pt x="53" y="179"/>
                    <a:pt x="53" y="179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1" y="216"/>
                    <a:pt x="50" y="217"/>
                    <a:pt x="48" y="217"/>
                  </a:cubicBezTo>
                  <a:cubicBezTo>
                    <a:pt x="44" y="219"/>
                    <a:pt x="40" y="223"/>
                    <a:pt x="40" y="228"/>
                  </a:cubicBezTo>
                  <a:cubicBezTo>
                    <a:pt x="40" y="228"/>
                    <a:pt x="40" y="228"/>
                    <a:pt x="40" y="229"/>
                  </a:cubicBezTo>
                  <a:cubicBezTo>
                    <a:pt x="40" y="229"/>
                    <a:pt x="40" y="230"/>
                    <a:pt x="40" y="230"/>
                  </a:cubicBezTo>
                  <a:cubicBezTo>
                    <a:pt x="40" y="238"/>
                    <a:pt x="46" y="244"/>
                    <a:pt x="54" y="244"/>
                  </a:cubicBezTo>
                  <a:cubicBezTo>
                    <a:pt x="246" y="244"/>
                    <a:pt x="246" y="244"/>
                    <a:pt x="246" y="244"/>
                  </a:cubicBezTo>
                  <a:cubicBezTo>
                    <a:pt x="252" y="244"/>
                    <a:pt x="257" y="240"/>
                    <a:pt x="259" y="234"/>
                  </a:cubicBezTo>
                  <a:cubicBezTo>
                    <a:pt x="260" y="232"/>
                    <a:pt x="261" y="230"/>
                    <a:pt x="261" y="228"/>
                  </a:cubicBezTo>
                  <a:cubicBezTo>
                    <a:pt x="261" y="222"/>
                    <a:pt x="255" y="217"/>
                    <a:pt x="249" y="217"/>
                  </a:cubicBezTo>
                  <a:cubicBezTo>
                    <a:pt x="248" y="217"/>
                    <a:pt x="248" y="217"/>
                    <a:pt x="248" y="217"/>
                  </a:cubicBezTo>
                  <a:cubicBezTo>
                    <a:pt x="248" y="217"/>
                    <a:pt x="248" y="217"/>
                    <a:pt x="248" y="217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55" y="31"/>
                    <a:pt x="261" y="25"/>
                    <a:pt x="261" y="18"/>
                  </a:cubicBezTo>
                  <a:cubicBezTo>
                    <a:pt x="261" y="10"/>
                    <a:pt x="254" y="4"/>
                    <a:pt x="247" y="3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6" y="3"/>
                    <a:pt x="246" y="3"/>
                    <a:pt x="246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53" y="95"/>
                    <a:pt x="53" y="95"/>
                    <a:pt x="53" y="95"/>
                  </a:cubicBezTo>
                  <a:lnTo>
                    <a:pt x="53" y="104"/>
                  </a:lnTo>
                  <a:close/>
                  <a:moveTo>
                    <a:pt x="144" y="59"/>
                  </a:moveTo>
                  <a:cubicBezTo>
                    <a:pt x="178" y="59"/>
                    <a:pt x="206" y="87"/>
                    <a:pt x="206" y="121"/>
                  </a:cubicBezTo>
                  <a:cubicBezTo>
                    <a:pt x="206" y="156"/>
                    <a:pt x="178" y="184"/>
                    <a:pt x="144" y="184"/>
                  </a:cubicBezTo>
                  <a:cubicBezTo>
                    <a:pt x="109" y="184"/>
                    <a:pt x="81" y="156"/>
                    <a:pt x="81" y="121"/>
                  </a:cubicBezTo>
                  <a:cubicBezTo>
                    <a:pt x="81" y="87"/>
                    <a:pt x="109" y="59"/>
                    <a:pt x="144" y="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4" name="Freeform 11"/>
            <p:cNvSpPr>
              <a:spLocks/>
            </p:cNvSpPr>
            <p:nvPr/>
          </p:nvSpPr>
          <p:spPr bwMode="auto">
            <a:xfrm>
              <a:off x="308" y="1893"/>
              <a:ext cx="10" cy="11"/>
            </a:xfrm>
            <a:custGeom>
              <a:avLst/>
              <a:gdLst>
                <a:gd name="T0" fmla="*/ 98 w 112"/>
                <a:gd name="T1" fmla="*/ 114 h 114"/>
                <a:gd name="T2" fmla="*/ 103 w 112"/>
                <a:gd name="T3" fmla="*/ 113 h 114"/>
                <a:gd name="T4" fmla="*/ 112 w 112"/>
                <a:gd name="T5" fmla="*/ 100 h 114"/>
                <a:gd name="T6" fmla="*/ 110 w 112"/>
                <a:gd name="T7" fmla="*/ 93 h 114"/>
                <a:gd name="T8" fmla="*/ 108 w 112"/>
                <a:gd name="T9" fmla="*/ 93 h 114"/>
                <a:gd name="T10" fmla="*/ 102 w 112"/>
                <a:gd name="T11" fmla="*/ 88 h 114"/>
                <a:gd name="T12" fmla="*/ 101 w 112"/>
                <a:gd name="T13" fmla="*/ 68 h 114"/>
                <a:gd name="T14" fmla="*/ 101 w 112"/>
                <a:gd name="T15" fmla="*/ 19 h 114"/>
                <a:gd name="T16" fmla="*/ 99 w 112"/>
                <a:gd name="T17" fmla="*/ 0 h 114"/>
                <a:gd name="T18" fmla="*/ 0 w 112"/>
                <a:gd name="T19" fmla="*/ 114 h 114"/>
                <a:gd name="T20" fmla="*/ 98 w 112"/>
                <a:gd name="T2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14">
                  <a:moveTo>
                    <a:pt x="98" y="114"/>
                  </a:moveTo>
                  <a:cubicBezTo>
                    <a:pt x="100" y="114"/>
                    <a:pt x="102" y="114"/>
                    <a:pt x="103" y="113"/>
                  </a:cubicBezTo>
                  <a:cubicBezTo>
                    <a:pt x="108" y="111"/>
                    <a:pt x="112" y="106"/>
                    <a:pt x="112" y="100"/>
                  </a:cubicBezTo>
                  <a:cubicBezTo>
                    <a:pt x="112" y="97"/>
                    <a:pt x="111" y="95"/>
                    <a:pt x="110" y="93"/>
                  </a:cubicBezTo>
                  <a:cubicBezTo>
                    <a:pt x="109" y="93"/>
                    <a:pt x="109" y="93"/>
                    <a:pt x="108" y="93"/>
                  </a:cubicBezTo>
                  <a:cubicBezTo>
                    <a:pt x="107" y="91"/>
                    <a:pt x="105" y="89"/>
                    <a:pt x="102" y="88"/>
                  </a:cubicBezTo>
                  <a:cubicBezTo>
                    <a:pt x="102" y="81"/>
                    <a:pt x="101" y="68"/>
                    <a:pt x="101" y="68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1" y="12"/>
                    <a:pt x="100" y="6"/>
                    <a:pt x="99" y="0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98" y="1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5" name="Freeform 12"/>
            <p:cNvSpPr>
              <a:spLocks noEditPoints="1"/>
            </p:cNvSpPr>
            <p:nvPr/>
          </p:nvSpPr>
          <p:spPr bwMode="auto">
            <a:xfrm>
              <a:off x="258" y="1887"/>
              <a:ext cx="65" cy="74"/>
            </a:xfrm>
            <a:custGeom>
              <a:avLst/>
              <a:gdLst>
                <a:gd name="T0" fmla="*/ 636 w 674"/>
                <a:gd name="T1" fmla="*/ 534 h 776"/>
                <a:gd name="T2" fmla="*/ 612 w 674"/>
                <a:gd name="T3" fmla="*/ 534 h 776"/>
                <a:gd name="T4" fmla="*/ 612 w 674"/>
                <a:gd name="T5" fmla="*/ 486 h 776"/>
                <a:gd name="T6" fmla="*/ 610 w 674"/>
                <a:gd name="T7" fmla="*/ 487 h 776"/>
                <a:gd name="T8" fmla="*/ 418 w 674"/>
                <a:gd name="T9" fmla="*/ 487 h 776"/>
                <a:gd name="T10" fmla="*/ 417 w 674"/>
                <a:gd name="T11" fmla="*/ 486 h 776"/>
                <a:gd name="T12" fmla="*/ 417 w 674"/>
                <a:gd name="T13" fmla="*/ 534 h 776"/>
                <a:gd name="T14" fmla="*/ 322 w 674"/>
                <a:gd name="T15" fmla="*/ 534 h 776"/>
                <a:gd name="T16" fmla="*/ 322 w 674"/>
                <a:gd name="T17" fmla="*/ 453 h 776"/>
                <a:gd name="T18" fmla="*/ 298 w 674"/>
                <a:gd name="T19" fmla="*/ 432 h 776"/>
                <a:gd name="T20" fmla="*/ 0 w 674"/>
                <a:gd name="T21" fmla="*/ 775 h 776"/>
                <a:gd name="T22" fmla="*/ 674 w 674"/>
                <a:gd name="T23" fmla="*/ 776 h 776"/>
                <a:gd name="T24" fmla="*/ 674 w 674"/>
                <a:gd name="T25" fmla="*/ 0 h 776"/>
                <a:gd name="T26" fmla="*/ 636 w 674"/>
                <a:gd name="T27" fmla="*/ 44 h 776"/>
                <a:gd name="T28" fmla="*/ 636 w 674"/>
                <a:gd name="T29" fmla="*/ 534 h 776"/>
                <a:gd name="T30" fmla="*/ 638 w 674"/>
                <a:gd name="T31" fmla="*/ 707 h 776"/>
                <a:gd name="T32" fmla="*/ 615 w 674"/>
                <a:gd name="T33" fmla="*/ 707 h 776"/>
                <a:gd name="T34" fmla="*/ 615 w 674"/>
                <a:gd name="T35" fmla="*/ 635 h 776"/>
                <a:gd name="T36" fmla="*/ 638 w 674"/>
                <a:gd name="T37" fmla="*/ 635 h 776"/>
                <a:gd name="T38" fmla="*/ 638 w 674"/>
                <a:gd name="T39" fmla="*/ 707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4" h="776">
                  <a:moveTo>
                    <a:pt x="636" y="534"/>
                  </a:moveTo>
                  <a:cubicBezTo>
                    <a:pt x="612" y="534"/>
                    <a:pt x="612" y="534"/>
                    <a:pt x="612" y="534"/>
                  </a:cubicBezTo>
                  <a:cubicBezTo>
                    <a:pt x="612" y="486"/>
                    <a:pt x="612" y="486"/>
                    <a:pt x="612" y="486"/>
                  </a:cubicBezTo>
                  <a:cubicBezTo>
                    <a:pt x="611" y="486"/>
                    <a:pt x="610" y="487"/>
                    <a:pt x="610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7" y="486"/>
                    <a:pt x="417" y="486"/>
                  </a:cubicBezTo>
                  <a:cubicBezTo>
                    <a:pt x="417" y="534"/>
                    <a:pt x="417" y="534"/>
                    <a:pt x="417" y="534"/>
                  </a:cubicBezTo>
                  <a:cubicBezTo>
                    <a:pt x="322" y="534"/>
                    <a:pt x="322" y="534"/>
                    <a:pt x="322" y="534"/>
                  </a:cubicBezTo>
                  <a:cubicBezTo>
                    <a:pt x="322" y="453"/>
                    <a:pt x="322" y="453"/>
                    <a:pt x="322" y="453"/>
                  </a:cubicBezTo>
                  <a:cubicBezTo>
                    <a:pt x="298" y="432"/>
                    <a:pt x="298" y="432"/>
                    <a:pt x="298" y="432"/>
                  </a:cubicBezTo>
                  <a:cubicBezTo>
                    <a:pt x="0" y="775"/>
                    <a:pt x="0" y="775"/>
                    <a:pt x="0" y="775"/>
                  </a:cubicBezTo>
                  <a:cubicBezTo>
                    <a:pt x="674" y="776"/>
                    <a:pt x="674" y="776"/>
                    <a:pt x="674" y="776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36" y="44"/>
                    <a:pt x="636" y="44"/>
                    <a:pt x="636" y="44"/>
                  </a:cubicBezTo>
                  <a:lnTo>
                    <a:pt x="636" y="534"/>
                  </a:lnTo>
                  <a:close/>
                  <a:moveTo>
                    <a:pt x="638" y="707"/>
                  </a:moveTo>
                  <a:cubicBezTo>
                    <a:pt x="615" y="707"/>
                    <a:pt x="615" y="707"/>
                    <a:pt x="615" y="707"/>
                  </a:cubicBezTo>
                  <a:cubicBezTo>
                    <a:pt x="615" y="635"/>
                    <a:pt x="615" y="635"/>
                    <a:pt x="615" y="635"/>
                  </a:cubicBezTo>
                  <a:cubicBezTo>
                    <a:pt x="638" y="635"/>
                    <a:pt x="638" y="635"/>
                    <a:pt x="638" y="635"/>
                  </a:cubicBezTo>
                  <a:lnTo>
                    <a:pt x="638" y="70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6" name="Freeform 13"/>
            <p:cNvSpPr>
              <a:spLocks/>
            </p:cNvSpPr>
            <p:nvPr/>
          </p:nvSpPr>
          <p:spPr bwMode="auto">
            <a:xfrm>
              <a:off x="318" y="1932"/>
              <a:ext cx="1" cy="1"/>
            </a:xfrm>
            <a:custGeom>
              <a:avLst/>
              <a:gdLst>
                <a:gd name="T0" fmla="*/ 0 w 9"/>
                <a:gd name="T1" fmla="*/ 17 h 17"/>
                <a:gd name="T2" fmla="*/ 9 w 9"/>
                <a:gd name="T3" fmla="*/ 6 h 17"/>
                <a:gd name="T4" fmla="*/ 7 w 9"/>
                <a:gd name="T5" fmla="*/ 0 h 17"/>
                <a:gd name="T6" fmla="*/ 8 w 9"/>
                <a:gd name="T7" fmla="*/ 4 h 17"/>
                <a:gd name="T8" fmla="*/ 0 w 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0" y="17"/>
                  </a:moveTo>
                  <a:cubicBezTo>
                    <a:pt x="5" y="16"/>
                    <a:pt x="9" y="11"/>
                    <a:pt x="9" y="6"/>
                  </a:cubicBezTo>
                  <a:cubicBezTo>
                    <a:pt x="9" y="4"/>
                    <a:pt x="8" y="2"/>
                    <a:pt x="7" y="0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10"/>
                    <a:pt x="5" y="15"/>
                    <a:pt x="0" y="17"/>
                  </a:cubicBezTo>
                  <a:close/>
                </a:path>
              </a:pathLst>
            </a:custGeom>
            <a:solidFill>
              <a:srgbClr val="009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7" name="Freeform 14"/>
            <p:cNvSpPr>
              <a:spLocks/>
            </p:cNvSpPr>
            <p:nvPr/>
          </p:nvSpPr>
          <p:spPr bwMode="auto">
            <a:xfrm>
              <a:off x="297" y="1932"/>
              <a:ext cx="1" cy="1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0 w 4"/>
                <a:gd name="T5" fmla="*/ 0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3"/>
                    <a:pt x="2" y="6"/>
                    <a:pt x="4" y="8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9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8" name="Freeform 16"/>
            <p:cNvSpPr>
              <a:spLocks/>
            </p:cNvSpPr>
            <p:nvPr/>
          </p:nvSpPr>
          <p:spPr bwMode="auto">
            <a:xfrm>
              <a:off x="297" y="1931"/>
              <a:ext cx="22" cy="2"/>
            </a:xfrm>
            <a:custGeom>
              <a:avLst/>
              <a:gdLst>
                <a:gd name="T0" fmla="*/ 209 w 220"/>
                <a:gd name="T1" fmla="*/ 25 h 26"/>
                <a:gd name="T2" fmla="*/ 212 w 220"/>
                <a:gd name="T3" fmla="*/ 24 h 26"/>
                <a:gd name="T4" fmla="*/ 220 w 220"/>
                <a:gd name="T5" fmla="*/ 11 h 26"/>
                <a:gd name="T6" fmla="*/ 219 w 220"/>
                <a:gd name="T7" fmla="*/ 7 h 26"/>
                <a:gd name="T8" fmla="*/ 209 w 220"/>
                <a:gd name="T9" fmla="*/ 1 h 26"/>
                <a:gd name="T10" fmla="*/ 208 w 220"/>
                <a:gd name="T11" fmla="*/ 1 h 26"/>
                <a:gd name="T12" fmla="*/ 208 w 220"/>
                <a:gd name="T13" fmla="*/ 0 h 26"/>
                <a:gd name="T14" fmla="*/ 198 w 220"/>
                <a:gd name="T15" fmla="*/ 1 h 26"/>
                <a:gd name="T16" fmla="*/ 195 w 220"/>
                <a:gd name="T17" fmla="*/ 0 h 26"/>
                <a:gd name="T18" fmla="*/ 26 w 220"/>
                <a:gd name="T19" fmla="*/ 0 h 26"/>
                <a:gd name="T20" fmla="*/ 23 w 220"/>
                <a:gd name="T21" fmla="*/ 1 h 26"/>
                <a:gd name="T22" fmla="*/ 17 w 220"/>
                <a:gd name="T23" fmla="*/ 1 h 26"/>
                <a:gd name="T24" fmla="*/ 15 w 220"/>
                <a:gd name="T25" fmla="*/ 1 h 26"/>
                <a:gd name="T26" fmla="*/ 14 w 220"/>
                <a:gd name="T27" fmla="*/ 1 h 26"/>
                <a:gd name="T28" fmla="*/ 8 w 220"/>
                <a:gd name="T29" fmla="*/ 2 h 26"/>
                <a:gd name="T30" fmla="*/ 0 w 220"/>
                <a:gd name="T31" fmla="*/ 13 h 26"/>
                <a:gd name="T32" fmla="*/ 4 w 220"/>
                <a:gd name="T33" fmla="*/ 21 h 26"/>
                <a:gd name="T34" fmla="*/ 12 w 220"/>
                <a:gd name="T35" fmla="*/ 25 h 26"/>
                <a:gd name="T36" fmla="*/ 13 w 220"/>
                <a:gd name="T37" fmla="*/ 25 h 26"/>
                <a:gd name="T38" fmla="*/ 13 w 220"/>
                <a:gd name="T39" fmla="*/ 25 h 26"/>
                <a:gd name="T40" fmla="*/ 14 w 220"/>
                <a:gd name="T41" fmla="*/ 26 h 26"/>
                <a:gd name="T42" fmla="*/ 206 w 220"/>
                <a:gd name="T43" fmla="*/ 26 h 26"/>
                <a:gd name="T44" fmla="*/ 208 w 220"/>
                <a:gd name="T45" fmla="*/ 25 h 26"/>
                <a:gd name="T46" fmla="*/ 208 w 220"/>
                <a:gd name="T47" fmla="*/ 25 h 26"/>
                <a:gd name="T48" fmla="*/ 209 w 220"/>
                <a:gd name="T4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6">
                  <a:moveTo>
                    <a:pt x="209" y="25"/>
                  </a:moveTo>
                  <a:cubicBezTo>
                    <a:pt x="210" y="25"/>
                    <a:pt x="211" y="24"/>
                    <a:pt x="212" y="24"/>
                  </a:cubicBezTo>
                  <a:cubicBezTo>
                    <a:pt x="217" y="22"/>
                    <a:pt x="220" y="17"/>
                    <a:pt x="220" y="11"/>
                  </a:cubicBezTo>
                  <a:cubicBezTo>
                    <a:pt x="220" y="10"/>
                    <a:pt x="219" y="9"/>
                    <a:pt x="219" y="7"/>
                  </a:cubicBezTo>
                  <a:cubicBezTo>
                    <a:pt x="217" y="4"/>
                    <a:pt x="213" y="1"/>
                    <a:pt x="209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5" y="1"/>
                    <a:pt x="201" y="1"/>
                    <a:pt x="198" y="1"/>
                  </a:cubicBezTo>
                  <a:cubicBezTo>
                    <a:pt x="197" y="1"/>
                    <a:pt x="196" y="1"/>
                    <a:pt x="19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1" y="1"/>
                    <a:pt x="19" y="1"/>
                    <a:pt x="17" y="1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1" y="16"/>
                    <a:pt x="2" y="19"/>
                    <a:pt x="4" y="21"/>
                  </a:cubicBezTo>
                  <a:cubicBezTo>
                    <a:pt x="6" y="23"/>
                    <a:pt x="9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6"/>
                    <a:pt x="14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6" y="26"/>
                    <a:pt x="207" y="25"/>
                    <a:pt x="208" y="25"/>
                  </a:cubicBezTo>
                  <a:cubicBezTo>
                    <a:pt x="208" y="25"/>
                    <a:pt x="208" y="25"/>
                    <a:pt x="208" y="25"/>
                  </a:cubicBezTo>
                  <a:lnTo>
                    <a:pt x="209" y="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9" name="Oval 17"/>
            <p:cNvSpPr>
              <a:spLocks noChangeArrowheads="1"/>
            </p:cNvSpPr>
            <p:nvPr/>
          </p:nvSpPr>
          <p:spPr bwMode="auto">
            <a:xfrm>
              <a:off x="303" y="1913"/>
              <a:ext cx="8" cy="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0" name="Freeform 18"/>
            <p:cNvSpPr>
              <a:spLocks/>
            </p:cNvSpPr>
            <p:nvPr/>
          </p:nvSpPr>
          <p:spPr bwMode="auto">
            <a:xfrm>
              <a:off x="288" y="1922"/>
              <a:ext cx="8" cy="15"/>
            </a:xfrm>
            <a:custGeom>
              <a:avLst/>
              <a:gdLst>
                <a:gd name="T0" fmla="*/ 27 w 91"/>
                <a:gd name="T1" fmla="*/ 82 h 159"/>
                <a:gd name="T2" fmla="*/ 27 w 91"/>
                <a:gd name="T3" fmla="*/ 159 h 159"/>
                <a:gd name="T4" fmla="*/ 91 w 91"/>
                <a:gd name="T5" fmla="*/ 159 h 159"/>
                <a:gd name="T6" fmla="*/ 89 w 91"/>
                <a:gd name="T7" fmla="*/ 44 h 159"/>
                <a:gd name="T8" fmla="*/ 70 w 91"/>
                <a:gd name="T9" fmla="*/ 45 h 159"/>
                <a:gd name="T10" fmla="*/ 50 w 91"/>
                <a:gd name="T11" fmla="*/ 24 h 159"/>
                <a:gd name="T12" fmla="*/ 50 w 91"/>
                <a:gd name="T13" fmla="*/ 0 h 159"/>
                <a:gd name="T14" fmla="*/ 0 w 91"/>
                <a:gd name="T15" fmla="*/ 57 h 159"/>
                <a:gd name="T16" fmla="*/ 27 w 91"/>
                <a:gd name="T17" fmla="*/ 8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59">
                  <a:moveTo>
                    <a:pt x="27" y="82"/>
                  </a:moveTo>
                  <a:cubicBezTo>
                    <a:pt x="27" y="159"/>
                    <a:pt x="27" y="159"/>
                    <a:pt x="27" y="15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8" y="48"/>
                    <a:pt x="51" y="43"/>
                    <a:pt x="50" y="24"/>
                  </a:cubicBezTo>
                  <a:cubicBezTo>
                    <a:pt x="50" y="20"/>
                    <a:pt x="50" y="11"/>
                    <a:pt x="50" y="0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7" y="8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1" name="Freeform 19"/>
            <p:cNvSpPr>
              <a:spLocks/>
            </p:cNvSpPr>
            <p:nvPr/>
          </p:nvSpPr>
          <p:spPr bwMode="auto">
            <a:xfrm>
              <a:off x="297" y="1912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2" name="Freeform 20"/>
            <p:cNvSpPr>
              <a:spLocks/>
            </p:cNvSpPr>
            <p:nvPr/>
          </p:nvSpPr>
          <p:spPr bwMode="auto">
            <a:xfrm>
              <a:off x="261" y="1856"/>
              <a:ext cx="16" cy="12"/>
            </a:xfrm>
            <a:custGeom>
              <a:avLst/>
              <a:gdLst>
                <a:gd name="T0" fmla="*/ 12 w 169"/>
                <a:gd name="T1" fmla="*/ 124 h 124"/>
                <a:gd name="T2" fmla="*/ 12 w 169"/>
                <a:gd name="T3" fmla="*/ 124 h 124"/>
                <a:gd name="T4" fmla="*/ 32 w 169"/>
                <a:gd name="T5" fmla="*/ 124 h 124"/>
                <a:gd name="T6" fmla="*/ 34 w 169"/>
                <a:gd name="T7" fmla="*/ 124 h 124"/>
                <a:gd name="T8" fmla="*/ 34 w 169"/>
                <a:gd name="T9" fmla="*/ 124 h 124"/>
                <a:gd name="T10" fmla="*/ 36 w 169"/>
                <a:gd name="T11" fmla="*/ 124 h 124"/>
                <a:gd name="T12" fmla="*/ 157 w 169"/>
                <a:gd name="T13" fmla="*/ 122 h 124"/>
                <a:gd name="T14" fmla="*/ 169 w 169"/>
                <a:gd name="T15" fmla="*/ 109 h 124"/>
                <a:gd name="T16" fmla="*/ 157 w 169"/>
                <a:gd name="T17" fmla="*/ 98 h 124"/>
                <a:gd name="T18" fmla="*/ 143 w 169"/>
                <a:gd name="T19" fmla="*/ 98 h 124"/>
                <a:gd name="T20" fmla="*/ 141 w 169"/>
                <a:gd name="T21" fmla="*/ 11 h 124"/>
                <a:gd name="T22" fmla="*/ 129 w 169"/>
                <a:gd name="T23" fmla="*/ 0 h 124"/>
                <a:gd name="T24" fmla="*/ 33 w 169"/>
                <a:gd name="T25" fmla="*/ 0 h 124"/>
                <a:gd name="T26" fmla="*/ 25 w 169"/>
                <a:gd name="T27" fmla="*/ 3 h 124"/>
                <a:gd name="T28" fmla="*/ 21 w 169"/>
                <a:gd name="T29" fmla="*/ 12 h 124"/>
                <a:gd name="T30" fmla="*/ 22 w 169"/>
                <a:gd name="T31" fmla="*/ 100 h 124"/>
                <a:gd name="T32" fmla="*/ 11 w 169"/>
                <a:gd name="T33" fmla="*/ 100 h 124"/>
                <a:gd name="T34" fmla="*/ 0 w 169"/>
                <a:gd name="T35" fmla="*/ 112 h 124"/>
                <a:gd name="T36" fmla="*/ 12 w 169"/>
                <a:gd name="T3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24">
                  <a:moveTo>
                    <a:pt x="12" y="124"/>
                  </a:moveTo>
                  <a:cubicBezTo>
                    <a:pt x="12" y="124"/>
                    <a:pt x="12" y="124"/>
                    <a:pt x="1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3" y="124"/>
                    <a:pt x="34" y="124"/>
                    <a:pt x="34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4"/>
                    <a:pt x="36" y="124"/>
                    <a:pt x="36" y="124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64" y="121"/>
                    <a:pt x="169" y="116"/>
                    <a:pt x="169" y="109"/>
                  </a:cubicBezTo>
                  <a:cubicBezTo>
                    <a:pt x="169" y="103"/>
                    <a:pt x="163" y="98"/>
                    <a:pt x="157" y="98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0" y="5"/>
                    <a:pt x="135" y="0"/>
                    <a:pt x="12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7" y="1"/>
                    <a:pt x="25" y="3"/>
                  </a:cubicBezTo>
                  <a:cubicBezTo>
                    <a:pt x="22" y="5"/>
                    <a:pt x="21" y="9"/>
                    <a:pt x="21" y="12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5" y="100"/>
                    <a:pt x="0" y="106"/>
                    <a:pt x="0" y="112"/>
                  </a:cubicBezTo>
                  <a:cubicBezTo>
                    <a:pt x="0" y="119"/>
                    <a:pt x="5" y="124"/>
                    <a:pt x="12" y="124"/>
                  </a:cubicBez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3" name="Freeform 21"/>
            <p:cNvSpPr>
              <a:spLocks/>
            </p:cNvSpPr>
            <p:nvPr/>
          </p:nvSpPr>
          <p:spPr bwMode="auto">
            <a:xfrm>
              <a:off x="260" y="1869"/>
              <a:ext cx="17" cy="11"/>
            </a:xfrm>
            <a:custGeom>
              <a:avLst/>
              <a:gdLst>
                <a:gd name="T0" fmla="*/ 168 w 180"/>
                <a:gd name="T1" fmla="*/ 92 h 119"/>
                <a:gd name="T2" fmla="*/ 159 w 180"/>
                <a:gd name="T3" fmla="*/ 92 h 119"/>
                <a:gd name="T4" fmla="*/ 157 w 180"/>
                <a:gd name="T5" fmla="*/ 24 h 119"/>
                <a:gd name="T6" fmla="*/ 165 w 180"/>
                <a:gd name="T7" fmla="*/ 24 h 119"/>
                <a:gd name="T8" fmla="*/ 177 w 180"/>
                <a:gd name="T9" fmla="*/ 11 h 119"/>
                <a:gd name="T10" fmla="*/ 165 w 180"/>
                <a:gd name="T11" fmla="*/ 0 h 119"/>
                <a:gd name="T12" fmla="*/ 146 w 180"/>
                <a:gd name="T13" fmla="*/ 0 h 119"/>
                <a:gd name="T14" fmla="*/ 144 w 180"/>
                <a:gd name="T15" fmla="*/ 0 h 119"/>
                <a:gd name="T16" fmla="*/ 142 w 180"/>
                <a:gd name="T17" fmla="*/ 0 h 119"/>
                <a:gd name="T18" fmla="*/ 19 w 180"/>
                <a:gd name="T19" fmla="*/ 2 h 119"/>
                <a:gd name="T20" fmla="*/ 8 w 180"/>
                <a:gd name="T21" fmla="*/ 15 h 119"/>
                <a:gd name="T22" fmla="*/ 20 w 180"/>
                <a:gd name="T23" fmla="*/ 26 h 119"/>
                <a:gd name="T24" fmla="*/ 20 w 180"/>
                <a:gd name="T25" fmla="*/ 26 h 119"/>
                <a:gd name="T26" fmla="*/ 27 w 180"/>
                <a:gd name="T27" fmla="*/ 26 h 119"/>
                <a:gd name="T28" fmla="*/ 27 w 180"/>
                <a:gd name="T29" fmla="*/ 95 h 119"/>
                <a:gd name="T30" fmla="*/ 12 w 180"/>
                <a:gd name="T31" fmla="*/ 95 h 119"/>
                <a:gd name="T32" fmla="*/ 0 w 180"/>
                <a:gd name="T33" fmla="*/ 107 h 119"/>
                <a:gd name="T34" fmla="*/ 12 w 180"/>
                <a:gd name="T35" fmla="*/ 119 h 119"/>
                <a:gd name="T36" fmla="*/ 12 w 180"/>
                <a:gd name="T37" fmla="*/ 119 h 119"/>
                <a:gd name="T38" fmla="*/ 37 w 180"/>
                <a:gd name="T39" fmla="*/ 118 h 119"/>
                <a:gd name="T40" fmla="*/ 39 w 180"/>
                <a:gd name="T41" fmla="*/ 119 h 119"/>
                <a:gd name="T42" fmla="*/ 41 w 180"/>
                <a:gd name="T43" fmla="*/ 118 h 119"/>
                <a:gd name="T44" fmla="*/ 168 w 180"/>
                <a:gd name="T45" fmla="*/ 116 h 119"/>
                <a:gd name="T46" fmla="*/ 180 w 180"/>
                <a:gd name="T47" fmla="*/ 104 h 119"/>
                <a:gd name="T48" fmla="*/ 168 w 180"/>
                <a:gd name="T49" fmla="*/ 9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119">
                  <a:moveTo>
                    <a:pt x="168" y="92"/>
                  </a:moveTo>
                  <a:cubicBezTo>
                    <a:pt x="159" y="92"/>
                    <a:pt x="159" y="92"/>
                    <a:pt x="159" y="92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72" y="24"/>
                    <a:pt x="177" y="18"/>
                    <a:pt x="177" y="11"/>
                  </a:cubicBezTo>
                  <a:cubicBezTo>
                    <a:pt x="177" y="5"/>
                    <a:pt x="171" y="0"/>
                    <a:pt x="165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5" y="0"/>
                    <a:pt x="145" y="0"/>
                    <a:pt x="144" y="0"/>
                  </a:cubicBezTo>
                  <a:cubicBezTo>
                    <a:pt x="144" y="0"/>
                    <a:pt x="143" y="0"/>
                    <a:pt x="142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3" y="2"/>
                    <a:pt x="8" y="8"/>
                    <a:pt x="8" y="15"/>
                  </a:cubicBezTo>
                  <a:cubicBezTo>
                    <a:pt x="8" y="21"/>
                    <a:pt x="13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5" y="95"/>
                    <a:pt x="0" y="100"/>
                    <a:pt x="0" y="107"/>
                  </a:cubicBezTo>
                  <a:cubicBezTo>
                    <a:pt x="0" y="114"/>
                    <a:pt x="5" y="119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9"/>
                    <a:pt x="38" y="119"/>
                    <a:pt x="39" y="119"/>
                  </a:cubicBezTo>
                  <a:cubicBezTo>
                    <a:pt x="40" y="119"/>
                    <a:pt x="40" y="119"/>
                    <a:pt x="41" y="118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75" y="116"/>
                    <a:pt x="180" y="111"/>
                    <a:pt x="180" y="104"/>
                  </a:cubicBezTo>
                  <a:cubicBezTo>
                    <a:pt x="180" y="97"/>
                    <a:pt x="174" y="92"/>
                    <a:pt x="168" y="92"/>
                  </a:cubicBez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4" name="Freeform 22"/>
            <p:cNvSpPr>
              <a:spLocks/>
            </p:cNvSpPr>
            <p:nvPr/>
          </p:nvSpPr>
          <p:spPr bwMode="auto">
            <a:xfrm>
              <a:off x="260" y="1881"/>
              <a:ext cx="17" cy="17"/>
            </a:xfrm>
            <a:custGeom>
              <a:avLst/>
              <a:gdLst>
                <a:gd name="T0" fmla="*/ 168 w 180"/>
                <a:gd name="T1" fmla="*/ 0 h 171"/>
                <a:gd name="T2" fmla="*/ 12 w 180"/>
                <a:gd name="T3" fmla="*/ 3 h 171"/>
                <a:gd name="T4" fmla="*/ 0 w 180"/>
                <a:gd name="T5" fmla="*/ 15 h 171"/>
                <a:gd name="T6" fmla="*/ 12 w 180"/>
                <a:gd name="T7" fmla="*/ 27 h 171"/>
                <a:gd name="T8" fmla="*/ 12 w 180"/>
                <a:gd name="T9" fmla="*/ 27 h 171"/>
                <a:gd name="T10" fmla="*/ 24 w 180"/>
                <a:gd name="T11" fmla="*/ 27 h 171"/>
                <a:gd name="T12" fmla="*/ 23 w 180"/>
                <a:gd name="T13" fmla="*/ 135 h 171"/>
                <a:gd name="T14" fmla="*/ 23 w 180"/>
                <a:gd name="T15" fmla="*/ 171 h 171"/>
                <a:gd name="T16" fmla="*/ 79 w 180"/>
                <a:gd name="T17" fmla="*/ 168 h 171"/>
                <a:gd name="T18" fmla="*/ 159 w 180"/>
                <a:gd name="T19" fmla="*/ 86 h 171"/>
                <a:gd name="T20" fmla="*/ 159 w 180"/>
                <a:gd name="T21" fmla="*/ 25 h 171"/>
                <a:gd name="T22" fmla="*/ 168 w 180"/>
                <a:gd name="T23" fmla="*/ 24 h 171"/>
                <a:gd name="T24" fmla="*/ 180 w 180"/>
                <a:gd name="T25" fmla="*/ 12 h 171"/>
                <a:gd name="T26" fmla="*/ 168 w 180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71">
                  <a:moveTo>
                    <a:pt x="168" y="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5" y="3"/>
                    <a:pt x="0" y="9"/>
                    <a:pt x="0" y="15"/>
                  </a:cubicBezTo>
                  <a:cubicBezTo>
                    <a:pt x="0" y="22"/>
                    <a:pt x="5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42"/>
                    <a:pt x="23" y="171"/>
                    <a:pt x="23" y="171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9" y="168"/>
                    <a:pt x="76" y="86"/>
                    <a:pt x="159" y="86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75" y="24"/>
                    <a:pt x="180" y="19"/>
                    <a:pt x="180" y="12"/>
                  </a:cubicBezTo>
                  <a:cubicBezTo>
                    <a:pt x="180" y="5"/>
                    <a:pt x="174" y="0"/>
                    <a:pt x="168" y="0"/>
                  </a:cubicBez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5" name="Freeform 23"/>
            <p:cNvSpPr>
              <a:spLocks/>
            </p:cNvSpPr>
            <p:nvPr/>
          </p:nvSpPr>
          <p:spPr bwMode="auto">
            <a:xfrm>
              <a:off x="281" y="1856"/>
              <a:ext cx="17" cy="12"/>
            </a:xfrm>
            <a:custGeom>
              <a:avLst/>
              <a:gdLst>
                <a:gd name="T0" fmla="*/ 12 w 170"/>
                <a:gd name="T1" fmla="*/ 125 h 125"/>
                <a:gd name="T2" fmla="*/ 12 w 170"/>
                <a:gd name="T3" fmla="*/ 125 h 125"/>
                <a:gd name="T4" fmla="*/ 32 w 170"/>
                <a:gd name="T5" fmla="*/ 124 h 125"/>
                <a:gd name="T6" fmla="*/ 34 w 170"/>
                <a:gd name="T7" fmla="*/ 125 h 125"/>
                <a:gd name="T8" fmla="*/ 34 w 170"/>
                <a:gd name="T9" fmla="*/ 125 h 125"/>
                <a:gd name="T10" fmla="*/ 37 w 170"/>
                <a:gd name="T11" fmla="*/ 124 h 125"/>
                <a:gd name="T12" fmla="*/ 158 w 170"/>
                <a:gd name="T13" fmla="*/ 122 h 125"/>
                <a:gd name="T14" fmla="*/ 169 w 170"/>
                <a:gd name="T15" fmla="*/ 110 h 125"/>
                <a:gd name="T16" fmla="*/ 157 w 170"/>
                <a:gd name="T17" fmla="*/ 98 h 125"/>
                <a:gd name="T18" fmla="*/ 143 w 170"/>
                <a:gd name="T19" fmla="*/ 98 h 125"/>
                <a:gd name="T20" fmla="*/ 141 w 170"/>
                <a:gd name="T21" fmla="*/ 12 h 125"/>
                <a:gd name="T22" fmla="*/ 129 w 170"/>
                <a:gd name="T23" fmla="*/ 0 h 125"/>
                <a:gd name="T24" fmla="*/ 33 w 170"/>
                <a:gd name="T25" fmla="*/ 0 h 125"/>
                <a:gd name="T26" fmla="*/ 25 w 170"/>
                <a:gd name="T27" fmla="*/ 4 h 125"/>
                <a:gd name="T28" fmla="*/ 21 w 170"/>
                <a:gd name="T29" fmla="*/ 12 h 125"/>
                <a:gd name="T30" fmla="*/ 22 w 170"/>
                <a:gd name="T31" fmla="*/ 100 h 125"/>
                <a:gd name="T32" fmla="*/ 12 w 170"/>
                <a:gd name="T33" fmla="*/ 101 h 125"/>
                <a:gd name="T34" fmla="*/ 0 w 170"/>
                <a:gd name="T35" fmla="*/ 113 h 125"/>
                <a:gd name="T36" fmla="*/ 12 w 170"/>
                <a:gd name="T3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125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3" y="124"/>
                    <a:pt x="34" y="125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5" y="125"/>
                    <a:pt x="36" y="124"/>
                    <a:pt x="37" y="124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64" y="122"/>
                    <a:pt x="170" y="116"/>
                    <a:pt x="169" y="110"/>
                  </a:cubicBezTo>
                  <a:cubicBezTo>
                    <a:pt x="169" y="103"/>
                    <a:pt x="164" y="98"/>
                    <a:pt x="157" y="98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5"/>
                    <a:pt x="135" y="0"/>
                    <a:pt x="12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7" y="1"/>
                    <a:pt x="25" y="4"/>
                  </a:cubicBezTo>
                  <a:cubicBezTo>
                    <a:pt x="23" y="6"/>
                    <a:pt x="21" y="9"/>
                    <a:pt x="21" y="12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5" y="101"/>
                    <a:pt x="0" y="106"/>
                    <a:pt x="0" y="113"/>
                  </a:cubicBezTo>
                  <a:cubicBezTo>
                    <a:pt x="0" y="119"/>
                    <a:pt x="5" y="125"/>
                    <a:pt x="12" y="125"/>
                  </a:cubicBez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6" name="Freeform 24"/>
            <p:cNvSpPr>
              <a:spLocks/>
            </p:cNvSpPr>
            <p:nvPr/>
          </p:nvSpPr>
          <p:spPr bwMode="auto">
            <a:xfrm>
              <a:off x="280" y="1869"/>
              <a:ext cx="18" cy="11"/>
            </a:xfrm>
            <a:custGeom>
              <a:avLst/>
              <a:gdLst>
                <a:gd name="T0" fmla="*/ 168 w 180"/>
                <a:gd name="T1" fmla="*/ 93 h 119"/>
                <a:gd name="T2" fmla="*/ 159 w 180"/>
                <a:gd name="T3" fmla="*/ 93 h 119"/>
                <a:gd name="T4" fmla="*/ 157 w 180"/>
                <a:gd name="T5" fmla="*/ 24 h 119"/>
                <a:gd name="T6" fmla="*/ 166 w 180"/>
                <a:gd name="T7" fmla="*/ 24 h 119"/>
                <a:gd name="T8" fmla="*/ 177 w 180"/>
                <a:gd name="T9" fmla="*/ 12 h 119"/>
                <a:gd name="T10" fmla="*/ 165 w 180"/>
                <a:gd name="T11" fmla="*/ 0 h 119"/>
                <a:gd name="T12" fmla="*/ 146 w 180"/>
                <a:gd name="T13" fmla="*/ 0 h 119"/>
                <a:gd name="T14" fmla="*/ 144 w 180"/>
                <a:gd name="T15" fmla="*/ 0 h 119"/>
                <a:gd name="T16" fmla="*/ 143 w 180"/>
                <a:gd name="T17" fmla="*/ 0 h 119"/>
                <a:gd name="T18" fmla="*/ 20 w 180"/>
                <a:gd name="T19" fmla="*/ 3 h 119"/>
                <a:gd name="T20" fmla="*/ 8 w 180"/>
                <a:gd name="T21" fmla="*/ 15 h 119"/>
                <a:gd name="T22" fmla="*/ 20 w 180"/>
                <a:gd name="T23" fmla="*/ 27 h 119"/>
                <a:gd name="T24" fmla="*/ 20 w 180"/>
                <a:gd name="T25" fmla="*/ 27 h 119"/>
                <a:gd name="T26" fmla="*/ 25 w 180"/>
                <a:gd name="T27" fmla="*/ 26 h 119"/>
                <a:gd name="T28" fmla="*/ 27 w 180"/>
                <a:gd name="T29" fmla="*/ 95 h 119"/>
                <a:gd name="T30" fmla="*/ 12 w 180"/>
                <a:gd name="T31" fmla="*/ 95 h 119"/>
                <a:gd name="T32" fmla="*/ 0 w 180"/>
                <a:gd name="T33" fmla="*/ 107 h 119"/>
                <a:gd name="T34" fmla="*/ 12 w 180"/>
                <a:gd name="T35" fmla="*/ 119 h 119"/>
                <a:gd name="T36" fmla="*/ 12 w 180"/>
                <a:gd name="T37" fmla="*/ 119 h 119"/>
                <a:gd name="T38" fmla="*/ 37 w 180"/>
                <a:gd name="T39" fmla="*/ 119 h 119"/>
                <a:gd name="T40" fmla="*/ 39 w 180"/>
                <a:gd name="T41" fmla="*/ 119 h 119"/>
                <a:gd name="T42" fmla="*/ 41 w 180"/>
                <a:gd name="T43" fmla="*/ 119 h 119"/>
                <a:gd name="T44" fmla="*/ 168 w 180"/>
                <a:gd name="T45" fmla="*/ 117 h 119"/>
                <a:gd name="T46" fmla="*/ 180 w 180"/>
                <a:gd name="T47" fmla="*/ 104 h 119"/>
                <a:gd name="T48" fmla="*/ 168 w 180"/>
                <a:gd name="T49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119">
                  <a:moveTo>
                    <a:pt x="168" y="93"/>
                  </a:moveTo>
                  <a:cubicBezTo>
                    <a:pt x="159" y="93"/>
                    <a:pt x="159" y="93"/>
                    <a:pt x="159" y="93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72" y="24"/>
                    <a:pt x="178" y="18"/>
                    <a:pt x="177" y="12"/>
                  </a:cubicBezTo>
                  <a:cubicBezTo>
                    <a:pt x="177" y="5"/>
                    <a:pt x="172" y="0"/>
                    <a:pt x="165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5" y="0"/>
                    <a:pt x="144" y="0"/>
                  </a:cubicBezTo>
                  <a:cubicBezTo>
                    <a:pt x="144" y="0"/>
                    <a:pt x="143" y="0"/>
                    <a:pt x="143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3"/>
                    <a:pt x="8" y="8"/>
                    <a:pt x="8" y="15"/>
                  </a:cubicBezTo>
                  <a:cubicBezTo>
                    <a:pt x="8" y="21"/>
                    <a:pt x="13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5" y="95"/>
                    <a:pt x="0" y="101"/>
                    <a:pt x="0" y="107"/>
                  </a:cubicBezTo>
                  <a:cubicBezTo>
                    <a:pt x="0" y="114"/>
                    <a:pt x="5" y="119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7" y="119"/>
                    <a:pt x="38" y="119"/>
                    <a:pt x="39" y="119"/>
                  </a:cubicBezTo>
                  <a:cubicBezTo>
                    <a:pt x="40" y="119"/>
                    <a:pt x="40" y="119"/>
                    <a:pt x="41" y="119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5" y="117"/>
                    <a:pt x="180" y="111"/>
                    <a:pt x="180" y="104"/>
                  </a:cubicBezTo>
                  <a:cubicBezTo>
                    <a:pt x="180" y="98"/>
                    <a:pt x="174" y="93"/>
                    <a:pt x="168" y="93"/>
                  </a:cubicBez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7" name="Freeform 25"/>
            <p:cNvSpPr>
              <a:spLocks/>
            </p:cNvSpPr>
            <p:nvPr/>
          </p:nvSpPr>
          <p:spPr bwMode="auto">
            <a:xfrm>
              <a:off x="280" y="1881"/>
              <a:ext cx="18" cy="9"/>
            </a:xfrm>
            <a:custGeom>
              <a:avLst/>
              <a:gdLst>
                <a:gd name="T0" fmla="*/ 168 w 180"/>
                <a:gd name="T1" fmla="*/ 0 h 90"/>
                <a:gd name="T2" fmla="*/ 12 w 180"/>
                <a:gd name="T3" fmla="*/ 2 h 90"/>
                <a:gd name="T4" fmla="*/ 0 w 180"/>
                <a:gd name="T5" fmla="*/ 15 h 90"/>
                <a:gd name="T6" fmla="*/ 12 w 180"/>
                <a:gd name="T7" fmla="*/ 26 h 90"/>
                <a:gd name="T8" fmla="*/ 12 w 180"/>
                <a:gd name="T9" fmla="*/ 26 h 90"/>
                <a:gd name="T10" fmla="*/ 24 w 180"/>
                <a:gd name="T11" fmla="*/ 26 h 90"/>
                <a:gd name="T12" fmla="*/ 23 w 180"/>
                <a:gd name="T13" fmla="*/ 90 h 90"/>
                <a:gd name="T14" fmla="*/ 160 w 180"/>
                <a:gd name="T15" fmla="*/ 90 h 90"/>
                <a:gd name="T16" fmla="*/ 159 w 180"/>
                <a:gd name="T17" fmla="*/ 24 h 90"/>
                <a:gd name="T18" fmla="*/ 168 w 180"/>
                <a:gd name="T19" fmla="*/ 24 h 90"/>
                <a:gd name="T20" fmla="*/ 180 w 180"/>
                <a:gd name="T21" fmla="*/ 11 h 90"/>
                <a:gd name="T22" fmla="*/ 168 w 180"/>
                <a:gd name="T2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90">
                  <a:moveTo>
                    <a:pt x="168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5" y="2"/>
                    <a:pt x="0" y="8"/>
                    <a:pt x="0" y="15"/>
                  </a:cubicBezTo>
                  <a:cubicBezTo>
                    <a:pt x="0" y="21"/>
                    <a:pt x="5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75" y="24"/>
                    <a:pt x="180" y="18"/>
                    <a:pt x="180" y="11"/>
                  </a:cubicBezTo>
                  <a:cubicBezTo>
                    <a:pt x="180" y="5"/>
                    <a:pt x="174" y="0"/>
                    <a:pt x="168" y="0"/>
                  </a:cubicBez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8" name="Freeform 26"/>
            <p:cNvSpPr>
              <a:spLocks/>
            </p:cNvSpPr>
            <p:nvPr/>
          </p:nvSpPr>
          <p:spPr bwMode="auto">
            <a:xfrm>
              <a:off x="317" y="1855"/>
              <a:ext cx="9" cy="12"/>
            </a:xfrm>
            <a:custGeom>
              <a:avLst/>
              <a:gdLst>
                <a:gd name="T0" fmla="*/ 62 w 96"/>
                <a:gd name="T1" fmla="*/ 36 h 126"/>
                <a:gd name="T2" fmla="*/ 47 w 96"/>
                <a:gd name="T3" fmla="*/ 13 h 126"/>
                <a:gd name="T4" fmla="*/ 47 w 96"/>
                <a:gd name="T5" fmla="*/ 2 h 126"/>
                <a:gd name="T6" fmla="*/ 46 w 96"/>
                <a:gd name="T7" fmla="*/ 1 h 126"/>
                <a:gd name="T8" fmla="*/ 45 w 96"/>
                <a:gd name="T9" fmla="*/ 0 h 126"/>
                <a:gd name="T10" fmla="*/ 26 w 96"/>
                <a:gd name="T11" fmla="*/ 13 h 126"/>
                <a:gd name="T12" fmla="*/ 24 w 96"/>
                <a:gd name="T13" fmla="*/ 49 h 126"/>
                <a:gd name="T14" fmla="*/ 17 w 96"/>
                <a:gd name="T15" fmla="*/ 48 h 126"/>
                <a:gd name="T16" fmla="*/ 0 w 96"/>
                <a:gd name="T17" fmla="*/ 53 h 126"/>
                <a:gd name="T18" fmla="*/ 0 w 96"/>
                <a:gd name="T19" fmla="*/ 54 h 126"/>
                <a:gd name="T20" fmla="*/ 1 w 96"/>
                <a:gd name="T21" fmla="*/ 55 h 126"/>
                <a:gd name="T22" fmla="*/ 12 w 96"/>
                <a:gd name="T23" fmla="*/ 65 h 126"/>
                <a:gd name="T24" fmla="*/ 11 w 96"/>
                <a:gd name="T25" fmla="*/ 73 h 126"/>
                <a:gd name="T26" fmla="*/ 3 w 96"/>
                <a:gd name="T27" fmla="*/ 109 h 126"/>
                <a:gd name="T28" fmla="*/ 20 w 96"/>
                <a:gd name="T29" fmla="*/ 126 h 126"/>
                <a:gd name="T30" fmla="*/ 20 w 96"/>
                <a:gd name="T31" fmla="*/ 126 h 126"/>
                <a:gd name="T32" fmla="*/ 21 w 96"/>
                <a:gd name="T33" fmla="*/ 125 h 126"/>
                <a:gd name="T34" fmla="*/ 21 w 96"/>
                <a:gd name="T35" fmla="*/ 125 h 126"/>
                <a:gd name="T36" fmla="*/ 31 w 96"/>
                <a:gd name="T37" fmla="*/ 98 h 126"/>
                <a:gd name="T38" fmla="*/ 36 w 96"/>
                <a:gd name="T39" fmla="*/ 79 h 126"/>
                <a:gd name="T40" fmla="*/ 49 w 96"/>
                <a:gd name="T41" fmla="*/ 104 h 126"/>
                <a:gd name="T42" fmla="*/ 50 w 96"/>
                <a:gd name="T43" fmla="*/ 105 h 126"/>
                <a:gd name="T44" fmla="*/ 51 w 96"/>
                <a:gd name="T45" fmla="*/ 105 h 126"/>
                <a:gd name="T46" fmla="*/ 63 w 96"/>
                <a:gd name="T47" fmla="*/ 95 h 126"/>
                <a:gd name="T48" fmla="*/ 69 w 96"/>
                <a:gd name="T49" fmla="*/ 125 h 126"/>
                <a:gd name="T50" fmla="*/ 70 w 96"/>
                <a:gd name="T51" fmla="*/ 126 h 126"/>
                <a:gd name="T52" fmla="*/ 71 w 96"/>
                <a:gd name="T53" fmla="*/ 126 h 126"/>
                <a:gd name="T54" fmla="*/ 71 w 96"/>
                <a:gd name="T55" fmla="*/ 126 h 126"/>
                <a:gd name="T56" fmla="*/ 94 w 96"/>
                <a:gd name="T57" fmla="*/ 94 h 126"/>
                <a:gd name="T58" fmla="*/ 89 w 96"/>
                <a:gd name="T59" fmla="*/ 66 h 126"/>
                <a:gd name="T60" fmla="*/ 62 w 96"/>
                <a:gd name="T61" fmla="*/ 3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126">
                  <a:moveTo>
                    <a:pt x="62" y="36"/>
                  </a:moveTo>
                  <a:cubicBezTo>
                    <a:pt x="53" y="28"/>
                    <a:pt x="49" y="19"/>
                    <a:pt x="47" y="13"/>
                  </a:cubicBezTo>
                  <a:cubicBezTo>
                    <a:pt x="46" y="7"/>
                    <a:pt x="47" y="2"/>
                    <a:pt x="47" y="2"/>
                  </a:cubicBezTo>
                  <a:cubicBezTo>
                    <a:pt x="47" y="1"/>
                    <a:pt x="47" y="1"/>
                    <a:pt x="46" y="1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1"/>
                    <a:pt x="32" y="4"/>
                    <a:pt x="26" y="13"/>
                  </a:cubicBezTo>
                  <a:cubicBezTo>
                    <a:pt x="20" y="23"/>
                    <a:pt x="19" y="36"/>
                    <a:pt x="24" y="49"/>
                  </a:cubicBezTo>
                  <a:cubicBezTo>
                    <a:pt x="22" y="48"/>
                    <a:pt x="19" y="48"/>
                    <a:pt x="17" y="48"/>
                  </a:cubicBezTo>
                  <a:cubicBezTo>
                    <a:pt x="11" y="48"/>
                    <a:pt x="5" y="50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5" y="58"/>
                    <a:pt x="11" y="61"/>
                    <a:pt x="12" y="65"/>
                  </a:cubicBezTo>
                  <a:cubicBezTo>
                    <a:pt x="13" y="68"/>
                    <a:pt x="12" y="70"/>
                    <a:pt x="11" y="73"/>
                  </a:cubicBezTo>
                  <a:cubicBezTo>
                    <a:pt x="3" y="87"/>
                    <a:pt x="0" y="99"/>
                    <a:pt x="3" y="109"/>
                  </a:cubicBezTo>
                  <a:cubicBezTo>
                    <a:pt x="7" y="119"/>
                    <a:pt x="16" y="124"/>
                    <a:pt x="20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1" y="126"/>
                    <a:pt x="21" y="126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19" y="110"/>
                    <a:pt x="25" y="103"/>
                    <a:pt x="31" y="98"/>
                  </a:cubicBezTo>
                  <a:cubicBezTo>
                    <a:pt x="35" y="92"/>
                    <a:pt x="39" y="88"/>
                    <a:pt x="36" y="79"/>
                  </a:cubicBezTo>
                  <a:cubicBezTo>
                    <a:pt x="45" y="84"/>
                    <a:pt x="49" y="97"/>
                    <a:pt x="49" y="104"/>
                  </a:cubicBezTo>
                  <a:cubicBezTo>
                    <a:pt x="49" y="104"/>
                    <a:pt x="49" y="104"/>
                    <a:pt x="50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9" y="104"/>
                    <a:pt x="62" y="98"/>
                    <a:pt x="63" y="95"/>
                  </a:cubicBezTo>
                  <a:cubicBezTo>
                    <a:pt x="68" y="98"/>
                    <a:pt x="74" y="112"/>
                    <a:pt x="69" y="125"/>
                  </a:cubicBezTo>
                  <a:cubicBezTo>
                    <a:pt x="69" y="125"/>
                    <a:pt x="69" y="126"/>
                    <a:pt x="70" y="126"/>
                  </a:cubicBezTo>
                  <a:cubicBezTo>
                    <a:pt x="70" y="126"/>
                    <a:pt x="70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84" y="120"/>
                    <a:pt x="93" y="108"/>
                    <a:pt x="94" y="94"/>
                  </a:cubicBezTo>
                  <a:cubicBezTo>
                    <a:pt x="96" y="85"/>
                    <a:pt x="94" y="76"/>
                    <a:pt x="89" y="66"/>
                  </a:cubicBezTo>
                  <a:cubicBezTo>
                    <a:pt x="83" y="56"/>
                    <a:pt x="74" y="46"/>
                    <a:pt x="62" y="36"/>
                  </a:cubicBez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9" name="Freeform 27"/>
            <p:cNvSpPr>
              <a:spLocks/>
            </p:cNvSpPr>
            <p:nvPr/>
          </p:nvSpPr>
          <p:spPr bwMode="auto">
            <a:xfrm>
              <a:off x="293" y="1911"/>
              <a:ext cx="4" cy="7"/>
            </a:xfrm>
            <a:custGeom>
              <a:avLst/>
              <a:gdLst>
                <a:gd name="T0" fmla="*/ 28 w 45"/>
                <a:gd name="T1" fmla="*/ 23 h 75"/>
                <a:gd name="T2" fmla="*/ 28 w 45"/>
                <a:gd name="T3" fmla="*/ 14 h 75"/>
                <a:gd name="T4" fmla="*/ 14 w 45"/>
                <a:gd name="T5" fmla="*/ 0 h 75"/>
                <a:gd name="T6" fmla="*/ 0 w 45"/>
                <a:gd name="T7" fmla="*/ 14 h 75"/>
                <a:gd name="T8" fmla="*/ 0 w 45"/>
                <a:gd name="T9" fmla="*/ 75 h 75"/>
                <a:gd name="T10" fmla="*/ 45 w 45"/>
                <a:gd name="T11" fmla="*/ 23 h 75"/>
                <a:gd name="T12" fmla="*/ 28 w 45"/>
                <a:gd name="T13" fmla="*/ 2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5">
                  <a:moveTo>
                    <a:pt x="28" y="23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45" y="23"/>
                    <a:pt x="45" y="23"/>
                    <a:pt x="45" y="23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10" name="Freeform 28"/>
            <p:cNvSpPr>
              <a:spLocks/>
            </p:cNvSpPr>
            <p:nvPr/>
          </p:nvSpPr>
          <p:spPr bwMode="auto">
            <a:xfrm>
              <a:off x="297" y="1903"/>
              <a:ext cx="9" cy="9"/>
            </a:xfrm>
            <a:custGeom>
              <a:avLst/>
              <a:gdLst>
                <a:gd name="T0" fmla="*/ 0 w 92"/>
                <a:gd name="T1" fmla="*/ 14 h 92"/>
                <a:gd name="T2" fmla="*/ 12 w 92"/>
                <a:gd name="T3" fmla="*/ 28 h 92"/>
                <a:gd name="T4" fmla="*/ 12 w 92"/>
                <a:gd name="T5" fmla="*/ 92 h 92"/>
                <a:gd name="T6" fmla="*/ 92 w 92"/>
                <a:gd name="T7" fmla="*/ 0 h 92"/>
                <a:gd name="T8" fmla="*/ 14 w 92"/>
                <a:gd name="T9" fmla="*/ 0 h 92"/>
                <a:gd name="T10" fmla="*/ 0 w 92"/>
                <a:gd name="T11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2">
                  <a:moveTo>
                    <a:pt x="0" y="14"/>
                  </a:moveTo>
                  <a:cubicBezTo>
                    <a:pt x="0" y="21"/>
                    <a:pt x="5" y="27"/>
                    <a:pt x="12" y="28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11" name="Freeform 29"/>
            <p:cNvSpPr>
              <a:spLocks/>
            </p:cNvSpPr>
            <p:nvPr/>
          </p:nvSpPr>
          <p:spPr bwMode="auto">
            <a:xfrm>
              <a:off x="257" y="1883"/>
              <a:ext cx="60" cy="75"/>
            </a:xfrm>
            <a:custGeom>
              <a:avLst/>
              <a:gdLst>
                <a:gd name="T0" fmla="*/ 287 w 611"/>
                <a:gd name="T1" fmla="*/ 427 h 780"/>
                <a:gd name="T2" fmla="*/ 287 w 611"/>
                <a:gd name="T3" fmla="*/ 427 h 780"/>
                <a:gd name="T4" fmla="*/ 277 w 611"/>
                <a:gd name="T5" fmla="*/ 419 h 780"/>
                <a:gd name="T6" fmla="*/ 251 w 611"/>
                <a:gd name="T7" fmla="*/ 396 h 780"/>
                <a:gd name="T8" fmla="*/ 199 w 611"/>
                <a:gd name="T9" fmla="*/ 350 h 780"/>
                <a:gd name="T10" fmla="*/ 199 w 611"/>
                <a:gd name="T11" fmla="*/ 281 h 780"/>
                <a:gd name="T12" fmla="*/ 205 w 611"/>
                <a:gd name="T13" fmla="*/ 281 h 780"/>
                <a:gd name="T14" fmla="*/ 217 w 611"/>
                <a:gd name="T15" fmla="*/ 270 h 780"/>
                <a:gd name="T16" fmla="*/ 205 w 611"/>
                <a:gd name="T17" fmla="*/ 258 h 780"/>
                <a:gd name="T18" fmla="*/ 118 w 611"/>
                <a:gd name="T19" fmla="*/ 258 h 780"/>
                <a:gd name="T20" fmla="*/ 106 w 611"/>
                <a:gd name="T21" fmla="*/ 270 h 780"/>
                <a:gd name="T22" fmla="*/ 118 w 611"/>
                <a:gd name="T23" fmla="*/ 281 h 780"/>
                <a:gd name="T24" fmla="*/ 124 w 611"/>
                <a:gd name="T25" fmla="*/ 281 h 780"/>
                <a:gd name="T26" fmla="*/ 124 w 611"/>
                <a:gd name="T27" fmla="*/ 350 h 780"/>
                <a:gd name="T28" fmla="*/ 66 w 611"/>
                <a:gd name="T29" fmla="*/ 401 h 780"/>
                <a:gd name="T30" fmla="*/ 66 w 611"/>
                <a:gd name="T31" fmla="*/ 221 h 780"/>
                <a:gd name="T32" fmla="*/ 72 w 611"/>
                <a:gd name="T33" fmla="*/ 190 h 780"/>
                <a:gd name="T34" fmla="*/ 97 w 611"/>
                <a:gd name="T35" fmla="*/ 180 h 780"/>
                <a:gd name="T36" fmla="*/ 124 w 611"/>
                <a:gd name="T37" fmla="*/ 180 h 780"/>
                <a:gd name="T38" fmla="*/ 124 w 611"/>
                <a:gd name="T39" fmla="*/ 225 h 780"/>
                <a:gd name="T40" fmla="*/ 118 w 611"/>
                <a:gd name="T41" fmla="*/ 225 h 780"/>
                <a:gd name="T42" fmla="*/ 106 w 611"/>
                <a:gd name="T43" fmla="*/ 236 h 780"/>
                <a:gd name="T44" fmla="*/ 118 w 611"/>
                <a:gd name="T45" fmla="*/ 248 h 780"/>
                <a:gd name="T46" fmla="*/ 205 w 611"/>
                <a:gd name="T47" fmla="*/ 248 h 780"/>
                <a:gd name="T48" fmla="*/ 216 w 611"/>
                <a:gd name="T49" fmla="*/ 236 h 780"/>
                <a:gd name="T50" fmla="*/ 205 w 611"/>
                <a:gd name="T51" fmla="*/ 225 h 780"/>
                <a:gd name="T52" fmla="*/ 199 w 611"/>
                <a:gd name="T53" fmla="*/ 225 h 780"/>
                <a:gd name="T54" fmla="*/ 199 w 611"/>
                <a:gd name="T55" fmla="*/ 159 h 780"/>
                <a:gd name="T56" fmla="*/ 202 w 611"/>
                <a:gd name="T57" fmla="*/ 156 h 780"/>
                <a:gd name="T58" fmla="*/ 418 w 611"/>
                <a:gd name="T59" fmla="*/ 156 h 780"/>
                <a:gd name="T60" fmla="*/ 418 w 611"/>
                <a:gd name="T61" fmla="*/ 164 h 780"/>
                <a:gd name="T62" fmla="*/ 404 w 611"/>
                <a:gd name="T63" fmla="*/ 178 h 780"/>
                <a:gd name="T64" fmla="*/ 404 w 611"/>
                <a:gd name="T65" fmla="*/ 179 h 780"/>
                <a:gd name="T66" fmla="*/ 404 w 611"/>
                <a:gd name="T67" fmla="*/ 179 h 780"/>
                <a:gd name="T68" fmla="*/ 409 w 611"/>
                <a:gd name="T69" fmla="*/ 189 h 780"/>
                <a:gd name="T70" fmla="*/ 409 w 611"/>
                <a:gd name="T71" fmla="*/ 190 h 780"/>
                <a:gd name="T72" fmla="*/ 411 w 611"/>
                <a:gd name="T73" fmla="*/ 191 h 780"/>
                <a:gd name="T74" fmla="*/ 412 w 611"/>
                <a:gd name="T75" fmla="*/ 192 h 780"/>
                <a:gd name="T76" fmla="*/ 417 w 611"/>
                <a:gd name="T77" fmla="*/ 193 h 780"/>
                <a:gd name="T78" fmla="*/ 418 w 611"/>
                <a:gd name="T79" fmla="*/ 193 h 780"/>
                <a:gd name="T80" fmla="*/ 418 w 611"/>
                <a:gd name="T81" fmla="*/ 193 h 780"/>
                <a:gd name="T82" fmla="*/ 420 w 611"/>
                <a:gd name="T83" fmla="*/ 193 h 780"/>
                <a:gd name="T84" fmla="*/ 420 w 611"/>
                <a:gd name="T85" fmla="*/ 193 h 780"/>
                <a:gd name="T86" fmla="*/ 424 w 611"/>
                <a:gd name="T87" fmla="*/ 192 h 780"/>
                <a:gd name="T88" fmla="*/ 512 w 611"/>
                <a:gd name="T89" fmla="*/ 192 h 780"/>
                <a:gd name="T90" fmla="*/ 611 w 611"/>
                <a:gd name="T91" fmla="*/ 79 h 780"/>
                <a:gd name="T92" fmla="*/ 548 w 611"/>
                <a:gd name="T93" fmla="*/ 6 h 780"/>
                <a:gd name="T94" fmla="*/ 519 w 611"/>
                <a:gd name="T95" fmla="*/ 1 h 780"/>
                <a:gd name="T96" fmla="*/ 517 w 611"/>
                <a:gd name="T97" fmla="*/ 1 h 780"/>
                <a:gd name="T98" fmla="*/ 460 w 611"/>
                <a:gd name="T99" fmla="*/ 17 h 780"/>
                <a:gd name="T100" fmla="*/ 414 w 611"/>
                <a:gd name="T101" fmla="*/ 80 h 780"/>
                <a:gd name="T102" fmla="*/ 186 w 611"/>
                <a:gd name="T103" fmla="*/ 81 h 780"/>
                <a:gd name="T104" fmla="*/ 124 w 611"/>
                <a:gd name="T105" fmla="*/ 143 h 780"/>
                <a:gd name="T106" fmla="*/ 124 w 611"/>
                <a:gd name="T107" fmla="*/ 156 h 780"/>
                <a:gd name="T108" fmla="*/ 98 w 611"/>
                <a:gd name="T109" fmla="*/ 157 h 780"/>
                <a:gd name="T110" fmla="*/ 93 w 611"/>
                <a:gd name="T111" fmla="*/ 157 h 780"/>
                <a:gd name="T112" fmla="*/ 56 w 611"/>
                <a:gd name="T113" fmla="*/ 173 h 780"/>
                <a:gd name="T114" fmla="*/ 43 w 611"/>
                <a:gd name="T115" fmla="*/ 221 h 780"/>
                <a:gd name="T116" fmla="*/ 43 w 611"/>
                <a:gd name="T117" fmla="*/ 421 h 780"/>
                <a:gd name="T118" fmla="*/ 0 w 611"/>
                <a:gd name="T119" fmla="*/ 458 h 780"/>
                <a:gd name="T120" fmla="*/ 0 w 611"/>
                <a:gd name="T121" fmla="*/ 780 h 780"/>
                <a:gd name="T122" fmla="*/ 298 w 611"/>
                <a:gd name="T123" fmla="*/ 437 h 780"/>
                <a:gd name="T124" fmla="*/ 287 w 611"/>
                <a:gd name="T125" fmla="*/ 427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1" h="780">
                  <a:moveTo>
                    <a:pt x="287" y="427"/>
                  </a:moveTo>
                  <a:cubicBezTo>
                    <a:pt x="287" y="427"/>
                    <a:pt x="287" y="427"/>
                    <a:pt x="287" y="427"/>
                  </a:cubicBezTo>
                  <a:cubicBezTo>
                    <a:pt x="284" y="424"/>
                    <a:pt x="280" y="422"/>
                    <a:pt x="277" y="419"/>
                  </a:cubicBezTo>
                  <a:cubicBezTo>
                    <a:pt x="269" y="411"/>
                    <a:pt x="257" y="405"/>
                    <a:pt x="251" y="396"/>
                  </a:cubicBezTo>
                  <a:cubicBezTo>
                    <a:pt x="199" y="350"/>
                    <a:pt x="199" y="350"/>
                    <a:pt x="199" y="350"/>
                  </a:cubicBezTo>
                  <a:cubicBezTo>
                    <a:pt x="199" y="281"/>
                    <a:pt x="199" y="281"/>
                    <a:pt x="199" y="281"/>
                  </a:cubicBezTo>
                  <a:cubicBezTo>
                    <a:pt x="205" y="281"/>
                    <a:pt x="205" y="281"/>
                    <a:pt x="205" y="281"/>
                  </a:cubicBezTo>
                  <a:cubicBezTo>
                    <a:pt x="211" y="281"/>
                    <a:pt x="217" y="276"/>
                    <a:pt x="217" y="270"/>
                  </a:cubicBezTo>
                  <a:cubicBezTo>
                    <a:pt x="217" y="263"/>
                    <a:pt x="211" y="258"/>
                    <a:pt x="205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11" y="258"/>
                    <a:pt x="106" y="263"/>
                    <a:pt x="106" y="270"/>
                  </a:cubicBezTo>
                  <a:cubicBezTo>
                    <a:pt x="106" y="276"/>
                    <a:pt x="111" y="281"/>
                    <a:pt x="118" y="281"/>
                  </a:cubicBezTo>
                  <a:cubicBezTo>
                    <a:pt x="124" y="281"/>
                    <a:pt x="124" y="281"/>
                    <a:pt x="124" y="281"/>
                  </a:cubicBezTo>
                  <a:cubicBezTo>
                    <a:pt x="124" y="350"/>
                    <a:pt x="124" y="350"/>
                    <a:pt x="124" y="350"/>
                  </a:cubicBezTo>
                  <a:cubicBezTo>
                    <a:pt x="66" y="401"/>
                    <a:pt x="66" y="401"/>
                    <a:pt x="66" y="40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09"/>
                    <a:pt x="69" y="195"/>
                    <a:pt x="72" y="190"/>
                  </a:cubicBezTo>
                  <a:cubicBezTo>
                    <a:pt x="79" y="181"/>
                    <a:pt x="88" y="180"/>
                    <a:pt x="97" y="180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18" y="225"/>
                    <a:pt x="118" y="225"/>
                    <a:pt x="118" y="225"/>
                  </a:cubicBezTo>
                  <a:cubicBezTo>
                    <a:pt x="111" y="225"/>
                    <a:pt x="106" y="230"/>
                    <a:pt x="106" y="236"/>
                  </a:cubicBezTo>
                  <a:cubicBezTo>
                    <a:pt x="106" y="242"/>
                    <a:pt x="111" y="248"/>
                    <a:pt x="118" y="248"/>
                  </a:cubicBezTo>
                  <a:cubicBezTo>
                    <a:pt x="205" y="248"/>
                    <a:pt x="205" y="248"/>
                    <a:pt x="205" y="248"/>
                  </a:cubicBezTo>
                  <a:cubicBezTo>
                    <a:pt x="211" y="248"/>
                    <a:pt x="216" y="242"/>
                    <a:pt x="216" y="236"/>
                  </a:cubicBezTo>
                  <a:cubicBezTo>
                    <a:pt x="216" y="230"/>
                    <a:pt x="211" y="225"/>
                    <a:pt x="205" y="225"/>
                  </a:cubicBezTo>
                  <a:cubicBezTo>
                    <a:pt x="199" y="225"/>
                    <a:pt x="199" y="225"/>
                    <a:pt x="199" y="225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199" y="157"/>
                    <a:pt x="200" y="156"/>
                    <a:pt x="202" y="156"/>
                  </a:cubicBezTo>
                  <a:cubicBezTo>
                    <a:pt x="418" y="156"/>
                    <a:pt x="418" y="156"/>
                    <a:pt x="418" y="156"/>
                  </a:cubicBezTo>
                  <a:cubicBezTo>
                    <a:pt x="418" y="164"/>
                    <a:pt x="418" y="164"/>
                    <a:pt x="418" y="164"/>
                  </a:cubicBezTo>
                  <a:cubicBezTo>
                    <a:pt x="410" y="165"/>
                    <a:pt x="404" y="171"/>
                    <a:pt x="404" y="178"/>
                  </a:cubicBezTo>
                  <a:cubicBezTo>
                    <a:pt x="404" y="179"/>
                    <a:pt x="404" y="179"/>
                    <a:pt x="404" y="179"/>
                  </a:cubicBezTo>
                  <a:cubicBezTo>
                    <a:pt x="404" y="179"/>
                    <a:pt x="404" y="179"/>
                    <a:pt x="404" y="179"/>
                  </a:cubicBezTo>
                  <a:cubicBezTo>
                    <a:pt x="404" y="183"/>
                    <a:pt x="406" y="187"/>
                    <a:pt x="409" y="189"/>
                  </a:cubicBezTo>
                  <a:cubicBezTo>
                    <a:pt x="409" y="189"/>
                    <a:pt x="409" y="190"/>
                    <a:pt x="409" y="190"/>
                  </a:cubicBezTo>
                  <a:cubicBezTo>
                    <a:pt x="410" y="190"/>
                    <a:pt x="410" y="191"/>
                    <a:pt x="411" y="191"/>
                  </a:cubicBezTo>
                  <a:cubicBezTo>
                    <a:pt x="412" y="191"/>
                    <a:pt x="412" y="192"/>
                    <a:pt x="412" y="192"/>
                  </a:cubicBezTo>
                  <a:cubicBezTo>
                    <a:pt x="414" y="192"/>
                    <a:pt x="415" y="193"/>
                    <a:pt x="417" y="193"/>
                  </a:cubicBezTo>
                  <a:cubicBezTo>
                    <a:pt x="418" y="193"/>
                    <a:pt x="418" y="193"/>
                    <a:pt x="418" y="193"/>
                  </a:cubicBezTo>
                  <a:cubicBezTo>
                    <a:pt x="418" y="193"/>
                    <a:pt x="418" y="193"/>
                    <a:pt x="418" y="193"/>
                  </a:cubicBezTo>
                  <a:cubicBezTo>
                    <a:pt x="418" y="193"/>
                    <a:pt x="419" y="193"/>
                    <a:pt x="420" y="193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4" y="192"/>
                    <a:pt x="424" y="192"/>
                    <a:pt x="424" y="192"/>
                  </a:cubicBezTo>
                  <a:cubicBezTo>
                    <a:pt x="512" y="192"/>
                    <a:pt x="512" y="192"/>
                    <a:pt x="512" y="192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04" y="45"/>
                    <a:pt x="580" y="17"/>
                    <a:pt x="548" y="6"/>
                  </a:cubicBezTo>
                  <a:cubicBezTo>
                    <a:pt x="537" y="3"/>
                    <a:pt x="528" y="2"/>
                    <a:pt x="519" y="1"/>
                  </a:cubicBezTo>
                  <a:cubicBezTo>
                    <a:pt x="518" y="1"/>
                    <a:pt x="517" y="1"/>
                    <a:pt x="517" y="1"/>
                  </a:cubicBezTo>
                  <a:cubicBezTo>
                    <a:pt x="496" y="0"/>
                    <a:pt x="484" y="5"/>
                    <a:pt x="460" y="17"/>
                  </a:cubicBezTo>
                  <a:cubicBezTo>
                    <a:pt x="439" y="31"/>
                    <a:pt x="418" y="54"/>
                    <a:pt x="414" y="80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52" y="81"/>
                    <a:pt x="124" y="109"/>
                    <a:pt x="124" y="143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98" y="157"/>
                    <a:pt x="98" y="157"/>
                    <a:pt x="98" y="157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79" y="157"/>
                    <a:pt x="68" y="160"/>
                    <a:pt x="56" y="173"/>
                  </a:cubicBezTo>
                  <a:cubicBezTo>
                    <a:pt x="44" y="187"/>
                    <a:pt x="43" y="215"/>
                    <a:pt x="43" y="221"/>
                  </a:cubicBezTo>
                  <a:cubicBezTo>
                    <a:pt x="43" y="421"/>
                    <a:pt x="43" y="421"/>
                    <a:pt x="43" y="421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298" y="437"/>
                    <a:pt x="298" y="437"/>
                    <a:pt x="298" y="437"/>
                  </a:cubicBezTo>
                  <a:lnTo>
                    <a:pt x="287" y="427"/>
                  </a:ln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12" name="Freeform 30"/>
            <p:cNvSpPr>
              <a:spLocks/>
            </p:cNvSpPr>
            <p:nvPr/>
          </p:nvSpPr>
          <p:spPr bwMode="auto">
            <a:xfrm>
              <a:off x="319" y="1869"/>
              <a:ext cx="4" cy="19"/>
            </a:xfrm>
            <a:custGeom>
              <a:avLst/>
              <a:gdLst>
                <a:gd name="T0" fmla="*/ 0 w 4"/>
                <a:gd name="T1" fmla="*/ 0 h 19"/>
                <a:gd name="T2" fmla="*/ 0 w 4"/>
                <a:gd name="T3" fmla="*/ 19 h 19"/>
                <a:gd name="T4" fmla="*/ 4 w 4"/>
                <a:gd name="T5" fmla="*/ 15 h 19"/>
                <a:gd name="T6" fmla="*/ 4 w 4"/>
                <a:gd name="T7" fmla="*/ 0 h 19"/>
                <a:gd name="T8" fmla="*/ 0 w 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0" y="19"/>
                  </a:lnTo>
                  <a:lnTo>
                    <a:pt x="4" y="1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13" name="Freeform 31"/>
            <p:cNvSpPr>
              <a:spLocks/>
            </p:cNvSpPr>
            <p:nvPr/>
          </p:nvSpPr>
          <p:spPr bwMode="auto">
            <a:xfrm>
              <a:off x="283" y="1900"/>
              <a:ext cx="13" cy="25"/>
            </a:xfrm>
            <a:custGeom>
              <a:avLst/>
              <a:gdLst>
                <a:gd name="T0" fmla="*/ 110 w 134"/>
                <a:gd name="T1" fmla="*/ 100 h 257"/>
                <a:gd name="T2" fmla="*/ 134 w 134"/>
                <a:gd name="T3" fmla="*/ 99 h 257"/>
                <a:gd name="T4" fmla="*/ 132 w 134"/>
                <a:gd name="T5" fmla="*/ 0 h 257"/>
                <a:gd name="T6" fmla="*/ 0 w 134"/>
                <a:gd name="T7" fmla="*/ 1 h 257"/>
                <a:gd name="T8" fmla="*/ 0 w 134"/>
                <a:gd name="T9" fmla="*/ 219 h 257"/>
                <a:gd name="T10" fmla="*/ 42 w 134"/>
                <a:gd name="T11" fmla="*/ 257 h 257"/>
                <a:gd name="T12" fmla="*/ 92 w 134"/>
                <a:gd name="T13" fmla="*/ 200 h 257"/>
                <a:gd name="T14" fmla="*/ 90 w 134"/>
                <a:gd name="T15" fmla="*/ 123 h 257"/>
                <a:gd name="T16" fmla="*/ 110 w 134"/>
                <a:gd name="T17" fmla="*/ 10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257">
                  <a:moveTo>
                    <a:pt x="110" y="100"/>
                  </a:moveTo>
                  <a:cubicBezTo>
                    <a:pt x="134" y="99"/>
                    <a:pt x="134" y="99"/>
                    <a:pt x="134" y="99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42" y="257"/>
                    <a:pt x="42" y="257"/>
                    <a:pt x="42" y="257"/>
                  </a:cubicBezTo>
                  <a:cubicBezTo>
                    <a:pt x="92" y="200"/>
                    <a:pt x="92" y="200"/>
                    <a:pt x="92" y="200"/>
                  </a:cubicBezTo>
                  <a:cubicBezTo>
                    <a:pt x="91" y="169"/>
                    <a:pt x="90" y="123"/>
                    <a:pt x="90" y="123"/>
                  </a:cubicBezTo>
                  <a:cubicBezTo>
                    <a:pt x="90" y="123"/>
                    <a:pt x="89" y="102"/>
                    <a:pt x="110" y="100"/>
                  </a:cubicBez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14" name="Freeform 32"/>
            <p:cNvSpPr>
              <a:spLocks/>
            </p:cNvSpPr>
            <p:nvPr/>
          </p:nvSpPr>
          <p:spPr bwMode="auto">
            <a:xfrm>
              <a:off x="264" y="1902"/>
              <a:ext cx="4" cy="17"/>
            </a:xfrm>
            <a:custGeom>
              <a:avLst/>
              <a:gdLst>
                <a:gd name="T0" fmla="*/ 36 w 36"/>
                <a:gd name="T1" fmla="*/ 26 h 183"/>
                <a:gd name="T2" fmla="*/ 36 w 36"/>
                <a:gd name="T3" fmla="*/ 0 h 183"/>
                <a:gd name="T4" fmla="*/ 18 w 36"/>
                <a:gd name="T5" fmla="*/ 0 h 183"/>
                <a:gd name="T6" fmla="*/ 1 w 36"/>
                <a:gd name="T7" fmla="*/ 25 h 183"/>
                <a:gd name="T8" fmla="*/ 1 w 36"/>
                <a:gd name="T9" fmla="*/ 183 h 183"/>
                <a:gd name="T10" fmla="*/ 35 w 36"/>
                <a:gd name="T11" fmla="*/ 151 h 183"/>
                <a:gd name="T12" fmla="*/ 35 w 36"/>
                <a:gd name="T13" fmla="*/ 99 h 183"/>
                <a:gd name="T14" fmla="*/ 19 w 36"/>
                <a:gd name="T15" fmla="*/ 84 h 183"/>
                <a:gd name="T16" fmla="*/ 20 w 36"/>
                <a:gd name="T17" fmla="*/ 41 h 183"/>
                <a:gd name="T18" fmla="*/ 36 w 36"/>
                <a:gd name="T19" fmla="*/ 2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3">
                  <a:moveTo>
                    <a:pt x="36" y="26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"/>
                    <a:pt x="1" y="25"/>
                    <a:pt x="1" y="25"/>
                  </a:cubicBezTo>
                  <a:cubicBezTo>
                    <a:pt x="1" y="183"/>
                    <a:pt x="1" y="183"/>
                    <a:pt x="1" y="183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21" y="100"/>
                    <a:pt x="19" y="84"/>
                    <a:pt x="19" y="8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25"/>
                    <a:pt x="36" y="26"/>
                    <a:pt x="36" y="26"/>
                  </a:cubicBezTo>
                  <a:close/>
                </a:path>
              </a:pathLst>
            </a:custGeom>
            <a:solidFill>
              <a:srgbClr val="CE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673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215" name="TextBox 2214"/>
          <p:cNvSpPr txBox="1"/>
          <p:nvPr/>
        </p:nvSpPr>
        <p:spPr>
          <a:xfrm>
            <a:off x="5747789" y="1244537"/>
            <a:ext cx="1372762" cy="430887"/>
          </a:xfrm>
          <a:prstGeom prst="rect">
            <a:avLst/>
          </a:prstGeom>
          <a:noFill/>
        </p:spPr>
        <p:txBody>
          <a:bodyPr wrap="square" lIns="37415" tIns="0" rIns="37415" bIns="0">
            <a:spAutoFit/>
          </a:bodyPr>
          <a:lstStyle/>
          <a:p>
            <a:pPr defTabSz="913673">
              <a:defRPr/>
            </a:pPr>
            <a:r>
              <a:rPr lang="ru-RU" sz="1900" dirty="0">
                <a:ln w="0"/>
                <a:solidFill>
                  <a:srgbClr val="008C95"/>
                </a:solidFill>
                <a:cs typeface="Arial" pitchFamily="34" charset="0"/>
              </a:rPr>
              <a:t>в </a:t>
            </a:r>
            <a:r>
              <a:rPr lang="en-US" sz="2800" dirty="0">
                <a:ln w="0"/>
                <a:solidFill>
                  <a:srgbClr val="008C95"/>
                </a:solidFill>
                <a:cs typeface="Arial" pitchFamily="34" charset="0"/>
              </a:rPr>
              <a:t>80</a:t>
            </a:r>
            <a:r>
              <a:rPr lang="en-US" sz="1100" dirty="0">
                <a:ln w="0"/>
                <a:solidFill>
                  <a:srgbClr val="008C95"/>
                </a:solidFill>
                <a:cs typeface="Arial" pitchFamily="34" charset="0"/>
              </a:rPr>
              <a:t> </a:t>
            </a:r>
            <a:r>
              <a:rPr lang="ru-RU" sz="1900" dirty="0">
                <a:ln w="0"/>
                <a:solidFill>
                  <a:srgbClr val="008C95"/>
                </a:solidFill>
                <a:cs typeface="Arial" pitchFamily="34" charset="0"/>
              </a:rPr>
              <a:t>стран</a:t>
            </a:r>
          </a:p>
        </p:txBody>
      </p:sp>
    </p:spTree>
    <p:extLst>
      <p:ext uri="{BB962C8B-B14F-4D97-AF65-F5344CB8AC3E}">
        <p14:creationId xmlns:p14="http://schemas.microsoft.com/office/powerpoint/2010/main" val="40657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47275" y="222766"/>
            <a:ext cx="9313559" cy="45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 kern="0" dirty="0" smtClean="0"/>
              <a:t>СИБУР – </a:t>
            </a:r>
            <a:r>
              <a:rPr lang="ru-RU" b="1" kern="0" dirty="0" smtClean="0"/>
              <a:t>член </a:t>
            </a:r>
            <a:r>
              <a:rPr lang="ru-RU" b="1" kern="0" dirty="0" smtClean="0"/>
              <a:t>Европейского совета </a:t>
            </a:r>
            <a:r>
              <a:rPr lang="ru-RU" b="1" kern="0" dirty="0"/>
              <a:t>химической </a:t>
            </a:r>
            <a:r>
              <a:rPr lang="ru-RU" b="1" kern="0" dirty="0" smtClean="0"/>
              <a:t>промышленности…</a:t>
            </a:r>
            <a:r>
              <a:rPr lang="en-US" b="1" kern="0" dirty="0" smtClean="0"/>
              <a:t/>
            </a:r>
            <a:br>
              <a:rPr lang="en-US" b="1" kern="0" dirty="0" smtClean="0"/>
            </a:br>
            <a:endParaRPr lang="en-US" b="1" kern="0" dirty="0" smtClean="0"/>
          </a:p>
          <a:p>
            <a:endParaRPr lang="ru-RU" sz="1800" kern="0" dirty="0"/>
          </a:p>
          <a:p>
            <a:endParaRPr lang="ru-RU" sz="1800" kern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7275" y="895170"/>
            <a:ext cx="719796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/>
              <a:t>СИБУР подтверждает соответствие требованиям регламента REACH</a:t>
            </a:r>
            <a:r>
              <a:rPr lang="ru-RU" sz="1400" dirty="0"/>
              <a:t>, принятого Европейским Союзом для контроля химической продукции, ввозимой в страны </a:t>
            </a:r>
            <a:r>
              <a:rPr lang="ru-RU" sz="1400" dirty="0" smtClean="0"/>
              <a:t>ЕС,</a:t>
            </a:r>
            <a:r>
              <a:rPr lang="en-US" sz="1400" dirty="0" smtClean="0"/>
              <a:t> </a:t>
            </a:r>
            <a:r>
              <a:rPr lang="ru-RU" sz="1400" b="1" dirty="0" smtClean="0"/>
              <a:t>и с 2017 г. является членом Европейского совета химической промышленности </a:t>
            </a:r>
            <a:r>
              <a:rPr lang="en-US" sz="1400" b="1" dirty="0" smtClean="0"/>
              <a:t>(CEFIC).</a:t>
            </a:r>
            <a:endParaRPr lang="ru-RU" sz="1400" b="1" dirty="0" smtClean="0"/>
          </a:p>
          <a:p>
            <a:pPr algn="just">
              <a:lnSpc>
                <a:spcPct val="150000"/>
              </a:lnSpc>
            </a:pP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814" y="911972"/>
            <a:ext cx="1304954" cy="130495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36728" y="2818460"/>
            <a:ext cx="6490846" cy="365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… участник Инициативы </a:t>
            </a:r>
            <a:r>
              <a:rPr lang="en-US" b="1" dirty="0"/>
              <a:t>Operation Clean </a:t>
            </a:r>
            <a:r>
              <a:rPr lang="en-US" b="1" dirty="0" smtClean="0"/>
              <a:t>Sweep</a:t>
            </a:r>
            <a:r>
              <a:rPr lang="ru-RU" b="1" dirty="0" smtClean="0"/>
              <a:t> Ассоциации </a:t>
            </a:r>
            <a:r>
              <a:rPr lang="en-US" b="1" dirty="0" err="1" smtClean="0"/>
              <a:t>PlasticsEurope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05" y="3083287"/>
            <a:ext cx="1876173" cy="10196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791" y="4053542"/>
            <a:ext cx="2595587" cy="174024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7275" y="3930377"/>
            <a:ext cx="640626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err="1"/>
              <a:t>Operation</a:t>
            </a:r>
            <a:r>
              <a:rPr lang="ru-RU" sz="1400" b="1" dirty="0"/>
              <a:t> </a:t>
            </a:r>
            <a:r>
              <a:rPr lang="ru-RU" sz="1400" b="1" dirty="0" err="1"/>
              <a:t>Clean</a:t>
            </a:r>
            <a:r>
              <a:rPr lang="ru-RU" sz="1400" b="1" dirty="0"/>
              <a:t> </a:t>
            </a:r>
            <a:r>
              <a:rPr lang="ru-RU" sz="1400" b="1" dirty="0" err="1"/>
              <a:t>Sweep</a:t>
            </a:r>
            <a:r>
              <a:rPr lang="ru-RU" sz="1400" b="1" dirty="0"/>
              <a:t> направлена на предотвращение попадания частиц полимеров в окружающую среду</a:t>
            </a:r>
            <a:r>
              <a:rPr lang="ru-RU" sz="1400" dirty="0"/>
              <a:t> при их производстве и логистике. </a:t>
            </a:r>
          </a:p>
          <a:p>
            <a:pPr algn="just">
              <a:lnSpc>
                <a:spcPct val="150000"/>
              </a:lnSpc>
            </a:pP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ru-RU" sz="1400" b="1" dirty="0" smtClean="0"/>
              <a:t>За 2018 г. удалось </a:t>
            </a:r>
            <a:r>
              <a:rPr lang="ru-RU" sz="1400" b="1" dirty="0"/>
              <a:t>предотвратить попадание в окружающую среду 186 тонн полимерных частиц</a:t>
            </a:r>
            <a:r>
              <a:rPr lang="ru-RU" sz="1400" dirty="0"/>
              <a:t>, из них 86% были возвращены в производственный </a:t>
            </a:r>
            <a:r>
              <a:rPr lang="ru-RU" sz="1400" dirty="0" smtClean="0"/>
              <a:t>цикл.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189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880601" y="4337977"/>
            <a:ext cx="3373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 err="1" smtClean="0"/>
              <a:t>Экологичность</a:t>
            </a:r>
            <a:r>
              <a:rPr lang="ru-RU" sz="1400" dirty="0" smtClean="0"/>
              <a:t> </a:t>
            </a:r>
            <a:r>
              <a:rPr lang="ru-RU" sz="1400" dirty="0"/>
              <a:t>сырья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/>
              <a:t>Экологичность производства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/>
              <a:t>Экологичность продуктов и возможность их </a:t>
            </a:r>
            <a:r>
              <a:rPr lang="ru-RU" sz="1400" dirty="0" err="1"/>
              <a:t>вторпереработки</a:t>
            </a:r>
            <a:endParaRPr lang="ru-RU" sz="1400" dirty="0"/>
          </a:p>
        </p:txBody>
      </p:sp>
      <p:sp>
        <p:nvSpPr>
          <p:cNvPr id="17" name="Стрелка влево 16"/>
          <p:cNvSpPr/>
          <p:nvPr/>
        </p:nvSpPr>
        <p:spPr bwMode="auto">
          <a:xfrm rot="10800000">
            <a:off x="5196803" y="4585100"/>
            <a:ext cx="421776" cy="3501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latin typeface="Arial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 bwMode="auto">
          <a:xfrm rot="10800000">
            <a:off x="743297" y="3176922"/>
            <a:ext cx="8280920" cy="25202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B2D2D8"/>
              </a:solidFill>
              <a:latin typeface="Arial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20899" y="3580263"/>
            <a:ext cx="5999072" cy="1740214"/>
            <a:chOff x="597703" y="3864081"/>
            <a:chExt cx="5999072" cy="145724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97703" y="4522363"/>
              <a:ext cx="4334337" cy="798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/>
                <a:t>Компания придерживается принципов устойчивого развития: 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1400" b="1" dirty="0"/>
                <a:t>подписана Хартия </a:t>
              </a:r>
              <a:r>
                <a:rPr lang="en-US" sz="1400" b="1" dirty="0"/>
                <a:t>Responsible care</a:t>
              </a:r>
              <a:endParaRPr lang="ru-RU" sz="1400" dirty="0"/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en-US" sz="1400" dirty="0"/>
                <a:t> </a:t>
              </a:r>
              <a:r>
                <a:rPr lang="ru-RU" sz="1400" b="1" dirty="0"/>
                <a:t>Компания сертифицирована по </a:t>
              </a:r>
              <a:r>
                <a:rPr lang="en-US" sz="1400" b="1" dirty="0"/>
                <a:t>ISO 14001</a:t>
              </a:r>
              <a:endParaRPr lang="ru-RU" sz="1400" b="1" dirty="0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344714" y="3864081"/>
              <a:ext cx="3252061" cy="587765"/>
              <a:chOff x="3135769" y="3887525"/>
              <a:chExt cx="3252061" cy="58776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3755827" y="4012130"/>
                <a:ext cx="2632003" cy="283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/>
                  <a:t>Ответственный подход </a:t>
                </a:r>
                <a:endParaRPr lang="ru-RU" sz="1600" dirty="0"/>
              </a:p>
            </p:txBody>
          </p: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5769" y="3887525"/>
                <a:ext cx="587765" cy="587765"/>
              </a:xfrm>
              <a:prstGeom prst="rect">
                <a:avLst/>
              </a:prstGeom>
            </p:spPr>
          </p:pic>
        </p:grp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962573" y="1118868"/>
            <a:ext cx="8468458" cy="340107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Концепция экологического позиционирования Компании СИБУР</a:t>
            </a:r>
          </a:p>
        </p:txBody>
      </p:sp>
      <p:pic>
        <p:nvPicPr>
          <p:cNvPr id="2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71" y="1611054"/>
            <a:ext cx="4988462" cy="12568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8644" y="5653544"/>
            <a:ext cx="9173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8C95"/>
                </a:solidFill>
              </a:rPr>
              <a:t>Программа ООН по окружающей среде (ЮНЕП) утвердила </a:t>
            </a:r>
            <a:r>
              <a:rPr lang="en-US" sz="1600" b="1" dirty="0" smtClean="0">
                <a:solidFill>
                  <a:srgbClr val="008C95"/>
                </a:solidFill>
              </a:rPr>
              <a:t>Responsible Care </a:t>
            </a:r>
            <a:r>
              <a:rPr lang="ru-RU" sz="1600" b="1" dirty="0" smtClean="0">
                <a:solidFill>
                  <a:srgbClr val="008C95"/>
                </a:solidFill>
              </a:rPr>
              <a:t>в </a:t>
            </a:r>
            <a:r>
              <a:rPr lang="ru-RU" sz="1600" b="1" dirty="0">
                <a:solidFill>
                  <a:srgbClr val="008C95"/>
                </a:solidFill>
              </a:rPr>
              <a:t>качестве программы, обеспечивающей устойчивое развитие предприятий и всей химической отрасли в </a:t>
            </a:r>
            <a:r>
              <a:rPr lang="ru-RU" sz="1600" b="1" dirty="0" smtClean="0">
                <a:solidFill>
                  <a:srgbClr val="008C95"/>
                </a:solidFill>
              </a:rPr>
              <a:t>целом</a:t>
            </a:r>
            <a:endParaRPr lang="ru-RU" sz="1600" b="1" dirty="0">
              <a:solidFill>
                <a:srgbClr val="008C95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8283" y="312040"/>
            <a:ext cx="846845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kern="0" dirty="0" smtClean="0"/>
              <a:t>… участник международной программы </a:t>
            </a:r>
            <a:r>
              <a:rPr lang="en-US" b="1" kern="0" dirty="0" smtClean="0"/>
              <a:t>RESPONSIBLE CARE</a:t>
            </a:r>
            <a:endParaRPr lang="ru-RU" b="1" kern="0" dirty="0"/>
          </a:p>
        </p:txBody>
      </p:sp>
    </p:spTree>
    <p:extLst>
      <p:ext uri="{BB962C8B-B14F-4D97-AF65-F5344CB8AC3E}">
        <p14:creationId xmlns:p14="http://schemas.microsoft.com/office/powerpoint/2010/main" val="41277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423" y="1090429"/>
            <a:ext cx="7936421" cy="5400600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sz="1400" b="1" dirty="0" err="1"/>
              <a:t>Экологичность</a:t>
            </a:r>
            <a:r>
              <a:rPr lang="ru-RU" sz="1400" b="1" dirty="0"/>
              <a:t>, основанная на сырьевой модели</a:t>
            </a:r>
          </a:p>
          <a:p>
            <a:pPr marL="692150" lvl="1" indent="-342900" algn="just">
              <a:buAutoNum type="arabicPeriod"/>
            </a:pPr>
            <a:r>
              <a:rPr lang="ru-RU" sz="1400" dirty="0"/>
              <a:t>Вклад в борьбу с изменением климата путём переработки ПНГ, которые в противном случае был бы сожжен на факелах с выделением большого количества загрязняющих атмосферу веществ и СО</a:t>
            </a:r>
            <a:r>
              <a:rPr lang="ru-RU" sz="1100" dirty="0"/>
              <a:t>2 </a:t>
            </a:r>
            <a:endParaRPr lang="en-US" sz="1400" dirty="0"/>
          </a:p>
          <a:p>
            <a:pPr marL="692150" lvl="1" indent="-342900" algn="just">
              <a:buAutoNum type="arabicPeriod"/>
            </a:pPr>
            <a:r>
              <a:rPr lang="ru-RU" sz="1400" dirty="0"/>
              <a:t>Переработка жирных компонентов природного газа, сжигание которых даже в рамках </a:t>
            </a:r>
            <a:r>
              <a:rPr lang="ru-RU" sz="1400" dirty="0" err="1"/>
              <a:t>электрогенерации</a:t>
            </a:r>
            <a:r>
              <a:rPr lang="ru-RU" sz="1400" dirty="0"/>
              <a:t> приводит к негативному воздействию на окружающую среду из-за выделения большего количества СО</a:t>
            </a:r>
            <a:r>
              <a:rPr lang="ru-RU" sz="1100" dirty="0"/>
              <a:t>2</a:t>
            </a:r>
            <a:r>
              <a:rPr lang="ru-RU" sz="1400" dirty="0"/>
              <a:t> и вредных веществ </a:t>
            </a:r>
            <a:endParaRPr lang="ru-RU" sz="1400" dirty="0" smtClean="0"/>
          </a:p>
          <a:p>
            <a:pPr marL="692150" lvl="1" indent="-342900" algn="just">
              <a:buAutoNum type="arabicPeriod"/>
            </a:pPr>
            <a:endParaRPr lang="ru-RU" sz="1400" dirty="0"/>
          </a:p>
          <a:p>
            <a:pPr marL="342900" indent="-342900" algn="just">
              <a:buAutoNum type="arabicPeriod"/>
            </a:pPr>
            <a:r>
              <a:rPr lang="ru-RU" sz="1400" b="1" dirty="0"/>
              <a:t>Экологичность производственных процессов</a:t>
            </a:r>
          </a:p>
          <a:p>
            <a:pPr marL="692150" lvl="1" indent="-342900" algn="just">
              <a:spcAft>
                <a:spcPts val="600"/>
              </a:spcAft>
              <a:buFont typeface="Wingdings" charset="2"/>
              <a:buAutoNum type="arabicPeriod"/>
            </a:pPr>
            <a:r>
              <a:rPr lang="ru-RU" sz="1400" dirty="0"/>
              <a:t>Производство полимеров и другой продукции нефтехимии более </a:t>
            </a:r>
            <a:r>
              <a:rPr lang="ru-RU" sz="1400" dirty="0" err="1"/>
              <a:t>экологично</a:t>
            </a:r>
            <a:r>
              <a:rPr lang="ru-RU" sz="1400" dirty="0"/>
              <a:t>, чем материалов-аналогов (металла, бумаги) с точки зрения</a:t>
            </a:r>
            <a:r>
              <a:rPr lang="en-US" sz="1400" dirty="0"/>
              <a:t> </a:t>
            </a:r>
            <a:r>
              <a:rPr lang="ru-RU" sz="1400" dirty="0"/>
              <a:t>выделения СО</a:t>
            </a:r>
            <a:r>
              <a:rPr lang="ru-RU" sz="1100" dirty="0"/>
              <a:t>2</a:t>
            </a:r>
            <a:r>
              <a:rPr lang="ru-RU" sz="1400" dirty="0"/>
              <a:t> (потребления энергии и воды, выделения выбросов и отходов)</a:t>
            </a:r>
          </a:p>
          <a:p>
            <a:pPr marL="692150" lvl="1" indent="-342900" algn="just">
              <a:spcAft>
                <a:spcPts val="600"/>
              </a:spcAft>
              <a:buFont typeface="Wingdings" charset="2"/>
              <a:buAutoNum type="arabicPeriod"/>
            </a:pPr>
            <a:r>
              <a:rPr lang="ru-RU" sz="1400" dirty="0"/>
              <a:t>Компания является закупщиком и поставщиком НДТ в нефтехимии, направленных на дальнейшее снижение выбросов СО</a:t>
            </a:r>
            <a:r>
              <a:rPr lang="ru-RU" sz="1100" dirty="0"/>
              <a:t>2</a:t>
            </a:r>
            <a:r>
              <a:rPr lang="en-US" sz="1400" dirty="0"/>
              <a:t> </a:t>
            </a:r>
            <a:r>
              <a:rPr lang="ru-RU" sz="1400" dirty="0"/>
              <a:t>и использования природных </a:t>
            </a:r>
            <a:r>
              <a:rPr lang="ru-RU" sz="1400" dirty="0" smtClean="0"/>
              <a:t>ресурсов</a:t>
            </a:r>
            <a:endParaRPr lang="ru-RU" sz="1400" dirty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b="1" dirty="0"/>
              <a:t>Экологичность продукции и возможность </a:t>
            </a:r>
            <a:r>
              <a:rPr lang="ru-RU" sz="1400" b="1" dirty="0" err="1"/>
              <a:t>вторпереработки</a:t>
            </a:r>
            <a:endParaRPr lang="ru-RU" sz="1400" b="1" dirty="0"/>
          </a:p>
          <a:p>
            <a:pPr marL="692150" lvl="1" indent="-342900" algn="just">
              <a:buFont typeface="Wingdings" charset="2"/>
              <a:buAutoNum type="arabicPeriod"/>
            </a:pPr>
            <a:r>
              <a:rPr lang="ru-RU" sz="1400" dirty="0"/>
              <a:t>Содействие устойчивому развитию городов за счёт производства продукции, увеличивающей </a:t>
            </a:r>
            <a:r>
              <a:rPr lang="ru-RU" sz="1400" dirty="0" err="1"/>
              <a:t>энергоэффективность</a:t>
            </a:r>
            <a:r>
              <a:rPr lang="ru-RU" sz="1400" dirty="0"/>
              <a:t> и снижающей выбросы СО</a:t>
            </a:r>
            <a:r>
              <a:rPr lang="ru-RU" sz="1100" dirty="0"/>
              <a:t>2</a:t>
            </a:r>
            <a:r>
              <a:rPr lang="ru-RU" sz="1400" dirty="0"/>
              <a:t> домохозяйств, транспорта, предприятий и инфраструктуры</a:t>
            </a:r>
          </a:p>
          <a:p>
            <a:pPr marL="692150" lvl="1" indent="-342900" algn="just">
              <a:buAutoNum type="arabicPeriod"/>
            </a:pPr>
            <a:r>
              <a:rPr lang="ru-RU" sz="1400" dirty="0"/>
              <a:t>Содействие вовлечению во вторичную переработку производимых продуктов, в том числе через создание благоприятных регуляторных условий для эффективной </a:t>
            </a:r>
            <a:r>
              <a:rPr lang="ru-RU" sz="1400" dirty="0" err="1"/>
              <a:t>вторпереработки</a:t>
            </a:r>
            <a:r>
              <a:rPr lang="ru-RU" sz="1400" dirty="0"/>
              <a:t> полимерной продукции </a:t>
            </a:r>
          </a:p>
          <a:p>
            <a:pPr marL="692150" lvl="1" indent="-342900" algn="just">
              <a:buFont typeface="Wingdings" charset="2"/>
              <a:buAutoNum type="arabicPeriod"/>
            </a:pPr>
            <a:r>
              <a:rPr lang="ru-RU" sz="1400" dirty="0"/>
              <a:t>Повышение экологических качеств продукции Компании </a:t>
            </a: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313" y="3007094"/>
            <a:ext cx="796613" cy="797076"/>
          </a:xfrm>
          <a:prstGeom prst="rect">
            <a:avLst/>
          </a:prstGeom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6" y="1350910"/>
            <a:ext cx="887737" cy="104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9" y="4373198"/>
            <a:ext cx="1203838" cy="11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49699" y="160342"/>
            <a:ext cx="820279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dirty="0" smtClean="0"/>
              <a:t>Принципы ответственного </a:t>
            </a:r>
            <a:r>
              <a:rPr lang="ru-RU" sz="2000" b="1" dirty="0"/>
              <a:t>подхода Компании</a:t>
            </a: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17956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73888" y="4866986"/>
            <a:ext cx="8688166" cy="770445"/>
            <a:chOff x="303870" y="848856"/>
            <a:chExt cx="9290505" cy="405302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3111072" y="887104"/>
              <a:ext cx="6483303" cy="367054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solidFill>
                <a:srgbClr val="E5F2F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5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200" kern="0" dirty="0">
                  <a:solidFill>
                    <a:prstClr val="black"/>
                  </a:solidFill>
                </a:rPr>
                <a:t>Развитие экологической ответственности у работников компании</a:t>
              </a:r>
            </a:p>
          </p:txBody>
        </p:sp>
        <p:sp>
          <p:nvSpPr>
            <p:cNvPr id="7" name="Пятиугольник 6"/>
            <p:cNvSpPr/>
            <p:nvPr/>
          </p:nvSpPr>
          <p:spPr bwMode="auto">
            <a:xfrm>
              <a:off x="423081" y="887104"/>
              <a:ext cx="3248167" cy="367054"/>
            </a:xfrm>
            <a:prstGeom prst="homePlate">
              <a:avLst/>
            </a:prstGeom>
            <a:solidFill>
              <a:srgbClr val="008080"/>
            </a:solidFill>
            <a:ln w="9525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1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400" kern="0" dirty="0">
                  <a:solidFill>
                    <a:prstClr val="white"/>
                  </a:solidFill>
                </a:rPr>
                <a:t>«ЗЕЛЕНЫЙ» ОФИС</a:t>
              </a: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03870" y="848856"/>
              <a:ext cx="288000" cy="144000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ru-RU" kern="0" dirty="0">
                  <a:solidFill>
                    <a:prstClr val="black"/>
                  </a:solidFill>
                </a:rPr>
                <a:t>6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3888" y="705030"/>
            <a:ext cx="8688166" cy="864096"/>
            <a:chOff x="303870" y="848856"/>
            <a:chExt cx="9290505" cy="400902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3073706" y="887104"/>
              <a:ext cx="6520669" cy="362654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solidFill>
                <a:srgbClr val="E5F2F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5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200" kern="0" dirty="0">
                  <a:solidFill>
                    <a:prstClr val="black"/>
                  </a:solidFill>
                </a:rPr>
                <a:t>Снижение удельного количества выбросов на производствах (газоочистное оборудование), закрепленное как стратегическая цель каждого предприятия</a:t>
              </a:r>
            </a:p>
          </p:txBody>
        </p:sp>
        <p:sp>
          <p:nvSpPr>
            <p:cNvPr id="11" name="Пятиугольник 10"/>
            <p:cNvSpPr/>
            <p:nvPr/>
          </p:nvSpPr>
          <p:spPr bwMode="auto">
            <a:xfrm>
              <a:off x="423081" y="887104"/>
              <a:ext cx="3248167" cy="362654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1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400" kern="0" dirty="0">
                  <a:solidFill>
                    <a:prstClr val="white"/>
                  </a:solidFill>
                </a:rPr>
                <a:t>ВЫБРОСЫ</a:t>
              </a: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303870" y="848856"/>
              <a:ext cx="288000" cy="144000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ru-RU" kern="0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3888" y="2455817"/>
            <a:ext cx="8688166" cy="766996"/>
            <a:chOff x="303870" y="848856"/>
            <a:chExt cx="9290505" cy="434248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3073706" y="887104"/>
              <a:ext cx="6520669" cy="396000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solidFill>
                <a:srgbClr val="E5F2F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5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ru-RU" sz="1200" kern="0" dirty="0">
                  <a:solidFill>
                    <a:prstClr val="black"/>
                  </a:solidFill>
                </a:rPr>
                <a:t>Снижение объемов образования отходов за счет перевода в побочную продукцию, эффективная организация работ по обращению с отходами (раздельный сбор, утилизация и переработка)</a:t>
              </a:r>
            </a:p>
          </p:txBody>
        </p:sp>
        <p:sp>
          <p:nvSpPr>
            <p:cNvPr id="15" name="Пятиугольник 14"/>
            <p:cNvSpPr/>
            <p:nvPr/>
          </p:nvSpPr>
          <p:spPr bwMode="auto">
            <a:xfrm>
              <a:off x="423081" y="887104"/>
              <a:ext cx="3248167" cy="396000"/>
            </a:xfrm>
            <a:prstGeom prst="homePlate">
              <a:avLst/>
            </a:prstGeom>
            <a:solidFill>
              <a:srgbClr val="CC6600"/>
            </a:solidFill>
            <a:ln w="9525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1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400" kern="0" dirty="0">
                  <a:solidFill>
                    <a:prstClr val="white"/>
                  </a:solidFill>
                </a:rPr>
                <a:t>ОБРАЩЕНИЕ С ОТХОДАМИ</a:t>
              </a: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03870" y="848856"/>
              <a:ext cx="288000" cy="144000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ru-RU" kern="0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3888" y="3258964"/>
            <a:ext cx="8688166" cy="767861"/>
            <a:chOff x="303870" y="848856"/>
            <a:chExt cx="9290505" cy="434248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073706" y="887104"/>
              <a:ext cx="6520669" cy="396000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solidFill>
                <a:srgbClr val="E5F2F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5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200" kern="0" dirty="0">
                  <a:solidFill>
                    <a:prstClr val="black"/>
                  </a:solidFill>
                </a:rPr>
                <a:t>Использование в строительстве вторично переработанных пластиковых материалов</a:t>
              </a:r>
            </a:p>
          </p:txBody>
        </p:sp>
        <p:sp>
          <p:nvSpPr>
            <p:cNvPr id="19" name="Пятиугольник 18"/>
            <p:cNvSpPr/>
            <p:nvPr/>
          </p:nvSpPr>
          <p:spPr bwMode="auto">
            <a:xfrm>
              <a:off x="423081" y="887104"/>
              <a:ext cx="3248167" cy="396000"/>
            </a:xfrm>
            <a:prstGeom prst="homePlate">
              <a:avLst/>
            </a:prstGeom>
            <a:solidFill>
              <a:srgbClr val="008080"/>
            </a:solidFill>
            <a:ln w="9525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1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400" kern="0" dirty="0">
                  <a:solidFill>
                    <a:prstClr val="white"/>
                  </a:solidFill>
                </a:rPr>
                <a:t>«ЗЕЛЕНОЕ» СТРОИТЕЛЬСТВО</a:t>
              </a: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303870" y="848856"/>
              <a:ext cx="288000" cy="144000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ru-RU" kern="0" dirty="0">
                  <a:solidFill>
                    <a:prstClr val="black"/>
                  </a:solidFill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73888" y="1605277"/>
            <a:ext cx="8688166" cy="814391"/>
            <a:chOff x="303870" y="848856"/>
            <a:chExt cx="9290505" cy="464612"/>
          </a:xfrm>
        </p:grpSpPr>
        <p:sp>
          <p:nvSpPr>
            <p:cNvPr id="22" name="Прямоугольник 21"/>
            <p:cNvSpPr/>
            <p:nvPr/>
          </p:nvSpPr>
          <p:spPr bwMode="auto">
            <a:xfrm>
              <a:off x="3073706" y="879220"/>
              <a:ext cx="6520669" cy="434248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solidFill>
                <a:srgbClr val="E5F2F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5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200" kern="0" dirty="0">
                  <a:solidFill>
                    <a:prstClr val="black"/>
                  </a:solidFill>
                </a:rPr>
                <a:t>Снижение удельного количества ЗВ в сточных водах (очистные сооружения) производств; снижение объемов сбросов (замкнутый водооборотный цикл), закрепленное как стратегическая цель каждого предприятия</a:t>
              </a:r>
            </a:p>
          </p:txBody>
        </p:sp>
        <p:sp>
          <p:nvSpPr>
            <p:cNvPr id="23" name="Пятиугольник 22"/>
            <p:cNvSpPr/>
            <p:nvPr/>
          </p:nvSpPr>
          <p:spPr bwMode="auto">
            <a:xfrm>
              <a:off x="410505" y="879220"/>
              <a:ext cx="3248167" cy="434248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1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400" kern="0" dirty="0">
                  <a:solidFill>
                    <a:prstClr val="white"/>
                  </a:solidFill>
                </a:rPr>
                <a:t>СБРОСЫ</a:t>
              </a: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303870" y="848856"/>
              <a:ext cx="288000" cy="144000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ru-RU" kern="0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3888" y="4062975"/>
            <a:ext cx="8688166" cy="767861"/>
            <a:chOff x="303870" y="848856"/>
            <a:chExt cx="9290505" cy="434248"/>
          </a:xfrm>
        </p:grpSpPr>
        <p:sp>
          <p:nvSpPr>
            <p:cNvPr id="27" name="Прямоугольник 26"/>
            <p:cNvSpPr/>
            <p:nvPr/>
          </p:nvSpPr>
          <p:spPr bwMode="auto">
            <a:xfrm>
              <a:off x="3073706" y="887104"/>
              <a:ext cx="6520669" cy="396000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solidFill>
                <a:srgbClr val="E5F2F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5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200" kern="0" dirty="0">
                  <a:solidFill>
                    <a:prstClr val="black"/>
                  </a:solidFill>
                </a:rPr>
                <a:t>Проекты по </a:t>
              </a:r>
              <a:r>
                <a:rPr lang="ru-RU" sz="1200" kern="0" dirty="0" err="1">
                  <a:solidFill>
                    <a:prstClr val="black"/>
                  </a:solidFill>
                </a:rPr>
                <a:t>энергоэффективности</a:t>
              </a:r>
              <a:r>
                <a:rPr lang="ru-RU" sz="1200" kern="0" dirty="0">
                  <a:solidFill>
                    <a:prstClr val="black"/>
                  </a:solidFill>
                </a:rPr>
                <a:t>, имеющие также прямой экологический эффект</a:t>
              </a:r>
            </a:p>
          </p:txBody>
        </p:sp>
        <p:sp>
          <p:nvSpPr>
            <p:cNvPr id="28" name="Пятиугольник 27"/>
            <p:cNvSpPr/>
            <p:nvPr/>
          </p:nvSpPr>
          <p:spPr bwMode="auto">
            <a:xfrm>
              <a:off x="423081" y="887104"/>
              <a:ext cx="3248167" cy="396000"/>
            </a:xfrm>
            <a:prstGeom prst="homePlate">
              <a:avLst/>
            </a:prstGeom>
            <a:solidFill>
              <a:srgbClr val="008080"/>
            </a:solidFill>
            <a:ln w="9525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1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400" kern="0" dirty="0">
                  <a:solidFill>
                    <a:prstClr val="white"/>
                  </a:solidFill>
                </a:rPr>
                <a:t>ЭНЕРГОЭФФЕКТИВНОСТЬ</a:t>
              </a: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303870" y="848856"/>
              <a:ext cx="288000" cy="144000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ru-RU" kern="0" dirty="0">
                  <a:solidFill>
                    <a:prstClr val="black"/>
                  </a:solidFill>
                </a:rPr>
                <a:t>5</a:t>
              </a:r>
            </a:p>
          </p:txBody>
        </p:sp>
      </p:grp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270700" y="66130"/>
            <a:ext cx="846845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dirty="0"/>
              <a:t>Экологичность производственных процессов</a:t>
            </a:r>
            <a:endParaRPr lang="ru-RU" sz="2000" b="1" kern="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573888" y="5673583"/>
            <a:ext cx="8688166" cy="770445"/>
            <a:chOff x="303870" y="848856"/>
            <a:chExt cx="9290505" cy="405302"/>
          </a:xfrm>
        </p:grpSpPr>
        <p:sp>
          <p:nvSpPr>
            <p:cNvPr id="40" name="Прямоугольник 39"/>
            <p:cNvSpPr/>
            <p:nvPr/>
          </p:nvSpPr>
          <p:spPr bwMode="auto">
            <a:xfrm>
              <a:off x="3111072" y="887104"/>
              <a:ext cx="6483303" cy="367054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solidFill>
                <a:srgbClr val="E5F2F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5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ru-RU" sz="1200" kern="0" dirty="0">
                  <a:solidFill>
                    <a:prstClr val="black"/>
                  </a:solidFill>
                </a:rPr>
                <a:t>Демонстрация </a:t>
              </a:r>
              <a:r>
                <a:rPr lang="ru-RU" sz="1200" kern="0" dirty="0" err="1">
                  <a:solidFill>
                    <a:prstClr val="black"/>
                  </a:solidFill>
                </a:rPr>
                <a:t>перерабатываемости</a:t>
              </a:r>
              <a:r>
                <a:rPr lang="ru-RU" sz="1200" kern="0" dirty="0">
                  <a:solidFill>
                    <a:prstClr val="black"/>
                  </a:solidFill>
                </a:rPr>
                <a:t> полимеров, демонстрация безопасности полимеров, «зеленый» НИОКР</a:t>
              </a:r>
            </a:p>
          </p:txBody>
        </p:sp>
        <p:sp>
          <p:nvSpPr>
            <p:cNvPr id="41" name="Пятиугольник 40"/>
            <p:cNvSpPr/>
            <p:nvPr/>
          </p:nvSpPr>
          <p:spPr bwMode="auto">
            <a:xfrm>
              <a:off x="423081" y="887104"/>
              <a:ext cx="3248167" cy="367054"/>
            </a:xfrm>
            <a:prstGeom prst="homePlate">
              <a:avLst/>
            </a:prstGeom>
            <a:solidFill>
              <a:srgbClr val="008080"/>
            </a:solidFill>
            <a:ln w="9525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1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ru-RU" sz="1400" kern="0" dirty="0">
                  <a:solidFill>
                    <a:prstClr val="white"/>
                  </a:solidFill>
                </a:rPr>
                <a:t>ЭКОЛОГИЧНОСТЬ ПРОДУКЦИИ</a:t>
              </a:r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303870" y="848856"/>
              <a:ext cx="288000" cy="144000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ru-RU" kern="0" dirty="0">
                  <a:solidFill>
                    <a:prstClr val="black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2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44922" y="88895"/>
            <a:ext cx="6373548" cy="725487"/>
          </a:xfrm>
        </p:spPr>
        <p:txBody>
          <a:bodyPr/>
          <a:lstStyle/>
          <a:p>
            <a:r>
              <a:rPr lang="ru-RU" altLang="ru-RU" b="1" dirty="0" smtClean="0"/>
              <a:t>Важная экологическая задача </a:t>
            </a:r>
            <a:r>
              <a:rPr lang="ru-RU" altLang="ru-RU" b="1" dirty="0" err="1" smtClean="0"/>
              <a:t>СИБУРа</a:t>
            </a:r>
            <a:r>
              <a:rPr lang="ru-RU" altLang="ru-RU" b="1" dirty="0" smtClean="0"/>
              <a:t> </a:t>
            </a:r>
          </a:p>
        </p:txBody>
      </p:sp>
      <p:sp>
        <p:nvSpPr>
          <p:cNvPr id="22531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9204139" y="6499076"/>
            <a:ext cx="1014677" cy="223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buClr>
                <a:schemeClr val="accent1"/>
              </a:buClr>
              <a:buSzPct val="120000"/>
              <a:buFont typeface="Arial" charset="0"/>
              <a:buChar char="■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Font typeface="Arial" charset="0"/>
              <a:buChar char="■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SzPct val="90000"/>
              <a:buFont typeface="Arial" charset="0"/>
              <a:buChar char="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fld id="{0B89E5FA-410A-4A36-A5A4-C02E44B52293}" type="slidenum">
              <a:rPr lang="ru-RU" altLang="ru-RU" sz="1200" smtClean="0">
                <a:solidFill>
                  <a:srgbClr val="008080"/>
                </a:solidFill>
              </a:rPr>
              <a:pPr eaLnBrk="1" hangingPunct="1">
                <a:buClrTx/>
                <a:buSzTx/>
                <a:buFontTx/>
                <a:buNone/>
              </a:pPr>
              <a:t>7</a:t>
            </a:fld>
            <a:endParaRPr lang="ru-RU" altLang="ru-RU" sz="1200" dirty="0" smtClean="0">
              <a:solidFill>
                <a:srgbClr val="008080"/>
              </a:solidFill>
            </a:endParaRPr>
          </a:p>
        </p:txBody>
      </p:sp>
      <p:pic>
        <p:nvPicPr>
          <p:cNvPr id="22535" name="Picture 2" descr="W:\Сибур\Управление экологии\ВНУТРЕННИЕ АУДИТЫ\НА ПРЕДПРИЯТИЯХ\Тобольск-Нефтехим\Внутренний аудит 27-30.08.2012\Фото_Тобольск-Нефтехим\ЦГФУ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7" y="5280731"/>
            <a:ext cx="1143155" cy="121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Стрелка вправо 27"/>
          <p:cNvSpPr>
            <a:spLocks noChangeArrowheads="1"/>
          </p:cNvSpPr>
          <p:nvPr/>
        </p:nvSpPr>
        <p:spPr bwMode="auto">
          <a:xfrm>
            <a:off x="1636119" y="798037"/>
            <a:ext cx="586247" cy="350838"/>
          </a:xfrm>
          <a:prstGeom prst="rightArrow">
            <a:avLst>
              <a:gd name="adj1" fmla="val 50000"/>
              <a:gd name="adj2" fmla="val 5012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16630" y="474351"/>
            <a:ext cx="45311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367"/>
              </a:spcBef>
              <a:spcAft>
                <a:spcPts val="367"/>
              </a:spcAft>
              <a:buClr>
                <a:schemeClr val="tx2"/>
              </a:buClr>
              <a:buNone/>
            </a:pPr>
            <a:r>
              <a:rPr lang="ru-RU" sz="1400" kern="0" dirty="0" smtClean="0"/>
              <a:t>В период с 2004 по 2018 год СИБУР переработал 271 </a:t>
            </a:r>
            <a:r>
              <a:rPr lang="ru-RU" sz="1400" kern="0" dirty="0"/>
              <a:t>млрд м</a:t>
            </a:r>
            <a:r>
              <a:rPr lang="ru-RU" sz="1400" kern="0" baseline="30000" dirty="0"/>
              <a:t>3</a:t>
            </a:r>
            <a:r>
              <a:rPr lang="ru-RU" sz="1400" kern="0" dirty="0"/>
              <a:t> </a:t>
            </a:r>
            <a:r>
              <a:rPr lang="ru-RU" sz="1400" kern="0" dirty="0" smtClean="0"/>
              <a:t>ПНГ, что позволило </a:t>
            </a:r>
            <a:r>
              <a:rPr lang="ru-RU" sz="1400" b="1" kern="0" dirty="0" smtClean="0">
                <a:solidFill>
                  <a:schemeClr val="accent1"/>
                </a:solidFill>
              </a:rPr>
              <a:t>предотвратить выбросы </a:t>
            </a:r>
            <a:r>
              <a:rPr lang="ru-RU" sz="1400" b="1" kern="0" dirty="0">
                <a:solidFill>
                  <a:schemeClr val="accent1"/>
                </a:solidFill>
              </a:rPr>
              <a:t>загрязняющих веществ </a:t>
            </a:r>
            <a:r>
              <a:rPr lang="ru-RU" sz="1400" kern="0" dirty="0"/>
              <a:t>в </a:t>
            </a:r>
            <a:r>
              <a:rPr lang="ru-RU" sz="1400" kern="0" dirty="0" smtClean="0"/>
              <a:t>объеме </a:t>
            </a:r>
            <a:r>
              <a:rPr lang="en-US" sz="1400" kern="0" dirty="0" smtClean="0"/>
              <a:t>~</a:t>
            </a:r>
            <a:r>
              <a:rPr lang="ru-RU" sz="1400" kern="0" dirty="0" smtClean="0"/>
              <a:t> 82 млн. </a:t>
            </a:r>
            <a:r>
              <a:rPr lang="ru-RU" sz="1400" kern="0" dirty="0"/>
              <a:t>тонн </a:t>
            </a:r>
            <a:r>
              <a:rPr lang="ru-RU" sz="1400" kern="0" dirty="0" smtClean="0"/>
              <a:t>и </a:t>
            </a:r>
            <a:r>
              <a:rPr lang="ru-RU" sz="1400" kern="0" dirty="0"/>
              <a:t>более </a:t>
            </a:r>
            <a:r>
              <a:rPr lang="ru-RU" sz="1400" kern="0" dirty="0" smtClean="0"/>
              <a:t>859 </a:t>
            </a:r>
            <a:r>
              <a:rPr lang="ru-RU" sz="1400" kern="0" dirty="0"/>
              <a:t>млн. тонн </a:t>
            </a:r>
            <a:r>
              <a:rPr lang="ru-RU" sz="1400" b="1" kern="0" dirty="0">
                <a:solidFill>
                  <a:schemeClr val="accent1"/>
                </a:solidFill>
              </a:rPr>
              <a:t>парниковых газов (в эквиваленте СО2)</a:t>
            </a:r>
          </a:p>
        </p:txBody>
      </p:sp>
      <p:grpSp>
        <p:nvGrpSpPr>
          <p:cNvPr id="22538" name="Группа 4"/>
          <p:cNvGrpSpPr>
            <a:grpSpLocks/>
          </p:cNvGrpSpPr>
          <p:nvPr/>
        </p:nvGrpSpPr>
        <p:grpSpPr bwMode="auto">
          <a:xfrm>
            <a:off x="2414040" y="2306917"/>
            <a:ext cx="7297438" cy="2891147"/>
            <a:chOff x="381989" y="1339337"/>
            <a:chExt cx="6847039" cy="3137361"/>
          </a:xfrm>
        </p:grpSpPr>
        <p:pic>
          <p:nvPicPr>
            <p:cNvPr id="22542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619" y="2402463"/>
              <a:ext cx="723799" cy="520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Прямая со стрелкой 16"/>
            <p:cNvCxnSpPr/>
            <p:nvPr/>
          </p:nvCxnSpPr>
          <p:spPr>
            <a:xfrm>
              <a:off x="1462323" y="2692774"/>
              <a:ext cx="410337" cy="0"/>
            </a:xfrm>
            <a:prstGeom prst="straightConnector1">
              <a:avLst/>
            </a:prstGeom>
            <a:ln w="317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54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178" y="2424869"/>
              <a:ext cx="742046" cy="51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473" y="2390748"/>
              <a:ext cx="389506" cy="585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381989" y="2966691"/>
              <a:ext cx="1056193" cy="3505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/>
                <a:t>ПНГ</a:t>
              </a:r>
            </a:p>
            <a:p>
              <a:pPr algn="ctr">
                <a:defRPr/>
              </a:pPr>
              <a:r>
                <a:rPr lang="ru-RU" sz="1200" b="1" dirty="0"/>
                <a:t>~ 621 млн.м</a:t>
              </a:r>
              <a:r>
                <a:rPr lang="ru-RU" sz="1200" b="1" baseline="30000" dirty="0"/>
                <a:t>3</a:t>
              </a: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416579" y="2692774"/>
              <a:ext cx="531024" cy="0"/>
            </a:xfrm>
            <a:prstGeom prst="straightConnector1">
              <a:avLst/>
            </a:prstGeom>
            <a:ln w="317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2129551" y="2966691"/>
              <a:ext cx="1308432" cy="375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/>
                <a:t>ПЭТ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b="1" dirty="0" smtClean="0"/>
                <a:t>295 </a:t>
              </a:r>
              <a:r>
                <a:rPr lang="ru-RU" sz="1200" b="1" dirty="0"/>
                <a:t>тыс.т.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050572" y="2942065"/>
              <a:ext cx="1375088" cy="399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/>
                <a:t>ПЭТ-</a:t>
              </a:r>
              <a:r>
                <a:rPr lang="ru-RU" sz="1200" b="1" dirty="0" err="1"/>
                <a:t>преформы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b="1" dirty="0"/>
                <a:t>19 </a:t>
              </a:r>
              <a:r>
                <a:rPr lang="ru-RU" sz="1200" b="1" dirty="0" smtClean="0"/>
                <a:t>м </a:t>
              </a:r>
              <a:r>
                <a:rPr lang="ru-RU" sz="1200" b="1" dirty="0" err="1" smtClean="0"/>
                <a:t>лрд.шт</a:t>
              </a:r>
              <a:r>
                <a:rPr lang="ru-RU" sz="1200" b="1" dirty="0"/>
                <a:t>.</a:t>
              </a:r>
              <a:endParaRPr lang="ru-RU" sz="1200" b="1" baseline="300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03753" y="2962577"/>
              <a:ext cx="1225275" cy="379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/>
                <a:t>0,5 л. бутылки</a:t>
              </a:r>
            </a:p>
            <a:p>
              <a:pPr algn="ctr">
                <a:defRPr/>
              </a:pPr>
              <a:r>
                <a:rPr lang="ru-RU" sz="1200" b="1" dirty="0"/>
                <a:t>19 </a:t>
              </a:r>
              <a:r>
                <a:rPr lang="ru-RU" sz="1200" b="1" dirty="0" err="1"/>
                <a:t>млрд.шт</a:t>
              </a:r>
              <a:r>
                <a:rPr lang="ru-RU" sz="1100" b="1" dirty="0"/>
                <a:t>.</a:t>
              </a:r>
            </a:p>
          </p:txBody>
        </p:sp>
        <p:pic>
          <p:nvPicPr>
            <p:cNvPr id="22552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618" y="1349673"/>
              <a:ext cx="747140" cy="54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Прямая со стрелкой 28"/>
            <p:cNvCxnSpPr/>
            <p:nvPr/>
          </p:nvCxnSpPr>
          <p:spPr>
            <a:xfrm>
              <a:off x="1462323" y="1657758"/>
              <a:ext cx="410337" cy="0"/>
            </a:xfrm>
            <a:prstGeom prst="straightConnector1">
              <a:avLst/>
            </a:prstGeom>
            <a:ln w="317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554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21" y="1373960"/>
              <a:ext cx="635216" cy="53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381989" y="1919295"/>
              <a:ext cx="1056193" cy="3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/>
                <a:t>ПНГ</a:t>
              </a:r>
            </a:p>
            <a:p>
              <a:pPr algn="ctr">
                <a:defRPr/>
              </a:pPr>
              <a:r>
                <a:rPr lang="ru-RU" sz="1200" b="1" dirty="0" smtClean="0"/>
                <a:t>~788 </a:t>
              </a:r>
              <a:r>
                <a:rPr lang="ru-RU" sz="1200" b="1" dirty="0"/>
                <a:t>млн.м</a:t>
              </a:r>
              <a:r>
                <a:rPr lang="ru-RU" sz="1200" b="1" baseline="30000" dirty="0"/>
                <a:t>3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129551" y="1908166"/>
              <a:ext cx="1308432" cy="3505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/>
                <a:t>ПСВ </a:t>
              </a:r>
              <a:r>
                <a:rPr lang="ru-RU" sz="1200" b="1" dirty="0" err="1"/>
                <a:t>Альфапор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b="1" dirty="0" smtClean="0"/>
                <a:t>105 </a:t>
              </a:r>
              <a:r>
                <a:rPr lang="ru-RU" sz="1200" b="1" dirty="0"/>
                <a:t>тыс.т.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016395" y="1896174"/>
              <a:ext cx="1375088" cy="4603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/>
                <a:t>Тепло-изоляционные </a:t>
              </a:r>
              <a:r>
                <a:rPr lang="ru-RU" sz="1200" b="1" dirty="0"/>
                <a:t>плиты </a:t>
              </a:r>
              <a:r>
                <a:rPr lang="ru-RU" sz="1200" b="1" dirty="0" smtClean="0"/>
                <a:t> 6,5 </a:t>
              </a:r>
              <a:r>
                <a:rPr lang="ru-RU" sz="1200" b="1" dirty="0"/>
                <a:t>млн.м</a:t>
              </a:r>
              <a:r>
                <a:rPr lang="ru-RU" sz="1200" b="1" baseline="30000" dirty="0"/>
                <a:t>3</a:t>
              </a:r>
              <a:r>
                <a:rPr lang="ru-RU" sz="1200" b="1" dirty="0"/>
                <a:t>.</a:t>
              </a:r>
              <a:endParaRPr lang="ru-RU" sz="1200" b="1" baseline="300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046412" y="1921149"/>
              <a:ext cx="1139171" cy="435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Типовые </a:t>
              </a:r>
              <a:r>
                <a:rPr lang="ru-RU" sz="1200" b="1" dirty="0"/>
                <a:t>пятиэтажные дома – 25 </a:t>
              </a:r>
              <a:r>
                <a:rPr lang="ru-RU" sz="1100" b="1" dirty="0"/>
                <a:t>тыс. в </a:t>
              </a:r>
              <a:r>
                <a:rPr lang="ru-RU" sz="900" b="1" dirty="0"/>
                <a:t>год</a:t>
              </a:r>
            </a:p>
          </p:txBody>
        </p:sp>
        <p:pic>
          <p:nvPicPr>
            <p:cNvPr id="22561" name="Picture 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191" y="1339337"/>
              <a:ext cx="819751" cy="54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212" y="1347006"/>
              <a:ext cx="826237" cy="546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4081913" y="4037522"/>
              <a:ext cx="1390816" cy="439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/>
                <a:t>Трубы, бампера для авто </a:t>
              </a:r>
              <a:endParaRPr lang="ru-RU" sz="1200" b="1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81989" y="4034941"/>
              <a:ext cx="1080334" cy="4265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/>
                <a:t>ПНГ</a:t>
              </a:r>
            </a:p>
            <a:p>
              <a:pPr algn="ctr">
                <a:defRPr/>
              </a:pPr>
              <a:r>
                <a:rPr lang="ru-RU" sz="1200" b="1" dirty="0"/>
                <a:t>~ </a:t>
              </a:r>
              <a:r>
                <a:rPr lang="ru-RU" sz="1200" b="1" dirty="0" smtClean="0"/>
                <a:t>16 </a:t>
              </a:r>
              <a:r>
                <a:rPr lang="ru-RU" sz="1200" b="1" dirty="0"/>
                <a:t>млрд.м</a:t>
              </a:r>
              <a:r>
                <a:rPr lang="ru-RU" sz="1200" b="1" baseline="30000" dirty="0"/>
                <a:t>3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129550" y="4026908"/>
              <a:ext cx="1412223" cy="4328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/>
                <a:t>ПП-579 </a:t>
              </a:r>
              <a:r>
                <a:rPr lang="ru-RU" sz="1200" b="1" dirty="0"/>
                <a:t>тыс.т</a:t>
              </a:r>
              <a:r>
                <a:rPr lang="ru-RU" sz="1200" b="1" dirty="0" smtClean="0"/>
                <a:t>.</a:t>
              </a:r>
            </a:p>
            <a:p>
              <a:pPr algn="ctr">
                <a:defRPr/>
              </a:pPr>
              <a:r>
                <a:rPr lang="ru-RU" sz="1200" b="1" dirty="0" smtClean="0"/>
                <a:t>ПЭ- 256 тыс.т</a:t>
              </a:r>
              <a:endParaRPr lang="ru-RU" sz="1200" b="1" dirty="0"/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flipV="1">
              <a:off x="3541773" y="3756570"/>
              <a:ext cx="540140" cy="1"/>
            </a:xfrm>
            <a:prstGeom prst="straightConnector1">
              <a:avLst/>
            </a:prstGeom>
            <a:ln w="317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570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76" y="2399749"/>
              <a:ext cx="624760" cy="53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21" y="3485833"/>
              <a:ext cx="635216" cy="53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2" y="575478"/>
            <a:ext cx="134487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Прямая соединительная линия 46"/>
          <p:cNvCxnSpPr/>
          <p:nvPr/>
        </p:nvCxnSpPr>
        <p:spPr bwMode="auto">
          <a:xfrm flipH="1">
            <a:off x="252315" y="595419"/>
            <a:ext cx="1343192" cy="10467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>
            <a:off x="279006" y="575478"/>
            <a:ext cx="1310793" cy="10684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58296" y="4295088"/>
            <a:ext cx="873674" cy="47255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0" name="Блок-схема: объединение 7"/>
          <p:cNvSpPr/>
          <p:nvPr/>
        </p:nvSpPr>
        <p:spPr bwMode="auto">
          <a:xfrm rot="16200000">
            <a:off x="-2357919" y="4154085"/>
            <a:ext cx="1627722" cy="392167"/>
          </a:xfrm>
          <a:prstGeom prst="flowChartMerge">
            <a:avLst/>
          </a:prstGeom>
          <a:solidFill>
            <a:srgbClr val="D0D0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03" tIns="45555" rIns="91103" bIns="45555" numCol="1" rtlCol="0" anchor="ctr" anchorCtr="0" compatLnSpc="1">
            <a:prstTxWarp prst="textNoShape">
              <a:avLst/>
            </a:prstTxWarp>
          </a:bodyPr>
          <a:lstStyle/>
          <a:p>
            <a:pPr defTabSz="911054" eaLnBrk="0" fontAlgn="base" hangingPunct="0">
              <a:spcBef>
                <a:spcPct val="1000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6" name="Group 3"/>
          <p:cNvGrpSpPr>
            <a:grpSpLocks/>
          </p:cNvGrpSpPr>
          <p:nvPr/>
        </p:nvGrpSpPr>
        <p:grpSpPr bwMode="auto">
          <a:xfrm>
            <a:off x="1852240" y="2349799"/>
            <a:ext cx="528638" cy="2749249"/>
            <a:chOff x="2592" y="1586"/>
            <a:chExt cx="333" cy="1907"/>
          </a:xfrm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2629" y="1586"/>
              <a:ext cx="69" cy="1907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kumimoji="1" sz="13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kumimoji="1" sz="13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kumimoji="1" sz="13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kumimoji="1" sz="13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kumimoji="1" sz="13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altLang="ru-RU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592" y="2249"/>
              <a:ext cx="333" cy="580"/>
            </a:xfrm>
            <a:custGeom>
              <a:avLst/>
              <a:gdLst>
                <a:gd name="T0" fmla="*/ 0 w 240"/>
                <a:gd name="T1" fmla="*/ 145 h 136"/>
                <a:gd name="T2" fmla="*/ 153 w 240"/>
                <a:gd name="T3" fmla="*/ 145 h 136"/>
                <a:gd name="T4" fmla="*/ 153 w 240"/>
                <a:gd name="T5" fmla="*/ 0 h 136"/>
                <a:gd name="T6" fmla="*/ 333 w 240"/>
                <a:gd name="T7" fmla="*/ 290 h 136"/>
                <a:gd name="T8" fmla="*/ 147 w 240"/>
                <a:gd name="T9" fmla="*/ 580 h 136"/>
                <a:gd name="T10" fmla="*/ 147 w 240"/>
                <a:gd name="T11" fmla="*/ 435 h 136"/>
                <a:gd name="T12" fmla="*/ 3 w 240"/>
                <a:gd name="T13" fmla="*/ 43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136"/>
                <a:gd name="T23" fmla="*/ 240 w 240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136">
                  <a:moveTo>
                    <a:pt x="0" y="34"/>
                  </a:moveTo>
                  <a:lnTo>
                    <a:pt x="110" y="34"/>
                  </a:lnTo>
                  <a:lnTo>
                    <a:pt x="110" y="0"/>
                  </a:lnTo>
                  <a:lnTo>
                    <a:pt x="240" y="68"/>
                  </a:lnTo>
                  <a:lnTo>
                    <a:pt x="106" y="136"/>
                  </a:lnTo>
                  <a:lnTo>
                    <a:pt x="106" y="102"/>
                  </a:lnTo>
                  <a:lnTo>
                    <a:pt x="2" y="102"/>
                  </a:lnTo>
                </a:path>
              </a:pathLst>
            </a:custGeom>
            <a:solidFill>
              <a:sysClr val="window" lastClr="FFFFFF">
                <a:lumMod val="85000"/>
              </a:sys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61" name="Прямая со стрелкой 60"/>
          <p:cNvCxnSpPr/>
          <p:nvPr/>
        </p:nvCxnSpPr>
        <p:spPr bwMode="auto">
          <a:xfrm>
            <a:off x="7735633" y="2547865"/>
            <a:ext cx="565955" cy="0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197600" y="538391"/>
            <a:ext cx="1985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367"/>
              </a:spcBef>
              <a:spcAft>
                <a:spcPts val="367"/>
              </a:spcAft>
            </a:pPr>
            <a:r>
              <a:rPr lang="ru-RU" sz="1400" kern="0" dirty="0"/>
              <a:t>При сжигании 1 </a:t>
            </a:r>
            <a:r>
              <a:rPr lang="ru-RU" sz="1400" kern="0" dirty="0" smtClean="0"/>
              <a:t>млн </a:t>
            </a:r>
            <a:r>
              <a:rPr lang="ru-RU" sz="1400" kern="0" dirty="0"/>
              <a:t>м</a:t>
            </a:r>
            <a:r>
              <a:rPr lang="ru-RU" sz="1400" kern="0" baseline="30000" dirty="0"/>
              <a:t>3</a:t>
            </a:r>
            <a:r>
              <a:rPr lang="ru-RU" sz="1400" kern="0" dirty="0"/>
              <a:t> ПНГ в атмосферу выбрасывается </a:t>
            </a:r>
            <a:r>
              <a:rPr lang="en-US" sz="1400" kern="0" dirty="0"/>
              <a:t>~</a:t>
            </a:r>
            <a:r>
              <a:rPr lang="ru-RU" sz="1400" kern="0" dirty="0"/>
              <a:t>300 тонн загрязняющих веществ</a:t>
            </a:r>
          </a:p>
        </p:txBody>
      </p:sp>
      <p:sp>
        <p:nvSpPr>
          <p:cNvPr id="53" name="Стрелка вправо 27"/>
          <p:cNvSpPr>
            <a:spLocks noChangeArrowheads="1"/>
          </p:cNvSpPr>
          <p:nvPr/>
        </p:nvSpPr>
        <p:spPr bwMode="auto">
          <a:xfrm>
            <a:off x="4312134" y="799476"/>
            <a:ext cx="586247" cy="350838"/>
          </a:xfrm>
          <a:prstGeom prst="rightArrow">
            <a:avLst>
              <a:gd name="adj1" fmla="val 50000"/>
              <a:gd name="adj2" fmla="val 5012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/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407335" y="1765817"/>
            <a:ext cx="919400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120000"/>
              <a:buFont typeface="Arial" charset="0"/>
              <a:buChar char="■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Font typeface="Arial" charset="0"/>
              <a:buChar char="■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SzPct val="90000"/>
              <a:buFont typeface="Arial" charset="0"/>
              <a:buChar char="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accent1"/>
                </a:solidFill>
              </a:rPr>
              <a:t>Продукты нефтехимии – решение проблем энергосбережения и </a:t>
            </a:r>
            <a:r>
              <a:rPr lang="ru-RU" altLang="ru-RU" sz="1400" b="1" dirty="0" err="1">
                <a:solidFill>
                  <a:schemeClr val="accent1"/>
                </a:solidFill>
              </a:rPr>
              <a:t>энергоэффективности</a:t>
            </a:r>
            <a:r>
              <a:rPr lang="en-US" altLang="ru-RU" sz="1400" b="1" dirty="0">
                <a:solidFill>
                  <a:schemeClr val="accent1"/>
                </a:solidFill>
              </a:rPr>
              <a:t> </a:t>
            </a:r>
            <a:endParaRPr lang="ru-RU" altLang="ru-RU" sz="1400" b="1" dirty="0">
              <a:solidFill>
                <a:schemeClr val="accent1"/>
              </a:solidFill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400" b="1" i="1" dirty="0">
                <a:solidFill>
                  <a:schemeClr val="accent1"/>
                </a:solidFill>
              </a:rPr>
              <a:t>(</a:t>
            </a:r>
            <a:r>
              <a:rPr lang="ru-RU" altLang="ru-RU" sz="1400" b="1" i="1" dirty="0">
                <a:solidFill>
                  <a:schemeClr val="accent1"/>
                </a:solidFill>
              </a:rPr>
              <a:t>экономия природных ресурсов</a:t>
            </a:r>
            <a:r>
              <a:rPr lang="en-US" altLang="ru-RU" sz="1400" b="1" i="1" dirty="0">
                <a:solidFill>
                  <a:schemeClr val="accent1"/>
                </a:solidFill>
              </a:rPr>
              <a:t>)</a:t>
            </a:r>
            <a:endParaRPr lang="ru-RU" altLang="ru-RU" sz="1400" b="1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17064" y="3512491"/>
            <a:ext cx="2838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Глубокая переработка ПНГ</a:t>
            </a:r>
            <a:endParaRPr lang="ru-RU" sz="1600" dirty="0"/>
          </a:p>
        </p:txBody>
      </p: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1852240" y="5450192"/>
            <a:ext cx="528638" cy="1048884"/>
            <a:chOff x="2592" y="1586"/>
            <a:chExt cx="333" cy="1907"/>
          </a:xfrm>
        </p:grpSpPr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2629" y="1586"/>
              <a:ext cx="69" cy="1907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kumimoji="1" sz="13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kumimoji="1" sz="13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kumimoji="1" sz="13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kumimoji="1" sz="13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kumimoji="1" sz="13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altLang="ru-RU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2592" y="2249"/>
              <a:ext cx="333" cy="580"/>
            </a:xfrm>
            <a:custGeom>
              <a:avLst/>
              <a:gdLst>
                <a:gd name="T0" fmla="*/ 0 w 240"/>
                <a:gd name="T1" fmla="*/ 145 h 136"/>
                <a:gd name="T2" fmla="*/ 153 w 240"/>
                <a:gd name="T3" fmla="*/ 145 h 136"/>
                <a:gd name="T4" fmla="*/ 153 w 240"/>
                <a:gd name="T5" fmla="*/ 0 h 136"/>
                <a:gd name="T6" fmla="*/ 333 w 240"/>
                <a:gd name="T7" fmla="*/ 290 h 136"/>
                <a:gd name="T8" fmla="*/ 147 w 240"/>
                <a:gd name="T9" fmla="*/ 580 h 136"/>
                <a:gd name="T10" fmla="*/ 147 w 240"/>
                <a:gd name="T11" fmla="*/ 435 h 136"/>
                <a:gd name="T12" fmla="*/ 3 w 240"/>
                <a:gd name="T13" fmla="*/ 43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136"/>
                <a:gd name="T23" fmla="*/ 240 w 240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136">
                  <a:moveTo>
                    <a:pt x="0" y="34"/>
                  </a:moveTo>
                  <a:lnTo>
                    <a:pt x="110" y="34"/>
                  </a:lnTo>
                  <a:lnTo>
                    <a:pt x="110" y="0"/>
                  </a:lnTo>
                  <a:lnTo>
                    <a:pt x="240" y="68"/>
                  </a:lnTo>
                  <a:lnTo>
                    <a:pt x="106" y="136"/>
                  </a:lnTo>
                  <a:lnTo>
                    <a:pt x="106" y="102"/>
                  </a:lnTo>
                  <a:lnTo>
                    <a:pt x="2" y="102"/>
                  </a:lnTo>
                </a:path>
              </a:pathLst>
            </a:custGeom>
            <a:solidFill>
              <a:sysClr val="window" lastClr="FFFFFF">
                <a:lumMod val="85000"/>
              </a:sys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 bwMode="auto">
          <a:xfrm>
            <a:off x="2414039" y="5991319"/>
            <a:ext cx="1202654" cy="377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ПНГ</a:t>
            </a:r>
          </a:p>
          <a:p>
            <a:pPr algn="ctr">
              <a:defRPr/>
            </a:pPr>
            <a:r>
              <a:rPr lang="ru-RU" sz="1200" b="1" smtClean="0"/>
              <a:t>~ 2,0 </a:t>
            </a:r>
            <a:r>
              <a:rPr lang="ru-RU" sz="1200" b="1" dirty="0" smtClean="0"/>
              <a:t>млрд.м</a:t>
            </a:r>
            <a:r>
              <a:rPr lang="ru-RU" sz="1200" b="1" baseline="30000" dirty="0" smtClean="0"/>
              <a:t>3</a:t>
            </a:r>
            <a:endParaRPr lang="ru-RU" sz="1200" b="1" baseline="30000" dirty="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93" y="5485303"/>
            <a:ext cx="665857" cy="49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Прямоугольник 65"/>
          <p:cNvSpPr/>
          <p:nvPr/>
        </p:nvSpPr>
        <p:spPr bwMode="auto">
          <a:xfrm>
            <a:off x="4276557" y="5953965"/>
            <a:ext cx="1394502" cy="389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СУГ</a:t>
            </a:r>
          </a:p>
          <a:p>
            <a:pPr algn="ctr">
              <a:defRPr/>
            </a:pPr>
            <a:r>
              <a:rPr lang="ru-RU" sz="1200" b="1" dirty="0" smtClean="0"/>
              <a:t>5357 тыс.т</a:t>
            </a:r>
            <a:endParaRPr lang="ru-RU" sz="1200" b="1" dirty="0"/>
          </a:p>
        </p:txBody>
      </p:sp>
      <p:cxnSp>
        <p:nvCxnSpPr>
          <p:cNvPr id="67" name="Прямая со стрелкой 66"/>
          <p:cNvCxnSpPr/>
          <p:nvPr/>
        </p:nvCxnSpPr>
        <p:spPr bwMode="auto">
          <a:xfrm>
            <a:off x="3616693" y="4523996"/>
            <a:ext cx="437329" cy="0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 bwMode="auto">
          <a:xfrm>
            <a:off x="6355716" y="5889904"/>
            <a:ext cx="1424090" cy="443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00"/>
              </a:lnSpc>
            </a:pPr>
            <a:r>
              <a:rPr lang="ru-RU" sz="1150" b="1" dirty="0" err="1"/>
              <a:t>Топливно</a:t>
            </a:r>
            <a:r>
              <a:rPr lang="ru-RU" sz="1150" b="1" dirty="0"/>
              <a:t> –энергетическая продукция</a:t>
            </a:r>
          </a:p>
        </p:txBody>
      </p:sp>
      <p:pic>
        <p:nvPicPr>
          <p:cNvPr id="537688" name="Picture 88" descr="C:\Users\MikhailovaNA\Pictures\ПРЕЗЫ\1541755250_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83" y="5371976"/>
            <a:ext cx="1041351" cy="4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689" name="Picture 89" descr="C:\Users\MikhailovaNA\Pictures\ПРЕЗЫ\56756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4661" r="7017" b="6698"/>
          <a:stretch/>
        </p:blipFill>
        <p:spPr bwMode="auto">
          <a:xfrm>
            <a:off x="4458351" y="5419602"/>
            <a:ext cx="1112632" cy="5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 bwMode="auto">
          <a:xfrm>
            <a:off x="8451069" y="5753606"/>
            <a:ext cx="1346074" cy="566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b="1" dirty="0" smtClean="0"/>
              <a:t>Жилищно-коммунальное хозяйство</a:t>
            </a:r>
            <a:endParaRPr lang="ru-RU" sz="1150" b="1" dirty="0"/>
          </a:p>
        </p:txBody>
      </p:sp>
      <p:cxnSp>
        <p:nvCxnSpPr>
          <p:cNvPr id="73" name="Прямая со стрелкой 72"/>
          <p:cNvCxnSpPr/>
          <p:nvPr/>
        </p:nvCxnSpPr>
        <p:spPr bwMode="auto">
          <a:xfrm>
            <a:off x="7839649" y="6017168"/>
            <a:ext cx="565955" cy="0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7698" name="Picture 98" descr="C:\Users\MikhailovaNA\Pictures\ПРЕЗЫ\9791da80_60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7" y="2610667"/>
            <a:ext cx="1143155" cy="17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 rot="16200000">
            <a:off x="1336753" y="5750101"/>
            <a:ext cx="68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39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93" algn="l" defTabSz="9139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84" algn="l" defTabSz="9139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76" algn="l" defTabSz="9139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69" algn="l" defTabSz="9139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ПНГ</a:t>
            </a:r>
            <a:endParaRPr lang="ru-RU" sz="1600" dirty="0"/>
          </a:p>
        </p:txBody>
      </p:sp>
      <p:pic>
        <p:nvPicPr>
          <p:cNvPr id="537709" name="Picture 109" descr="http://sibur.photas.ru/img/75/5720b2fa_180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83" y="4305102"/>
            <a:ext cx="665722" cy="4586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711" name="Picture 111" descr="C:\Users\MikhailovaNA\Pictures\ПРЕЗЫ\c405d90d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 r="17060" b="-1"/>
          <a:stretch/>
        </p:blipFill>
        <p:spPr bwMode="auto">
          <a:xfrm>
            <a:off x="4345205" y="4305102"/>
            <a:ext cx="651935" cy="4585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Прямая со стрелкой 70"/>
          <p:cNvCxnSpPr/>
          <p:nvPr/>
        </p:nvCxnSpPr>
        <p:spPr bwMode="auto">
          <a:xfrm>
            <a:off x="3616693" y="5715417"/>
            <a:ext cx="437329" cy="0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 bwMode="auto">
          <a:xfrm flipV="1">
            <a:off x="5682739" y="3499905"/>
            <a:ext cx="575670" cy="1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 bwMode="auto">
          <a:xfrm flipV="1">
            <a:off x="5669457" y="2584448"/>
            <a:ext cx="575670" cy="1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 bwMode="auto">
          <a:xfrm flipV="1">
            <a:off x="5812335" y="5684109"/>
            <a:ext cx="575670" cy="1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5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22842" cy="11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think-cell Slide" r:id="rId31" imgW="216" imgH="216" progId="TCLayout.ActiveDocument.1">
                  <p:embed/>
                </p:oleObj>
              </mc:Choice>
              <mc:Fallback>
                <p:oleObj name="think-cell Slide" r:id="rId31" imgW="216" imgH="216" progId="TCLayout.ActiveDocument.1">
                  <p:embed/>
                  <p:pic>
                    <p:nvPicPr>
                      <p:cNvPr id="20" name="Объект 19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842" cy="113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22842" cy="1133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defTabSz="684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/>
              <a:sym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66700" y="184261"/>
            <a:ext cx="9514114" cy="46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 anchor="ctr"/>
          <a:lstStyle>
            <a:defPPr>
              <a:defRPr lang="ru-RU"/>
            </a:defPPr>
            <a:lvl1pPr>
              <a:defRPr sz="1800" b="1">
                <a:solidFill>
                  <a:schemeClr val="accent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</a:defRPr>
            </a:lvl2pPr>
            <a:lvl3pPr marL="1143000" indent="-228600" eaLnBrk="0" hangingPunct="0">
              <a:defRPr b="1">
                <a:latin typeface="Arial" pitchFamily="34" charset="0"/>
              </a:defRPr>
            </a:lvl3pPr>
            <a:lvl4pPr marL="1600200" indent="-228600" eaLnBrk="0" hangingPunct="0">
              <a:defRPr b="1">
                <a:latin typeface="Arial" pitchFamily="34" charset="0"/>
              </a:defRPr>
            </a:lvl4pPr>
            <a:lvl5pPr marL="2057400" indent="-228600" eaLnBrk="0" hangingPunct="0">
              <a:defRPr b="1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9pPr>
          </a:lstStyle>
          <a:p>
            <a:r>
              <a:rPr lang="ru-RU" sz="2000" dirty="0" smtClean="0"/>
              <a:t>Экологическая безопасность</a:t>
            </a:r>
            <a:endParaRPr lang="ru-RU" sz="2000" dirty="0"/>
          </a:p>
        </p:txBody>
      </p:sp>
      <p:sp>
        <p:nvSpPr>
          <p:cNvPr id="166" name="TextBox 87"/>
          <p:cNvSpPr txBox="1"/>
          <p:nvPr/>
        </p:nvSpPr>
        <p:spPr>
          <a:xfrm>
            <a:off x="3642770" y="768062"/>
            <a:ext cx="6877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Индекс воздействия на окружающую среду 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(</a:t>
            </a:r>
            <a:r>
              <a:rPr lang="ru-RU" sz="1600" dirty="0" smtClean="0">
                <a:solidFill>
                  <a:schemeClr val="accent1"/>
                </a:solidFill>
              </a:rPr>
              <a:t>ИВОС, кг/тонна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  <a:endParaRPr lang="ru-RU" sz="1600" dirty="0">
              <a:solidFill>
                <a:schemeClr val="accent1"/>
              </a:solidFill>
            </a:endParaRPr>
          </a:p>
        </p:txBody>
      </p:sp>
      <p:graphicFrame>
        <p:nvGraphicFramePr>
          <p:cNvPr id="50" name="Chart 3"/>
          <p:cNvGraphicFramePr/>
          <p:nvPr>
            <p:custDataLst>
              <p:tags r:id="rId5"/>
            </p:custDataLst>
            <p:extLst/>
          </p:nvPr>
        </p:nvGraphicFramePr>
        <p:xfrm>
          <a:off x="4248150" y="1527175"/>
          <a:ext cx="5129213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cxnSp>
        <p:nvCxnSpPr>
          <p:cNvPr id="149" name="Прямая соединительная линия 148"/>
          <p:cNvCxnSpPr/>
          <p:nvPr>
            <p:custDataLst>
              <p:tags r:id="rId6"/>
            </p:custDataLst>
          </p:nvPr>
        </p:nvCxnSpPr>
        <p:spPr bwMode="auto">
          <a:xfrm>
            <a:off x="8978900" y="2900363"/>
            <a:ext cx="28416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Прямая соединительная линия 149"/>
          <p:cNvCxnSpPr/>
          <p:nvPr>
            <p:custDataLst>
              <p:tags r:id="rId7"/>
            </p:custDataLst>
          </p:nvPr>
        </p:nvCxnSpPr>
        <p:spPr bwMode="auto">
          <a:xfrm>
            <a:off x="8978900" y="3165475"/>
            <a:ext cx="28416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Прямая соединительная линия 147"/>
          <p:cNvCxnSpPr/>
          <p:nvPr>
            <p:custDataLst>
              <p:tags r:id="rId8"/>
            </p:custDataLst>
          </p:nvPr>
        </p:nvCxnSpPr>
        <p:spPr bwMode="auto">
          <a:xfrm>
            <a:off x="9224963" y="2895045"/>
            <a:ext cx="0" cy="2566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Rectangle 4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6011863" y="44973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97783C00-210F-423B-A10D-5245F95A8E5B}" type="datetime'''''''2''''''''''''''''''''''0''''''''''''''''1''4'''''''''''">
              <a:rPr lang="ru-RU" altLang="en-US" sz="1200" b="1"/>
              <a:pPr algn="ctr">
                <a:spcBef>
                  <a:spcPct val="0"/>
                </a:spcBef>
              </a:pPr>
              <a:t>2014</a:t>
            </a:fld>
            <a:endParaRPr lang="ru-RU" altLang="en-US" sz="1200" b="1" dirty="0">
              <a:sym typeface="+mn-lt"/>
            </a:endParaRPr>
          </a:p>
        </p:txBody>
      </p:sp>
      <p:sp>
        <p:nvSpPr>
          <p:cNvPr id="157" name="Rectangle 4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4629150" y="44973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CA1C98A-A692-4C75-84F2-09B27F4E059E}" type="datetime'''''''''2''''''''''''''''''''''''''''''0''''''''''''12'''''''">
              <a:rPr lang="ru-RU" altLang="en-US" sz="1200" b="1" smtClean="0"/>
              <a:pPr algn="ctr">
                <a:spcBef>
                  <a:spcPct val="0"/>
                </a:spcBef>
              </a:pPr>
              <a:t>2012</a:t>
            </a:fld>
            <a:endParaRPr lang="ru-RU" altLang="en-US" sz="1200" b="1" dirty="0">
              <a:sym typeface="+mn-lt"/>
            </a:endParaRPr>
          </a:p>
        </p:txBody>
      </p:sp>
      <p:sp>
        <p:nvSpPr>
          <p:cNvPr id="156" name="Rectangle 4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7392445" y="44973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8179B4F5-4D15-48A9-A517-EB7C134B55F0}" type="datetime'''2''''''''''''''''''''''''''''''''''01''''6'''''''''''">
              <a:rPr lang="ru-RU" altLang="en-US" sz="1200" b="1"/>
              <a:pPr algn="ctr">
                <a:spcBef>
                  <a:spcPct val="0"/>
                </a:spcBef>
              </a:pPr>
              <a:t>2016</a:t>
            </a:fld>
            <a:endParaRPr lang="ru-RU" altLang="en-US" sz="1200" b="1" dirty="0">
              <a:sym typeface="+mn-lt"/>
            </a:endParaRPr>
          </a:p>
        </p:txBody>
      </p:sp>
      <p:sp>
        <p:nvSpPr>
          <p:cNvPr id="155" name="Rectangle 4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5336242" y="44973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B21FBAC-CAA5-4212-86AD-068D8B3944AE}" type="datetime'''2''''''''''0''''''''''''''''''''''''1''3'''''''''''''">
              <a:rPr lang="ru-RU" altLang="en-US" sz="1200" b="1"/>
              <a:pPr algn="ctr">
                <a:spcBef>
                  <a:spcPct val="0"/>
                </a:spcBef>
              </a:pPr>
              <a:t>2013</a:t>
            </a:fld>
            <a:endParaRPr lang="ru-RU" altLang="en-US" sz="1200" b="1" dirty="0">
              <a:sym typeface="+mn-lt"/>
            </a:endParaRPr>
          </a:p>
        </p:txBody>
      </p:sp>
      <p:sp>
        <p:nvSpPr>
          <p:cNvPr id="161" name="Rectangle 4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8810926" y="44973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Bef>
                <a:spcPct val="0"/>
              </a:spcBef>
            </a:pPr>
            <a:fld id="{4D116607-4E1D-4E9E-A41D-28C633928ED1}" type="datetime'''''''''''''''''''2''''''''0''1''''''''''''''''''''''8'''">
              <a:rPr lang="ru-RU" altLang="en-US" sz="1200" b="1"/>
              <a:pPr algn="ctr" defTabSz="914400">
                <a:spcBef>
                  <a:spcPct val="0"/>
                </a:spcBef>
              </a:pPr>
              <a:t>2018</a:t>
            </a:fld>
            <a:endParaRPr lang="ru-RU" altLang="en-US" sz="1200" b="1" dirty="0">
              <a:sym typeface="+mn-lt"/>
            </a:endParaRPr>
          </a:p>
        </p:txBody>
      </p:sp>
      <p:sp>
        <p:nvSpPr>
          <p:cNvPr id="160" name="Rectangle 4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6699251" y="44973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DE7D8572-60F4-4A0D-B006-E0D50D9AB448}" type="datetime'2''''''0''''1''''''''''''''''''''''''5'''''''''''''''''''">
              <a:rPr lang="ru-RU" altLang="en-US" sz="1200" b="1"/>
              <a:pPr algn="ctr">
                <a:spcBef>
                  <a:spcPct val="0"/>
                </a:spcBef>
              </a:pPr>
              <a:t>2015</a:t>
            </a:fld>
            <a:endParaRPr lang="ru-RU" altLang="en-US" sz="1200" b="1" dirty="0">
              <a:sym typeface="+mn-lt"/>
            </a:endParaRPr>
          </a:p>
        </p:txBody>
      </p:sp>
      <p:sp>
        <p:nvSpPr>
          <p:cNvPr id="162" name="Rectangle 4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8053388" y="44973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1129123-EAD9-4137-B092-30B304B887DC}" type="datetime'''20''''''''''''''1''''''7'''''''''''''''">
              <a:rPr lang="ru-RU" altLang="en-US" sz="1200" b="1"/>
              <a:pPr algn="ctr">
                <a:spcBef>
                  <a:spcPct val="0"/>
                </a:spcBef>
              </a:pPr>
              <a:t>2017</a:t>
            </a:fld>
            <a:endParaRPr lang="ru-RU" altLang="en-US" sz="1200" b="1" dirty="0">
              <a:sym typeface="+mn-lt"/>
            </a:endParaRPr>
          </a:p>
        </p:txBody>
      </p:sp>
      <p:sp>
        <p:nvSpPr>
          <p:cNvPr id="164" name="Rectangle 4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9310688" y="2916238"/>
            <a:ext cx="419100" cy="193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fld id="{B08E889E-3080-4F96-A941-C6704E7221A8}" type="datetime'''''''''''''''''''''''''''''''''''''''-''''19''''''%'''">
              <a:rPr lang="ru-RU" altLang="en-US" sz="1200" b="1" smtClean="0"/>
              <a:pPr algn="ctr">
                <a:lnSpc>
                  <a:spcPct val="90000"/>
                </a:lnSpc>
                <a:spcBef>
                  <a:spcPct val="0"/>
                </a:spcBef>
              </a:pPr>
              <a:t>-19%</a:t>
            </a:fld>
            <a:endParaRPr lang="ru-RU" altLang="en-US" sz="1200" b="1" dirty="0">
              <a:sym typeface="+mn-lt"/>
            </a:endParaRPr>
          </a:p>
        </p:txBody>
      </p:sp>
      <p:cxnSp>
        <p:nvCxnSpPr>
          <p:cNvPr id="37" name="Прямая соединительная линия 36"/>
          <p:cNvCxnSpPr/>
          <p:nvPr>
            <p:custDataLst>
              <p:tags r:id="rId17"/>
            </p:custDataLst>
          </p:nvPr>
        </p:nvCxnSpPr>
        <p:spPr bwMode="auto">
          <a:xfrm>
            <a:off x="4371975" y="5576888"/>
            <a:ext cx="328613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>
            <p:custDataLst>
              <p:tags r:id="rId18"/>
            </p:custDataLst>
          </p:nvPr>
        </p:nvCxnSpPr>
        <p:spPr bwMode="gray">
          <a:xfrm>
            <a:off x="5457825" y="5576888"/>
            <a:ext cx="32861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7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Прямоугольник 42"/>
          <p:cNvSpPr/>
          <p:nvPr>
            <p:custDataLst>
              <p:tags r:id="rId19"/>
            </p:custDataLst>
          </p:nvPr>
        </p:nvSpPr>
        <p:spPr bwMode="auto">
          <a:xfrm>
            <a:off x="8138509" y="4891084"/>
            <a:ext cx="142875" cy="106363"/>
          </a:xfrm>
          <a:prstGeom prst="rect">
            <a:avLst/>
          </a:prstGeom>
          <a:solidFill>
            <a:srgbClr val="0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Прямоугольник 40"/>
          <p:cNvSpPr/>
          <p:nvPr>
            <p:custDataLst>
              <p:tags r:id="rId20"/>
            </p:custDataLst>
          </p:nvPr>
        </p:nvSpPr>
        <p:spPr bwMode="auto">
          <a:xfrm>
            <a:off x="4522788" y="4924425"/>
            <a:ext cx="142875" cy="106363"/>
          </a:xfrm>
          <a:prstGeom prst="rect">
            <a:avLst/>
          </a:prstGeom>
          <a:solidFill>
            <a:srgbClr val="B2D2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Прямоугольник 41"/>
          <p:cNvSpPr/>
          <p:nvPr>
            <p:custDataLst>
              <p:tags r:id="rId21"/>
            </p:custDataLst>
          </p:nvPr>
        </p:nvSpPr>
        <p:spPr bwMode="auto">
          <a:xfrm>
            <a:off x="6551613" y="4885518"/>
            <a:ext cx="142875" cy="106363"/>
          </a:xfrm>
          <a:prstGeom prst="rect">
            <a:avLst/>
          </a:prstGeom>
          <a:solidFill>
            <a:srgbClr val="F58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Овал 37"/>
          <p:cNvSpPr/>
          <p:nvPr>
            <p:custDataLst>
              <p:tags r:id="rId22"/>
            </p:custDataLst>
          </p:nvPr>
        </p:nvSpPr>
        <p:spPr bwMode="auto">
          <a:xfrm>
            <a:off x="4538663" y="5532437"/>
            <a:ext cx="88900" cy="98425"/>
          </a:xfrm>
          <a:prstGeom prst="ellipse">
            <a:avLst/>
          </a:prstGeom>
          <a:solidFill>
            <a:srgbClr val="99CC00"/>
          </a:solidFill>
          <a:ln w="9525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Ромб 39"/>
          <p:cNvSpPr/>
          <p:nvPr>
            <p:custDataLst>
              <p:tags r:id="rId23"/>
            </p:custDataLst>
          </p:nvPr>
        </p:nvSpPr>
        <p:spPr bwMode="auto">
          <a:xfrm>
            <a:off x="5576888" y="5532438"/>
            <a:ext cx="88900" cy="88900"/>
          </a:xfrm>
          <a:prstGeom prst="diamond">
            <a:avLst/>
          </a:prstGeom>
          <a:solidFill>
            <a:srgbClr val="007770"/>
          </a:solidFill>
          <a:ln w="9525" cap="flat" cmpd="sng" algn="ctr">
            <a:solidFill>
              <a:srgbClr val="0077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6" name="Rectangle 4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4703764" y="5511800"/>
            <a:ext cx="2555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fld id="{B20464B8-5454-4D79-BD86-F033A46FDB7A}" type="datetime''' ''''''''''''ц''''''''''''''''''''''е''''''''''''л''ь'''''">
              <a:rPr lang="ru-RU" altLang="en-US" sz="1200" b="1" smtClean="0">
                <a:sym typeface="+mn-lt"/>
              </a:rPr>
              <a:pPr>
                <a:spcBef>
                  <a:spcPct val="0"/>
                </a:spcBef>
              </a:pPr>
              <a:t> цель</a:t>
            </a:fld>
            <a:endParaRPr lang="ru-RU" altLang="en-US" sz="1200" b="1" dirty="0">
              <a:sym typeface="+mn-lt"/>
            </a:endParaRPr>
          </a:p>
        </p:txBody>
      </p:sp>
      <p:sp>
        <p:nvSpPr>
          <p:cNvPr id="188" name="Rectangle 4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4778053" y="4787074"/>
            <a:ext cx="1287785" cy="17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endParaRPr lang="ru-RU" altLang="en-US" sz="1200" b="1" dirty="0" smtClean="0">
              <a:sym typeface="+mn-lt"/>
            </a:endParaRPr>
          </a:p>
          <a:p>
            <a:pPr>
              <a:spcBef>
                <a:spcPct val="0"/>
              </a:spcBef>
            </a:pPr>
            <a:fld id="{3DA2746C-F682-4DA1-9DCA-F2B4A6196715}" type="datetime'З''/в в'''''''' ''''''с''т''ока''''х,'' ''''т''''''ыс''.''''т'">
              <a:rPr lang="ru-RU" altLang="en-US" sz="1200" b="1" smtClean="0">
                <a:sym typeface="+mn-lt"/>
              </a:rPr>
              <a:pPr>
                <a:spcBef>
                  <a:spcPct val="0"/>
                </a:spcBef>
              </a:pPr>
              <a:t>З/в в стоках, тыс.т</a:t>
            </a:fld>
            <a:endParaRPr lang="ru-RU" altLang="en-US" sz="1200" b="1" dirty="0">
              <a:sym typeface="+mn-lt"/>
            </a:endParaRPr>
          </a:p>
        </p:txBody>
      </p:sp>
      <p:sp>
        <p:nvSpPr>
          <p:cNvPr id="190" name="Rectangle 4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6752682" y="4911319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fld id="{B615F97A-EF0A-4E2E-875A-2275A06BF6AF}" type="datetime'О''б''''разо''ван''ие'''' &#10;от''''ходо''в, т''ы''''с''.''т'''''">
              <a:rPr lang="ru-RU" altLang="en-US" sz="1200" b="1" smtClean="0">
                <a:latin typeface="+mj-lt"/>
                <a:sym typeface="+mn-lt"/>
              </a:rPr>
              <a:pPr>
                <a:spcBef>
                  <a:spcPct val="0"/>
                </a:spcBef>
              </a:pPr>
              <a:t>Образование 
отходов, тыс.т</a:t>
            </a:fld>
            <a:endParaRPr lang="ru-RU" altLang="en-US" sz="1200" b="1" dirty="0">
              <a:latin typeface="+mj-lt"/>
              <a:sym typeface="+mn-lt"/>
            </a:endParaRPr>
          </a:p>
        </p:txBody>
      </p:sp>
      <p:sp>
        <p:nvSpPr>
          <p:cNvPr id="189" name="Rectangle 4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5837238" y="5519738"/>
            <a:ext cx="2317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fld id="{8BD844BD-9445-4C48-BFBC-7BB6C8167A8C}" type="datetime'''''''''''ф''''а''''''''к''''''''''''''''т'''''''''''''''">
              <a:rPr lang="ru-RU" altLang="en-US" sz="1200" b="1" smtClean="0">
                <a:latin typeface="+mj-lt"/>
                <a:sym typeface="+mn-lt"/>
              </a:rPr>
              <a:pPr>
                <a:spcBef>
                  <a:spcPct val="0"/>
                </a:spcBef>
              </a:pPr>
              <a:t>факт</a:t>
            </a:fld>
            <a:endParaRPr lang="ru-RU" altLang="en-US" sz="1200" b="1" dirty="0">
              <a:latin typeface="+mj-lt"/>
              <a:sym typeface="+mn-lt"/>
            </a:endParaRPr>
          </a:p>
        </p:txBody>
      </p:sp>
      <p:sp>
        <p:nvSpPr>
          <p:cNvPr id="187" name="Rectangle 4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8345488" y="4902993"/>
            <a:ext cx="1973866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fld id="{1C249A6A-AF85-40C4-955E-648DB167CC9B}" type="datetime'В''''ыбросы в'' ''''&#10;а''тм''ос''ф''''еру'''''', ''ты''с.т'''">
              <a:rPr lang="ru-RU" altLang="en-US" sz="1200" b="1" smtClean="0">
                <a:sym typeface="+mn-lt"/>
              </a:rPr>
              <a:pPr>
                <a:spcBef>
                  <a:spcPct val="0"/>
                </a:spcBef>
              </a:pPr>
              <a:t>Выбросы в 
атмосферу, тыс.т</a:t>
            </a:fld>
            <a:endParaRPr lang="ru-RU" altLang="en-US" sz="1200" b="1" dirty="0"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92937" y="5390505"/>
            <a:ext cx="241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97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Совокупный объем производства</a:t>
            </a:r>
            <a:r>
              <a:rPr lang="ru-RU" sz="1200" b="1" kern="0" baseline="30000" dirty="0"/>
              <a:t>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(млн. тонн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6599081" y="5583238"/>
            <a:ext cx="408137" cy="317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Овал 9"/>
          <p:cNvSpPr/>
          <p:nvPr/>
        </p:nvSpPr>
        <p:spPr bwMode="auto">
          <a:xfrm>
            <a:off x="6782845" y="5532438"/>
            <a:ext cx="108336" cy="9207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66700" y="3005318"/>
            <a:ext cx="3840162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Ø"/>
              <a:defRPr sz="1600"/>
            </a:lvl1pPr>
          </a:lstStyle>
          <a:p>
            <a:r>
              <a:rPr lang="ru-RU" dirty="0"/>
              <a:t>В период с 2010 по 2018 гг. </a:t>
            </a:r>
            <a:r>
              <a:rPr lang="ru-RU" b="1" dirty="0">
                <a:solidFill>
                  <a:schemeClr val="accent1"/>
                </a:solidFill>
              </a:rPr>
              <a:t>Компания вложила </a:t>
            </a:r>
            <a:r>
              <a:rPr lang="ru-RU" b="1" dirty="0" smtClean="0">
                <a:solidFill>
                  <a:schemeClr val="accent1"/>
                </a:solidFill>
              </a:rPr>
              <a:t>более 830 </a:t>
            </a:r>
            <a:r>
              <a:rPr lang="ru-RU" b="1" dirty="0">
                <a:solidFill>
                  <a:schemeClr val="accent1"/>
                </a:solidFill>
              </a:rPr>
              <a:t>млрд. рублей </a:t>
            </a:r>
            <a:r>
              <a:rPr lang="ru-RU" dirty="0"/>
              <a:t>в развитие </a:t>
            </a:r>
            <a:r>
              <a:rPr lang="ru-RU" dirty="0" smtClean="0"/>
              <a:t>бизнеса (с учетом строительства природоохранных объектов).  </a:t>
            </a:r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С 2010 по 2018 гг. </a:t>
            </a:r>
            <a:r>
              <a:rPr lang="ru-RU" b="1" dirty="0">
                <a:solidFill>
                  <a:schemeClr val="accent1"/>
                </a:solidFill>
              </a:rPr>
              <a:t>затраты на охрану окружающей среды </a:t>
            </a:r>
            <a:r>
              <a:rPr lang="ru-RU" dirty="0"/>
              <a:t>и внедрение природоохранных технологий составили </a:t>
            </a:r>
            <a:r>
              <a:rPr lang="ru-RU" b="1" dirty="0">
                <a:solidFill>
                  <a:schemeClr val="accent1"/>
                </a:solidFill>
              </a:rPr>
              <a:t>18,5 млрд. </a:t>
            </a:r>
            <a:r>
              <a:rPr lang="ru-RU" b="1" dirty="0" smtClean="0">
                <a:solidFill>
                  <a:schemeClr val="accent1"/>
                </a:solidFill>
              </a:rPr>
              <a:t>рублей. 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700" y="863900"/>
            <a:ext cx="38401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</a:rPr>
              <a:t>На протяжении </a:t>
            </a:r>
            <a:r>
              <a:rPr lang="ru-RU" sz="1600" b="1" dirty="0" smtClean="0">
                <a:solidFill>
                  <a:schemeClr val="accent1"/>
                </a:solidFill>
              </a:rPr>
              <a:t>24 </a:t>
            </a:r>
            <a:r>
              <a:rPr lang="ru-RU" sz="1600" b="1" dirty="0">
                <a:solidFill>
                  <a:schemeClr val="accent1"/>
                </a:solidFill>
              </a:rPr>
              <a:t>лет СИБУР перерабатывает ПНГ в продукты </a:t>
            </a:r>
            <a:r>
              <a:rPr lang="ru-RU" sz="1600" dirty="0" smtClean="0"/>
              <a:t>нефтехимии, модернизирует </a:t>
            </a:r>
            <a:r>
              <a:rPr lang="ru-RU" sz="1600" dirty="0"/>
              <a:t>технологии, закрывает старые </a:t>
            </a:r>
            <a:r>
              <a:rPr lang="ru-RU" sz="1600" dirty="0" smtClean="0"/>
              <a:t>установки, строит </a:t>
            </a:r>
            <a:r>
              <a:rPr lang="ru-RU" sz="1600" dirty="0"/>
              <a:t>новые </a:t>
            </a:r>
            <a:r>
              <a:rPr lang="ru-RU" sz="1600" dirty="0" smtClean="0"/>
              <a:t>производства, внедряя эффективные природоохранные технологии.</a:t>
            </a:r>
            <a:endParaRPr lang="ru-RU" sz="1600" dirty="0"/>
          </a:p>
        </p:txBody>
      </p:sp>
      <p:graphicFrame>
        <p:nvGraphicFramePr>
          <p:cNvPr id="56" name="Chart 53"/>
          <p:cNvGraphicFramePr/>
          <p:nvPr>
            <p:extLst/>
          </p:nvPr>
        </p:nvGraphicFramePr>
        <p:xfrm>
          <a:off x="4200525" y="989013"/>
          <a:ext cx="5237389" cy="23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</p:spTree>
    <p:extLst>
      <p:ext uri="{BB962C8B-B14F-4D97-AF65-F5344CB8AC3E}">
        <p14:creationId xmlns:p14="http://schemas.microsoft.com/office/powerpoint/2010/main" val="42235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73" y="378029"/>
            <a:ext cx="9351033" cy="703263"/>
          </a:xfrm>
        </p:spPr>
        <p:txBody>
          <a:bodyPr/>
          <a:lstStyle/>
          <a:p>
            <a:r>
              <a:rPr lang="ru-RU" b="1" dirty="0"/>
              <a:t>В рамках </a:t>
            </a:r>
            <a:r>
              <a:rPr lang="ru-RU" b="1" dirty="0" smtClean="0"/>
              <a:t>ПМЭФ СИБУР подписал </a:t>
            </a:r>
            <a:r>
              <a:rPr lang="ru-RU" b="1" dirty="0"/>
              <a:t>соглашение о </a:t>
            </a:r>
            <a:r>
              <a:rPr lang="ru-RU" b="1" dirty="0" smtClean="0"/>
              <a:t>взаимодействии с </a:t>
            </a:r>
            <a:r>
              <a:rPr lang="ru-RU" b="1" dirty="0" err="1" smtClean="0"/>
              <a:t>Росприроднадзором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92" y="2876491"/>
            <a:ext cx="3579525" cy="23840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2273" y="2906019"/>
            <a:ext cx="4953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/>
              <a:t>внедрения эффективных методов, процедур </a:t>
            </a:r>
            <a:r>
              <a:rPr lang="ru-RU" sz="1400" b="1" dirty="0"/>
              <a:t>обеспечения экологической безопасности и </a:t>
            </a:r>
            <a:r>
              <a:rPr lang="ru-RU" sz="1400" b="1" dirty="0" smtClean="0"/>
              <a:t>природоохранных мероприятий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b="1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/>
              <a:t>реализации </a:t>
            </a:r>
            <a:r>
              <a:rPr lang="ru-RU" sz="1400" b="1" dirty="0"/>
              <a:t>национального проекта «Экология» и федерального проекта «Внедрение наилучших доступных технологий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2273" y="1378961"/>
            <a:ext cx="9198593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/>
              <a:t>Стороны намерены взаимодействовать в рамках: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совершенствования и актуализации правовой и нормативно-методической базы</a:t>
            </a:r>
            <a:r>
              <a:rPr lang="ru-RU" sz="1400" dirty="0"/>
              <a:t> в области охраны окружающей среды и природопользования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551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awnw6z7EWmOHF_UX.Jj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QDD7XasUq1Ho9vLZkis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rR8WAxQrm35BaaUsBO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eBeG6FQzGqa2owNhUu9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88WIafQbuB3p37YFYfm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hWeUHsS8CPqEAzvjt0t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RvdBqcRC62aQ9yFeVg1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IsDrLMSsu0vgAIDkDVG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bqFTc9RyaMn5Edzk8I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NsV_LYSmSawduGwW9Nt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8Ky.yS5yw5ko7XLbym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.PTjT4St6rA_D8KXvOO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wAtLu6QYiVYmsBHzJvq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PAQ5nQTQWc1VvE8VMO.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9tdT6aTvWsz0DKAvPg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2UwKwvTN2DZZtMpFIr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pHDeDzQN2GR8gn3AWb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4m1_mKTE2WAgxmx5pgs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YCEmamQkuCoo6ypHoe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eTq_CfSQ6QimSV_CiQ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2HDqJMQ7Kv9D.4JjQcJ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MeSkbNSF6UerMBUHLU8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KDwsVEQ7yquJxQjobHb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Ny8Zv8QYWCu7rhbFpHV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hMlsvsQtu35ncVmV2hK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WAWDDLSx6C5ptzFm7a6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E3EeXFSb2t0mmr2IzwO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282E4NTiOpSnR4jbiTrw"/>
</p:tagLst>
</file>

<file path=ppt/theme/theme1.xml><?xml version="1.0" encoding="utf-8"?>
<a:theme xmlns:a="http://schemas.openxmlformats.org/drawingml/2006/main" name="blank">
  <a:themeElements>
    <a:clrScheme name="121212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43">
    <a:dk1>
      <a:sysClr val="windowText" lastClr="000000"/>
    </a:dk1>
    <a:lt1>
      <a:sysClr val="window" lastClr="FFFFFF"/>
    </a:lt1>
    <a:dk2>
      <a:srgbClr val="008C95"/>
    </a:dk2>
    <a:lt2>
      <a:srgbClr val="B2D2D8"/>
    </a:lt2>
    <a:accent1>
      <a:srgbClr val="008B92"/>
    </a:accent1>
    <a:accent2>
      <a:srgbClr val="66B2B2"/>
    </a:accent2>
    <a:accent3>
      <a:srgbClr val="808080"/>
    </a:accent3>
    <a:accent4>
      <a:srgbClr val="A6A6A6"/>
    </a:accent4>
    <a:accent5>
      <a:srgbClr val="99CC00"/>
    </a:accent5>
    <a:accent6>
      <a:srgbClr val="739900"/>
    </a:accent6>
    <a:hlink>
      <a:srgbClr val="A6A6A6"/>
    </a:hlink>
    <a:folHlink>
      <a:srgbClr val="739900"/>
    </a:folHlink>
  </a:clrScheme>
  <a:fontScheme name="Custom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</TotalTime>
  <Words>2378</Words>
  <Application>Microsoft Office PowerPoint</Application>
  <PresentationFormat>Лист A4 (210x297 мм)</PresentationFormat>
  <Paragraphs>328</Paragraphs>
  <Slides>13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Adobe Hebrew</vt:lpstr>
      <vt:lpstr>Arial</vt:lpstr>
      <vt:lpstr>Arial Narrow</vt:lpstr>
      <vt:lpstr>Calibri</vt:lpstr>
      <vt:lpstr>Tahoma</vt:lpstr>
      <vt:lpstr>Wingdings</vt:lpstr>
      <vt:lpstr>blank</vt:lpstr>
      <vt:lpstr>think-cell Slide</vt:lpstr>
      <vt:lpstr>Презентация PowerPoint</vt:lpstr>
      <vt:lpstr>СИБУР сегодня</vt:lpstr>
      <vt:lpstr>… участник Инициативы Operation Clean Sweep Ассоциации PlasticsEurope </vt:lpstr>
      <vt:lpstr>Концепция экологического позиционирования Компании СИБУР</vt:lpstr>
      <vt:lpstr>Презентация PowerPoint</vt:lpstr>
      <vt:lpstr>Презентация PowerPoint</vt:lpstr>
      <vt:lpstr>Важная экологическая задача СИБУРа </vt:lpstr>
      <vt:lpstr>Презентация PowerPoint</vt:lpstr>
      <vt:lpstr>В рамках ПМЭФ СИБУР подписал соглашение о взаимодействии с Росприроднадзором</vt:lpstr>
      <vt:lpstr>СИБУР – первая компания, официально подписавшая с Минприроды России протокол о сотрудничестве по проекту «Разделяй правильно»</vt:lpstr>
      <vt:lpstr>Презентация PowerPoint</vt:lpstr>
      <vt:lpstr>СИБУР запустил технологический стартап по развитию сбора и переработки отходов в России – РЕ.АКТОР</vt:lpstr>
      <vt:lpstr>Спасибо за внимание!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Холщева Арина Андреевна</dc:creator>
  <cp:lastModifiedBy>Холщева Арина Андреевна</cp:lastModifiedBy>
  <cp:revision>5</cp:revision>
  <dcterms:created xsi:type="dcterms:W3CDTF">2019-06-16T11:17:20Z</dcterms:created>
  <dcterms:modified xsi:type="dcterms:W3CDTF">2019-06-16T11:42:13Z</dcterms:modified>
</cp:coreProperties>
</file>