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9" r:id="rId1"/>
  </p:sldMasterIdLst>
  <p:notesMasterIdLst>
    <p:notesMasterId r:id="rId13"/>
  </p:notesMasterIdLst>
  <p:handoutMasterIdLst>
    <p:handoutMasterId r:id="rId14"/>
  </p:handoutMasterIdLst>
  <p:sldIdLst>
    <p:sldId id="337" r:id="rId2"/>
    <p:sldId id="339" r:id="rId3"/>
    <p:sldId id="338" r:id="rId4"/>
    <p:sldId id="341" r:id="rId5"/>
    <p:sldId id="340" r:id="rId6"/>
    <p:sldId id="336" r:id="rId7"/>
    <p:sldId id="299" r:id="rId8"/>
    <p:sldId id="344" r:id="rId9"/>
    <p:sldId id="345" r:id="rId10"/>
    <p:sldId id="346" r:id="rId11"/>
    <p:sldId id="343" r:id="rId12"/>
  </p:sldIdLst>
  <p:sldSz cx="9906000" cy="6858000" type="A4"/>
  <p:notesSz cx="6797675" cy="9928225"/>
  <p:defaultTextStyle>
    <a:defPPr>
      <a:defRPr lang="ru-RU"/>
    </a:defPPr>
    <a:lvl1pPr marL="0" algn="l" defTabSz="9577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50" algn="l" defTabSz="9577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700" algn="l" defTabSz="9577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551" algn="l" defTabSz="9577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402" algn="l" defTabSz="9577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252" algn="l" defTabSz="9577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102" algn="l" defTabSz="9577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1952" algn="l" defTabSz="9577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0803" algn="l" defTabSz="957700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663C"/>
    <a:srgbClr val="DBF3D2"/>
    <a:srgbClr val="E10000"/>
    <a:srgbClr val="0000E1"/>
    <a:srgbClr val="FF9900"/>
    <a:srgbClr val="0000FF"/>
    <a:srgbClr val="52AE30"/>
    <a:srgbClr val="57B03C"/>
    <a:srgbClr val="E6E6E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89" autoAdjust="0"/>
    <p:restoredTop sz="93020" autoAdjust="0"/>
  </p:normalViewPr>
  <p:slideViewPr>
    <p:cSldViewPr>
      <p:cViewPr>
        <p:scale>
          <a:sx n="75" d="100"/>
          <a:sy n="75" d="100"/>
        </p:scale>
        <p:origin x="-120" y="-21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74E5F-AAA9-40BB-9C57-AE66297799E1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B99B2-1CD1-4DA3-9D2D-8558527F43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06888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5B6F5-1811-4EA0-A726-5176383331C1}" type="datetimeFigureOut">
              <a:rPr lang="ru-RU" smtClean="0"/>
              <a:pPr/>
              <a:t>14.10.2015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3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FA3388-6785-4DB9-A623-29C206AEB9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462218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577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8850" algn="l" defTabSz="9577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7700" algn="l" defTabSz="9577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6551" algn="l" defTabSz="9577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15402" algn="l" defTabSz="9577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94252" algn="l" defTabSz="9577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73102" algn="l" defTabSz="9577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51952" algn="l" defTabSz="9577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30803" algn="l" defTabSz="95770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300"/>
            </a:lvl4pPr>
            <a:lvl5pPr>
              <a:defRPr sz="13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ОАО «ОТП Банк»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132036" y="6360754"/>
            <a:ext cx="571185" cy="33599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117B8CF-2D8C-4D3A-A008-192D9CD86A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1556793"/>
            <a:ext cx="2228850" cy="456937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1556793"/>
            <a:ext cx="6521450" cy="456937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ОАО «ОТП Банк»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17B8CF-2D8C-4D3A-A008-192D9CD86AA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783104"/>
            <a:ext cx="9906000" cy="5074897"/>
          </a:xfrm>
          <a:gradFill flip="none" rotWithShape="1">
            <a:gsLst>
              <a:gs pos="0">
                <a:srgbClr val="C2D728"/>
              </a:gs>
              <a:gs pos="42000">
                <a:srgbClr val="57B03C"/>
              </a:gs>
              <a:gs pos="100000">
                <a:srgbClr val="00663C"/>
              </a:gs>
            </a:gsLst>
            <a:lin ang="2700000" scaled="1"/>
            <a:tileRect/>
          </a:gradFill>
        </p:spPr>
        <p:txBody>
          <a:bodyPr anchor="t">
            <a:normAutofit/>
          </a:bodyPr>
          <a:lstStyle>
            <a:lvl1pPr marL="406216" indent="0">
              <a:defRPr sz="720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9641" y="394377"/>
            <a:ext cx="4290477" cy="308605"/>
          </a:xfrm>
          <a:noFill/>
        </p:spPr>
        <p:txBody>
          <a:bodyPr>
            <a:normAutofit/>
          </a:bodyPr>
          <a:lstStyle>
            <a:lvl1pPr marL="91458" indent="0" algn="l">
              <a:buNone/>
              <a:defRPr lang="ru-RU" sz="1200" dirty="0"/>
            </a:lvl1pPr>
            <a:lvl2pPr marL="47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8980" y="188640"/>
            <a:ext cx="2557020" cy="684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578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ru-RU" smtClean="0"/>
              <a:t>ОАО «ОТП Банк»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Заголовок 1"/>
          <p:cNvSpPr>
            <a:spLocks noGrp="1"/>
          </p:cNvSpPr>
          <p:nvPr>
            <p:ph type="ctrTitle"/>
          </p:nvPr>
        </p:nvSpPr>
        <p:spPr>
          <a:xfrm>
            <a:off x="584515" y="1268760"/>
            <a:ext cx="3978442" cy="3672408"/>
          </a:xfrm>
          <a:gradFill flip="none" rotWithShape="1">
            <a:gsLst>
              <a:gs pos="0">
                <a:srgbClr val="C2D728"/>
              </a:gs>
              <a:gs pos="42000">
                <a:srgbClr val="57B03C"/>
              </a:gs>
              <a:gs pos="100000">
                <a:srgbClr val="00663C"/>
              </a:gs>
            </a:gsLst>
            <a:lin ang="2700000" scaled="1"/>
            <a:tileRect/>
          </a:gradFill>
        </p:spPr>
        <p:txBody>
          <a:bodyPr anchor="t">
            <a:normAutofit/>
          </a:bodyPr>
          <a:lstStyle>
            <a:lvl1pPr marL="91458" indent="0">
              <a:defRPr sz="42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06939" y="2852936"/>
            <a:ext cx="2964330" cy="2736304"/>
          </a:xfrm>
          <a:solidFill>
            <a:schemeClr val="bg2"/>
          </a:solidFill>
        </p:spPr>
        <p:txBody>
          <a:bodyPr>
            <a:normAutofit/>
          </a:bodyPr>
          <a:lstStyle>
            <a:lvl1pPr marL="91458" indent="0" algn="l">
              <a:buNone/>
              <a:defRPr sz="2500">
                <a:solidFill>
                  <a:schemeClr val="bg1"/>
                </a:solidFill>
              </a:defRPr>
            </a:lvl1pPr>
            <a:lvl2pPr marL="478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4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2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578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ru-RU" smtClean="0"/>
              <a:t>ОАО «ОТП Банк»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B8CF-2D8C-4D3A-A008-192D9CD86A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50" indent="0">
              <a:buNone/>
              <a:defRPr sz="2100" b="1"/>
            </a:lvl2pPr>
            <a:lvl3pPr marL="957700" indent="0">
              <a:buNone/>
              <a:defRPr sz="1900" b="1"/>
            </a:lvl3pPr>
            <a:lvl4pPr marL="1436551" indent="0">
              <a:buNone/>
              <a:defRPr sz="1600" b="1"/>
            </a:lvl4pPr>
            <a:lvl5pPr marL="1915402" indent="0">
              <a:buNone/>
              <a:defRPr sz="1600" b="1"/>
            </a:lvl5pPr>
            <a:lvl6pPr marL="2394252" indent="0">
              <a:buNone/>
              <a:defRPr sz="1600" b="1"/>
            </a:lvl6pPr>
            <a:lvl7pPr marL="2873102" indent="0">
              <a:buNone/>
              <a:defRPr sz="1600" b="1"/>
            </a:lvl7pPr>
            <a:lvl8pPr marL="3351952" indent="0">
              <a:buNone/>
              <a:defRPr sz="1600" b="1"/>
            </a:lvl8pPr>
            <a:lvl9pPr marL="383080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50" indent="0">
              <a:buNone/>
              <a:defRPr sz="2100" b="1"/>
            </a:lvl2pPr>
            <a:lvl3pPr marL="957700" indent="0">
              <a:buNone/>
              <a:defRPr sz="1900" b="1"/>
            </a:lvl3pPr>
            <a:lvl4pPr marL="1436551" indent="0">
              <a:buNone/>
              <a:defRPr sz="1600" b="1"/>
            </a:lvl4pPr>
            <a:lvl5pPr marL="1915402" indent="0">
              <a:buNone/>
              <a:defRPr sz="1600" b="1"/>
            </a:lvl5pPr>
            <a:lvl6pPr marL="2394252" indent="0">
              <a:buNone/>
              <a:defRPr sz="1600" b="1"/>
            </a:lvl6pPr>
            <a:lvl7pPr marL="2873102" indent="0">
              <a:buNone/>
              <a:defRPr sz="1600" b="1"/>
            </a:lvl7pPr>
            <a:lvl8pPr marL="3351952" indent="0">
              <a:buNone/>
              <a:defRPr sz="1600" b="1"/>
            </a:lvl8pPr>
            <a:lvl9pPr marL="3830803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ОАО «ОТП Банк»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B8CF-2D8C-4D3A-A008-192D9CD86A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marL="0" marR="0" indent="0" algn="l" defTabSz="95781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ru-RU" smtClean="0"/>
              <a:t>ОАО «ОТП Банк»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B8CF-2D8C-4D3A-A008-192D9CD86A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ОАО «ОТП Банк»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B8CF-2D8C-4D3A-A008-192D9CD86A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62" y="188640"/>
            <a:ext cx="8302351" cy="1246460"/>
          </a:xfrm>
        </p:spPr>
        <p:txBody>
          <a:bodyPr anchor="t">
            <a:normAutofit/>
          </a:bodyPr>
          <a:lstStyle>
            <a:lvl1pPr algn="l">
              <a:defRPr sz="4000" b="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1556793"/>
            <a:ext cx="5537729" cy="45693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1" y="1556793"/>
            <a:ext cx="3259006" cy="45693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78850" indent="0">
              <a:buNone/>
              <a:defRPr sz="1300"/>
            </a:lvl2pPr>
            <a:lvl3pPr marL="957700" indent="0">
              <a:buNone/>
              <a:defRPr sz="1000"/>
            </a:lvl3pPr>
            <a:lvl4pPr marL="1436551" indent="0">
              <a:buNone/>
              <a:defRPr sz="1000"/>
            </a:lvl4pPr>
            <a:lvl5pPr marL="1915402" indent="0">
              <a:buNone/>
              <a:defRPr sz="1000"/>
            </a:lvl5pPr>
            <a:lvl6pPr marL="2394252" indent="0">
              <a:buNone/>
              <a:defRPr sz="1000"/>
            </a:lvl6pPr>
            <a:lvl7pPr marL="2873102" indent="0">
              <a:buNone/>
              <a:defRPr sz="1000"/>
            </a:lvl7pPr>
            <a:lvl8pPr marL="3351952" indent="0">
              <a:buNone/>
              <a:defRPr sz="1000"/>
            </a:lvl8pPr>
            <a:lvl9pPr marL="3830803" indent="0">
              <a:buNone/>
              <a:defRPr sz="10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ОАО «ОТП Банк»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B8CF-2D8C-4D3A-A008-192D9CD86A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1484784"/>
            <a:ext cx="5943600" cy="3242791"/>
          </a:xfrm>
        </p:spPr>
        <p:txBody>
          <a:bodyPr/>
          <a:lstStyle>
            <a:lvl1pPr marL="0" indent="0">
              <a:buNone/>
              <a:defRPr sz="3400"/>
            </a:lvl1pPr>
            <a:lvl2pPr marL="478850" indent="0">
              <a:buNone/>
              <a:defRPr sz="2900"/>
            </a:lvl2pPr>
            <a:lvl3pPr marL="957700" indent="0">
              <a:buNone/>
              <a:defRPr sz="2500"/>
            </a:lvl3pPr>
            <a:lvl4pPr marL="1436551" indent="0">
              <a:buNone/>
              <a:defRPr sz="2100"/>
            </a:lvl4pPr>
            <a:lvl5pPr marL="1915402" indent="0">
              <a:buNone/>
              <a:defRPr sz="2100"/>
            </a:lvl5pPr>
            <a:lvl6pPr marL="2394252" indent="0">
              <a:buNone/>
              <a:defRPr sz="2100"/>
            </a:lvl6pPr>
            <a:lvl7pPr marL="2873102" indent="0">
              <a:buNone/>
              <a:defRPr sz="2100"/>
            </a:lvl7pPr>
            <a:lvl8pPr marL="3351952" indent="0">
              <a:buNone/>
              <a:defRPr sz="2100"/>
            </a:lvl8pPr>
            <a:lvl9pPr marL="3830803" indent="0">
              <a:buNone/>
              <a:defRPr sz="21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850" indent="0">
              <a:buNone/>
              <a:defRPr sz="1300"/>
            </a:lvl2pPr>
            <a:lvl3pPr marL="957700" indent="0">
              <a:buNone/>
              <a:defRPr sz="1000"/>
            </a:lvl3pPr>
            <a:lvl4pPr marL="1436551" indent="0">
              <a:buNone/>
              <a:defRPr sz="1000"/>
            </a:lvl4pPr>
            <a:lvl5pPr marL="1915402" indent="0">
              <a:buNone/>
              <a:defRPr sz="1000"/>
            </a:lvl5pPr>
            <a:lvl6pPr marL="2394252" indent="0">
              <a:buNone/>
              <a:defRPr sz="1000"/>
            </a:lvl6pPr>
            <a:lvl7pPr marL="2873102" indent="0">
              <a:buNone/>
              <a:defRPr sz="1000"/>
            </a:lvl7pPr>
            <a:lvl8pPr marL="3351952" indent="0">
              <a:buNone/>
              <a:defRPr sz="1000"/>
            </a:lvl8pPr>
            <a:lvl9pPr marL="38308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ОАО «ОТП Банк»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B8CF-2D8C-4D3A-A008-192D9CD86A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62" y="188640"/>
            <a:ext cx="8135190" cy="1337291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ОАО «ОТП Банк»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B8CF-2D8C-4D3A-A008-192D9CD86AA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62" y="188640"/>
            <a:ext cx="8135190" cy="1337291"/>
          </a:xfrm>
          <a:prstGeom prst="rect">
            <a:avLst/>
          </a:prstGeom>
        </p:spPr>
        <p:txBody>
          <a:bodyPr vert="horz" lIns="95770" tIns="47886" rIns="95770" bIns="47886" rtlCol="0" anchor="t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9138220" cy="4525963"/>
          </a:xfrm>
          <a:prstGeom prst="rect">
            <a:avLst/>
          </a:prstGeom>
        </p:spPr>
        <p:txBody>
          <a:bodyPr vert="horz" lIns="95770" tIns="47886" rIns="95770" bIns="47886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5770" tIns="47886" rIns="95770" bIns="4788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ОАО «ОТП Банк»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5770" tIns="47886" rIns="95770" bIns="4788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076316" y="6309320"/>
            <a:ext cx="571185" cy="360040"/>
          </a:xfrm>
          <a:prstGeom prst="rect">
            <a:avLst/>
          </a:prstGeom>
        </p:spPr>
        <p:txBody>
          <a:bodyPr vert="horz" lIns="95770" tIns="47886" rIns="95770" bIns="47886" rtlCol="0" anchor="ctr"/>
          <a:lstStyle>
            <a:lvl1pPr algn="r">
              <a:defRPr sz="13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117B8CF-2D8C-4D3A-A008-192D9CD86AA9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9020595" y="188641"/>
            <a:ext cx="885405" cy="551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hdr="0" ftr="0"/>
  <p:txStyles>
    <p:titleStyle>
      <a:lvl1pPr algn="l" defTabSz="957700" rtl="0" eaLnBrk="1" latinLnBrk="0" hangingPunct="1">
        <a:spcBef>
          <a:spcPct val="0"/>
        </a:spcBef>
        <a:buNone/>
        <a:defRPr sz="40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59138" indent="-359138" algn="l" defTabSz="957700" rtl="0" eaLnBrk="1" latinLnBrk="0" hangingPunct="1">
        <a:spcBef>
          <a:spcPct val="20000"/>
        </a:spcBef>
        <a:buClr>
          <a:schemeClr val="bg2"/>
        </a:buClr>
        <a:buFont typeface="Arial" pitchFamily="34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78132" indent="-299281" algn="l" defTabSz="957700" rtl="0" eaLnBrk="1" latinLnBrk="0" hangingPunct="1">
        <a:spcBef>
          <a:spcPct val="20000"/>
        </a:spcBef>
        <a:buClr>
          <a:schemeClr val="bg2"/>
        </a:buClr>
        <a:buFont typeface="Wingdings" pitchFamily="2" charset="2"/>
        <a:buChar char="§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97126" indent="-239425" algn="l" defTabSz="957700" rtl="0" eaLnBrk="1" latinLnBrk="0" hangingPunct="1">
        <a:spcBef>
          <a:spcPct val="20000"/>
        </a:spcBef>
        <a:buClr>
          <a:schemeClr val="bg2"/>
        </a:buClr>
        <a:buFont typeface="Calibri" pitchFamily="34" charset="0"/>
        <a:buChar char="―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75976" indent="-239425" algn="l" defTabSz="957700" rtl="0" eaLnBrk="1" latinLnBrk="0" hangingPunct="1">
        <a:spcBef>
          <a:spcPct val="20000"/>
        </a:spcBef>
        <a:buClr>
          <a:schemeClr val="bg2"/>
        </a:buClr>
        <a:buFont typeface="Calibri" pitchFamily="34" charset="0"/>
        <a:buChar char="―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154826" indent="-239425" algn="l" defTabSz="957700" rtl="0" eaLnBrk="1" latinLnBrk="0" hangingPunct="1">
        <a:spcBef>
          <a:spcPct val="20000"/>
        </a:spcBef>
        <a:buClr>
          <a:schemeClr val="bg2"/>
        </a:buClr>
        <a:buFont typeface="Calibri" pitchFamily="34" charset="0"/>
        <a:buChar char="―"/>
        <a:defRPr sz="15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633677" indent="-239425" algn="l" defTabSz="95770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527" indent="-239425" algn="l" defTabSz="95770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379" indent="-239425" algn="l" defTabSz="95770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229" indent="-239425" algn="l" defTabSz="957700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577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50" algn="l" defTabSz="9577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700" algn="l" defTabSz="9577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551" algn="l" defTabSz="9577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402" algn="l" defTabSz="9577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252" algn="l" defTabSz="9577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102" algn="l" defTabSz="9577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952" algn="l" defTabSz="9577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803" algn="l" defTabSz="9577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ocuments%20and%20Settings\S.Kapustin\Local%20Settings\Temp\BoD%202015-06\FICO%20index.xlsx!FICO!%5bFICO%20index.xlsx%5dFICO%20&#1044;&#1080;&#1072;&#1075;&#1088;&#1072;&#1084;&#1084;&#1072;%201" TargetMode="Externa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Documents%20and%20Settings\S.Kapustin\Local%20Settings\Temp\BoD%202015-06\Brent.xlsx!brent!%5bBrent.xlsx%5dbrent%20&#1044;&#1080;&#1072;&#1075;&#1088;&#1072;&#1084;&#1084;&#1072;%201" TargetMode="Externa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4" Type="http://schemas.openxmlformats.org/officeDocument/2006/relationships/oleObject" Target="file:///C:\Documents%20and%20Settings\S.Kapustin\Local%20Settings\Temp\BoD%202015-06\FX%20rates.xlsx!R01235!%5bFX%20rates.xlsx%5dR01235%20&#1044;&#1080;&#1072;&#1075;&#1088;&#1072;&#1084;&#1084;&#1072;%201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Управление рисками в условиях </a:t>
            </a:r>
            <a:r>
              <a:rPr lang="ru-RU" sz="4800" dirty="0" smtClean="0"/>
              <a:t>макроэкономического стресса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2800" dirty="0" smtClean="0"/>
              <a:t>Сергей Капустин</a:t>
            </a:r>
            <a:br>
              <a:rPr lang="ru-RU" sz="2800" dirty="0" smtClean="0"/>
            </a:br>
            <a:r>
              <a:rPr lang="ru-RU" sz="2800" dirty="0" smtClean="0"/>
              <a:t>Заместитель Председателя Правления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62" y="188641"/>
            <a:ext cx="8135190" cy="72008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Пример: индекс ММВБ</a:t>
            </a:r>
            <a:endParaRPr lang="ru-RU" sz="3200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492" y="1412776"/>
            <a:ext cx="5610225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8484" y="1357313"/>
            <a:ext cx="6010275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472" y="1357313"/>
            <a:ext cx="803910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69994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Спасибо за внимание</a:t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2800" dirty="0" smtClean="0"/>
              <a:t>Сергей Капустин</a:t>
            </a:r>
            <a:br>
              <a:rPr lang="ru-RU" sz="2800" dirty="0" smtClean="0"/>
            </a:br>
            <a:r>
              <a:rPr lang="ru-RU" sz="2800" dirty="0" smtClean="0"/>
              <a:t>Заместитель Председателя Правления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ОАО «ОТП Банк»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B8CF-2D8C-4D3A-A008-192D9CD86AA9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04528" y="1268760"/>
            <a:ext cx="78128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000000"/>
                </a:solidFill>
              </a:rPr>
              <a:t>Увеличивается выход клиентов в просрочку </a:t>
            </a:r>
            <a:r>
              <a:rPr lang="en-US" sz="2400" dirty="0" smtClean="0">
                <a:solidFill>
                  <a:srgbClr val="000000"/>
                </a:solidFill>
              </a:rPr>
              <a:t>(PD)</a:t>
            </a:r>
            <a:endParaRPr lang="ru-RU" sz="2400" dirty="0" smtClean="0">
              <a:solidFill>
                <a:srgbClr val="000000"/>
              </a:solidFill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000000"/>
                </a:solidFill>
              </a:rPr>
              <a:t>Ухудшается эффективность взыскания</a:t>
            </a:r>
            <a:r>
              <a:rPr lang="en-US" sz="2400" dirty="0" smtClean="0">
                <a:solidFill>
                  <a:srgbClr val="000000"/>
                </a:solidFill>
              </a:rPr>
              <a:t> (LGD)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000000"/>
                </a:solidFill>
              </a:rPr>
              <a:t>Снижается раннее погашение портфеля, увеличивается </a:t>
            </a:r>
            <a:r>
              <a:rPr lang="en-US" sz="2400" dirty="0" smtClean="0">
                <a:solidFill>
                  <a:srgbClr val="000000"/>
                </a:solidFill>
              </a:rPr>
              <a:t>EAD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000000"/>
                </a:solidFill>
              </a:rPr>
              <a:t>Сокращается располагаемый доход клиентов, увеличивается </a:t>
            </a:r>
            <a:r>
              <a:rPr lang="en-US" sz="2400" dirty="0" smtClean="0">
                <a:solidFill>
                  <a:srgbClr val="000000"/>
                </a:solidFill>
              </a:rPr>
              <a:t>PTI</a:t>
            </a:r>
            <a:endParaRPr lang="ru-RU" sz="2400" dirty="0" smtClean="0">
              <a:solidFill>
                <a:srgbClr val="000000"/>
              </a:solidFill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000000"/>
                </a:solidFill>
              </a:rPr>
              <a:t>Ухудшается качество входящей популяции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000000"/>
                </a:solidFill>
              </a:rPr>
              <a:t>Повышается активность мошенников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rgbClr val="000000"/>
                </a:solidFill>
              </a:rPr>
              <a:t>Ухудшается </a:t>
            </a:r>
            <a:r>
              <a:rPr lang="ru-RU" sz="2400" dirty="0" err="1" smtClean="0">
                <a:solidFill>
                  <a:srgbClr val="000000"/>
                </a:solidFill>
              </a:rPr>
              <a:t>предиктивная</a:t>
            </a:r>
            <a:r>
              <a:rPr lang="ru-RU" sz="2400" dirty="0" smtClean="0">
                <a:solidFill>
                  <a:srgbClr val="000000"/>
                </a:solidFill>
              </a:rPr>
              <a:t> сила </a:t>
            </a:r>
            <a:r>
              <a:rPr lang="ru-RU" sz="2400" dirty="0" err="1" smtClean="0">
                <a:solidFill>
                  <a:srgbClr val="000000"/>
                </a:solidFill>
              </a:rPr>
              <a:t>скоринговой</a:t>
            </a:r>
            <a:r>
              <a:rPr lang="ru-RU" sz="2400" dirty="0" smtClean="0">
                <a:solidFill>
                  <a:srgbClr val="000000"/>
                </a:solidFill>
              </a:rPr>
              <a:t> карты</a:t>
            </a:r>
          </a:p>
          <a:p>
            <a:pPr marL="457200" indent="-457200"/>
            <a:endParaRPr lang="ru-RU" sz="2400" dirty="0" smtClean="0">
              <a:solidFill>
                <a:srgbClr val="000000"/>
              </a:solidFill>
            </a:endParaRPr>
          </a:p>
          <a:p>
            <a:pPr marL="457200" indent="-457200"/>
            <a:r>
              <a:rPr lang="ru-RU" sz="2400" dirty="0" smtClean="0">
                <a:solidFill>
                  <a:srgbClr val="000000"/>
                </a:solidFill>
              </a:rPr>
              <a:t>Модели, работающие до «кризиса», требуют существенного изменения и </a:t>
            </a:r>
            <a:r>
              <a:rPr lang="ru-RU" sz="2400" dirty="0" err="1" smtClean="0">
                <a:solidFill>
                  <a:srgbClr val="000000"/>
                </a:solidFill>
              </a:rPr>
              <a:t>проактивного</a:t>
            </a:r>
            <a:r>
              <a:rPr lang="ru-RU" sz="2400" dirty="0" smtClean="0">
                <a:solidFill>
                  <a:srgbClr val="000000"/>
                </a:solidFill>
              </a:rPr>
              <a:t> подхода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80492" y="116632"/>
            <a:ext cx="8454082" cy="1337291"/>
          </a:xfrm>
        </p:spPr>
        <p:txBody>
          <a:bodyPr/>
          <a:lstStyle/>
          <a:p>
            <a:r>
              <a:rPr lang="ru-RU" dirty="0" smtClean="0"/>
              <a:t>Особенности нестабильного времени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9994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62" y="188641"/>
            <a:ext cx="8135190" cy="72008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Ухудшение качества розничных портфелей продолжается 3,5 года подряд</a:t>
            </a:r>
            <a:endParaRPr lang="ru-RU" sz="320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ОАО «ОТП Банк»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B8CF-2D8C-4D3A-A008-192D9CD86AA9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7" name="Объект 1"/>
          <p:cNvGraphicFramePr>
            <a:graphicFrameLocks noChangeAspect="1"/>
          </p:cNvGraphicFramePr>
          <p:nvPr/>
        </p:nvGraphicFramePr>
        <p:xfrm>
          <a:off x="1424608" y="1844824"/>
          <a:ext cx="6986734" cy="3935154"/>
        </p:xfrm>
        <a:graphic>
          <a:graphicData uri="http://schemas.openxmlformats.org/presentationml/2006/ole">
            <p:oleObj spid="_x0000_s15362" name="Лист" r:id="rId3" imgW="5581650" imgH="3143250" progId="Excel.Sheet.12">
              <p:link updateAutomatic="1"/>
            </p:oleObj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1928664" y="2852936"/>
            <a:ext cx="6087392" cy="0"/>
          </a:xfrm>
          <a:prstGeom prst="line">
            <a:avLst/>
          </a:prstGeom>
          <a:ln w="158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5"/>
          <p:cNvSpPr txBox="1">
            <a:spLocks noChangeArrowheads="1"/>
          </p:cNvSpPr>
          <p:nvPr/>
        </p:nvSpPr>
        <p:spPr bwMode="auto">
          <a:xfrm>
            <a:off x="4573203" y="2528900"/>
            <a:ext cx="631825" cy="307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</a:rPr>
              <a:t>114</a:t>
            </a:r>
            <a:endParaRPr lang="ru-RU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TextBox 15"/>
          <p:cNvSpPr txBox="1">
            <a:spLocks noChangeArrowheads="1"/>
          </p:cNvSpPr>
          <p:nvPr/>
        </p:nvSpPr>
        <p:spPr bwMode="auto">
          <a:xfrm>
            <a:off x="7905328" y="4473116"/>
            <a:ext cx="631825" cy="307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</a:rPr>
              <a:t>92</a:t>
            </a:r>
            <a:endParaRPr lang="ru-RU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2144688" y="3176972"/>
            <a:ext cx="1476164" cy="0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5"/>
          <p:cNvSpPr txBox="1">
            <a:spLocks noChangeArrowheads="1"/>
          </p:cNvSpPr>
          <p:nvPr/>
        </p:nvSpPr>
        <p:spPr bwMode="auto">
          <a:xfrm>
            <a:off x="2252700" y="3212976"/>
            <a:ext cx="9721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chemeClr val="bg2">
                    <a:lumMod val="50000"/>
                  </a:schemeClr>
                </a:solidFill>
              </a:rPr>
              <a:t>1,5 года</a:t>
            </a:r>
            <a:endParaRPr lang="ru-RU" sz="14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7077236" y="6381328"/>
            <a:ext cx="2144688" cy="422883"/>
          </a:xfrm>
          <a:prstGeom prst="rect">
            <a:avLst/>
          </a:prstGeom>
        </p:spPr>
        <p:txBody>
          <a:bodyPr lIns="95721" tIns="47862" rIns="95721" bIns="47862">
            <a:normAutofit/>
          </a:bodyPr>
          <a:lstStyle/>
          <a:p>
            <a:pPr marL="358960" indent="-358960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en-US" sz="1200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* </a:t>
            </a:r>
            <a:r>
              <a:rPr lang="ru-RU" sz="1200" b="0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Источник - </a:t>
            </a:r>
            <a:r>
              <a:rPr lang="en-US" sz="1200" b="0" dirty="0" smtClean="0">
                <a:solidFill>
                  <a:schemeClr val="bg1">
                    <a:lumMod val="50000"/>
                  </a:schemeClr>
                </a:solidFill>
                <a:cs typeface="Arial" pitchFamily="34" charset="0"/>
              </a:rPr>
              <a:t>FICO</a:t>
            </a:r>
            <a:endParaRPr lang="en-US" sz="1200" b="0" dirty="0">
              <a:solidFill>
                <a:schemeClr val="bg1">
                  <a:lumMod val="5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994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62" y="188641"/>
            <a:ext cx="8135190" cy="72008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Макроэкономические показатели не радуют стабильностью</a:t>
            </a:r>
            <a:endParaRPr lang="ru-RU" sz="320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ОАО «ОТП Банк»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B8CF-2D8C-4D3A-A008-192D9CD86AA9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11" name="Объект 3"/>
          <p:cNvGraphicFramePr>
            <a:graphicFrameLocks noChangeAspect="1"/>
          </p:cNvGraphicFramePr>
          <p:nvPr/>
        </p:nvGraphicFramePr>
        <p:xfrm>
          <a:off x="4868863" y="1945183"/>
          <a:ext cx="3917950" cy="2335213"/>
        </p:xfrm>
        <a:graphic>
          <a:graphicData uri="http://schemas.openxmlformats.org/presentationml/2006/ole">
            <p:oleObj spid="_x0000_s16389" name="Лист" r:id="rId3" imgW="4410075" imgH="2733675" progId="Excel.Sheet.12">
              <p:link updateAutomatic="1"/>
            </p:oleObj>
          </a:graphicData>
        </a:graphic>
      </p:graphicFrame>
      <p:graphicFrame>
        <p:nvGraphicFramePr>
          <p:cNvPr id="12" name="Объект 2"/>
          <p:cNvGraphicFramePr>
            <a:graphicFrameLocks noChangeAspect="1"/>
          </p:cNvGraphicFramePr>
          <p:nvPr/>
        </p:nvGraphicFramePr>
        <p:xfrm>
          <a:off x="393700" y="1964233"/>
          <a:ext cx="3929063" cy="2328863"/>
        </p:xfrm>
        <a:graphic>
          <a:graphicData uri="http://schemas.openxmlformats.org/presentationml/2006/ole">
            <p:oleObj spid="_x0000_s16390" name="Лист" r:id="rId4" imgW="4562475" imgH="2733675" progId="Excel.Sheet.12">
              <p:link updateAutomatic="1"/>
            </p:oleObj>
          </a:graphicData>
        </a:graphic>
      </p:graphicFrame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395288" y="1676896"/>
            <a:ext cx="3927475" cy="276225"/>
          </a:xfrm>
          <a:prstGeom prst="rect">
            <a:avLst/>
          </a:prstGeom>
          <a:solidFill>
            <a:srgbClr val="4F8952"/>
          </a:solidFill>
          <a:ln w="1905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+mj-lt"/>
              </a:rPr>
              <a:t>USDRUB</a:t>
            </a:r>
            <a:endParaRPr lang="ru-RU" sz="1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4868863" y="1675308"/>
            <a:ext cx="3917950" cy="276225"/>
          </a:xfrm>
          <a:prstGeom prst="rect">
            <a:avLst/>
          </a:prstGeom>
          <a:solidFill>
            <a:srgbClr val="4F8952"/>
          </a:solidFill>
          <a:ln w="19050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+mj-lt"/>
              </a:rPr>
              <a:t>Brent oil (USD)</a:t>
            </a:r>
            <a:endParaRPr lang="ru-RU" sz="120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3059113" y="2480171"/>
            <a:ext cx="0" cy="865187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339975" y="2538908"/>
            <a:ext cx="631825" cy="26193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>
                <a:solidFill>
                  <a:srgbClr val="FF0000"/>
                </a:solidFill>
              </a:rPr>
              <a:t>+109%</a:t>
            </a:r>
            <a:endParaRPr lang="ru-RU" sz="1100">
              <a:solidFill>
                <a:srgbClr val="FF0000"/>
              </a:solidFill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7596188" y="2467471"/>
            <a:ext cx="0" cy="936625"/>
          </a:xfrm>
          <a:prstGeom prst="straightConnector1">
            <a:avLst/>
          </a:prstGeom>
          <a:ln w="127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7418388" y="3404096"/>
            <a:ext cx="1223962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7131050" y="2480171"/>
            <a:ext cx="1223963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5"/>
          <p:cNvSpPr txBox="1">
            <a:spLocks noChangeArrowheads="1"/>
          </p:cNvSpPr>
          <p:nvPr/>
        </p:nvSpPr>
        <p:spPr bwMode="auto">
          <a:xfrm>
            <a:off x="7667625" y="2540496"/>
            <a:ext cx="612775" cy="2619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>
                <a:solidFill>
                  <a:srgbClr val="FF0000"/>
                </a:solidFill>
              </a:rPr>
              <a:t>- 63%</a:t>
            </a:r>
            <a:endParaRPr lang="ru-RU" sz="1100">
              <a:solidFill>
                <a:srgbClr val="FF0000"/>
              </a:solidFill>
            </a:endParaRPr>
          </a:p>
        </p:txBody>
      </p:sp>
      <p:sp>
        <p:nvSpPr>
          <p:cNvPr id="21" name="TextBox 7"/>
          <p:cNvSpPr txBox="1">
            <a:spLocks noChangeArrowheads="1"/>
          </p:cNvSpPr>
          <p:nvPr/>
        </p:nvSpPr>
        <p:spPr bwMode="auto">
          <a:xfrm>
            <a:off x="6875463" y="2180133"/>
            <a:ext cx="396875" cy="2317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00" b="0"/>
              <a:t>114</a:t>
            </a:r>
            <a:endParaRPr lang="ru-RU" sz="900" b="0"/>
          </a:p>
        </p:txBody>
      </p:sp>
      <p:sp>
        <p:nvSpPr>
          <p:cNvPr id="22" name="TextBox 25"/>
          <p:cNvSpPr txBox="1">
            <a:spLocks noChangeArrowheads="1"/>
          </p:cNvSpPr>
          <p:nvPr/>
        </p:nvSpPr>
        <p:spPr bwMode="auto">
          <a:xfrm>
            <a:off x="8388350" y="3461246"/>
            <a:ext cx="396875" cy="2301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00" b="0"/>
              <a:t>42</a:t>
            </a:r>
            <a:endParaRPr lang="ru-RU" sz="900" b="0"/>
          </a:p>
        </p:txBody>
      </p:sp>
      <p:sp>
        <p:nvSpPr>
          <p:cNvPr id="23" name="TextBox 26"/>
          <p:cNvSpPr txBox="1">
            <a:spLocks noChangeArrowheads="1"/>
          </p:cNvSpPr>
          <p:nvPr/>
        </p:nvSpPr>
        <p:spPr bwMode="auto">
          <a:xfrm>
            <a:off x="2447925" y="3402508"/>
            <a:ext cx="395288" cy="2301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00" b="0"/>
              <a:t>34</a:t>
            </a:r>
            <a:endParaRPr lang="ru-RU" sz="900" b="0"/>
          </a:p>
        </p:txBody>
      </p:sp>
      <p:sp>
        <p:nvSpPr>
          <p:cNvPr id="24" name="TextBox 34"/>
          <p:cNvSpPr txBox="1">
            <a:spLocks noChangeArrowheads="1"/>
          </p:cNvSpPr>
          <p:nvPr/>
        </p:nvSpPr>
        <p:spPr bwMode="auto">
          <a:xfrm>
            <a:off x="3887788" y="2165846"/>
            <a:ext cx="396875" cy="2301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00" b="0"/>
              <a:t>71</a:t>
            </a:r>
            <a:endParaRPr lang="ru-RU" sz="900" b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2954338" y="2467471"/>
            <a:ext cx="1223962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34"/>
          <p:cNvSpPr txBox="1">
            <a:spLocks noChangeArrowheads="1"/>
          </p:cNvSpPr>
          <p:nvPr/>
        </p:nvSpPr>
        <p:spPr bwMode="auto">
          <a:xfrm>
            <a:off x="4067175" y="2453183"/>
            <a:ext cx="396875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00" b="0"/>
              <a:t>69</a:t>
            </a:r>
            <a:endParaRPr lang="ru-RU" sz="900" b="0"/>
          </a:p>
        </p:txBody>
      </p:sp>
      <p:sp>
        <p:nvSpPr>
          <p:cNvPr id="27" name="TextBox 34"/>
          <p:cNvSpPr txBox="1">
            <a:spLocks noChangeArrowheads="1"/>
          </p:cNvSpPr>
          <p:nvPr/>
        </p:nvSpPr>
        <p:spPr bwMode="auto">
          <a:xfrm>
            <a:off x="8534400" y="3172321"/>
            <a:ext cx="3968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900" b="0"/>
              <a:t>48</a:t>
            </a: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2268538" y="3345358"/>
            <a:ext cx="1439862" cy="0"/>
          </a:xfrm>
          <a:prstGeom prst="line">
            <a:avLst/>
          </a:prstGeom>
          <a:ln w="127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69994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62" y="188641"/>
            <a:ext cx="8135190" cy="72008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Результатом стало ужесточение кредитных стратегий банков</a:t>
            </a:r>
            <a:endParaRPr lang="ru-RU" sz="320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ОАО «ОТП Банк»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B8CF-2D8C-4D3A-A008-192D9CD86AA9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7005228" y="5985284"/>
            <a:ext cx="2144688" cy="422883"/>
          </a:xfrm>
          <a:prstGeom prst="rect">
            <a:avLst/>
          </a:prstGeom>
        </p:spPr>
        <p:txBody>
          <a:bodyPr lIns="95721" tIns="47862" rIns="95721" bIns="47862">
            <a:normAutofit/>
          </a:bodyPr>
          <a:lstStyle/>
          <a:p>
            <a:pPr marL="358960" indent="-358960">
              <a:spcBef>
                <a:spcPct val="20000"/>
              </a:spcBef>
              <a:buClr>
                <a:schemeClr val="tx1">
                  <a:lumMod val="75000"/>
                  <a:lumOff val="25000"/>
                </a:schemeClr>
              </a:buClr>
              <a:defRPr/>
            </a:pPr>
            <a:r>
              <a:rPr lang="ru-RU" b="0" dirty="0" smtClean="0">
                <a:solidFill>
                  <a:srgbClr val="000000"/>
                </a:solidFill>
                <a:cs typeface="Arial" pitchFamily="34" charset="0"/>
              </a:rPr>
              <a:t>Источник - </a:t>
            </a:r>
            <a:r>
              <a:rPr lang="en-US" b="0" dirty="0" smtClean="0">
                <a:solidFill>
                  <a:srgbClr val="000000"/>
                </a:solidFill>
                <a:cs typeface="Arial" pitchFamily="34" charset="0"/>
              </a:rPr>
              <a:t>Equifax</a:t>
            </a:r>
            <a:endParaRPr lang="en-US" b="0" dirty="0">
              <a:solidFill>
                <a:srgbClr val="000000"/>
              </a:solidFill>
              <a:cs typeface="Arial" pitchFamily="34" charset="0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468" y="1088740"/>
            <a:ext cx="9505056" cy="4969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69994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62" y="188641"/>
            <a:ext cx="8135190" cy="72008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Качество новых выдач стабильно растет</a:t>
            </a:r>
            <a:endParaRPr lang="ru-RU" sz="320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ОАО «ОТП Банк»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B8CF-2D8C-4D3A-A008-192D9CD86AA9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32048" y="4881354"/>
            <a:ext cx="88774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2000" dirty="0" smtClean="0"/>
              <a:t>Качество вновь выдаваемых кредитов существенно улучшается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Однако долгосрочные индикаторы риска не следуют напрямую за ранними</a:t>
            </a:r>
            <a:endParaRPr lang="ru-RU" sz="1600" dirty="0"/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1966658" y="1054715"/>
            <a:ext cx="5707180" cy="338554"/>
          </a:xfrm>
          <a:prstGeom prst="rect">
            <a:avLst/>
          </a:prstGeom>
          <a:solidFill>
            <a:srgbClr val="4F8952"/>
          </a:solidFill>
          <a:ln w="19050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ru-RU" sz="1600" dirty="0" smtClean="0">
                <a:solidFill>
                  <a:schemeClr val="bg1"/>
                </a:solidFill>
                <a:latin typeface="+mj-lt"/>
              </a:rPr>
              <a:t>Ранние </a:t>
            </a:r>
            <a:r>
              <a:rPr lang="ru-RU" sz="1600" dirty="0" err="1" smtClean="0">
                <a:solidFill>
                  <a:schemeClr val="bg1"/>
                </a:solidFill>
                <a:latin typeface="+mj-lt"/>
              </a:rPr>
              <a:t>риск-индикаторы</a:t>
            </a:r>
            <a:r>
              <a:rPr lang="ru-RU" sz="1600" dirty="0" smtClean="0">
                <a:solidFill>
                  <a:schemeClr val="bg1"/>
                </a:solidFill>
                <a:latin typeface="+mj-lt"/>
              </a:rPr>
              <a:t> улучшаются</a:t>
            </a:r>
            <a:endParaRPr lang="ru-RU" sz="16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3445" y="1412776"/>
            <a:ext cx="5817867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69994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62" y="188641"/>
            <a:ext cx="8135190" cy="72008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Динамика последних лет</a:t>
            </a:r>
            <a:endParaRPr lang="ru-RU" sz="3200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ОАО «ОТП Банк»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17B8CF-2D8C-4D3A-A008-192D9CD86AA9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432048" y="4725144"/>
            <a:ext cx="88774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ru-RU" sz="2000" dirty="0" smtClean="0"/>
              <a:t>Ухудшение качества сборов, начиная с конца 2011 года. Многие банки этот факт связывали с внутренними проблемами в организации</a:t>
            </a:r>
          </a:p>
          <a:p>
            <a:pPr marL="342900" indent="-342900">
              <a:buAutoNum type="arabicParenR"/>
            </a:pPr>
            <a:r>
              <a:rPr lang="ru-RU" sz="2000" dirty="0" smtClean="0"/>
              <a:t>Все ждали точки разворота в результате исправленных внутренних процедур</a:t>
            </a:r>
            <a:endParaRPr lang="en-US" sz="2000" dirty="0" smtClean="0"/>
          </a:p>
          <a:p>
            <a:pPr marL="342900" indent="-342900">
              <a:buAutoNum type="arabicParenR"/>
            </a:pPr>
            <a:r>
              <a:rPr lang="ru-RU" sz="2000" dirty="0" smtClean="0"/>
              <a:t>4й квартал 2014 года и «отскок</a:t>
            </a:r>
            <a:r>
              <a:rPr lang="ru-RU" sz="1600" dirty="0" smtClean="0"/>
              <a:t>»</a:t>
            </a:r>
            <a:endParaRPr lang="ru-RU" sz="1600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0734" y="692696"/>
            <a:ext cx="7080678" cy="4041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69994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62" y="188641"/>
            <a:ext cx="8135190" cy="72008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Пример: индекс ММВБ</a:t>
            </a:r>
            <a:endParaRPr lang="ru-RU" sz="3200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492" y="1412776"/>
            <a:ext cx="5610225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072680" y="5733256"/>
            <a:ext cx="352558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Пора продавать</a:t>
            </a:r>
            <a:r>
              <a:rPr lang="en-US" sz="3600" dirty="0" smtClean="0"/>
              <a:t>?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69994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62" y="188641"/>
            <a:ext cx="8135190" cy="72008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Пример: индекс ММВБ</a:t>
            </a:r>
            <a:endParaRPr lang="ru-RU" sz="3200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492" y="1412776"/>
            <a:ext cx="5610225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8484" y="1357313"/>
            <a:ext cx="6010275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072680" y="5733256"/>
            <a:ext cx="325948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Пора покупать</a:t>
            </a:r>
            <a:r>
              <a:rPr lang="en-US" sz="3600" dirty="0" smtClean="0"/>
              <a:t>?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69994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W">
  <a:themeElements>
    <a:clrScheme name="Другая 3">
      <a:dk1>
        <a:srgbClr val="595959"/>
      </a:dk1>
      <a:lt1>
        <a:sysClr val="window" lastClr="FFFFFF"/>
      </a:lt1>
      <a:dk2>
        <a:srgbClr val="006539"/>
      </a:dk2>
      <a:lt2>
        <a:srgbClr val="52AE30"/>
      </a:lt2>
      <a:accent1>
        <a:srgbClr val="00A3B3"/>
      </a:accent1>
      <a:accent2>
        <a:srgbClr val="804796"/>
      </a:accent2>
      <a:accent3>
        <a:srgbClr val="E5006C"/>
      </a:accent3>
      <a:accent4>
        <a:srgbClr val="D10007"/>
      </a:accent4>
      <a:accent5>
        <a:srgbClr val="EC6500"/>
      </a:accent5>
      <a:accent6>
        <a:srgbClr val="F4A600"/>
      </a:accent6>
      <a:hlink>
        <a:srgbClr val="595959"/>
      </a:hlink>
      <a:folHlink>
        <a:srgbClr val="59595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rgbClr val="C2D728"/>
            </a:gs>
            <a:gs pos="43000">
              <a:srgbClr val="57B03C"/>
            </a:gs>
            <a:gs pos="100000">
              <a:srgbClr val="00663C"/>
            </a:gs>
          </a:gsLst>
          <a:lin ang="189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33781</TotalTime>
  <Words>221</Words>
  <Application>Microsoft Office PowerPoint</Application>
  <PresentationFormat>Лист A4 (210x297 мм)</PresentationFormat>
  <Paragraphs>55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Связи</vt:lpstr>
      </vt:variant>
      <vt:variant>
        <vt:i4>3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BAW</vt:lpstr>
      <vt:lpstr>C:\Documents and Settings\S.Kapustin\Local Settings\Temp\BoD 2015-06\FICO index.xlsx!FICO![FICO index.xlsx]FICO Диаграмма 1</vt:lpstr>
      <vt:lpstr>C:\Documents and Settings\S.Kapustin\Local Settings\Temp\BoD 2015-06\Brent.xlsx!brent![Brent.xlsx]brent Диаграмма 1</vt:lpstr>
      <vt:lpstr>C:\Documents and Settings\S.Kapustin\Local Settings\Temp\BoD 2015-06\FX rates.xlsx!R01235![FX rates.xlsx]R01235 Диаграмма 1</vt:lpstr>
      <vt:lpstr> Управление рисками в условиях макроэкономического стресса   Сергей Капустин Заместитель Председателя Правления</vt:lpstr>
      <vt:lpstr>Особенности нестабильного времени</vt:lpstr>
      <vt:lpstr>Ухудшение качества розничных портфелей продолжается 3,5 года подряд</vt:lpstr>
      <vt:lpstr>Макроэкономические показатели не радуют стабильностью</vt:lpstr>
      <vt:lpstr>Результатом стало ужесточение кредитных стратегий банков</vt:lpstr>
      <vt:lpstr>Качество новых выдач стабильно растет</vt:lpstr>
      <vt:lpstr>Динамика последних лет</vt:lpstr>
      <vt:lpstr>Пример: индекс ММВБ</vt:lpstr>
      <vt:lpstr>Пример: индекс ММВБ</vt:lpstr>
      <vt:lpstr>Пример: индекс ММВБ</vt:lpstr>
      <vt:lpstr> Спасибо за внимание   Сергей Капустин Заместитель Председателя Правления</vt:lpstr>
    </vt:vector>
  </TitlesOfParts>
  <Company>OTP Bank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Основной заголовок презентации</dc:title>
  <dc:creator>VorovskayaPV</dc:creator>
  <cp:lastModifiedBy>la05lo</cp:lastModifiedBy>
  <cp:revision>1631</cp:revision>
  <dcterms:created xsi:type="dcterms:W3CDTF">2014-01-10T06:59:32Z</dcterms:created>
  <dcterms:modified xsi:type="dcterms:W3CDTF">2015-10-14T15:08:10Z</dcterms:modified>
</cp:coreProperties>
</file>