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93" r:id="rId5"/>
    <p:sldId id="295" r:id="rId6"/>
    <p:sldId id="296" r:id="rId7"/>
    <p:sldId id="290" r:id="rId8"/>
    <p:sldId id="291" r:id="rId9"/>
    <p:sldId id="297" r:id="rId10"/>
    <p:sldId id="298" r:id="rId11"/>
    <p:sldId id="299" r:id="rId12"/>
    <p:sldId id="300" r:id="rId13"/>
    <p:sldId id="292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38" autoAdjust="0"/>
  </p:normalViewPr>
  <p:slideViewPr>
    <p:cSldViewPr>
      <p:cViewPr>
        <p:scale>
          <a:sx n="85" d="100"/>
          <a:sy n="85" d="100"/>
        </p:scale>
        <p:origin x="-82" y="-379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7409879839786841E-2"/>
          <c:y val="5.9259259259259282E-2"/>
          <c:w val="0.93457943925233633"/>
          <c:h val="0.886419753086419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ВП нетто</c:v>
                </c:pt>
              </c:strCache>
            </c:strRef>
          </c:tx>
          <c:spPr>
            <a:solidFill>
              <a:srgbClr val="FFCC00"/>
            </a:solidFill>
            <a:ln w="12636">
              <a:solidFill>
                <a:srgbClr val="C0C0C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0173995566358559E-3"/>
                  <c:y val="-1.00645911674160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9789275448297626E-3"/>
                  <c:y val="-1.28218422036452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6588067728158738E-5"/>
                  <c:y val="-2.04762848109478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420854423538097E-3"/>
                  <c:y val="5.9634635734165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9669487795211194E-4"/>
                  <c:y val="-2.04762848109478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4162398757886285E-4"/>
                  <c:y val="-2.76777370523257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0342462695302553E-3"/>
                  <c:y val="1.45644119497299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4625777951767897E-4"/>
                  <c:y val="-5.24983716242521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2544607806702183E-5"/>
                  <c:y val="9.6261403447917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82643524699599469"/>
                  <c:y val="0.42222222222222477"/>
                </c:manualLayout>
              </c:layout>
              <c:spPr>
                <a:noFill/>
                <a:ln w="25273">
                  <a:noFill/>
                </a:ln>
              </c:spPr>
              <c:txPr>
                <a:bodyPr/>
                <a:lstStyle/>
                <a:p>
                  <a:pPr>
                    <a:defRPr sz="696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Mode val="edge"/>
                  <c:yMode val="edge"/>
                  <c:x val="0.91321762349799729"/>
                  <c:y val="0.40246913580247207"/>
                </c:manualLayout>
              </c:layout>
              <c:spPr>
                <a:noFill/>
                <a:ln w="25273">
                  <a:noFill/>
                </a:ln>
              </c:spPr>
              <c:txPr>
                <a:bodyPr/>
                <a:lstStyle/>
                <a:p>
                  <a:pPr>
                    <a:defRPr sz="696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273">
                <a:noFill/>
              </a:ln>
            </c:spPr>
            <c:txPr>
              <a:bodyPr/>
              <a:lstStyle/>
              <a:p>
                <a:pPr>
                  <a:defRPr sz="79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Sheet1!$B$1:$J$1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Sheet1!$B$2:$J$2</c:f>
              <c:numCache>
                <c:formatCode>General</c:formatCode>
                <c:ptCount val="9"/>
                <c:pt idx="0">
                  <c:v>2</c:v>
                </c:pt>
                <c:pt idx="1">
                  <c:v>9</c:v>
                </c:pt>
                <c:pt idx="2">
                  <c:v>15</c:v>
                </c:pt>
                <c:pt idx="3">
                  <c:v>-32</c:v>
                </c:pt>
                <c:pt idx="4">
                  <c:v>15</c:v>
                </c:pt>
                <c:pt idx="5">
                  <c:v>10</c:v>
                </c:pt>
                <c:pt idx="6">
                  <c:v>-3</c:v>
                </c:pt>
                <c:pt idx="7">
                  <c:v>5</c:v>
                </c:pt>
                <c:pt idx="8">
                  <c:v>-3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Экспоненты</c:v>
                </c:pt>
              </c:strCache>
            </c:strRef>
          </c:tx>
          <c:spPr>
            <a:solidFill>
              <a:srgbClr val="FFFF99"/>
            </a:solidFill>
            <a:ln w="12636">
              <a:solidFill>
                <a:srgbClr val="969696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7813843431421446E-3"/>
                  <c:y val="4.77002880758358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306533248016908E-3"/>
                  <c:y val="-1.7471998574823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9218131299572828E-4"/>
                  <c:y val="7.3015195175983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7116823778882012E-3"/>
                  <c:y val="6.7453717086150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2846095643411987E-3"/>
                  <c:y val="5.16227238604475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6822588777917092E-3"/>
                  <c:y val="-1.27396821359150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4394001226050724E-4"/>
                  <c:y val="-1.99411343772925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5.1494819644748819E-3"/>
                  <c:y val="9.37910514489645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84779706275033373"/>
                  <c:y val="0.43703703703703695"/>
                </c:manualLayout>
              </c:layout>
              <c:spPr>
                <a:noFill/>
                <a:ln w="25273">
                  <a:noFill/>
                </a:ln>
              </c:spPr>
              <c:txPr>
                <a:bodyPr/>
                <a:lstStyle/>
                <a:p>
                  <a:pPr>
                    <a:defRPr sz="696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Mode val="edge"/>
                  <c:yMode val="edge"/>
                  <c:x val="0.93057409879839781"/>
                  <c:y val="0.41481481481482063"/>
                </c:manualLayout>
              </c:layout>
              <c:spPr>
                <a:noFill/>
                <a:ln w="25273">
                  <a:noFill/>
                </a:ln>
              </c:spPr>
              <c:txPr>
                <a:bodyPr/>
                <a:lstStyle/>
                <a:p>
                  <a:pPr>
                    <a:defRPr sz="696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273">
                <a:noFill/>
              </a:ln>
            </c:spPr>
            <c:txPr>
              <a:bodyPr/>
              <a:lstStyle/>
              <a:p>
                <a:pPr>
                  <a:defRPr sz="796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Sheet1!$B$1:$J$1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Sheet1!$B$3:$J$3</c:f>
              <c:numCache>
                <c:formatCode>General</c:formatCode>
                <c:ptCount val="9"/>
                <c:pt idx="0">
                  <c:v>-1</c:v>
                </c:pt>
                <c:pt idx="1">
                  <c:v>2</c:v>
                </c:pt>
                <c:pt idx="2">
                  <c:v>0</c:v>
                </c:pt>
                <c:pt idx="3">
                  <c:v>-13</c:v>
                </c:pt>
                <c:pt idx="4">
                  <c:v>3</c:v>
                </c:pt>
                <c:pt idx="5">
                  <c:v>7</c:v>
                </c:pt>
                <c:pt idx="6">
                  <c:v>2</c:v>
                </c:pt>
                <c:pt idx="7">
                  <c:v>1</c:v>
                </c:pt>
                <c:pt idx="8">
                  <c:v>-9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382144"/>
        <c:axId val="7383680"/>
      </c:barChart>
      <c:lineChart>
        <c:grouping val="standard"/>
        <c:varyColors val="0"/>
        <c:ser>
          <c:idx val="4"/>
          <c:order val="2"/>
          <c:tx>
            <c:strRef>
              <c:f>Sheet1!$A$4</c:f>
              <c:strCache>
                <c:ptCount val="1"/>
                <c:pt idx="0">
                  <c:v>ВВП</c:v>
                </c:pt>
              </c:strCache>
            </c:strRef>
          </c:tx>
          <c:spPr>
            <a:ln w="25273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numRef>
              <c:f>Sheet1!$B$1:$J$1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Sheet1!$B$4:$J$4</c:f>
              <c:numCache>
                <c:formatCode>General</c:formatCode>
                <c:ptCount val="9"/>
                <c:pt idx="0">
                  <c:v>8.2000000000000011</c:v>
                </c:pt>
                <c:pt idx="1">
                  <c:v>8.5</c:v>
                </c:pt>
                <c:pt idx="2">
                  <c:v>5.2</c:v>
                </c:pt>
                <c:pt idx="3">
                  <c:v>-7.8</c:v>
                </c:pt>
                <c:pt idx="4">
                  <c:v>4.5</c:v>
                </c:pt>
                <c:pt idx="5">
                  <c:v>4.3</c:v>
                </c:pt>
                <c:pt idx="6">
                  <c:v>3.4</c:v>
                </c:pt>
                <c:pt idx="7">
                  <c:v>1.3</c:v>
                </c:pt>
                <c:pt idx="8">
                  <c:v>0.60000000000000064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Sheet1!$A$5</c:f>
              <c:strCache>
                <c:ptCount val="1"/>
                <c:pt idx="0">
                  <c:v>ИПП</c:v>
                </c:pt>
              </c:strCache>
            </c:strRef>
          </c:tx>
          <c:spPr>
            <a:ln w="25273">
              <a:solidFill>
                <a:srgbClr val="99CC00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numRef>
              <c:f>Sheet1!$B$1:$J$1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Sheet1!$B$5:$J$5</c:f>
              <c:numCache>
                <c:formatCode>General</c:formatCode>
                <c:ptCount val="9"/>
                <c:pt idx="0">
                  <c:v>6.3</c:v>
                </c:pt>
                <c:pt idx="1">
                  <c:v>6.8</c:v>
                </c:pt>
                <c:pt idx="2">
                  <c:v>0.60000000000000064</c:v>
                </c:pt>
                <c:pt idx="3">
                  <c:v>-10.7</c:v>
                </c:pt>
                <c:pt idx="4">
                  <c:v>7.3</c:v>
                </c:pt>
                <c:pt idx="5">
                  <c:v>5</c:v>
                </c:pt>
                <c:pt idx="6">
                  <c:v>3.4</c:v>
                </c:pt>
                <c:pt idx="7">
                  <c:v>0.4</c:v>
                </c:pt>
                <c:pt idx="8">
                  <c:v>1.7000000000000024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82144"/>
        <c:axId val="7383680"/>
      </c:lineChart>
      <c:catAx>
        <c:axId val="7382144"/>
        <c:scaling>
          <c:orientation val="minMax"/>
        </c:scaling>
        <c:delete val="0"/>
        <c:axPos val="b"/>
        <c:majorGridlines>
          <c:spPr>
            <a:ln w="3159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263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9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383680"/>
        <c:crosses val="autoZero"/>
        <c:auto val="1"/>
        <c:lblAlgn val="ctr"/>
        <c:lblOffset val="120"/>
        <c:tickLblSkip val="1"/>
        <c:tickMarkSkip val="1"/>
        <c:noMultiLvlLbl val="0"/>
      </c:catAx>
      <c:valAx>
        <c:axId val="7383680"/>
        <c:scaling>
          <c:orientation val="minMax"/>
          <c:max val="20"/>
        </c:scaling>
        <c:delete val="0"/>
        <c:axPos val="l"/>
        <c:majorGridlines>
          <c:spPr>
            <a:ln w="3159">
              <a:solidFill>
                <a:srgbClr val="C0C0C0"/>
              </a:solidFill>
              <a:prstDash val="solid"/>
            </a:ln>
          </c:spPr>
        </c:majorGridlines>
        <c:minorGridlines>
          <c:spPr>
            <a:ln w="3159">
              <a:solidFill>
                <a:srgbClr val="FFFFCC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12636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796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382144"/>
        <c:crosses val="autoZero"/>
        <c:crossBetween val="between"/>
      </c:valAx>
      <c:spPr>
        <a:noFill/>
        <a:ln w="3159">
          <a:solidFill>
            <a:srgbClr val="C0C0C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915887850467225"/>
          <c:y val="0.57037037037037064"/>
          <c:w val="0.2162883845126865"/>
          <c:h val="0.24197530864197594"/>
        </c:manualLayout>
      </c:layout>
      <c:overlay val="0"/>
      <c:spPr>
        <a:solidFill>
          <a:srgbClr val="FFFFFF"/>
        </a:solidFill>
        <a:ln w="12636">
          <a:solidFill>
            <a:srgbClr val="C0C0C0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821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solidFill>
        <a:srgbClr val="000000"/>
      </a:solidFill>
      <a:prstDash val="solid"/>
      <a:miter lim="800000"/>
      <a:headEnd type="none" w="med" len="med"/>
      <a:tailEnd type="none" w="med" len="med"/>
    </a:ln>
  </c:spPr>
  <c:txPr>
    <a:bodyPr/>
    <a:lstStyle/>
    <a:p>
      <a:pPr>
        <a:defRPr sz="97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FFFFCC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12700">
          <a:solidFill>
            <a:srgbClr val="FFFFFF"/>
          </a:solidFill>
          <a:prstDash val="sysDash"/>
        </a:ln>
      </c:spPr>
    </c:sideWall>
    <c:backWall>
      <c:thickness val="0"/>
      <c:spPr>
        <a:noFill/>
        <a:ln w="12700">
          <a:solidFill>
            <a:srgbClr val="FFFFFF"/>
          </a:solidFill>
          <a:prstDash val="sysDash"/>
        </a:ln>
      </c:spPr>
    </c:backWall>
    <c:plotArea>
      <c:layout>
        <c:manualLayout>
          <c:layoutTarget val="inner"/>
          <c:xMode val="edge"/>
          <c:yMode val="edge"/>
          <c:x val="7.2289156626506021E-2"/>
          <c:y val="3.8910505836575876E-2"/>
          <c:w val="0.9076305220883536"/>
          <c:h val="0.78599221789883311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Sheet1!$A$3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9900"/>
            </a:solidFill>
            <a:ln w="12623">
              <a:solidFill>
                <a:srgbClr val="FFCC00"/>
              </a:solidFill>
              <a:prstDash val="solid"/>
            </a:ln>
          </c:spPr>
          <c:invertIfNegative val="0"/>
          <c:dLbls>
            <c:spPr>
              <a:noFill/>
              <a:ln w="25247">
                <a:noFill/>
              </a:ln>
            </c:spPr>
            <c:txPr>
              <a:bodyPr/>
              <a:lstStyle/>
              <a:p>
                <a:pPr>
                  <a:defRPr sz="1019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Арендованная ВП</c:v>
                </c:pt>
                <c:pt idx="1">
                  <c:v>ВП нетто</c:v>
                </c:pt>
                <c:pt idx="2">
                  <c:v>Участники всего</c:v>
                </c:pt>
                <c:pt idx="3">
                  <c:v>Отеч.уч.</c:v>
                </c:pt>
                <c:pt idx="4">
                  <c:v>Иностр.уч</c:v>
                </c:pt>
                <c:pt idx="5">
                  <c:v>Посетители</c:v>
                </c:pt>
              </c:strCache>
            </c:strRef>
          </c:cat>
          <c:val>
            <c:numRef>
              <c:f>Sheet1!$B$3:$G$3</c:f>
              <c:numCache>
                <c:formatCode>0.0%</c:formatCode>
                <c:ptCount val="6"/>
                <c:pt idx="0">
                  <c:v>-0.18700000000000008</c:v>
                </c:pt>
                <c:pt idx="1">
                  <c:v>-0.125</c:v>
                </c:pt>
                <c:pt idx="2">
                  <c:v>-0.13800000000000001</c:v>
                </c:pt>
                <c:pt idx="3">
                  <c:v>-0.115</c:v>
                </c:pt>
                <c:pt idx="4">
                  <c:v>-0.22900000000000001</c:v>
                </c:pt>
                <c:pt idx="5">
                  <c:v>2.0000000000000013E-3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2454656"/>
        <c:axId val="22456192"/>
        <c:axId val="0"/>
      </c:bar3DChart>
      <c:catAx>
        <c:axId val="2245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5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596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245619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2456192"/>
        <c:scaling>
          <c:orientation val="minMax"/>
          <c:max val="0.15000000000000008"/>
          <c:min val="-0.30000000000000016"/>
        </c:scaling>
        <c:delete val="0"/>
        <c:axPos val="l"/>
        <c:majorGridlines>
          <c:spPr>
            <a:ln w="3156">
              <a:solidFill>
                <a:srgbClr val="000000"/>
              </a:solidFill>
              <a:prstDash val="solid"/>
            </a:ln>
          </c:spPr>
        </c:majorGridlines>
        <c:numFmt formatCode="0.0%" sourceLinked="1"/>
        <c:majorTickMark val="out"/>
        <c:minorTickMark val="none"/>
        <c:tickLblPos val="nextTo"/>
        <c:spPr>
          <a:ln w="315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497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22454656"/>
        <c:crosses val="autoZero"/>
        <c:crossBetween val="between"/>
      </c:valAx>
      <c:spPr>
        <a:noFill/>
        <a:ln w="2524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9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2B6D-BFED-4626-901B-BD2CE9D57025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3D7DC7A9-0332-4022-A545-F19391142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2B6D-BFED-4626-901B-BD2CE9D57025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C7A9-0332-4022-A545-F19391142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2B6D-BFED-4626-901B-BD2CE9D57025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C7A9-0332-4022-A545-F19391142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2B6D-BFED-4626-901B-BD2CE9D57025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57150"/>
            <a:ext cx="2895600" cy="216694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3D7DC7A9-0332-4022-A545-F19391142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2B6D-BFED-4626-901B-BD2CE9D57025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C7A9-0332-4022-A545-F19391142B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2B6D-BFED-4626-901B-BD2CE9D57025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C7A9-0332-4022-A545-F19391142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2B6D-BFED-4626-901B-BD2CE9D57025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166"/>
          </a:xfrm>
        </p:spPr>
        <p:txBody>
          <a:bodyPr/>
          <a:lstStyle/>
          <a:p>
            <a:fld id="{3D7DC7A9-0332-4022-A545-F19391142B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2B6D-BFED-4626-901B-BD2CE9D57025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C7A9-0332-4022-A545-F19391142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2B6D-BFED-4626-901B-BD2CE9D57025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C7A9-0332-4022-A545-F19391142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2B6D-BFED-4626-901B-BD2CE9D57025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C7A9-0332-4022-A545-F19391142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62B6D-BFED-4626-901B-BD2CE9D57025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DC7A9-0332-4022-A545-F19391142B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165622"/>
            <a:ext cx="86868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C62B6D-BFED-4626-901B-BD2CE9D57025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7DC7A9-0332-4022-A545-F19391142B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227934"/>
            <a:ext cx="8458200" cy="915566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sz="14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Алексеев Сергей Павлович </a:t>
            </a:r>
          </a:p>
          <a:p>
            <a:pPr marL="285750" indent="-285750" algn="r">
              <a:spcBef>
                <a:spcPts val="0"/>
              </a:spcBef>
              <a:buFontTx/>
              <a:buChar char="-"/>
            </a:pP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Вице-президент ООО «</a:t>
            </a:r>
            <a:r>
              <a:rPr lang="ru-RU" sz="1400" b="1" dirty="0" err="1" smtClean="0">
                <a:solidFill>
                  <a:schemeClr val="accent3">
                    <a:lumMod val="75000"/>
                  </a:schemeClr>
                </a:solidFill>
              </a:rPr>
              <a:t>Экспофорум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-Интернэшнл»,</a:t>
            </a:r>
          </a:p>
          <a:p>
            <a:pPr algn="r">
              <a:spcBef>
                <a:spcPts val="0"/>
              </a:spcBef>
            </a:pP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Председатель Комитета по выставочной деятельности РСПП </a:t>
            </a:r>
            <a:b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Президент Российского Союза выставок и ярмарок, </a:t>
            </a:r>
            <a:b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1400" b="1" dirty="0">
                <a:solidFill>
                  <a:schemeClr val="accent3">
                    <a:lumMod val="75000"/>
                  </a:schemeClr>
                </a:solidFill>
              </a:rPr>
              <a:t>П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резидент </a:t>
            </a:r>
            <a:r>
              <a:rPr lang="en-US" sz="1400" b="1" dirty="0" smtClean="0">
                <a:solidFill>
                  <a:schemeClr val="accent3">
                    <a:lumMod val="75000"/>
                  </a:schemeClr>
                </a:solidFill>
              </a:rPr>
              <a:t>UFI </a:t>
            </a:r>
            <a:r>
              <a:rPr lang="ru-RU" sz="1400" b="1" dirty="0" smtClean="0">
                <a:solidFill>
                  <a:schemeClr val="accent3">
                    <a:lumMod val="75000"/>
                  </a:schemeClr>
                </a:solidFill>
              </a:rPr>
              <a:t>(всемирной ассоциации выставочной индустрии)</a:t>
            </a:r>
            <a:endParaRPr lang="ru-RU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6868" name="Picture 4" descr="http://media.rspp.ru/site/1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5486"/>
            <a:ext cx="5145088" cy="777876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395536" y="1635646"/>
            <a:ext cx="8458200" cy="91678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О совместной работе отраслевых ассоциаций и выставочных организаций по решению задач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импортозамещения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32240" y="307580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4 </a:t>
            </a:r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ноября 2015 г. </a:t>
            </a:r>
            <a:endParaRPr lang="ru-RU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media.rspp.ru/site/1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56126"/>
            <a:ext cx="5145088" cy="77787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7544" y="113159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949426"/>
            <a:ext cx="5688632" cy="38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media.rspp.ru/site/1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56126"/>
            <a:ext cx="5145088" cy="77787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7544" y="1131590"/>
            <a:ext cx="835292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Постановление </a:t>
            </a:r>
            <a:r>
              <a:rPr lang="ru-RU" sz="2000" b="1" dirty="0"/>
              <a:t>Государственного Совета КНР по развитию выставочной индустрии</a:t>
            </a:r>
            <a:endParaRPr lang="ru-RU" sz="2000" dirty="0"/>
          </a:p>
          <a:p>
            <a:pPr algn="ctr"/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«Выставочная индустрия играет чрезвычайно важную роль в социальном и экономическом развитии нашей страны</a:t>
            </a: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/>
              <a:t>Задачи: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Координация и местонахождение выставочных центров и экспозиций по регионам </a:t>
            </a:r>
            <a:r>
              <a:rPr lang="ru-RU" dirty="0" smtClean="0"/>
              <a:t>страны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Уменьшение </a:t>
            </a:r>
            <a:r>
              <a:rPr lang="ru-RU" dirty="0"/>
              <a:t>препятствий, которые мешают конкуренции на выставочном </a:t>
            </a:r>
            <a:r>
              <a:rPr lang="ru-RU" dirty="0" smtClean="0"/>
              <a:t>рынке</a:t>
            </a:r>
          </a:p>
          <a:p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Рационализация отношений между правительством и рынком</a:t>
            </a:r>
          </a:p>
          <a:p>
            <a:endParaRPr lang="ru-RU" dirty="0"/>
          </a:p>
          <a:p>
            <a:pPr algn="ctr"/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4837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media.rspp.ru/site/1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56126"/>
            <a:ext cx="5145088" cy="77787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85720" y="1357304"/>
            <a:ext cx="86067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Уменьшение количества </a:t>
            </a:r>
            <a:r>
              <a:rPr lang="ru-RU" dirty="0"/>
              <a:t>выставок, проводимых </a:t>
            </a:r>
            <a:r>
              <a:rPr lang="ru-RU" dirty="0" smtClean="0"/>
              <a:t>правительством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Установление стандартов безопасности </a:t>
            </a:r>
            <a:r>
              <a:rPr lang="ru-RU" dirty="0" smtClean="0"/>
              <a:t>на выставочных комплексах, </a:t>
            </a:r>
            <a:r>
              <a:rPr lang="ru-RU" dirty="0"/>
              <a:t>управления и </a:t>
            </a:r>
            <a:r>
              <a:rPr lang="ru-RU" dirty="0" smtClean="0"/>
              <a:t>сервиса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Поддержка местных организаторов к выходу на внешние рынки и проведению выставок за </a:t>
            </a:r>
            <a:r>
              <a:rPr lang="ru-RU" dirty="0" smtClean="0"/>
              <a:t>рубежом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Защита прав на интеллектуальную </a:t>
            </a:r>
            <a:r>
              <a:rPr lang="ru-RU" dirty="0" smtClean="0"/>
              <a:t>собственность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Субсидирование СМП на </a:t>
            </a:r>
            <a:r>
              <a:rPr lang="ru-RU" dirty="0" smtClean="0"/>
              <a:t>участие </a:t>
            </a:r>
            <a:r>
              <a:rPr lang="ru-RU" dirty="0"/>
              <a:t>во внутренних и зарубежных </a:t>
            </a:r>
            <a:r>
              <a:rPr lang="ru-RU" dirty="0" smtClean="0"/>
              <a:t>выставках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Оптимизация таможенных процедур для выставочных образцов (экспонатов)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Организация тренингов и обучения для сотрудников выставочной индустрии</a:t>
            </a:r>
          </a:p>
          <a:p>
            <a:endParaRPr lang="ru-RU" dirty="0"/>
          </a:p>
          <a:p>
            <a:pPr algn="ctr"/>
            <a:endParaRPr lang="ru-RU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7969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media.rspp.ru/site/1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5486"/>
            <a:ext cx="5145088" cy="7778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15616" y="1419622"/>
            <a:ext cx="66967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Необходимо объединить усилия, создать стратегию и программу продвижения национальных товаров и услуг на внутреннем и внешнем рынках</a:t>
            </a:r>
            <a:endParaRPr lang="ru-RU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4011910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РСПП в лице Комитета </a:t>
            </a:r>
            <a:r>
              <a:rPr lang="ru-RU" dirty="0"/>
              <a:t>по выставочной </a:t>
            </a:r>
            <a:r>
              <a:rPr lang="ru-RU" dirty="0" smtClean="0"/>
              <a:t>деятельности готовы внести свой вклад в решение поставленных задач. </a:t>
            </a:r>
          </a:p>
          <a:p>
            <a:pPr algn="ctr"/>
            <a:r>
              <a:rPr lang="ru-RU" dirty="0" smtClean="0"/>
              <a:t>Предлагаем сотрудничество!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227934"/>
            <a:ext cx="8458200" cy="360040"/>
          </a:xfrm>
        </p:spPr>
        <p:txBody>
          <a:bodyPr>
            <a:normAutofit fontScale="85000" lnSpcReduction="10000"/>
          </a:bodyPr>
          <a:lstStyle/>
          <a:p>
            <a:r>
              <a:rPr lang="ru-RU" sz="1200" dirty="0" smtClean="0"/>
              <a:t>				</a:t>
            </a:r>
            <a:r>
              <a:rPr lang="ru-RU" sz="2000" dirty="0">
                <a:solidFill>
                  <a:schemeClr val="accent3"/>
                </a:solidFill>
              </a:rPr>
              <a:t>По данным рейтингового агентства </a:t>
            </a:r>
            <a:r>
              <a:rPr lang="ru-RU" sz="2000" dirty="0" err="1">
                <a:solidFill>
                  <a:schemeClr val="accent3"/>
                </a:solidFill>
              </a:rPr>
              <a:t>Moody’s</a:t>
            </a:r>
            <a:r>
              <a:rPr lang="ru-RU" sz="2000" dirty="0">
                <a:solidFill>
                  <a:schemeClr val="accent3"/>
                </a:solidFill>
              </a:rPr>
              <a:t> </a:t>
            </a:r>
          </a:p>
        </p:txBody>
      </p:sp>
      <p:pic>
        <p:nvPicPr>
          <p:cNvPr id="36868" name="Picture 4" descr="http://media.rspp.ru/site/1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5486"/>
            <a:ext cx="5145088" cy="7778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1275606"/>
            <a:ext cx="8530208" cy="2443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импортозамещение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работает ни в одной из отраслей, кроме производства еды. Машиностроение и производство оборудования падают быстрыми темпами. Единственный сектор, на который импортозамещение оказывает положительные влияние, это пищевая промышленность.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media.rspp.ru/site/1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5486"/>
            <a:ext cx="5145088" cy="77787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95536" y="4083918"/>
            <a:ext cx="8424936" cy="872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400" b="1" dirty="0">
                <a:solidFill>
                  <a:srgbClr val="0033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Динамика ВП нетто и количества экспонентов выставок членов РСВЯ </a:t>
            </a:r>
            <a:br>
              <a:rPr lang="ru-RU" sz="1400" b="1" dirty="0">
                <a:solidFill>
                  <a:srgbClr val="0033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100" b="1" dirty="0">
                <a:solidFill>
                  <a:srgbClr val="0033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(по сопоставимым проектам, показатели округлены до целых значений) </a:t>
            </a:r>
            <a:br>
              <a:rPr lang="ru-RU" sz="1100" b="1" dirty="0">
                <a:solidFill>
                  <a:srgbClr val="0033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rgbClr val="0033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ВВП и Индекса </a:t>
            </a:r>
            <a:r>
              <a:rPr lang="ru-RU" sz="1400" b="1" dirty="0" err="1">
                <a:solidFill>
                  <a:srgbClr val="0033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промпроизводства</a:t>
            </a:r>
            <a:r>
              <a:rPr lang="ru-RU" sz="1400" b="1" dirty="0">
                <a:solidFill>
                  <a:srgbClr val="0033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России в 2006-2014 гг. (%)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890627"/>
              </p:ext>
            </p:extLst>
          </p:nvPr>
        </p:nvGraphicFramePr>
        <p:xfrm>
          <a:off x="1835696" y="843558"/>
          <a:ext cx="5750076" cy="3093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media.rspp.ru/site/1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5486"/>
            <a:ext cx="5145088" cy="77787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23528" y="4155926"/>
            <a:ext cx="8424936" cy="34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400" b="1" dirty="0">
                <a:solidFill>
                  <a:srgbClr val="0033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Динамика основных показателей по всем выставкам (по итогам 9 мес. 2015)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440760"/>
              </p:ext>
            </p:extLst>
          </p:nvPr>
        </p:nvGraphicFramePr>
        <p:xfrm>
          <a:off x="1187624" y="871801"/>
          <a:ext cx="650835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8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media.rspp.ru/site/1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5486"/>
            <a:ext cx="5145088" cy="77787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23528" y="4155926"/>
            <a:ext cx="8424936" cy="37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rgbClr val="0033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Динамика показателей ИПП и ВП за 9 мес. 2015 по отдельным темам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875378"/>
              </p:ext>
            </p:extLst>
          </p:nvPr>
        </p:nvGraphicFramePr>
        <p:xfrm>
          <a:off x="1259632" y="1429278"/>
          <a:ext cx="7128792" cy="2510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5120"/>
                <a:gridCol w="1845499"/>
                <a:gridCol w="1718173"/>
              </a:tblGrid>
              <a:tr h="405808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u="sng" dirty="0">
                          <a:effectLst/>
                        </a:rPr>
                        <a:t>ИПП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u="sng" dirty="0">
                          <a:effectLst/>
                        </a:rPr>
                        <a:t>ВП нетто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9319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Машиностроение, механизмы, станки, оборудование. Металлургия, сварка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-3,6%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</a:rPr>
                        <a:t>-2,4%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580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</a:rPr>
                        <a:t>Текстиль, одежда, обувь, кожа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-2,65%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-2,1%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580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</a:rPr>
                        <a:t>Лес и деревообработка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</a:rPr>
                        <a:t>-5,3%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-9,1%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15816" y="915566"/>
            <a:ext cx="119731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Снижение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82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media.rspp.ru/site/1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5486"/>
            <a:ext cx="5145088" cy="77787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23528" y="4155926"/>
            <a:ext cx="8424936" cy="37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400" b="1" dirty="0" smtClean="0">
                <a:solidFill>
                  <a:srgbClr val="0033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Динамика показателей ИПП и ВП за 9 мес. 2015 по отдельным темам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15816" y="915566"/>
            <a:ext cx="62042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Рост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204855"/>
              </p:ext>
            </p:extLst>
          </p:nvPr>
        </p:nvGraphicFramePr>
        <p:xfrm>
          <a:off x="1331640" y="1347613"/>
          <a:ext cx="7056784" cy="259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9109"/>
                <a:gridCol w="1826857"/>
                <a:gridCol w="1700818"/>
              </a:tblGrid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u="sng" dirty="0">
                          <a:effectLst/>
                        </a:rPr>
                        <a:t>ИПП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u="sng">
                          <a:effectLst/>
                        </a:rPr>
                        <a:t>ВП нетто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</a:rPr>
                        <a:t>Нефть и газ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1,4%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4,9%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</a:rPr>
                        <a:t>Пищевая промышленность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</a:rPr>
                        <a:t>2,5%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</a:rPr>
                        <a:t>0,2%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38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media.rspp.ru/site/1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5486"/>
            <a:ext cx="5145088" cy="77787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11560" y="1131590"/>
            <a:ext cx="7992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Наблюдается положительная тенденция к расширению сотрудничества между ОА и ВК в 2014 г. по сравнению с 2013-м.</a:t>
            </a:r>
          </a:p>
          <a:p>
            <a:pPr algn="just"/>
            <a:r>
              <a:rPr lang="ru-RU" dirty="0"/>
              <a:t>С отраслевыми ассоциациями в организации выставок в 2014 г. сотрудничали 50 компаний, в то время как в 2013 г. таких компаний было 46.</a:t>
            </a:r>
          </a:p>
          <a:p>
            <a:pPr algn="just"/>
            <a:r>
              <a:rPr lang="ru-RU" dirty="0"/>
              <a:t>Наибольшую активность в сотрудничестве с отраслевыми ассоциациями проявили ЗАО "Экспоцентр" (Москва), ООО "ЭФ-Интернэшнл" (Санкт-Петербург), ООО "</a:t>
            </a:r>
            <a:r>
              <a:rPr lang="ru-RU" dirty="0" err="1"/>
              <a:t>Примэкспо</a:t>
            </a:r>
            <a:r>
              <a:rPr lang="ru-RU" dirty="0"/>
              <a:t>" (Санкт-Петербург), ООО "</a:t>
            </a:r>
            <a:r>
              <a:rPr lang="ru-RU" dirty="0" err="1"/>
              <a:t>Евроэкспо</a:t>
            </a:r>
            <a:r>
              <a:rPr lang="ru-RU" dirty="0"/>
              <a:t>" (Москва), ООО "Экспо-Волга" (Самара), ВЗАО "Нижегородская ярмарка" (Нижний Новгород), ООО "Сочи-Экспо ТПП г. Сочи" (Сочи), ОАО "</a:t>
            </a:r>
            <a:r>
              <a:rPr lang="ru-RU" dirty="0" err="1"/>
              <a:t>Сибэкспоцентр</a:t>
            </a:r>
            <a:r>
              <a:rPr lang="ru-RU" dirty="0"/>
              <a:t>" (Иркутск).</a:t>
            </a:r>
          </a:p>
          <a:p>
            <a:pPr algn="just"/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7824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media.rspp.ru/site/1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56126"/>
            <a:ext cx="5145088" cy="77787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7544" y="1131590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РСПП</a:t>
            </a: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Консолидация усилий органов власти, торгово-промышленных палат, отраслевых объединений и выставочных организаций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Наращивать отечественное участие, прежде всего, в выставках тематик, связанных со стратегически важными отраслями, отраслями с высоким уровнем зависимости от импорта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Отраслевым министерствам и ведомствам важно оказывать   организационную, информационную и финансовую поддержку российским выставочным мероприятиям, продвигающим продукцию секторов экономики, обозначенных в программе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Минпромторга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3661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media.rspp.ru/site/1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56126"/>
            <a:ext cx="5145088" cy="77787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7544" y="1131590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материально-техническую базу выставочной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лидирующую роль отраслевых объединений в подготовке выставок, определить их место в технологии подготовки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координации и более эффективного проведения выставок составить календарь выставок на 2016 год и последующие проводимые при поддержке отраслевых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ассоциаций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встречи отраслевых ассоциаций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выставочников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активно вступать в Российский союз выставок и ярмарок.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2641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1697</TotalTime>
  <Words>589</Words>
  <Application>Microsoft Office PowerPoint</Application>
  <PresentationFormat>Экран (16:9)</PresentationFormat>
  <Paragraphs>90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О совместной работе отраслевых ассоциаций и выставочных организаций по решению задач импортозамещения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Samsung</dc:creator>
  <cp:lastModifiedBy>Славинская Наталья Альбертовна</cp:lastModifiedBy>
  <cp:revision>78</cp:revision>
  <dcterms:created xsi:type="dcterms:W3CDTF">2014-03-17T06:10:07Z</dcterms:created>
  <dcterms:modified xsi:type="dcterms:W3CDTF">2015-11-24T07:18:43Z</dcterms:modified>
</cp:coreProperties>
</file>