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82A8"/>
    <a:srgbClr val="2A3748"/>
    <a:srgbClr val="89A1BD"/>
    <a:srgbClr val="FBFBFB"/>
    <a:srgbClr val="F2F2F2"/>
    <a:srgbClr val="D0D7E2"/>
    <a:srgbClr val="EEEEEE"/>
    <a:srgbClr val="E8E8E8"/>
    <a:srgbClr val="00A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1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05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5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42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5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19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10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39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64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53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65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87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48524-6888-42B2-AABB-C7220BBA24B0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2F4BC-E352-41A1-B26E-2CF9BB93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04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070"/>
            <a:ext cx="12192000" cy="6276405"/>
          </a:xfrm>
          <a:prstGeom prst="rect">
            <a:avLst/>
          </a:prstGeom>
        </p:spPr>
      </p:pic>
      <p:sp>
        <p:nvSpPr>
          <p:cNvPr id="50" name="Заголовок 1"/>
          <p:cNvSpPr txBox="1">
            <a:spLocks/>
          </p:cNvSpPr>
          <p:nvPr/>
        </p:nvSpPr>
        <p:spPr>
          <a:xfrm>
            <a:off x="1676207" y="5039088"/>
            <a:ext cx="9144000" cy="1117407"/>
          </a:xfrm>
          <a:prstGeom prst="rect">
            <a:avLst/>
          </a:prstGeom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Цифровая торговля</a:t>
            </a:r>
            <a:endParaRPr lang="ru-RU" sz="4400" b="1" dirty="0">
              <a:solidFill>
                <a:srgbClr val="2A374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" name="Подзаголовок 4"/>
          <p:cNvSpPr txBox="1">
            <a:spLocks/>
          </p:cNvSpPr>
          <p:nvPr/>
        </p:nvSpPr>
        <p:spPr>
          <a:xfrm>
            <a:off x="1676207" y="5925516"/>
            <a:ext cx="9144000" cy="7381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Возможности для отечественного бизнеса </a:t>
            </a:r>
          </a:p>
          <a:p>
            <a:pPr>
              <a:lnSpc>
                <a:spcPct val="70000"/>
              </a:lnSpc>
            </a:pPr>
            <a:r>
              <a:rPr lang="ru-RU" sz="20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сегментах </a:t>
            </a:r>
            <a:r>
              <a:rPr lang="en-US" sz="20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B2B</a:t>
            </a:r>
            <a:r>
              <a:rPr lang="ru-RU" sz="20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и </a:t>
            </a:r>
            <a:r>
              <a:rPr lang="en-US" sz="20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B2G</a:t>
            </a:r>
            <a:r>
              <a:rPr lang="ru-RU" sz="20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стран СНГ</a:t>
            </a:r>
            <a:endParaRPr lang="ru-RU" sz="2000" dirty="0">
              <a:solidFill>
                <a:srgbClr val="2A374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 rot="5400000">
            <a:off x="645838" y="342100"/>
            <a:ext cx="1728137" cy="3019812"/>
          </a:xfrm>
          <a:prstGeom prst="roundRect">
            <a:avLst>
              <a:gd name="adj" fmla="val 1786"/>
            </a:avLst>
          </a:prstGeom>
          <a:solidFill>
            <a:schemeClr val="bg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495212" y="-481758"/>
            <a:ext cx="2429040" cy="3405294"/>
          </a:xfrm>
          <a:custGeom>
            <a:avLst/>
            <a:gdLst>
              <a:gd name="connsiteX0" fmla="*/ 0 w 2290247"/>
              <a:gd name="connsiteY0" fmla="*/ 3397128 h 3397128"/>
              <a:gd name="connsiteX1" fmla="*/ 0 w 2290247"/>
              <a:gd name="connsiteY1" fmla="*/ 0 h 3397128"/>
              <a:gd name="connsiteX2" fmla="*/ 2225398 w 2290247"/>
              <a:gd name="connsiteY2" fmla="*/ 0 h 3397128"/>
              <a:gd name="connsiteX3" fmla="*/ 2290247 w 2290247"/>
              <a:gd name="connsiteY3" fmla="*/ 64849 h 3397128"/>
              <a:gd name="connsiteX4" fmla="*/ 2290247 w 2290247"/>
              <a:gd name="connsiteY4" fmla="*/ 3332279 h 3397128"/>
              <a:gd name="connsiteX5" fmla="*/ 2225398 w 2290247"/>
              <a:gd name="connsiteY5" fmla="*/ 3397128 h 3397128"/>
              <a:gd name="connsiteX0" fmla="*/ 138791 w 2429038"/>
              <a:gd name="connsiteY0" fmla="*/ 3405294 h 3405294"/>
              <a:gd name="connsiteX1" fmla="*/ 0 w 2429038"/>
              <a:gd name="connsiteY1" fmla="*/ 0 h 3405294"/>
              <a:gd name="connsiteX2" fmla="*/ 2364189 w 2429038"/>
              <a:gd name="connsiteY2" fmla="*/ 8166 h 3405294"/>
              <a:gd name="connsiteX3" fmla="*/ 2429038 w 2429038"/>
              <a:gd name="connsiteY3" fmla="*/ 73015 h 3405294"/>
              <a:gd name="connsiteX4" fmla="*/ 2429038 w 2429038"/>
              <a:gd name="connsiteY4" fmla="*/ 3340445 h 3405294"/>
              <a:gd name="connsiteX5" fmla="*/ 2364189 w 2429038"/>
              <a:gd name="connsiteY5" fmla="*/ 3405294 h 3405294"/>
              <a:gd name="connsiteX6" fmla="*/ 138791 w 2429038"/>
              <a:gd name="connsiteY6" fmla="*/ 3405294 h 3405294"/>
              <a:gd name="connsiteX0" fmla="*/ 0 w 2429040"/>
              <a:gd name="connsiteY0" fmla="*/ 3397130 h 3405294"/>
              <a:gd name="connsiteX1" fmla="*/ 2 w 2429040"/>
              <a:gd name="connsiteY1" fmla="*/ 0 h 3405294"/>
              <a:gd name="connsiteX2" fmla="*/ 2364191 w 2429040"/>
              <a:gd name="connsiteY2" fmla="*/ 8166 h 3405294"/>
              <a:gd name="connsiteX3" fmla="*/ 2429040 w 2429040"/>
              <a:gd name="connsiteY3" fmla="*/ 73015 h 3405294"/>
              <a:gd name="connsiteX4" fmla="*/ 2429040 w 2429040"/>
              <a:gd name="connsiteY4" fmla="*/ 3340445 h 3405294"/>
              <a:gd name="connsiteX5" fmla="*/ 2364191 w 2429040"/>
              <a:gd name="connsiteY5" fmla="*/ 3405294 h 3405294"/>
              <a:gd name="connsiteX6" fmla="*/ 0 w 2429040"/>
              <a:gd name="connsiteY6" fmla="*/ 3397130 h 3405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9040" h="3405294">
                <a:moveTo>
                  <a:pt x="0" y="3397130"/>
                </a:moveTo>
                <a:cubicBezTo>
                  <a:pt x="1" y="2264753"/>
                  <a:pt x="1" y="1132377"/>
                  <a:pt x="2" y="0"/>
                </a:cubicBezTo>
                <a:lnTo>
                  <a:pt x="2364191" y="8166"/>
                </a:lnTo>
                <a:cubicBezTo>
                  <a:pt x="2400006" y="8166"/>
                  <a:pt x="2429040" y="37200"/>
                  <a:pt x="2429040" y="73015"/>
                </a:cubicBezTo>
                <a:lnTo>
                  <a:pt x="2429040" y="3340445"/>
                </a:lnTo>
                <a:cubicBezTo>
                  <a:pt x="2429040" y="3376260"/>
                  <a:pt x="2400006" y="3405294"/>
                  <a:pt x="2364191" y="3405294"/>
                </a:cubicBezTo>
                <a:lnTo>
                  <a:pt x="0" y="3397130"/>
                </a:ln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792123" y="-786162"/>
            <a:ext cx="2157220" cy="3741460"/>
          </a:xfrm>
          <a:custGeom>
            <a:avLst/>
            <a:gdLst>
              <a:gd name="connsiteX0" fmla="*/ 0 w 2157220"/>
              <a:gd name="connsiteY0" fmla="*/ 3740278 h 3741460"/>
              <a:gd name="connsiteX1" fmla="*/ 0 w 2157220"/>
              <a:gd name="connsiteY1" fmla="*/ 1182 h 3741460"/>
              <a:gd name="connsiteX2" fmla="*/ 2852 w 2157220"/>
              <a:gd name="connsiteY2" fmla="*/ 0 h 3741460"/>
              <a:gd name="connsiteX3" fmla="*/ 2104673 w 2157220"/>
              <a:gd name="connsiteY3" fmla="*/ 0 h 3741460"/>
              <a:gd name="connsiteX4" fmla="*/ 2157220 w 2157220"/>
              <a:gd name="connsiteY4" fmla="*/ 52547 h 3741460"/>
              <a:gd name="connsiteX5" fmla="*/ 2157220 w 2157220"/>
              <a:gd name="connsiteY5" fmla="*/ 3688913 h 3741460"/>
              <a:gd name="connsiteX6" fmla="*/ 2104673 w 2157220"/>
              <a:gd name="connsiteY6" fmla="*/ 3741460 h 3741460"/>
              <a:gd name="connsiteX7" fmla="*/ 2852 w 2157220"/>
              <a:gd name="connsiteY7" fmla="*/ 3741460 h 374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57220" h="3741460">
                <a:moveTo>
                  <a:pt x="0" y="3740278"/>
                </a:moveTo>
                <a:lnTo>
                  <a:pt x="0" y="1182"/>
                </a:lnTo>
                <a:lnTo>
                  <a:pt x="2852" y="0"/>
                </a:lnTo>
                <a:lnTo>
                  <a:pt x="2104673" y="0"/>
                </a:lnTo>
                <a:cubicBezTo>
                  <a:pt x="2133694" y="0"/>
                  <a:pt x="2157220" y="23526"/>
                  <a:pt x="2157220" y="52547"/>
                </a:cubicBezTo>
                <a:lnTo>
                  <a:pt x="2157220" y="3688913"/>
                </a:lnTo>
                <a:cubicBezTo>
                  <a:pt x="2157220" y="3717934"/>
                  <a:pt x="2133694" y="3741460"/>
                  <a:pt x="2104673" y="3741460"/>
                </a:cubicBezTo>
                <a:lnTo>
                  <a:pt x="2852" y="374146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9" name="Скругленный прямоугольник 58"/>
          <p:cNvSpPr/>
          <p:nvPr/>
        </p:nvSpPr>
        <p:spPr>
          <a:xfrm rot="5400000">
            <a:off x="49745" y="1811739"/>
            <a:ext cx="1786214" cy="1877670"/>
          </a:xfrm>
          <a:prstGeom prst="roundRect">
            <a:avLst>
              <a:gd name="adj" fmla="val 1786"/>
            </a:avLst>
          </a:prstGeom>
          <a:solidFill>
            <a:schemeClr val="bg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Скругленный прямоугольник 59"/>
          <p:cNvSpPr/>
          <p:nvPr/>
        </p:nvSpPr>
        <p:spPr>
          <a:xfrm rot="5400000">
            <a:off x="239066" y="1303994"/>
            <a:ext cx="1793138" cy="2249082"/>
          </a:xfrm>
          <a:prstGeom prst="roundRect">
            <a:avLst>
              <a:gd name="adj" fmla="val 2381"/>
            </a:avLst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Скругленный прямоугольник 60"/>
          <p:cNvSpPr/>
          <p:nvPr/>
        </p:nvSpPr>
        <p:spPr>
          <a:xfrm rot="5400000">
            <a:off x="166412" y="527755"/>
            <a:ext cx="2341488" cy="2660147"/>
          </a:xfrm>
          <a:prstGeom prst="roundRect">
            <a:avLst>
              <a:gd name="adj" fmla="val 2381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Скругленный прямоугольник 24"/>
          <p:cNvSpPr/>
          <p:nvPr/>
        </p:nvSpPr>
        <p:spPr>
          <a:xfrm rot="5400000">
            <a:off x="1122164" y="-1122160"/>
            <a:ext cx="1829397" cy="4073717"/>
          </a:xfrm>
          <a:custGeom>
            <a:avLst/>
            <a:gdLst>
              <a:gd name="connsiteX0" fmla="*/ 0 w 3670615"/>
              <a:gd name="connsiteY0" fmla="*/ 109238 h 4063500"/>
              <a:gd name="connsiteX1" fmla="*/ 109238 w 3670615"/>
              <a:gd name="connsiteY1" fmla="*/ 0 h 4063500"/>
              <a:gd name="connsiteX2" fmla="*/ 3561377 w 3670615"/>
              <a:gd name="connsiteY2" fmla="*/ 0 h 4063500"/>
              <a:gd name="connsiteX3" fmla="*/ 3670615 w 3670615"/>
              <a:gd name="connsiteY3" fmla="*/ 109238 h 4063500"/>
              <a:gd name="connsiteX4" fmla="*/ 3670615 w 3670615"/>
              <a:gd name="connsiteY4" fmla="*/ 3954262 h 4063500"/>
              <a:gd name="connsiteX5" fmla="*/ 3561377 w 3670615"/>
              <a:gd name="connsiteY5" fmla="*/ 4063500 h 4063500"/>
              <a:gd name="connsiteX6" fmla="*/ 109238 w 3670615"/>
              <a:gd name="connsiteY6" fmla="*/ 4063500 h 4063500"/>
              <a:gd name="connsiteX7" fmla="*/ 0 w 3670615"/>
              <a:gd name="connsiteY7" fmla="*/ 3954262 h 4063500"/>
              <a:gd name="connsiteX8" fmla="*/ 0 w 3670615"/>
              <a:gd name="connsiteY8" fmla="*/ 109238 h 4063500"/>
              <a:gd name="connsiteX0" fmla="*/ 35500 w 3706115"/>
              <a:gd name="connsiteY0" fmla="*/ 109241 h 4063503"/>
              <a:gd name="connsiteX1" fmla="*/ 24158 w 3706115"/>
              <a:gd name="connsiteY1" fmla="*/ 0 h 4063503"/>
              <a:gd name="connsiteX2" fmla="*/ 3596877 w 3706115"/>
              <a:gd name="connsiteY2" fmla="*/ 3 h 4063503"/>
              <a:gd name="connsiteX3" fmla="*/ 3706115 w 3706115"/>
              <a:gd name="connsiteY3" fmla="*/ 109241 h 4063503"/>
              <a:gd name="connsiteX4" fmla="*/ 3706115 w 3706115"/>
              <a:gd name="connsiteY4" fmla="*/ 3954265 h 4063503"/>
              <a:gd name="connsiteX5" fmla="*/ 3596877 w 3706115"/>
              <a:gd name="connsiteY5" fmla="*/ 4063503 h 4063503"/>
              <a:gd name="connsiteX6" fmla="*/ 144738 w 3706115"/>
              <a:gd name="connsiteY6" fmla="*/ 4063503 h 4063503"/>
              <a:gd name="connsiteX7" fmla="*/ 35500 w 3706115"/>
              <a:gd name="connsiteY7" fmla="*/ 3954265 h 4063503"/>
              <a:gd name="connsiteX8" fmla="*/ 35500 w 3706115"/>
              <a:gd name="connsiteY8" fmla="*/ 109241 h 4063503"/>
              <a:gd name="connsiteX0" fmla="*/ 35500 w 3706115"/>
              <a:gd name="connsiteY0" fmla="*/ 109241 h 4063503"/>
              <a:gd name="connsiteX1" fmla="*/ 24158 w 3706115"/>
              <a:gd name="connsiteY1" fmla="*/ 0 h 4063503"/>
              <a:gd name="connsiteX2" fmla="*/ 3596877 w 3706115"/>
              <a:gd name="connsiteY2" fmla="*/ 3 h 4063503"/>
              <a:gd name="connsiteX3" fmla="*/ 3706115 w 3706115"/>
              <a:gd name="connsiteY3" fmla="*/ 109241 h 4063503"/>
              <a:gd name="connsiteX4" fmla="*/ 3706115 w 3706115"/>
              <a:gd name="connsiteY4" fmla="*/ 3954265 h 4063503"/>
              <a:gd name="connsiteX5" fmla="*/ 3596877 w 3706115"/>
              <a:gd name="connsiteY5" fmla="*/ 4063503 h 4063503"/>
              <a:gd name="connsiteX6" fmla="*/ 74399 w 3706115"/>
              <a:gd name="connsiteY6" fmla="*/ 4063503 h 4063503"/>
              <a:gd name="connsiteX7" fmla="*/ 35500 w 3706115"/>
              <a:gd name="connsiteY7" fmla="*/ 3954265 h 4063503"/>
              <a:gd name="connsiteX8" fmla="*/ 35500 w 3706115"/>
              <a:gd name="connsiteY8" fmla="*/ 109241 h 4063503"/>
              <a:gd name="connsiteX0" fmla="*/ 35500 w 3706115"/>
              <a:gd name="connsiteY0" fmla="*/ 109241 h 4091278"/>
              <a:gd name="connsiteX1" fmla="*/ 24158 w 3706115"/>
              <a:gd name="connsiteY1" fmla="*/ 0 h 4091278"/>
              <a:gd name="connsiteX2" fmla="*/ 3596877 w 3706115"/>
              <a:gd name="connsiteY2" fmla="*/ 3 h 4091278"/>
              <a:gd name="connsiteX3" fmla="*/ 3706115 w 3706115"/>
              <a:gd name="connsiteY3" fmla="*/ 109241 h 4091278"/>
              <a:gd name="connsiteX4" fmla="*/ 3706115 w 3706115"/>
              <a:gd name="connsiteY4" fmla="*/ 3954265 h 4091278"/>
              <a:gd name="connsiteX5" fmla="*/ 3596877 w 3706115"/>
              <a:gd name="connsiteY5" fmla="*/ 4063503 h 4091278"/>
              <a:gd name="connsiteX6" fmla="*/ 74399 w 3706115"/>
              <a:gd name="connsiteY6" fmla="*/ 4063503 h 4091278"/>
              <a:gd name="connsiteX7" fmla="*/ 35500 w 3706115"/>
              <a:gd name="connsiteY7" fmla="*/ 4064797 h 4091278"/>
              <a:gd name="connsiteX8" fmla="*/ 35500 w 3706115"/>
              <a:gd name="connsiteY8" fmla="*/ 109241 h 4091278"/>
              <a:gd name="connsiteX0" fmla="*/ 20190 w 3690805"/>
              <a:gd name="connsiteY0" fmla="*/ 113363 h 4095400"/>
              <a:gd name="connsiteX1" fmla="*/ 29443 w 3690805"/>
              <a:gd name="connsiteY1" fmla="*/ 0 h 4095400"/>
              <a:gd name="connsiteX2" fmla="*/ 3581567 w 3690805"/>
              <a:gd name="connsiteY2" fmla="*/ 4125 h 4095400"/>
              <a:gd name="connsiteX3" fmla="*/ 3690805 w 3690805"/>
              <a:gd name="connsiteY3" fmla="*/ 113363 h 4095400"/>
              <a:gd name="connsiteX4" fmla="*/ 3690805 w 3690805"/>
              <a:gd name="connsiteY4" fmla="*/ 3958387 h 4095400"/>
              <a:gd name="connsiteX5" fmla="*/ 3581567 w 3690805"/>
              <a:gd name="connsiteY5" fmla="*/ 4067625 h 4095400"/>
              <a:gd name="connsiteX6" fmla="*/ 59089 w 3690805"/>
              <a:gd name="connsiteY6" fmla="*/ 4067625 h 4095400"/>
              <a:gd name="connsiteX7" fmla="*/ 20190 w 3690805"/>
              <a:gd name="connsiteY7" fmla="*/ 4068919 h 4095400"/>
              <a:gd name="connsiteX8" fmla="*/ 20190 w 3690805"/>
              <a:gd name="connsiteY8" fmla="*/ 113363 h 4095400"/>
              <a:gd name="connsiteX0" fmla="*/ 3698 w 3674313"/>
              <a:gd name="connsiteY0" fmla="*/ 113573 h 4095610"/>
              <a:gd name="connsiteX1" fmla="*/ 12951 w 3674313"/>
              <a:gd name="connsiteY1" fmla="*/ 210 h 4095610"/>
              <a:gd name="connsiteX2" fmla="*/ 3565075 w 3674313"/>
              <a:gd name="connsiteY2" fmla="*/ 4335 h 4095610"/>
              <a:gd name="connsiteX3" fmla="*/ 3674313 w 3674313"/>
              <a:gd name="connsiteY3" fmla="*/ 113573 h 4095610"/>
              <a:gd name="connsiteX4" fmla="*/ 3674313 w 3674313"/>
              <a:gd name="connsiteY4" fmla="*/ 3958597 h 4095610"/>
              <a:gd name="connsiteX5" fmla="*/ 3565075 w 3674313"/>
              <a:gd name="connsiteY5" fmla="*/ 4067835 h 4095610"/>
              <a:gd name="connsiteX6" fmla="*/ 42597 w 3674313"/>
              <a:gd name="connsiteY6" fmla="*/ 4067835 h 4095610"/>
              <a:gd name="connsiteX7" fmla="*/ 3698 w 3674313"/>
              <a:gd name="connsiteY7" fmla="*/ 4069129 h 4095610"/>
              <a:gd name="connsiteX8" fmla="*/ 3698 w 3674313"/>
              <a:gd name="connsiteY8" fmla="*/ 113573 h 4095610"/>
              <a:gd name="connsiteX0" fmla="*/ 2554 w 3673169"/>
              <a:gd name="connsiteY0" fmla="*/ 113573 h 4084059"/>
              <a:gd name="connsiteX1" fmla="*/ 11807 w 3673169"/>
              <a:gd name="connsiteY1" fmla="*/ 210 h 4084059"/>
              <a:gd name="connsiteX2" fmla="*/ 3563931 w 3673169"/>
              <a:gd name="connsiteY2" fmla="*/ 4335 h 4084059"/>
              <a:gd name="connsiteX3" fmla="*/ 3673169 w 3673169"/>
              <a:gd name="connsiteY3" fmla="*/ 113573 h 4084059"/>
              <a:gd name="connsiteX4" fmla="*/ 3673169 w 3673169"/>
              <a:gd name="connsiteY4" fmla="*/ 3958597 h 4084059"/>
              <a:gd name="connsiteX5" fmla="*/ 3563931 w 3673169"/>
              <a:gd name="connsiteY5" fmla="*/ 4067835 h 4084059"/>
              <a:gd name="connsiteX6" fmla="*/ 41453 w 3673169"/>
              <a:gd name="connsiteY6" fmla="*/ 4067835 h 4084059"/>
              <a:gd name="connsiteX7" fmla="*/ 6673 w 3673169"/>
              <a:gd name="connsiteY7" fmla="*/ 4052653 h 4084059"/>
              <a:gd name="connsiteX8" fmla="*/ 2554 w 3673169"/>
              <a:gd name="connsiteY8" fmla="*/ 113573 h 4084059"/>
              <a:gd name="connsiteX0" fmla="*/ 2554 w 3673169"/>
              <a:gd name="connsiteY0" fmla="*/ 113573 h 4067835"/>
              <a:gd name="connsiteX1" fmla="*/ 11807 w 3673169"/>
              <a:gd name="connsiteY1" fmla="*/ 210 h 4067835"/>
              <a:gd name="connsiteX2" fmla="*/ 3563931 w 3673169"/>
              <a:gd name="connsiteY2" fmla="*/ 4335 h 4067835"/>
              <a:gd name="connsiteX3" fmla="*/ 3673169 w 3673169"/>
              <a:gd name="connsiteY3" fmla="*/ 113573 h 4067835"/>
              <a:gd name="connsiteX4" fmla="*/ 3673169 w 3673169"/>
              <a:gd name="connsiteY4" fmla="*/ 3958597 h 4067835"/>
              <a:gd name="connsiteX5" fmla="*/ 3563931 w 3673169"/>
              <a:gd name="connsiteY5" fmla="*/ 4067835 h 4067835"/>
              <a:gd name="connsiteX6" fmla="*/ 41453 w 3673169"/>
              <a:gd name="connsiteY6" fmla="*/ 4067835 h 4067835"/>
              <a:gd name="connsiteX7" fmla="*/ 6673 w 3673169"/>
              <a:gd name="connsiteY7" fmla="*/ 3974394 h 4067835"/>
              <a:gd name="connsiteX8" fmla="*/ 2554 w 3673169"/>
              <a:gd name="connsiteY8" fmla="*/ 113573 h 4067835"/>
              <a:gd name="connsiteX0" fmla="*/ 10122 w 3680737"/>
              <a:gd name="connsiteY0" fmla="*/ 113573 h 4071954"/>
              <a:gd name="connsiteX1" fmla="*/ 19375 w 3680737"/>
              <a:gd name="connsiteY1" fmla="*/ 210 h 4071954"/>
              <a:gd name="connsiteX2" fmla="*/ 3571499 w 3680737"/>
              <a:gd name="connsiteY2" fmla="*/ 4335 h 4071954"/>
              <a:gd name="connsiteX3" fmla="*/ 3680737 w 3680737"/>
              <a:gd name="connsiteY3" fmla="*/ 113573 h 4071954"/>
              <a:gd name="connsiteX4" fmla="*/ 3680737 w 3680737"/>
              <a:gd name="connsiteY4" fmla="*/ 3958597 h 4071954"/>
              <a:gd name="connsiteX5" fmla="*/ 3571499 w 3680737"/>
              <a:gd name="connsiteY5" fmla="*/ 4067835 h 4071954"/>
              <a:gd name="connsiteX6" fmla="*/ 32546 w 3680737"/>
              <a:gd name="connsiteY6" fmla="*/ 4071954 h 4071954"/>
              <a:gd name="connsiteX7" fmla="*/ 14241 w 3680737"/>
              <a:gd name="connsiteY7" fmla="*/ 3974394 h 4071954"/>
              <a:gd name="connsiteX8" fmla="*/ 10122 w 3680737"/>
              <a:gd name="connsiteY8" fmla="*/ 113573 h 4071954"/>
              <a:gd name="connsiteX0" fmla="*/ 2554 w 3673169"/>
              <a:gd name="connsiteY0" fmla="*/ 113573 h 4072236"/>
              <a:gd name="connsiteX1" fmla="*/ 11807 w 3673169"/>
              <a:gd name="connsiteY1" fmla="*/ 210 h 4072236"/>
              <a:gd name="connsiteX2" fmla="*/ 3563931 w 3673169"/>
              <a:gd name="connsiteY2" fmla="*/ 4335 h 4072236"/>
              <a:gd name="connsiteX3" fmla="*/ 3673169 w 3673169"/>
              <a:gd name="connsiteY3" fmla="*/ 113573 h 4072236"/>
              <a:gd name="connsiteX4" fmla="*/ 3673169 w 3673169"/>
              <a:gd name="connsiteY4" fmla="*/ 3958597 h 4072236"/>
              <a:gd name="connsiteX5" fmla="*/ 3563931 w 3673169"/>
              <a:gd name="connsiteY5" fmla="*/ 4067835 h 4072236"/>
              <a:gd name="connsiteX6" fmla="*/ 24978 w 3673169"/>
              <a:gd name="connsiteY6" fmla="*/ 4071954 h 4072236"/>
              <a:gd name="connsiteX7" fmla="*/ 6673 w 3673169"/>
              <a:gd name="connsiteY7" fmla="*/ 3974394 h 4072236"/>
              <a:gd name="connsiteX8" fmla="*/ 2554 w 3673169"/>
              <a:gd name="connsiteY8" fmla="*/ 113573 h 4072236"/>
              <a:gd name="connsiteX0" fmla="*/ 2554 w 3673169"/>
              <a:gd name="connsiteY0" fmla="*/ 113573 h 4094806"/>
              <a:gd name="connsiteX1" fmla="*/ 11807 w 3673169"/>
              <a:gd name="connsiteY1" fmla="*/ 210 h 4094806"/>
              <a:gd name="connsiteX2" fmla="*/ 3563931 w 3673169"/>
              <a:gd name="connsiteY2" fmla="*/ 4335 h 4094806"/>
              <a:gd name="connsiteX3" fmla="*/ 3673169 w 3673169"/>
              <a:gd name="connsiteY3" fmla="*/ 113573 h 4094806"/>
              <a:gd name="connsiteX4" fmla="*/ 3673169 w 3673169"/>
              <a:gd name="connsiteY4" fmla="*/ 3958597 h 4094806"/>
              <a:gd name="connsiteX5" fmla="*/ 3563931 w 3673169"/>
              <a:gd name="connsiteY5" fmla="*/ 4067835 h 4094806"/>
              <a:gd name="connsiteX6" fmla="*/ 24978 w 3673169"/>
              <a:gd name="connsiteY6" fmla="*/ 4071954 h 4094806"/>
              <a:gd name="connsiteX7" fmla="*/ 6672 w 3673169"/>
              <a:gd name="connsiteY7" fmla="*/ 4065010 h 4094806"/>
              <a:gd name="connsiteX8" fmla="*/ 2554 w 3673169"/>
              <a:gd name="connsiteY8" fmla="*/ 113573 h 4094806"/>
              <a:gd name="connsiteX0" fmla="*/ 2554 w 3673169"/>
              <a:gd name="connsiteY0" fmla="*/ 113573 h 4074443"/>
              <a:gd name="connsiteX1" fmla="*/ 11807 w 3673169"/>
              <a:gd name="connsiteY1" fmla="*/ 210 h 4074443"/>
              <a:gd name="connsiteX2" fmla="*/ 3563931 w 3673169"/>
              <a:gd name="connsiteY2" fmla="*/ 4335 h 4074443"/>
              <a:gd name="connsiteX3" fmla="*/ 3673169 w 3673169"/>
              <a:gd name="connsiteY3" fmla="*/ 113573 h 4074443"/>
              <a:gd name="connsiteX4" fmla="*/ 3673169 w 3673169"/>
              <a:gd name="connsiteY4" fmla="*/ 3958597 h 4074443"/>
              <a:gd name="connsiteX5" fmla="*/ 3563931 w 3673169"/>
              <a:gd name="connsiteY5" fmla="*/ 4067835 h 4074443"/>
              <a:gd name="connsiteX6" fmla="*/ 24978 w 3673169"/>
              <a:gd name="connsiteY6" fmla="*/ 4071954 h 4074443"/>
              <a:gd name="connsiteX7" fmla="*/ 6672 w 3673169"/>
              <a:gd name="connsiteY7" fmla="*/ 4065010 h 4074443"/>
              <a:gd name="connsiteX8" fmla="*/ 2554 w 3673169"/>
              <a:gd name="connsiteY8" fmla="*/ 113573 h 4074443"/>
              <a:gd name="connsiteX0" fmla="*/ 2554 w 3673169"/>
              <a:gd name="connsiteY0" fmla="*/ 113573 h 4078718"/>
              <a:gd name="connsiteX1" fmla="*/ 11807 w 3673169"/>
              <a:gd name="connsiteY1" fmla="*/ 210 h 4078718"/>
              <a:gd name="connsiteX2" fmla="*/ 3563931 w 3673169"/>
              <a:gd name="connsiteY2" fmla="*/ 4335 h 4078718"/>
              <a:gd name="connsiteX3" fmla="*/ 3673169 w 3673169"/>
              <a:gd name="connsiteY3" fmla="*/ 113573 h 4078718"/>
              <a:gd name="connsiteX4" fmla="*/ 3673169 w 3673169"/>
              <a:gd name="connsiteY4" fmla="*/ 3958597 h 4078718"/>
              <a:gd name="connsiteX5" fmla="*/ 3563931 w 3673169"/>
              <a:gd name="connsiteY5" fmla="*/ 4067835 h 4078718"/>
              <a:gd name="connsiteX6" fmla="*/ 24978 w 3673169"/>
              <a:gd name="connsiteY6" fmla="*/ 4071954 h 4078718"/>
              <a:gd name="connsiteX7" fmla="*/ 6672 w 3673169"/>
              <a:gd name="connsiteY7" fmla="*/ 4073248 h 4078718"/>
              <a:gd name="connsiteX8" fmla="*/ 2554 w 3673169"/>
              <a:gd name="connsiteY8" fmla="*/ 113573 h 4078718"/>
              <a:gd name="connsiteX0" fmla="*/ 7299 w 3677914"/>
              <a:gd name="connsiteY0" fmla="*/ 113573 h 4085182"/>
              <a:gd name="connsiteX1" fmla="*/ 16552 w 3677914"/>
              <a:gd name="connsiteY1" fmla="*/ 210 h 4085182"/>
              <a:gd name="connsiteX2" fmla="*/ 3568676 w 3677914"/>
              <a:gd name="connsiteY2" fmla="*/ 4335 h 4085182"/>
              <a:gd name="connsiteX3" fmla="*/ 3677914 w 3677914"/>
              <a:gd name="connsiteY3" fmla="*/ 113573 h 4085182"/>
              <a:gd name="connsiteX4" fmla="*/ 3677914 w 3677914"/>
              <a:gd name="connsiteY4" fmla="*/ 3958597 h 4085182"/>
              <a:gd name="connsiteX5" fmla="*/ 3568676 w 3677914"/>
              <a:gd name="connsiteY5" fmla="*/ 4067835 h 4085182"/>
              <a:gd name="connsiteX6" fmla="*/ 29723 w 3677914"/>
              <a:gd name="connsiteY6" fmla="*/ 4071954 h 4085182"/>
              <a:gd name="connsiteX7" fmla="*/ 3179 w 3677914"/>
              <a:gd name="connsiteY7" fmla="*/ 4081489 h 4085182"/>
              <a:gd name="connsiteX8" fmla="*/ 7299 w 3677914"/>
              <a:gd name="connsiteY8" fmla="*/ 113573 h 4085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77914" h="4085182">
                <a:moveTo>
                  <a:pt x="7299" y="113573"/>
                </a:moveTo>
                <a:cubicBezTo>
                  <a:pt x="7299" y="53243"/>
                  <a:pt x="-2589" y="-3912"/>
                  <a:pt x="16552" y="210"/>
                </a:cubicBezTo>
                <a:lnTo>
                  <a:pt x="3568676" y="4335"/>
                </a:lnTo>
                <a:cubicBezTo>
                  <a:pt x="3629006" y="4335"/>
                  <a:pt x="3677914" y="53243"/>
                  <a:pt x="3677914" y="113573"/>
                </a:cubicBezTo>
                <a:lnTo>
                  <a:pt x="3677914" y="3958597"/>
                </a:lnTo>
                <a:cubicBezTo>
                  <a:pt x="3677914" y="4018927"/>
                  <a:pt x="3629006" y="4067835"/>
                  <a:pt x="3568676" y="4067835"/>
                </a:cubicBezTo>
                <a:lnTo>
                  <a:pt x="29723" y="4071954"/>
                </a:lnTo>
                <a:cubicBezTo>
                  <a:pt x="2343" y="4076076"/>
                  <a:pt x="-5059" y="4092395"/>
                  <a:pt x="3179" y="4081489"/>
                </a:cubicBezTo>
                <a:cubicBezTo>
                  <a:pt x="1806" y="2764343"/>
                  <a:pt x="8672" y="1430719"/>
                  <a:pt x="7299" y="113573"/>
                </a:cubicBezTo>
                <a:close/>
              </a:path>
            </a:pathLst>
          </a:cu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Скругленный прямоугольник 63"/>
          <p:cNvSpPr/>
          <p:nvPr/>
        </p:nvSpPr>
        <p:spPr>
          <a:xfrm rot="10800000">
            <a:off x="10845460" y="22566"/>
            <a:ext cx="856753" cy="1962609"/>
          </a:xfrm>
          <a:prstGeom prst="roundRect">
            <a:avLst>
              <a:gd name="adj" fmla="val 1786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Полилиния 64"/>
          <p:cNvSpPr/>
          <p:nvPr/>
        </p:nvSpPr>
        <p:spPr>
          <a:xfrm rot="10800000">
            <a:off x="10984605" y="27170"/>
            <a:ext cx="1204237" cy="2213138"/>
          </a:xfrm>
          <a:custGeom>
            <a:avLst/>
            <a:gdLst>
              <a:gd name="connsiteX0" fmla="*/ 0 w 2290247"/>
              <a:gd name="connsiteY0" fmla="*/ 3397128 h 3397128"/>
              <a:gd name="connsiteX1" fmla="*/ 0 w 2290247"/>
              <a:gd name="connsiteY1" fmla="*/ 0 h 3397128"/>
              <a:gd name="connsiteX2" fmla="*/ 2225398 w 2290247"/>
              <a:gd name="connsiteY2" fmla="*/ 0 h 3397128"/>
              <a:gd name="connsiteX3" fmla="*/ 2290247 w 2290247"/>
              <a:gd name="connsiteY3" fmla="*/ 64849 h 3397128"/>
              <a:gd name="connsiteX4" fmla="*/ 2290247 w 2290247"/>
              <a:gd name="connsiteY4" fmla="*/ 3332279 h 3397128"/>
              <a:gd name="connsiteX5" fmla="*/ 2225398 w 2290247"/>
              <a:gd name="connsiteY5" fmla="*/ 3397128 h 3397128"/>
              <a:gd name="connsiteX0" fmla="*/ 138791 w 2429038"/>
              <a:gd name="connsiteY0" fmla="*/ 3405294 h 3405294"/>
              <a:gd name="connsiteX1" fmla="*/ 0 w 2429038"/>
              <a:gd name="connsiteY1" fmla="*/ 0 h 3405294"/>
              <a:gd name="connsiteX2" fmla="*/ 2364189 w 2429038"/>
              <a:gd name="connsiteY2" fmla="*/ 8166 h 3405294"/>
              <a:gd name="connsiteX3" fmla="*/ 2429038 w 2429038"/>
              <a:gd name="connsiteY3" fmla="*/ 73015 h 3405294"/>
              <a:gd name="connsiteX4" fmla="*/ 2429038 w 2429038"/>
              <a:gd name="connsiteY4" fmla="*/ 3340445 h 3405294"/>
              <a:gd name="connsiteX5" fmla="*/ 2364189 w 2429038"/>
              <a:gd name="connsiteY5" fmla="*/ 3405294 h 3405294"/>
              <a:gd name="connsiteX6" fmla="*/ 138791 w 2429038"/>
              <a:gd name="connsiteY6" fmla="*/ 3405294 h 3405294"/>
              <a:gd name="connsiteX0" fmla="*/ 0 w 2429040"/>
              <a:gd name="connsiteY0" fmla="*/ 3397130 h 3405294"/>
              <a:gd name="connsiteX1" fmla="*/ 2 w 2429040"/>
              <a:gd name="connsiteY1" fmla="*/ 0 h 3405294"/>
              <a:gd name="connsiteX2" fmla="*/ 2364191 w 2429040"/>
              <a:gd name="connsiteY2" fmla="*/ 8166 h 3405294"/>
              <a:gd name="connsiteX3" fmla="*/ 2429040 w 2429040"/>
              <a:gd name="connsiteY3" fmla="*/ 73015 h 3405294"/>
              <a:gd name="connsiteX4" fmla="*/ 2429040 w 2429040"/>
              <a:gd name="connsiteY4" fmla="*/ 3340445 h 3405294"/>
              <a:gd name="connsiteX5" fmla="*/ 2364191 w 2429040"/>
              <a:gd name="connsiteY5" fmla="*/ 3405294 h 3405294"/>
              <a:gd name="connsiteX6" fmla="*/ 0 w 2429040"/>
              <a:gd name="connsiteY6" fmla="*/ 3397130 h 3405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9040" h="3405294">
                <a:moveTo>
                  <a:pt x="0" y="3397130"/>
                </a:moveTo>
                <a:cubicBezTo>
                  <a:pt x="1" y="2264753"/>
                  <a:pt x="1" y="1132377"/>
                  <a:pt x="2" y="0"/>
                </a:cubicBezTo>
                <a:lnTo>
                  <a:pt x="2364191" y="8166"/>
                </a:lnTo>
                <a:cubicBezTo>
                  <a:pt x="2400006" y="8166"/>
                  <a:pt x="2429040" y="37200"/>
                  <a:pt x="2429040" y="73015"/>
                </a:cubicBezTo>
                <a:lnTo>
                  <a:pt x="2429040" y="3340445"/>
                </a:lnTo>
                <a:cubicBezTo>
                  <a:pt x="2429040" y="3376260"/>
                  <a:pt x="2400006" y="3405294"/>
                  <a:pt x="2364191" y="3405294"/>
                </a:cubicBezTo>
                <a:lnTo>
                  <a:pt x="0" y="339713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66" name="Полилиния 65"/>
          <p:cNvSpPr/>
          <p:nvPr/>
        </p:nvSpPr>
        <p:spPr>
          <a:xfrm rot="10800000">
            <a:off x="11119568" y="22568"/>
            <a:ext cx="1069477" cy="2431617"/>
          </a:xfrm>
          <a:custGeom>
            <a:avLst/>
            <a:gdLst>
              <a:gd name="connsiteX0" fmla="*/ 0 w 2157220"/>
              <a:gd name="connsiteY0" fmla="*/ 3740278 h 3741460"/>
              <a:gd name="connsiteX1" fmla="*/ 0 w 2157220"/>
              <a:gd name="connsiteY1" fmla="*/ 1182 h 3741460"/>
              <a:gd name="connsiteX2" fmla="*/ 2852 w 2157220"/>
              <a:gd name="connsiteY2" fmla="*/ 0 h 3741460"/>
              <a:gd name="connsiteX3" fmla="*/ 2104673 w 2157220"/>
              <a:gd name="connsiteY3" fmla="*/ 0 h 3741460"/>
              <a:gd name="connsiteX4" fmla="*/ 2157220 w 2157220"/>
              <a:gd name="connsiteY4" fmla="*/ 52547 h 3741460"/>
              <a:gd name="connsiteX5" fmla="*/ 2157220 w 2157220"/>
              <a:gd name="connsiteY5" fmla="*/ 3688913 h 3741460"/>
              <a:gd name="connsiteX6" fmla="*/ 2104673 w 2157220"/>
              <a:gd name="connsiteY6" fmla="*/ 3741460 h 3741460"/>
              <a:gd name="connsiteX7" fmla="*/ 2852 w 2157220"/>
              <a:gd name="connsiteY7" fmla="*/ 3741460 h 374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57220" h="3741460">
                <a:moveTo>
                  <a:pt x="0" y="3740278"/>
                </a:moveTo>
                <a:lnTo>
                  <a:pt x="0" y="1182"/>
                </a:lnTo>
                <a:lnTo>
                  <a:pt x="2852" y="0"/>
                </a:lnTo>
                <a:lnTo>
                  <a:pt x="2104673" y="0"/>
                </a:lnTo>
                <a:cubicBezTo>
                  <a:pt x="2133694" y="0"/>
                  <a:pt x="2157220" y="23526"/>
                  <a:pt x="2157220" y="52547"/>
                </a:cubicBezTo>
                <a:lnTo>
                  <a:pt x="2157220" y="3688913"/>
                </a:lnTo>
                <a:cubicBezTo>
                  <a:pt x="2157220" y="3717934"/>
                  <a:pt x="2133694" y="3741460"/>
                  <a:pt x="2104673" y="3741460"/>
                </a:cubicBezTo>
                <a:lnTo>
                  <a:pt x="2852" y="374146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67" name="Скругленный прямоугольник 66"/>
          <p:cNvSpPr/>
          <p:nvPr/>
        </p:nvSpPr>
        <p:spPr>
          <a:xfrm rot="10800000">
            <a:off x="10385584" y="25177"/>
            <a:ext cx="885545" cy="1220319"/>
          </a:xfrm>
          <a:prstGeom prst="roundRect">
            <a:avLst>
              <a:gd name="adj" fmla="val 1786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8" name="Скругленный прямоугольник 67"/>
          <p:cNvSpPr/>
          <p:nvPr/>
        </p:nvSpPr>
        <p:spPr>
          <a:xfrm rot="10800000">
            <a:off x="10543524" y="29776"/>
            <a:ext cx="888978" cy="1461703"/>
          </a:xfrm>
          <a:prstGeom prst="roundRect">
            <a:avLst>
              <a:gd name="adj" fmla="val 2381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0" name="Скругленный прямоугольник 24"/>
          <p:cNvSpPr/>
          <p:nvPr/>
        </p:nvSpPr>
        <p:spPr>
          <a:xfrm rot="10800000">
            <a:off x="11285046" y="22568"/>
            <a:ext cx="906954" cy="2647554"/>
          </a:xfrm>
          <a:custGeom>
            <a:avLst/>
            <a:gdLst>
              <a:gd name="connsiteX0" fmla="*/ 0 w 3670615"/>
              <a:gd name="connsiteY0" fmla="*/ 109238 h 4063500"/>
              <a:gd name="connsiteX1" fmla="*/ 109238 w 3670615"/>
              <a:gd name="connsiteY1" fmla="*/ 0 h 4063500"/>
              <a:gd name="connsiteX2" fmla="*/ 3561377 w 3670615"/>
              <a:gd name="connsiteY2" fmla="*/ 0 h 4063500"/>
              <a:gd name="connsiteX3" fmla="*/ 3670615 w 3670615"/>
              <a:gd name="connsiteY3" fmla="*/ 109238 h 4063500"/>
              <a:gd name="connsiteX4" fmla="*/ 3670615 w 3670615"/>
              <a:gd name="connsiteY4" fmla="*/ 3954262 h 4063500"/>
              <a:gd name="connsiteX5" fmla="*/ 3561377 w 3670615"/>
              <a:gd name="connsiteY5" fmla="*/ 4063500 h 4063500"/>
              <a:gd name="connsiteX6" fmla="*/ 109238 w 3670615"/>
              <a:gd name="connsiteY6" fmla="*/ 4063500 h 4063500"/>
              <a:gd name="connsiteX7" fmla="*/ 0 w 3670615"/>
              <a:gd name="connsiteY7" fmla="*/ 3954262 h 4063500"/>
              <a:gd name="connsiteX8" fmla="*/ 0 w 3670615"/>
              <a:gd name="connsiteY8" fmla="*/ 109238 h 4063500"/>
              <a:gd name="connsiteX0" fmla="*/ 35500 w 3706115"/>
              <a:gd name="connsiteY0" fmla="*/ 109241 h 4063503"/>
              <a:gd name="connsiteX1" fmla="*/ 24158 w 3706115"/>
              <a:gd name="connsiteY1" fmla="*/ 0 h 4063503"/>
              <a:gd name="connsiteX2" fmla="*/ 3596877 w 3706115"/>
              <a:gd name="connsiteY2" fmla="*/ 3 h 4063503"/>
              <a:gd name="connsiteX3" fmla="*/ 3706115 w 3706115"/>
              <a:gd name="connsiteY3" fmla="*/ 109241 h 4063503"/>
              <a:gd name="connsiteX4" fmla="*/ 3706115 w 3706115"/>
              <a:gd name="connsiteY4" fmla="*/ 3954265 h 4063503"/>
              <a:gd name="connsiteX5" fmla="*/ 3596877 w 3706115"/>
              <a:gd name="connsiteY5" fmla="*/ 4063503 h 4063503"/>
              <a:gd name="connsiteX6" fmla="*/ 144738 w 3706115"/>
              <a:gd name="connsiteY6" fmla="*/ 4063503 h 4063503"/>
              <a:gd name="connsiteX7" fmla="*/ 35500 w 3706115"/>
              <a:gd name="connsiteY7" fmla="*/ 3954265 h 4063503"/>
              <a:gd name="connsiteX8" fmla="*/ 35500 w 3706115"/>
              <a:gd name="connsiteY8" fmla="*/ 109241 h 4063503"/>
              <a:gd name="connsiteX0" fmla="*/ 35500 w 3706115"/>
              <a:gd name="connsiteY0" fmla="*/ 109241 h 4063503"/>
              <a:gd name="connsiteX1" fmla="*/ 24158 w 3706115"/>
              <a:gd name="connsiteY1" fmla="*/ 0 h 4063503"/>
              <a:gd name="connsiteX2" fmla="*/ 3596877 w 3706115"/>
              <a:gd name="connsiteY2" fmla="*/ 3 h 4063503"/>
              <a:gd name="connsiteX3" fmla="*/ 3706115 w 3706115"/>
              <a:gd name="connsiteY3" fmla="*/ 109241 h 4063503"/>
              <a:gd name="connsiteX4" fmla="*/ 3706115 w 3706115"/>
              <a:gd name="connsiteY4" fmla="*/ 3954265 h 4063503"/>
              <a:gd name="connsiteX5" fmla="*/ 3596877 w 3706115"/>
              <a:gd name="connsiteY5" fmla="*/ 4063503 h 4063503"/>
              <a:gd name="connsiteX6" fmla="*/ 74399 w 3706115"/>
              <a:gd name="connsiteY6" fmla="*/ 4063503 h 4063503"/>
              <a:gd name="connsiteX7" fmla="*/ 35500 w 3706115"/>
              <a:gd name="connsiteY7" fmla="*/ 3954265 h 4063503"/>
              <a:gd name="connsiteX8" fmla="*/ 35500 w 3706115"/>
              <a:gd name="connsiteY8" fmla="*/ 109241 h 4063503"/>
              <a:gd name="connsiteX0" fmla="*/ 35500 w 3706115"/>
              <a:gd name="connsiteY0" fmla="*/ 109241 h 4091278"/>
              <a:gd name="connsiteX1" fmla="*/ 24158 w 3706115"/>
              <a:gd name="connsiteY1" fmla="*/ 0 h 4091278"/>
              <a:gd name="connsiteX2" fmla="*/ 3596877 w 3706115"/>
              <a:gd name="connsiteY2" fmla="*/ 3 h 4091278"/>
              <a:gd name="connsiteX3" fmla="*/ 3706115 w 3706115"/>
              <a:gd name="connsiteY3" fmla="*/ 109241 h 4091278"/>
              <a:gd name="connsiteX4" fmla="*/ 3706115 w 3706115"/>
              <a:gd name="connsiteY4" fmla="*/ 3954265 h 4091278"/>
              <a:gd name="connsiteX5" fmla="*/ 3596877 w 3706115"/>
              <a:gd name="connsiteY5" fmla="*/ 4063503 h 4091278"/>
              <a:gd name="connsiteX6" fmla="*/ 74399 w 3706115"/>
              <a:gd name="connsiteY6" fmla="*/ 4063503 h 4091278"/>
              <a:gd name="connsiteX7" fmla="*/ 35500 w 3706115"/>
              <a:gd name="connsiteY7" fmla="*/ 4064797 h 4091278"/>
              <a:gd name="connsiteX8" fmla="*/ 35500 w 3706115"/>
              <a:gd name="connsiteY8" fmla="*/ 109241 h 4091278"/>
              <a:gd name="connsiteX0" fmla="*/ 20190 w 3690805"/>
              <a:gd name="connsiteY0" fmla="*/ 113363 h 4095400"/>
              <a:gd name="connsiteX1" fmla="*/ 29443 w 3690805"/>
              <a:gd name="connsiteY1" fmla="*/ 0 h 4095400"/>
              <a:gd name="connsiteX2" fmla="*/ 3581567 w 3690805"/>
              <a:gd name="connsiteY2" fmla="*/ 4125 h 4095400"/>
              <a:gd name="connsiteX3" fmla="*/ 3690805 w 3690805"/>
              <a:gd name="connsiteY3" fmla="*/ 113363 h 4095400"/>
              <a:gd name="connsiteX4" fmla="*/ 3690805 w 3690805"/>
              <a:gd name="connsiteY4" fmla="*/ 3958387 h 4095400"/>
              <a:gd name="connsiteX5" fmla="*/ 3581567 w 3690805"/>
              <a:gd name="connsiteY5" fmla="*/ 4067625 h 4095400"/>
              <a:gd name="connsiteX6" fmla="*/ 59089 w 3690805"/>
              <a:gd name="connsiteY6" fmla="*/ 4067625 h 4095400"/>
              <a:gd name="connsiteX7" fmla="*/ 20190 w 3690805"/>
              <a:gd name="connsiteY7" fmla="*/ 4068919 h 4095400"/>
              <a:gd name="connsiteX8" fmla="*/ 20190 w 3690805"/>
              <a:gd name="connsiteY8" fmla="*/ 113363 h 4095400"/>
              <a:gd name="connsiteX0" fmla="*/ 3698 w 3674313"/>
              <a:gd name="connsiteY0" fmla="*/ 113573 h 4095610"/>
              <a:gd name="connsiteX1" fmla="*/ 12951 w 3674313"/>
              <a:gd name="connsiteY1" fmla="*/ 210 h 4095610"/>
              <a:gd name="connsiteX2" fmla="*/ 3565075 w 3674313"/>
              <a:gd name="connsiteY2" fmla="*/ 4335 h 4095610"/>
              <a:gd name="connsiteX3" fmla="*/ 3674313 w 3674313"/>
              <a:gd name="connsiteY3" fmla="*/ 113573 h 4095610"/>
              <a:gd name="connsiteX4" fmla="*/ 3674313 w 3674313"/>
              <a:gd name="connsiteY4" fmla="*/ 3958597 h 4095610"/>
              <a:gd name="connsiteX5" fmla="*/ 3565075 w 3674313"/>
              <a:gd name="connsiteY5" fmla="*/ 4067835 h 4095610"/>
              <a:gd name="connsiteX6" fmla="*/ 42597 w 3674313"/>
              <a:gd name="connsiteY6" fmla="*/ 4067835 h 4095610"/>
              <a:gd name="connsiteX7" fmla="*/ 3698 w 3674313"/>
              <a:gd name="connsiteY7" fmla="*/ 4069129 h 4095610"/>
              <a:gd name="connsiteX8" fmla="*/ 3698 w 3674313"/>
              <a:gd name="connsiteY8" fmla="*/ 113573 h 4095610"/>
              <a:gd name="connsiteX0" fmla="*/ 2554 w 3673169"/>
              <a:gd name="connsiteY0" fmla="*/ 113573 h 4084059"/>
              <a:gd name="connsiteX1" fmla="*/ 11807 w 3673169"/>
              <a:gd name="connsiteY1" fmla="*/ 210 h 4084059"/>
              <a:gd name="connsiteX2" fmla="*/ 3563931 w 3673169"/>
              <a:gd name="connsiteY2" fmla="*/ 4335 h 4084059"/>
              <a:gd name="connsiteX3" fmla="*/ 3673169 w 3673169"/>
              <a:gd name="connsiteY3" fmla="*/ 113573 h 4084059"/>
              <a:gd name="connsiteX4" fmla="*/ 3673169 w 3673169"/>
              <a:gd name="connsiteY4" fmla="*/ 3958597 h 4084059"/>
              <a:gd name="connsiteX5" fmla="*/ 3563931 w 3673169"/>
              <a:gd name="connsiteY5" fmla="*/ 4067835 h 4084059"/>
              <a:gd name="connsiteX6" fmla="*/ 41453 w 3673169"/>
              <a:gd name="connsiteY6" fmla="*/ 4067835 h 4084059"/>
              <a:gd name="connsiteX7" fmla="*/ 6673 w 3673169"/>
              <a:gd name="connsiteY7" fmla="*/ 4052653 h 4084059"/>
              <a:gd name="connsiteX8" fmla="*/ 2554 w 3673169"/>
              <a:gd name="connsiteY8" fmla="*/ 113573 h 4084059"/>
              <a:gd name="connsiteX0" fmla="*/ 2554 w 3673169"/>
              <a:gd name="connsiteY0" fmla="*/ 113573 h 4067835"/>
              <a:gd name="connsiteX1" fmla="*/ 11807 w 3673169"/>
              <a:gd name="connsiteY1" fmla="*/ 210 h 4067835"/>
              <a:gd name="connsiteX2" fmla="*/ 3563931 w 3673169"/>
              <a:gd name="connsiteY2" fmla="*/ 4335 h 4067835"/>
              <a:gd name="connsiteX3" fmla="*/ 3673169 w 3673169"/>
              <a:gd name="connsiteY3" fmla="*/ 113573 h 4067835"/>
              <a:gd name="connsiteX4" fmla="*/ 3673169 w 3673169"/>
              <a:gd name="connsiteY4" fmla="*/ 3958597 h 4067835"/>
              <a:gd name="connsiteX5" fmla="*/ 3563931 w 3673169"/>
              <a:gd name="connsiteY5" fmla="*/ 4067835 h 4067835"/>
              <a:gd name="connsiteX6" fmla="*/ 41453 w 3673169"/>
              <a:gd name="connsiteY6" fmla="*/ 4067835 h 4067835"/>
              <a:gd name="connsiteX7" fmla="*/ 6673 w 3673169"/>
              <a:gd name="connsiteY7" fmla="*/ 3974394 h 4067835"/>
              <a:gd name="connsiteX8" fmla="*/ 2554 w 3673169"/>
              <a:gd name="connsiteY8" fmla="*/ 113573 h 4067835"/>
              <a:gd name="connsiteX0" fmla="*/ 10122 w 3680737"/>
              <a:gd name="connsiteY0" fmla="*/ 113573 h 4071954"/>
              <a:gd name="connsiteX1" fmla="*/ 19375 w 3680737"/>
              <a:gd name="connsiteY1" fmla="*/ 210 h 4071954"/>
              <a:gd name="connsiteX2" fmla="*/ 3571499 w 3680737"/>
              <a:gd name="connsiteY2" fmla="*/ 4335 h 4071954"/>
              <a:gd name="connsiteX3" fmla="*/ 3680737 w 3680737"/>
              <a:gd name="connsiteY3" fmla="*/ 113573 h 4071954"/>
              <a:gd name="connsiteX4" fmla="*/ 3680737 w 3680737"/>
              <a:gd name="connsiteY4" fmla="*/ 3958597 h 4071954"/>
              <a:gd name="connsiteX5" fmla="*/ 3571499 w 3680737"/>
              <a:gd name="connsiteY5" fmla="*/ 4067835 h 4071954"/>
              <a:gd name="connsiteX6" fmla="*/ 32546 w 3680737"/>
              <a:gd name="connsiteY6" fmla="*/ 4071954 h 4071954"/>
              <a:gd name="connsiteX7" fmla="*/ 14241 w 3680737"/>
              <a:gd name="connsiteY7" fmla="*/ 3974394 h 4071954"/>
              <a:gd name="connsiteX8" fmla="*/ 10122 w 3680737"/>
              <a:gd name="connsiteY8" fmla="*/ 113573 h 4071954"/>
              <a:gd name="connsiteX0" fmla="*/ 2554 w 3673169"/>
              <a:gd name="connsiteY0" fmla="*/ 113573 h 4072236"/>
              <a:gd name="connsiteX1" fmla="*/ 11807 w 3673169"/>
              <a:gd name="connsiteY1" fmla="*/ 210 h 4072236"/>
              <a:gd name="connsiteX2" fmla="*/ 3563931 w 3673169"/>
              <a:gd name="connsiteY2" fmla="*/ 4335 h 4072236"/>
              <a:gd name="connsiteX3" fmla="*/ 3673169 w 3673169"/>
              <a:gd name="connsiteY3" fmla="*/ 113573 h 4072236"/>
              <a:gd name="connsiteX4" fmla="*/ 3673169 w 3673169"/>
              <a:gd name="connsiteY4" fmla="*/ 3958597 h 4072236"/>
              <a:gd name="connsiteX5" fmla="*/ 3563931 w 3673169"/>
              <a:gd name="connsiteY5" fmla="*/ 4067835 h 4072236"/>
              <a:gd name="connsiteX6" fmla="*/ 24978 w 3673169"/>
              <a:gd name="connsiteY6" fmla="*/ 4071954 h 4072236"/>
              <a:gd name="connsiteX7" fmla="*/ 6673 w 3673169"/>
              <a:gd name="connsiteY7" fmla="*/ 3974394 h 4072236"/>
              <a:gd name="connsiteX8" fmla="*/ 2554 w 3673169"/>
              <a:gd name="connsiteY8" fmla="*/ 113573 h 4072236"/>
              <a:gd name="connsiteX0" fmla="*/ 2554 w 3673169"/>
              <a:gd name="connsiteY0" fmla="*/ 113573 h 4094806"/>
              <a:gd name="connsiteX1" fmla="*/ 11807 w 3673169"/>
              <a:gd name="connsiteY1" fmla="*/ 210 h 4094806"/>
              <a:gd name="connsiteX2" fmla="*/ 3563931 w 3673169"/>
              <a:gd name="connsiteY2" fmla="*/ 4335 h 4094806"/>
              <a:gd name="connsiteX3" fmla="*/ 3673169 w 3673169"/>
              <a:gd name="connsiteY3" fmla="*/ 113573 h 4094806"/>
              <a:gd name="connsiteX4" fmla="*/ 3673169 w 3673169"/>
              <a:gd name="connsiteY4" fmla="*/ 3958597 h 4094806"/>
              <a:gd name="connsiteX5" fmla="*/ 3563931 w 3673169"/>
              <a:gd name="connsiteY5" fmla="*/ 4067835 h 4094806"/>
              <a:gd name="connsiteX6" fmla="*/ 24978 w 3673169"/>
              <a:gd name="connsiteY6" fmla="*/ 4071954 h 4094806"/>
              <a:gd name="connsiteX7" fmla="*/ 6672 w 3673169"/>
              <a:gd name="connsiteY7" fmla="*/ 4065010 h 4094806"/>
              <a:gd name="connsiteX8" fmla="*/ 2554 w 3673169"/>
              <a:gd name="connsiteY8" fmla="*/ 113573 h 4094806"/>
              <a:gd name="connsiteX0" fmla="*/ 2554 w 3673169"/>
              <a:gd name="connsiteY0" fmla="*/ 113573 h 4074443"/>
              <a:gd name="connsiteX1" fmla="*/ 11807 w 3673169"/>
              <a:gd name="connsiteY1" fmla="*/ 210 h 4074443"/>
              <a:gd name="connsiteX2" fmla="*/ 3563931 w 3673169"/>
              <a:gd name="connsiteY2" fmla="*/ 4335 h 4074443"/>
              <a:gd name="connsiteX3" fmla="*/ 3673169 w 3673169"/>
              <a:gd name="connsiteY3" fmla="*/ 113573 h 4074443"/>
              <a:gd name="connsiteX4" fmla="*/ 3673169 w 3673169"/>
              <a:gd name="connsiteY4" fmla="*/ 3958597 h 4074443"/>
              <a:gd name="connsiteX5" fmla="*/ 3563931 w 3673169"/>
              <a:gd name="connsiteY5" fmla="*/ 4067835 h 4074443"/>
              <a:gd name="connsiteX6" fmla="*/ 24978 w 3673169"/>
              <a:gd name="connsiteY6" fmla="*/ 4071954 h 4074443"/>
              <a:gd name="connsiteX7" fmla="*/ 6672 w 3673169"/>
              <a:gd name="connsiteY7" fmla="*/ 4065010 h 4074443"/>
              <a:gd name="connsiteX8" fmla="*/ 2554 w 3673169"/>
              <a:gd name="connsiteY8" fmla="*/ 113573 h 4074443"/>
              <a:gd name="connsiteX0" fmla="*/ 2554 w 3673169"/>
              <a:gd name="connsiteY0" fmla="*/ 113573 h 4078718"/>
              <a:gd name="connsiteX1" fmla="*/ 11807 w 3673169"/>
              <a:gd name="connsiteY1" fmla="*/ 210 h 4078718"/>
              <a:gd name="connsiteX2" fmla="*/ 3563931 w 3673169"/>
              <a:gd name="connsiteY2" fmla="*/ 4335 h 4078718"/>
              <a:gd name="connsiteX3" fmla="*/ 3673169 w 3673169"/>
              <a:gd name="connsiteY3" fmla="*/ 113573 h 4078718"/>
              <a:gd name="connsiteX4" fmla="*/ 3673169 w 3673169"/>
              <a:gd name="connsiteY4" fmla="*/ 3958597 h 4078718"/>
              <a:gd name="connsiteX5" fmla="*/ 3563931 w 3673169"/>
              <a:gd name="connsiteY5" fmla="*/ 4067835 h 4078718"/>
              <a:gd name="connsiteX6" fmla="*/ 24978 w 3673169"/>
              <a:gd name="connsiteY6" fmla="*/ 4071954 h 4078718"/>
              <a:gd name="connsiteX7" fmla="*/ 6672 w 3673169"/>
              <a:gd name="connsiteY7" fmla="*/ 4073248 h 4078718"/>
              <a:gd name="connsiteX8" fmla="*/ 2554 w 3673169"/>
              <a:gd name="connsiteY8" fmla="*/ 113573 h 4078718"/>
              <a:gd name="connsiteX0" fmla="*/ 7299 w 3677914"/>
              <a:gd name="connsiteY0" fmla="*/ 113573 h 4085182"/>
              <a:gd name="connsiteX1" fmla="*/ 16552 w 3677914"/>
              <a:gd name="connsiteY1" fmla="*/ 210 h 4085182"/>
              <a:gd name="connsiteX2" fmla="*/ 3568676 w 3677914"/>
              <a:gd name="connsiteY2" fmla="*/ 4335 h 4085182"/>
              <a:gd name="connsiteX3" fmla="*/ 3677914 w 3677914"/>
              <a:gd name="connsiteY3" fmla="*/ 113573 h 4085182"/>
              <a:gd name="connsiteX4" fmla="*/ 3677914 w 3677914"/>
              <a:gd name="connsiteY4" fmla="*/ 3958597 h 4085182"/>
              <a:gd name="connsiteX5" fmla="*/ 3568676 w 3677914"/>
              <a:gd name="connsiteY5" fmla="*/ 4067835 h 4085182"/>
              <a:gd name="connsiteX6" fmla="*/ 29723 w 3677914"/>
              <a:gd name="connsiteY6" fmla="*/ 4071954 h 4085182"/>
              <a:gd name="connsiteX7" fmla="*/ 3179 w 3677914"/>
              <a:gd name="connsiteY7" fmla="*/ 4081489 h 4085182"/>
              <a:gd name="connsiteX8" fmla="*/ 7299 w 3677914"/>
              <a:gd name="connsiteY8" fmla="*/ 113573 h 4085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77914" h="4085182">
                <a:moveTo>
                  <a:pt x="7299" y="113573"/>
                </a:moveTo>
                <a:cubicBezTo>
                  <a:pt x="7299" y="53243"/>
                  <a:pt x="-2589" y="-3912"/>
                  <a:pt x="16552" y="210"/>
                </a:cubicBezTo>
                <a:lnTo>
                  <a:pt x="3568676" y="4335"/>
                </a:lnTo>
                <a:cubicBezTo>
                  <a:pt x="3629006" y="4335"/>
                  <a:pt x="3677914" y="53243"/>
                  <a:pt x="3677914" y="113573"/>
                </a:cubicBezTo>
                <a:lnTo>
                  <a:pt x="3677914" y="3958597"/>
                </a:lnTo>
                <a:cubicBezTo>
                  <a:pt x="3677914" y="4018927"/>
                  <a:pt x="3629006" y="4067835"/>
                  <a:pt x="3568676" y="4067835"/>
                </a:cubicBezTo>
                <a:lnTo>
                  <a:pt x="29723" y="4071954"/>
                </a:lnTo>
                <a:cubicBezTo>
                  <a:pt x="2343" y="4076076"/>
                  <a:pt x="-5059" y="4092395"/>
                  <a:pt x="3179" y="4081489"/>
                </a:cubicBezTo>
                <a:cubicBezTo>
                  <a:pt x="1806" y="2764343"/>
                  <a:pt x="8672" y="1430719"/>
                  <a:pt x="7299" y="113573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Скругленный прямоугольник 68"/>
          <p:cNvSpPr/>
          <p:nvPr/>
        </p:nvSpPr>
        <p:spPr>
          <a:xfrm rot="10800000">
            <a:off x="10690534" y="-118681"/>
            <a:ext cx="1160831" cy="1728859"/>
          </a:xfrm>
          <a:prstGeom prst="roundRect">
            <a:avLst>
              <a:gd name="adj" fmla="val 2381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4" name="Picture 6" descr="ÐÐ°ÑÑÐ¸Ð½ÐºÐ¸ Ð¿Ð¾ Ð·Ð°Ð¿ÑÐ¾ÑÑ ÑÑÐ¿Ð¿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52" y="521692"/>
            <a:ext cx="2048500" cy="1447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361220" y="1807792"/>
            <a:ext cx="2268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Материалы заседания</a:t>
            </a:r>
          </a:p>
          <a:p>
            <a:pPr algn="ctr"/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06 декабря 2018 г.</a:t>
            </a:r>
            <a:endParaRPr lang="ru-RU" sz="1600" dirty="0">
              <a:solidFill>
                <a:srgbClr val="2A374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1" name="Скругленный прямоугольник 24"/>
          <p:cNvSpPr/>
          <p:nvPr/>
        </p:nvSpPr>
        <p:spPr>
          <a:xfrm rot="10800000">
            <a:off x="11490389" y="275653"/>
            <a:ext cx="698453" cy="2647554"/>
          </a:xfrm>
          <a:custGeom>
            <a:avLst/>
            <a:gdLst>
              <a:gd name="connsiteX0" fmla="*/ 0 w 3670615"/>
              <a:gd name="connsiteY0" fmla="*/ 109238 h 4063500"/>
              <a:gd name="connsiteX1" fmla="*/ 109238 w 3670615"/>
              <a:gd name="connsiteY1" fmla="*/ 0 h 4063500"/>
              <a:gd name="connsiteX2" fmla="*/ 3561377 w 3670615"/>
              <a:gd name="connsiteY2" fmla="*/ 0 h 4063500"/>
              <a:gd name="connsiteX3" fmla="*/ 3670615 w 3670615"/>
              <a:gd name="connsiteY3" fmla="*/ 109238 h 4063500"/>
              <a:gd name="connsiteX4" fmla="*/ 3670615 w 3670615"/>
              <a:gd name="connsiteY4" fmla="*/ 3954262 h 4063500"/>
              <a:gd name="connsiteX5" fmla="*/ 3561377 w 3670615"/>
              <a:gd name="connsiteY5" fmla="*/ 4063500 h 4063500"/>
              <a:gd name="connsiteX6" fmla="*/ 109238 w 3670615"/>
              <a:gd name="connsiteY6" fmla="*/ 4063500 h 4063500"/>
              <a:gd name="connsiteX7" fmla="*/ 0 w 3670615"/>
              <a:gd name="connsiteY7" fmla="*/ 3954262 h 4063500"/>
              <a:gd name="connsiteX8" fmla="*/ 0 w 3670615"/>
              <a:gd name="connsiteY8" fmla="*/ 109238 h 4063500"/>
              <a:gd name="connsiteX0" fmla="*/ 35500 w 3706115"/>
              <a:gd name="connsiteY0" fmla="*/ 109241 h 4063503"/>
              <a:gd name="connsiteX1" fmla="*/ 24158 w 3706115"/>
              <a:gd name="connsiteY1" fmla="*/ 0 h 4063503"/>
              <a:gd name="connsiteX2" fmla="*/ 3596877 w 3706115"/>
              <a:gd name="connsiteY2" fmla="*/ 3 h 4063503"/>
              <a:gd name="connsiteX3" fmla="*/ 3706115 w 3706115"/>
              <a:gd name="connsiteY3" fmla="*/ 109241 h 4063503"/>
              <a:gd name="connsiteX4" fmla="*/ 3706115 w 3706115"/>
              <a:gd name="connsiteY4" fmla="*/ 3954265 h 4063503"/>
              <a:gd name="connsiteX5" fmla="*/ 3596877 w 3706115"/>
              <a:gd name="connsiteY5" fmla="*/ 4063503 h 4063503"/>
              <a:gd name="connsiteX6" fmla="*/ 144738 w 3706115"/>
              <a:gd name="connsiteY6" fmla="*/ 4063503 h 4063503"/>
              <a:gd name="connsiteX7" fmla="*/ 35500 w 3706115"/>
              <a:gd name="connsiteY7" fmla="*/ 3954265 h 4063503"/>
              <a:gd name="connsiteX8" fmla="*/ 35500 w 3706115"/>
              <a:gd name="connsiteY8" fmla="*/ 109241 h 4063503"/>
              <a:gd name="connsiteX0" fmla="*/ 35500 w 3706115"/>
              <a:gd name="connsiteY0" fmla="*/ 109241 h 4063503"/>
              <a:gd name="connsiteX1" fmla="*/ 24158 w 3706115"/>
              <a:gd name="connsiteY1" fmla="*/ 0 h 4063503"/>
              <a:gd name="connsiteX2" fmla="*/ 3596877 w 3706115"/>
              <a:gd name="connsiteY2" fmla="*/ 3 h 4063503"/>
              <a:gd name="connsiteX3" fmla="*/ 3706115 w 3706115"/>
              <a:gd name="connsiteY3" fmla="*/ 109241 h 4063503"/>
              <a:gd name="connsiteX4" fmla="*/ 3706115 w 3706115"/>
              <a:gd name="connsiteY4" fmla="*/ 3954265 h 4063503"/>
              <a:gd name="connsiteX5" fmla="*/ 3596877 w 3706115"/>
              <a:gd name="connsiteY5" fmla="*/ 4063503 h 4063503"/>
              <a:gd name="connsiteX6" fmla="*/ 74399 w 3706115"/>
              <a:gd name="connsiteY6" fmla="*/ 4063503 h 4063503"/>
              <a:gd name="connsiteX7" fmla="*/ 35500 w 3706115"/>
              <a:gd name="connsiteY7" fmla="*/ 3954265 h 4063503"/>
              <a:gd name="connsiteX8" fmla="*/ 35500 w 3706115"/>
              <a:gd name="connsiteY8" fmla="*/ 109241 h 4063503"/>
              <a:gd name="connsiteX0" fmla="*/ 35500 w 3706115"/>
              <a:gd name="connsiteY0" fmla="*/ 109241 h 4091278"/>
              <a:gd name="connsiteX1" fmla="*/ 24158 w 3706115"/>
              <a:gd name="connsiteY1" fmla="*/ 0 h 4091278"/>
              <a:gd name="connsiteX2" fmla="*/ 3596877 w 3706115"/>
              <a:gd name="connsiteY2" fmla="*/ 3 h 4091278"/>
              <a:gd name="connsiteX3" fmla="*/ 3706115 w 3706115"/>
              <a:gd name="connsiteY3" fmla="*/ 109241 h 4091278"/>
              <a:gd name="connsiteX4" fmla="*/ 3706115 w 3706115"/>
              <a:gd name="connsiteY4" fmla="*/ 3954265 h 4091278"/>
              <a:gd name="connsiteX5" fmla="*/ 3596877 w 3706115"/>
              <a:gd name="connsiteY5" fmla="*/ 4063503 h 4091278"/>
              <a:gd name="connsiteX6" fmla="*/ 74399 w 3706115"/>
              <a:gd name="connsiteY6" fmla="*/ 4063503 h 4091278"/>
              <a:gd name="connsiteX7" fmla="*/ 35500 w 3706115"/>
              <a:gd name="connsiteY7" fmla="*/ 4064797 h 4091278"/>
              <a:gd name="connsiteX8" fmla="*/ 35500 w 3706115"/>
              <a:gd name="connsiteY8" fmla="*/ 109241 h 4091278"/>
              <a:gd name="connsiteX0" fmla="*/ 20190 w 3690805"/>
              <a:gd name="connsiteY0" fmla="*/ 113363 h 4095400"/>
              <a:gd name="connsiteX1" fmla="*/ 29443 w 3690805"/>
              <a:gd name="connsiteY1" fmla="*/ 0 h 4095400"/>
              <a:gd name="connsiteX2" fmla="*/ 3581567 w 3690805"/>
              <a:gd name="connsiteY2" fmla="*/ 4125 h 4095400"/>
              <a:gd name="connsiteX3" fmla="*/ 3690805 w 3690805"/>
              <a:gd name="connsiteY3" fmla="*/ 113363 h 4095400"/>
              <a:gd name="connsiteX4" fmla="*/ 3690805 w 3690805"/>
              <a:gd name="connsiteY4" fmla="*/ 3958387 h 4095400"/>
              <a:gd name="connsiteX5" fmla="*/ 3581567 w 3690805"/>
              <a:gd name="connsiteY5" fmla="*/ 4067625 h 4095400"/>
              <a:gd name="connsiteX6" fmla="*/ 59089 w 3690805"/>
              <a:gd name="connsiteY6" fmla="*/ 4067625 h 4095400"/>
              <a:gd name="connsiteX7" fmla="*/ 20190 w 3690805"/>
              <a:gd name="connsiteY7" fmla="*/ 4068919 h 4095400"/>
              <a:gd name="connsiteX8" fmla="*/ 20190 w 3690805"/>
              <a:gd name="connsiteY8" fmla="*/ 113363 h 4095400"/>
              <a:gd name="connsiteX0" fmla="*/ 3698 w 3674313"/>
              <a:gd name="connsiteY0" fmla="*/ 113573 h 4095610"/>
              <a:gd name="connsiteX1" fmla="*/ 12951 w 3674313"/>
              <a:gd name="connsiteY1" fmla="*/ 210 h 4095610"/>
              <a:gd name="connsiteX2" fmla="*/ 3565075 w 3674313"/>
              <a:gd name="connsiteY2" fmla="*/ 4335 h 4095610"/>
              <a:gd name="connsiteX3" fmla="*/ 3674313 w 3674313"/>
              <a:gd name="connsiteY3" fmla="*/ 113573 h 4095610"/>
              <a:gd name="connsiteX4" fmla="*/ 3674313 w 3674313"/>
              <a:gd name="connsiteY4" fmla="*/ 3958597 h 4095610"/>
              <a:gd name="connsiteX5" fmla="*/ 3565075 w 3674313"/>
              <a:gd name="connsiteY5" fmla="*/ 4067835 h 4095610"/>
              <a:gd name="connsiteX6" fmla="*/ 42597 w 3674313"/>
              <a:gd name="connsiteY6" fmla="*/ 4067835 h 4095610"/>
              <a:gd name="connsiteX7" fmla="*/ 3698 w 3674313"/>
              <a:gd name="connsiteY7" fmla="*/ 4069129 h 4095610"/>
              <a:gd name="connsiteX8" fmla="*/ 3698 w 3674313"/>
              <a:gd name="connsiteY8" fmla="*/ 113573 h 4095610"/>
              <a:gd name="connsiteX0" fmla="*/ 2554 w 3673169"/>
              <a:gd name="connsiteY0" fmla="*/ 113573 h 4084059"/>
              <a:gd name="connsiteX1" fmla="*/ 11807 w 3673169"/>
              <a:gd name="connsiteY1" fmla="*/ 210 h 4084059"/>
              <a:gd name="connsiteX2" fmla="*/ 3563931 w 3673169"/>
              <a:gd name="connsiteY2" fmla="*/ 4335 h 4084059"/>
              <a:gd name="connsiteX3" fmla="*/ 3673169 w 3673169"/>
              <a:gd name="connsiteY3" fmla="*/ 113573 h 4084059"/>
              <a:gd name="connsiteX4" fmla="*/ 3673169 w 3673169"/>
              <a:gd name="connsiteY4" fmla="*/ 3958597 h 4084059"/>
              <a:gd name="connsiteX5" fmla="*/ 3563931 w 3673169"/>
              <a:gd name="connsiteY5" fmla="*/ 4067835 h 4084059"/>
              <a:gd name="connsiteX6" fmla="*/ 41453 w 3673169"/>
              <a:gd name="connsiteY6" fmla="*/ 4067835 h 4084059"/>
              <a:gd name="connsiteX7" fmla="*/ 6673 w 3673169"/>
              <a:gd name="connsiteY7" fmla="*/ 4052653 h 4084059"/>
              <a:gd name="connsiteX8" fmla="*/ 2554 w 3673169"/>
              <a:gd name="connsiteY8" fmla="*/ 113573 h 4084059"/>
              <a:gd name="connsiteX0" fmla="*/ 2554 w 3673169"/>
              <a:gd name="connsiteY0" fmla="*/ 113573 h 4067835"/>
              <a:gd name="connsiteX1" fmla="*/ 11807 w 3673169"/>
              <a:gd name="connsiteY1" fmla="*/ 210 h 4067835"/>
              <a:gd name="connsiteX2" fmla="*/ 3563931 w 3673169"/>
              <a:gd name="connsiteY2" fmla="*/ 4335 h 4067835"/>
              <a:gd name="connsiteX3" fmla="*/ 3673169 w 3673169"/>
              <a:gd name="connsiteY3" fmla="*/ 113573 h 4067835"/>
              <a:gd name="connsiteX4" fmla="*/ 3673169 w 3673169"/>
              <a:gd name="connsiteY4" fmla="*/ 3958597 h 4067835"/>
              <a:gd name="connsiteX5" fmla="*/ 3563931 w 3673169"/>
              <a:gd name="connsiteY5" fmla="*/ 4067835 h 4067835"/>
              <a:gd name="connsiteX6" fmla="*/ 41453 w 3673169"/>
              <a:gd name="connsiteY6" fmla="*/ 4067835 h 4067835"/>
              <a:gd name="connsiteX7" fmla="*/ 6673 w 3673169"/>
              <a:gd name="connsiteY7" fmla="*/ 3974394 h 4067835"/>
              <a:gd name="connsiteX8" fmla="*/ 2554 w 3673169"/>
              <a:gd name="connsiteY8" fmla="*/ 113573 h 4067835"/>
              <a:gd name="connsiteX0" fmla="*/ 10122 w 3680737"/>
              <a:gd name="connsiteY0" fmla="*/ 113573 h 4071954"/>
              <a:gd name="connsiteX1" fmla="*/ 19375 w 3680737"/>
              <a:gd name="connsiteY1" fmla="*/ 210 h 4071954"/>
              <a:gd name="connsiteX2" fmla="*/ 3571499 w 3680737"/>
              <a:gd name="connsiteY2" fmla="*/ 4335 h 4071954"/>
              <a:gd name="connsiteX3" fmla="*/ 3680737 w 3680737"/>
              <a:gd name="connsiteY3" fmla="*/ 113573 h 4071954"/>
              <a:gd name="connsiteX4" fmla="*/ 3680737 w 3680737"/>
              <a:gd name="connsiteY4" fmla="*/ 3958597 h 4071954"/>
              <a:gd name="connsiteX5" fmla="*/ 3571499 w 3680737"/>
              <a:gd name="connsiteY5" fmla="*/ 4067835 h 4071954"/>
              <a:gd name="connsiteX6" fmla="*/ 32546 w 3680737"/>
              <a:gd name="connsiteY6" fmla="*/ 4071954 h 4071954"/>
              <a:gd name="connsiteX7" fmla="*/ 14241 w 3680737"/>
              <a:gd name="connsiteY7" fmla="*/ 3974394 h 4071954"/>
              <a:gd name="connsiteX8" fmla="*/ 10122 w 3680737"/>
              <a:gd name="connsiteY8" fmla="*/ 113573 h 4071954"/>
              <a:gd name="connsiteX0" fmla="*/ 2554 w 3673169"/>
              <a:gd name="connsiteY0" fmla="*/ 113573 h 4072236"/>
              <a:gd name="connsiteX1" fmla="*/ 11807 w 3673169"/>
              <a:gd name="connsiteY1" fmla="*/ 210 h 4072236"/>
              <a:gd name="connsiteX2" fmla="*/ 3563931 w 3673169"/>
              <a:gd name="connsiteY2" fmla="*/ 4335 h 4072236"/>
              <a:gd name="connsiteX3" fmla="*/ 3673169 w 3673169"/>
              <a:gd name="connsiteY3" fmla="*/ 113573 h 4072236"/>
              <a:gd name="connsiteX4" fmla="*/ 3673169 w 3673169"/>
              <a:gd name="connsiteY4" fmla="*/ 3958597 h 4072236"/>
              <a:gd name="connsiteX5" fmla="*/ 3563931 w 3673169"/>
              <a:gd name="connsiteY5" fmla="*/ 4067835 h 4072236"/>
              <a:gd name="connsiteX6" fmla="*/ 24978 w 3673169"/>
              <a:gd name="connsiteY6" fmla="*/ 4071954 h 4072236"/>
              <a:gd name="connsiteX7" fmla="*/ 6673 w 3673169"/>
              <a:gd name="connsiteY7" fmla="*/ 3974394 h 4072236"/>
              <a:gd name="connsiteX8" fmla="*/ 2554 w 3673169"/>
              <a:gd name="connsiteY8" fmla="*/ 113573 h 4072236"/>
              <a:gd name="connsiteX0" fmla="*/ 2554 w 3673169"/>
              <a:gd name="connsiteY0" fmla="*/ 113573 h 4094806"/>
              <a:gd name="connsiteX1" fmla="*/ 11807 w 3673169"/>
              <a:gd name="connsiteY1" fmla="*/ 210 h 4094806"/>
              <a:gd name="connsiteX2" fmla="*/ 3563931 w 3673169"/>
              <a:gd name="connsiteY2" fmla="*/ 4335 h 4094806"/>
              <a:gd name="connsiteX3" fmla="*/ 3673169 w 3673169"/>
              <a:gd name="connsiteY3" fmla="*/ 113573 h 4094806"/>
              <a:gd name="connsiteX4" fmla="*/ 3673169 w 3673169"/>
              <a:gd name="connsiteY4" fmla="*/ 3958597 h 4094806"/>
              <a:gd name="connsiteX5" fmla="*/ 3563931 w 3673169"/>
              <a:gd name="connsiteY5" fmla="*/ 4067835 h 4094806"/>
              <a:gd name="connsiteX6" fmla="*/ 24978 w 3673169"/>
              <a:gd name="connsiteY6" fmla="*/ 4071954 h 4094806"/>
              <a:gd name="connsiteX7" fmla="*/ 6672 w 3673169"/>
              <a:gd name="connsiteY7" fmla="*/ 4065010 h 4094806"/>
              <a:gd name="connsiteX8" fmla="*/ 2554 w 3673169"/>
              <a:gd name="connsiteY8" fmla="*/ 113573 h 4094806"/>
              <a:gd name="connsiteX0" fmla="*/ 2554 w 3673169"/>
              <a:gd name="connsiteY0" fmla="*/ 113573 h 4074443"/>
              <a:gd name="connsiteX1" fmla="*/ 11807 w 3673169"/>
              <a:gd name="connsiteY1" fmla="*/ 210 h 4074443"/>
              <a:gd name="connsiteX2" fmla="*/ 3563931 w 3673169"/>
              <a:gd name="connsiteY2" fmla="*/ 4335 h 4074443"/>
              <a:gd name="connsiteX3" fmla="*/ 3673169 w 3673169"/>
              <a:gd name="connsiteY3" fmla="*/ 113573 h 4074443"/>
              <a:gd name="connsiteX4" fmla="*/ 3673169 w 3673169"/>
              <a:gd name="connsiteY4" fmla="*/ 3958597 h 4074443"/>
              <a:gd name="connsiteX5" fmla="*/ 3563931 w 3673169"/>
              <a:gd name="connsiteY5" fmla="*/ 4067835 h 4074443"/>
              <a:gd name="connsiteX6" fmla="*/ 24978 w 3673169"/>
              <a:gd name="connsiteY6" fmla="*/ 4071954 h 4074443"/>
              <a:gd name="connsiteX7" fmla="*/ 6672 w 3673169"/>
              <a:gd name="connsiteY7" fmla="*/ 4065010 h 4074443"/>
              <a:gd name="connsiteX8" fmla="*/ 2554 w 3673169"/>
              <a:gd name="connsiteY8" fmla="*/ 113573 h 4074443"/>
              <a:gd name="connsiteX0" fmla="*/ 2554 w 3673169"/>
              <a:gd name="connsiteY0" fmla="*/ 113573 h 4078718"/>
              <a:gd name="connsiteX1" fmla="*/ 11807 w 3673169"/>
              <a:gd name="connsiteY1" fmla="*/ 210 h 4078718"/>
              <a:gd name="connsiteX2" fmla="*/ 3563931 w 3673169"/>
              <a:gd name="connsiteY2" fmla="*/ 4335 h 4078718"/>
              <a:gd name="connsiteX3" fmla="*/ 3673169 w 3673169"/>
              <a:gd name="connsiteY3" fmla="*/ 113573 h 4078718"/>
              <a:gd name="connsiteX4" fmla="*/ 3673169 w 3673169"/>
              <a:gd name="connsiteY4" fmla="*/ 3958597 h 4078718"/>
              <a:gd name="connsiteX5" fmla="*/ 3563931 w 3673169"/>
              <a:gd name="connsiteY5" fmla="*/ 4067835 h 4078718"/>
              <a:gd name="connsiteX6" fmla="*/ 24978 w 3673169"/>
              <a:gd name="connsiteY6" fmla="*/ 4071954 h 4078718"/>
              <a:gd name="connsiteX7" fmla="*/ 6672 w 3673169"/>
              <a:gd name="connsiteY7" fmla="*/ 4073248 h 4078718"/>
              <a:gd name="connsiteX8" fmla="*/ 2554 w 3673169"/>
              <a:gd name="connsiteY8" fmla="*/ 113573 h 4078718"/>
              <a:gd name="connsiteX0" fmla="*/ 7299 w 3677914"/>
              <a:gd name="connsiteY0" fmla="*/ 113573 h 4085182"/>
              <a:gd name="connsiteX1" fmla="*/ 16552 w 3677914"/>
              <a:gd name="connsiteY1" fmla="*/ 210 h 4085182"/>
              <a:gd name="connsiteX2" fmla="*/ 3568676 w 3677914"/>
              <a:gd name="connsiteY2" fmla="*/ 4335 h 4085182"/>
              <a:gd name="connsiteX3" fmla="*/ 3677914 w 3677914"/>
              <a:gd name="connsiteY3" fmla="*/ 113573 h 4085182"/>
              <a:gd name="connsiteX4" fmla="*/ 3677914 w 3677914"/>
              <a:gd name="connsiteY4" fmla="*/ 3958597 h 4085182"/>
              <a:gd name="connsiteX5" fmla="*/ 3568676 w 3677914"/>
              <a:gd name="connsiteY5" fmla="*/ 4067835 h 4085182"/>
              <a:gd name="connsiteX6" fmla="*/ 29723 w 3677914"/>
              <a:gd name="connsiteY6" fmla="*/ 4071954 h 4085182"/>
              <a:gd name="connsiteX7" fmla="*/ 3179 w 3677914"/>
              <a:gd name="connsiteY7" fmla="*/ 4081489 h 4085182"/>
              <a:gd name="connsiteX8" fmla="*/ 7299 w 3677914"/>
              <a:gd name="connsiteY8" fmla="*/ 113573 h 4085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77914" h="4085182">
                <a:moveTo>
                  <a:pt x="7299" y="113573"/>
                </a:moveTo>
                <a:cubicBezTo>
                  <a:pt x="7299" y="53243"/>
                  <a:pt x="-2589" y="-3912"/>
                  <a:pt x="16552" y="210"/>
                </a:cubicBezTo>
                <a:lnTo>
                  <a:pt x="3568676" y="4335"/>
                </a:lnTo>
                <a:cubicBezTo>
                  <a:pt x="3629006" y="4335"/>
                  <a:pt x="3677914" y="53243"/>
                  <a:pt x="3677914" y="113573"/>
                </a:cubicBezTo>
                <a:lnTo>
                  <a:pt x="3677914" y="3958597"/>
                </a:lnTo>
                <a:cubicBezTo>
                  <a:pt x="3677914" y="4018927"/>
                  <a:pt x="3629006" y="4067835"/>
                  <a:pt x="3568676" y="4067835"/>
                </a:cubicBezTo>
                <a:lnTo>
                  <a:pt x="29723" y="4071954"/>
                </a:lnTo>
                <a:cubicBezTo>
                  <a:pt x="2343" y="4076076"/>
                  <a:pt x="-5059" y="4092395"/>
                  <a:pt x="3179" y="4081489"/>
                </a:cubicBezTo>
                <a:cubicBezTo>
                  <a:pt x="1806" y="2764343"/>
                  <a:pt x="8672" y="1430719"/>
                  <a:pt x="7299" y="113573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842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6478780" y="1131590"/>
            <a:ext cx="5501266" cy="4582874"/>
          </a:xfrm>
          <a:prstGeom prst="rect">
            <a:avLst/>
          </a:prstGeom>
          <a:solidFill>
            <a:srgbClr val="FBFBFB"/>
          </a:solidFill>
          <a:ln>
            <a:noFill/>
          </a:ln>
          <a:effectLst>
            <a:outerShdw blurRad="50800" dist="38100" dir="5400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468930" y="1131590"/>
            <a:ext cx="5511116" cy="527803"/>
          </a:xfrm>
          <a:prstGeom prst="rect">
            <a:avLst/>
          </a:prstGeom>
          <a:solidFill>
            <a:srgbClr val="638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24904" y="1130045"/>
            <a:ext cx="5501266" cy="4582874"/>
          </a:xfrm>
          <a:prstGeom prst="rect">
            <a:avLst/>
          </a:prstGeom>
          <a:solidFill>
            <a:srgbClr val="FBFBFB"/>
          </a:solidFill>
          <a:ln>
            <a:noFill/>
          </a:ln>
          <a:effectLst>
            <a:outerShdw blurRad="50800" dist="38100" dir="5400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 rot="10800000">
            <a:off x="772550" y="1"/>
            <a:ext cx="10527792" cy="54863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0800000">
            <a:off x="1391294" y="0"/>
            <a:ext cx="9308592" cy="713232"/>
          </a:xfrm>
          <a:prstGeom prst="round2SameRect">
            <a:avLst>
              <a:gd name="adj1" fmla="val 48341"/>
              <a:gd name="adj2" fmla="val 0"/>
            </a:avLst>
          </a:prstGeom>
          <a:solidFill>
            <a:srgbClr val="D0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71350" y="145683"/>
            <a:ext cx="8183651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49263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СОСТАВ РАБОЧЕЙ ГРУППЫ «ЦИФРОВАЯ ТОРГОВЛЯ</a:t>
            </a:r>
            <a:r>
              <a:rPr lang="ru-RU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»</a:t>
            </a:r>
            <a:endParaRPr lang="ru-RU" sz="2400" b="1" dirty="0">
              <a:solidFill>
                <a:srgbClr val="2A3748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047554"/>
            <a:ext cx="120728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ТЕЧЕНИЕ 2018 Г. СОСТАВ РАБОЧЕЙ ГРУППЫ </a:t>
            </a:r>
            <a:r>
              <a:rPr lang="ru-RU" sz="22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УВЕЛИЧИЛСЯ БОЛЕЕ ЧЕМ В 2 РАЗА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2096" y="1130045"/>
            <a:ext cx="5525980" cy="527803"/>
          </a:xfrm>
          <a:prstGeom prst="rect">
            <a:avLst/>
          </a:prstGeom>
          <a:solidFill>
            <a:srgbClr val="638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1675163" y="1212992"/>
            <a:ext cx="247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НАЧАЛО 2018 ГОДА</a:t>
            </a:r>
            <a:endParaRPr lang="ru-RU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80537" y="1203732"/>
            <a:ext cx="3497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2-ОЕ ПОЛУГОДИЕ 2018 ГОДА</a:t>
            </a:r>
            <a:endParaRPr lang="ru-RU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43" y="1994574"/>
            <a:ext cx="1263060" cy="90233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766" y="2022618"/>
            <a:ext cx="894699" cy="88830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12" y="3143562"/>
            <a:ext cx="2375924" cy="6006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78" y="2871765"/>
            <a:ext cx="2292707" cy="106993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15" y="4020793"/>
            <a:ext cx="1595840" cy="48295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777" y="3168815"/>
            <a:ext cx="3107733" cy="203556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838" y="4815623"/>
            <a:ext cx="2257053" cy="61001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43" y="4752254"/>
            <a:ext cx="2182441" cy="58440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948" y="2114872"/>
            <a:ext cx="2262748" cy="766102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692" y="1609395"/>
            <a:ext cx="2085365" cy="143890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532" y="1942920"/>
            <a:ext cx="2049976" cy="72888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1208" y="2671800"/>
            <a:ext cx="1823016" cy="1288265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692" y="3015235"/>
            <a:ext cx="2786127" cy="644657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692" y="3999539"/>
            <a:ext cx="2786127" cy="441862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9406" y="4411043"/>
            <a:ext cx="1668923" cy="1171173"/>
          </a:xfrm>
          <a:prstGeom prst="rect">
            <a:avLst/>
          </a:prstGeom>
        </p:spPr>
      </p:pic>
      <p:sp>
        <p:nvSpPr>
          <p:cNvPr id="44" name="Плюс 43"/>
          <p:cNvSpPr/>
          <p:nvPr/>
        </p:nvSpPr>
        <p:spPr>
          <a:xfrm>
            <a:off x="5721309" y="3032023"/>
            <a:ext cx="778918" cy="778918"/>
          </a:xfrm>
          <a:prstGeom prst="mathPlus">
            <a:avLst/>
          </a:prstGeom>
          <a:solidFill>
            <a:srgbClr val="638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438" y="4081208"/>
            <a:ext cx="1491988" cy="319158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0782" y="4767752"/>
            <a:ext cx="2926810" cy="38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35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 rot="10800000">
            <a:off x="770347" y="1323082"/>
            <a:ext cx="318846" cy="278212"/>
          </a:xfrm>
          <a:prstGeom prst="rtTriangle">
            <a:avLst/>
          </a:prstGeom>
          <a:solidFill>
            <a:srgbClr val="89A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ый треугольник 17"/>
          <p:cNvSpPr/>
          <p:nvPr/>
        </p:nvSpPr>
        <p:spPr>
          <a:xfrm rot="10800000">
            <a:off x="769440" y="2702089"/>
            <a:ext cx="318846" cy="278212"/>
          </a:xfrm>
          <a:prstGeom prst="rtTriangle">
            <a:avLst/>
          </a:prstGeom>
          <a:solidFill>
            <a:srgbClr val="89A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0800000">
            <a:off x="772550" y="1"/>
            <a:ext cx="10527792" cy="54863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 rot="10800000">
            <a:off x="1391294" y="0"/>
            <a:ext cx="9308592" cy="713232"/>
          </a:xfrm>
          <a:prstGeom prst="round2SameRect">
            <a:avLst>
              <a:gd name="adj1" fmla="val 48341"/>
              <a:gd name="adj2" fmla="val 0"/>
            </a:avLst>
          </a:prstGeom>
          <a:solidFill>
            <a:srgbClr val="D0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443163" y="145683"/>
            <a:ext cx="717587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49263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АКТИВНОСТИ РАБОЧЕЙ ГРУППЫ В 2018 ГОДУ</a:t>
            </a:r>
            <a:endParaRPr lang="ru-RU" sz="2400" b="1" dirty="0">
              <a:solidFill>
                <a:srgbClr val="2A3748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8286" y="1093817"/>
            <a:ext cx="10337285" cy="963930"/>
          </a:xfrm>
          <a:prstGeom prst="rect">
            <a:avLst/>
          </a:prstGeom>
          <a:solidFill>
            <a:srgbClr val="FBFBFB"/>
          </a:solidFill>
          <a:ln>
            <a:noFill/>
          </a:ln>
          <a:effectLst>
            <a:outerShdw blurRad="50800" dist="38100" dir="5400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69442" y="848483"/>
            <a:ext cx="908713" cy="474038"/>
          </a:xfrm>
          <a:prstGeom prst="rect">
            <a:avLst/>
          </a:prstGeom>
          <a:solidFill>
            <a:srgbClr val="6382A8"/>
          </a:solidFill>
          <a:ln>
            <a:noFill/>
          </a:ln>
          <a:effectLst>
            <a:outerShdw blurRad="50800" dist="38100" dir="5400000" sx="102000" sy="102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36180" y="880926"/>
            <a:ext cx="790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МАЙ</a:t>
            </a:r>
            <a:endParaRPr lang="ru-RU" sz="2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56041" y="1524646"/>
            <a:ext cx="5307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Принято </a:t>
            </a:r>
            <a:r>
              <a:rPr lang="ru-RU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решение о создании единой витрины </a:t>
            </a:r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торгов</a:t>
            </a:r>
            <a:endParaRPr lang="ru-RU" sz="1600" dirty="0">
              <a:solidFill>
                <a:srgbClr val="2A374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Picture 2" descr="ÐÐ°ÑÑÐ¸Ð½ÐºÐ¸ Ð¿Ð¾ Ð·Ð°Ð¿ÑÐ¾ÑÑ ÑÐµÑÐ¿ÑÐ±Ð»Ð¸ÐºÐ° Ð±ÐµÐ»Ð°ÑÑÑÑ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468" y="1227916"/>
            <a:ext cx="779167" cy="65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088286" y="2451138"/>
            <a:ext cx="10337285" cy="1068277"/>
          </a:xfrm>
          <a:prstGeom prst="rect">
            <a:avLst/>
          </a:prstGeom>
          <a:solidFill>
            <a:srgbClr val="FBFBFB"/>
          </a:solidFill>
          <a:ln>
            <a:noFill/>
          </a:ln>
          <a:effectLst>
            <a:outerShdw blurRad="50800" dist="38100" dir="5400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64199" y="2218605"/>
            <a:ext cx="1424679" cy="484867"/>
          </a:xfrm>
          <a:prstGeom prst="rect">
            <a:avLst/>
          </a:prstGeom>
          <a:solidFill>
            <a:srgbClr val="6382A8"/>
          </a:solidFill>
          <a:ln>
            <a:noFill/>
          </a:ln>
          <a:effectLst>
            <a:outerShdw blurRad="50800" dist="38100" dir="5400000" sx="102000" sy="102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836218" y="2248401"/>
            <a:ext cx="1291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ОКТЯБРЬ</a:t>
            </a:r>
            <a:endParaRPr lang="ru-RU" sz="2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56041" y="2783017"/>
            <a:ext cx="8827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Прорабатывается </a:t>
            </a:r>
            <a:r>
              <a:rPr lang="ru-RU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вопрос о продвижении товаров </a:t>
            </a:r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отечественных производителей</a:t>
            </a:r>
          </a:p>
          <a:p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 </a:t>
            </a:r>
            <a:r>
              <a:rPr lang="ru-RU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рынки Республики Корея 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789" y="2609555"/>
            <a:ext cx="1142820" cy="763403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1088286" y="3952531"/>
            <a:ext cx="10337285" cy="2015134"/>
          </a:xfrm>
          <a:prstGeom prst="rect">
            <a:avLst/>
          </a:prstGeom>
          <a:solidFill>
            <a:srgbClr val="FBFBFB"/>
          </a:solidFill>
          <a:ln>
            <a:noFill/>
          </a:ln>
          <a:effectLst>
            <a:outerShdw blurRad="50800" dist="38100" dir="5400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456040" y="4297279"/>
            <a:ext cx="8418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Приняты </a:t>
            </a:r>
            <a:r>
              <a:rPr lang="ru-RU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решения о расширении доступа отечественного </a:t>
            </a:r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бизнеса к </a:t>
            </a:r>
            <a:r>
              <a:rPr lang="ru-RU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В2В и В2</a:t>
            </a:r>
            <a:r>
              <a:rPr lang="en-US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</a:t>
            </a:r>
            <a:r>
              <a:rPr lang="ru-RU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секторам экономик стран СНГ в формате </a:t>
            </a:r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электронной торговли</a:t>
            </a:r>
            <a:r>
              <a:rPr lang="ru-RU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об оптимизации корпоративных закупочных </a:t>
            </a:r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процессов с </a:t>
            </a:r>
            <a:r>
              <a:rPr lang="ru-RU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применением инновационных цифровых </a:t>
            </a:r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отечественных разработок</a:t>
            </a:r>
            <a:r>
              <a:rPr lang="ru-RU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о совершенствовании законодательного </a:t>
            </a:r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регулирования электронной </a:t>
            </a:r>
            <a:r>
              <a:rPr lang="ru-RU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торговли. Изучены тренды в развитии </a:t>
            </a:r>
            <a:r>
              <a:rPr lang="ru-RU" sz="1600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международной электронной </a:t>
            </a:r>
            <a:r>
              <a:rPr lang="ru-RU" sz="1600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торговли в формате </a:t>
            </a:r>
            <a:r>
              <a:rPr lang="ru-RU" sz="1600" dirty="0" err="1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маркетплейсов</a:t>
            </a:r>
            <a:endParaRPr lang="ru-RU" sz="1600" dirty="0">
              <a:solidFill>
                <a:srgbClr val="2A374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1" name="Picture 6" descr="ÐÐ°ÑÑÐ¸Ð½ÐºÐ¸ Ð¿Ð¾ Ð·Ð°Ð¿ÑÐ¾ÑÑ ÑÐ½Ð³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7567" y="4168751"/>
            <a:ext cx="759151" cy="72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2" descr="ÐÐ°ÑÑÐ¸Ð½ÐºÐ¸ Ð¿Ð¾ Ð·Ð°Ð¿ÑÐ¾ÑÑ globe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147" y="5051020"/>
            <a:ext cx="684488" cy="69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Прямоугольник 33"/>
          <p:cNvSpPr/>
          <p:nvPr/>
        </p:nvSpPr>
        <p:spPr>
          <a:xfrm>
            <a:off x="1681526" y="851849"/>
            <a:ext cx="8147314" cy="466648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25400" dist="38100" dir="5400000" algn="t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1766232" y="919894"/>
            <a:ext cx="7998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2A3748"/>
                </a:solidFill>
                <a:latin typeface="Segoe UI Semibold" panose="020B0702040204020203" pitchFamily="34" charset="0"/>
                <a:cs typeface="Segoe UI" panose="020B0502040204020203" pitchFamily="34" charset="0"/>
              </a:rPr>
              <a:t>ПРОВЕДЕНА РАБОЧАЯ ВСТРЕЧА С ПРЕДСТАВИТЕЛЯМИ РЕСПУБЛИКИ БЕЛАРУСЬ</a:t>
            </a:r>
            <a:endParaRPr lang="ru-RU" sz="1600" b="1" dirty="0">
              <a:solidFill>
                <a:srgbClr val="2A3748"/>
              </a:solidFill>
              <a:latin typeface="Segoe UI Semibold" panose="020B07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191067" y="2230537"/>
            <a:ext cx="7637773" cy="466648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25400" dist="38100" dir="5400000" algn="t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224414" y="2308018"/>
            <a:ext cx="7620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2A3748"/>
                </a:solidFill>
                <a:latin typeface="Segoe UI Semibold" panose="020B0702040204020203" pitchFamily="34" charset="0"/>
                <a:cs typeface="Segoe UI" panose="020B0502040204020203" pitchFamily="34" charset="0"/>
              </a:rPr>
              <a:t>ПРОВЕДЕНА РАБОЧАЯ ВСТРЕЧА С ПРЕДСТАВИТЕЛЯМИ РЕСПУБЛИКИ КОРЕЯ</a:t>
            </a:r>
            <a:endParaRPr lang="ru-RU" sz="1600" dirty="0">
              <a:solidFill>
                <a:srgbClr val="2A3748"/>
              </a:solidFill>
              <a:latin typeface="Segoe UI Semibold" panose="020B07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182311" y="3700979"/>
            <a:ext cx="7638780" cy="466648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25400" dist="38100" dir="5400000" algn="t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2488103" y="3778460"/>
            <a:ext cx="6973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2A3748"/>
                </a:solidFill>
                <a:latin typeface="Segoe UI Semibold" panose="020B0702040204020203" pitchFamily="34" charset="0"/>
                <a:cs typeface="Segoe UI" panose="020B0502040204020203" pitchFamily="34" charset="0"/>
              </a:rPr>
              <a:t>ПРОВЕДЕНО ЗАСЕДАНИЕ РАБОЧЕЙ ГРУППЫ «ЦИФРОВАЯ ТОРГОВЛЯ»</a:t>
            </a:r>
            <a:endParaRPr lang="ru-RU" sz="1600" dirty="0">
              <a:solidFill>
                <a:srgbClr val="2A3748"/>
              </a:solidFill>
              <a:latin typeface="Segoe UI Semibold" panose="020B07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3" name="Прямоугольный треугольник 42"/>
          <p:cNvSpPr/>
          <p:nvPr/>
        </p:nvSpPr>
        <p:spPr>
          <a:xfrm rot="10800000">
            <a:off x="773405" y="4167183"/>
            <a:ext cx="318846" cy="278212"/>
          </a:xfrm>
          <a:prstGeom prst="rtTriangle">
            <a:avLst/>
          </a:prstGeom>
          <a:solidFill>
            <a:srgbClr val="89A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758639" y="3683699"/>
            <a:ext cx="1424679" cy="484867"/>
          </a:xfrm>
          <a:prstGeom prst="rect">
            <a:avLst/>
          </a:prstGeom>
          <a:solidFill>
            <a:srgbClr val="6382A8"/>
          </a:solidFill>
          <a:ln>
            <a:noFill/>
          </a:ln>
          <a:effectLst>
            <a:outerShdw blurRad="50800" dist="38100" dir="5400000" sx="102000" sy="102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830658" y="3713495"/>
            <a:ext cx="1291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ОКТЯБРЬ</a:t>
            </a:r>
            <a:endParaRPr lang="ru-RU" sz="2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63634" y="6071064"/>
            <a:ext cx="11206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Активности группы в 2018 году </a:t>
            </a:r>
            <a:r>
              <a:rPr lang="ru-RU" dirty="0">
                <a:latin typeface="Segoe UI Semibold" panose="020B0702040204020203" pitchFamily="34" charset="0"/>
                <a:cs typeface="Segoe UI" panose="020B0502040204020203" pitchFamily="34" charset="0"/>
              </a:rPr>
              <a:t>б</a:t>
            </a:r>
            <a:r>
              <a:rPr lang="ru-RU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ыли сконцентрированы вокруг проблематики развития электронных форм торговли на территории стран </a:t>
            </a:r>
            <a:r>
              <a:rPr lang="ru-RU" dirty="0" err="1" smtClean="0">
                <a:latin typeface="Segoe UI Semibold" panose="020B0702040204020203" pitchFamily="34" charset="0"/>
                <a:cs typeface="Segoe UI" panose="020B0502040204020203" pitchFamily="34" charset="0"/>
              </a:rPr>
              <a:t>снг</a:t>
            </a:r>
            <a:r>
              <a:rPr lang="ru-RU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 и за их пределами</a:t>
            </a:r>
            <a:endParaRPr lang="ru-RU" dirty="0">
              <a:latin typeface="Segoe UI Semibold" panose="020B07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00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 rot="10800000">
            <a:off x="772550" y="1"/>
            <a:ext cx="10527792" cy="54863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 rot="10800000">
            <a:off x="1391294" y="0"/>
            <a:ext cx="9308592" cy="713232"/>
          </a:xfrm>
          <a:prstGeom prst="round2SameRect">
            <a:avLst>
              <a:gd name="adj1" fmla="val 48341"/>
              <a:gd name="adj2" fmla="val 0"/>
            </a:avLst>
          </a:prstGeom>
          <a:solidFill>
            <a:srgbClr val="D0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04367" y="145683"/>
            <a:ext cx="425347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49263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ВЫЯВЛЕННЫЕ ПРОБЛЕМЫ</a:t>
            </a:r>
            <a:endParaRPr lang="ru-RU" sz="2400" b="1" dirty="0">
              <a:solidFill>
                <a:srgbClr val="2A3748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63057" y="1196568"/>
            <a:ext cx="8568871" cy="1476892"/>
          </a:xfrm>
          <a:prstGeom prst="rect">
            <a:avLst/>
          </a:prstGeom>
          <a:solidFill>
            <a:srgbClr val="FBFBFB"/>
          </a:solidFill>
          <a:ln w="28575">
            <a:solidFill>
              <a:srgbClr val="6382A8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283964" y="1196566"/>
            <a:ext cx="1476893" cy="1476893"/>
          </a:xfrm>
          <a:prstGeom prst="ellipse">
            <a:avLst/>
          </a:prstGeom>
          <a:solidFill>
            <a:schemeClr val="bg1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08532" y="1334849"/>
            <a:ext cx="7857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Невозможность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участия отечественных компаний в международных тендерах, в связи с тем,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что при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организации ВТО(WTO) существует соглашение по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госзаказу.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Пока Россия не входила в ассоциацию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этого соглашения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ru-RU" dirty="0" err="1">
                <a:latin typeface="Segoe UI" panose="020B0502040204020203" pitchFamily="34" charset="0"/>
                <a:cs typeface="Segoe UI" panose="020B0502040204020203" pitchFamily="34" charset="0"/>
              </a:rPr>
              <a:t>Government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cs typeface="Segoe UI" panose="020B0502040204020203" pitchFamily="34" charset="0"/>
              </a:rPr>
              <a:t>Procurement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cs typeface="Segoe UI" panose="020B0502040204020203" pitchFamily="34" charset="0"/>
              </a:rPr>
              <a:t>Agreement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: GPA)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70806" y="3010128"/>
            <a:ext cx="8568871" cy="1476892"/>
          </a:xfrm>
          <a:prstGeom prst="rect">
            <a:avLst/>
          </a:prstGeom>
          <a:solidFill>
            <a:srgbClr val="FBFBFB"/>
          </a:solidFill>
          <a:ln w="28575">
            <a:solidFill>
              <a:srgbClr val="6382A8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291713" y="3010126"/>
            <a:ext cx="1476893" cy="1476893"/>
          </a:xfrm>
          <a:prstGeom prst="ellipse">
            <a:avLst/>
          </a:prstGeom>
          <a:solidFill>
            <a:schemeClr val="bg1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8532" y="3357240"/>
            <a:ext cx="7857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Н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изкая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информированность поставщиков о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потребностях</a:t>
            </a:r>
          </a:p>
          <a:p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зарубежных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заказчиков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282" y="3447133"/>
            <a:ext cx="337033" cy="337033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063057" y="4834131"/>
            <a:ext cx="8568871" cy="1476892"/>
          </a:xfrm>
          <a:prstGeom prst="rect">
            <a:avLst/>
          </a:prstGeom>
          <a:solidFill>
            <a:srgbClr val="FBFBFB"/>
          </a:solidFill>
          <a:ln w="28575">
            <a:solidFill>
              <a:srgbClr val="6382A8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283964" y="4834129"/>
            <a:ext cx="1476893" cy="1476893"/>
          </a:xfrm>
          <a:prstGeom prst="ellipse">
            <a:avLst/>
          </a:prstGeom>
          <a:solidFill>
            <a:schemeClr val="bg1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08532" y="5112528"/>
            <a:ext cx="7857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Низкая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осведомленность о требованиях,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предъявляемых к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поставщикам (как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правильно составить заявку, </a:t>
            </a:r>
            <a:endParaRPr lang="ru-RU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как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подать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заявку и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т.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п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.) </a:t>
            </a:r>
            <a:endParaRPr 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128" y="1574336"/>
            <a:ext cx="733560" cy="73356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991" y="5296885"/>
            <a:ext cx="783697" cy="83574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277" y="3454882"/>
            <a:ext cx="337033" cy="33703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063" y="3141196"/>
            <a:ext cx="279331" cy="279331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920" y="3499661"/>
            <a:ext cx="820374" cy="820374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684" y="5289136"/>
            <a:ext cx="337033" cy="337033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679" y="5296885"/>
            <a:ext cx="337033" cy="337033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465" y="4975450"/>
            <a:ext cx="279331" cy="279331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164" y="1326645"/>
            <a:ext cx="1234070" cy="123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2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0738" y="1854152"/>
            <a:ext cx="4540959" cy="1662176"/>
          </a:xfrm>
          <a:prstGeom prst="rect">
            <a:avLst/>
          </a:prstGeom>
          <a:solidFill>
            <a:srgbClr val="FBFBFB"/>
          </a:solidFill>
          <a:ln w="28575">
            <a:solidFill>
              <a:srgbClr val="89A1BD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70263" y="1345715"/>
            <a:ext cx="4540959" cy="794819"/>
          </a:xfrm>
          <a:prstGeom prst="rect">
            <a:avLst/>
          </a:prstGeom>
          <a:solidFill>
            <a:srgbClr val="6382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598962" y="1854151"/>
            <a:ext cx="4540959" cy="1662177"/>
          </a:xfrm>
          <a:prstGeom prst="rect">
            <a:avLst/>
          </a:prstGeom>
          <a:solidFill>
            <a:srgbClr val="FBFBFB"/>
          </a:solidFill>
          <a:ln w="28575">
            <a:solidFill>
              <a:srgbClr val="89A1BD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608487" y="1345715"/>
            <a:ext cx="4540959" cy="794819"/>
          </a:xfrm>
          <a:prstGeom prst="rect">
            <a:avLst/>
          </a:prstGeom>
          <a:solidFill>
            <a:srgbClr val="6382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160738" y="4458958"/>
            <a:ext cx="4540959" cy="1662177"/>
          </a:xfrm>
          <a:prstGeom prst="rect">
            <a:avLst/>
          </a:prstGeom>
          <a:solidFill>
            <a:srgbClr val="FBFBFB"/>
          </a:solidFill>
          <a:ln w="28575">
            <a:solidFill>
              <a:srgbClr val="89A1BD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170263" y="3950522"/>
            <a:ext cx="4540959" cy="794819"/>
          </a:xfrm>
          <a:prstGeom prst="rect">
            <a:avLst/>
          </a:prstGeom>
          <a:solidFill>
            <a:srgbClr val="6382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598962" y="4458958"/>
            <a:ext cx="4540959" cy="1662177"/>
          </a:xfrm>
          <a:prstGeom prst="rect">
            <a:avLst/>
          </a:prstGeom>
          <a:solidFill>
            <a:srgbClr val="FBFBFB"/>
          </a:solidFill>
          <a:ln w="28575">
            <a:solidFill>
              <a:srgbClr val="89A1BD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608487" y="3950522"/>
            <a:ext cx="4540959" cy="794819"/>
          </a:xfrm>
          <a:prstGeom prst="rect">
            <a:avLst/>
          </a:prstGeom>
          <a:solidFill>
            <a:srgbClr val="6382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0800000">
            <a:off x="772550" y="1"/>
            <a:ext cx="10527792" cy="54863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 rot="10800000">
            <a:off x="1391294" y="0"/>
            <a:ext cx="9308592" cy="713232"/>
          </a:xfrm>
          <a:prstGeom prst="round2SameRect">
            <a:avLst>
              <a:gd name="adj1" fmla="val 48341"/>
              <a:gd name="adj2" fmla="val 0"/>
            </a:avLst>
          </a:prstGeom>
          <a:solidFill>
            <a:srgbClr val="D0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277838" y="145683"/>
            <a:ext cx="750654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49263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АКТУАЛЬНЫЕ ТРЕНДЫ В ЦИФРОВОЙ ТОРГОВЛЕ</a:t>
            </a:r>
            <a:endParaRPr lang="ru-RU" sz="2400" b="1" dirty="0">
              <a:solidFill>
                <a:srgbClr val="2A3748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35757" y="2340859"/>
            <a:ext cx="439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Контроль качества, целевого характера использования средств, анализ</a:t>
            </a:r>
          </a:p>
          <a:p>
            <a:pPr algn="ctr"/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и обоснование закупочных цен</a:t>
            </a:r>
            <a:endParaRPr 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12131" y="1297728"/>
            <a:ext cx="1085310" cy="1085310"/>
          </a:xfrm>
          <a:prstGeom prst="ellipse">
            <a:avLst/>
          </a:prstGeom>
          <a:solidFill>
            <a:schemeClr val="bg1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61509" y="1419958"/>
            <a:ext cx="3063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" panose="020B0502040204020203" pitchFamily="34" charset="0"/>
              </a:rPr>
              <a:t>КОНТРОЛЬ ИСПОЛНЕНИЯ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" panose="020B0502040204020203" pitchFamily="34" charset="0"/>
              </a:rPr>
              <a:t>ДОГОВОРОВ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73981" y="2447310"/>
            <a:ext cx="439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Лучшее предложение для заказчика</a:t>
            </a:r>
          </a:p>
          <a:p>
            <a:pPr algn="ctr"/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в нужный момент времени</a:t>
            </a:r>
            <a:endParaRPr 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042457" y="1297728"/>
            <a:ext cx="1085310" cy="1085310"/>
          </a:xfrm>
          <a:prstGeom prst="ellipse">
            <a:avLst/>
          </a:prstGeom>
          <a:solidFill>
            <a:schemeClr val="bg1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08866" y="1419958"/>
            <a:ext cx="3931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" panose="020B0502040204020203" pitchFamily="34" charset="0"/>
              </a:rPr>
              <a:t>РАЗВИТИЕ ТОРГОВЫХ ПЛАТФОРМ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" panose="020B0502040204020203" pitchFamily="34" charset="0"/>
              </a:rPr>
              <a:t>В ФОРМАТЕ МАРКЕТПЛЕЙСОВ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30874" y="5044778"/>
            <a:ext cx="439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Стирание региональных ограничений</a:t>
            </a:r>
          </a:p>
          <a:p>
            <a:pPr algn="ctr"/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по использованию ЭП</a:t>
            </a:r>
            <a:endParaRPr 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644215" y="3902535"/>
            <a:ext cx="1085310" cy="1085310"/>
          </a:xfrm>
          <a:prstGeom prst="ellipse">
            <a:avLst/>
          </a:prstGeom>
          <a:solidFill>
            <a:schemeClr val="bg1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12908" y="4024765"/>
            <a:ext cx="3025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" panose="020B0502040204020203" pitchFamily="34" charset="0"/>
              </a:rPr>
              <a:t>ТРАНСГРАНИЧНАЯ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" panose="020B0502040204020203" pitchFamily="34" charset="0"/>
              </a:rPr>
              <a:t>ЭЛЕКТРОННАЯ ПОДПИСЬ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17196" y="4971573"/>
            <a:ext cx="439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Интеграция витрин предложения поставщиков в закупочные системы заказчиков</a:t>
            </a:r>
            <a:endParaRPr 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6055640" y="3902535"/>
            <a:ext cx="1085310" cy="1085310"/>
          </a:xfrm>
          <a:prstGeom prst="ellipse">
            <a:avLst/>
          </a:prstGeom>
          <a:solidFill>
            <a:schemeClr val="bg1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46108" y="4145085"/>
            <a:ext cx="2712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" panose="020B0502040204020203" pitchFamily="34" charset="0"/>
              </a:rPr>
              <a:t>PUNCHOUT-</a:t>
            </a:r>
            <a:r>
              <a:rPr lang="ru-RU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" panose="020B0502040204020203" pitchFamily="34" charset="0"/>
              </a:rPr>
              <a:t>КАТАЛОГИ</a:t>
            </a:r>
          </a:p>
        </p:txBody>
      </p:sp>
      <p:pic>
        <p:nvPicPr>
          <p:cNvPr id="54" name="Рисунок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217" y="1560472"/>
            <a:ext cx="695337" cy="587358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546" y="4125948"/>
            <a:ext cx="632093" cy="632093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40" y="1534603"/>
            <a:ext cx="640906" cy="611560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537" y="4165127"/>
            <a:ext cx="573181" cy="57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7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 rot="10800000">
            <a:off x="772550" y="1"/>
            <a:ext cx="10527792" cy="54863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 rot="10800000">
            <a:off x="1391294" y="0"/>
            <a:ext cx="9308592" cy="713232"/>
          </a:xfrm>
          <a:prstGeom prst="round2SameRect">
            <a:avLst>
              <a:gd name="adj1" fmla="val 48341"/>
              <a:gd name="adj2" fmla="val 0"/>
            </a:avLst>
          </a:prstGeom>
          <a:solidFill>
            <a:srgbClr val="D0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916256" y="145683"/>
            <a:ext cx="6229719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49263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ПЛАНЫ ГРУППЫ НА СЛЕДУЮЩИЙ ГОД</a:t>
            </a:r>
            <a:endParaRPr lang="ru-RU" sz="2400" b="1" dirty="0">
              <a:solidFill>
                <a:srgbClr val="2A3748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3368" y="1427029"/>
            <a:ext cx="4600758" cy="1338228"/>
          </a:xfrm>
          <a:prstGeom prst="rect">
            <a:avLst/>
          </a:prstGeom>
          <a:solidFill>
            <a:srgbClr val="FBFBFB"/>
          </a:solidFill>
          <a:ln w="28575">
            <a:solidFill>
              <a:srgbClr val="89A1BD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085475" y="1618436"/>
            <a:ext cx="36061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Дальнейшее </a:t>
            </a:r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расширение</a:t>
            </a:r>
          </a:p>
          <a:p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рабочей </a:t>
            </a:r>
            <a:r>
              <a:rPr lang="ru-RU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группы, </a:t>
            </a:r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привлечение</a:t>
            </a:r>
          </a:p>
          <a:p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новых </a:t>
            </a:r>
            <a:r>
              <a:rPr lang="ru-RU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членов</a:t>
            </a:r>
          </a:p>
        </p:txBody>
      </p:sp>
      <p:sp>
        <p:nvSpPr>
          <p:cNvPr id="10" name="Овал 9"/>
          <p:cNvSpPr/>
          <p:nvPr/>
        </p:nvSpPr>
        <p:spPr>
          <a:xfrm>
            <a:off x="628171" y="1427028"/>
            <a:ext cx="1345009" cy="1345009"/>
          </a:xfrm>
          <a:prstGeom prst="ellipse">
            <a:avLst/>
          </a:prstGeom>
          <a:solidFill>
            <a:srgbClr val="6382A8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41848" y="1435240"/>
            <a:ext cx="4600758" cy="1338228"/>
          </a:xfrm>
          <a:prstGeom prst="rect">
            <a:avLst/>
          </a:prstGeom>
          <a:solidFill>
            <a:srgbClr val="FBFBFB"/>
          </a:solidFill>
          <a:ln w="28575">
            <a:solidFill>
              <a:srgbClr val="89A1BD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743955" y="1756935"/>
            <a:ext cx="37505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Взаимодействие с </a:t>
            </a:r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АО</a:t>
            </a:r>
            <a:endParaRPr lang="en-US" dirty="0" smtClean="0">
              <a:solidFill>
                <a:srgbClr val="2A374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</a:t>
            </a:r>
            <a:r>
              <a:rPr lang="ru-RU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Российский экспортный центр»</a:t>
            </a:r>
          </a:p>
        </p:txBody>
      </p:sp>
      <p:sp>
        <p:nvSpPr>
          <p:cNvPr id="13" name="Овал 12"/>
          <p:cNvSpPr/>
          <p:nvPr/>
        </p:nvSpPr>
        <p:spPr>
          <a:xfrm>
            <a:off x="6286651" y="1435239"/>
            <a:ext cx="1345009" cy="1345009"/>
          </a:xfrm>
          <a:prstGeom prst="ellipse">
            <a:avLst/>
          </a:prstGeom>
          <a:solidFill>
            <a:srgbClr val="6382A8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83368" y="3059696"/>
            <a:ext cx="4600758" cy="1338228"/>
          </a:xfrm>
          <a:prstGeom prst="rect">
            <a:avLst/>
          </a:prstGeom>
          <a:solidFill>
            <a:srgbClr val="FBFBFB"/>
          </a:solidFill>
          <a:ln w="28575">
            <a:solidFill>
              <a:srgbClr val="89A1BD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085474" y="3519402"/>
            <a:ext cx="3606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Рабочая поездка в Корею</a:t>
            </a:r>
            <a:endParaRPr lang="ru-RU" dirty="0">
              <a:solidFill>
                <a:srgbClr val="2A374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28171" y="3059695"/>
            <a:ext cx="1345009" cy="1345009"/>
          </a:xfrm>
          <a:prstGeom prst="ellipse">
            <a:avLst/>
          </a:prstGeom>
          <a:solidFill>
            <a:srgbClr val="6382A8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41848" y="3067907"/>
            <a:ext cx="4600758" cy="1338228"/>
          </a:xfrm>
          <a:prstGeom prst="rect">
            <a:avLst/>
          </a:prstGeom>
          <a:solidFill>
            <a:srgbClr val="FBFBFB"/>
          </a:solidFill>
          <a:ln w="28575">
            <a:solidFill>
              <a:srgbClr val="89A1BD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743955" y="3119946"/>
            <a:ext cx="36349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Создание отечественного </a:t>
            </a:r>
            <a:r>
              <a:rPr lang="ru-RU" dirty="0" err="1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</a:t>
            </a:r>
            <a:r>
              <a:rPr lang="ru-RU" dirty="0" err="1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аркетплейса</a:t>
            </a:r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для продвижения российских </a:t>
            </a:r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товаров</a:t>
            </a:r>
            <a:endParaRPr lang="en-US" dirty="0" smtClean="0">
              <a:solidFill>
                <a:srgbClr val="2A374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 зарубежные рынки</a:t>
            </a:r>
            <a:endParaRPr lang="ru-RU" dirty="0">
              <a:solidFill>
                <a:srgbClr val="2A3748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286651" y="3067906"/>
            <a:ext cx="1345009" cy="1345009"/>
          </a:xfrm>
          <a:prstGeom prst="ellipse">
            <a:avLst/>
          </a:prstGeom>
          <a:solidFill>
            <a:srgbClr val="6382A8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264000" y="4690932"/>
            <a:ext cx="4600758" cy="1338228"/>
          </a:xfrm>
          <a:prstGeom prst="rect">
            <a:avLst/>
          </a:prstGeom>
          <a:solidFill>
            <a:srgbClr val="FBFBFB"/>
          </a:solidFill>
          <a:ln w="28575">
            <a:solidFill>
              <a:srgbClr val="89A1BD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089979" y="5011696"/>
            <a:ext cx="36061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Запуск единой витрины торгов </a:t>
            </a:r>
          </a:p>
          <a:p>
            <a:r>
              <a:rPr lang="ru-RU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Россия-Белоруссия-Казахстан</a:t>
            </a:r>
          </a:p>
        </p:txBody>
      </p:sp>
      <p:sp>
        <p:nvSpPr>
          <p:cNvPr id="22" name="Овал 21"/>
          <p:cNvSpPr/>
          <p:nvPr/>
        </p:nvSpPr>
        <p:spPr>
          <a:xfrm>
            <a:off x="608803" y="4690931"/>
            <a:ext cx="1345009" cy="1345009"/>
          </a:xfrm>
          <a:prstGeom prst="ellipse">
            <a:avLst/>
          </a:prstGeom>
          <a:solidFill>
            <a:srgbClr val="6382A8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922480" y="4699143"/>
            <a:ext cx="4600758" cy="1338228"/>
          </a:xfrm>
          <a:prstGeom prst="rect">
            <a:avLst/>
          </a:prstGeom>
          <a:solidFill>
            <a:srgbClr val="FBFBFB"/>
          </a:solidFill>
          <a:ln w="28575">
            <a:solidFill>
              <a:srgbClr val="89A1BD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724587" y="4764166"/>
            <a:ext cx="37505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Создание </a:t>
            </a:r>
            <a:r>
              <a:rPr lang="ru-RU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дорожной </a:t>
            </a:r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карты</a:t>
            </a:r>
          </a:p>
          <a:p>
            <a:r>
              <a:rPr lang="ru-RU" dirty="0" smtClean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</a:t>
            </a:r>
            <a:r>
              <a:rPr lang="ru-RU" dirty="0">
                <a:solidFill>
                  <a:srgbClr val="2A37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продвижению отечественных товаров на рынки Белоруссии, Кореи, Казахстана</a:t>
            </a:r>
          </a:p>
        </p:txBody>
      </p:sp>
      <p:sp>
        <p:nvSpPr>
          <p:cNvPr id="25" name="Овал 24"/>
          <p:cNvSpPr/>
          <p:nvPr/>
        </p:nvSpPr>
        <p:spPr>
          <a:xfrm>
            <a:off x="6267283" y="4699142"/>
            <a:ext cx="1345009" cy="1345009"/>
          </a:xfrm>
          <a:prstGeom prst="ellipse">
            <a:avLst/>
          </a:prstGeom>
          <a:solidFill>
            <a:srgbClr val="6382A8"/>
          </a:solidFill>
          <a:ln w="38100">
            <a:solidFill>
              <a:srgbClr val="638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25" y="1529445"/>
            <a:ext cx="1148092" cy="114981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162" y="1542225"/>
            <a:ext cx="1151548" cy="114981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61" y="3154205"/>
            <a:ext cx="1154356" cy="1156092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013" y="4802008"/>
            <a:ext cx="1151548" cy="1151548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205" y="3175202"/>
            <a:ext cx="1144406" cy="1142688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40" y="4804497"/>
            <a:ext cx="1139534" cy="113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3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345</Words>
  <Application>Microsoft Office PowerPoint</Application>
  <PresentationFormat>Широкоэкранный</PresentationFormat>
  <Paragraphs>55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Segoe UI Black</vt:lpstr>
      <vt:lpstr>Segoe UI Semibold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Пацевич Екатерина Александровна</cp:lastModifiedBy>
  <cp:revision>94</cp:revision>
  <dcterms:created xsi:type="dcterms:W3CDTF">2018-11-30T08:07:03Z</dcterms:created>
  <dcterms:modified xsi:type="dcterms:W3CDTF">2018-12-04T07:19:54Z</dcterms:modified>
</cp:coreProperties>
</file>