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58" r:id="rId2"/>
    <p:sldId id="572" r:id="rId3"/>
    <p:sldId id="574" r:id="rId4"/>
    <p:sldId id="573" r:id="rId5"/>
    <p:sldId id="576" r:id="rId6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E10000"/>
    <a:srgbClr val="E30000"/>
    <a:srgbClr val="E90000"/>
    <a:srgbClr val="E80000"/>
    <a:srgbClr val="E70000"/>
    <a:srgbClr val="EB0000"/>
    <a:srgbClr val="DB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1264" autoAdjust="0"/>
  </p:normalViewPr>
  <p:slideViewPr>
    <p:cSldViewPr snapToGrid="0">
      <p:cViewPr varScale="1">
        <p:scale>
          <a:sx n="88" d="100"/>
          <a:sy n="8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6A8BD72C-C49D-4C88-9FC4-62F6B10E0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9475"/>
            <a:ext cx="539591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50" tIns="45325" rIns="90650" bIns="4532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16654A81-84B2-4B36-A9E5-ED8C9780D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3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54A81-84B2-4B36-A9E5-ED8C9780D4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8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8" tIns="47469" rIns="94938" bIns="47469" anchor="b"/>
          <a:lstStyle/>
          <a:p>
            <a:pPr algn="r" defTabSz="949325"/>
            <a:fld id="{B4AC05F0-AA99-4A96-8481-0D4EED5C0CC7}" type="slidenum">
              <a:rPr lang="ru-RU" sz="1200" b="0">
                <a:latin typeface="Arial" charset="0"/>
              </a:rPr>
              <a:pPr algn="r" defTabSz="949325"/>
              <a:t>2</a:t>
            </a:fld>
            <a:endParaRPr lang="ru-RU" sz="1200" b="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33950" cy="37004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9475"/>
            <a:ext cx="5392737" cy="4441825"/>
          </a:xfrm>
          <a:noFill/>
        </p:spPr>
        <p:txBody>
          <a:bodyPr lIns="94938" tIns="47469" rIns="94938" bIns="47469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8" tIns="47469" rIns="94938" bIns="47469" anchor="b"/>
          <a:lstStyle/>
          <a:p>
            <a:pPr algn="r" defTabSz="949325"/>
            <a:fld id="{B4AC05F0-AA99-4A96-8481-0D4EED5C0CC7}" type="slidenum">
              <a:rPr lang="ru-RU" sz="1200" b="0">
                <a:latin typeface="Arial" charset="0"/>
              </a:rPr>
              <a:pPr algn="r" defTabSz="949325"/>
              <a:t>3</a:t>
            </a:fld>
            <a:endParaRPr lang="ru-RU" sz="1200" b="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33950" cy="37004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9475"/>
            <a:ext cx="5392737" cy="4441825"/>
          </a:xfrm>
          <a:noFill/>
        </p:spPr>
        <p:txBody>
          <a:bodyPr lIns="94938" tIns="47469" rIns="94938" bIns="47469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8" tIns="47469" rIns="94938" bIns="47469" anchor="b"/>
          <a:lstStyle/>
          <a:p>
            <a:pPr algn="r" defTabSz="949325"/>
            <a:fld id="{B4AC05F0-AA99-4A96-8481-0D4EED5C0CC7}" type="slidenum">
              <a:rPr lang="ru-RU" sz="1200" b="0">
                <a:latin typeface="Arial" charset="0"/>
              </a:rPr>
              <a:pPr algn="r" defTabSz="949325"/>
              <a:t>4</a:t>
            </a:fld>
            <a:endParaRPr lang="ru-RU" sz="1200" b="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33950" cy="37004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9475"/>
            <a:ext cx="5392737" cy="4441825"/>
          </a:xfrm>
          <a:noFill/>
        </p:spPr>
        <p:txBody>
          <a:bodyPr lIns="94938" tIns="47469" rIns="94938" bIns="47469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938" tIns="47469" rIns="94938" bIns="47469" anchor="b"/>
          <a:lstStyle/>
          <a:p>
            <a:pPr algn="r" defTabSz="949325"/>
            <a:fld id="{B4AC05F0-AA99-4A96-8481-0D4EED5C0CC7}" type="slidenum">
              <a:rPr lang="ru-RU" sz="1200" b="0">
                <a:latin typeface="Arial" charset="0"/>
              </a:rPr>
              <a:pPr algn="r" defTabSz="949325"/>
              <a:t>5</a:t>
            </a:fld>
            <a:endParaRPr lang="ru-RU" sz="1200" b="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33950" cy="37004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9475"/>
            <a:ext cx="5392737" cy="4441825"/>
          </a:xfrm>
          <a:noFill/>
        </p:spPr>
        <p:txBody>
          <a:bodyPr lIns="94938" tIns="47469" rIns="94938" bIns="47469"/>
          <a:lstStyle/>
          <a:p>
            <a:pPr eaLnBrk="1" hangingPunct="1"/>
            <a:endParaRPr lang="ru-RU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B700-C66B-482B-BCA7-0ACE33DA4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47343-B29B-408E-88D5-90657A73B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ADD3-8251-4CEE-8B25-073982A0C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47DC2-DC7C-4EA0-A4A9-F5735BC71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B6E6-FAE5-4B69-A137-1E77261E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0E134-FB01-4915-84E7-49C49DC40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7566-055D-479B-BA7A-4F3888639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2D132-BF57-42C8-9566-7F3D2C1A0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5FD0-0C59-440D-80FD-8B42E1FB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46BD-AF1C-45AA-95F0-A1DF0C57B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C400-F2CC-4540-8BE2-4D36F63A4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E3F21964-4B99-4E18-A3CC-127C267B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 cstate="print"/>
          <a:srcRect t="91263"/>
          <a:stretch>
            <a:fillRect/>
          </a:stretch>
        </p:blipFill>
        <p:spPr bwMode="auto">
          <a:xfrm>
            <a:off x="0" y="62325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B002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2400"/>
          </a:p>
        </p:txBody>
      </p:sp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4138" y="3516313"/>
            <a:ext cx="3979862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5684" name="Picture 4" descr="logo_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675" y="2106613"/>
            <a:ext cx="860583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866775" y="3533775"/>
            <a:ext cx="5791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Корпоративная социальная ответственность</a:t>
            </a:r>
          </a:p>
          <a:p>
            <a:pPr>
              <a:spcBef>
                <a:spcPct val="5000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879" y="6550223"/>
            <a:ext cx="1640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Июнь, 2019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rot="5400000">
            <a:off x="4248150" y="-4248150"/>
            <a:ext cx="647700" cy="9144000"/>
          </a:xfrm>
          <a:prstGeom prst="rect">
            <a:avLst/>
          </a:prstGeom>
          <a:solidFill>
            <a:srgbClr val="DB002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240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0066"/>
              </a:clrFrom>
              <a:clrTo>
                <a:srgbClr val="CC0066">
                  <a:alpha val="0"/>
                </a:srgbClr>
              </a:clrTo>
            </a:clrChange>
          </a:blip>
          <a:srcRect l="5391" t="35413" r="5739" b="34418"/>
          <a:stretch>
            <a:fillRect/>
          </a:stretch>
        </p:blipFill>
        <p:spPr bwMode="auto">
          <a:xfrm>
            <a:off x="6359525" y="250825"/>
            <a:ext cx="25336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0" y="659554"/>
            <a:ext cx="9144000" cy="2308324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dirty="0" smtClean="0"/>
              <a:t>«Социальная ответственность» трансформирована в «социальную полезность и активность»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dirty="0" smtClean="0"/>
              <a:t>Реализация социальной политики имеет прагматичные цели, то есть связаны с бизнесом Компании.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dirty="0" smtClean="0"/>
              <a:t>Неотделима </a:t>
            </a:r>
            <a:r>
              <a:rPr lang="ru-RU" sz="1600" smtClean="0"/>
              <a:t>от стратегии </a:t>
            </a:r>
            <a:r>
              <a:rPr lang="ru-RU" sz="1600" dirty="0" smtClean="0"/>
              <a:t>Ростсельмаш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1600" dirty="0" smtClean="0"/>
              <a:t>Синхронизирована с ЦУР 2030</a:t>
            </a:r>
            <a:endParaRPr lang="ru-RU" sz="1600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0" y="192088"/>
            <a:ext cx="6119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Принципы КСО Ростсельмаш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0" y="320477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1600" dirty="0" smtClean="0">
                <a:solidFill>
                  <a:srgbClr val="FF0000"/>
                </a:solidFill>
              </a:rPr>
              <a:t>Направления КСО Ростсельмаш: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Экологические стандарты 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Безопасность людей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Экономическая защищенность работников и их семей</a:t>
            </a:r>
          </a:p>
          <a:p>
            <a:pPr marL="342900" indent="-342900" algn="ctr">
              <a:buAutoNum type="arabicPeriod"/>
            </a:pPr>
            <a:r>
              <a:rPr lang="ru-RU" sz="1600" dirty="0" smtClean="0">
                <a:solidFill>
                  <a:srgbClr val="FF0000"/>
                </a:solidFill>
              </a:rPr>
              <a:t>Образование и Здоровье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0" y="4795897"/>
            <a:ext cx="9144000" cy="2062103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1600" dirty="0" smtClean="0"/>
              <a:t>Цели: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Отсутствие профессиональных заболеваний и заболеваний, связанных с вредными факторами производства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Нулевой уровень травм на предприятиях Компании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Средний уровень заработной платы выше регионального и отраслевого на 10%-15%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Участие минимум один раз членов семьи Работника в активностях Компании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Современные знания о производстве, рост престижа рабочей профессии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rot="5400000">
            <a:off x="4248150" y="-4248150"/>
            <a:ext cx="647700" cy="9144000"/>
          </a:xfrm>
          <a:prstGeom prst="rect">
            <a:avLst/>
          </a:prstGeom>
          <a:solidFill>
            <a:srgbClr val="DB002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240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0066"/>
              </a:clrFrom>
              <a:clrTo>
                <a:srgbClr val="CC0066">
                  <a:alpha val="0"/>
                </a:srgbClr>
              </a:clrTo>
            </a:clrChange>
          </a:blip>
          <a:srcRect l="5391" t="35413" r="5739" b="34418"/>
          <a:stretch>
            <a:fillRect/>
          </a:stretch>
        </p:blipFill>
        <p:spPr bwMode="auto">
          <a:xfrm>
            <a:off x="6359525" y="250825"/>
            <a:ext cx="25336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0" y="192088"/>
            <a:ext cx="6119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Примеры и текущие результаты КСО Ростсельмаш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13019"/>
              </p:ext>
            </p:extLst>
          </p:nvPr>
        </p:nvGraphicFramePr>
        <p:xfrm>
          <a:off x="-2" y="648534"/>
          <a:ext cx="9144002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35"/>
                <a:gridCol w="5249967"/>
                <a:gridCol w="3048000"/>
              </a:tblGrid>
              <a:tr h="4823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ЦУР 2030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/>
                    </a:p>
                  </a:txBody>
                  <a:tcPr/>
                </a:tc>
              </a:tr>
              <a:tr h="30461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Экология и Безопасность людей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30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7, 12, 15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Замена осветительных приборов и всех ртутьсодержащих ламп на светодиодную технологию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Снижение вредных отходов, 1,5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рублей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15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14, 15, 6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Модернизация</a:t>
                      </a:r>
                      <a:r>
                        <a:rPr lang="ru-RU" sz="1400" baseline="0" dirty="0" smtClean="0"/>
                        <a:t> очистных сооружений цеха гальванопокрытий в 2019 году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рублей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615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Максимальное</a:t>
                      </a:r>
                      <a:r>
                        <a:rPr lang="ru-RU" sz="1400" baseline="0" dirty="0" smtClean="0"/>
                        <a:t> количество отходов производства отправляются на переработку.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Менее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5% отходов пополняют «мусорные свалки».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13,15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Создание </a:t>
                      </a:r>
                      <a:r>
                        <a:rPr lang="ru-RU" sz="1400" dirty="0" err="1" smtClean="0"/>
                        <a:t>экозон</a:t>
                      </a:r>
                      <a:r>
                        <a:rPr lang="ru-RU" sz="1400" baseline="0" dirty="0" smtClean="0"/>
                        <a:t> на территории города за счет Компании для жителей (в 2019 году – </a:t>
                      </a:r>
                      <a:r>
                        <a:rPr lang="ru-RU" sz="1400" baseline="0" dirty="0" err="1" smtClean="0"/>
                        <a:t>экозона</a:t>
                      </a:r>
                      <a:r>
                        <a:rPr lang="ru-RU" sz="1400" baseline="0" dirty="0" smtClean="0"/>
                        <a:t> в Ростовском зоопарке)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1-2 раза в год, 1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рублей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869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3,4,17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Постоянное обучение персонала</a:t>
                      </a:r>
                      <a:r>
                        <a:rPr lang="ru-RU" sz="1400" baseline="0" dirty="0" smtClean="0"/>
                        <a:t> по ТБ от рабочего места до отдельных курсов в специальных учреждениях и командировок ответственных лиц на иностранные предприятия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09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Программа</a:t>
                      </a:r>
                      <a:r>
                        <a:rPr lang="ru-RU" sz="1400" baseline="0" dirty="0" smtClean="0"/>
                        <a:t> поощрений за предложения со стороны персонала, исключающие травматизм и ухудшение условий труда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Старт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 2019 году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092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Проведение конференций по обмену опытом</a:t>
                      </a:r>
                      <a:r>
                        <a:rPr lang="ru-RU" sz="1400" baseline="0" dirty="0" smtClean="0"/>
                        <a:t> и презентация собственных достижений в охране труда для предприятий других отраслей, для органов власти за счет Ростсельмаш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раза/год до 100 человек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rot="5400000">
            <a:off x="4248150" y="-4248150"/>
            <a:ext cx="647700" cy="9144000"/>
          </a:xfrm>
          <a:prstGeom prst="rect">
            <a:avLst/>
          </a:prstGeom>
          <a:solidFill>
            <a:srgbClr val="DB002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240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0066"/>
              </a:clrFrom>
              <a:clrTo>
                <a:srgbClr val="CC0066">
                  <a:alpha val="0"/>
                </a:srgbClr>
              </a:clrTo>
            </a:clrChange>
          </a:blip>
          <a:srcRect l="5391" t="35413" r="5739" b="34418"/>
          <a:stretch>
            <a:fillRect/>
          </a:stretch>
        </p:blipFill>
        <p:spPr bwMode="auto">
          <a:xfrm>
            <a:off x="6359525" y="250825"/>
            <a:ext cx="25336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0" y="192088"/>
            <a:ext cx="6119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Примеры и текущие результаты КСО Ростсельмаш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56189"/>
              </p:ext>
            </p:extLst>
          </p:nvPr>
        </p:nvGraphicFramePr>
        <p:xfrm>
          <a:off x="0" y="658025"/>
          <a:ext cx="9144000" cy="591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9"/>
                <a:gridCol w="5301241"/>
                <a:gridCol w="3048000"/>
              </a:tblGrid>
              <a:tr h="4300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ЦУР 2030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/>
                    </a:p>
                  </a:txBody>
                  <a:tcPr/>
                </a:tc>
              </a:tr>
              <a:tr h="43009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Экономическая защищенность.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Благотворительность.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0097">
                <a:tc>
                  <a:txBody>
                    <a:bodyPr/>
                    <a:lstStyle/>
                    <a:p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Бесплатные обеды Организуются</a:t>
                      </a:r>
                      <a:r>
                        <a:rPr lang="ru-RU" sz="1400" baseline="0" dirty="0" smtClean="0"/>
                        <a:t> на средства учредителей Компании, Вещи сотрудники не выкидывают, а централизовано сдают в различные приюты для бездомных.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2,3</a:t>
                      </a:r>
                    </a:p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Материальная помощь сотрудникам Оказывается профсоюзной организацией Ростсельмаш и самой Администрацией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До 1200 человек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 год.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1,3</a:t>
                      </a:r>
                    </a:p>
                    <a:p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Материальная</a:t>
                      </a:r>
                      <a:r>
                        <a:rPr lang="ru-RU" sz="1400" baseline="0" dirty="0" smtClean="0"/>
                        <a:t> помощь ветеранам Компании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800-900 человек в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Сохранен и отремонтирован собственный Дворец Культуры, в котором занимаются несколько сот детей жителей города и проводятся концерты популярных артистов.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Имидж социально-ориентированной компании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r>
                        <a:rPr lang="ru-RU" dirty="0" smtClean="0"/>
                        <a:t>3, 8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Специальная</a:t>
                      </a:r>
                      <a:r>
                        <a:rPr lang="ru-RU" sz="1400" baseline="0" dirty="0" smtClean="0"/>
                        <a:t> жилищная программа Ростсельмаш для семей с малым достатком: до 400 000 рублей </a:t>
                      </a:r>
                      <a:r>
                        <a:rPr lang="ru-RU" sz="1400" baseline="0" dirty="0" err="1" smtClean="0"/>
                        <a:t>займ</a:t>
                      </a:r>
                      <a:r>
                        <a:rPr lang="ru-RU" sz="1400" baseline="0" dirty="0" smtClean="0"/>
                        <a:t> от Компании и льготный ипотечный процент.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34 семьи в новых квартирах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r>
                        <a:rPr lang="ru-RU" dirty="0" smtClean="0"/>
                        <a:t>8, 9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Создание конкурентоспособны</a:t>
                      </a:r>
                      <a:r>
                        <a:rPr lang="ru-RU" sz="1400" baseline="0" dirty="0" smtClean="0"/>
                        <a:t>х</a:t>
                      </a:r>
                      <a:r>
                        <a:rPr lang="ru-RU" sz="1400" dirty="0" smtClean="0"/>
                        <a:t> на рынке труда рабочих мест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Более 2000 за 5 лет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0097">
                <a:tc>
                  <a:txBody>
                    <a:bodyPr/>
                    <a:lstStyle/>
                    <a:p>
                      <a:r>
                        <a:rPr lang="ru-RU" dirty="0" smtClean="0"/>
                        <a:t>8, 9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Опережающие</a:t>
                      </a:r>
                      <a:r>
                        <a:rPr lang="ru-RU" sz="1400" baseline="0" dirty="0" smtClean="0"/>
                        <a:t> обучение реорганизуемых Рабочих мест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Ни одного сокращения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за 5 лет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 rot="5400000">
            <a:off x="4248150" y="-4248150"/>
            <a:ext cx="647700" cy="9144000"/>
          </a:xfrm>
          <a:prstGeom prst="rect">
            <a:avLst/>
          </a:prstGeom>
          <a:solidFill>
            <a:srgbClr val="DB0029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240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0066"/>
              </a:clrFrom>
              <a:clrTo>
                <a:srgbClr val="CC0066">
                  <a:alpha val="0"/>
                </a:srgbClr>
              </a:clrTo>
            </a:clrChange>
          </a:blip>
          <a:srcRect l="5391" t="35413" r="5739" b="34418"/>
          <a:stretch>
            <a:fillRect/>
          </a:stretch>
        </p:blipFill>
        <p:spPr bwMode="auto">
          <a:xfrm>
            <a:off x="6359525" y="250825"/>
            <a:ext cx="25336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0" y="192088"/>
            <a:ext cx="61198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Примеры и текущие результаты КСО Ростсельмаш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6933"/>
              </p:ext>
            </p:extLst>
          </p:nvPr>
        </p:nvGraphicFramePr>
        <p:xfrm>
          <a:off x="0" y="606223"/>
          <a:ext cx="91440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9"/>
                <a:gridCol w="5301241"/>
                <a:gridCol w="3048000"/>
              </a:tblGrid>
              <a:tr h="5065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ЦУР 2030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Результат,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/>
                    </a:p>
                  </a:txBody>
                  <a:tcPr/>
                </a:tc>
              </a:tr>
              <a:tr h="3199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Образование и Здоровье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986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95 классов Ростсельмаш в отраслевых Учебных заведениях, современная техника для учебных целей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Около 370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рублей за 4 года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322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Более 500 преподавателей</a:t>
                      </a:r>
                      <a:r>
                        <a:rPr lang="ru-RU" sz="1400" baseline="0" dirty="0" smtClean="0"/>
                        <a:t> Учебных заведений стран СНГ повысили свою квалификацию за счет Компании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рублей за 3 года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99812">
                <a:tc>
                  <a:txBody>
                    <a:bodyPr/>
                    <a:lstStyle/>
                    <a:p>
                      <a:r>
                        <a:rPr lang="ru-RU" dirty="0" smtClean="0"/>
                        <a:t>8,9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Стипендиальные</a:t>
                      </a:r>
                      <a:r>
                        <a:rPr lang="ru-RU" sz="1400" baseline="0" dirty="0" smtClean="0"/>
                        <a:t> программы Компании обеспечивают обучение и социальную защищенность 50 студентов/год в возрасте 14 – 17 лет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 40 до 60 выпускников/год на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работу, 2 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рублей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99812">
                <a:tc>
                  <a:txBody>
                    <a:bodyPr/>
                    <a:lstStyle/>
                    <a:p>
                      <a:r>
                        <a:rPr lang="ru-RU" dirty="0" smtClean="0"/>
                        <a:t>4, 3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Активно</a:t>
                      </a:r>
                      <a:r>
                        <a:rPr lang="ru-RU" sz="1400" baseline="0" dirty="0" smtClean="0"/>
                        <a:t> финансируется и развивается Компанией детский лагерь «Нива» в г. Геленджике, который свои услуги оказывает не только детям </a:t>
                      </a:r>
                      <a:r>
                        <a:rPr lang="ru-RU" sz="1400" baseline="0" dirty="0" err="1" smtClean="0"/>
                        <a:t>ростсельмашевцев</a:t>
                      </a:r>
                      <a:r>
                        <a:rPr lang="ru-RU" sz="1400" baseline="0" dirty="0" smtClean="0"/>
                        <a:t>.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До 80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% оздоровляющихся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детей – 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Урала и Сибири (2000 чел)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119737">
                <a:tc>
                  <a:txBody>
                    <a:bodyPr/>
                    <a:lstStyle/>
                    <a:p>
                      <a:r>
                        <a:rPr lang="ru-RU" dirty="0" smtClean="0"/>
                        <a:t>3, 4, 17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Социальный пакет Компании создан по принципу минимизации</a:t>
                      </a:r>
                      <a:r>
                        <a:rPr lang="ru-RU" sz="1400" baseline="0" dirty="0" smtClean="0"/>
                        <a:t> затрат сотрудников и их семей на «Здоровье/медицина», «Спорт», «Дети», «Недвижимость», «Питание», «Отдых» через систему скидок и партнерств с другим компаниями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Ростова-на-Дону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При средней заработной плате в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45000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</a:rPr>
                        <a:t> рублей сотрудник и его семья могут получить дополнительных благ общей стоимостью до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5000 рублей.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99812">
                <a:tc>
                  <a:txBody>
                    <a:bodyPr/>
                    <a:lstStyle/>
                    <a:p>
                      <a:r>
                        <a:rPr lang="ru-RU" dirty="0" smtClean="0"/>
                        <a:t>3,17</a:t>
                      </a:r>
                      <a:endParaRPr lang="ru-RU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Профсоюзная</a:t>
                      </a:r>
                      <a:r>
                        <a:rPr lang="ru-RU" sz="1400" baseline="0" dirty="0" smtClean="0"/>
                        <a:t> организация масштабно занимается путешествиями, отдыхом семей сотрудников и работой с молодежью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До 40 мероприятий в год для 2000-3000 человек с бюджетом 15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млн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рублей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21347</TotalTime>
  <Words>655</Words>
  <Application>Microsoft Office PowerPoint</Application>
  <PresentationFormat>Экран (4:3)</PresentationFormat>
  <Paragraphs>96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Иноземцев</dc:creator>
  <cp:lastModifiedBy>Kladkov</cp:lastModifiedBy>
  <cp:revision>618</cp:revision>
  <dcterms:created xsi:type="dcterms:W3CDTF">2011-01-27T08:48:28Z</dcterms:created>
  <dcterms:modified xsi:type="dcterms:W3CDTF">2019-06-20T07:18:46Z</dcterms:modified>
</cp:coreProperties>
</file>