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  <p:sldMasterId id="2147483728" r:id="rId2"/>
  </p:sldMasterIdLst>
  <p:notesMasterIdLst>
    <p:notesMasterId r:id="rId13"/>
  </p:notesMasterIdLst>
  <p:sldIdLst>
    <p:sldId id="321" r:id="rId3"/>
    <p:sldId id="346" r:id="rId4"/>
    <p:sldId id="348" r:id="rId5"/>
    <p:sldId id="349" r:id="rId6"/>
    <p:sldId id="350" r:id="rId7"/>
    <p:sldId id="351" r:id="rId8"/>
    <p:sldId id="359" r:id="rId9"/>
    <p:sldId id="357" r:id="rId10"/>
    <p:sldId id="358" r:id="rId11"/>
    <p:sldId id="353" r:id="rId12"/>
  </p:sldIdLst>
  <p:sldSz cx="9144000" cy="6858000" type="screen4x3"/>
  <p:notesSz cx="6797675" cy="99282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66"/>
    <a:srgbClr val="CC6600"/>
    <a:srgbClr val="FF9999"/>
    <a:srgbClr val="00FF99"/>
    <a:srgbClr val="990099"/>
    <a:srgbClr val="CCECFF"/>
    <a:srgbClr val="66FFFF"/>
    <a:srgbClr val="00CC66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9" autoAdjust="0"/>
  </p:normalViewPr>
  <p:slideViewPr>
    <p:cSldViewPr>
      <p:cViewPr varScale="1">
        <p:scale>
          <a:sx n="87" d="100"/>
          <a:sy n="87" d="100"/>
        </p:scale>
        <p:origin x="15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85821A-0432-4F60-A918-12AC46E2D1F4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7CD91DC3-551E-4C48-B4E2-CB3A65C8E287}">
      <dgm:prSet phldrT="[Текст]"/>
      <dgm:spPr>
        <a:solidFill>
          <a:schemeClr val="tx2"/>
        </a:solidFill>
      </dgm:spPr>
      <dgm:t>
        <a:bodyPr/>
        <a:lstStyle/>
        <a:p>
          <a:r>
            <a: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Мед помощь по ДМС и ОМС</a:t>
          </a:r>
          <a:endParaRPr lang="ru-RU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099998E-98F0-4ED7-9B4E-76647A5E9B23}" type="parTrans" cxnId="{16A3DFA3-5056-4A53-BA21-1969F5ACF323}">
      <dgm:prSet/>
      <dgm:spPr/>
      <dgm:t>
        <a:bodyPr/>
        <a:lstStyle/>
        <a:p>
          <a:endParaRPr lang="ru-RU"/>
        </a:p>
      </dgm:t>
    </dgm:pt>
    <dgm:pt modelId="{31369955-95A9-44C8-98F9-29589EA099D8}" type="sibTrans" cxnId="{16A3DFA3-5056-4A53-BA21-1969F5ACF323}">
      <dgm:prSet/>
      <dgm:spPr/>
      <dgm:t>
        <a:bodyPr/>
        <a:lstStyle/>
        <a:p>
          <a:endParaRPr lang="ru-RU"/>
        </a:p>
      </dgm:t>
    </dgm:pt>
    <dgm:pt modelId="{09725B0C-B7C4-4A7E-B66A-312419C56E9A}">
      <dgm:prSet phldrT="[Текст]" custT="1"/>
      <dgm:spPr>
        <a:solidFill>
          <a:schemeClr val="tx2"/>
        </a:solidFill>
      </dgm:spPr>
      <dgm:t>
        <a:bodyPr anchor="ctr" anchorCtr="1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Сана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торно</a:t>
          </a:r>
          <a:r>
            <a:rPr lang="ru-RU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-курортное лечение</a:t>
          </a:r>
          <a:endParaRPr lang="ru-RU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A94B6-7DF1-4047-BC7A-4571DB756D14}" type="parTrans" cxnId="{41B5833C-BD14-4438-B2EE-FE4DB9A51134}">
      <dgm:prSet/>
      <dgm:spPr/>
      <dgm:t>
        <a:bodyPr/>
        <a:lstStyle/>
        <a:p>
          <a:endParaRPr lang="ru-RU"/>
        </a:p>
      </dgm:t>
    </dgm:pt>
    <dgm:pt modelId="{4AD65D9E-25A3-4B71-A7FD-6AAF60C11B42}" type="sibTrans" cxnId="{41B5833C-BD14-4438-B2EE-FE4DB9A51134}">
      <dgm:prSet/>
      <dgm:spPr/>
      <dgm:t>
        <a:bodyPr/>
        <a:lstStyle/>
        <a:p>
          <a:endParaRPr lang="ru-RU"/>
        </a:p>
      </dgm:t>
    </dgm:pt>
    <dgm:pt modelId="{45F1B25C-6760-4115-ABCA-03A7F28D725D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ППМО</a:t>
          </a:r>
          <a:endParaRPr lang="ru-RU" sz="2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6BFDF2-2E89-47CA-BE15-7EE3E87B2C6C}" type="parTrans" cxnId="{4D413B1C-2FBD-43F9-8005-6158F88416F9}">
      <dgm:prSet/>
      <dgm:spPr/>
      <dgm:t>
        <a:bodyPr/>
        <a:lstStyle/>
        <a:p>
          <a:endParaRPr lang="ru-RU"/>
        </a:p>
      </dgm:t>
    </dgm:pt>
    <dgm:pt modelId="{57069D87-4478-48B5-BB3F-186095F40D4C}" type="sibTrans" cxnId="{4D413B1C-2FBD-43F9-8005-6158F88416F9}">
      <dgm:prSet/>
      <dgm:spPr/>
      <dgm:t>
        <a:bodyPr/>
        <a:lstStyle/>
        <a:p>
          <a:endParaRPr lang="ru-RU"/>
        </a:p>
      </dgm:t>
    </dgm:pt>
    <dgm:pt modelId="{2A14CD4F-D803-4726-A65C-224719E12D33}">
      <dgm:prSet phldrT="[Текст]" custT="1"/>
      <dgm:spPr>
        <a:solidFill>
          <a:schemeClr val="tx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Мед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помощь в здравпунктах</a:t>
          </a:r>
          <a:endParaRPr lang="ru-RU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F3EF170-BD19-42DC-BA93-F18689CDC385}" type="sibTrans" cxnId="{4BDA6A2D-BAEA-4F55-9411-AF906F081720}">
      <dgm:prSet/>
      <dgm:spPr/>
      <dgm:t>
        <a:bodyPr/>
        <a:lstStyle/>
        <a:p>
          <a:endParaRPr lang="ru-RU"/>
        </a:p>
      </dgm:t>
    </dgm:pt>
    <dgm:pt modelId="{79AA2AB3-ABD4-4CF7-881E-1C8BE31D616F}" type="parTrans" cxnId="{4BDA6A2D-BAEA-4F55-9411-AF906F081720}">
      <dgm:prSet/>
      <dgm:spPr/>
      <dgm:t>
        <a:bodyPr/>
        <a:lstStyle/>
        <a:p>
          <a:endParaRPr lang="ru-RU"/>
        </a:p>
      </dgm:t>
    </dgm:pt>
    <dgm:pt modelId="{A67B665C-408F-4F1B-B3FE-D32244180B61}">
      <dgm:prSet phldrT="[Текст]" custT="1"/>
      <dgm:spPr>
        <a:solidFill>
          <a:schemeClr val="tx2"/>
        </a:solidFill>
      </dgm:spPr>
      <dgm:t>
        <a:bodyPr anchor="ctr" anchorCtr="0"/>
        <a:lstStyle/>
        <a:p>
          <a:pPr>
            <a:spcAft>
              <a:spcPts val="0"/>
            </a:spcAft>
          </a:pPr>
          <a:r>
            <a:rPr lang="ru-RU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Оздорови</a:t>
          </a:r>
        </a:p>
        <a:p>
          <a:pPr>
            <a:spcAft>
              <a:spcPts val="0"/>
            </a:spcAft>
          </a:pPr>
          <a:r>
            <a:rPr lang="ru-RU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тельные </a:t>
          </a:r>
          <a:r>
            <a:rPr lang="ru-RU" sz="16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програм</a:t>
          </a:r>
          <a:endParaRPr lang="ru-RU" sz="1600" b="1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>
            <a:spcAft>
              <a:spcPts val="0"/>
            </a:spcAft>
          </a:pPr>
          <a:r>
            <a:rPr lang="ru-RU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мы</a:t>
          </a:r>
          <a:endParaRPr lang="ru-RU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1AFD93E-68CC-402A-9B42-52D60BCD336D}" type="sibTrans" cxnId="{CCE43611-DA5B-4DA3-A5E5-A8C40B9B2182}">
      <dgm:prSet/>
      <dgm:spPr/>
      <dgm:t>
        <a:bodyPr/>
        <a:lstStyle/>
        <a:p>
          <a:endParaRPr lang="ru-RU"/>
        </a:p>
      </dgm:t>
    </dgm:pt>
    <dgm:pt modelId="{CB587A8F-026B-4D16-8AA3-F167A096BEDD}" type="parTrans" cxnId="{CCE43611-DA5B-4DA3-A5E5-A8C40B9B2182}">
      <dgm:prSet/>
      <dgm:spPr/>
      <dgm:t>
        <a:bodyPr/>
        <a:lstStyle/>
        <a:p>
          <a:endParaRPr lang="ru-RU"/>
        </a:p>
      </dgm:t>
    </dgm:pt>
    <dgm:pt modelId="{D01D942C-EB60-4F72-B2A9-87B3C8EBAAC0}" type="pres">
      <dgm:prSet presAssocID="{5585821A-0432-4F60-A918-12AC46E2D1F4}" presName="compositeShape" presStyleCnt="0">
        <dgm:presLayoutVars>
          <dgm:chMax val="7"/>
          <dgm:dir/>
          <dgm:resizeHandles val="exact"/>
        </dgm:presLayoutVars>
      </dgm:prSet>
      <dgm:spPr/>
    </dgm:pt>
    <dgm:pt modelId="{37D6662A-57AA-49BC-AA5C-E94EB3CB7CB4}" type="pres">
      <dgm:prSet presAssocID="{5585821A-0432-4F60-A918-12AC46E2D1F4}" presName="wedge1" presStyleLbl="node1" presStyleIdx="0" presStyleCnt="5" custLinFactNeighborX="1335" custLinFactNeighborY="-3351"/>
      <dgm:spPr/>
      <dgm:t>
        <a:bodyPr/>
        <a:lstStyle/>
        <a:p>
          <a:endParaRPr lang="ru-RU"/>
        </a:p>
      </dgm:t>
    </dgm:pt>
    <dgm:pt modelId="{FD93BB2E-3E81-460A-B52E-2EDA8D391B1F}" type="pres">
      <dgm:prSet presAssocID="{5585821A-0432-4F60-A918-12AC46E2D1F4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77ECC-89B4-408E-8B5D-8516D1FD6113}" type="pres">
      <dgm:prSet presAssocID="{5585821A-0432-4F60-A918-12AC46E2D1F4}" presName="wedge2" presStyleLbl="node1" presStyleIdx="1" presStyleCnt="5" custLinFactNeighborX="4664" custLinFactNeighborY="-8544"/>
      <dgm:spPr/>
      <dgm:t>
        <a:bodyPr/>
        <a:lstStyle/>
        <a:p>
          <a:endParaRPr lang="ru-RU"/>
        </a:p>
      </dgm:t>
    </dgm:pt>
    <dgm:pt modelId="{16D179E2-04EB-4B01-8AE4-31ADA1D8A66B}" type="pres">
      <dgm:prSet presAssocID="{5585821A-0432-4F60-A918-12AC46E2D1F4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DB7C9-EC31-4FCB-BC35-8C736B63BD66}" type="pres">
      <dgm:prSet presAssocID="{5585821A-0432-4F60-A918-12AC46E2D1F4}" presName="wedge3" presStyleLbl="node1" presStyleIdx="2" presStyleCnt="5" custLinFactNeighborX="4677" custLinFactNeighborY="-8544"/>
      <dgm:spPr/>
      <dgm:t>
        <a:bodyPr/>
        <a:lstStyle/>
        <a:p>
          <a:endParaRPr lang="ru-RU"/>
        </a:p>
      </dgm:t>
    </dgm:pt>
    <dgm:pt modelId="{AA6EFA5E-AF34-4FDF-8A90-1180433F35B3}" type="pres">
      <dgm:prSet presAssocID="{5585821A-0432-4F60-A918-12AC46E2D1F4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36485-FAA8-48F3-B82F-57EDE463A9CE}" type="pres">
      <dgm:prSet presAssocID="{5585821A-0432-4F60-A918-12AC46E2D1F4}" presName="wedge4" presStyleLbl="node1" presStyleIdx="3" presStyleCnt="5" custScaleX="101854" custLinFactNeighborX="4743" custLinFactNeighborY="-8675"/>
      <dgm:spPr/>
      <dgm:t>
        <a:bodyPr/>
        <a:lstStyle/>
        <a:p>
          <a:endParaRPr lang="ru-RU"/>
        </a:p>
      </dgm:t>
    </dgm:pt>
    <dgm:pt modelId="{1154A30F-3EA9-4A3B-8DAA-5974BB6C671E}" type="pres">
      <dgm:prSet presAssocID="{5585821A-0432-4F60-A918-12AC46E2D1F4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8DF84-1B4D-4A44-9BD3-85FFCBAF0B86}" type="pres">
      <dgm:prSet presAssocID="{5585821A-0432-4F60-A918-12AC46E2D1F4}" presName="wedge5" presStyleLbl="node1" presStyleIdx="4" presStyleCnt="5" custLinFactNeighborX="4482" custLinFactNeighborY="-8544"/>
      <dgm:spPr/>
      <dgm:t>
        <a:bodyPr/>
        <a:lstStyle/>
        <a:p>
          <a:endParaRPr lang="ru-RU"/>
        </a:p>
      </dgm:t>
    </dgm:pt>
    <dgm:pt modelId="{AF93FED5-C2B3-4F98-8E6D-FCA1D91A6C8F}" type="pres">
      <dgm:prSet presAssocID="{5585821A-0432-4F60-A918-12AC46E2D1F4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B5833C-BD14-4438-B2EE-FE4DB9A51134}" srcId="{5585821A-0432-4F60-A918-12AC46E2D1F4}" destId="{09725B0C-B7C4-4A7E-B66A-312419C56E9A}" srcOrd="2" destOrd="0" parTransId="{36EA94B6-7DF1-4047-BC7A-4571DB756D14}" sibTransId="{4AD65D9E-25A3-4B71-A7FD-6AAF60C11B42}"/>
    <dgm:cxn modelId="{913D0ED9-7613-4AB7-9635-F64D36A126AE}" type="presOf" srcId="{7CD91DC3-551E-4C48-B4E2-CB3A65C8E287}" destId="{16D179E2-04EB-4B01-8AE4-31ADA1D8A66B}" srcOrd="1" destOrd="0" presId="urn:microsoft.com/office/officeart/2005/8/layout/chart3"/>
    <dgm:cxn modelId="{0AB881FB-9769-4CCB-A46B-BDAE6BE38058}" type="presOf" srcId="{2A14CD4F-D803-4726-A65C-224719E12D33}" destId="{FD93BB2E-3E81-460A-B52E-2EDA8D391B1F}" srcOrd="1" destOrd="0" presId="urn:microsoft.com/office/officeart/2005/8/layout/chart3"/>
    <dgm:cxn modelId="{8CDE258C-142B-47DF-B174-8A2BC9841968}" type="presOf" srcId="{45F1B25C-6760-4115-ABCA-03A7F28D725D}" destId="{AF93FED5-C2B3-4F98-8E6D-FCA1D91A6C8F}" srcOrd="1" destOrd="0" presId="urn:microsoft.com/office/officeart/2005/8/layout/chart3"/>
    <dgm:cxn modelId="{C8A4C12E-AE11-4732-84D7-62522BBE0EFD}" type="presOf" srcId="{A67B665C-408F-4F1B-B3FE-D32244180B61}" destId="{4C436485-FAA8-48F3-B82F-57EDE463A9CE}" srcOrd="0" destOrd="0" presId="urn:microsoft.com/office/officeart/2005/8/layout/chart3"/>
    <dgm:cxn modelId="{CCE43611-DA5B-4DA3-A5E5-A8C40B9B2182}" srcId="{5585821A-0432-4F60-A918-12AC46E2D1F4}" destId="{A67B665C-408F-4F1B-B3FE-D32244180B61}" srcOrd="3" destOrd="0" parTransId="{CB587A8F-026B-4D16-8AA3-F167A096BEDD}" sibTransId="{61AFD93E-68CC-402A-9B42-52D60BCD336D}"/>
    <dgm:cxn modelId="{4F706CC5-949E-4681-BB1B-150C945D82C6}" type="presOf" srcId="{2A14CD4F-D803-4726-A65C-224719E12D33}" destId="{37D6662A-57AA-49BC-AA5C-E94EB3CB7CB4}" srcOrd="0" destOrd="0" presId="urn:microsoft.com/office/officeart/2005/8/layout/chart3"/>
    <dgm:cxn modelId="{553A01FC-5B23-4091-BBFB-F3B76E05BE28}" type="presOf" srcId="{A67B665C-408F-4F1B-B3FE-D32244180B61}" destId="{1154A30F-3EA9-4A3B-8DAA-5974BB6C671E}" srcOrd="1" destOrd="0" presId="urn:microsoft.com/office/officeart/2005/8/layout/chart3"/>
    <dgm:cxn modelId="{4BDA6A2D-BAEA-4F55-9411-AF906F081720}" srcId="{5585821A-0432-4F60-A918-12AC46E2D1F4}" destId="{2A14CD4F-D803-4726-A65C-224719E12D33}" srcOrd="0" destOrd="0" parTransId="{79AA2AB3-ABD4-4CF7-881E-1C8BE31D616F}" sibTransId="{2F3EF170-BD19-42DC-BA93-F18689CDC385}"/>
    <dgm:cxn modelId="{B4597837-9FF5-473C-9C5E-ECCBFB50A0E4}" type="presOf" srcId="{09725B0C-B7C4-4A7E-B66A-312419C56E9A}" destId="{AA6EFA5E-AF34-4FDF-8A90-1180433F35B3}" srcOrd="1" destOrd="0" presId="urn:microsoft.com/office/officeart/2005/8/layout/chart3"/>
    <dgm:cxn modelId="{16A3DFA3-5056-4A53-BA21-1969F5ACF323}" srcId="{5585821A-0432-4F60-A918-12AC46E2D1F4}" destId="{7CD91DC3-551E-4C48-B4E2-CB3A65C8E287}" srcOrd="1" destOrd="0" parTransId="{9099998E-98F0-4ED7-9B4E-76647A5E9B23}" sibTransId="{31369955-95A9-44C8-98F9-29589EA099D8}"/>
    <dgm:cxn modelId="{6BE628D2-D62B-432A-AC6F-0A79F7CDDC79}" type="presOf" srcId="{5585821A-0432-4F60-A918-12AC46E2D1F4}" destId="{D01D942C-EB60-4F72-B2A9-87B3C8EBAAC0}" srcOrd="0" destOrd="0" presId="urn:microsoft.com/office/officeart/2005/8/layout/chart3"/>
    <dgm:cxn modelId="{D8E046B2-3E28-4B5A-8296-0545F1CC73BF}" type="presOf" srcId="{09725B0C-B7C4-4A7E-B66A-312419C56E9A}" destId="{1A0DB7C9-EC31-4FCB-BC35-8C736B63BD66}" srcOrd="0" destOrd="0" presId="urn:microsoft.com/office/officeart/2005/8/layout/chart3"/>
    <dgm:cxn modelId="{4D413B1C-2FBD-43F9-8005-6158F88416F9}" srcId="{5585821A-0432-4F60-A918-12AC46E2D1F4}" destId="{45F1B25C-6760-4115-ABCA-03A7F28D725D}" srcOrd="4" destOrd="0" parTransId="{466BFDF2-2E89-47CA-BE15-7EE3E87B2C6C}" sibTransId="{57069D87-4478-48B5-BB3F-186095F40D4C}"/>
    <dgm:cxn modelId="{347517C7-01D6-4649-93BB-5E328983F001}" type="presOf" srcId="{7CD91DC3-551E-4C48-B4E2-CB3A65C8E287}" destId="{A8B77ECC-89B4-408E-8B5D-8516D1FD6113}" srcOrd="0" destOrd="0" presId="urn:microsoft.com/office/officeart/2005/8/layout/chart3"/>
    <dgm:cxn modelId="{64C25D1C-927F-46E8-902D-757E5DC16D4E}" type="presOf" srcId="{45F1B25C-6760-4115-ABCA-03A7F28D725D}" destId="{3D78DF84-1B4D-4A44-9BD3-85FFCBAF0B86}" srcOrd="0" destOrd="0" presId="urn:microsoft.com/office/officeart/2005/8/layout/chart3"/>
    <dgm:cxn modelId="{451E3A43-E268-44E3-A12A-FD8DDFCBB1F2}" type="presParOf" srcId="{D01D942C-EB60-4F72-B2A9-87B3C8EBAAC0}" destId="{37D6662A-57AA-49BC-AA5C-E94EB3CB7CB4}" srcOrd="0" destOrd="0" presId="urn:microsoft.com/office/officeart/2005/8/layout/chart3"/>
    <dgm:cxn modelId="{AEEEB3B9-2359-49DD-B112-52D4639740E9}" type="presParOf" srcId="{D01D942C-EB60-4F72-B2A9-87B3C8EBAAC0}" destId="{FD93BB2E-3E81-460A-B52E-2EDA8D391B1F}" srcOrd="1" destOrd="0" presId="urn:microsoft.com/office/officeart/2005/8/layout/chart3"/>
    <dgm:cxn modelId="{F96FE94E-A440-4917-BE46-F5E9A95FD483}" type="presParOf" srcId="{D01D942C-EB60-4F72-B2A9-87B3C8EBAAC0}" destId="{A8B77ECC-89B4-408E-8B5D-8516D1FD6113}" srcOrd="2" destOrd="0" presId="urn:microsoft.com/office/officeart/2005/8/layout/chart3"/>
    <dgm:cxn modelId="{CDE4AFA8-26BF-4782-A146-5139820AA1AA}" type="presParOf" srcId="{D01D942C-EB60-4F72-B2A9-87B3C8EBAAC0}" destId="{16D179E2-04EB-4B01-8AE4-31ADA1D8A66B}" srcOrd="3" destOrd="0" presId="urn:microsoft.com/office/officeart/2005/8/layout/chart3"/>
    <dgm:cxn modelId="{200E1B06-4BEE-4195-900C-0538D7BC060D}" type="presParOf" srcId="{D01D942C-EB60-4F72-B2A9-87B3C8EBAAC0}" destId="{1A0DB7C9-EC31-4FCB-BC35-8C736B63BD66}" srcOrd="4" destOrd="0" presId="urn:microsoft.com/office/officeart/2005/8/layout/chart3"/>
    <dgm:cxn modelId="{15E9561F-D9BD-462A-BB6C-A3DF132EEB3E}" type="presParOf" srcId="{D01D942C-EB60-4F72-B2A9-87B3C8EBAAC0}" destId="{AA6EFA5E-AF34-4FDF-8A90-1180433F35B3}" srcOrd="5" destOrd="0" presId="urn:microsoft.com/office/officeart/2005/8/layout/chart3"/>
    <dgm:cxn modelId="{83E221FB-A675-402B-8A36-4980EF754A45}" type="presParOf" srcId="{D01D942C-EB60-4F72-B2A9-87B3C8EBAAC0}" destId="{4C436485-FAA8-48F3-B82F-57EDE463A9CE}" srcOrd="6" destOrd="0" presId="urn:microsoft.com/office/officeart/2005/8/layout/chart3"/>
    <dgm:cxn modelId="{29717C71-FFCC-477B-9403-19673A7F6467}" type="presParOf" srcId="{D01D942C-EB60-4F72-B2A9-87B3C8EBAAC0}" destId="{1154A30F-3EA9-4A3B-8DAA-5974BB6C671E}" srcOrd="7" destOrd="0" presId="urn:microsoft.com/office/officeart/2005/8/layout/chart3"/>
    <dgm:cxn modelId="{340EE5FB-3854-4D28-AF08-941BC383D9E8}" type="presParOf" srcId="{D01D942C-EB60-4F72-B2A9-87B3C8EBAAC0}" destId="{3D78DF84-1B4D-4A44-9BD3-85FFCBAF0B86}" srcOrd="8" destOrd="0" presId="urn:microsoft.com/office/officeart/2005/8/layout/chart3"/>
    <dgm:cxn modelId="{F129B2A2-DFE6-4626-A0E8-A77A83217FED}" type="presParOf" srcId="{D01D942C-EB60-4F72-B2A9-87B3C8EBAAC0}" destId="{AF93FED5-C2B3-4F98-8E6D-FCA1D91A6C8F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4681E-2E6E-427F-9FEB-BA120C99474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733D37-DEF3-4BA7-A518-8953AC540AAC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Планирование</a:t>
          </a:r>
        </a:p>
        <a:p>
          <a:endParaRPr lang="ru-RU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Что? Как?</a:t>
          </a:r>
        </a:p>
        <a:p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Когда? Сколько?</a:t>
          </a:r>
        </a:p>
      </dgm:t>
    </dgm:pt>
    <dgm:pt modelId="{5424DF7B-B072-4338-9E57-DE7F7DD97ABC}" type="parTrans" cxnId="{74384094-108D-42E5-8CA8-A626F624E218}">
      <dgm:prSet/>
      <dgm:spPr/>
      <dgm:t>
        <a:bodyPr/>
        <a:lstStyle/>
        <a:p>
          <a:endParaRPr lang="ru-RU"/>
        </a:p>
      </dgm:t>
    </dgm:pt>
    <dgm:pt modelId="{26596411-77ED-4960-8274-B3147942DB62}" type="sibTrans" cxnId="{74384094-108D-42E5-8CA8-A626F624E218}">
      <dgm:prSet/>
      <dgm:spPr/>
      <dgm:t>
        <a:bodyPr/>
        <a:lstStyle/>
        <a:p>
          <a:endParaRPr lang="ru-RU"/>
        </a:p>
      </dgm:t>
    </dgm:pt>
    <dgm:pt modelId="{2DC68755-A0FE-4284-8A2A-E949B79247DA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>
            <a:spcAft>
              <a:spcPts val="1800"/>
            </a:spcAft>
          </a:pPr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</a:t>
          </a:r>
        </a:p>
        <a:p>
          <a:pPr>
            <a:spcAft>
              <a:spcPct val="35000"/>
            </a:spcAft>
          </a:pPr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оценка результата, сравнение факта с планом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9195B-B152-4686-B9C2-E37039052E13}" type="parTrans" cxnId="{F060E901-A9B4-4B30-AB7A-458DE07AB4B1}">
      <dgm:prSet/>
      <dgm:spPr/>
      <dgm:t>
        <a:bodyPr/>
        <a:lstStyle/>
        <a:p>
          <a:endParaRPr lang="ru-RU"/>
        </a:p>
      </dgm:t>
    </dgm:pt>
    <dgm:pt modelId="{9160D8E6-315C-4525-8A22-C4A47984614D}" type="sibTrans" cxnId="{F060E901-A9B4-4B30-AB7A-458DE07AB4B1}">
      <dgm:prSet/>
      <dgm:spPr/>
      <dgm:t>
        <a:bodyPr/>
        <a:lstStyle/>
        <a:p>
          <a:endParaRPr lang="ru-RU"/>
        </a:p>
      </dgm:t>
    </dgm:pt>
    <dgm:pt modelId="{A31625C9-CC70-489F-8B4C-288C68D93556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Систематизация</a:t>
          </a:r>
        </a:p>
        <a:p>
          <a:endParaRPr lang="ru-RU" sz="1400" b="1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интегрирование всех видов медицинской помощи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DF9692-5E8D-491D-B9CD-B52FD90A7F59}" type="parTrans" cxnId="{D7426BC1-9E1A-47E8-9939-B6B38DDFFB2B}">
      <dgm:prSet/>
      <dgm:spPr/>
      <dgm:t>
        <a:bodyPr/>
        <a:lstStyle/>
        <a:p>
          <a:endParaRPr lang="ru-RU"/>
        </a:p>
      </dgm:t>
    </dgm:pt>
    <dgm:pt modelId="{2819B95C-825D-4288-A5D5-C95577B7C022}" type="sibTrans" cxnId="{D7426BC1-9E1A-47E8-9939-B6B38DDFFB2B}">
      <dgm:prSet/>
      <dgm:spPr/>
      <dgm:t>
        <a:bodyPr/>
        <a:lstStyle/>
        <a:p>
          <a:endParaRPr lang="ru-RU"/>
        </a:p>
      </dgm:t>
    </dgm:pt>
    <dgm:pt modelId="{8B28573D-A843-481A-B984-A2F37D6AFF11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Непрерывность</a:t>
          </a:r>
        </a:p>
        <a:p>
          <a:pPr>
            <a:spcAft>
              <a:spcPts val="0"/>
            </a:spcAft>
          </a:pPr>
          <a:endParaRPr lang="ru-RU" sz="1600" b="1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ct val="35000"/>
            </a:spcAft>
          </a:pPr>
          <a:r>
            <a:rPr lang="ru-RU" sz="15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все этапы оказания медицинской  помощи (профилактика-лечение-реабилитация)</a:t>
          </a:r>
          <a:endParaRPr lang="ru-RU" sz="15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7BB312-8E89-4D7F-BC1B-A928C4539696}" type="parTrans" cxnId="{703A9C53-B809-4404-B4B8-D21F2B92B804}">
      <dgm:prSet/>
      <dgm:spPr/>
      <dgm:t>
        <a:bodyPr/>
        <a:lstStyle/>
        <a:p>
          <a:endParaRPr lang="ru-RU"/>
        </a:p>
      </dgm:t>
    </dgm:pt>
    <dgm:pt modelId="{F050B1E3-20E5-426C-8C6E-7493D893D029}" type="sibTrans" cxnId="{703A9C53-B809-4404-B4B8-D21F2B92B804}">
      <dgm:prSet/>
      <dgm:spPr/>
      <dgm:t>
        <a:bodyPr/>
        <a:lstStyle/>
        <a:p>
          <a:endParaRPr lang="ru-RU"/>
        </a:p>
      </dgm:t>
    </dgm:pt>
    <dgm:pt modelId="{D7F56BCB-3844-40F1-97DE-C630CFB7931D}" type="pres">
      <dgm:prSet presAssocID="{1034681E-2E6E-427F-9FEB-BA120C99474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A140F1-E0C5-42D9-A325-417E9F1C6FF1}" type="pres">
      <dgm:prSet presAssocID="{1034681E-2E6E-427F-9FEB-BA120C994747}" presName="diamond" presStyleLbl="bgShp" presStyleIdx="0" presStyleCnt="1" custLinFactNeighborX="899"/>
      <dgm:spPr>
        <a:solidFill>
          <a:schemeClr val="tx2"/>
        </a:solidFill>
      </dgm:spPr>
    </dgm:pt>
    <dgm:pt modelId="{43B7501D-A10F-4874-BEEC-A83EBAEE3007}" type="pres">
      <dgm:prSet presAssocID="{1034681E-2E6E-427F-9FEB-BA120C994747}" presName="quad1" presStyleLbl="node1" presStyleIdx="0" presStyleCnt="4" custScaleX="1006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2AF22-3F23-45A0-B396-E50DBA6E1362}" type="pres">
      <dgm:prSet presAssocID="{1034681E-2E6E-427F-9FEB-BA120C994747}" presName="quad2" presStyleLbl="node1" presStyleIdx="1" presStyleCnt="4" custScaleX="102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76334-D840-484F-B139-F38CCA537409}" type="pres">
      <dgm:prSet presAssocID="{1034681E-2E6E-427F-9FEB-BA120C99474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DD5E6-6068-4F35-9061-FCE6EE59360E}" type="pres">
      <dgm:prSet presAssocID="{1034681E-2E6E-427F-9FEB-BA120C99474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0E901-A9B4-4B30-AB7A-458DE07AB4B1}" srcId="{1034681E-2E6E-427F-9FEB-BA120C994747}" destId="{2DC68755-A0FE-4284-8A2A-E949B79247DA}" srcOrd="1" destOrd="0" parTransId="{BA29195B-B152-4686-B9C2-E37039052E13}" sibTransId="{9160D8E6-315C-4525-8A22-C4A47984614D}"/>
    <dgm:cxn modelId="{16B6E397-515B-4A40-8CFE-3D94CC2F2A3E}" type="presOf" srcId="{1034681E-2E6E-427F-9FEB-BA120C994747}" destId="{D7F56BCB-3844-40F1-97DE-C630CFB7931D}" srcOrd="0" destOrd="0" presId="urn:microsoft.com/office/officeart/2005/8/layout/matrix3"/>
    <dgm:cxn modelId="{6B55BF57-146A-4F59-890A-2D11C650C5B4}" type="presOf" srcId="{9B733D37-DEF3-4BA7-A518-8953AC540AAC}" destId="{43B7501D-A10F-4874-BEEC-A83EBAEE3007}" srcOrd="0" destOrd="0" presId="urn:microsoft.com/office/officeart/2005/8/layout/matrix3"/>
    <dgm:cxn modelId="{1DEAEC5C-07E7-46B5-B04B-FDE8AE11C040}" type="presOf" srcId="{2DC68755-A0FE-4284-8A2A-E949B79247DA}" destId="{BB92AF22-3F23-45A0-B396-E50DBA6E1362}" srcOrd="0" destOrd="0" presId="urn:microsoft.com/office/officeart/2005/8/layout/matrix3"/>
    <dgm:cxn modelId="{703A9C53-B809-4404-B4B8-D21F2B92B804}" srcId="{1034681E-2E6E-427F-9FEB-BA120C994747}" destId="{8B28573D-A843-481A-B984-A2F37D6AFF11}" srcOrd="3" destOrd="0" parTransId="{707BB312-8E89-4D7F-BC1B-A928C4539696}" sibTransId="{F050B1E3-20E5-426C-8C6E-7493D893D029}"/>
    <dgm:cxn modelId="{39F8D6B1-D748-42C5-9437-CA6394032156}" type="presOf" srcId="{8B28573D-A843-481A-B984-A2F37D6AFF11}" destId="{801DD5E6-6068-4F35-9061-FCE6EE59360E}" srcOrd="0" destOrd="0" presId="urn:microsoft.com/office/officeart/2005/8/layout/matrix3"/>
    <dgm:cxn modelId="{74384094-108D-42E5-8CA8-A626F624E218}" srcId="{1034681E-2E6E-427F-9FEB-BA120C994747}" destId="{9B733D37-DEF3-4BA7-A518-8953AC540AAC}" srcOrd="0" destOrd="0" parTransId="{5424DF7B-B072-4338-9E57-DE7F7DD97ABC}" sibTransId="{26596411-77ED-4960-8274-B3147942DB62}"/>
    <dgm:cxn modelId="{D7426BC1-9E1A-47E8-9939-B6B38DDFFB2B}" srcId="{1034681E-2E6E-427F-9FEB-BA120C994747}" destId="{A31625C9-CC70-489F-8B4C-288C68D93556}" srcOrd="2" destOrd="0" parTransId="{BDDF9692-5E8D-491D-B9CD-B52FD90A7F59}" sibTransId="{2819B95C-825D-4288-A5D5-C95577B7C022}"/>
    <dgm:cxn modelId="{BD94E0D4-B681-42F5-AE19-900377BC55AC}" type="presOf" srcId="{A31625C9-CC70-489F-8B4C-288C68D93556}" destId="{28A76334-D840-484F-B139-F38CCA537409}" srcOrd="0" destOrd="0" presId="urn:microsoft.com/office/officeart/2005/8/layout/matrix3"/>
    <dgm:cxn modelId="{ADEA8802-3087-432A-A9E2-F3F75AACB4F5}" type="presParOf" srcId="{D7F56BCB-3844-40F1-97DE-C630CFB7931D}" destId="{ABA140F1-E0C5-42D9-A325-417E9F1C6FF1}" srcOrd="0" destOrd="0" presId="urn:microsoft.com/office/officeart/2005/8/layout/matrix3"/>
    <dgm:cxn modelId="{8334544D-8E79-4B26-B299-1FC3E2DB42CC}" type="presParOf" srcId="{D7F56BCB-3844-40F1-97DE-C630CFB7931D}" destId="{43B7501D-A10F-4874-BEEC-A83EBAEE3007}" srcOrd="1" destOrd="0" presId="urn:microsoft.com/office/officeart/2005/8/layout/matrix3"/>
    <dgm:cxn modelId="{62A0386A-D9A1-4750-82F6-281EC35AF696}" type="presParOf" srcId="{D7F56BCB-3844-40F1-97DE-C630CFB7931D}" destId="{BB92AF22-3F23-45A0-B396-E50DBA6E1362}" srcOrd="2" destOrd="0" presId="urn:microsoft.com/office/officeart/2005/8/layout/matrix3"/>
    <dgm:cxn modelId="{57228C86-1F59-438D-BAA9-46E56732EB03}" type="presParOf" srcId="{D7F56BCB-3844-40F1-97DE-C630CFB7931D}" destId="{28A76334-D840-484F-B139-F38CCA537409}" srcOrd="3" destOrd="0" presId="urn:microsoft.com/office/officeart/2005/8/layout/matrix3"/>
    <dgm:cxn modelId="{531A5CF5-6AC3-45E7-B59E-8A06BC3E7081}" type="presParOf" srcId="{D7F56BCB-3844-40F1-97DE-C630CFB7931D}" destId="{801DD5E6-6068-4F35-9061-FCE6EE5936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D468E-7CB4-41C0-A01C-917CE313E6C4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E42A94-2E2E-4AEA-9F5A-1D556F41346C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Служба охраны труда и производственной безопасности</a:t>
          </a:r>
          <a:endParaRPr lang="ru-RU" sz="14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D917B9-EA5B-42B5-A1C5-0DCA5E59EE58}" type="parTrans" cxnId="{4AFDD5BC-47DC-4E21-8E72-626255DDBB99}">
      <dgm:prSet/>
      <dgm:spPr/>
      <dgm:t>
        <a:bodyPr/>
        <a:lstStyle/>
        <a:p>
          <a:endParaRPr lang="ru-RU"/>
        </a:p>
      </dgm:t>
    </dgm:pt>
    <dgm:pt modelId="{16294BF9-0DE1-4E16-8DBA-695E1DD96440}" type="sibTrans" cxnId="{4AFDD5BC-47DC-4E21-8E72-626255DDBB99}">
      <dgm:prSet/>
      <dgm:spPr/>
      <dgm:t>
        <a:bodyPr/>
        <a:lstStyle/>
        <a:p>
          <a:endParaRPr lang="ru-RU"/>
        </a:p>
      </dgm:t>
    </dgm:pt>
    <dgm:pt modelId="{F21BC44F-C517-4A00-8555-A774487A45FA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Медицинские работники, обеспечивающие все виды медицинской помощи</a:t>
          </a:r>
          <a:endParaRPr lang="ru-RU" sz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E06B44-2DF6-4B8F-B119-B7FDFEBAED9D}" type="parTrans" cxnId="{FA746492-38C7-4A5B-B485-1F45E8D40CB7}">
      <dgm:prSet/>
      <dgm:spPr/>
      <dgm:t>
        <a:bodyPr/>
        <a:lstStyle/>
        <a:p>
          <a:endParaRPr lang="ru-RU"/>
        </a:p>
      </dgm:t>
    </dgm:pt>
    <dgm:pt modelId="{8D0B2B79-9225-4B1F-B4C1-DDE861289239}" type="sibTrans" cxnId="{FA746492-38C7-4A5B-B485-1F45E8D40CB7}">
      <dgm:prSet/>
      <dgm:spPr/>
      <dgm:t>
        <a:bodyPr/>
        <a:lstStyle/>
        <a:p>
          <a:endParaRPr lang="ru-RU"/>
        </a:p>
      </dgm:t>
    </dgm:pt>
    <dgm:pt modelId="{D3F10B59-8392-4634-B33F-9D317AE89A26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200" b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Служба персонала</a:t>
          </a:r>
          <a:endParaRPr lang="ru-RU" sz="1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7343E3-61AA-4FEA-8017-2206ED65909C}" type="parTrans" cxnId="{FD7707C0-D710-4958-8E9A-D7E743F35FEE}">
      <dgm:prSet/>
      <dgm:spPr/>
      <dgm:t>
        <a:bodyPr/>
        <a:lstStyle/>
        <a:p>
          <a:endParaRPr lang="ru-RU"/>
        </a:p>
      </dgm:t>
    </dgm:pt>
    <dgm:pt modelId="{C008290E-86E6-4E31-A290-8F1AFB607819}" type="sibTrans" cxnId="{FD7707C0-D710-4958-8E9A-D7E743F35FEE}">
      <dgm:prSet/>
      <dgm:spPr/>
      <dgm:t>
        <a:bodyPr/>
        <a:lstStyle/>
        <a:p>
          <a:endParaRPr lang="ru-RU"/>
        </a:p>
      </dgm:t>
    </dgm:pt>
    <dgm:pt modelId="{C1D8BB71-122D-40F3-8312-8068EDABDA1F}">
      <dgm:prSet phldrT="[Текст]" custT="1"/>
      <dgm:spPr/>
      <dgm:t>
        <a:bodyPr/>
        <a:lstStyle/>
        <a:p>
          <a:pPr algn="l"/>
          <a:endParaRPr lang="ru-RU" sz="1600" b="1" dirty="0" smtClean="0">
            <a:solidFill>
              <a:srgbClr val="C00000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54FDB3E3-313B-461A-B349-EF0889E923B6}" type="sibTrans" cxnId="{356165B1-CEA8-4C77-A75F-B0CA42CFCEA9}">
      <dgm:prSet/>
      <dgm:spPr/>
      <dgm:t>
        <a:bodyPr/>
        <a:lstStyle/>
        <a:p>
          <a:endParaRPr lang="ru-RU"/>
        </a:p>
      </dgm:t>
    </dgm:pt>
    <dgm:pt modelId="{98C06CCB-78DA-415B-8BE3-AFAA00079436}" type="parTrans" cxnId="{356165B1-CEA8-4C77-A75F-B0CA42CFCEA9}">
      <dgm:prSet/>
      <dgm:spPr/>
      <dgm:t>
        <a:bodyPr/>
        <a:lstStyle/>
        <a:p>
          <a:endParaRPr lang="ru-RU"/>
        </a:p>
      </dgm:t>
    </dgm:pt>
    <dgm:pt modelId="{40151156-24D9-479E-96C5-6F8233831871}" type="pres">
      <dgm:prSet presAssocID="{50FD468E-7CB4-41C0-A01C-917CE313E6C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98939-2315-43F5-BC0D-4FB393A397E3}" type="pres">
      <dgm:prSet presAssocID="{50FD468E-7CB4-41C0-A01C-917CE313E6C4}" presName="ellipse" presStyleLbl="trBgShp" presStyleIdx="0" presStyleCnt="1" custScaleX="117753" custScaleY="88449" custLinFactNeighborX="1814" custLinFactNeighborY="5914"/>
      <dgm:spPr>
        <a:solidFill>
          <a:schemeClr val="bg1">
            <a:alpha val="40000"/>
          </a:schemeClr>
        </a:solidFill>
      </dgm:spPr>
      <dgm:t>
        <a:bodyPr/>
        <a:lstStyle/>
        <a:p>
          <a:endParaRPr lang="ru-RU"/>
        </a:p>
      </dgm:t>
    </dgm:pt>
    <dgm:pt modelId="{4E6040FC-5CBB-40D5-8CA9-566D5C5F6186}" type="pres">
      <dgm:prSet presAssocID="{50FD468E-7CB4-41C0-A01C-917CE313E6C4}" presName="arrow1" presStyleLbl="fgShp" presStyleIdx="0" presStyleCnt="1" custScaleX="294737" custScaleY="94922" custLinFactNeighborY="-66720"/>
      <dgm:spPr>
        <a:solidFill>
          <a:schemeClr val="tx2"/>
        </a:solidFill>
      </dgm:spPr>
    </dgm:pt>
    <dgm:pt modelId="{0FDA1EFF-1BCA-4D97-8BB6-FA95AFB5BEB5}" type="pres">
      <dgm:prSet presAssocID="{50FD468E-7CB4-41C0-A01C-917CE313E6C4}" presName="rectangle" presStyleLbl="revTx" presStyleIdx="0" presStyleCnt="1" custScaleX="191229" custScaleY="151634" custLinFactNeighborX="-3509" custLinFactNeighborY="4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9249D-5744-4250-9C18-7F3035920D96}" type="pres">
      <dgm:prSet presAssocID="{F21BC44F-C517-4A00-8555-A774487A45F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F40D5-2935-4376-A911-2C0D1FD991C0}" type="pres">
      <dgm:prSet presAssocID="{D3F10B59-8392-4634-B33F-9D317AE89A26}" presName="item2" presStyleLbl="node1" presStyleIdx="1" presStyleCnt="3" custScaleX="129757" custScaleY="130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9404B-3BFC-4BBC-84D0-264E07111E22}" type="pres">
      <dgm:prSet presAssocID="{C1D8BB71-122D-40F3-8312-8068EDABDA1F}" presName="item3" presStyleLbl="node1" presStyleIdx="2" presStyleCnt="3" custScaleX="128304" custScaleY="127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24A25-3946-40EC-AD88-E986B1E6B84D}" type="pres">
      <dgm:prSet presAssocID="{50FD468E-7CB4-41C0-A01C-917CE313E6C4}" presName="funnel" presStyleLbl="trAlignAcc1" presStyleIdx="0" presStyleCnt="1" custScaleX="111557" custScaleY="84597"/>
      <dgm:spPr>
        <a:solidFill>
          <a:schemeClr val="tx2">
            <a:alpha val="40000"/>
          </a:schemeClr>
        </a:solidFill>
        <a:ln>
          <a:noFill/>
        </a:ln>
      </dgm:spPr>
      <dgm:t>
        <a:bodyPr/>
        <a:lstStyle/>
        <a:p>
          <a:endParaRPr lang="ru-RU"/>
        </a:p>
      </dgm:t>
    </dgm:pt>
  </dgm:ptLst>
  <dgm:cxnLst>
    <dgm:cxn modelId="{FD06D782-4325-4C6F-A63A-1A84935B143D}" type="presOf" srcId="{C1D8BB71-122D-40F3-8312-8068EDABDA1F}" destId="{0FDA1EFF-1BCA-4D97-8BB6-FA95AFB5BEB5}" srcOrd="0" destOrd="0" presId="urn:microsoft.com/office/officeart/2005/8/layout/funnel1"/>
    <dgm:cxn modelId="{38E2332A-59E8-4BEF-9F1B-5994783CE108}" type="presOf" srcId="{9EE42A94-2E2E-4AEA-9F5A-1D556F41346C}" destId="{AE49404B-3BFC-4BBC-84D0-264E07111E22}" srcOrd="0" destOrd="0" presId="urn:microsoft.com/office/officeart/2005/8/layout/funnel1"/>
    <dgm:cxn modelId="{FA746492-38C7-4A5B-B485-1F45E8D40CB7}" srcId="{50FD468E-7CB4-41C0-A01C-917CE313E6C4}" destId="{F21BC44F-C517-4A00-8555-A774487A45FA}" srcOrd="1" destOrd="0" parTransId="{6CE06B44-2DF6-4B8F-B119-B7FDFEBAED9D}" sibTransId="{8D0B2B79-9225-4B1F-B4C1-DDE861289239}"/>
    <dgm:cxn modelId="{33CB1ED7-7FC3-4C9E-89DC-5A6DCE31BE75}" type="presOf" srcId="{F21BC44F-C517-4A00-8555-A774487A45FA}" destId="{CCCF40D5-2935-4376-A911-2C0D1FD991C0}" srcOrd="0" destOrd="0" presId="urn:microsoft.com/office/officeart/2005/8/layout/funnel1"/>
    <dgm:cxn modelId="{FD7707C0-D710-4958-8E9A-D7E743F35FEE}" srcId="{50FD468E-7CB4-41C0-A01C-917CE313E6C4}" destId="{D3F10B59-8392-4634-B33F-9D317AE89A26}" srcOrd="2" destOrd="0" parTransId="{6B7343E3-61AA-4FEA-8017-2206ED65909C}" sibTransId="{C008290E-86E6-4E31-A290-8F1AFB607819}"/>
    <dgm:cxn modelId="{CDA90FEE-D785-4F18-92C7-0B0E3FE19D1E}" type="presOf" srcId="{50FD468E-7CB4-41C0-A01C-917CE313E6C4}" destId="{40151156-24D9-479E-96C5-6F8233831871}" srcOrd="0" destOrd="0" presId="urn:microsoft.com/office/officeart/2005/8/layout/funnel1"/>
    <dgm:cxn modelId="{E7EA0E21-743B-4C99-B924-82AC65395918}" type="presOf" srcId="{D3F10B59-8392-4634-B33F-9D317AE89A26}" destId="{B469249D-5744-4250-9C18-7F3035920D96}" srcOrd="0" destOrd="0" presId="urn:microsoft.com/office/officeart/2005/8/layout/funnel1"/>
    <dgm:cxn modelId="{356165B1-CEA8-4C77-A75F-B0CA42CFCEA9}" srcId="{50FD468E-7CB4-41C0-A01C-917CE313E6C4}" destId="{C1D8BB71-122D-40F3-8312-8068EDABDA1F}" srcOrd="3" destOrd="0" parTransId="{98C06CCB-78DA-415B-8BE3-AFAA00079436}" sibTransId="{54FDB3E3-313B-461A-B349-EF0889E923B6}"/>
    <dgm:cxn modelId="{4AFDD5BC-47DC-4E21-8E72-626255DDBB99}" srcId="{50FD468E-7CB4-41C0-A01C-917CE313E6C4}" destId="{9EE42A94-2E2E-4AEA-9F5A-1D556F41346C}" srcOrd="0" destOrd="0" parTransId="{C5D917B9-EA5B-42B5-A1C5-0DCA5E59EE58}" sibTransId="{16294BF9-0DE1-4E16-8DBA-695E1DD96440}"/>
    <dgm:cxn modelId="{EA3FB63C-0754-4A14-A141-318BD1E46BC4}" type="presParOf" srcId="{40151156-24D9-479E-96C5-6F8233831871}" destId="{09B98939-2315-43F5-BC0D-4FB393A397E3}" srcOrd="0" destOrd="0" presId="urn:microsoft.com/office/officeart/2005/8/layout/funnel1"/>
    <dgm:cxn modelId="{11D7A9B7-1334-46FC-ACBF-1D6B1813E7C9}" type="presParOf" srcId="{40151156-24D9-479E-96C5-6F8233831871}" destId="{4E6040FC-5CBB-40D5-8CA9-566D5C5F6186}" srcOrd="1" destOrd="0" presId="urn:microsoft.com/office/officeart/2005/8/layout/funnel1"/>
    <dgm:cxn modelId="{FA9B9DEC-5160-4D52-8D3A-82C4C3ADB2D3}" type="presParOf" srcId="{40151156-24D9-479E-96C5-6F8233831871}" destId="{0FDA1EFF-1BCA-4D97-8BB6-FA95AFB5BEB5}" srcOrd="2" destOrd="0" presId="urn:microsoft.com/office/officeart/2005/8/layout/funnel1"/>
    <dgm:cxn modelId="{3025C66B-F35F-443B-886C-D3ABCD5418B5}" type="presParOf" srcId="{40151156-24D9-479E-96C5-6F8233831871}" destId="{B469249D-5744-4250-9C18-7F3035920D96}" srcOrd="3" destOrd="0" presId="urn:microsoft.com/office/officeart/2005/8/layout/funnel1"/>
    <dgm:cxn modelId="{FEB5B583-0C88-4543-9FFC-C03C264D9B06}" type="presParOf" srcId="{40151156-24D9-479E-96C5-6F8233831871}" destId="{CCCF40D5-2935-4376-A911-2C0D1FD991C0}" srcOrd="4" destOrd="0" presId="urn:microsoft.com/office/officeart/2005/8/layout/funnel1"/>
    <dgm:cxn modelId="{5D83790B-4610-44A8-970E-821F3BF52986}" type="presParOf" srcId="{40151156-24D9-479E-96C5-6F8233831871}" destId="{AE49404B-3BFC-4BBC-84D0-264E07111E22}" srcOrd="5" destOrd="0" presId="urn:microsoft.com/office/officeart/2005/8/layout/funnel1"/>
    <dgm:cxn modelId="{46050D7A-AD47-4EC8-869A-A9743BBE2A98}" type="presParOf" srcId="{40151156-24D9-479E-96C5-6F8233831871}" destId="{09C24A25-3946-40EC-AD88-E986B1E6B84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6662A-57AA-49BC-AA5C-E94EB3CB7CB4}">
      <dsp:nvSpPr>
        <dsp:cNvPr id="0" name=""/>
        <dsp:cNvSpPr/>
      </dsp:nvSpPr>
      <dsp:spPr>
        <a:xfrm>
          <a:off x="1663459" y="159788"/>
          <a:ext cx="4247322" cy="4247322"/>
        </a:xfrm>
        <a:prstGeom prst="pie">
          <a:avLst>
            <a:gd name="adj1" fmla="val 16200000"/>
            <a:gd name="adj2" fmla="val 2052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Мед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помощь в здравпунктах</a:t>
          </a:r>
          <a:endParaRPr lang="ru-RU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40717" y="794358"/>
        <a:ext cx="1441055" cy="985985"/>
      </dsp:txXfrm>
    </dsp:sp>
    <dsp:sp modelId="{A8B77ECC-89B4-408E-8B5D-8516D1FD6113}">
      <dsp:nvSpPr>
        <dsp:cNvPr id="0" name=""/>
        <dsp:cNvSpPr/>
      </dsp:nvSpPr>
      <dsp:spPr>
        <a:xfrm>
          <a:off x="1656196" y="144006"/>
          <a:ext cx="4247322" cy="4247322"/>
        </a:xfrm>
        <a:prstGeom prst="pie">
          <a:avLst>
            <a:gd name="adj1" fmla="val 20520000"/>
            <a:gd name="adj2" fmla="val 324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Мед помощь по ДМС и ОМС</a:t>
          </a:r>
          <a:endParaRPr lang="ru-RU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432124" y="2065414"/>
        <a:ext cx="1264084" cy="1066886"/>
      </dsp:txXfrm>
    </dsp:sp>
    <dsp:sp modelId="{1A0DB7C9-EC31-4FCB-BC35-8C736B63BD66}">
      <dsp:nvSpPr>
        <dsp:cNvPr id="0" name=""/>
        <dsp:cNvSpPr/>
      </dsp:nvSpPr>
      <dsp:spPr>
        <a:xfrm>
          <a:off x="1656748" y="144006"/>
          <a:ext cx="4247322" cy="4247322"/>
        </a:xfrm>
        <a:prstGeom prst="pie">
          <a:avLst>
            <a:gd name="adj1" fmla="val 3240000"/>
            <a:gd name="adj2" fmla="val 756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1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Сана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торно</a:t>
          </a:r>
          <a:r>
            <a:rPr lang="ru-RU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-курортное лечение</a:t>
          </a:r>
          <a:endParaRPr lang="ru-RU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21959" y="3329498"/>
        <a:ext cx="1516900" cy="910140"/>
      </dsp:txXfrm>
    </dsp:sp>
    <dsp:sp modelId="{4C436485-FAA8-48F3-B82F-57EDE463A9CE}">
      <dsp:nvSpPr>
        <dsp:cNvPr id="0" name=""/>
        <dsp:cNvSpPr/>
      </dsp:nvSpPr>
      <dsp:spPr>
        <a:xfrm>
          <a:off x="1620178" y="138442"/>
          <a:ext cx="4326067" cy="4247322"/>
        </a:xfrm>
        <a:prstGeom prst="pie">
          <a:avLst>
            <a:gd name="adj1" fmla="val 7560000"/>
            <a:gd name="adj2" fmla="val 1188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Оздорови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тельные </a:t>
          </a:r>
          <a:r>
            <a:rPr lang="ru-RU" sz="16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програм</a:t>
          </a:r>
          <a:endParaRPr lang="ru-RU" sz="1600" b="1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мы</a:t>
          </a:r>
          <a:endParaRPr lang="ru-RU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826182" y="2059850"/>
        <a:ext cx="1287520" cy="1066886"/>
      </dsp:txXfrm>
    </dsp:sp>
    <dsp:sp modelId="{3D78DF84-1B4D-4A44-9BD3-85FFCBAF0B86}">
      <dsp:nvSpPr>
        <dsp:cNvPr id="0" name=""/>
        <dsp:cNvSpPr/>
      </dsp:nvSpPr>
      <dsp:spPr>
        <a:xfrm>
          <a:off x="1648466" y="144006"/>
          <a:ext cx="4247322" cy="4247322"/>
        </a:xfrm>
        <a:prstGeom prst="pie">
          <a:avLst>
            <a:gd name="adj1" fmla="val 11880000"/>
            <a:gd name="adj2" fmla="val 1620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ППМО</a:t>
          </a:r>
          <a:endParaRPr lang="ru-RU" sz="2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67867" y="791217"/>
        <a:ext cx="1441055" cy="985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140F1-E0C5-42D9-A325-417E9F1C6FF1}">
      <dsp:nvSpPr>
        <dsp:cNvPr id="0" name=""/>
        <dsp:cNvSpPr/>
      </dsp:nvSpPr>
      <dsp:spPr>
        <a:xfrm>
          <a:off x="1659690" y="0"/>
          <a:ext cx="5272360" cy="5272360"/>
        </a:xfrm>
        <a:prstGeom prst="diamond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7501D-A10F-4874-BEEC-A83EBAEE3007}">
      <dsp:nvSpPr>
        <dsp:cNvPr id="0" name=""/>
        <dsp:cNvSpPr/>
      </dsp:nvSpPr>
      <dsp:spPr>
        <a:xfrm>
          <a:off x="2106082" y="500874"/>
          <a:ext cx="2070387" cy="20562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Планирование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Что? Как?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Когда? Сколько?</a:t>
          </a:r>
        </a:p>
      </dsp:txBody>
      <dsp:txXfrm>
        <a:off x="2206458" y="601250"/>
        <a:ext cx="1869635" cy="1855468"/>
      </dsp:txXfrm>
    </dsp:sp>
    <dsp:sp modelId="{BB92AF22-3F23-45A0-B396-E50DBA6E1362}">
      <dsp:nvSpPr>
        <dsp:cNvPr id="0" name=""/>
        <dsp:cNvSpPr/>
      </dsp:nvSpPr>
      <dsp:spPr>
        <a:xfrm>
          <a:off x="4297485" y="500874"/>
          <a:ext cx="2116364" cy="20562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18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Контроль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оценка результата, сравнение факта с планом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7861" y="601250"/>
        <a:ext cx="1915612" cy="1855468"/>
      </dsp:txXfrm>
    </dsp:sp>
    <dsp:sp modelId="{28A76334-D840-484F-B139-F38CCA537409}">
      <dsp:nvSpPr>
        <dsp:cNvPr id="0" name=""/>
        <dsp:cNvSpPr/>
      </dsp:nvSpPr>
      <dsp:spPr>
        <a:xfrm>
          <a:off x="2113166" y="2715265"/>
          <a:ext cx="2056220" cy="20562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Систематизация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интегрирование всех видов медицинской помощи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13542" y="2815641"/>
        <a:ext cx="1855468" cy="1855468"/>
      </dsp:txXfrm>
    </dsp:sp>
    <dsp:sp modelId="{801DD5E6-6068-4F35-9061-FCE6EE59360E}">
      <dsp:nvSpPr>
        <dsp:cNvPr id="0" name=""/>
        <dsp:cNvSpPr/>
      </dsp:nvSpPr>
      <dsp:spPr>
        <a:xfrm>
          <a:off x="4327557" y="2715265"/>
          <a:ext cx="2056220" cy="20562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Непрерывность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 smtClean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все этапы оказания медицинской  помощи (профилактика-лечение-реабилитация)</a:t>
          </a:r>
          <a:endParaRPr lang="ru-RU" sz="15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27933" y="2815641"/>
        <a:ext cx="1855468" cy="1855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98939-2315-43F5-BC0D-4FB393A397E3}">
      <dsp:nvSpPr>
        <dsp:cNvPr id="0" name=""/>
        <dsp:cNvSpPr/>
      </dsp:nvSpPr>
      <dsp:spPr>
        <a:xfrm>
          <a:off x="1471840" y="219173"/>
          <a:ext cx="5195604" cy="1355330"/>
        </a:xfrm>
        <a:prstGeom prst="ellipse">
          <a:avLst/>
        </a:prstGeom>
        <a:solidFill>
          <a:schemeClr val="bg1"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040FC-5CBB-40D5-8CA9-566D5C5F6186}">
      <dsp:nvSpPr>
        <dsp:cNvPr id="0" name=""/>
        <dsp:cNvSpPr/>
      </dsp:nvSpPr>
      <dsp:spPr>
        <a:xfrm>
          <a:off x="2736303" y="3440971"/>
          <a:ext cx="2520281" cy="519470"/>
        </a:xfrm>
        <a:prstGeom prst="downArrow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A1EFF-1BCA-4D97-8BB6-FA95AFB5BEB5}">
      <dsp:nvSpPr>
        <dsp:cNvPr id="0" name=""/>
        <dsp:cNvSpPr/>
      </dsp:nvSpPr>
      <dsp:spPr>
        <a:xfrm>
          <a:off x="0" y="3965105"/>
          <a:ext cx="7848910" cy="155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rgbClr val="C00000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0" y="3965105"/>
        <a:ext cx="7848910" cy="1555937"/>
      </dsp:txXfrm>
    </dsp:sp>
    <dsp:sp modelId="{B469249D-5744-4250-9C18-7F3035920D96}">
      <dsp:nvSpPr>
        <dsp:cNvPr id="0" name=""/>
        <dsp:cNvSpPr/>
      </dsp:nvSpPr>
      <dsp:spPr>
        <a:xfrm>
          <a:off x="3387616" y="1690727"/>
          <a:ext cx="1539171" cy="1539171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Служба персонала</a:t>
          </a:r>
          <a:endParaRPr lang="ru-RU" sz="1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3022" y="1916133"/>
        <a:ext cx="1088359" cy="1088359"/>
      </dsp:txXfrm>
    </dsp:sp>
    <dsp:sp modelId="{CCCF40D5-2935-4376-A911-2C0D1FD991C0}">
      <dsp:nvSpPr>
        <dsp:cNvPr id="0" name=""/>
        <dsp:cNvSpPr/>
      </dsp:nvSpPr>
      <dsp:spPr>
        <a:xfrm>
          <a:off x="2057248" y="300229"/>
          <a:ext cx="1997182" cy="201072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Медицинские работники, обеспечивающие все виды медицинской помощи</a:t>
          </a:r>
          <a:endParaRPr lang="ru-RU" sz="12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9729" y="594693"/>
        <a:ext cx="1412220" cy="1421798"/>
      </dsp:txXfrm>
    </dsp:sp>
    <dsp:sp modelId="{AE49404B-3BFC-4BBC-84D0-264E07111E22}">
      <dsp:nvSpPr>
        <dsp:cNvPr id="0" name=""/>
        <dsp:cNvSpPr/>
      </dsp:nvSpPr>
      <dsp:spPr>
        <a:xfrm>
          <a:off x="3641805" y="-48435"/>
          <a:ext cx="1974817" cy="196378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Служба охраны труда и производственной безопасности</a:t>
          </a:r>
          <a:endParaRPr lang="ru-RU" sz="1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31010" y="239154"/>
        <a:ext cx="1396407" cy="1388604"/>
      </dsp:txXfrm>
    </dsp:sp>
    <dsp:sp modelId="{09C24A25-3946-40EC-AD88-E986B1E6B84D}">
      <dsp:nvSpPr>
        <dsp:cNvPr id="0" name=""/>
        <dsp:cNvSpPr/>
      </dsp:nvSpPr>
      <dsp:spPr>
        <a:xfrm>
          <a:off x="1325472" y="146962"/>
          <a:ext cx="5341942" cy="3240763"/>
        </a:xfrm>
        <a:prstGeom prst="funnel">
          <a:avLst/>
        </a:prstGeom>
        <a:solidFill>
          <a:schemeClr val="tx2">
            <a:alpha val="40000"/>
          </a:schemeClr>
        </a:solidFill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0"/>
          </a:xfrm>
          <a:prstGeom prst="rect">
            <a:avLst/>
          </a:prstGeom>
        </p:spPr>
        <p:txBody>
          <a:bodyPr vert="horz" lIns="92275" tIns="46137" rIns="92275" bIns="4613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398" y="1"/>
            <a:ext cx="2945659" cy="496490"/>
          </a:xfrm>
          <a:prstGeom prst="rect">
            <a:avLst/>
          </a:prstGeom>
        </p:spPr>
        <p:txBody>
          <a:bodyPr vert="horz" lIns="92275" tIns="46137" rIns="92275" bIns="4613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7F037A-C025-4B54-9A7C-1596D1601928}" type="datetimeFigureOut">
              <a:rPr lang="ru-RU"/>
              <a:pPr>
                <a:defRPr/>
              </a:pPr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5" tIns="46137" rIns="92275" bIns="46137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6826"/>
          </a:xfrm>
          <a:prstGeom prst="rect">
            <a:avLst/>
          </a:prstGeom>
        </p:spPr>
        <p:txBody>
          <a:bodyPr vert="horz" lIns="92275" tIns="46137" rIns="92275" bIns="4613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143"/>
            <a:ext cx="2945659" cy="496490"/>
          </a:xfrm>
          <a:prstGeom prst="rect">
            <a:avLst/>
          </a:prstGeom>
        </p:spPr>
        <p:txBody>
          <a:bodyPr vert="horz" lIns="92275" tIns="46137" rIns="92275" bIns="4613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398" y="9430143"/>
            <a:ext cx="2945659" cy="496490"/>
          </a:xfrm>
          <a:prstGeom prst="rect">
            <a:avLst/>
          </a:prstGeom>
        </p:spPr>
        <p:txBody>
          <a:bodyPr vert="horz" lIns="92275" tIns="46137" rIns="92275" bIns="4613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3B9A33-A8E1-4505-AF5D-5AAD54840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7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3B9A33-A8E1-4505-AF5D-5AAD5484089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6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3D30-3E4B-45DE-898B-D8A91587C1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7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FB048-134A-45EB-9B80-8ED19E82B8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3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48A-8774-42A7-8856-4C08A3300E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9D4B-AFAF-4AAF-B02E-45D4230D1E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7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268-D791-4220-85B2-681450F219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DA5-24FA-44BB-B937-EAE9D4AE94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39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4B4F-D3A4-4CE3-97E2-7D6D6C4507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0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4E82-E314-414A-8D48-53169A3259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79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8D92-C879-459D-840E-5F8E5ABD93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73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9406-93E9-42D2-BA64-FABCD564B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06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43D-0398-462C-93CA-775A8C33D4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1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28E9-E542-4634-A6C0-BAF70B360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3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60A-5EAB-42A6-B677-3EC6D03488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70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1812-E7E3-410E-81D1-5CE4CCB44A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44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ADD9-65EC-4B02-B753-FF9EF8FF9E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6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D434-39A5-41BA-9CE4-F1434FEDA0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6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428C-9F60-4580-9C99-23338F3820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EAC8-F032-4D24-B9F3-1931FAAE81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CDFC-A2DA-4138-A92B-A24BBF75A2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9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4529-D534-4882-B45E-46CBB3D703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6390C-9B69-4CCC-A0B6-C81643451A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94CF-B2B0-4FE8-8D8F-91634AFE74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2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E4001CE-4F97-4B81-8A5A-F5B7C6F415CA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97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2569737-FC4D-476E-AE45-8BDDC24BE506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14.10.2015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37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mp.ru/" TargetMode="External"/><Relationship Id="rId2" Type="http://schemas.openxmlformats.org/officeDocument/2006/relationships/hyperlink" Target="mailto:info@iump.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Заголовок 1"/>
          <p:cNvSpPr txBox="1">
            <a:spLocks/>
          </p:cNvSpPr>
          <p:nvPr/>
        </p:nvSpPr>
        <p:spPr>
          <a:xfrm>
            <a:off x="971600" y="1505305"/>
            <a:ext cx="7889530" cy="2571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fontAlgn="auto">
              <a:lnSpc>
                <a:spcPct val="11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Корпоративный </a:t>
            </a:r>
            <a:r>
              <a:rPr lang="ru-RU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медицинский </a:t>
            </a:r>
            <a:r>
              <a:rPr lang="ru-RU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 </a:t>
            </a:r>
            <a:r>
              <a:rPr lang="ru-RU" sz="3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системе охраны здоровья </a:t>
            </a:r>
            <a:r>
              <a:rPr lang="ru-RU" sz="3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работников предприятий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71600" y="5903055"/>
            <a:ext cx="214314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Москва, 2015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71600" y="4260865"/>
            <a:ext cx="5544616" cy="13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Генеральный директор ООО «Институт управления медицинскими проектами» (ИУМП)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Член Правления НП ОПОРА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О.П. Паскар</a:t>
            </a:r>
            <a:endParaRPr lang="ru-RU" sz="17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7162"/>
            <a:ext cx="1080120" cy="131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3896" y="2354011"/>
            <a:ext cx="6534488" cy="642941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</a:t>
            </a:r>
            <a:endParaRPr lang="ru-RU" sz="4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Объект 2"/>
          <p:cNvSpPr txBox="1">
            <a:spLocks/>
          </p:cNvSpPr>
          <p:nvPr/>
        </p:nvSpPr>
        <p:spPr>
          <a:xfrm>
            <a:off x="571472" y="4305661"/>
            <a:ext cx="7072362" cy="1787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Общество с ограниченной ответственностью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«ИНСТИТУТ УПРАВЛЕНИЯ МЕДИЦИНСКИМИ ПРОЕКТАМИ»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05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</a:t>
            </a: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факс</a:t>
            </a: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+7(495)937-88-00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 </a:t>
            </a: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info@iump.ru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1F49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www.iump.ru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ru-RU" sz="1050" dirty="0">
              <a:solidFill>
                <a:srgbClr val="1F497D">
                  <a:lumMod val="7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7162"/>
            <a:ext cx="1080120" cy="131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9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229600" cy="886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Медицинское обслуживание работников </a:t>
            </a:r>
            <a:r>
              <a:rPr lang="ru-RU" sz="28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предприятий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1844824"/>
            <a:ext cx="2221094" cy="17281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4078" y="2023100"/>
            <a:ext cx="21986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ЛПУ (</a:t>
            </a:r>
            <a:r>
              <a:rPr lang="ru-RU" sz="19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дмс</a:t>
            </a:r>
            <a:r>
              <a:rPr lang="ru-RU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9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омс,профи</a:t>
            </a:r>
            <a:endParaRPr lang="ru-RU" sz="19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9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лактические</a:t>
            </a:r>
            <a:r>
              <a:rPr lang="ru-RU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осмотры)</a:t>
            </a:r>
            <a:endParaRPr lang="ru-RU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4437112"/>
            <a:ext cx="2221094" cy="17281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77500" y="4419563"/>
            <a:ext cx="2221094" cy="17281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77500" y="1844824"/>
            <a:ext cx="2221094" cy="17281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 rot="18839247">
            <a:off x="3483242" y="2445472"/>
            <a:ext cx="432048" cy="1008112"/>
          </a:xfrm>
          <a:prstGeom prst="up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94078" y="4717593"/>
            <a:ext cx="2221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Санаторно-курортные учреждения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11346" y="2082102"/>
            <a:ext cx="2221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Здравпункты и медико-санитарные части</a:t>
            </a:r>
            <a:endParaRPr lang="ru-RU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00656" y="4543960"/>
            <a:ext cx="2403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Оздорови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тельные комплексы и спортивные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залы</a:t>
            </a:r>
            <a:endParaRPr 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>
          <a:xfrm rot="18839247">
            <a:off x="5548783" y="4556544"/>
            <a:ext cx="432048" cy="1008112"/>
          </a:xfrm>
          <a:prstGeom prst="up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 rot="2610504">
            <a:off x="5507748" y="2431135"/>
            <a:ext cx="432048" cy="1008112"/>
          </a:xfrm>
          <a:prstGeom prst="up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 rot="2610504">
            <a:off x="3491441" y="4570882"/>
            <a:ext cx="432048" cy="1008112"/>
          </a:xfrm>
          <a:prstGeom prst="up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287" r="32198"/>
          <a:stretch/>
        </p:blipFill>
        <p:spPr>
          <a:xfrm>
            <a:off x="4283967" y="2857586"/>
            <a:ext cx="830251" cy="23377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755576" y="3836414"/>
            <a:ext cx="2304256" cy="18248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79912" y="5589240"/>
            <a:ext cx="2232248" cy="10868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693557" y="3836415"/>
            <a:ext cx="2232248" cy="18248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688584" y="1460976"/>
            <a:ext cx="2283683" cy="17519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55576" y="1484783"/>
            <a:ext cx="2376264" cy="17281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944" y="260648"/>
            <a:ext cx="7869560" cy="886600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Медицинская помощь работникам </a:t>
            </a:r>
            <a:r>
              <a:rPr lang="ru-RU" sz="29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предприятий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1150141329"/>
              </p:ext>
            </p:extLst>
          </p:nvPr>
        </p:nvGraphicFramePr>
        <p:xfrm>
          <a:off x="1115616" y="1268760"/>
          <a:ext cx="727280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27585" y="1508591"/>
            <a:ext cx="22322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пределение профпригодности 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выявление признаков 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профзаболеваний, т.е. 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прежде всего интересы работодателя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53497" y="1484784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неотложная </a:t>
            </a:r>
            <a:r>
              <a:rPr lang="ru-RU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помощь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предрейсовые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ru-RU" sz="1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предсменные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осмотры, вакцинация, санитарно-просветительная работа по ЗОЖ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60232" y="3908955"/>
            <a:ext cx="2193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ечение уже возникших заболеваний, 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самостоятельный выбор пациентом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врача, ЛПУ и 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момента обращения к врачу 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79912" y="5773079"/>
            <a:ext cx="2193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основном, 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реабилитация </a:t>
            </a:r>
            <a:r>
              <a:rPr lang="ru-RU" sz="1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 </a:t>
            </a:r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перенесенных заболеваний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5576" y="3861048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</a:t>
            </a:r>
            <a:r>
              <a:rPr lang="ru-RU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доровое питание в столовых, плавание в бассейне, посещение фитнесс клубов - современная тенденция, </a:t>
            </a:r>
            <a:r>
              <a:rPr lang="ru-RU" sz="1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требующая контроля со стороны профессиональных мед работников</a:t>
            </a:r>
            <a:endParaRPr lang="ru-RU" sz="12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04856" cy="886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Службы, </a:t>
            </a:r>
            <a:r>
              <a:rPr 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отвечающие за здоровье и безопасность работников на предприятии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496" y="1628800"/>
            <a:ext cx="20162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</a:t>
            </a:r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храна</a:t>
            </a:r>
          </a:p>
          <a:p>
            <a:r>
              <a:rPr lang="ru-RU" sz="17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труда</a:t>
            </a:r>
            <a:endParaRPr lang="ru-RU" sz="17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3728" y="1628800"/>
            <a:ext cx="25922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700" b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производственная безопасность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6970" y="1628800"/>
            <a:ext cx="20466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700" b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медицинская служба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1628800"/>
            <a:ext cx="2051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700" b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служба персонала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6187" y="2276872"/>
            <a:ext cx="2126774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составление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списков для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прохождения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мед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осмотров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srgbClr val="FF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мероприятий по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профилактике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заболеваний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учет и анализ состояния и причин </a:t>
            </a:r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заболеваний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обучение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оказанию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первой </a:t>
            </a:r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помощи</a:t>
            </a:r>
          </a:p>
          <a:p>
            <a:pPr algn="l"/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внедрение комплекса производственной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гимнастики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95736" y="2248123"/>
            <a:ext cx="2618365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составлении списков профессий и должностей для прохождения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мед осмотров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>
              <a:solidFill>
                <a:srgbClr val="FF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разработка мероприятий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 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профилактике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заболеваний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 несчастных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случаев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анализ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причин 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несчастных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случаев</a:t>
            </a:r>
          </a:p>
          <a:p>
            <a:pPr algn="l"/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АРМ  и пр.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92281" y="2276872"/>
            <a:ext cx="187129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иагностика, в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том числе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медосмотры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FF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92D05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профилактика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(программы 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ЗОЖ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лечение 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ДМС)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реабилитация</a:t>
            </a:r>
            <a:endParaRPr lang="ru-RU" sz="1300" b="1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94684" y="2283166"/>
            <a:ext cx="250547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участие в организации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мед осмотров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контроль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реализации программ мотивации к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ЗОЖ</a:t>
            </a:r>
          </a:p>
          <a:p>
            <a:pPr algn="l"/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социальных гарантий (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ДМС, компенсации, санаторно-курортные путевки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и др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.)</a:t>
            </a:r>
          </a:p>
          <a:p>
            <a:pPr marL="285750" indent="-285750" algn="l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участие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мероприятиях по охране труда и </a:t>
            </a:r>
            <a:r>
              <a:rPr lang="ru-RU" sz="13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технике </a:t>
            </a:r>
            <a:r>
              <a:rPr lang="ru-RU" sz="13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безопасности</a:t>
            </a:r>
            <a:endParaRPr lang="ru-RU" sz="1300" b="1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6186" y="2273102"/>
            <a:ext cx="8746293" cy="867866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6187" y="3209205"/>
            <a:ext cx="8746293" cy="867867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6187" y="4145309"/>
            <a:ext cx="8746293" cy="1011883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6185" y="5225429"/>
            <a:ext cx="8746293" cy="613511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58814" y="5837008"/>
            <a:ext cx="28655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организация корпоративных мероприятий, в том числе спортивно-оздоровительных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04856" cy="8866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 охраны здоровья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701552" y="1641574"/>
            <a:ext cx="7614864" cy="10673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улучшения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показателей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здоровья работников и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эффективного взаимодействия служб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отвечающих за здоровье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работников,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необходима система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которая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0932" y="2953975"/>
            <a:ext cx="76154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объединяет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внутри предприятия все 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виды медицинской помощи и все мероприятия, направленные на охрану здоровья и безопасность, а также всех ответственных за их </a:t>
            </a:r>
            <a:r>
              <a:rPr lang="ru-RU" sz="22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проведение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22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должна быть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эффективна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только по медицинским критериям, но и </a:t>
            </a:r>
            <a:r>
              <a:rPr lang="ru-RU" sz="22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экономически целесообразна для работодателя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04856" cy="886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Корпоративный стандарт медицинского обслуживания</a:t>
            </a:r>
            <a:endParaRPr lang="ru-RU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56956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Корпоративный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стандарт медицинского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обслуживания работников предприятия – инструмент для создания на предприятии системы охраны здоровья персонала, обеспечивающий: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08969"/>
            <a:ext cx="777686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взаимодействие 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служб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ответственных за охрану здоровья 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работников</a:t>
            </a:r>
            <a:endParaRPr lang="ru-RU" sz="17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преемственность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оказания медицинской помощи при проведении различных видов 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обеспечении–</a:t>
            </a: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замкнутый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цикл 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 профилактики до </a:t>
            </a: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реабилитации</a:t>
            </a:r>
            <a:endParaRPr lang="ru-RU" sz="1700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унификацию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мероприятий по организации и оказанию всех видов медицинской 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помощи</a:t>
            </a:r>
            <a:endParaRPr lang="ru-RU" sz="17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оценку 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эффективности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лечебной и профилактической медицинской 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помощи</a:t>
            </a:r>
            <a:endParaRPr lang="ru-RU" sz="17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сравнение 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показателей эффективности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медицинской помощи как внутри предприятия, так и в </a:t>
            </a:r>
            <a:r>
              <a:rPr lang="ru-RU" sz="17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отрасли</a:t>
            </a:r>
            <a:endParaRPr lang="ru-RU" sz="17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1700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улучшение </a:t>
            </a:r>
            <a:r>
              <a:rPr lang="ru-RU" sz="17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показателей здоровья </a:t>
            </a:r>
            <a:r>
              <a:rPr lang="ru-RU" sz="17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персонала при сохранении качества оказания медицинской помощи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82160"/>
            <a:ext cx="7416824" cy="886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Важные функции корпоративного стандарта </a:t>
            </a:r>
            <a:r>
              <a:rPr 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медицинского обслуживания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2043701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орпоративный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стандарт медицинского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обслуживания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305966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Планирование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650364">
            <a:off x="4507998" y="28049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85740321"/>
              </p:ext>
            </p:extLst>
          </p:nvPr>
        </p:nvGraphicFramePr>
        <p:xfrm>
          <a:off x="467544" y="1397000"/>
          <a:ext cx="849694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704856" cy="8866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документа</a:t>
            </a:r>
            <a:endParaRPr lang="ru-RU" sz="2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41277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Корпоративный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стандарт медицинского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обслуживания работников предприятия состоит из: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898328" y="2492896"/>
            <a:ext cx="3457648" cy="324036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noFill/>
            </a:endParaRPr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004048" y="2348881"/>
            <a:ext cx="3744416" cy="3384376"/>
          </a:xfrm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ru-RU" dirty="0">
                <a:solidFill>
                  <a:srgbClr val="002060"/>
                </a:solidFill>
                <a:latin typeface="Arial" charset="0"/>
                <a:cs typeface="Arial" charset="0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ормативные документы, схемы работы и взаимодействия подразделений, образцы, формы, таблицы расчетов и др.</a:t>
            </a:r>
            <a:endParaRPr lang="ru-RU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328" y="2492896"/>
            <a:ext cx="345764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Нескольких разделов, </a:t>
            </a:r>
            <a:r>
              <a:rPr lang="ru-RU" sz="1600" dirty="0" smtClean="0">
                <a:solidFill>
                  <a:srgbClr val="002060"/>
                </a:solidFill>
              </a:rPr>
              <a:t>содержащих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регламенты организации мед помощи (мед кабинеты)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орядок оказания всех видов мед помощи (от первой до специализированной)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о</a:t>
            </a:r>
            <a:r>
              <a:rPr lang="ru-RU" sz="1600" dirty="0" smtClean="0">
                <a:solidFill>
                  <a:srgbClr val="002060"/>
                </a:solidFill>
              </a:rPr>
              <a:t>бразцы документов, порядок и сроки их оформления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и</a:t>
            </a:r>
            <a:r>
              <a:rPr lang="ru-RU" sz="1600" dirty="0" smtClean="0">
                <a:solidFill>
                  <a:srgbClr val="002060"/>
                </a:solidFill>
              </a:rPr>
              <a:t> т.д.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34832" y="2289066"/>
            <a:ext cx="3457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Приложений,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002060"/>
                </a:solidFill>
              </a:rPr>
              <a:t>содержащих</a:t>
            </a:r>
            <a:r>
              <a:rPr lang="ru-RU" sz="2400" dirty="0" smtClean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600" y="594928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Документ адаптируется  к каждому предприятию, обязательно учитывая специфику его деятельности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04856" cy="886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 применения </a:t>
            </a:r>
            <a:r>
              <a:rPr 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корпоративного </a:t>
            </a:r>
            <a:r>
              <a:rPr lang="ru-RU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стандарта медицинского </a:t>
            </a:r>
            <a:r>
              <a:rPr lang="ru-RU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обслуживания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080120" cy="1311574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42223684"/>
              </p:ext>
            </p:extLst>
          </p:nvPr>
        </p:nvGraphicFramePr>
        <p:xfrm>
          <a:off x="827584" y="1268760"/>
          <a:ext cx="79928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46531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д</a:t>
            </a:r>
            <a:r>
              <a:rPr lang="ru-RU" sz="1200" b="1" dirty="0" smtClean="0">
                <a:solidFill>
                  <a:schemeClr val="bg1"/>
                </a:solidFill>
              </a:rPr>
              <a:t>ля работодателя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301208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правляемость и прозрачность процесса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снижение издержек, эффективное использование финансовых средств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улучшение здоровья персонала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повышение конкурентоспособности компании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19072</TotalTime>
  <Words>614</Words>
  <Application>Microsoft Office PowerPoint</Application>
  <PresentationFormat>Экран (4:3)</PresentationFormat>
  <Paragraphs>138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1_Тема Office</vt:lpstr>
      <vt:lpstr>Тема Office</vt:lpstr>
      <vt:lpstr>Презентация PowerPoint</vt:lpstr>
      <vt:lpstr>Медицинское обслуживание работников предприятий</vt:lpstr>
      <vt:lpstr>Медицинская помощь работникам предприятий</vt:lpstr>
      <vt:lpstr>Службы, отвечающие за здоровье и безопасность работников на предприятии</vt:lpstr>
      <vt:lpstr>Система охраны здоровья</vt:lpstr>
      <vt:lpstr>Корпоративный стандарт медицинского обслуживания</vt:lpstr>
      <vt:lpstr>Важные функции корпоративного стандарта медицинского обслуживания</vt:lpstr>
      <vt:lpstr>Структура документа</vt:lpstr>
      <vt:lpstr>Результаты применения корпоративного стандарта медицинского обслуживания </vt:lpstr>
      <vt:lpstr>Спасибо за внимание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Лечебно-профилактическая проргамма</dc:title>
  <dc:creator>Foxiki</dc:creator>
  <cp:lastModifiedBy>Паскар Алина Олеговна</cp:lastModifiedBy>
  <cp:revision>504</cp:revision>
  <cp:lastPrinted>2015-10-01T09:17:37Z</cp:lastPrinted>
  <dcterms:created xsi:type="dcterms:W3CDTF">2012-04-17T17:26:29Z</dcterms:created>
  <dcterms:modified xsi:type="dcterms:W3CDTF">2015-10-14T11:38:15Z</dcterms:modified>
</cp:coreProperties>
</file>