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67" r:id="rId1"/>
    <p:sldMasterId id="2147483671" r:id="rId2"/>
  </p:sldMasterIdLst>
  <p:notesMasterIdLst>
    <p:notesMasterId r:id="rId14"/>
  </p:notesMasterIdLst>
  <p:handoutMasterIdLst>
    <p:handoutMasterId r:id="rId15"/>
  </p:handoutMasterIdLst>
  <p:sldIdLst>
    <p:sldId id="358" r:id="rId3"/>
    <p:sldId id="365" r:id="rId4"/>
    <p:sldId id="367" r:id="rId5"/>
    <p:sldId id="368" r:id="rId6"/>
    <p:sldId id="366" r:id="rId7"/>
    <p:sldId id="385" r:id="rId8"/>
    <p:sldId id="386" r:id="rId9"/>
    <p:sldId id="387" r:id="rId10"/>
    <p:sldId id="391" r:id="rId11"/>
    <p:sldId id="370" r:id="rId12"/>
    <p:sldId id="390" r:id="rId13"/>
  </p:sldIdLst>
  <p:sldSz cx="8961438" cy="6721475"/>
  <p:notesSz cx="7315200" cy="9601200"/>
  <p:custDataLst>
    <p:tags r:id="rId1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17">
          <p15:clr>
            <a:srgbClr val="A4A3A4"/>
          </p15:clr>
        </p15:guide>
        <p15:guide id="2" pos="28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4524" userDrawn="1">
          <p15:clr>
            <a:srgbClr val="A4A3A4"/>
          </p15:clr>
        </p15:guide>
        <p15:guide id="2" pos="3152" userDrawn="1">
          <p15:clr>
            <a:srgbClr val="A4A3A4"/>
          </p15:clr>
        </p15:guide>
        <p15:guide id="3" orient="horz" pos="3024">
          <p15:clr>
            <a:srgbClr val="A4A3A4"/>
          </p15:clr>
        </p15:guide>
        <p15:guide id="4" pos="230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Автор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0563BB"/>
    <a:srgbClr val="0354B0"/>
    <a:srgbClr val="0049A6"/>
    <a:srgbClr val="0457B5"/>
    <a:srgbClr val="10A2ED"/>
    <a:srgbClr val="087CE3"/>
    <a:srgbClr val="055CB9"/>
    <a:srgbClr val="035CB8"/>
    <a:srgbClr val="066B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56" autoAdjust="0"/>
    <p:restoredTop sz="94426" autoAdjust="0"/>
  </p:normalViewPr>
  <p:slideViewPr>
    <p:cSldViewPr snapToGrid="0" snapToObjects="1">
      <p:cViewPr>
        <p:scale>
          <a:sx n="127" d="100"/>
          <a:sy n="127" d="100"/>
        </p:scale>
        <p:origin x="-1362" y="-36"/>
      </p:cViewPr>
      <p:guideLst>
        <p:guide orient="horz" pos="2117"/>
        <p:guide pos="28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 snapToObjects="1">
      <p:cViewPr varScale="1">
        <p:scale>
          <a:sx n="85" d="100"/>
          <a:sy n="85" d="100"/>
        </p:scale>
        <p:origin x="2862" y="102"/>
      </p:cViewPr>
      <p:guideLst>
        <p:guide orient="horz" pos="4524"/>
        <p:guide orient="horz" pos="3024"/>
        <p:guide pos="3152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gs" Target="tags/tag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image" Target="../media/image6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91562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46138" y="601663"/>
            <a:ext cx="5630862" cy="42243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3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92379" y="5159107"/>
            <a:ext cx="6233763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528233" y="9227281"/>
            <a:ext cx="58032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200"/>
            </a:lvl1pPr>
          </a:lstStyle>
          <a:p>
            <a:pPr>
              <a:defRPr/>
            </a:pPr>
            <a:fld id="{3C3A632B-FBDE-46D4-BF6F-6D14421E63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128" name="doc id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108493" y="103073"/>
            <a:ext cx="65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800"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0255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117475" indent="-115888"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buSzPct val="120000"/>
      <a:buFont typeface="Arial" charset="0"/>
      <a:buChar char="▪"/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300038" indent="-180975"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buSzPct val="120000"/>
      <a:buFont typeface="Arial" charset="0"/>
      <a:buChar char="–"/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427038" indent="-125413"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buFont typeface="Arial" charset="0"/>
      <a:buChar char="▫"/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542925" indent="-114300"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buSzPct val="89000"/>
      <a:buFont typeface="Arial" charset="0"/>
      <a:buChar char="-"/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393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9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3.bin"/><Relationship Id="rId4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40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jpg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4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4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ackground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8"/>
            <a:ext cx="8961438" cy="6721079"/>
          </a:xfrm>
          <a:prstGeom prst="rect">
            <a:avLst/>
          </a:prstGeom>
        </p:spPr>
      </p:pic>
      <p:sp>
        <p:nvSpPr>
          <p:cNvPr id="2" name="TitleRectangle"/>
          <p:cNvSpPr>
            <a:spLocks/>
          </p:cNvSpPr>
          <p:nvPr userDrawn="1"/>
        </p:nvSpPr>
        <p:spPr bwMode="white">
          <a:xfrm>
            <a:off x="2085976" y="1"/>
            <a:ext cx="6877050" cy="3967880"/>
          </a:xfrm>
          <a:prstGeom prst="rect">
            <a:avLst/>
          </a:prstGeom>
          <a:solidFill>
            <a:schemeClr val="bg2">
              <a:alpha val="92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0" dirty="0">
              <a:solidFill>
                <a:srgbClr val="000000"/>
              </a:solidFill>
              <a:latin typeface="+mn-lt"/>
            </a:endParaRPr>
          </a:p>
        </p:txBody>
      </p:sp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69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Working Draft Text" hidden="1"/>
          <p:cNvSpPr txBox="1">
            <a:spLocks noChangeArrowheads="1"/>
          </p:cNvSpPr>
          <p:nvPr userDrawn="1"/>
        </p:nvSpPr>
        <p:spPr bwMode="black">
          <a:xfrm>
            <a:off x="5992719" y="6287538"/>
            <a:ext cx="2790000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800" b="1" baseline="0" dirty="0">
                <a:solidFill>
                  <a:srgbClr val="FFFFFF"/>
                </a:solidFill>
                <a:latin typeface="+mn-lt"/>
              </a:rPr>
              <a:t>WORKING DRAFT</a:t>
            </a:r>
          </a:p>
        </p:txBody>
      </p:sp>
      <p:sp>
        <p:nvSpPr>
          <p:cNvPr id="6" name="Working Draft" hidden="1"/>
          <p:cNvSpPr txBox="1">
            <a:spLocks noChangeArrowheads="1"/>
          </p:cNvSpPr>
          <p:nvPr userDrawn="1"/>
        </p:nvSpPr>
        <p:spPr bwMode="black">
          <a:xfrm>
            <a:off x="5992719" y="6410648"/>
            <a:ext cx="2968718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800" baseline="0" smtClean="0">
                <a:solidFill>
                  <a:srgbClr val="FFFFFF"/>
                </a:solidFill>
                <a:latin typeface="+mn-lt"/>
              </a:rPr>
              <a:t>Last Modified 12.04.2017 9:53 Russia TZ 2 Standard Time</a:t>
            </a:r>
            <a:endParaRPr lang="en-US" sz="800" baseline="0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7" name="Printed" hidden="1"/>
          <p:cNvSpPr txBox="1">
            <a:spLocks noChangeArrowheads="1"/>
          </p:cNvSpPr>
          <p:nvPr userDrawn="1"/>
        </p:nvSpPr>
        <p:spPr bwMode="black">
          <a:xfrm>
            <a:off x="5992719" y="6533759"/>
            <a:ext cx="2790000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800" baseline="0" dirty="0">
                <a:solidFill>
                  <a:srgbClr val="FFFFFF"/>
                </a:solidFill>
                <a:latin typeface="+mn-lt"/>
              </a:rPr>
              <a:t>Printed</a:t>
            </a:r>
          </a:p>
        </p:txBody>
      </p:sp>
      <p:sp>
        <p:nvSpPr>
          <p:cNvPr id="13314" name="Title"/>
          <p:cNvSpPr>
            <a:spLocks noGrp="1" noChangeArrowheads="1"/>
          </p:cNvSpPr>
          <p:nvPr userDrawn="1">
            <p:ph type="ctrTitle"/>
          </p:nvPr>
        </p:nvSpPr>
        <p:spPr>
          <a:xfrm>
            <a:off x="2268266" y="1434419"/>
            <a:ext cx="6231663" cy="492443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3200" b="0" baseline="0">
                <a:solidFill>
                  <a:schemeClr val="accent2"/>
                </a:solidFill>
                <a:latin typeface="+mj-lt"/>
                <a:ea typeface="+mj-ea"/>
              </a:defRPr>
            </a:lvl1pPr>
          </a:lstStyle>
          <a:p>
            <a:pPr lvl="0" latinLnBrk="0"/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13315" name="Subtitle"/>
          <p:cNvSpPr>
            <a:spLocks noGrp="1" noChangeArrowheads="1"/>
          </p:cNvSpPr>
          <p:nvPr userDrawn="1">
            <p:ph type="subTitle" idx="1"/>
          </p:nvPr>
        </p:nvSpPr>
        <p:spPr>
          <a:xfrm>
            <a:off x="2268266" y="3119079"/>
            <a:ext cx="6231663" cy="215444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1400" cap="all" baseline="0">
                <a:solidFill>
                  <a:schemeClr val="accent6"/>
                </a:solidFill>
                <a:latin typeface="+mn-lt"/>
                <a:ea typeface="+mn-ea"/>
              </a:defRPr>
            </a:lvl1pPr>
          </a:lstStyle>
          <a:p>
            <a:pPr lvl="0" latinLnBrk="0"/>
            <a:r>
              <a:rPr lang="en-US" noProof="0" smtClean="0"/>
              <a:t>Click to edit Master subtitle style</a:t>
            </a:r>
            <a:endParaRPr lang="en-US" noProof="0" dirty="0"/>
          </a:p>
        </p:txBody>
      </p:sp>
      <p:sp>
        <p:nvSpPr>
          <p:cNvPr id="57" name="Document type" hidden="1"/>
          <p:cNvSpPr txBox="1">
            <a:spLocks noChangeArrowheads="1"/>
          </p:cNvSpPr>
          <p:nvPr userDrawn="1"/>
        </p:nvSpPr>
        <p:spPr bwMode="gray">
          <a:xfrm>
            <a:off x="2268266" y="3582218"/>
            <a:ext cx="623166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400" baseline="0" dirty="0">
                <a:solidFill>
                  <a:schemeClr val="accent6"/>
                </a:solidFill>
                <a:latin typeface="+mn-lt"/>
              </a:rPr>
              <a:t>Document type | Date</a:t>
            </a:r>
          </a:p>
        </p:txBody>
      </p:sp>
      <p:sp>
        <p:nvSpPr>
          <p:cNvPr id="5" name="doc id" hidden="1"/>
          <p:cNvSpPr txBox="1">
            <a:spLocks noChangeArrowheads="1"/>
          </p:cNvSpPr>
          <p:nvPr userDrawn="1"/>
        </p:nvSpPr>
        <p:spPr bwMode="white">
          <a:xfrm>
            <a:off x="8443913" y="36513"/>
            <a:ext cx="295275" cy="12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en-US" sz="800" baseline="0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8" name="LogoImage"/>
          <p:cNvSpPr>
            <a:spLocks noEditPoints="1"/>
          </p:cNvSpPr>
          <p:nvPr userDrawn="1"/>
        </p:nvSpPr>
        <p:spPr bwMode="auto">
          <a:xfrm>
            <a:off x="2268266" y="150653"/>
            <a:ext cx="2176978" cy="238073"/>
          </a:xfrm>
          <a:custGeom>
            <a:avLst/>
            <a:gdLst>
              <a:gd name="T0" fmla="*/ 504 w 5516"/>
              <a:gd name="T1" fmla="*/ 26 h 606"/>
              <a:gd name="T2" fmla="*/ 18 w 5516"/>
              <a:gd name="T3" fmla="*/ 22 h 606"/>
              <a:gd name="T4" fmla="*/ 140 w 5516"/>
              <a:gd name="T5" fmla="*/ 436 h 606"/>
              <a:gd name="T6" fmla="*/ 408 w 5516"/>
              <a:gd name="T7" fmla="*/ 372 h 606"/>
              <a:gd name="T8" fmla="*/ 696 w 5516"/>
              <a:gd name="T9" fmla="*/ 422 h 606"/>
              <a:gd name="T10" fmla="*/ 768 w 5516"/>
              <a:gd name="T11" fmla="*/ 196 h 606"/>
              <a:gd name="T12" fmla="*/ 1272 w 5516"/>
              <a:gd name="T13" fmla="*/ 26 h 606"/>
              <a:gd name="T14" fmla="*/ 1302 w 5516"/>
              <a:gd name="T15" fmla="*/ 338 h 606"/>
              <a:gd name="T16" fmla="*/ 1202 w 5516"/>
              <a:gd name="T17" fmla="*/ 436 h 606"/>
              <a:gd name="T18" fmla="*/ 1030 w 5516"/>
              <a:gd name="T19" fmla="*/ 10 h 606"/>
              <a:gd name="T20" fmla="*/ 960 w 5516"/>
              <a:gd name="T21" fmla="*/ 22 h 606"/>
              <a:gd name="T22" fmla="*/ 804 w 5516"/>
              <a:gd name="T23" fmla="*/ 434 h 606"/>
              <a:gd name="T24" fmla="*/ 930 w 5516"/>
              <a:gd name="T25" fmla="*/ 246 h 606"/>
              <a:gd name="T26" fmla="*/ 1658 w 5516"/>
              <a:gd name="T27" fmla="*/ 342 h 606"/>
              <a:gd name="T28" fmla="*/ 1368 w 5516"/>
              <a:gd name="T29" fmla="*/ 188 h 606"/>
              <a:gd name="T30" fmla="*/ 1514 w 5516"/>
              <a:gd name="T31" fmla="*/ 436 h 606"/>
              <a:gd name="T32" fmla="*/ 1564 w 5516"/>
              <a:gd name="T33" fmla="*/ 434 h 606"/>
              <a:gd name="T34" fmla="*/ 1904 w 5516"/>
              <a:gd name="T35" fmla="*/ 184 h 606"/>
              <a:gd name="T36" fmla="*/ 1728 w 5516"/>
              <a:gd name="T37" fmla="*/ 366 h 606"/>
              <a:gd name="T38" fmla="*/ 2102 w 5516"/>
              <a:gd name="T39" fmla="*/ 192 h 606"/>
              <a:gd name="T40" fmla="*/ 1982 w 5516"/>
              <a:gd name="T41" fmla="*/ 320 h 606"/>
              <a:gd name="T42" fmla="*/ 2478 w 5516"/>
              <a:gd name="T43" fmla="*/ 242 h 606"/>
              <a:gd name="T44" fmla="*/ 2406 w 5516"/>
              <a:gd name="T45" fmla="*/ 390 h 606"/>
              <a:gd name="T46" fmla="*/ 2234 w 5516"/>
              <a:gd name="T47" fmla="*/ 192 h 606"/>
              <a:gd name="T48" fmla="*/ 2478 w 5516"/>
              <a:gd name="T49" fmla="*/ 242 h 606"/>
              <a:gd name="T50" fmla="*/ 2928 w 5516"/>
              <a:gd name="T51" fmla="*/ 448 h 606"/>
              <a:gd name="T52" fmla="*/ 2958 w 5516"/>
              <a:gd name="T53" fmla="*/ 230 h 606"/>
              <a:gd name="T54" fmla="*/ 2716 w 5516"/>
              <a:gd name="T55" fmla="*/ 54 h 606"/>
              <a:gd name="T56" fmla="*/ 2714 w 5516"/>
              <a:gd name="T57" fmla="*/ 36 h 606"/>
              <a:gd name="T58" fmla="*/ 2928 w 5516"/>
              <a:gd name="T59" fmla="*/ 448 h 606"/>
              <a:gd name="T60" fmla="*/ 3388 w 5516"/>
              <a:gd name="T61" fmla="*/ 4 h 606"/>
              <a:gd name="T62" fmla="*/ 3396 w 5516"/>
              <a:gd name="T63" fmla="*/ 366 h 606"/>
              <a:gd name="T64" fmla="*/ 3580 w 5516"/>
              <a:gd name="T65" fmla="*/ 190 h 606"/>
              <a:gd name="T66" fmla="*/ 3502 w 5516"/>
              <a:gd name="T67" fmla="*/ 432 h 606"/>
              <a:gd name="T68" fmla="*/ 4232 w 5516"/>
              <a:gd name="T69" fmla="*/ 348 h 606"/>
              <a:gd name="T70" fmla="*/ 3858 w 5516"/>
              <a:gd name="T71" fmla="*/ 176 h 606"/>
              <a:gd name="T72" fmla="*/ 3758 w 5516"/>
              <a:gd name="T73" fmla="*/ 446 h 606"/>
              <a:gd name="T74" fmla="*/ 3990 w 5516"/>
              <a:gd name="T75" fmla="*/ 282 h 606"/>
              <a:gd name="T76" fmla="*/ 4042 w 5516"/>
              <a:gd name="T77" fmla="*/ 342 h 606"/>
              <a:gd name="T78" fmla="*/ 4134 w 5516"/>
              <a:gd name="T79" fmla="*/ 448 h 606"/>
              <a:gd name="T80" fmla="*/ 4454 w 5516"/>
              <a:gd name="T81" fmla="*/ 202 h 606"/>
              <a:gd name="T82" fmla="*/ 4284 w 5516"/>
              <a:gd name="T83" fmla="*/ 174 h 606"/>
              <a:gd name="T84" fmla="*/ 4432 w 5516"/>
              <a:gd name="T85" fmla="*/ 588 h 606"/>
              <a:gd name="T86" fmla="*/ 4792 w 5516"/>
              <a:gd name="T87" fmla="*/ 382 h 606"/>
              <a:gd name="T88" fmla="*/ 5192 w 5516"/>
              <a:gd name="T89" fmla="*/ 340 h 606"/>
              <a:gd name="T90" fmla="*/ 4902 w 5516"/>
              <a:gd name="T91" fmla="*/ 186 h 606"/>
              <a:gd name="T92" fmla="*/ 4850 w 5516"/>
              <a:gd name="T93" fmla="*/ 274 h 606"/>
              <a:gd name="T94" fmla="*/ 4742 w 5516"/>
              <a:gd name="T95" fmla="*/ 194 h 606"/>
              <a:gd name="T96" fmla="*/ 4794 w 5516"/>
              <a:gd name="T97" fmla="*/ 418 h 606"/>
              <a:gd name="T98" fmla="*/ 5004 w 5516"/>
              <a:gd name="T99" fmla="*/ 338 h 606"/>
              <a:gd name="T100" fmla="*/ 5098 w 5516"/>
              <a:gd name="T101" fmla="*/ 446 h 606"/>
              <a:gd name="T102" fmla="*/ 5418 w 5516"/>
              <a:gd name="T103" fmla="*/ 192 h 606"/>
              <a:gd name="T104" fmla="*/ 5348 w 5516"/>
              <a:gd name="T105" fmla="*/ 180 h 606"/>
              <a:gd name="T106" fmla="*/ 5254 w 5516"/>
              <a:gd name="T107" fmla="*/ 606 h 6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5516" h="606">
                <a:moveTo>
                  <a:pt x="366" y="448"/>
                </a:moveTo>
                <a:cubicBezTo>
                  <a:pt x="524" y="448"/>
                  <a:pt x="524" y="448"/>
                  <a:pt x="524" y="448"/>
                </a:cubicBezTo>
                <a:cubicBezTo>
                  <a:pt x="524" y="436"/>
                  <a:pt x="524" y="436"/>
                  <a:pt x="524" y="436"/>
                </a:cubicBezTo>
                <a:cubicBezTo>
                  <a:pt x="486" y="432"/>
                  <a:pt x="470" y="414"/>
                  <a:pt x="468" y="362"/>
                </a:cubicBezTo>
                <a:cubicBezTo>
                  <a:pt x="454" y="86"/>
                  <a:pt x="454" y="86"/>
                  <a:pt x="454" y="86"/>
                </a:cubicBezTo>
                <a:cubicBezTo>
                  <a:pt x="452" y="46"/>
                  <a:pt x="470" y="30"/>
                  <a:pt x="504" y="26"/>
                </a:cubicBezTo>
                <a:cubicBezTo>
                  <a:pt x="504" y="12"/>
                  <a:pt x="504" y="12"/>
                  <a:pt x="504" y="12"/>
                </a:cubicBezTo>
                <a:cubicBezTo>
                  <a:pt x="394" y="12"/>
                  <a:pt x="394" y="12"/>
                  <a:pt x="394" y="12"/>
                </a:cubicBezTo>
                <a:cubicBezTo>
                  <a:pt x="264" y="350"/>
                  <a:pt x="264" y="350"/>
                  <a:pt x="264" y="350"/>
                </a:cubicBezTo>
                <a:cubicBezTo>
                  <a:pt x="132" y="10"/>
                  <a:pt x="132" y="10"/>
                  <a:pt x="132" y="10"/>
                </a:cubicBezTo>
                <a:cubicBezTo>
                  <a:pt x="18" y="10"/>
                  <a:pt x="18" y="10"/>
                  <a:pt x="18" y="10"/>
                </a:cubicBezTo>
                <a:cubicBezTo>
                  <a:pt x="18" y="22"/>
                  <a:pt x="18" y="22"/>
                  <a:pt x="18" y="22"/>
                </a:cubicBezTo>
                <a:cubicBezTo>
                  <a:pt x="40" y="26"/>
                  <a:pt x="74" y="32"/>
                  <a:pt x="72" y="84"/>
                </a:cubicBezTo>
                <a:cubicBezTo>
                  <a:pt x="58" y="352"/>
                  <a:pt x="58" y="352"/>
                  <a:pt x="58" y="352"/>
                </a:cubicBezTo>
                <a:cubicBezTo>
                  <a:pt x="54" y="410"/>
                  <a:pt x="38" y="430"/>
                  <a:pt x="0" y="436"/>
                </a:cubicBezTo>
                <a:cubicBezTo>
                  <a:pt x="0" y="448"/>
                  <a:pt x="0" y="448"/>
                  <a:pt x="0" y="448"/>
                </a:cubicBezTo>
                <a:cubicBezTo>
                  <a:pt x="140" y="448"/>
                  <a:pt x="140" y="448"/>
                  <a:pt x="140" y="448"/>
                </a:cubicBezTo>
                <a:cubicBezTo>
                  <a:pt x="140" y="436"/>
                  <a:pt x="140" y="436"/>
                  <a:pt x="140" y="436"/>
                </a:cubicBezTo>
                <a:cubicBezTo>
                  <a:pt x="98" y="428"/>
                  <a:pt x="84" y="414"/>
                  <a:pt x="88" y="356"/>
                </a:cubicBezTo>
                <a:cubicBezTo>
                  <a:pt x="100" y="86"/>
                  <a:pt x="100" y="86"/>
                  <a:pt x="100" y="86"/>
                </a:cubicBezTo>
                <a:cubicBezTo>
                  <a:pt x="240" y="444"/>
                  <a:pt x="240" y="444"/>
                  <a:pt x="240" y="444"/>
                </a:cubicBezTo>
                <a:cubicBezTo>
                  <a:pt x="258" y="444"/>
                  <a:pt x="258" y="444"/>
                  <a:pt x="258" y="444"/>
                </a:cubicBezTo>
                <a:cubicBezTo>
                  <a:pt x="396" y="86"/>
                  <a:pt x="396" y="86"/>
                  <a:pt x="396" y="86"/>
                </a:cubicBezTo>
                <a:cubicBezTo>
                  <a:pt x="408" y="372"/>
                  <a:pt x="408" y="372"/>
                  <a:pt x="408" y="372"/>
                </a:cubicBezTo>
                <a:cubicBezTo>
                  <a:pt x="410" y="416"/>
                  <a:pt x="398" y="430"/>
                  <a:pt x="366" y="434"/>
                </a:cubicBezTo>
                <a:lnTo>
                  <a:pt x="366" y="448"/>
                </a:lnTo>
                <a:close/>
                <a:moveTo>
                  <a:pt x="670" y="456"/>
                </a:moveTo>
                <a:cubicBezTo>
                  <a:pt x="708" y="456"/>
                  <a:pt x="756" y="440"/>
                  <a:pt x="782" y="412"/>
                </a:cubicBezTo>
                <a:cubicBezTo>
                  <a:pt x="776" y="400"/>
                  <a:pt x="776" y="400"/>
                  <a:pt x="776" y="400"/>
                </a:cubicBezTo>
                <a:cubicBezTo>
                  <a:pt x="750" y="416"/>
                  <a:pt x="722" y="422"/>
                  <a:pt x="696" y="422"/>
                </a:cubicBezTo>
                <a:cubicBezTo>
                  <a:pt x="620" y="422"/>
                  <a:pt x="592" y="358"/>
                  <a:pt x="592" y="290"/>
                </a:cubicBezTo>
                <a:cubicBezTo>
                  <a:pt x="592" y="258"/>
                  <a:pt x="600" y="236"/>
                  <a:pt x="614" y="222"/>
                </a:cubicBezTo>
                <a:cubicBezTo>
                  <a:pt x="626" y="210"/>
                  <a:pt x="646" y="204"/>
                  <a:pt x="664" y="204"/>
                </a:cubicBezTo>
                <a:cubicBezTo>
                  <a:pt x="690" y="204"/>
                  <a:pt x="722" y="214"/>
                  <a:pt x="744" y="244"/>
                </a:cubicBezTo>
                <a:cubicBezTo>
                  <a:pt x="750" y="244"/>
                  <a:pt x="750" y="244"/>
                  <a:pt x="750" y="244"/>
                </a:cubicBezTo>
                <a:cubicBezTo>
                  <a:pt x="758" y="234"/>
                  <a:pt x="766" y="212"/>
                  <a:pt x="768" y="196"/>
                </a:cubicBezTo>
                <a:cubicBezTo>
                  <a:pt x="748" y="180"/>
                  <a:pt x="720" y="172"/>
                  <a:pt x="686" y="172"/>
                </a:cubicBezTo>
                <a:cubicBezTo>
                  <a:pt x="604" y="172"/>
                  <a:pt x="544" y="246"/>
                  <a:pt x="544" y="326"/>
                </a:cubicBezTo>
                <a:cubicBezTo>
                  <a:pt x="540" y="390"/>
                  <a:pt x="576" y="456"/>
                  <a:pt x="670" y="456"/>
                </a:cubicBezTo>
                <a:moveTo>
                  <a:pt x="1272" y="98"/>
                </a:moveTo>
                <a:cubicBezTo>
                  <a:pt x="1292" y="98"/>
                  <a:pt x="1308" y="82"/>
                  <a:pt x="1308" y="62"/>
                </a:cubicBezTo>
                <a:cubicBezTo>
                  <a:pt x="1308" y="42"/>
                  <a:pt x="1292" y="26"/>
                  <a:pt x="1272" y="26"/>
                </a:cubicBezTo>
                <a:cubicBezTo>
                  <a:pt x="1252" y="26"/>
                  <a:pt x="1238" y="42"/>
                  <a:pt x="1238" y="62"/>
                </a:cubicBezTo>
                <a:cubicBezTo>
                  <a:pt x="1238" y="82"/>
                  <a:pt x="1252" y="98"/>
                  <a:pt x="1272" y="98"/>
                </a:cubicBezTo>
                <a:moveTo>
                  <a:pt x="1202" y="448"/>
                </a:moveTo>
                <a:cubicBezTo>
                  <a:pt x="1346" y="448"/>
                  <a:pt x="1346" y="448"/>
                  <a:pt x="1346" y="448"/>
                </a:cubicBezTo>
                <a:cubicBezTo>
                  <a:pt x="1346" y="436"/>
                  <a:pt x="1346" y="436"/>
                  <a:pt x="1346" y="436"/>
                </a:cubicBezTo>
                <a:cubicBezTo>
                  <a:pt x="1304" y="432"/>
                  <a:pt x="1302" y="434"/>
                  <a:pt x="1302" y="338"/>
                </a:cubicBezTo>
                <a:cubicBezTo>
                  <a:pt x="1302" y="176"/>
                  <a:pt x="1302" y="176"/>
                  <a:pt x="1302" y="176"/>
                </a:cubicBezTo>
                <a:cubicBezTo>
                  <a:pt x="1200" y="176"/>
                  <a:pt x="1200" y="176"/>
                  <a:pt x="1200" y="176"/>
                </a:cubicBezTo>
                <a:cubicBezTo>
                  <a:pt x="1200" y="188"/>
                  <a:pt x="1200" y="188"/>
                  <a:pt x="1200" y="188"/>
                </a:cubicBezTo>
                <a:cubicBezTo>
                  <a:pt x="1244" y="190"/>
                  <a:pt x="1250" y="192"/>
                  <a:pt x="1250" y="268"/>
                </a:cubicBezTo>
                <a:cubicBezTo>
                  <a:pt x="1250" y="336"/>
                  <a:pt x="1250" y="336"/>
                  <a:pt x="1250" y="336"/>
                </a:cubicBezTo>
                <a:cubicBezTo>
                  <a:pt x="1250" y="432"/>
                  <a:pt x="1248" y="432"/>
                  <a:pt x="1202" y="436"/>
                </a:cubicBezTo>
                <a:cubicBezTo>
                  <a:pt x="1178" y="434"/>
                  <a:pt x="1154" y="426"/>
                  <a:pt x="1076" y="338"/>
                </a:cubicBezTo>
                <a:cubicBezTo>
                  <a:pt x="1046" y="302"/>
                  <a:pt x="996" y="244"/>
                  <a:pt x="968" y="206"/>
                </a:cubicBezTo>
                <a:cubicBezTo>
                  <a:pt x="1062" y="102"/>
                  <a:pt x="1062" y="102"/>
                  <a:pt x="1062" y="102"/>
                </a:cubicBezTo>
                <a:cubicBezTo>
                  <a:pt x="1108" y="52"/>
                  <a:pt x="1132" y="26"/>
                  <a:pt x="1176" y="24"/>
                </a:cubicBezTo>
                <a:cubicBezTo>
                  <a:pt x="1176" y="10"/>
                  <a:pt x="1176" y="10"/>
                  <a:pt x="1176" y="10"/>
                </a:cubicBezTo>
                <a:cubicBezTo>
                  <a:pt x="1030" y="10"/>
                  <a:pt x="1030" y="10"/>
                  <a:pt x="1030" y="10"/>
                </a:cubicBezTo>
                <a:cubicBezTo>
                  <a:pt x="1030" y="22"/>
                  <a:pt x="1030" y="22"/>
                  <a:pt x="1030" y="22"/>
                </a:cubicBezTo>
                <a:cubicBezTo>
                  <a:pt x="1050" y="26"/>
                  <a:pt x="1056" y="32"/>
                  <a:pt x="1056" y="46"/>
                </a:cubicBezTo>
                <a:cubicBezTo>
                  <a:pt x="1056" y="56"/>
                  <a:pt x="1054" y="72"/>
                  <a:pt x="1026" y="102"/>
                </a:cubicBezTo>
                <a:cubicBezTo>
                  <a:pt x="910" y="230"/>
                  <a:pt x="910" y="230"/>
                  <a:pt x="910" y="230"/>
                </a:cubicBezTo>
                <a:cubicBezTo>
                  <a:pt x="910" y="148"/>
                  <a:pt x="910" y="148"/>
                  <a:pt x="910" y="148"/>
                </a:cubicBezTo>
                <a:cubicBezTo>
                  <a:pt x="910" y="36"/>
                  <a:pt x="916" y="28"/>
                  <a:pt x="960" y="22"/>
                </a:cubicBezTo>
                <a:cubicBezTo>
                  <a:pt x="960" y="8"/>
                  <a:pt x="960" y="8"/>
                  <a:pt x="960" y="8"/>
                </a:cubicBezTo>
                <a:cubicBezTo>
                  <a:pt x="804" y="8"/>
                  <a:pt x="804" y="8"/>
                  <a:pt x="804" y="8"/>
                </a:cubicBezTo>
                <a:cubicBezTo>
                  <a:pt x="804" y="22"/>
                  <a:pt x="804" y="22"/>
                  <a:pt x="804" y="22"/>
                </a:cubicBezTo>
                <a:cubicBezTo>
                  <a:pt x="852" y="26"/>
                  <a:pt x="854" y="36"/>
                  <a:pt x="854" y="148"/>
                </a:cubicBezTo>
                <a:cubicBezTo>
                  <a:pt x="854" y="300"/>
                  <a:pt x="854" y="300"/>
                  <a:pt x="854" y="300"/>
                </a:cubicBezTo>
                <a:cubicBezTo>
                  <a:pt x="854" y="422"/>
                  <a:pt x="850" y="430"/>
                  <a:pt x="804" y="434"/>
                </a:cubicBezTo>
                <a:cubicBezTo>
                  <a:pt x="804" y="446"/>
                  <a:pt x="804" y="446"/>
                  <a:pt x="804" y="446"/>
                </a:cubicBezTo>
                <a:cubicBezTo>
                  <a:pt x="960" y="446"/>
                  <a:pt x="960" y="446"/>
                  <a:pt x="960" y="446"/>
                </a:cubicBezTo>
                <a:cubicBezTo>
                  <a:pt x="960" y="434"/>
                  <a:pt x="960" y="434"/>
                  <a:pt x="960" y="434"/>
                </a:cubicBezTo>
                <a:cubicBezTo>
                  <a:pt x="910" y="428"/>
                  <a:pt x="910" y="424"/>
                  <a:pt x="910" y="292"/>
                </a:cubicBezTo>
                <a:cubicBezTo>
                  <a:pt x="910" y="268"/>
                  <a:pt x="910" y="268"/>
                  <a:pt x="910" y="268"/>
                </a:cubicBezTo>
                <a:cubicBezTo>
                  <a:pt x="930" y="246"/>
                  <a:pt x="930" y="246"/>
                  <a:pt x="930" y="246"/>
                </a:cubicBezTo>
                <a:cubicBezTo>
                  <a:pt x="982" y="310"/>
                  <a:pt x="1038" y="380"/>
                  <a:pt x="1098" y="448"/>
                </a:cubicBezTo>
                <a:cubicBezTo>
                  <a:pt x="1202" y="448"/>
                  <a:pt x="1202" y="448"/>
                  <a:pt x="1202" y="448"/>
                </a:cubicBezTo>
                <a:close/>
                <a:moveTo>
                  <a:pt x="1564" y="448"/>
                </a:moveTo>
                <a:cubicBezTo>
                  <a:pt x="1706" y="448"/>
                  <a:pt x="1706" y="448"/>
                  <a:pt x="1706" y="448"/>
                </a:cubicBezTo>
                <a:cubicBezTo>
                  <a:pt x="1706" y="436"/>
                  <a:pt x="1706" y="436"/>
                  <a:pt x="1706" y="436"/>
                </a:cubicBezTo>
                <a:cubicBezTo>
                  <a:pt x="1658" y="434"/>
                  <a:pt x="1658" y="432"/>
                  <a:pt x="1658" y="342"/>
                </a:cubicBezTo>
                <a:cubicBezTo>
                  <a:pt x="1658" y="280"/>
                  <a:pt x="1658" y="280"/>
                  <a:pt x="1658" y="280"/>
                </a:cubicBezTo>
                <a:cubicBezTo>
                  <a:pt x="1658" y="198"/>
                  <a:pt x="1612" y="172"/>
                  <a:pt x="1570" y="172"/>
                </a:cubicBezTo>
                <a:cubicBezTo>
                  <a:pt x="1534" y="172"/>
                  <a:pt x="1498" y="188"/>
                  <a:pt x="1470" y="224"/>
                </a:cubicBezTo>
                <a:cubicBezTo>
                  <a:pt x="1470" y="176"/>
                  <a:pt x="1470" y="176"/>
                  <a:pt x="1470" y="176"/>
                </a:cubicBezTo>
                <a:cubicBezTo>
                  <a:pt x="1368" y="176"/>
                  <a:pt x="1368" y="176"/>
                  <a:pt x="1368" y="176"/>
                </a:cubicBezTo>
                <a:cubicBezTo>
                  <a:pt x="1368" y="188"/>
                  <a:pt x="1368" y="188"/>
                  <a:pt x="1368" y="188"/>
                </a:cubicBezTo>
                <a:cubicBezTo>
                  <a:pt x="1412" y="190"/>
                  <a:pt x="1418" y="192"/>
                  <a:pt x="1418" y="268"/>
                </a:cubicBezTo>
                <a:cubicBezTo>
                  <a:pt x="1418" y="336"/>
                  <a:pt x="1418" y="336"/>
                  <a:pt x="1418" y="336"/>
                </a:cubicBezTo>
                <a:cubicBezTo>
                  <a:pt x="1418" y="434"/>
                  <a:pt x="1418" y="434"/>
                  <a:pt x="1370" y="436"/>
                </a:cubicBezTo>
                <a:cubicBezTo>
                  <a:pt x="1370" y="448"/>
                  <a:pt x="1370" y="448"/>
                  <a:pt x="1370" y="448"/>
                </a:cubicBezTo>
                <a:cubicBezTo>
                  <a:pt x="1514" y="448"/>
                  <a:pt x="1514" y="448"/>
                  <a:pt x="1514" y="448"/>
                </a:cubicBezTo>
                <a:cubicBezTo>
                  <a:pt x="1514" y="436"/>
                  <a:pt x="1514" y="436"/>
                  <a:pt x="1514" y="436"/>
                </a:cubicBezTo>
                <a:cubicBezTo>
                  <a:pt x="1472" y="432"/>
                  <a:pt x="1470" y="434"/>
                  <a:pt x="1470" y="338"/>
                </a:cubicBezTo>
                <a:cubicBezTo>
                  <a:pt x="1470" y="262"/>
                  <a:pt x="1470" y="262"/>
                  <a:pt x="1470" y="262"/>
                </a:cubicBezTo>
                <a:cubicBezTo>
                  <a:pt x="1470" y="236"/>
                  <a:pt x="1504" y="206"/>
                  <a:pt x="1546" y="206"/>
                </a:cubicBezTo>
                <a:cubicBezTo>
                  <a:pt x="1580" y="206"/>
                  <a:pt x="1606" y="220"/>
                  <a:pt x="1606" y="286"/>
                </a:cubicBezTo>
                <a:cubicBezTo>
                  <a:pt x="1606" y="340"/>
                  <a:pt x="1606" y="340"/>
                  <a:pt x="1606" y="340"/>
                </a:cubicBezTo>
                <a:cubicBezTo>
                  <a:pt x="1606" y="432"/>
                  <a:pt x="1602" y="432"/>
                  <a:pt x="1564" y="434"/>
                </a:cubicBezTo>
                <a:lnTo>
                  <a:pt x="1564" y="448"/>
                </a:lnTo>
                <a:close/>
                <a:moveTo>
                  <a:pt x="1776" y="222"/>
                </a:moveTo>
                <a:cubicBezTo>
                  <a:pt x="1776" y="200"/>
                  <a:pt x="1796" y="188"/>
                  <a:pt x="1822" y="188"/>
                </a:cubicBezTo>
                <a:cubicBezTo>
                  <a:pt x="1874" y="188"/>
                  <a:pt x="1896" y="236"/>
                  <a:pt x="1900" y="252"/>
                </a:cubicBezTo>
                <a:cubicBezTo>
                  <a:pt x="1912" y="252"/>
                  <a:pt x="1912" y="252"/>
                  <a:pt x="1912" y="252"/>
                </a:cubicBezTo>
                <a:cubicBezTo>
                  <a:pt x="1912" y="212"/>
                  <a:pt x="1908" y="188"/>
                  <a:pt x="1904" y="184"/>
                </a:cubicBezTo>
                <a:cubicBezTo>
                  <a:pt x="1900" y="180"/>
                  <a:pt x="1862" y="170"/>
                  <a:pt x="1824" y="170"/>
                </a:cubicBezTo>
                <a:cubicBezTo>
                  <a:pt x="1768" y="170"/>
                  <a:pt x="1734" y="206"/>
                  <a:pt x="1734" y="248"/>
                </a:cubicBezTo>
                <a:cubicBezTo>
                  <a:pt x="1734" y="340"/>
                  <a:pt x="1890" y="322"/>
                  <a:pt x="1890" y="396"/>
                </a:cubicBezTo>
                <a:cubicBezTo>
                  <a:pt x="1890" y="422"/>
                  <a:pt x="1866" y="436"/>
                  <a:pt x="1826" y="436"/>
                </a:cubicBezTo>
                <a:cubicBezTo>
                  <a:pt x="1788" y="436"/>
                  <a:pt x="1754" y="416"/>
                  <a:pt x="1744" y="366"/>
                </a:cubicBezTo>
                <a:cubicBezTo>
                  <a:pt x="1728" y="366"/>
                  <a:pt x="1728" y="366"/>
                  <a:pt x="1728" y="366"/>
                </a:cubicBezTo>
                <a:cubicBezTo>
                  <a:pt x="1728" y="386"/>
                  <a:pt x="1732" y="422"/>
                  <a:pt x="1734" y="428"/>
                </a:cubicBezTo>
                <a:cubicBezTo>
                  <a:pt x="1744" y="446"/>
                  <a:pt x="1788" y="454"/>
                  <a:pt x="1824" y="454"/>
                </a:cubicBezTo>
                <a:cubicBezTo>
                  <a:pt x="1888" y="454"/>
                  <a:pt x="1928" y="416"/>
                  <a:pt x="1928" y="372"/>
                </a:cubicBezTo>
                <a:cubicBezTo>
                  <a:pt x="1932" y="270"/>
                  <a:pt x="1776" y="286"/>
                  <a:pt x="1776" y="222"/>
                </a:cubicBezTo>
                <a:moveTo>
                  <a:pt x="2030" y="270"/>
                </a:moveTo>
                <a:cubicBezTo>
                  <a:pt x="2034" y="220"/>
                  <a:pt x="2058" y="192"/>
                  <a:pt x="2102" y="192"/>
                </a:cubicBezTo>
                <a:cubicBezTo>
                  <a:pt x="2144" y="192"/>
                  <a:pt x="2170" y="220"/>
                  <a:pt x="2172" y="270"/>
                </a:cubicBezTo>
                <a:lnTo>
                  <a:pt x="2030" y="270"/>
                </a:lnTo>
                <a:close/>
                <a:moveTo>
                  <a:pt x="2030" y="290"/>
                </a:moveTo>
                <a:cubicBezTo>
                  <a:pt x="2222" y="290"/>
                  <a:pt x="2222" y="290"/>
                  <a:pt x="2222" y="290"/>
                </a:cubicBezTo>
                <a:cubicBezTo>
                  <a:pt x="2226" y="228"/>
                  <a:pt x="2192" y="168"/>
                  <a:pt x="2114" y="168"/>
                </a:cubicBezTo>
                <a:cubicBezTo>
                  <a:pt x="2034" y="168"/>
                  <a:pt x="1982" y="232"/>
                  <a:pt x="1982" y="320"/>
                </a:cubicBezTo>
                <a:cubicBezTo>
                  <a:pt x="1982" y="388"/>
                  <a:pt x="2018" y="456"/>
                  <a:pt x="2112" y="456"/>
                </a:cubicBezTo>
                <a:cubicBezTo>
                  <a:pt x="2150" y="456"/>
                  <a:pt x="2198" y="440"/>
                  <a:pt x="2224" y="412"/>
                </a:cubicBezTo>
                <a:cubicBezTo>
                  <a:pt x="2218" y="400"/>
                  <a:pt x="2218" y="400"/>
                  <a:pt x="2218" y="400"/>
                </a:cubicBezTo>
                <a:cubicBezTo>
                  <a:pt x="2192" y="416"/>
                  <a:pt x="2164" y="422"/>
                  <a:pt x="2138" y="422"/>
                </a:cubicBezTo>
                <a:cubicBezTo>
                  <a:pt x="2058" y="420"/>
                  <a:pt x="2028" y="352"/>
                  <a:pt x="2030" y="290"/>
                </a:cubicBezTo>
                <a:moveTo>
                  <a:pt x="2478" y="242"/>
                </a:moveTo>
                <a:cubicBezTo>
                  <a:pt x="2490" y="206"/>
                  <a:pt x="2510" y="192"/>
                  <a:pt x="2528" y="192"/>
                </a:cubicBezTo>
                <a:cubicBezTo>
                  <a:pt x="2528" y="180"/>
                  <a:pt x="2528" y="180"/>
                  <a:pt x="2528" y="180"/>
                </a:cubicBezTo>
                <a:cubicBezTo>
                  <a:pt x="2430" y="180"/>
                  <a:pt x="2430" y="180"/>
                  <a:pt x="2430" y="180"/>
                </a:cubicBezTo>
                <a:cubicBezTo>
                  <a:pt x="2430" y="192"/>
                  <a:pt x="2430" y="192"/>
                  <a:pt x="2430" y="192"/>
                </a:cubicBezTo>
                <a:cubicBezTo>
                  <a:pt x="2454" y="194"/>
                  <a:pt x="2466" y="206"/>
                  <a:pt x="2458" y="234"/>
                </a:cubicBezTo>
                <a:cubicBezTo>
                  <a:pt x="2406" y="390"/>
                  <a:pt x="2406" y="390"/>
                  <a:pt x="2406" y="390"/>
                </a:cubicBezTo>
                <a:cubicBezTo>
                  <a:pt x="2354" y="270"/>
                  <a:pt x="2354" y="270"/>
                  <a:pt x="2354" y="270"/>
                </a:cubicBezTo>
                <a:cubicBezTo>
                  <a:pt x="2340" y="238"/>
                  <a:pt x="2334" y="224"/>
                  <a:pt x="2334" y="212"/>
                </a:cubicBezTo>
                <a:cubicBezTo>
                  <a:pt x="2334" y="202"/>
                  <a:pt x="2340" y="196"/>
                  <a:pt x="2360" y="192"/>
                </a:cubicBezTo>
                <a:cubicBezTo>
                  <a:pt x="2360" y="180"/>
                  <a:pt x="2360" y="180"/>
                  <a:pt x="2360" y="180"/>
                </a:cubicBezTo>
                <a:cubicBezTo>
                  <a:pt x="2234" y="180"/>
                  <a:pt x="2234" y="180"/>
                  <a:pt x="2234" y="180"/>
                </a:cubicBezTo>
                <a:cubicBezTo>
                  <a:pt x="2234" y="192"/>
                  <a:pt x="2234" y="192"/>
                  <a:pt x="2234" y="192"/>
                </a:cubicBezTo>
                <a:cubicBezTo>
                  <a:pt x="2266" y="194"/>
                  <a:pt x="2268" y="198"/>
                  <a:pt x="2310" y="292"/>
                </a:cubicBezTo>
                <a:cubicBezTo>
                  <a:pt x="2382" y="450"/>
                  <a:pt x="2382" y="450"/>
                  <a:pt x="2382" y="450"/>
                </a:cubicBezTo>
                <a:cubicBezTo>
                  <a:pt x="2358" y="512"/>
                  <a:pt x="2320" y="546"/>
                  <a:pt x="2242" y="564"/>
                </a:cubicBezTo>
                <a:cubicBezTo>
                  <a:pt x="2246" y="576"/>
                  <a:pt x="2260" y="600"/>
                  <a:pt x="2268" y="606"/>
                </a:cubicBezTo>
                <a:cubicBezTo>
                  <a:pt x="2370" y="564"/>
                  <a:pt x="2390" y="498"/>
                  <a:pt x="2426" y="396"/>
                </a:cubicBezTo>
                <a:lnTo>
                  <a:pt x="2478" y="242"/>
                </a:lnTo>
                <a:close/>
                <a:moveTo>
                  <a:pt x="2844" y="394"/>
                </a:moveTo>
                <a:cubicBezTo>
                  <a:pt x="2822" y="412"/>
                  <a:pt x="2782" y="416"/>
                  <a:pt x="2750" y="416"/>
                </a:cubicBezTo>
                <a:cubicBezTo>
                  <a:pt x="2670" y="416"/>
                  <a:pt x="2606" y="360"/>
                  <a:pt x="2606" y="284"/>
                </a:cubicBezTo>
                <a:cubicBezTo>
                  <a:pt x="2606" y="236"/>
                  <a:pt x="2626" y="206"/>
                  <a:pt x="2658" y="198"/>
                </a:cubicBezTo>
                <a:cubicBezTo>
                  <a:pt x="2698" y="266"/>
                  <a:pt x="2770" y="338"/>
                  <a:pt x="2844" y="394"/>
                </a:cubicBezTo>
                <a:moveTo>
                  <a:pt x="2928" y="448"/>
                </a:moveTo>
                <a:cubicBezTo>
                  <a:pt x="3022" y="448"/>
                  <a:pt x="3022" y="448"/>
                  <a:pt x="3022" y="448"/>
                </a:cubicBezTo>
                <a:cubicBezTo>
                  <a:pt x="3022" y="436"/>
                  <a:pt x="3022" y="436"/>
                  <a:pt x="3022" y="436"/>
                </a:cubicBezTo>
                <a:cubicBezTo>
                  <a:pt x="2992" y="432"/>
                  <a:pt x="2946" y="408"/>
                  <a:pt x="2896" y="372"/>
                </a:cubicBezTo>
                <a:cubicBezTo>
                  <a:pt x="2914" y="342"/>
                  <a:pt x="2918" y="300"/>
                  <a:pt x="2922" y="270"/>
                </a:cubicBezTo>
                <a:cubicBezTo>
                  <a:pt x="2926" y="244"/>
                  <a:pt x="2946" y="244"/>
                  <a:pt x="2958" y="242"/>
                </a:cubicBezTo>
                <a:cubicBezTo>
                  <a:pt x="2958" y="230"/>
                  <a:pt x="2958" y="230"/>
                  <a:pt x="2958" y="230"/>
                </a:cubicBezTo>
                <a:cubicBezTo>
                  <a:pt x="2834" y="230"/>
                  <a:pt x="2834" y="230"/>
                  <a:pt x="2834" y="230"/>
                </a:cubicBezTo>
                <a:cubicBezTo>
                  <a:pt x="2834" y="242"/>
                  <a:pt x="2834" y="242"/>
                  <a:pt x="2834" y="242"/>
                </a:cubicBezTo>
                <a:cubicBezTo>
                  <a:pt x="2864" y="246"/>
                  <a:pt x="2892" y="250"/>
                  <a:pt x="2892" y="294"/>
                </a:cubicBezTo>
                <a:cubicBezTo>
                  <a:pt x="2892" y="318"/>
                  <a:pt x="2888" y="342"/>
                  <a:pt x="2878" y="358"/>
                </a:cubicBezTo>
                <a:cubicBezTo>
                  <a:pt x="2770" y="274"/>
                  <a:pt x="2670" y="156"/>
                  <a:pt x="2670" y="96"/>
                </a:cubicBezTo>
                <a:cubicBezTo>
                  <a:pt x="2670" y="66"/>
                  <a:pt x="2688" y="54"/>
                  <a:pt x="2716" y="54"/>
                </a:cubicBezTo>
                <a:cubicBezTo>
                  <a:pt x="2752" y="54"/>
                  <a:pt x="2784" y="78"/>
                  <a:pt x="2800" y="124"/>
                </a:cubicBezTo>
                <a:cubicBezTo>
                  <a:pt x="2812" y="124"/>
                  <a:pt x="2812" y="124"/>
                  <a:pt x="2812" y="124"/>
                </a:cubicBezTo>
                <a:cubicBezTo>
                  <a:pt x="2810" y="42"/>
                  <a:pt x="2810" y="42"/>
                  <a:pt x="2810" y="42"/>
                </a:cubicBezTo>
                <a:cubicBezTo>
                  <a:pt x="2798" y="42"/>
                  <a:pt x="2798" y="42"/>
                  <a:pt x="2798" y="42"/>
                </a:cubicBezTo>
                <a:cubicBezTo>
                  <a:pt x="2798" y="48"/>
                  <a:pt x="2792" y="52"/>
                  <a:pt x="2788" y="52"/>
                </a:cubicBezTo>
                <a:cubicBezTo>
                  <a:pt x="2772" y="52"/>
                  <a:pt x="2752" y="36"/>
                  <a:pt x="2714" y="36"/>
                </a:cubicBezTo>
                <a:cubicBezTo>
                  <a:pt x="2672" y="36"/>
                  <a:pt x="2630" y="62"/>
                  <a:pt x="2630" y="118"/>
                </a:cubicBezTo>
                <a:cubicBezTo>
                  <a:pt x="2630" y="140"/>
                  <a:pt x="2636" y="160"/>
                  <a:pt x="2648" y="182"/>
                </a:cubicBezTo>
                <a:cubicBezTo>
                  <a:pt x="2592" y="200"/>
                  <a:pt x="2562" y="248"/>
                  <a:pt x="2562" y="304"/>
                </a:cubicBezTo>
                <a:cubicBezTo>
                  <a:pt x="2562" y="406"/>
                  <a:pt x="2640" y="460"/>
                  <a:pt x="2726" y="460"/>
                </a:cubicBezTo>
                <a:cubicBezTo>
                  <a:pt x="2780" y="460"/>
                  <a:pt x="2824" y="444"/>
                  <a:pt x="2862" y="410"/>
                </a:cubicBezTo>
                <a:cubicBezTo>
                  <a:pt x="2888" y="424"/>
                  <a:pt x="2912" y="442"/>
                  <a:pt x="2928" y="448"/>
                </a:cubicBezTo>
                <a:moveTo>
                  <a:pt x="3094" y="212"/>
                </a:moveTo>
                <a:cubicBezTo>
                  <a:pt x="3094" y="88"/>
                  <a:pt x="3154" y="20"/>
                  <a:pt x="3252" y="20"/>
                </a:cubicBezTo>
                <a:cubicBezTo>
                  <a:pt x="3328" y="20"/>
                  <a:pt x="3372" y="58"/>
                  <a:pt x="3392" y="134"/>
                </a:cubicBezTo>
                <a:cubicBezTo>
                  <a:pt x="3404" y="134"/>
                  <a:pt x="3404" y="134"/>
                  <a:pt x="3404" y="134"/>
                </a:cubicBezTo>
                <a:cubicBezTo>
                  <a:pt x="3400" y="4"/>
                  <a:pt x="3400" y="4"/>
                  <a:pt x="3400" y="4"/>
                </a:cubicBezTo>
                <a:cubicBezTo>
                  <a:pt x="3388" y="4"/>
                  <a:pt x="3388" y="4"/>
                  <a:pt x="3388" y="4"/>
                </a:cubicBezTo>
                <a:cubicBezTo>
                  <a:pt x="3384" y="14"/>
                  <a:pt x="3376" y="18"/>
                  <a:pt x="3364" y="18"/>
                </a:cubicBezTo>
                <a:cubicBezTo>
                  <a:pt x="3338" y="18"/>
                  <a:pt x="3314" y="0"/>
                  <a:pt x="3248" y="0"/>
                </a:cubicBezTo>
                <a:cubicBezTo>
                  <a:pt x="3118" y="0"/>
                  <a:pt x="3030" y="102"/>
                  <a:pt x="3030" y="242"/>
                </a:cubicBezTo>
                <a:cubicBezTo>
                  <a:pt x="3030" y="376"/>
                  <a:pt x="3110" y="460"/>
                  <a:pt x="3238" y="460"/>
                </a:cubicBezTo>
                <a:cubicBezTo>
                  <a:pt x="3320" y="460"/>
                  <a:pt x="3384" y="420"/>
                  <a:pt x="3408" y="380"/>
                </a:cubicBezTo>
                <a:cubicBezTo>
                  <a:pt x="3396" y="366"/>
                  <a:pt x="3396" y="366"/>
                  <a:pt x="3396" y="366"/>
                </a:cubicBezTo>
                <a:cubicBezTo>
                  <a:pt x="3370" y="402"/>
                  <a:pt x="3314" y="426"/>
                  <a:pt x="3256" y="426"/>
                </a:cubicBezTo>
                <a:cubicBezTo>
                  <a:pt x="3156" y="426"/>
                  <a:pt x="3094" y="340"/>
                  <a:pt x="3094" y="212"/>
                </a:cubicBezTo>
                <a:moveTo>
                  <a:pt x="3678" y="328"/>
                </a:moveTo>
                <a:cubicBezTo>
                  <a:pt x="3678" y="392"/>
                  <a:pt x="3650" y="430"/>
                  <a:pt x="3592" y="430"/>
                </a:cubicBezTo>
                <a:cubicBezTo>
                  <a:pt x="3542" y="430"/>
                  <a:pt x="3496" y="384"/>
                  <a:pt x="3496" y="292"/>
                </a:cubicBezTo>
                <a:cubicBezTo>
                  <a:pt x="3496" y="226"/>
                  <a:pt x="3528" y="190"/>
                  <a:pt x="3580" y="190"/>
                </a:cubicBezTo>
                <a:cubicBezTo>
                  <a:pt x="3628" y="192"/>
                  <a:pt x="3678" y="238"/>
                  <a:pt x="3678" y="328"/>
                </a:cubicBezTo>
                <a:moveTo>
                  <a:pt x="3732" y="312"/>
                </a:moveTo>
                <a:cubicBezTo>
                  <a:pt x="3732" y="260"/>
                  <a:pt x="3710" y="214"/>
                  <a:pt x="3672" y="190"/>
                </a:cubicBezTo>
                <a:cubicBezTo>
                  <a:pt x="3650" y="176"/>
                  <a:pt x="3620" y="168"/>
                  <a:pt x="3588" y="168"/>
                </a:cubicBezTo>
                <a:cubicBezTo>
                  <a:pt x="3502" y="168"/>
                  <a:pt x="3442" y="230"/>
                  <a:pt x="3442" y="310"/>
                </a:cubicBezTo>
                <a:cubicBezTo>
                  <a:pt x="3442" y="364"/>
                  <a:pt x="3464" y="408"/>
                  <a:pt x="3502" y="432"/>
                </a:cubicBezTo>
                <a:cubicBezTo>
                  <a:pt x="3524" y="446"/>
                  <a:pt x="3554" y="452"/>
                  <a:pt x="3586" y="452"/>
                </a:cubicBezTo>
                <a:cubicBezTo>
                  <a:pt x="3672" y="454"/>
                  <a:pt x="3732" y="394"/>
                  <a:pt x="3732" y="312"/>
                </a:cubicBezTo>
                <a:moveTo>
                  <a:pt x="4136" y="448"/>
                </a:moveTo>
                <a:cubicBezTo>
                  <a:pt x="4280" y="448"/>
                  <a:pt x="4280" y="448"/>
                  <a:pt x="4280" y="448"/>
                </a:cubicBezTo>
                <a:cubicBezTo>
                  <a:pt x="4280" y="436"/>
                  <a:pt x="4280" y="436"/>
                  <a:pt x="4280" y="436"/>
                </a:cubicBezTo>
                <a:cubicBezTo>
                  <a:pt x="4230" y="434"/>
                  <a:pt x="4232" y="426"/>
                  <a:pt x="4232" y="348"/>
                </a:cubicBezTo>
                <a:cubicBezTo>
                  <a:pt x="4232" y="276"/>
                  <a:pt x="4232" y="276"/>
                  <a:pt x="4232" y="276"/>
                </a:cubicBezTo>
                <a:cubicBezTo>
                  <a:pt x="4232" y="200"/>
                  <a:pt x="4190" y="172"/>
                  <a:pt x="4142" y="172"/>
                </a:cubicBezTo>
                <a:cubicBezTo>
                  <a:pt x="4098" y="172"/>
                  <a:pt x="4064" y="196"/>
                  <a:pt x="4038" y="232"/>
                </a:cubicBezTo>
                <a:cubicBezTo>
                  <a:pt x="4028" y="194"/>
                  <a:pt x="4000" y="172"/>
                  <a:pt x="3954" y="172"/>
                </a:cubicBezTo>
                <a:cubicBezTo>
                  <a:pt x="3916" y="172"/>
                  <a:pt x="3880" y="196"/>
                  <a:pt x="3858" y="224"/>
                </a:cubicBezTo>
                <a:cubicBezTo>
                  <a:pt x="3858" y="176"/>
                  <a:pt x="3858" y="176"/>
                  <a:pt x="3858" y="176"/>
                </a:cubicBezTo>
                <a:cubicBezTo>
                  <a:pt x="3756" y="176"/>
                  <a:pt x="3756" y="176"/>
                  <a:pt x="3756" y="176"/>
                </a:cubicBezTo>
                <a:cubicBezTo>
                  <a:pt x="3756" y="188"/>
                  <a:pt x="3756" y="188"/>
                  <a:pt x="3756" y="188"/>
                </a:cubicBezTo>
                <a:cubicBezTo>
                  <a:pt x="3800" y="190"/>
                  <a:pt x="3806" y="192"/>
                  <a:pt x="3806" y="268"/>
                </a:cubicBezTo>
                <a:cubicBezTo>
                  <a:pt x="3806" y="346"/>
                  <a:pt x="3806" y="346"/>
                  <a:pt x="3806" y="346"/>
                </a:cubicBezTo>
                <a:cubicBezTo>
                  <a:pt x="3806" y="434"/>
                  <a:pt x="3804" y="434"/>
                  <a:pt x="3758" y="434"/>
                </a:cubicBezTo>
                <a:cubicBezTo>
                  <a:pt x="3758" y="446"/>
                  <a:pt x="3758" y="446"/>
                  <a:pt x="3758" y="446"/>
                </a:cubicBezTo>
                <a:cubicBezTo>
                  <a:pt x="3902" y="446"/>
                  <a:pt x="3902" y="446"/>
                  <a:pt x="3902" y="446"/>
                </a:cubicBezTo>
                <a:cubicBezTo>
                  <a:pt x="3902" y="434"/>
                  <a:pt x="3902" y="434"/>
                  <a:pt x="3902" y="434"/>
                </a:cubicBezTo>
                <a:cubicBezTo>
                  <a:pt x="3862" y="430"/>
                  <a:pt x="3858" y="430"/>
                  <a:pt x="3858" y="342"/>
                </a:cubicBezTo>
                <a:cubicBezTo>
                  <a:pt x="3858" y="262"/>
                  <a:pt x="3858" y="262"/>
                  <a:pt x="3858" y="262"/>
                </a:cubicBezTo>
                <a:cubicBezTo>
                  <a:pt x="3858" y="234"/>
                  <a:pt x="3894" y="204"/>
                  <a:pt x="3932" y="204"/>
                </a:cubicBezTo>
                <a:cubicBezTo>
                  <a:pt x="3974" y="204"/>
                  <a:pt x="3990" y="226"/>
                  <a:pt x="3990" y="282"/>
                </a:cubicBezTo>
                <a:cubicBezTo>
                  <a:pt x="3990" y="338"/>
                  <a:pt x="3990" y="338"/>
                  <a:pt x="3990" y="338"/>
                </a:cubicBezTo>
                <a:cubicBezTo>
                  <a:pt x="3990" y="428"/>
                  <a:pt x="3988" y="432"/>
                  <a:pt x="3950" y="436"/>
                </a:cubicBezTo>
                <a:cubicBezTo>
                  <a:pt x="3950" y="448"/>
                  <a:pt x="3950" y="448"/>
                  <a:pt x="3950" y="448"/>
                </a:cubicBezTo>
                <a:cubicBezTo>
                  <a:pt x="4086" y="448"/>
                  <a:pt x="4086" y="448"/>
                  <a:pt x="4086" y="448"/>
                </a:cubicBezTo>
                <a:cubicBezTo>
                  <a:pt x="4086" y="436"/>
                  <a:pt x="4086" y="436"/>
                  <a:pt x="4086" y="436"/>
                </a:cubicBezTo>
                <a:cubicBezTo>
                  <a:pt x="4040" y="432"/>
                  <a:pt x="4042" y="428"/>
                  <a:pt x="4042" y="342"/>
                </a:cubicBezTo>
                <a:cubicBezTo>
                  <a:pt x="4042" y="264"/>
                  <a:pt x="4042" y="264"/>
                  <a:pt x="4042" y="264"/>
                </a:cubicBezTo>
                <a:cubicBezTo>
                  <a:pt x="4042" y="236"/>
                  <a:pt x="4078" y="206"/>
                  <a:pt x="4118" y="206"/>
                </a:cubicBezTo>
                <a:cubicBezTo>
                  <a:pt x="4152" y="206"/>
                  <a:pt x="4174" y="226"/>
                  <a:pt x="4174" y="284"/>
                </a:cubicBezTo>
                <a:cubicBezTo>
                  <a:pt x="4174" y="346"/>
                  <a:pt x="4174" y="346"/>
                  <a:pt x="4174" y="346"/>
                </a:cubicBezTo>
                <a:cubicBezTo>
                  <a:pt x="4174" y="428"/>
                  <a:pt x="4174" y="432"/>
                  <a:pt x="4134" y="436"/>
                </a:cubicBezTo>
                <a:cubicBezTo>
                  <a:pt x="4134" y="448"/>
                  <a:pt x="4134" y="448"/>
                  <a:pt x="4134" y="448"/>
                </a:cubicBezTo>
                <a:lnTo>
                  <a:pt x="4136" y="448"/>
                </a:lnTo>
                <a:close/>
                <a:moveTo>
                  <a:pt x="4546" y="316"/>
                </a:moveTo>
                <a:cubicBezTo>
                  <a:pt x="4546" y="388"/>
                  <a:pt x="4516" y="432"/>
                  <a:pt x="4460" y="432"/>
                </a:cubicBezTo>
                <a:cubicBezTo>
                  <a:pt x="4424" y="432"/>
                  <a:pt x="4384" y="412"/>
                  <a:pt x="4384" y="384"/>
                </a:cubicBezTo>
                <a:cubicBezTo>
                  <a:pt x="4384" y="248"/>
                  <a:pt x="4384" y="248"/>
                  <a:pt x="4384" y="248"/>
                </a:cubicBezTo>
                <a:cubicBezTo>
                  <a:pt x="4384" y="226"/>
                  <a:pt x="4416" y="202"/>
                  <a:pt x="4454" y="202"/>
                </a:cubicBezTo>
                <a:cubicBezTo>
                  <a:pt x="4510" y="206"/>
                  <a:pt x="4546" y="248"/>
                  <a:pt x="4546" y="316"/>
                </a:cubicBezTo>
                <a:moveTo>
                  <a:pt x="4600" y="310"/>
                </a:moveTo>
                <a:cubicBezTo>
                  <a:pt x="4600" y="230"/>
                  <a:pt x="4548" y="170"/>
                  <a:pt x="4478" y="170"/>
                </a:cubicBezTo>
                <a:cubicBezTo>
                  <a:pt x="4438" y="170"/>
                  <a:pt x="4406" y="188"/>
                  <a:pt x="4384" y="214"/>
                </a:cubicBezTo>
                <a:cubicBezTo>
                  <a:pt x="4384" y="174"/>
                  <a:pt x="4384" y="174"/>
                  <a:pt x="4384" y="174"/>
                </a:cubicBezTo>
                <a:cubicBezTo>
                  <a:pt x="4284" y="174"/>
                  <a:pt x="4284" y="174"/>
                  <a:pt x="4284" y="174"/>
                </a:cubicBezTo>
                <a:cubicBezTo>
                  <a:pt x="4284" y="186"/>
                  <a:pt x="4284" y="186"/>
                  <a:pt x="4284" y="186"/>
                </a:cubicBezTo>
                <a:cubicBezTo>
                  <a:pt x="4326" y="188"/>
                  <a:pt x="4332" y="190"/>
                  <a:pt x="4332" y="280"/>
                </a:cubicBezTo>
                <a:cubicBezTo>
                  <a:pt x="4332" y="466"/>
                  <a:pt x="4332" y="466"/>
                  <a:pt x="4332" y="466"/>
                </a:cubicBezTo>
                <a:cubicBezTo>
                  <a:pt x="4332" y="564"/>
                  <a:pt x="4334" y="570"/>
                  <a:pt x="4286" y="574"/>
                </a:cubicBezTo>
                <a:cubicBezTo>
                  <a:pt x="4286" y="588"/>
                  <a:pt x="4286" y="588"/>
                  <a:pt x="4286" y="588"/>
                </a:cubicBezTo>
                <a:cubicBezTo>
                  <a:pt x="4432" y="588"/>
                  <a:pt x="4432" y="588"/>
                  <a:pt x="4432" y="588"/>
                </a:cubicBezTo>
                <a:cubicBezTo>
                  <a:pt x="4432" y="574"/>
                  <a:pt x="4432" y="574"/>
                  <a:pt x="4432" y="574"/>
                </a:cubicBezTo>
                <a:cubicBezTo>
                  <a:pt x="4380" y="572"/>
                  <a:pt x="4384" y="564"/>
                  <a:pt x="4384" y="462"/>
                </a:cubicBezTo>
                <a:cubicBezTo>
                  <a:pt x="4384" y="424"/>
                  <a:pt x="4384" y="424"/>
                  <a:pt x="4384" y="424"/>
                </a:cubicBezTo>
                <a:cubicBezTo>
                  <a:pt x="4404" y="444"/>
                  <a:pt x="4436" y="454"/>
                  <a:pt x="4466" y="454"/>
                </a:cubicBezTo>
                <a:cubicBezTo>
                  <a:pt x="4548" y="454"/>
                  <a:pt x="4600" y="392"/>
                  <a:pt x="4600" y="310"/>
                </a:cubicBezTo>
                <a:moveTo>
                  <a:pt x="4792" y="382"/>
                </a:moveTo>
                <a:cubicBezTo>
                  <a:pt x="4792" y="404"/>
                  <a:pt x="4762" y="424"/>
                  <a:pt x="4736" y="424"/>
                </a:cubicBezTo>
                <a:cubicBezTo>
                  <a:pt x="4712" y="424"/>
                  <a:pt x="4694" y="410"/>
                  <a:pt x="4694" y="378"/>
                </a:cubicBezTo>
                <a:cubicBezTo>
                  <a:pt x="4694" y="322"/>
                  <a:pt x="4752" y="328"/>
                  <a:pt x="4792" y="306"/>
                </a:cubicBezTo>
                <a:cubicBezTo>
                  <a:pt x="4792" y="382"/>
                  <a:pt x="4792" y="382"/>
                  <a:pt x="4792" y="382"/>
                </a:cubicBezTo>
                <a:close/>
                <a:moveTo>
                  <a:pt x="5240" y="434"/>
                </a:moveTo>
                <a:cubicBezTo>
                  <a:pt x="5192" y="432"/>
                  <a:pt x="5192" y="430"/>
                  <a:pt x="5192" y="340"/>
                </a:cubicBezTo>
                <a:cubicBezTo>
                  <a:pt x="5192" y="278"/>
                  <a:pt x="5192" y="278"/>
                  <a:pt x="5192" y="278"/>
                </a:cubicBezTo>
                <a:cubicBezTo>
                  <a:pt x="5192" y="196"/>
                  <a:pt x="5146" y="170"/>
                  <a:pt x="5104" y="170"/>
                </a:cubicBezTo>
                <a:cubicBezTo>
                  <a:pt x="5068" y="170"/>
                  <a:pt x="5032" y="186"/>
                  <a:pt x="5004" y="222"/>
                </a:cubicBezTo>
                <a:cubicBezTo>
                  <a:pt x="5004" y="174"/>
                  <a:pt x="5004" y="174"/>
                  <a:pt x="5004" y="174"/>
                </a:cubicBezTo>
                <a:cubicBezTo>
                  <a:pt x="4902" y="174"/>
                  <a:pt x="4902" y="174"/>
                  <a:pt x="4902" y="174"/>
                </a:cubicBezTo>
                <a:cubicBezTo>
                  <a:pt x="4902" y="186"/>
                  <a:pt x="4902" y="186"/>
                  <a:pt x="4902" y="186"/>
                </a:cubicBezTo>
                <a:cubicBezTo>
                  <a:pt x="4946" y="188"/>
                  <a:pt x="4952" y="190"/>
                  <a:pt x="4952" y="266"/>
                </a:cubicBezTo>
                <a:cubicBezTo>
                  <a:pt x="4952" y="334"/>
                  <a:pt x="4952" y="334"/>
                  <a:pt x="4952" y="334"/>
                </a:cubicBezTo>
                <a:cubicBezTo>
                  <a:pt x="4952" y="430"/>
                  <a:pt x="4952" y="432"/>
                  <a:pt x="4904" y="434"/>
                </a:cubicBezTo>
                <a:cubicBezTo>
                  <a:pt x="4892" y="434"/>
                  <a:pt x="4892" y="434"/>
                  <a:pt x="4892" y="434"/>
                </a:cubicBezTo>
                <a:cubicBezTo>
                  <a:pt x="4854" y="434"/>
                  <a:pt x="4850" y="422"/>
                  <a:pt x="4850" y="366"/>
                </a:cubicBezTo>
                <a:cubicBezTo>
                  <a:pt x="4850" y="274"/>
                  <a:pt x="4850" y="274"/>
                  <a:pt x="4850" y="274"/>
                </a:cubicBezTo>
                <a:cubicBezTo>
                  <a:pt x="4850" y="256"/>
                  <a:pt x="4848" y="240"/>
                  <a:pt x="4844" y="228"/>
                </a:cubicBezTo>
                <a:cubicBezTo>
                  <a:pt x="4830" y="186"/>
                  <a:pt x="4796" y="170"/>
                  <a:pt x="4748" y="170"/>
                </a:cubicBezTo>
                <a:cubicBezTo>
                  <a:pt x="4718" y="170"/>
                  <a:pt x="4674" y="180"/>
                  <a:pt x="4650" y="202"/>
                </a:cubicBezTo>
                <a:cubicBezTo>
                  <a:pt x="4652" y="214"/>
                  <a:pt x="4664" y="240"/>
                  <a:pt x="4670" y="248"/>
                </a:cubicBezTo>
                <a:cubicBezTo>
                  <a:pt x="4676" y="246"/>
                  <a:pt x="4676" y="246"/>
                  <a:pt x="4676" y="246"/>
                </a:cubicBezTo>
                <a:cubicBezTo>
                  <a:pt x="4688" y="216"/>
                  <a:pt x="4708" y="194"/>
                  <a:pt x="4742" y="194"/>
                </a:cubicBezTo>
                <a:cubicBezTo>
                  <a:pt x="4778" y="194"/>
                  <a:pt x="4794" y="220"/>
                  <a:pt x="4794" y="250"/>
                </a:cubicBezTo>
                <a:cubicBezTo>
                  <a:pt x="4794" y="282"/>
                  <a:pt x="4794" y="282"/>
                  <a:pt x="4794" y="282"/>
                </a:cubicBezTo>
                <a:cubicBezTo>
                  <a:pt x="4794" y="302"/>
                  <a:pt x="4702" y="306"/>
                  <a:pt x="4664" y="338"/>
                </a:cubicBezTo>
                <a:cubicBezTo>
                  <a:pt x="4652" y="350"/>
                  <a:pt x="4642" y="364"/>
                  <a:pt x="4642" y="384"/>
                </a:cubicBezTo>
                <a:cubicBezTo>
                  <a:pt x="4642" y="426"/>
                  <a:pt x="4672" y="456"/>
                  <a:pt x="4716" y="456"/>
                </a:cubicBezTo>
                <a:cubicBezTo>
                  <a:pt x="4744" y="456"/>
                  <a:pt x="4768" y="446"/>
                  <a:pt x="4794" y="418"/>
                </a:cubicBezTo>
                <a:cubicBezTo>
                  <a:pt x="4798" y="438"/>
                  <a:pt x="4814" y="448"/>
                  <a:pt x="4842" y="448"/>
                </a:cubicBezTo>
                <a:cubicBezTo>
                  <a:pt x="4906" y="448"/>
                  <a:pt x="4906" y="448"/>
                  <a:pt x="4906" y="448"/>
                </a:cubicBezTo>
                <a:cubicBezTo>
                  <a:pt x="4906" y="448"/>
                  <a:pt x="4906" y="448"/>
                  <a:pt x="4906" y="448"/>
                </a:cubicBezTo>
                <a:cubicBezTo>
                  <a:pt x="5048" y="448"/>
                  <a:pt x="5048" y="448"/>
                  <a:pt x="5048" y="448"/>
                </a:cubicBezTo>
                <a:cubicBezTo>
                  <a:pt x="5048" y="436"/>
                  <a:pt x="5048" y="436"/>
                  <a:pt x="5048" y="436"/>
                </a:cubicBezTo>
                <a:cubicBezTo>
                  <a:pt x="5006" y="432"/>
                  <a:pt x="5004" y="434"/>
                  <a:pt x="5004" y="338"/>
                </a:cubicBezTo>
                <a:cubicBezTo>
                  <a:pt x="5004" y="262"/>
                  <a:pt x="5004" y="262"/>
                  <a:pt x="5004" y="262"/>
                </a:cubicBezTo>
                <a:cubicBezTo>
                  <a:pt x="5004" y="236"/>
                  <a:pt x="5038" y="206"/>
                  <a:pt x="5080" y="206"/>
                </a:cubicBezTo>
                <a:cubicBezTo>
                  <a:pt x="5114" y="206"/>
                  <a:pt x="5140" y="220"/>
                  <a:pt x="5140" y="286"/>
                </a:cubicBezTo>
                <a:cubicBezTo>
                  <a:pt x="5140" y="340"/>
                  <a:pt x="5140" y="340"/>
                  <a:pt x="5140" y="340"/>
                </a:cubicBezTo>
                <a:cubicBezTo>
                  <a:pt x="5140" y="432"/>
                  <a:pt x="5136" y="432"/>
                  <a:pt x="5098" y="434"/>
                </a:cubicBezTo>
                <a:cubicBezTo>
                  <a:pt x="5098" y="446"/>
                  <a:pt x="5098" y="446"/>
                  <a:pt x="5098" y="446"/>
                </a:cubicBezTo>
                <a:cubicBezTo>
                  <a:pt x="5240" y="446"/>
                  <a:pt x="5240" y="446"/>
                  <a:pt x="5240" y="446"/>
                </a:cubicBezTo>
                <a:lnTo>
                  <a:pt x="5240" y="434"/>
                </a:lnTo>
                <a:close/>
                <a:moveTo>
                  <a:pt x="5516" y="192"/>
                </a:moveTo>
                <a:cubicBezTo>
                  <a:pt x="5516" y="180"/>
                  <a:pt x="5516" y="180"/>
                  <a:pt x="5516" y="180"/>
                </a:cubicBezTo>
                <a:cubicBezTo>
                  <a:pt x="5418" y="180"/>
                  <a:pt x="5418" y="180"/>
                  <a:pt x="5418" y="180"/>
                </a:cubicBezTo>
                <a:cubicBezTo>
                  <a:pt x="5418" y="192"/>
                  <a:pt x="5418" y="192"/>
                  <a:pt x="5418" y="192"/>
                </a:cubicBezTo>
                <a:cubicBezTo>
                  <a:pt x="5442" y="194"/>
                  <a:pt x="5454" y="206"/>
                  <a:pt x="5446" y="234"/>
                </a:cubicBezTo>
                <a:cubicBezTo>
                  <a:pt x="5394" y="390"/>
                  <a:pt x="5394" y="390"/>
                  <a:pt x="5394" y="390"/>
                </a:cubicBezTo>
                <a:cubicBezTo>
                  <a:pt x="5342" y="270"/>
                  <a:pt x="5342" y="270"/>
                  <a:pt x="5342" y="270"/>
                </a:cubicBezTo>
                <a:cubicBezTo>
                  <a:pt x="5328" y="238"/>
                  <a:pt x="5322" y="224"/>
                  <a:pt x="5322" y="212"/>
                </a:cubicBezTo>
                <a:cubicBezTo>
                  <a:pt x="5322" y="202"/>
                  <a:pt x="5328" y="196"/>
                  <a:pt x="5348" y="192"/>
                </a:cubicBezTo>
                <a:cubicBezTo>
                  <a:pt x="5348" y="180"/>
                  <a:pt x="5348" y="180"/>
                  <a:pt x="5348" y="180"/>
                </a:cubicBezTo>
                <a:cubicBezTo>
                  <a:pt x="5220" y="180"/>
                  <a:pt x="5220" y="180"/>
                  <a:pt x="5220" y="180"/>
                </a:cubicBezTo>
                <a:cubicBezTo>
                  <a:pt x="5220" y="192"/>
                  <a:pt x="5220" y="192"/>
                  <a:pt x="5220" y="192"/>
                </a:cubicBezTo>
                <a:cubicBezTo>
                  <a:pt x="5252" y="194"/>
                  <a:pt x="5254" y="198"/>
                  <a:pt x="5296" y="292"/>
                </a:cubicBezTo>
                <a:cubicBezTo>
                  <a:pt x="5368" y="450"/>
                  <a:pt x="5368" y="450"/>
                  <a:pt x="5368" y="450"/>
                </a:cubicBezTo>
                <a:cubicBezTo>
                  <a:pt x="5344" y="512"/>
                  <a:pt x="5306" y="546"/>
                  <a:pt x="5228" y="564"/>
                </a:cubicBezTo>
                <a:cubicBezTo>
                  <a:pt x="5232" y="576"/>
                  <a:pt x="5246" y="600"/>
                  <a:pt x="5254" y="606"/>
                </a:cubicBezTo>
                <a:cubicBezTo>
                  <a:pt x="5356" y="564"/>
                  <a:pt x="5376" y="498"/>
                  <a:pt x="5412" y="396"/>
                </a:cubicBezTo>
                <a:cubicBezTo>
                  <a:pt x="5466" y="242"/>
                  <a:pt x="5466" y="242"/>
                  <a:pt x="5466" y="242"/>
                </a:cubicBezTo>
                <a:cubicBezTo>
                  <a:pt x="5478" y="206"/>
                  <a:pt x="5498" y="192"/>
                  <a:pt x="5516" y="192"/>
                </a:cubicBezTo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 baseline="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6" name="Disclaimer-English (United States)" hidden="1"/>
          <p:cNvSpPr>
            <a:spLocks noChangeArrowheads="1"/>
          </p:cNvSpPr>
          <p:nvPr userDrawn="1"/>
        </p:nvSpPr>
        <p:spPr bwMode="black">
          <a:xfrm>
            <a:off x="2268266" y="6287538"/>
            <a:ext cx="354445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defTabSz="804863" eaLnBrk="0" hangingPunct="0"/>
            <a:r>
              <a:rPr lang="en-US" sz="800" baseline="0" dirty="0">
                <a:solidFill>
                  <a:srgbClr val="FFFFFF"/>
                </a:solidFill>
                <a:latin typeface="+mn-lt"/>
              </a:rPr>
              <a:t>CONFIDENTIAL AND PROPRIETARY</a:t>
            </a:r>
          </a:p>
          <a:p>
            <a:pPr defTabSz="804863" eaLnBrk="0" hangingPunct="0"/>
            <a:r>
              <a:rPr lang="en-US" sz="800" baseline="0" dirty="0">
                <a:solidFill>
                  <a:srgbClr val="FFFFFF"/>
                </a:solidFill>
                <a:latin typeface="+mn-lt"/>
              </a:rPr>
              <a:t>Any use of this material without specific permission of McKinsey &amp; Company is strictly prohibited</a:t>
            </a:r>
          </a:p>
        </p:txBody>
      </p:sp>
    </p:spTree>
    <p:extLst>
      <p:ext uri="{BB962C8B-B14F-4D97-AF65-F5344CB8AC3E}">
        <p14:creationId xmlns:p14="http://schemas.microsoft.com/office/powerpoint/2010/main" val="1605822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9182269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99"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2. Slide Title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lide Number"/>
          <p:cNvSpPr txBox="1">
            <a:spLocks/>
          </p:cNvSpPr>
          <p:nvPr userDrawn="1"/>
        </p:nvSpPr>
        <p:spPr bwMode="auto">
          <a:xfrm>
            <a:off x="8564563" y="6508272"/>
            <a:ext cx="125034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fld id="{42C328C1-A84F-4A39-A664-DBA00541A8C6}" type="slidenum">
              <a:rPr lang="en-US" sz="800" baseline="0" smtClean="0">
                <a:solidFill>
                  <a:srgbClr val="808080"/>
                </a:solidFill>
                <a:latin typeface="+mn-lt"/>
              </a:rPr>
              <a:pPr/>
              <a:t>‹#›</a:t>
            </a:fld>
            <a:endParaRPr lang="en-US" sz="800" baseline="0" dirty="0">
              <a:solidFill>
                <a:srgbClr val="808080"/>
              </a:solidFill>
              <a:latin typeface="+mn-lt"/>
            </a:endParaRPr>
          </a:p>
        </p:txBody>
      </p:sp>
      <p:sp>
        <p:nvSpPr>
          <p:cNvPr id="9" name="SlideLogoText"/>
          <p:cNvSpPr>
            <a:spLocks noChangeArrowheads="1"/>
          </p:cNvSpPr>
          <p:nvPr userDrawn="1">
            <p:custDataLst>
              <p:tags r:id="rId3"/>
            </p:custDataLst>
          </p:nvPr>
        </p:nvSpPr>
        <p:spPr bwMode="auto">
          <a:xfrm>
            <a:off x="7450817" y="6508272"/>
            <a:ext cx="1013098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algn="r" defTabSz="895350"/>
            <a:r>
              <a:rPr lang="en-US" sz="800" baseline="0" dirty="0">
                <a:solidFill>
                  <a:srgbClr val="808080"/>
                </a:solidFill>
                <a:latin typeface="+mn-lt"/>
              </a:rPr>
              <a:t>McKinsey &amp; Company</a:t>
            </a:r>
          </a:p>
        </p:txBody>
      </p:sp>
      <p:sp>
        <p:nvSpPr>
          <p:cNvPr id="5" name="doc id" hidden="1"/>
          <p:cNvSpPr>
            <a:spLocks noChangeArrowheads="1"/>
          </p:cNvSpPr>
          <p:nvPr userDrawn="1"/>
        </p:nvSpPr>
        <p:spPr bwMode="auto">
          <a:xfrm>
            <a:off x="8081963" y="50801"/>
            <a:ext cx="657225" cy="12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r" defTabSz="895350"/>
            <a:endParaRPr lang="en-US" sz="800" baseline="0" dirty="0">
              <a:solidFill>
                <a:srgbClr val="808080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55161184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5505">
          <p15:clr>
            <a:srgbClr val="F26B43"/>
          </p15:clr>
        </p15:guide>
        <p15:guide id="2" pos="74">
          <p15:clr>
            <a:srgbClr val="F26B43"/>
          </p15:clr>
        </p15:guide>
        <p15:guide id="3" orient="horz" pos="571">
          <p15:clr>
            <a:srgbClr val="F26B43"/>
          </p15:clr>
        </p15:guide>
        <p15:guide id="4" orient="horz" pos="3911">
          <p15:clr>
            <a:srgbClr val="F26B43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Slide Number"/>
          <p:cNvSpPr txBox="1">
            <a:spLocks/>
          </p:cNvSpPr>
          <p:nvPr userDrawn="1"/>
        </p:nvSpPr>
        <p:spPr>
          <a:xfrm>
            <a:off x="8564563" y="6508272"/>
            <a:ext cx="125034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fld id="{42C328C1-A84F-4A39-A664-DBA00541A8C6}" type="slidenum">
              <a:rPr lang="en-US" sz="800" baseline="0" smtClean="0">
                <a:solidFill>
                  <a:srgbClr val="FFFFFF"/>
                </a:solidFill>
                <a:latin typeface="+mn-lt"/>
              </a:rPr>
              <a:pPr/>
              <a:t>‹#›</a:t>
            </a:fld>
            <a:endParaRPr lang="en-US" sz="800" baseline="0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6" name="SlideLogoText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>
            <a:off x="7450817" y="6508272"/>
            <a:ext cx="1013098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algn="r" defTabSz="895350"/>
            <a:r>
              <a:rPr lang="en-US" sz="800" baseline="0" dirty="0">
                <a:solidFill>
                  <a:srgbClr val="FFFFFF"/>
                </a:solidFill>
                <a:latin typeface="+mn-lt"/>
              </a:rPr>
              <a:t>McKinsey &amp; Company</a:t>
            </a:r>
          </a:p>
        </p:txBody>
      </p:sp>
      <p:sp>
        <p:nvSpPr>
          <p:cNvPr id="5" name="doc id" hidden="1"/>
          <p:cNvSpPr>
            <a:spLocks noChangeArrowheads="1"/>
          </p:cNvSpPr>
          <p:nvPr userDrawn="1"/>
        </p:nvSpPr>
        <p:spPr bwMode="auto">
          <a:xfrm>
            <a:off x="8081963" y="50801"/>
            <a:ext cx="657225" cy="12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r" defTabSz="895350"/>
            <a:endParaRPr lang="en-US" sz="800" baseline="0" dirty="0">
              <a:solidFill>
                <a:srgbClr val="808080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0028896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3978">
          <p15:clr>
            <a:srgbClr val="000000"/>
          </p15:clr>
        </p15:guide>
        <p15:guide id="2" orient="horz" pos="570">
          <p15:clr>
            <a:srgbClr val="000000"/>
          </p15:clr>
        </p15:guide>
        <p15:guide id="3" orient="horz" pos="3912">
          <p15:clr>
            <a:srgbClr val="000000"/>
          </p15:clr>
        </p15:guide>
        <p15:guide id="4" pos="72">
          <p15:clr>
            <a:srgbClr val="00000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955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ackground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8"/>
            <a:ext cx="8961438" cy="6721079"/>
          </a:xfrm>
          <a:prstGeom prst="rect">
            <a:avLst/>
          </a:prstGeom>
        </p:spPr>
      </p:pic>
      <p:sp>
        <p:nvSpPr>
          <p:cNvPr id="30" name="TitleRectangle"/>
          <p:cNvSpPr>
            <a:spLocks/>
          </p:cNvSpPr>
          <p:nvPr userDrawn="1"/>
        </p:nvSpPr>
        <p:spPr bwMode="white">
          <a:xfrm>
            <a:off x="2085976" y="3047"/>
            <a:ext cx="6877050" cy="3980600"/>
          </a:xfrm>
          <a:prstGeom prst="rect">
            <a:avLst/>
          </a:prstGeom>
          <a:solidFill>
            <a:schemeClr val="bg2">
              <a:alpha val="92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0" dirty="0">
              <a:solidFill>
                <a:srgbClr val="000000"/>
              </a:solidFill>
              <a:latin typeface="+mn-lt"/>
            </a:endParaRPr>
          </a:p>
        </p:txBody>
      </p:sp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53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doc id" hidden="1"/>
          <p:cNvSpPr txBox="1">
            <a:spLocks noChangeArrowheads="1"/>
          </p:cNvSpPr>
          <p:nvPr userDrawn="1"/>
        </p:nvSpPr>
        <p:spPr bwMode="auto">
          <a:xfrm>
            <a:off x="8441357" y="36514"/>
            <a:ext cx="297832" cy="107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en-US" sz="800" baseline="0" dirty="0">
              <a:solidFill>
                <a:srgbClr val="C5C5C5"/>
              </a:solidFill>
              <a:latin typeface="+mn-lt"/>
            </a:endParaRPr>
          </a:p>
        </p:txBody>
      </p:sp>
      <p:sp>
        <p:nvSpPr>
          <p:cNvPr id="4" name="Working Draft Text" hidden="1"/>
          <p:cNvSpPr txBox="1">
            <a:spLocks noChangeArrowheads="1"/>
          </p:cNvSpPr>
          <p:nvPr userDrawn="1"/>
        </p:nvSpPr>
        <p:spPr bwMode="gray">
          <a:xfrm>
            <a:off x="5992719" y="6287538"/>
            <a:ext cx="881652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800" b="1" baseline="0" dirty="0">
                <a:solidFill>
                  <a:srgbClr val="808080"/>
                </a:solidFill>
                <a:latin typeface="+mn-lt"/>
              </a:rPr>
              <a:t>WORKING DRAFT</a:t>
            </a:r>
          </a:p>
        </p:txBody>
      </p:sp>
      <p:sp>
        <p:nvSpPr>
          <p:cNvPr id="6" name="Working Draft" hidden="1"/>
          <p:cNvSpPr txBox="1">
            <a:spLocks noChangeArrowheads="1"/>
          </p:cNvSpPr>
          <p:nvPr userDrawn="1"/>
        </p:nvSpPr>
        <p:spPr bwMode="gray">
          <a:xfrm>
            <a:off x="5992718" y="6410648"/>
            <a:ext cx="2970307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800" baseline="0" smtClean="0">
                <a:solidFill>
                  <a:srgbClr val="808080"/>
                </a:solidFill>
                <a:latin typeface="+mn-lt"/>
              </a:rPr>
              <a:t>Last Modified 12.04.2017 9:53 Russia TZ 2 Standard Time</a:t>
            </a:r>
            <a:endParaRPr lang="en-US" sz="800" baseline="0" dirty="0">
              <a:solidFill>
                <a:srgbClr val="808080"/>
              </a:solidFill>
              <a:latin typeface="+mn-lt"/>
            </a:endParaRPr>
          </a:p>
        </p:txBody>
      </p:sp>
      <p:sp>
        <p:nvSpPr>
          <p:cNvPr id="7" name="Printed" hidden="1"/>
          <p:cNvSpPr txBox="1">
            <a:spLocks noChangeArrowheads="1"/>
          </p:cNvSpPr>
          <p:nvPr userDrawn="1"/>
        </p:nvSpPr>
        <p:spPr bwMode="gray">
          <a:xfrm>
            <a:off x="5992719" y="6533759"/>
            <a:ext cx="2790000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800" baseline="0" dirty="0">
                <a:solidFill>
                  <a:srgbClr val="808080"/>
                </a:solidFill>
                <a:latin typeface="+mn-lt"/>
              </a:rPr>
              <a:t>Printed</a:t>
            </a:r>
          </a:p>
        </p:txBody>
      </p:sp>
      <p:sp>
        <p:nvSpPr>
          <p:cNvPr id="13314" name="Title"/>
          <p:cNvSpPr>
            <a:spLocks noGrp="1" noChangeArrowheads="1"/>
          </p:cNvSpPr>
          <p:nvPr userDrawn="1">
            <p:ph type="ctrTitle"/>
          </p:nvPr>
        </p:nvSpPr>
        <p:spPr>
          <a:xfrm>
            <a:off x="2268266" y="1434419"/>
            <a:ext cx="6231663" cy="492443"/>
          </a:xfrm>
          <a:prstGeom prst="rect">
            <a:avLst/>
          </a:prstGeom>
        </p:spPr>
        <p:txBody>
          <a:bodyPr/>
          <a:lstStyle>
            <a:lvl1pPr>
              <a:defRPr sz="3200" b="0" baseline="0">
                <a:solidFill>
                  <a:schemeClr val="accent2"/>
                </a:solidFill>
                <a:latin typeface="+mj-lt"/>
                <a:ea typeface="+mj-ea"/>
              </a:defRPr>
            </a:lvl1pPr>
          </a:lstStyle>
          <a:p>
            <a:pPr lvl="0" latinLnBrk="0"/>
            <a:r>
              <a:rPr lang="en-US" noProof="0" dirty="0"/>
              <a:t>Click to edit Master title style</a:t>
            </a:r>
          </a:p>
        </p:txBody>
      </p:sp>
      <p:sp>
        <p:nvSpPr>
          <p:cNvPr id="13315" name="Subtitle"/>
          <p:cNvSpPr>
            <a:spLocks noGrp="1" noChangeArrowheads="1"/>
          </p:cNvSpPr>
          <p:nvPr userDrawn="1">
            <p:ph type="subTitle" idx="1"/>
          </p:nvPr>
        </p:nvSpPr>
        <p:spPr bwMode="gray">
          <a:xfrm>
            <a:off x="2268266" y="3119079"/>
            <a:ext cx="6231663" cy="215444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1400" cap="all" baseline="0">
                <a:solidFill>
                  <a:schemeClr val="accent6"/>
                </a:solidFill>
                <a:latin typeface="+mn-lt"/>
                <a:ea typeface="+mn-ea"/>
              </a:defRPr>
            </a:lvl1pPr>
          </a:lstStyle>
          <a:p>
            <a:pPr lvl="0" latinLnBrk="0"/>
            <a:r>
              <a:rPr lang="en-US" noProof="0" dirty="0"/>
              <a:t>Click to edit Master subtitle style</a:t>
            </a:r>
          </a:p>
        </p:txBody>
      </p:sp>
      <p:sp>
        <p:nvSpPr>
          <p:cNvPr id="67" name="Document type" hidden="1"/>
          <p:cNvSpPr txBox="1">
            <a:spLocks noChangeArrowheads="1"/>
          </p:cNvSpPr>
          <p:nvPr userDrawn="1"/>
        </p:nvSpPr>
        <p:spPr bwMode="gray">
          <a:xfrm>
            <a:off x="2268265" y="3581761"/>
            <a:ext cx="6231663" cy="215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400" baseline="0" dirty="0">
                <a:solidFill>
                  <a:schemeClr val="accent6"/>
                </a:solidFill>
                <a:latin typeface="+mn-lt"/>
              </a:rPr>
              <a:t>Document type | Date</a:t>
            </a:r>
          </a:p>
        </p:txBody>
      </p:sp>
      <p:sp>
        <p:nvSpPr>
          <p:cNvPr id="33" name="LogoImage"/>
          <p:cNvSpPr>
            <a:spLocks noEditPoints="1"/>
          </p:cNvSpPr>
          <p:nvPr userDrawn="1"/>
        </p:nvSpPr>
        <p:spPr bwMode="auto">
          <a:xfrm>
            <a:off x="2267712" y="155448"/>
            <a:ext cx="2176978" cy="238073"/>
          </a:xfrm>
          <a:custGeom>
            <a:avLst/>
            <a:gdLst>
              <a:gd name="T0" fmla="*/ 504 w 5516"/>
              <a:gd name="T1" fmla="*/ 26 h 606"/>
              <a:gd name="T2" fmla="*/ 18 w 5516"/>
              <a:gd name="T3" fmla="*/ 22 h 606"/>
              <a:gd name="T4" fmla="*/ 140 w 5516"/>
              <a:gd name="T5" fmla="*/ 436 h 606"/>
              <a:gd name="T6" fmla="*/ 408 w 5516"/>
              <a:gd name="T7" fmla="*/ 372 h 606"/>
              <a:gd name="T8" fmla="*/ 696 w 5516"/>
              <a:gd name="T9" fmla="*/ 422 h 606"/>
              <a:gd name="T10" fmla="*/ 768 w 5516"/>
              <a:gd name="T11" fmla="*/ 196 h 606"/>
              <a:gd name="T12" fmla="*/ 1272 w 5516"/>
              <a:gd name="T13" fmla="*/ 26 h 606"/>
              <a:gd name="T14" fmla="*/ 1302 w 5516"/>
              <a:gd name="T15" fmla="*/ 338 h 606"/>
              <a:gd name="T16" fmla="*/ 1202 w 5516"/>
              <a:gd name="T17" fmla="*/ 436 h 606"/>
              <a:gd name="T18" fmla="*/ 1030 w 5516"/>
              <a:gd name="T19" fmla="*/ 10 h 606"/>
              <a:gd name="T20" fmla="*/ 960 w 5516"/>
              <a:gd name="T21" fmla="*/ 22 h 606"/>
              <a:gd name="T22" fmla="*/ 804 w 5516"/>
              <a:gd name="T23" fmla="*/ 434 h 606"/>
              <a:gd name="T24" fmla="*/ 930 w 5516"/>
              <a:gd name="T25" fmla="*/ 246 h 606"/>
              <a:gd name="T26" fmla="*/ 1658 w 5516"/>
              <a:gd name="T27" fmla="*/ 342 h 606"/>
              <a:gd name="T28" fmla="*/ 1368 w 5516"/>
              <a:gd name="T29" fmla="*/ 188 h 606"/>
              <a:gd name="T30" fmla="*/ 1514 w 5516"/>
              <a:gd name="T31" fmla="*/ 436 h 606"/>
              <a:gd name="T32" fmla="*/ 1564 w 5516"/>
              <a:gd name="T33" fmla="*/ 434 h 606"/>
              <a:gd name="T34" fmla="*/ 1904 w 5516"/>
              <a:gd name="T35" fmla="*/ 184 h 606"/>
              <a:gd name="T36" fmla="*/ 1728 w 5516"/>
              <a:gd name="T37" fmla="*/ 366 h 606"/>
              <a:gd name="T38" fmla="*/ 2102 w 5516"/>
              <a:gd name="T39" fmla="*/ 192 h 606"/>
              <a:gd name="T40" fmla="*/ 1982 w 5516"/>
              <a:gd name="T41" fmla="*/ 320 h 606"/>
              <a:gd name="T42" fmla="*/ 2478 w 5516"/>
              <a:gd name="T43" fmla="*/ 242 h 606"/>
              <a:gd name="T44" fmla="*/ 2406 w 5516"/>
              <a:gd name="T45" fmla="*/ 390 h 606"/>
              <a:gd name="T46" fmla="*/ 2234 w 5516"/>
              <a:gd name="T47" fmla="*/ 192 h 606"/>
              <a:gd name="T48" fmla="*/ 2478 w 5516"/>
              <a:gd name="T49" fmla="*/ 242 h 606"/>
              <a:gd name="T50" fmla="*/ 2928 w 5516"/>
              <a:gd name="T51" fmla="*/ 448 h 606"/>
              <a:gd name="T52" fmla="*/ 2958 w 5516"/>
              <a:gd name="T53" fmla="*/ 230 h 606"/>
              <a:gd name="T54" fmla="*/ 2716 w 5516"/>
              <a:gd name="T55" fmla="*/ 54 h 606"/>
              <a:gd name="T56" fmla="*/ 2714 w 5516"/>
              <a:gd name="T57" fmla="*/ 36 h 606"/>
              <a:gd name="T58" fmla="*/ 2928 w 5516"/>
              <a:gd name="T59" fmla="*/ 448 h 606"/>
              <a:gd name="T60" fmla="*/ 3388 w 5516"/>
              <a:gd name="T61" fmla="*/ 4 h 606"/>
              <a:gd name="T62" fmla="*/ 3396 w 5516"/>
              <a:gd name="T63" fmla="*/ 366 h 606"/>
              <a:gd name="T64" fmla="*/ 3580 w 5516"/>
              <a:gd name="T65" fmla="*/ 190 h 606"/>
              <a:gd name="T66" fmla="*/ 3502 w 5516"/>
              <a:gd name="T67" fmla="*/ 432 h 606"/>
              <a:gd name="T68" fmla="*/ 4232 w 5516"/>
              <a:gd name="T69" fmla="*/ 348 h 606"/>
              <a:gd name="T70" fmla="*/ 3858 w 5516"/>
              <a:gd name="T71" fmla="*/ 176 h 606"/>
              <a:gd name="T72" fmla="*/ 3758 w 5516"/>
              <a:gd name="T73" fmla="*/ 446 h 606"/>
              <a:gd name="T74" fmla="*/ 3990 w 5516"/>
              <a:gd name="T75" fmla="*/ 282 h 606"/>
              <a:gd name="T76" fmla="*/ 4042 w 5516"/>
              <a:gd name="T77" fmla="*/ 342 h 606"/>
              <a:gd name="T78" fmla="*/ 4134 w 5516"/>
              <a:gd name="T79" fmla="*/ 448 h 606"/>
              <a:gd name="T80" fmla="*/ 4454 w 5516"/>
              <a:gd name="T81" fmla="*/ 202 h 606"/>
              <a:gd name="T82" fmla="*/ 4284 w 5516"/>
              <a:gd name="T83" fmla="*/ 174 h 606"/>
              <a:gd name="T84" fmla="*/ 4432 w 5516"/>
              <a:gd name="T85" fmla="*/ 588 h 606"/>
              <a:gd name="T86" fmla="*/ 4792 w 5516"/>
              <a:gd name="T87" fmla="*/ 382 h 606"/>
              <a:gd name="T88" fmla="*/ 5192 w 5516"/>
              <a:gd name="T89" fmla="*/ 340 h 606"/>
              <a:gd name="T90" fmla="*/ 4902 w 5516"/>
              <a:gd name="T91" fmla="*/ 186 h 606"/>
              <a:gd name="T92" fmla="*/ 4850 w 5516"/>
              <a:gd name="T93" fmla="*/ 274 h 606"/>
              <a:gd name="T94" fmla="*/ 4742 w 5516"/>
              <a:gd name="T95" fmla="*/ 194 h 606"/>
              <a:gd name="T96" fmla="*/ 4794 w 5516"/>
              <a:gd name="T97" fmla="*/ 418 h 606"/>
              <a:gd name="T98" fmla="*/ 5004 w 5516"/>
              <a:gd name="T99" fmla="*/ 338 h 606"/>
              <a:gd name="T100" fmla="*/ 5098 w 5516"/>
              <a:gd name="T101" fmla="*/ 446 h 606"/>
              <a:gd name="T102" fmla="*/ 5418 w 5516"/>
              <a:gd name="T103" fmla="*/ 192 h 606"/>
              <a:gd name="T104" fmla="*/ 5348 w 5516"/>
              <a:gd name="T105" fmla="*/ 180 h 606"/>
              <a:gd name="T106" fmla="*/ 5254 w 5516"/>
              <a:gd name="T107" fmla="*/ 606 h 6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5516" h="606">
                <a:moveTo>
                  <a:pt x="366" y="448"/>
                </a:moveTo>
                <a:cubicBezTo>
                  <a:pt x="524" y="448"/>
                  <a:pt x="524" y="448"/>
                  <a:pt x="524" y="448"/>
                </a:cubicBezTo>
                <a:cubicBezTo>
                  <a:pt x="524" y="436"/>
                  <a:pt x="524" y="436"/>
                  <a:pt x="524" y="436"/>
                </a:cubicBezTo>
                <a:cubicBezTo>
                  <a:pt x="486" y="432"/>
                  <a:pt x="470" y="414"/>
                  <a:pt x="468" y="362"/>
                </a:cubicBezTo>
                <a:cubicBezTo>
                  <a:pt x="454" y="86"/>
                  <a:pt x="454" y="86"/>
                  <a:pt x="454" y="86"/>
                </a:cubicBezTo>
                <a:cubicBezTo>
                  <a:pt x="452" y="46"/>
                  <a:pt x="470" y="30"/>
                  <a:pt x="504" y="26"/>
                </a:cubicBezTo>
                <a:cubicBezTo>
                  <a:pt x="504" y="12"/>
                  <a:pt x="504" y="12"/>
                  <a:pt x="504" y="12"/>
                </a:cubicBezTo>
                <a:cubicBezTo>
                  <a:pt x="394" y="12"/>
                  <a:pt x="394" y="12"/>
                  <a:pt x="394" y="12"/>
                </a:cubicBezTo>
                <a:cubicBezTo>
                  <a:pt x="264" y="350"/>
                  <a:pt x="264" y="350"/>
                  <a:pt x="264" y="350"/>
                </a:cubicBezTo>
                <a:cubicBezTo>
                  <a:pt x="132" y="10"/>
                  <a:pt x="132" y="10"/>
                  <a:pt x="132" y="10"/>
                </a:cubicBezTo>
                <a:cubicBezTo>
                  <a:pt x="18" y="10"/>
                  <a:pt x="18" y="10"/>
                  <a:pt x="18" y="10"/>
                </a:cubicBezTo>
                <a:cubicBezTo>
                  <a:pt x="18" y="22"/>
                  <a:pt x="18" y="22"/>
                  <a:pt x="18" y="22"/>
                </a:cubicBezTo>
                <a:cubicBezTo>
                  <a:pt x="40" y="26"/>
                  <a:pt x="74" y="32"/>
                  <a:pt x="72" y="84"/>
                </a:cubicBezTo>
                <a:cubicBezTo>
                  <a:pt x="58" y="352"/>
                  <a:pt x="58" y="352"/>
                  <a:pt x="58" y="352"/>
                </a:cubicBezTo>
                <a:cubicBezTo>
                  <a:pt x="54" y="410"/>
                  <a:pt x="38" y="430"/>
                  <a:pt x="0" y="436"/>
                </a:cubicBezTo>
                <a:cubicBezTo>
                  <a:pt x="0" y="448"/>
                  <a:pt x="0" y="448"/>
                  <a:pt x="0" y="448"/>
                </a:cubicBezTo>
                <a:cubicBezTo>
                  <a:pt x="140" y="448"/>
                  <a:pt x="140" y="448"/>
                  <a:pt x="140" y="448"/>
                </a:cubicBezTo>
                <a:cubicBezTo>
                  <a:pt x="140" y="436"/>
                  <a:pt x="140" y="436"/>
                  <a:pt x="140" y="436"/>
                </a:cubicBezTo>
                <a:cubicBezTo>
                  <a:pt x="98" y="428"/>
                  <a:pt x="84" y="414"/>
                  <a:pt x="88" y="356"/>
                </a:cubicBezTo>
                <a:cubicBezTo>
                  <a:pt x="100" y="86"/>
                  <a:pt x="100" y="86"/>
                  <a:pt x="100" y="86"/>
                </a:cubicBezTo>
                <a:cubicBezTo>
                  <a:pt x="240" y="444"/>
                  <a:pt x="240" y="444"/>
                  <a:pt x="240" y="444"/>
                </a:cubicBezTo>
                <a:cubicBezTo>
                  <a:pt x="258" y="444"/>
                  <a:pt x="258" y="444"/>
                  <a:pt x="258" y="444"/>
                </a:cubicBezTo>
                <a:cubicBezTo>
                  <a:pt x="396" y="86"/>
                  <a:pt x="396" y="86"/>
                  <a:pt x="396" y="86"/>
                </a:cubicBezTo>
                <a:cubicBezTo>
                  <a:pt x="408" y="372"/>
                  <a:pt x="408" y="372"/>
                  <a:pt x="408" y="372"/>
                </a:cubicBezTo>
                <a:cubicBezTo>
                  <a:pt x="410" y="416"/>
                  <a:pt x="398" y="430"/>
                  <a:pt x="366" y="434"/>
                </a:cubicBezTo>
                <a:lnTo>
                  <a:pt x="366" y="448"/>
                </a:lnTo>
                <a:close/>
                <a:moveTo>
                  <a:pt x="670" y="456"/>
                </a:moveTo>
                <a:cubicBezTo>
                  <a:pt x="708" y="456"/>
                  <a:pt x="756" y="440"/>
                  <a:pt x="782" y="412"/>
                </a:cubicBezTo>
                <a:cubicBezTo>
                  <a:pt x="776" y="400"/>
                  <a:pt x="776" y="400"/>
                  <a:pt x="776" y="400"/>
                </a:cubicBezTo>
                <a:cubicBezTo>
                  <a:pt x="750" y="416"/>
                  <a:pt x="722" y="422"/>
                  <a:pt x="696" y="422"/>
                </a:cubicBezTo>
                <a:cubicBezTo>
                  <a:pt x="620" y="422"/>
                  <a:pt x="592" y="358"/>
                  <a:pt x="592" y="290"/>
                </a:cubicBezTo>
                <a:cubicBezTo>
                  <a:pt x="592" y="258"/>
                  <a:pt x="600" y="236"/>
                  <a:pt x="614" y="222"/>
                </a:cubicBezTo>
                <a:cubicBezTo>
                  <a:pt x="626" y="210"/>
                  <a:pt x="646" y="204"/>
                  <a:pt x="664" y="204"/>
                </a:cubicBezTo>
                <a:cubicBezTo>
                  <a:pt x="690" y="204"/>
                  <a:pt x="722" y="214"/>
                  <a:pt x="744" y="244"/>
                </a:cubicBezTo>
                <a:cubicBezTo>
                  <a:pt x="750" y="244"/>
                  <a:pt x="750" y="244"/>
                  <a:pt x="750" y="244"/>
                </a:cubicBezTo>
                <a:cubicBezTo>
                  <a:pt x="758" y="234"/>
                  <a:pt x="766" y="212"/>
                  <a:pt x="768" y="196"/>
                </a:cubicBezTo>
                <a:cubicBezTo>
                  <a:pt x="748" y="180"/>
                  <a:pt x="720" y="172"/>
                  <a:pt x="686" y="172"/>
                </a:cubicBezTo>
                <a:cubicBezTo>
                  <a:pt x="604" y="172"/>
                  <a:pt x="544" y="246"/>
                  <a:pt x="544" y="326"/>
                </a:cubicBezTo>
                <a:cubicBezTo>
                  <a:pt x="540" y="390"/>
                  <a:pt x="576" y="456"/>
                  <a:pt x="670" y="456"/>
                </a:cubicBezTo>
                <a:moveTo>
                  <a:pt x="1272" y="98"/>
                </a:moveTo>
                <a:cubicBezTo>
                  <a:pt x="1292" y="98"/>
                  <a:pt x="1308" y="82"/>
                  <a:pt x="1308" y="62"/>
                </a:cubicBezTo>
                <a:cubicBezTo>
                  <a:pt x="1308" y="42"/>
                  <a:pt x="1292" y="26"/>
                  <a:pt x="1272" y="26"/>
                </a:cubicBezTo>
                <a:cubicBezTo>
                  <a:pt x="1252" y="26"/>
                  <a:pt x="1238" y="42"/>
                  <a:pt x="1238" y="62"/>
                </a:cubicBezTo>
                <a:cubicBezTo>
                  <a:pt x="1238" y="82"/>
                  <a:pt x="1252" y="98"/>
                  <a:pt x="1272" y="98"/>
                </a:cubicBezTo>
                <a:moveTo>
                  <a:pt x="1202" y="448"/>
                </a:moveTo>
                <a:cubicBezTo>
                  <a:pt x="1346" y="448"/>
                  <a:pt x="1346" y="448"/>
                  <a:pt x="1346" y="448"/>
                </a:cubicBezTo>
                <a:cubicBezTo>
                  <a:pt x="1346" y="436"/>
                  <a:pt x="1346" y="436"/>
                  <a:pt x="1346" y="436"/>
                </a:cubicBezTo>
                <a:cubicBezTo>
                  <a:pt x="1304" y="432"/>
                  <a:pt x="1302" y="434"/>
                  <a:pt x="1302" y="338"/>
                </a:cubicBezTo>
                <a:cubicBezTo>
                  <a:pt x="1302" y="176"/>
                  <a:pt x="1302" y="176"/>
                  <a:pt x="1302" y="176"/>
                </a:cubicBezTo>
                <a:cubicBezTo>
                  <a:pt x="1200" y="176"/>
                  <a:pt x="1200" y="176"/>
                  <a:pt x="1200" y="176"/>
                </a:cubicBezTo>
                <a:cubicBezTo>
                  <a:pt x="1200" y="188"/>
                  <a:pt x="1200" y="188"/>
                  <a:pt x="1200" y="188"/>
                </a:cubicBezTo>
                <a:cubicBezTo>
                  <a:pt x="1244" y="190"/>
                  <a:pt x="1250" y="192"/>
                  <a:pt x="1250" y="268"/>
                </a:cubicBezTo>
                <a:cubicBezTo>
                  <a:pt x="1250" y="336"/>
                  <a:pt x="1250" y="336"/>
                  <a:pt x="1250" y="336"/>
                </a:cubicBezTo>
                <a:cubicBezTo>
                  <a:pt x="1250" y="432"/>
                  <a:pt x="1248" y="432"/>
                  <a:pt x="1202" y="436"/>
                </a:cubicBezTo>
                <a:cubicBezTo>
                  <a:pt x="1178" y="434"/>
                  <a:pt x="1154" y="426"/>
                  <a:pt x="1076" y="338"/>
                </a:cubicBezTo>
                <a:cubicBezTo>
                  <a:pt x="1046" y="302"/>
                  <a:pt x="996" y="244"/>
                  <a:pt x="968" y="206"/>
                </a:cubicBezTo>
                <a:cubicBezTo>
                  <a:pt x="1062" y="102"/>
                  <a:pt x="1062" y="102"/>
                  <a:pt x="1062" y="102"/>
                </a:cubicBezTo>
                <a:cubicBezTo>
                  <a:pt x="1108" y="52"/>
                  <a:pt x="1132" y="26"/>
                  <a:pt x="1176" y="24"/>
                </a:cubicBezTo>
                <a:cubicBezTo>
                  <a:pt x="1176" y="10"/>
                  <a:pt x="1176" y="10"/>
                  <a:pt x="1176" y="10"/>
                </a:cubicBezTo>
                <a:cubicBezTo>
                  <a:pt x="1030" y="10"/>
                  <a:pt x="1030" y="10"/>
                  <a:pt x="1030" y="10"/>
                </a:cubicBezTo>
                <a:cubicBezTo>
                  <a:pt x="1030" y="22"/>
                  <a:pt x="1030" y="22"/>
                  <a:pt x="1030" y="22"/>
                </a:cubicBezTo>
                <a:cubicBezTo>
                  <a:pt x="1050" y="26"/>
                  <a:pt x="1056" y="32"/>
                  <a:pt x="1056" y="46"/>
                </a:cubicBezTo>
                <a:cubicBezTo>
                  <a:pt x="1056" y="56"/>
                  <a:pt x="1054" y="72"/>
                  <a:pt x="1026" y="102"/>
                </a:cubicBezTo>
                <a:cubicBezTo>
                  <a:pt x="910" y="230"/>
                  <a:pt x="910" y="230"/>
                  <a:pt x="910" y="230"/>
                </a:cubicBezTo>
                <a:cubicBezTo>
                  <a:pt x="910" y="148"/>
                  <a:pt x="910" y="148"/>
                  <a:pt x="910" y="148"/>
                </a:cubicBezTo>
                <a:cubicBezTo>
                  <a:pt x="910" y="36"/>
                  <a:pt x="916" y="28"/>
                  <a:pt x="960" y="22"/>
                </a:cubicBezTo>
                <a:cubicBezTo>
                  <a:pt x="960" y="8"/>
                  <a:pt x="960" y="8"/>
                  <a:pt x="960" y="8"/>
                </a:cubicBezTo>
                <a:cubicBezTo>
                  <a:pt x="804" y="8"/>
                  <a:pt x="804" y="8"/>
                  <a:pt x="804" y="8"/>
                </a:cubicBezTo>
                <a:cubicBezTo>
                  <a:pt x="804" y="22"/>
                  <a:pt x="804" y="22"/>
                  <a:pt x="804" y="22"/>
                </a:cubicBezTo>
                <a:cubicBezTo>
                  <a:pt x="852" y="26"/>
                  <a:pt x="854" y="36"/>
                  <a:pt x="854" y="148"/>
                </a:cubicBezTo>
                <a:cubicBezTo>
                  <a:pt x="854" y="300"/>
                  <a:pt x="854" y="300"/>
                  <a:pt x="854" y="300"/>
                </a:cubicBezTo>
                <a:cubicBezTo>
                  <a:pt x="854" y="422"/>
                  <a:pt x="850" y="430"/>
                  <a:pt x="804" y="434"/>
                </a:cubicBezTo>
                <a:cubicBezTo>
                  <a:pt x="804" y="446"/>
                  <a:pt x="804" y="446"/>
                  <a:pt x="804" y="446"/>
                </a:cubicBezTo>
                <a:cubicBezTo>
                  <a:pt x="960" y="446"/>
                  <a:pt x="960" y="446"/>
                  <a:pt x="960" y="446"/>
                </a:cubicBezTo>
                <a:cubicBezTo>
                  <a:pt x="960" y="434"/>
                  <a:pt x="960" y="434"/>
                  <a:pt x="960" y="434"/>
                </a:cubicBezTo>
                <a:cubicBezTo>
                  <a:pt x="910" y="428"/>
                  <a:pt x="910" y="424"/>
                  <a:pt x="910" y="292"/>
                </a:cubicBezTo>
                <a:cubicBezTo>
                  <a:pt x="910" y="268"/>
                  <a:pt x="910" y="268"/>
                  <a:pt x="910" y="268"/>
                </a:cubicBezTo>
                <a:cubicBezTo>
                  <a:pt x="930" y="246"/>
                  <a:pt x="930" y="246"/>
                  <a:pt x="930" y="246"/>
                </a:cubicBezTo>
                <a:cubicBezTo>
                  <a:pt x="982" y="310"/>
                  <a:pt x="1038" y="380"/>
                  <a:pt x="1098" y="448"/>
                </a:cubicBezTo>
                <a:cubicBezTo>
                  <a:pt x="1202" y="448"/>
                  <a:pt x="1202" y="448"/>
                  <a:pt x="1202" y="448"/>
                </a:cubicBezTo>
                <a:close/>
                <a:moveTo>
                  <a:pt x="1564" y="448"/>
                </a:moveTo>
                <a:cubicBezTo>
                  <a:pt x="1706" y="448"/>
                  <a:pt x="1706" y="448"/>
                  <a:pt x="1706" y="448"/>
                </a:cubicBezTo>
                <a:cubicBezTo>
                  <a:pt x="1706" y="436"/>
                  <a:pt x="1706" y="436"/>
                  <a:pt x="1706" y="436"/>
                </a:cubicBezTo>
                <a:cubicBezTo>
                  <a:pt x="1658" y="434"/>
                  <a:pt x="1658" y="432"/>
                  <a:pt x="1658" y="342"/>
                </a:cubicBezTo>
                <a:cubicBezTo>
                  <a:pt x="1658" y="280"/>
                  <a:pt x="1658" y="280"/>
                  <a:pt x="1658" y="280"/>
                </a:cubicBezTo>
                <a:cubicBezTo>
                  <a:pt x="1658" y="198"/>
                  <a:pt x="1612" y="172"/>
                  <a:pt x="1570" y="172"/>
                </a:cubicBezTo>
                <a:cubicBezTo>
                  <a:pt x="1534" y="172"/>
                  <a:pt x="1498" y="188"/>
                  <a:pt x="1470" y="224"/>
                </a:cubicBezTo>
                <a:cubicBezTo>
                  <a:pt x="1470" y="176"/>
                  <a:pt x="1470" y="176"/>
                  <a:pt x="1470" y="176"/>
                </a:cubicBezTo>
                <a:cubicBezTo>
                  <a:pt x="1368" y="176"/>
                  <a:pt x="1368" y="176"/>
                  <a:pt x="1368" y="176"/>
                </a:cubicBezTo>
                <a:cubicBezTo>
                  <a:pt x="1368" y="188"/>
                  <a:pt x="1368" y="188"/>
                  <a:pt x="1368" y="188"/>
                </a:cubicBezTo>
                <a:cubicBezTo>
                  <a:pt x="1412" y="190"/>
                  <a:pt x="1418" y="192"/>
                  <a:pt x="1418" y="268"/>
                </a:cubicBezTo>
                <a:cubicBezTo>
                  <a:pt x="1418" y="336"/>
                  <a:pt x="1418" y="336"/>
                  <a:pt x="1418" y="336"/>
                </a:cubicBezTo>
                <a:cubicBezTo>
                  <a:pt x="1418" y="434"/>
                  <a:pt x="1418" y="434"/>
                  <a:pt x="1370" y="436"/>
                </a:cubicBezTo>
                <a:cubicBezTo>
                  <a:pt x="1370" y="448"/>
                  <a:pt x="1370" y="448"/>
                  <a:pt x="1370" y="448"/>
                </a:cubicBezTo>
                <a:cubicBezTo>
                  <a:pt x="1514" y="448"/>
                  <a:pt x="1514" y="448"/>
                  <a:pt x="1514" y="448"/>
                </a:cubicBezTo>
                <a:cubicBezTo>
                  <a:pt x="1514" y="436"/>
                  <a:pt x="1514" y="436"/>
                  <a:pt x="1514" y="436"/>
                </a:cubicBezTo>
                <a:cubicBezTo>
                  <a:pt x="1472" y="432"/>
                  <a:pt x="1470" y="434"/>
                  <a:pt x="1470" y="338"/>
                </a:cubicBezTo>
                <a:cubicBezTo>
                  <a:pt x="1470" y="262"/>
                  <a:pt x="1470" y="262"/>
                  <a:pt x="1470" y="262"/>
                </a:cubicBezTo>
                <a:cubicBezTo>
                  <a:pt x="1470" y="236"/>
                  <a:pt x="1504" y="206"/>
                  <a:pt x="1546" y="206"/>
                </a:cubicBezTo>
                <a:cubicBezTo>
                  <a:pt x="1580" y="206"/>
                  <a:pt x="1606" y="220"/>
                  <a:pt x="1606" y="286"/>
                </a:cubicBezTo>
                <a:cubicBezTo>
                  <a:pt x="1606" y="340"/>
                  <a:pt x="1606" y="340"/>
                  <a:pt x="1606" y="340"/>
                </a:cubicBezTo>
                <a:cubicBezTo>
                  <a:pt x="1606" y="432"/>
                  <a:pt x="1602" y="432"/>
                  <a:pt x="1564" y="434"/>
                </a:cubicBezTo>
                <a:lnTo>
                  <a:pt x="1564" y="448"/>
                </a:lnTo>
                <a:close/>
                <a:moveTo>
                  <a:pt x="1776" y="222"/>
                </a:moveTo>
                <a:cubicBezTo>
                  <a:pt x="1776" y="200"/>
                  <a:pt x="1796" y="188"/>
                  <a:pt x="1822" y="188"/>
                </a:cubicBezTo>
                <a:cubicBezTo>
                  <a:pt x="1874" y="188"/>
                  <a:pt x="1896" y="236"/>
                  <a:pt x="1900" y="252"/>
                </a:cubicBezTo>
                <a:cubicBezTo>
                  <a:pt x="1912" y="252"/>
                  <a:pt x="1912" y="252"/>
                  <a:pt x="1912" y="252"/>
                </a:cubicBezTo>
                <a:cubicBezTo>
                  <a:pt x="1912" y="212"/>
                  <a:pt x="1908" y="188"/>
                  <a:pt x="1904" y="184"/>
                </a:cubicBezTo>
                <a:cubicBezTo>
                  <a:pt x="1900" y="180"/>
                  <a:pt x="1862" y="170"/>
                  <a:pt x="1824" y="170"/>
                </a:cubicBezTo>
                <a:cubicBezTo>
                  <a:pt x="1768" y="170"/>
                  <a:pt x="1734" y="206"/>
                  <a:pt x="1734" y="248"/>
                </a:cubicBezTo>
                <a:cubicBezTo>
                  <a:pt x="1734" y="340"/>
                  <a:pt x="1890" y="322"/>
                  <a:pt x="1890" y="396"/>
                </a:cubicBezTo>
                <a:cubicBezTo>
                  <a:pt x="1890" y="422"/>
                  <a:pt x="1866" y="436"/>
                  <a:pt x="1826" y="436"/>
                </a:cubicBezTo>
                <a:cubicBezTo>
                  <a:pt x="1788" y="436"/>
                  <a:pt x="1754" y="416"/>
                  <a:pt x="1744" y="366"/>
                </a:cubicBezTo>
                <a:cubicBezTo>
                  <a:pt x="1728" y="366"/>
                  <a:pt x="1728" y="366"/>
                  <a:pt x="1728" y="366"/>
                </a:cubicBezTo>
                <a:cubicBezTo>
                  <a:pt x="1728" y="386"/>
                  <a:pt x="1732" y="422"/>
                  <a:pt x="1734" y="428"/>
                </a:cubicBezTo>
                <a:cubicBezTo>
                  <a:pt x="1744" y="446"/>
                  <a:pt x="1788" y="454"/>
                  <a:pt x="1824" y="454"/>
                </a:cubicBezTo>
                <a:cubicBezTo>
                  <a:pt x="1888" y="454"/>
                  <a:pt x="1928" y="416"/>
                  <a:pt x="1928" y="372"/>
                </a:cubicBezTo>
                <a:cubicBezTo>
                  <a:pt x="1932" y="270"/>
                  <a:pt x="1776" y="286"/>
                  <a:pt x="1776" y="222"/>
                </a:cubicBezTo>
                <a:moveTo>
                  <a:pt x="2030" y="270"/>
                </a:moveTo>
                <a:cubicBezTo>
                  <a:pt x="2034" y="220"/>
                  <a:pt x="2058" y="192"/>
                  <a:pt x="2102" y="192"/>
                </a:cubicBezTo>
                <a:cubicBezTo>
                  <a:pt x="2144" y="192"/>
                  <a:pt x="2170" y="220"/>
                  <a:pt x="2172" y="270"/>
                </a:cubicBezTo>
                <a:lnTo>
                  <a:pt x="2030" y="270"/>
                </a:lnTo>
                <a:close/>
                <a:moveTo>
                  <a:pt x="2030" y="290"/>
                </a:moveTo>
                <a:cubicBezTo>
                  <a:pt x="2222" y="290"/>
                  <a:pt x="2222" y="290"/>
                  <a:pt x="2222" y="290"/>
                </a:cubicBezTo>
                <a:cubicBezTo>
                  <a:pt x="2226" y="228"/>
                  <a:pt x="2192" y="168"/>
                  <a:pt x="2114" y="168"/>
                </a:cubicBezTo>
                <a:cubicBezTo>
                  <a:pt x="2034" y="168"/>
                  <a:pt x="1982" y="232"/>
                  <a:pt x="1982" y="320"/>
                </a:cubicBezTo>
                <a:cubicBezTo>
                  <a:pt x="1982" y="388"/>
                  <a:pt x="2018" y="456"/>
                  <a:pt x="2112" y="456"/>
                </a:cubicBezTo>
                <a:cubicBezTo>
                  <a:pt x="2150" y="456"/>
                  <a:pt x="2198" y="440"/>
                  <a:pt x="2224" y="412"/>
                </a:cubicBezTo>
                <a:cubicBezTo>
                  <a:pt x="2218" y="400"/>
                  <a:pt x="2218" y="400"/>
                  <a:pt x="2218" y="400"/>
                </a:cubicBezTo>
                <a:cubicBezTo>
                  <a:pt x="2192" y="416"/>
                  <a:pt x="2164" y="422"/>
                  <a:pt x="2138" y="422"/>
                </a:cubicBezTo>
                <a:cubicBezTo>
                  <a:pt x="2058" y="420"/>
                  <a:pt x="2028" y="352"/>
                  <a:pt x="2030" y="290"/>
                </a:cubicBezTo>
                <a:moveTo>
                  <a:pt x="2478" y="242"/>
                </a:moveTo>
                <a:cubicBezTo>
                  <a:pt x="2490" y="206"/>
                  <a:pt x="2510" y="192"/>
                  <a:pt x="2528" y="192"/>
                </a:cubicBezTo>
                <a:cubicBezTo>
                  <a:pt x="2528" y="180"/>
                  <a:pt x="2528" y="180"/>
                  <a:pt x="2528" y="180"/>
                </a:cubicBezTo>
                <a:cubicBezTo>
                  <a:pt x="2430" y="180"/>
                  <a:pt x="2430" y="180"/>
                  <a:pt x="2430" y="180"/>
                </a:cubicBezTo>
                <a:cubicBezTo>
                  <a:pt x="2430" y="192"/>
                  <a:pt x="2430" y="192"/>
                  <a:pt x="2430" y="192"/>
                </a:cubicBezTo>
                <a:cubicBezTo>
                  <a:pt x="2454" y="194"/>
                  <a:pt x="2466" y="206"/>
                  <a:pt x="2458" y="234"/>
                </a:cubicBezTo>
                <a:cubicBezTo>
                  <a:pt x="2406" y="390"/>
                  <a:pt x="2406" y="390"/>
                  <a:pt x="2406" y="390"/>
                </a:cubicBezTo>
                <a:cubicBezTo>
                  <a:pt x="2354" y="270"/>
                  <a:pt x="2354" y="270"/>
                  <a:pt x="2354" y="270"/>
                </a:cubicBezTo>
                <a:cubicBezTo>
                  <a:pt x="2340" y="238"/>
                  <a:pt x="2334" y="224"/>
                  <a:pt x="2334" y="212"/>
                </a:cubicBezTo>
                <a:cubicBezTo>
                  <a:pt x="2334" y="202"/>
                  <a:pt x="2340" y="196"/>
                  <a:pt x="2360" y="192"/>
                </a:cubicBezTo>
                <a:cubicBezTo>
                  <a:pt x="2360" y="180"/>
                  <a:pt x="2360" y="180"/>
                  <a:pt x="2360" y="180"/>
                </a:cubicBezTo>
                <a:cubicBezTo>
                  <a:pt x="2234" y="180"/>
                  <a:pt x="2234" y="180"/>
                  <a:pt x="2234" y="180"/>
                </a:cubicBezTo>
                <a:cubicBezTo>
                  <a:pt x="2234" y="192"/>
                  <a:pt x="2234" y="192"/>
                  <a:pt x="2234" y="192"/>
                </a:cubicBezTo>
                <a:cubicBezTo>
                  <a:pt x="2266" y="194"/>
                  <a:pt x="2268" y="198"/>
                  <a:pt x="2310" y="292"/>
                </a:cubicBezTo>
                <a:cubicBezTo>
                  <a:pt x="2382" y="450"/>
                  <a:pt x="2382" y="450"/>
                  <a:pt x="2382" y="450"/>
                </a:cubicBezTo>
                <a:cubicBezTo>
                  <a:pt x="2358" y="512"/>
                  <a:pt x="2320" y="546"/>
                  <a:pt x="2242" y="564"/>
                </a:cubicBezTo>
                <a:cubicBezTo>
                  <a:pt x="2246" y="576"/>
                  <a:pt x="2260" y="600"/>
                  <a:pt x="2268" y="606"/>
                </a:cubicBezTo>
                <a:cubicBezTo>
                  <a:pt x="2370" y="564"/>
                  <a:pt x="2390" y="498"/>
                  <a:pt x="2426" y="396"/>
                </a:cubicBezTo>
                <a:lnTo>
                  <a:pt x="2478" y="242"/>
                </a:lnTo>
                <a:close/>
                <a:moveTo>
                  <a:pt x="2844" y="394"/>
                </a:moveTo>
                <a:cubicBezTo>
                  <a:pt x="2822" y="412"/>
                  <a:pt x="2782" y="416"/>
                  <a:pt x="2750" y="416"/>
                </a:cubicBezTo>
                <a:cubicBezTo>
                  <a:pt x="2670" y="416"/>
                  <a:pt x="2606" y="360"/>
                  <a:pt x="2606" y="284"/>
                </a:cubicBezTo>
                <a:cubicBezTo>
                  <a:pt x="2606" y="236"/>
                  <a:pt x="2626" y="206"/>
                  <a:pt x="2658" y="198"/>
                </a:cubicBezTo>
                <a:cubicBezTo>
                  <a:pt x="2698" y="266"/>
                  <a:pt x="2770" y="338"/>
                  <a:pt x="2844" y="394"/>
                </a:cubicBezTo>
                <a:moveTo>
                  <a:pt x="2928" y="448"/>
                </a:moveTo>
                <a:cubicBezTo>
                  <a:pt x="3022" y="448"/>
                  <a:pt x="3022" y="448"/>
                  <a:pt x="3022" y="448"/>
                </a:cubicBezTo>
                <a:cubicBezTo>
                  <a:pt x="3022" y="436"/>
                  <a:pt x="3022" y="436"/>
                  <a:pt x="3022" y="436"/>
                </a:cubicBezTo>
                <a:cubicBezTo>
                  <a:pt x="2992" y="432"/>
                  <a:pt x="2946" y="408"/>
                  <a:pt x="2896" y="372"/>
                </a:cubicBezTo>
                <a:cubicBezTo>
                  <a:pt x="2914" y="342"/>
                  <a:pt x="2918" y="300"/>
                  <a:pt x="2922" y="270"/>
                </a:cubicBezTo>
                <a:cubicBezTo>
                  <a:pt x="2926" y="244"/>
                  <a:pt x="2946" y="244"/>
                  <a:pt x="2958" y="242"/>
                </a:cubicBezTo>
                <a:cubicBezTo>
                  <a:pt x="2958" y="230"/>
                  <a:pt x="2958" y="230"/>
                  <a:pt x="2958" y="230"/>
                </a:cubicBezTo>
                <a:cubicBezTo>
                  <a:pt x="2834" y="230"/>
                  <a:pt x="2834" y="230"/>
                  <a:pt x="2834" y="230"/>
                </a:cubicBezTo>
                <a:cubicBezTo>
                  <a:pt x="2834" y="242"/>
                  <a:pt x="2834" y="242"/>
                  <a:pt x="2834" y="242"/>
                </a:cubicBezTo>
                <a:cubicBezTo>
                  <a:pt x="2864" y="246"/>
                  <a:pt x="2892" y="250"/>
                  <a:pt x="2892" y="294"/>
                </a:cubicBezTo>
                <a:cubicBezTo>
                  <a:pt x="2892" y="318"/>
                  <a:pt x="2888" y="342"/>
                  <a:pt x="2878" y="358"/>
                </a:cubicBezTo>
                <a:cubicBezTo>
                  <a:pt x="2770" y="274"/>
                  <a:pt x="2670" y="156"/>
                  <a:pt x="2670" y="96"/>
                </a:cubicBezTo>
                <a:cubicBezTo>
                  <a:pt x="2670" y="66"/>
                  <a:pt x="2688" y="54"/>
                  <a:pt x="2716" y="54"/>
                </a:cubicBezTo>
                <a:cubicBezTo>
                  <a:pt x="2752" y="54"/>
                  <a:pt x="2784" y="78"/>
                  <a:pt x="2800" y="124"/>
                </a:cubicBezTo>
                <a:cubicBezTo>
                  <a:pt x="2812" y="124"/>
                  <a:pt x="2812" y="124"/>
                  <a:pt x="2812" y="124"/>
                </a:cubicBezTo>
                <a:cubicBezTo>
                  <a:pt x="2810" y="42"/>
                  <a:pt x="2810" y="42"/>
                  <a:pt x="2810" y="42"/>
                </a:cubicBezTo>
                <a:cubicBezTo>
                  <a:pt x="2798" y="42"/>
                  <a:pt x="2798" y="42"/>
                  <a:pt x="2798" y="42"/>
                </a:cubicBezTo>
                <a:cubicBezTo>
                  <a:pt x="2798" y="48"/>
                  <a:pt x="2792" y="52"/>
                  <a:pt x="2788" y="52"/>
                </a:cubicBezTo>
                <a:cubicBezTo>
                  <a:pt x="2772" y="52"/>
                  <a:pt x="2752" y="36"/>
                  <a:pt x="2714" y="36"/>
                </a:cubicBezTo>
                <a:cubicBezTo>
                  <a:pt x="2672" y="36"/>
                  <a:pt x="2630" y="62"/>
                  <a:pt x="2630" y="118"/>
                </a:cubicBezTo>
                <a:cubicBezTo>
                  <a:pt x="2630" y="140"/>
                  <a:pt x="2636" y="160"/>
                  <a:pt x="2648" y="182"/>
                </a:cubicBezTo>
                <a:cubicBezTo>
                  <a:pt x="2592" y="200"/>
                  <a:pt x="2562" y="248"/>
                  <a:pt x="2562" y="304"/>
                </a:cubicBezTo>
                <a:cubicBezTo>
                  <a:pt x="2562" y="406"/>
                  <a:pt x="2640" y="460"/>
                  <a:pt x="2726" y="460"/>
                </a:cubicBezTo>
                <a:cubicBezTo>
                  <a:pt x="2780" y="460"/>
                  <a:pt x="2824" y="444"/>
                  <a:pt x="2862" y="410"/>
                </a:cubicBezTo>
                <a:cubicBezTo>
                  <a:pt x="2888" y="424"/>
                  <a:pt x="2912" y="442"/>
                  <a:pt x="2928" y="448"/>
                </a:cubicBezTo>
                <a:moveTo>
                  <a:pt x="3094" y="212"/>
                </a:moveTo>
                <a:cubicBezTo>
                  <a:pt x="3094" y="88"/>
                  <a:pt x="3154" y="20"/>
                  <a:pt x="3252" y="20"/>
                </a:cubicBezTo>
                <a:cubicBezTo>
                  <a:pt x="3328" y="20"/>
                  <a:pt x="3372" y="58"/>
                  <a:pt x="3392" y="134"/>
                </a:cubicBezTo>
                <a:cubicBezTo>
                  <a:pt x="3404" y="134"/>
                  <a:pt x="3404" y="134"/>
                  <a:pt x="3404" y="134"/>
                </a:cubicBezTo>
                <a:cubicBezTo>
                  <a:pt x="3400" y="4"/>
                  <a:pt x="3400" y="4"/>
                  <a:pt x="3400" y="4"/>
                </a:cubicBezTo>
                <a:cubicBezTo>
                  <a:pt x="3388" y="4"/>
                  <a:pt x="3388" y="4"/>
                  <a:pt x="3388" y="4"/>
                </a:cubicBezTo>
                <a:cubicBezTo>
                  <a:pt x="3384" y="14"/>
                  <a:pt x="3376" y="18"/>
                  <a:pt x="3364" y="18"/>
                </a:cubicBezTo>
                <a:cubicBezTo>
                  <a:pt x="3338" y="18"/>
                  <a:pt x="3314" y="0"/>
                  <a:pt x="3248" y="0"/>
                </a:cubicBezTo>
                <a:cubicBezTo>
                  <a:pt x="3118" y="0"/>
                  <a:pt x="3030" y="102"/>
                  <a:pt x="3030" y="242"/>
                </a:cubicBezTo>
                <a:cubicBezTo>
                  <a:pt x="3030" y="376"/>
                  <a:pt x="3110" y="460"/>
                  <a:pt x="3238" y="460"/>
                </a:cubicBezTo>
                <a:cubicBezTo>
                  <a:pt x="3320" y="460"/>
                  <a:pt x="3384" y="420"/>
                  <a:pt x="3408" y="380"/>
                </a:cubicBezTo>
                <a:cubicBezTo>
                  <a:pt x="3396" y="366"/>
                  <a:pt x="3396" y="366"/>
                  <a:pt x="3396" y="366"/>
                </a:cubicBezTo>
                <a:cubicBezTo>
                  <a:pt x="3370" y="402"/>
                  <a:pt x="3314" y="426"/>
                  <a:pt x="3256" y="426"/>
                </a:cubicBezTo>
                <a:cubicBezTo>
                  <a:pt x="3156" y="426"/>
                  <a:pt x="3094" y="340"/>
                  <a:pt x="3094" y="212"/>
                </a:cubicBezTo>
                <a:moveTo>
                  <a:pt x="3678" y="328"/>
                </a:moveTo>
                <a:cubicBezTo>
                  <a:pt x="3678" y="392"/>
                  <a:pt x="3650" y="430"/>
                  <a:pt x="3592" y="430"/>
                </a:cubicBezTo>
                <a:cubicBezTo>
                  <a:pt x="3542" y="430"/>
                  <a:pt x="3496" y="384"/>
                  <a:pt x="3496" y="292"/>
                </a:cubicBezTo>
                <a:cubicBezTo>
                  <a:pt x="3496" y="226"/>
                  <a:pt x="3528" y="190"/>
                  <a:pt x="3580" y="190"/>
                </a:cubicBezTo>
                <a:cubicBezTo>
                  <a:pt x="3628" y="192"/>
                  <a:pt x="3678" y="238"/>
                  <a:pt x="3678" y="328"/>
                </a:cubicBezTo>
                <a:moveTo>
                  <a:pt x="3732" y="312"/>
                </a:moveTo>
                <a:cubicBezTo>
                  <a:pt x="3732" y="260"/>
                  <a:pt x="3710" y="214"/>
                  <a:pt x="3672" y="190"/>
                </a:cubicBezTo>
                <a:cubicBezTo>
                  <a:pt x="3650" y="176"/>
                  <a:pt x="3620" y="168"/>
                  <a:pt x="3588" y="168"/>
                </a:cubicBezTo>
                <a:cubicBezTo>
                  <a:pt x="3502" y="168"/>
                  <a:pt x="3442" y="230"/>
                  <a:pt x="3442" y="310"/>
                </a:cubicBezTo>
                <a:cubicBezTo>
                  <a:pt x="3442" y="364"/>
                  <a:pt x="3464" y="408"/>
                  <a:pt x="3502" y="432"/>
                </a:cubicBezTo>
                <a:cubicBezTo>
                  <a:pt x="3524" y="446"/>
                  <a:pt x="3554" y="452"/>
                  <a:pt x="3586" y="452"/>
                </a:cubicBezTo>
                <a:cubicBezTo>
                  <a:pt x="3672" y="454"/>
                  <a:pt x="3732" y="394"/>
                  <a:pt x="3732" y="312"/>
                </a:cubicBezTo>
                <a:moveTo>
                  <a:pt x="4136" y="448"/>
                </a:moveTo>
                <a:cubicBezTo>
                  <a:pt x="4280" y="448"/>
                  <a:pt x="4280" y="448"/>
                  <a:pt x="4280" y="448"/>
                </a:cubicBezTo>
                <a:cubicBezTo>
                  <a:pt x="4280" y="436"/>
                  <a:pt x="4280" y="436"/>
                  <a:pt x="4280" y="436"/>
                </a:cubicBezTo>
                <a:cubicBezTo>
                  <a:pt x="4230" y="434"/>
                  <a:pt x="4232" y="426"/>
                  <a:pt x="4232" y="348"/>
                </a:cubicBezTo>
                <a:cubicBezTo>
                  <a:pt x="4232" y="276"/>
                  <a:pt x="4232" y="276"/>
                  <a:pt x="4232" y="276"/>
                </a:cubicBezTo>
                <a:cubicBezTo>
                  <a:pt x="4232" y="200"/>
                  <a:pt x="4190" y="172"/>
                  <a:pt x="4142" y="172"/>
                </a:cubicBezTo>
                <a:cubicBezTo>
                  <a:pt x="4098" y="172"/>
                  <a:pt x="4064" y="196"/>
                  <a:pt x="4038" y="232"/>
                </a:cubicBezTo>
                <a:cubicBezTo>
                  <a:pt x="4028" y="194"/>
                  <a:pt x="4000" y="172"/>
                  <a:pt x="3954" y="172"/>
                </a:cubicBezTo>
                <a:cubicBezTo>
                  <a:pt x="3916" y="172"/>
                  <a:pt x="3880" y="196"/>
                  <a:pt x="3858" y="224"/>
                </a:cubicBezTo>
                <a:cubicBezTo>
                  <a:pt x="3858" y="176"/>
                  <a:pt x="3858" y="176"/>
                  <a:pt x="3858" y="176"/>
                </a:cubicBezTo>
                <a:cubicBezTo>
                  <a:pt x="3756" y="176"/>
                  <a:pt x="3756" y="176"/>
                  <a:pt x="3756" y="176"/>
                </a:cubicBezTo>
                <a:cubicBezTo>
                  <a:pt x="3756" y="188"/>
                  <a:pt x="3756" y="188"/>
                  <a:pt x="3756" y="188"/>
                </a:cubicBezTo>
                <a:cubicBezTo>
                  <a:pt x="3800" y="190"/>
                  <a:pt x="3806" y="192"/>
                  <a:pt x="3806" y="268"/>
                </a:cubicBezTo>
                <a:cubicBezTo>
                  <a:pt x="3806" y="346"/>
                  <a:pt x="3806" y="346"/>
                  <a:pt x="3806" y="346"/>
                </a:cubicBezTo>
                <a:cubicBezTo>
                  <a:pt x="3806" y="434"/>
                  <a:pt x="3804" y="434"/>
                  <a:pt x="3758" y="434"/>
                </a:cubicBezTo>
                <a:cubicBezTo>
                  <a:pt x="3758" y="446"/>
                  <a:pt x="3758" y="446"/>
                  <a:pt x="3758" y="446"/>
                </a:cubicBezTo>
                <a:cubicBezTo>
                  <a:pt x="3902" y="446"/>
                  <a:pt x="3902" y="446"/>
                  <a:pt x="3902" y="446"/>
                </a:cubicBezTo>
                <a:cubicBezTo>
                  <a:pt x="3902" y="434"/>
                  <a:pt x="3902" y="434"/>
                  <a:pt x="3902" y="434"/>
                </a:cubicBezTo>
                <a:cubicBezTo>
                  <a:pt x="3862" y="430"/>
                  <a:pt x="3858" y="430"/>
                  <a:pt x="3858" y="342"/>
                </a:cubicBezTo>
                <a:cubicBezTo>
                  <a:pt x="3858" y="262"/>
                  <a:pt x="3858" y="262"/>
                  <a:pt x="3858" y="262"/>
                </a:cubicBezTo>
                <a:cubicBezTo>
                  <a:pt x="3858" y="234"/>
                  <a:pt x="3894" y="204"/>
                  <a:pt x="3932" y="204"/>
                </a:cubicBezTo>
                <a:cubicBezTo>
                  <a:pt x="3974" y="204"/>
                  <a:pt x="3990" y="226"/>
                  <a:pt x="3990" y="282"/>
                </a:cubicBezTo>
                <a:cubicBezTo>
                  <a:pt x="3990" y="338"/>
                  <a:pt x="3990" y="338"/>
                  <a:pt x="3990" y="338"/>
                </a:cubicBezTo>
                <a:cubicBezTo>
                  <a:pt x="3990" y="428"/>
                  <a:pt x="3988" y="432"/>
                  <a:pt x="3950" y="436"/>
                </a:cubicBezTo>
                <a:cubicBezTo>
                  <a:pt x="3950" y="448"/>
                  <a:pt x="3950" y="448"/>
                  <a:pt x="3950" y="448"/>
                </a:cubicBezTo>
                <a:cubicBezTo>
                  <a:pt x="4086" y="448"/>
                  <a:pt x="4086" y="448"/>
                  <a:pt x="4086" y="448"/>
                </a:cubicBezTo>
                <a:cubicBezTo>
                  <a:pt x="4086" y="436"/>
                  <a:pt x="4086" y="436"/>
                  <a:pt x="4086" y="436"/>
                </a:cubicBezTo>
                <a:cubicBezTo>
                  <a:pt x="4040" y="432"/>
                  <a:pt x="4042" y="428"/>
                  <a:pt x="4042" y="342"/>
                </a:cubicBezTo>
                <a:cubicBezTo>
                  <a:pt x="4042" y="264"/>
                  <a:pt x="4042" y="264"/>
                  <a:pt x="4042" y="264"/>
                </a:cubicBezTo>
                <a:cubicBezTo>
                  <a:pt x="4042" y="236"/>
                  <a:pt x="4078" y="206"/>
                  <a:pt x="4118" y="206"/>
                </a:cubicBezTo>
                <a:cubicBezTo>
                  <a:pt x="4152" y="206"/>
                  <a:pt x="4174" y="226"/>
                  <a:pt x="4174" y="284"/>
                </a:cubicBezTo>
                <a:cubicBezTo>
                  <a:pt x="4174" y="346"/>
                  <a:pt x="4174" y="346"/>
                  <a:pt x="4174" y="346"/>
                </a:cubicBezTo>
                <a:cubicBezTo>
                  <a:pt x="4174" y="428"/>
                  <a:pt x="4174" y="432"/>
                  <a:pt x="4134" y="436"/>
                </a:cubicBezTo>
                <a:cubicBezTo>
                  <a:pt x="4134" y="448"/>
                  <a:pt x="4134" y="448"/>
                  <a:pt x="4134" y="448"/>
                </a:cubicBezTo>
                <a:lnTo>
                  <a:pt x="4136" y="448"/>
                </a:lnTo>
                <a:close/>
                <a:moveTo>
                  <a:pt x="4546" y="316"/>
                </a:moveTo>
                <a:cubicBezTo>
                  <a:pt x="4546" y="388"/>
                  <a:pt x="4516" y="432"/>
                  <a:pt x="4460" y="432"/>
                </a:cubicBezTo>
                <a:cubicBezTo>
                  <a:pt x="4424" y="432"/>
                  <a:pt x="4384" y="412"/>
                  <a:pt x="4384" y="384"/>
                </a:cubicBezTo>
                <a:cubicBezTo>
                  <a:pt x="4384" y="248"/>
                  <a:pt x="4384" y="248"/>
                  <a:pt x="4384" y="248"/>
                </a:cubicBezTo>
                <a:cubicBezTo>
                  <a:pt x="4384" y="226"/>
                  <a:pt x="4416" y="202"/>
                  <a:pt x="4454" y="202"/>
                </a:cubicBezTo>
                <a:cubicBezTo>
                  <a:pt x="4510" y="206"/>
                  <a:pt x="4546" y="248"/>
                  <a:pt x="4546" y="316"/>
                </a:cubicBezTo>
                <a:moveTo>
                  <a:pt x="4600" y="310"/>
                </a:moveTo>
                <a:cubicBezTo>
                  <a:pt x="4600" y="230"/>
                  <a:pt x="4548" y="170"/>
                  <a:pt x="4478" y="170"/>
                </a:cubicBezTo>
                <a:cubicBezTo>
                  <a:pt x="4438" y="170"/>
                  <a:pt x="4406" y="188"/>
                  <a:pt x="4384" y="214"/>
                </a:cubicBezTo>
                <a:cubicBezTo>
                  <a:pt x="4384" y="174"/>
                  <a:pt x="4384" y="174"/>
                  <a:pt x="4384" y="174"/>
                </a:cubicBezTo>
                <a:cubicBezTo>
                  <a:pt x="4284" y="174"/>
                  <a:pt x="4284" y="174"/>
                  <a:pt x="4284" y="174"/>
                </a:cubicBezTo>
                <a:cubicBezTo>
                  <a:pt x="4284" y="186"/>
                  <a:pt x="4284" y="186"/>
                  <a:pt x="4284" y="186"/>
                </a:cubicBezTo>
                <a:cubicBezTo>
                  <a:pt x="4326" y="188"/>
                  <a:pt x="4332" y="190"/>
                  <a:pt x="4332" y="280"/>
                </a:cubicBezTo>
                <a:cubicBezTo>
                  <a:pt x="4332" y="466"/>
                  <a:pt x="4332" y="466"/>
                  <a:pt x="4332" y="466"/>
                </a:cubicBezTo>
                <a:cubicBezTo>
                  <a:pt x="4332" y="564"/>
                  <a:pt x="4334" y="570"/>
                  <a:pt x="4286" y="574"/>
                </a:cubicBezTo>
                <a:cubicBezTo>
                  <a:pt x="4286" y="588"/>
                  <a:pt x="4286" y="588"/>
                  <a:pt x="4286" y="588"/>
                </a:cubicBezTo>
                <a:cubicBezTo>
                  <a:pt x="4432" y="588"/>
                  <a:pt x="4432" y="588"/>
                  <a:pt x="4432" y="588"/>
                </a:cubicBezTo>
                <a:cubicBezTo>
                  <a:pt x="4432" y="574"/>
                  <a:pt x="4432" y="574"/>
                  <a:pt x="4432" y="574"/>
                </a:cubicBezTo>
                <a:cubicBezTo>
                  <a:pt x="4380" y="572"/>
                  <a:pt x="4384" y="564"/>
                  <a:pt x="4384" y="462"/>
                </a:cubicBezTo>
                <a:cubicBezTo>
                  <a:pt x="4384" y="424"/>
                  <a:pt x="4384" y="424"/>
                  <a:pt x="4384" y="424"/>
                </a:cubicBezTo>
                <a:cubicBezTo>
                  <a:pt x="4404" y="444"/>
                  <a:pt x="4436" y="454"/>
                  <a:pt x="4466" y="454"/>
                </a:cubicBezTo>
                <a:cubicBezTo>
                  <a:pt x="4548" y="454"/>
                  <a:pt x="4600" y="392"/>
                  <a:pt x="4600" y="310"/>
                </a:cubicBezTo>
                <a:moveTo>
                  <a:pt x="4792" y="382"/>
                </a:moveTo>
                <a:cubicBezTo>
                  <a:pt x="4792" y="404"/>
                  <a:pt x="4762" y="424"/>
                  <a:pt x="4736" y="424"/>
                </a:cubicBezTo>
                <a:cubicBezTo>
                  <a:pt x="4712" y="424"/>
                  <a:pt x="4694" y="410"/>
                  <a:pt x="4694" y="378"/>
                </a:cubicBezTo>
                <a:cubicBezTo>
                  <a:pt x="4694" y="322"/>
                  <a:pt x="4752" y="328"/>
                  <a:pt x="4792" y="306"/>
                </a:cubicBezTo>
                <a:cubicBezTo>
                  <a:pt x="4792" y="382"/>
                  <a:pt x="4792" y="382"/>
                  <a:pt x="4792" y="382"/>
                </a:cubicBezTo>
                <a:close/>
                <a:moveTo>
                  <a:pt x="5240" y="434"/>
                </a:moveTo>
                <a:cubicBezTo>
                  <a:pt x="5192" y="432"/>
                  <a:pt x="5192" y="430"/>
                  <a:pt x="5192" y="340"/>
                </a:cubicBezTo>
                <a:cubicBezTo>
                  <a:pt x="5192" y="278"/>
                  <a:pt x="5192" y="278"/>
                  <a:pt x="5192" y="278"/>
                </a:cubicBezTo>
                <a:cubicBezTo>
                  <a:pt x="5192" y="196"/>
                  <a:pt x="5146" y="170"/>
                  <a:pt x="5104" y="170"/>
                </a:cubicBezTo>
                <a:cubicBezTo>
                  <a:pt x="5068" y="170"/>
                  <a:pt x="5032" y="186"/>
                  <a:pt x="5004" y="222"/>
                </a:cubicBezTo>
                <a:cubicBezTo>
                  <a:pt x="5004" y="174"/>
                  <a:pt x="5004" y="174"/>
                  <a:pt x="5004" y="174"/>
                </a:cubicBezTo>
                <a:cubicBezTo>
                  <a:pt x="4902" y="174"/>
                  <a:pt x="4902" y="174"/>
                  <a:pt x="4902" y="174"/>
                </a:cubicBezTo>
                <a:cubicBezTo>
                  <a:pt x="4902" y="186"/>
                  <a:pt x="4902" y="186"/>
                  <a:pt x="4902" y="186"/>
                </a:cubicBezTo>
                <a:cubicBezTo>
                  <a:pt x="4946" y="188"/>
                  <a:pt x="4952" y="190"/>
                  <a:pt x="4952" y="266"/>
                </a:cubicBezTo>
                <a:cubicBezTo>
                  <a:pt x="4952" y="334"/>
                  <a:pt x="4952" y="334"/>
                  <a:pt x="4952" y="334"/>
                </a:cubicBezTo>
                <a:cubicBezTo>
                  <a:pt x="4952" y="430"/>
                  <a:pt x="4952" y="432"/>
                  <a:pt x="4904" y="434"/>
                </a:cubicBezTo>
                <a:cubicBezTo>
                  <a:pt x="4892" y="434"/>
                  <a:pt x="4892" y="434"/>
                  <a:pt x="4892" y="434"/>
                </a:cubicBezTo>
                <a:cubicBezTo>
                  <a:pt x="4854" y="434"/>
                  <a:pt x="4850" y="422"/>
                  <a:pt x="4850" y="366"/>
                </a:cubicBezTo>
                <a:cubicBezTo>
                  <a:pt x="4850" y="274"/>
                  <a:pt x="4850" y="274"/>
                  <a:pt x="4850" y="274"/>
                </a:cubicBezTo>
                <a:cubicBezTo>
                  <a:pt x="4850" y="256"/>
                  <a:pt x="4848" y="240"/>
                  <a:pt x="4844" y="228"/>
                </a:cubicBezTo>
                <a:cubicBezTo>
                  <a:pt x="4830" y="186"/>
                  <a:pt x="4796" y="170"/>
                  <a:pt x="4748" y="170"/>
                </a:cubicBezTo>
                <a:cubicBezTo>
                  <a:pt x="4718" y="170"/>
                  <a:pt x="4674" y="180"/>
                  <a:pt x="4650" y="202"/>
                </a:cubicBezTo>
                <a:cubicBezTo>
                  <a:pt x="4652" y="214"/>
                  <a:pt x="4664" y="240"/>
                  <a:pt x="4670" y="248"/>
                </a:cubicBezTo>
                <a:cubicBezTo>
                  <a:pt x="4676" y="246"/>
                  <a:pt x="4676" y="246"/>
                  <a:pt x="4676" y="246"/>
                </a:cubicBezTo>
                <a:cubicBezTo>
                  <a:pt x="4688" y="216"/>
                  <a:pt x="4708" y="194"/>
                  <a:pt x="4742" y="194"/>
                </a:cubicBezTo>
                <a:cubicBezTo>
                  <a:pt x="4778" y="194"/>
                  <a:pt x="4794" y="220"/>
                  <a:pt x="4794" y="250"/>
                </a:cubicBezTo>
                <a:cubicBezTo>
                  <a:pt x="4794" y="282"/>
                  <a:pt x="4794" y="282"/>
                  <a:pt x="4794" y="282"/>
                </a:cubicBezTo>
                <a:cubicBezTo>
                  <a:pt x="4794" y="302"/>
                  <a:pt x="4702" y="306"/>
                  <a:pt x="4664" y="338"/>
                </a:cubicBezTo>
                <a:cubicBezTo>
                  <a:pt x="4652" y="350"/>
                  <a:pt x="4642" y="364"/>
                  <a:pt x="4642" y="384"/>
                </a:cubicBezTo>
                <a:cubicBezTo>
                  <a:pt x="4642" y="426"/>
                  <a:pt x="4672" y="456"/>
                  <a:pt x="4716" y="456"/>
                </a:cubicBezTo>
                <a:cubicBezTo>
                  <a:pt x="4744" y="456"/>
                  <a:pt x="4768" y="446"/>
                  <a:pt x="4794" y="418"/>
                </a:cubicBezTo>
                <a:cubicBezTo>
                  <a:pt x="4798" y="438"/>
                  <a:pt x="4814" y="448"/>
                  <a:pt x="4842" y="448"/>
                </a:cubicBezTo>
                <a:cubicBezTo>
                  <a:pt x="4906" y="448"/>
                  <a:pt x="4906" y="448"/>
                  <a:pt x="4906" y="448"/>
                </a:cubicBezTo>
                <a:cubicBezTo>
                  <a:pt x="4906" y="448"/>
                  <a:pt x="4906" y="448"/>
                  <a:pt x="4906" y="448"/>
                </a:cubicBezTo>
                <a:cubicBezTo>
                  <a:pt x="5048" y="448"/>
                  <a:pt x="5048" y="448"/>
                  <a:pt x="5048" y="448"/>
                </a:cubicBezTo>
                <a:cubicBezTo>
                  <a:pt x="5048" y="436"/>
                  <a:pt x="5048" y="436"/>
                  <a:pt x="5048" y="436"/>
                </a:cubicBezTo>
                <a:cubicBezTo>
                  <a:pt x="5006" y="432"/>
                  <a:pt x="5004" y="434"/>
                  <a:pt x="5004" y="338"/>
                </a:cubicBezTo>
                <a:cubicBezTo>
                  <a:pt x="5004" y="262"/>
                  <a:pt x="5004" y="262"/>
                  <a:pt x="5004" y="262"/>
                </a:cubicBezTo>
                <a:cubicBezTo>
                  <a:pt x="5004" y="236"/>
                  <a:pt x="5038" y="206"/>
                  <a:pt x="5080" y="206"/>
                </a:cubicBezTo>
                <a:cubicBezTo>
                  <a:pt x="5114" y="206"/>
                  <a:pt x="5140" y="220"/>
                  <a:pt x="5140" y="286"/>
                </a:cubicBezTo>
                <a:cubicBezTo>
                  <a:pt x="5140" y="340"/>
                  <a:pt x="5140" y="340"/>
                  <a:pt x="5140" y="340"/>
                </a:cubicBezTo>
                <a:cubicBezTo>
                  <a:pt x="5140" y="432"/>
                  <a:pt x="5136" y="432"/>
                  <a:pt x="5098" y="434"/>
                </a:cubicBezTo>
                <a:cubicBezTo>
                  <a:pt x="5098" y="446"/>
                  <a:pt x="5098" y="446"/>
                  <a:pt x="5098" y="446"/>
                </a:cubicBezTo>
                <a:cubicBezTo>
                  <a:pt x="5240" y="446"/>
                  <a:pt x="5240" y="446"/>
                  <a:pt x="5240" y="446"/>
                </a:cubicBezTo>
                <a:lnTo>
                  <a:pt x="5240" y="434"/>
                </a:lnTo>
                <a:close/>
                <a:moveTo>
                  <a:pt x="5516" y="192"/>
                </a:moveTo>
                <a:cubicBezTo>
                  <a:pt x="5516" y="180"/>
                  <a:pt x="5516" y="180"/>
                  <a:pt x="5516" y="180"/>
                </a:cubicBezTo>
                <a:cubicBezTo>
                  <a:pt x="5418" y="180"/>
                  <a:pt x="5418" y="180"/>
                  <a:pt x="5418" y="180"/>
                </a:cubicBezTo>
                <a:cubicBezTo>
                  <a:pt x="5418" y="192"/>
                  <a:pt x="5418" y="192"/>
                  <a:pt x="5418" y="192"/>
                </a:cubicBezTo>
                <a:cubicBezTo>
                  <a:pt x="5442" y="194"/>
                  <a:pt x="5454" y="206"/>
                  <a:pt x="5446" y="234"/>
                </a:cubicBezTo>
                <a:cubicBezTo>
                  <a:pt x="5394" y="390"/>
                  <a:pt x="5394" y="390"/>
                  <a:pt x="5394" y="390"/>
                </a:cubicBezTo>
                <a:cubicBezTo>
                  <a:pt x="5342" y="270"/>
                  <a:pt x="5342" y="270"/>
                  <a:pt x="5342" y="270"/>
                </a:cubicBezTo>
                <a:cubicBezTo>
                  <a:pt x="5328" y="238"/>
                  <a:pt x="5322" y="224"/>
                  <a:pt x="5322" y="212"/>
                </a:cubicBezTo>
                <a:cubicBezTo>
                  <a:pt x="5322" y="202"/>
                  <a:pt x="5328" y="196"/>
                  <a:pt x="5348" y="192"/>
                </a:cubicBezTo>
                <a:cubicBezTo>
                  <a:pt x="5348" y="180"/>
                  <a:pt x="5348" y="180"/>
                  <a:pt x="5348" y="180"/>
                </a:cubicBezTo>
                <a:cubicBezTo>
                  <a:pt x="5220" y="180"/>
                  <a:pt x="5220" y="180"/>
                  <a:pt x="5220" y="180"/>
                </a:cubicBezTo>
                <a:cubicBezTo>
                  <a:pt x="5220" y="192"/>
                  <a:pt x="5220" y="192"/>
                  <a:pt x="5220" y="192"/>
                </a:cubicBezTo>
                <a:cubicBezTo>
                  <a:pt x="5252" y="194"/>
                  <a:pt x="5254" y="198"/>
                  <a:pt x="5296" y="292"/>
                </a:cubicBezTo>
                <a:cubicBezTo>
                  <a:pt x="5368" y="450"/>
                  <a:pt x="5368" y="450"/>
                  <a:pt x="5368" y="450"/>
                </a:cubicBezTo>
                <a:cubicBezTo>
                  <a:pt x="5344" y="512"/>
                  <a:pt x="5306" y="546"/>
                  <a:pt x="5228" y="564"/>
                </a:cubicBezTo>
                <a:cubicBezTo>
                  <a:pt x="5232" y="576"/>
                  <a:pt x="5246" y="600"/>
                  <a:pt x="5254" y="606"/>
                </a:cubicBezTo>
                <a:cubicBezTo>
                  <a:pt x="5356" y="564"/>
                  <a:pt x="5376" y="498"/>
                  <a:pt x="5412" y="396"/>
                </a:cubicBezTo>
                <a:cubicBezTo>
                  <a:pt x="5466" y="242"/>
                  <a:pt x="5466" y="242"/>
                  <a:pt x="5466" y="242"/>
                </a:cubicBezTo>
                <a:cubicBezTo>
                  <a:pt x="5478" y="206"/>
                  <a:pt x="5498" y="192"/>
                  <a:pt x="5516" y="192"/>
                </a:cubicBezTo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 baseline="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7" name="Disclaimer" hidden="1"/>
          <p:cNvSpPr>
            <a:spLocks noChangeArrowheads="1"/>
          </p:cNvSpPr>
          <p:nvPr userDrawn="1"/>
        </p:nvSpPr>
        <p:spPr bwMode="black">
          <a:xfrm>
            <a:off x="2268266" y="6267796"/>
            <a:ext cx="3544453" cy="389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t" anchorCtr="0">
            <a:noAutofit/>
          </a:bodyPr>
          <a:lstStyle/>
          <a:p>
            <a:pPr defTabSz="804863" eaLnBrk="0" hangingPunct="0"/>
            <a:r>
              <a:rPr lang="en-US" sz="800" baseline="0" dirty="0">
                <a:solidFill>
                  <a:srgbClr val="808080"/>
                </a:solidFill>
                <a:latin typeface="+mn-lt"/>
              </a:rPr>
              <a:t>CONFIDENTIALITY1</a:t>
            </a:r>
          </a:p>
          <a:p>
            <a:pPr defTabSz="804863" eaLnBrk="0" hangingPunct="0"/>
            <a:r>
              <a:rPr lang="en-US" sz="800" baseline="0" dirty="0">
                <a:solidFill>
                  <a:srgbClr val="808080"/>
                </a:solidFill>
                <a:latin typeface="+mn-lt"/>
              </a:rPr>
              <a:t>Confidentiality2</a:t>
            </a:r>
          </a:p>
        </p:txBody>
      </p:sp>
    </p:spTree>
    <p:extLst>
      <p:ext uri="{BB962C8B-B14F-4D97-AF65-F5344CB8AC3E}">
        <p14:creationId xmlns:p14="http://schemas.microsoft.com/office/powerpoint/2010/main" val="354152960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17">
          <p15:clr>
            <a:srgbClr val="FBAE40"/>
          </p15:clr>
        </p15:guide>
        <p15:guide id="2" pos="2822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Slide Number"/>
          <p:cNvSpPr txBox="1">
            <a:spLocks/>
          </p:cNvSpPr>
          <p:nvPr userDrawn="1"/>
        </p:nvSpPr>
        <p:spPr>
          <a:xfrm>
            <a:off x="8564563" y="6508272"/>
            <a:ext cx="125034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fld id="{42C328C1-A84F-4A39-A664-DBA00541A8C6}" type="slidenum">
              <a:rPr lang="en-US" sz="800" baseline="0" smtClean="0">
                <a:solidFill>
                  <a:srgbClr val="808080"/>
                </a:solidFill>
                <a:latin typeface="+mn-lt"/>
              </a:rPr>
              <a:pPr/>
              <a:t>‹#›</a:t>
            </a:fld>
            <a:endParaRPr lang="en-US" sz="800" baseline="0" dirty="0">
              <a:solidFill>
                <a:srgbClr val="808080"/>
              </a:solidFill>
              <a:latin typeface="+mn-lt"/>
            </a:endParaRPr>
          </a:p>
        </p:txBody>
      </p:sp>
      <p:sp>
        <p:nvSpPr>
          <p:cNvPr id="9" name="SlideLogoText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>
            <a:off x="7450817" y="6508272"/>
            <a:ext cx="1013098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algn="r" defTabSz="895350"/>
            <a:r>
              <a:rPr lang="en-US" sz="800" baseline="0" dirty="0">
                <a:solidFill>
                  <a:srgbClr val="808080"/>
                </a:solidFill>
                <a:latin typeface="+mn-lt"/>
              </a:rPr>
              <a:t>McKinsey &amp; Company</a:t>
            </a:r>
          </a:p>
        </p:txBody>
      </p:sp>
      <p:sp>
        <p:nvSpPr>
          <p:cNvPr id="5" name="doc id" hidden="1"/>
          <p:cNvSpPr>
            <a:spLocks noChangeArrowheads="1"/>
          </p:cNvSpPr>
          <p:nvPr userDrawn="1"/>
        </p:nvSpPr>
        <p:spPr bwMode="auto">
          <a:xfrm>
            <a:off x="7796463" y="50801"/>
            <a:ext cx="942725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algn="r" defTabSz="895350"/>
            <a:endParaRPr lang="en-US" sz="600" baseline="0" dirty="0">
              <a:solidFill>
                <a:srgbClr val="C5C5C5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59507675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5505">
          <p15:clr>
            <a:srgbClr val="F26B43"/>
          </p15:clr>
        </p15:guide>
        <p15:guide id="2" pos="74">
          <p15:clr>
            <a:srgbClr val="F26B43"/>
          </p15:clr>
        </p15:guide>
        <p15:guide id="3" orient="horz" pos="571">
          <p15:clr>
            <a:srgbClr val="F26B43"/>
          </p15:clr>
        </p15:guide>
        <p15:guide id="4" orient="horz" pos="3911">
          <p15:clr>
            <a:srgbClr val="F26B43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solidFill>
          <a:schemeClr val="accent1"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Slide Number"/>
          <p:cNvSpPr txBox="1">
            <a:spLocks/>
          </p:cNvSpPr>
          <p:nvPr userDrawn="1"/>
        </p:nvSpPr>
        <p:spPr>
          <a:xfrm>
            <a:off x="8564563" y="6508272"/>
            <a:ext cx="125034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fld id="{42C328C1-A84F-4A39-A664-DBA00541A8C6}" type="slidenum">
              <a:rPr lang="en-US" sz="800" baseline="0" smtClean="0">
                <a:solidFill>
                  <a:srgbClr val="808080"/>
                </a:solidFill>
                <a:latin typeface="+mn-lt"/>
              </a:rPr>
              <a:pPr/>
              <a:t>‹#›</a:t>
            </a:fld>
            <a:endParaRPr lang="en-US" sz="800" baseline="0" dirty="0">
              <a:solidFill>
                <a:srgbClr val="808080"/>
              </a:solidFill>
              <a:latin typeface="+mn-lt"/>
            </a:endParaRPr>
          </a:p>
        </p:txBody>
      </p:sp>
      <p:sp>
        <p:nvSpPr>
          <p:cNvPr id="16" name="SlideLogoText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>
            <a:off x="7450817" y="6508272"/>
            <a:ext cx="1013098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algn="r" defTabSz="895350"/>
            <a:r>
              <a:rPr lang="en-US" sz="800" baseline="0" dirty="0">
                <a:solidFill>
                  <a:srgbClr val="808080"/>
                </a:solidFill>
                <a:latin typeface="+mn-lt"/>
              </a:rPr>
              <a:t>McKinsey &amp; Company</a:t>
            </a:r>
          </a:p>
        </p:txBody>
      </p:sp>
      <p:sp>
        <p:nvSpPr>
          <p:cNvPr id="5" name="doc id" hidden="1"/>
          <p:cNvSpPr>
            <a:spLocks noChangeArrowheads="1"/>
          </p:cNvSpPr>
          <p:nvPr userDrawn="1"/>
        </p:nvSpPr>
        <p:spPr bwMode="auto">
          <a:xfrm>
            <a:off x="7796463" y="50801"/>
            <a:ext cx="942725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algn="r" defTabSz="895350"/>
            <a:endParaRPr lang="en-US" sz="600" baseline="0" dirty="0">
              <a:solidFill>
                <a:srgbClr val="C5C5C5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171591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3978">
          <p15:clr>
            <a:srgbClr val="000000"/>
          </p15:clr>
        </p15:guide>
        <p15:guide id="2" orient="horz" pos="570">
          <p15:clr>
            <a:srgbClr val="000000"/>
          </p15:clr>
        </p15:guide>
        <p15:guide id="3" orient="horz" pos="3912">
          <p15:clr>
            <a:srgbClr val="000000"/>
          </p15:clr>
        </p15:guide>
        <p15:guide id="4" pos="72">
          <p15:clr>
            <a:srgbClr val="00000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3.xml"/><Relationship Id="rId13" Type="http://schemas.openxmlformats.org/officeDocument/2006/relationships/tags" Target="../tags/tag8.xml"/><Relationship Id="rId18" Type="http://schemas.openxmlformats.org/officeDocument/2006/relationships/tags" Target="../tags/tag13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16.xml"/><Relationship Id="rId7" Type="http://schemas.openxmlformats.org/officeDocument/2006/relationships/tags" Target="../tags/tag2.xml"/><Relationship Id="rId12" Type="http://schemas.openxmlformats.org/officeDocument/2006/relationships/tags" Target="../tags/tag7.xml"/><Relationship Id="rId17" Type="http://schemas.openxmlformats.org/officeDocument/2006/relationships/tags" Target="../tags/tag12.xml"/><Relationship Id="rId25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11.xml"/><Relationship Id="rId20" Type="http://schemas.openxmlformats.org/officeDocument/2006/relationships/tags" Target="../tags/tag15.xml"/><Relationship Id="rId1" Type="http://schemas.openxmlformats.org/officeDocument/2006/relationships/slideLayout" Target="../slideLayouts/slideLayout1.xml"/><Relationship Id="rId6" Type="http://schemas.openxmlformats.org/officeDocument/2006/relationships/vmlDrawing" Target="../drawings/vmlDrawing1.vml"/><Relationship Id="rId11" Type="http://schemas.openxmlformats.org/officeDocument/2006/relationships/tags" Target="../tags/tag6.xml"/><Relationship Id="rId24" Type="http://schemas.openxmlformats.org/officeDocument/2006/relationships/oleObject" Target="../embeddings/oleObject1.bin"/><Relationship Id="rId5" Type="http://schemas.openxmlformats.org/officeDocument/2006/relationships/theme" Target="../theme/theme1.xml"/><Relationship Id="rId15" Type="http://schemas.openxmlformats.org/officeDocument/2006/relationships/tags" Target="../tags/tag10.xml"/><Relationship Id="rId23" Type="http://schemas.openxmlformats.org/officeDocument/2006/relationships/tags" Target="../tags/tag18.xml"/><Relationship Id="rId10" Type="http://schemas.openxmlformats.org/officeDocument/2006/relationships/tags" Target="../tags/tag5.xml"/><Relationship Id="rId19" Type="http://schemas.openxmlformats.org/officeDocument/2006/relationships/tags" Target="../tags/tag14.xml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4.xml"/><Relationship Id="rId14" Type="http://schemas.openxmlformats.org/officeDocument/2006/relationships/tags" Target="../tags/tag9.xml"/><Relationship Id="rId22" Type="http://schemas.openxmlformats.org/officeDocument/2006/relationships/tags" Target="../tags/tag17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ags" Target="../tags/tag25.xml"/><Relationship Id="rId13" Type="http://schemas.openxmlformats.org/officeDocument/2006/relationships/tags" Target="../tags/tag30.xml"/><Relationship Id="rId18" Type="http://schemas.openxmlformats.org/officeDocument/2006/relationships/tags" Target="../tags/tag35.xml"/><Relationship Id="rId3" Type="http://schemas.openxmlformats.org/officeDocument/2006/relationships/slideLayout" Target="../slideLayouts/slideLayout7.xml"/><Relationship Id="rId21" Type="http://schemas.openxmlformats.org/officeDocument/2006/relationships/tags" Target="../tags/tag38.xml"/><Relationship Id="rId7" Type="http://schemas.openxmlformats.org/officeDocument/2006/relationships/tags" Target="../tags/tag24.xml"/><Relationship Id="rId12" Type="http://schemas.openxmlformats.org/officeDocument/2006/relationships/tags" Target="../tags/tag29.xml"/><Relationship Id="rId17" Type="http://schemas.openxmlformats.org/officeDocument/2006/relationships/tags" Target="../tags/tag34.xml"/><Relationship Id="rId2" Type="http://schemas.openxmlformats.org/officeDocument/2006/relationships/slideLayout" Target="../slideLayouts/slideLayout6.xml"/><Relationship Id="rId16" Type="http://schemas.openxmlformats.org/officeDocument/2006/relationships/tags" Target="../tags/tag33.xml"/><Relationship Id="rId20" Type="http://schemas.openxmlformats.org/officeDocument/2006/relationships/tags" Target="../tags/tag37.xml"/><Relationship Id="rId1" Type="http://schemas.openxmlformats.org/officeDocument/2006/relationships/slideLayout" Target="../slideLayouts/slideLayout5.xml"/><Relationship Id="rId6" Type="http://schemas.openxmlformats.org/officeDocument/2006/relationships/tags" Target="../tags/tag23.xml"/><Relationship Id="rId11" Type="http://schemas.openxmlformats.org/officeDocument/2006/relationships/tags" Target="../tags/tag28.xml"/><Relationship Id="rId24" Type="http://schemas.openxmlformats.org/officeDocument/2006/relationships/image" Target="../media/image1.emf"/><Relationship Id="rId5" Type="http://schemas.openxmlformats.org/officeDocument/2006/relationships/vmlDrawing" Target="../drawings/vmlDrawing4.vml"/><Relationship Id="rId15" Type="http://schemas.openxmlformats.org/officeDocument/2006/relationships/tags" Target="../tags/tag32.xml"/><Relationship Id="rId23" Type="http://schemas.openxmlformats.org/officeDocument/2006/relationships/oleObject" Target="../embeddings/oleObject4.bin"/><Relationship Id="rId10" Type="http://schemas.openxmlformats.org/officeDocument/2006/relationships/tags" Target="../tags/tag27.xml"/><Relationship Id="rId19" Type="http://schemas.openxmlformats.org/officeDocument/2006/relationships/tags" Target="../tags/tag36.xml"/><Relationship Id="rId4" Type="http://schemas.openxmlformats.org/officeDocument/2006/relationships/theme" Target="../theme/theme2.xml"/><Relationship Id="rId9" Type="http://schemas.openxmlformats.org/officeDocument/2006/relationships/tags" Target="../tags/tag26.xml"/><Relationship Id="rId14" Type="http://schemas.openxmlformats.org/officeDocument/2006/relationships/tags" Target="../tags/tag31.xml"/><Relationship Id="rId22" Type="http://schemas.openxmlformats.org/officeDocument/2006/relationships/tags" Target="../tags/tag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1306555613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890" name="think-cell Slide" r:id="rId24" imgW="270" imgH="270" progId="TCLayout.ActiveDocument.1">
                  <p:embed/>
                </p:oleObj>
              </mc:Choice>
              <mc:Fallback>
                <p:oleObj name="think-cell Slide" r:id="rId2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/>
          <p:cNvSpPr/>
          <p:nvPr>
            <p:custDataLst>
              <p:tags r:id="rId8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en-US" dirty="0">
              <a:solidFill>
                <a:srgbClr val="000000"/>
              </a:solidFill>
              <a:sym typeface="Arial" panose="020B0604020202020204" pitchFamily="34" charset="0"/>
            </a:endParaRPr>
          </a:p>
        </p:txBody>
      </p:sp>
      <p:sp>
        <p:nvSpPr>
          <p:cNvPr id="1034" name="Working Draft" hidden="1"/>
          <p:cNvSpPr txBox="1">
            <a:spLocks noChangeArrowheads="1"/>
          </p:cNvSpPr>
          <p:nvPr/>
        </p:nvSpPr>
        <p:spPr bwMode="gray">
          <a:xfrm rot="5400000">
            <a:off x="7889713" y="1940591"/>
            <a:ext cx="2003754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600" baseline="0" smtClean="0">
                <a:solidFill>
                  <a:srgbClr val="808080"/>
                </a:solidFill>
                <a:latin typeface="+mn-lt"/>
                <a:ea typeface="+mn-ea"/>
              </a:rPr>
              <a:t>Last Modified 12.04.2017 9:53 Russia TZ 2 Standard Time</a:t>
            </a:r>
            <a:endParaRPr lang="en-US" baseline="0" dirty="0">
              <a:solidFill>
                <a:srgbClr val="808080"/>
              </a:solidFill>
              <a:latin typeface="+mn-lt"/>
              <a:ea typeface="+mn-ea"/>
            </a:endParaRPr>
          </a:p>
        </p:txBody>
      </p:sp>
      <p:sp>
        <p:nvSpPr>
          <p:cNvPr id="1035" name="Printed" hidden="1"/>
          <p:cNvSpPr txBox="1">
            <a:spLocks noChangeArrowheads="1"/>
          </p:cNvSpPr>
          <p:nvPr/>
        </p:nvSpPr>
        <p:spPr bwMode="gray">
          <a:xfrm rot="5400000">
            <a:off x="8768958" y="4114417"/>
            <a:ext cx="245260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600" baseline="0" dirty="0">
                <a:solidFill>
                  <a:srgbClr val="808080"/>
                </a:solidFill>
                <a:latin typeface="+mn-lt"/>
                <a:ea typeface="+mn-ea"/>
              </a:rPr>
              <a:t>Printed</a:t>
            </a:r>
            <a:endParaRPr lang="en-US" baseline="0" dirty="0">
              <a:solidFill>
                <a:srgbClr val="808080"/>
              </a:solidFill>
              <a:latin typeface="+mn-lt"/>
              <a:ea typeface="+mn-ea"/>
            </a:endParaRPr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gray">
          <a:xfrm>
            <a:off x="119063" y="230188"/>
            <a:ext cx="861853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latinLnBrk="0"/>
            <a:r>
              <a:rPr lang="en-US" smtClean="0"/>
              <a:t>Click to edit Master title style</a:t>
            </a:r>
            <a:endParaRPr lang="en-US" noProof="0" dirty="0"/>
          </a:p>
        </p:txBody>
      </p:sp>
      <p:sp>
        <p:nvSpPr>
          <p:cNvPr id="10" name="1. On-page tracker" hidden="1"/>
          <p:cNvSpPr>
            <a:spLocks noChangeArrowheads="1"/>
          </p:cNvSpPr>
          <p:nvPr/>
        </p:nvSpPr>
        <p:spPr bwMode="gray">
          <a:xfrm>
            <a:off x="119063" y="75764"/>
            <a:ext cx="490519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800" cap="all" baseline="0" dirty="0">
                <a:solidFill>
                  <a:schemeClr val="accent6"/>
                </a:solidFill>
                <a:latin typeface="+mn-lt"/>
                <a:ea typeface="+mn-ea"/>
              </a:rPr>
              <a:t>Tracker</a:t>
            </a:r>
          </a:p>
        </p:txBody>
      </p:sp>
      <p:sp>
        <p:nvSpPr>
          <p:cNvPr id="11" name="3. Unit of measure" hidden="1"/>
          <p:cNvSpPr txBox="1">
            <a:spLocks noChangeArrowheads="1"/>
          </p:cNvSpPr>
          <p:nvPr/>
        </p:nvSpPr>
        <p:spPr bwMode="gray">
          <a:xfrm>
            <a:off x="119063" y="554865"/>
            <a:ext cx="861853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600" baseline="0" dirty="0">
                <a:solidFill>
                  <a:schemeClr val="accent6"/>
                </a:solidFill>
                <a:latin typeface="+mn-lt"/>
                <a:ea typeface="+mn-ea"/>
              </a:rPr>
              <a:t>Unit of measure</a:t>
            </a:r>
          </a:p>
        </p:txBody>
      </p:sp>
      <p:grpSp>
        <p:nvGrpSpPr>
          <p:cNvPr id="4" name="Slide Elements" hidden="1"/>
          <p:cNvGrpSpPr/>
          <p:nvPr userDrawn="1"/>
        </p:nvGrpSpPr>
        <p:grpSpPr bwMode="gray">
          <a:xfrm>
            <a:off x="119063" y="6305945"/>
            <a:ext cx="8618537" cy="325438"/>
            <a:chOff x="119063" y="6305945"/>
            <a:chExt cx="8618537" cy="325438"/>
          </a:xfrm>
        </p:grpSpPr>
        <p:sp>
          <p:nvSpPr>
            <p:cNvPr id="13" name="4. Footnote"/>
            <p:cNvSpPr txBox="1">
              <a:spLocks noChangeArrowheads="1"/>
            </p:cNvSpPr>
            <p:nvPr/>
          </p:nvSpPr>
          <p:spPr bwMode="gray">
            <a:xfrm>
              <a:off x="119063" y="6305945"/>
              <a:ext cx="8618537" cy="123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r>
                <a:rPr lang="en-US" sz="800" baseline="0" dirty="0">
                  <a:solidFill>
                    <a:schemeClr val="accent6"/>
                  </a:solidFill>
                  <a:latin typeface="+mn-lt"/>
                  <a:ea typeface="+mn-ea"/>
                </a:rPr>
                <a:t>1 Footnote</a:t>
              </a:r>
            </a:p>
          </p:txBody>
        </p:sp>
        <p:sp>
          <p:nvSpPr>
            <p:cNvPr id="14" name="5. Source"/>
            <p:cNvSpPr>
              <a:spLocks noChangeArrowheads="1"/>
            </p:cNvSpPr>
            <p:nvPr/>
          </p:nvSpPr>
          <p:spPr bwMode="gray">
            <a:xfrm>
              <a:off x="119063" y="6507558"/>
              <a:ext cx="7200000" cy="123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/>
            <a:p>
              <a:pPr marL="609600" indent="-609600" defTabSz="895350">
                <a:tabLst>
                  <a:tab pos="630238" algn="l"/>
                </a:tabLst>
              </a:pPr>
              <a:r>
                <a:rPr lang="en-US" sz="800" baseline="0" dirty="0">
                  <a:solidFill>
                    <a:schemeClr val="accent6"/>
                  </a:solidFill>
                  <a:latin typeface="+mn-lt"/>
                  <a:ea typeface="+mn-ea"/>
                </a:rPr>
                <a:t>SOURCE: Source</a:t>
              </a: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1452564" y="1951380"/>
            <a:ext cx="4302125" cy="1107996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 latinLnBrk="0"/>
            <a:r>
              <a:rPr lang="en-US" smtClean="0"/>
              <a:t>Click to edit Master text styles</a:t>
            </a:r>
          </a:p>
          <a:p>
            <a:pPr lvl="1" latinLnBrk="0"/>
            <a:r>
              <a:rPr lang="en-US" smtClean="0"/>
              <a:t>Second level</a:t>
            </a:r>
          </a:p>
          <a:p>
            <a:pPr lvl="2" latinLnBrk="0"/>
            <a:r>
              <a:rPr lang="en-US" smtClean="0"/>
              <a:t>Third level</a:t>
            </a:r>
          </a:p>
          <a:p>
            <a:pPr lvl="3" latinLnBrk="0"/>
            <a:r>
              <a:rPr lang="en-US" smtClean="0"/>
              <a:t>Fourth level</a:t>
            </a:r>
          </a:p>
          <a:p>
            <a:pPr lvl="4" latinLnBrk="0"/>
            <a:r>
              <a:rPr lang="en-US" smtClean="0"/>
              <a:t>Fifth level</a:t>
            </a:r>
            <a:endParaRPr lang="en-US" dirty="0"/>
          </a:p>
        </p:txBody>
      </p:sp>
      <p:grpSp>
        <p:nvGrpSpPr>
          <p:cNvPr id="15" name="ACET" hidden="1"/>
          <p:cNvGrpSpPr>
            <a:grpSpLocks/>
          </p:cNvGrpSpPr>
          <p:nvPr/>
        </p:nvGrpSpPr>
        <p:grpSpPr bwMode="gray">
          <a:xfrm>
            <a:off x="1452563" y="1257754"/>
            <a:ext cx="4264025" cy="508000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8" idx="4"/>
              <a:endCxn id="18" idx="6"/>
            </p:cNvCxnSpPr>
            <p:nvPr/>
          </p:nvCxnSpPr>
          <p:spPr bwMode="gray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AutoShape 250"/>
            <p:cNvSpPr>
              <a:spLocks noChangeArrowheads="1"/>
            </p:cNvSpPr>
            <p:nvPr/>
          </p:nvSpPr>
          <p:spPr bwMode="gray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en-US" b="1" baseline="0" dirty="0">
                  <a:solidFill>
                    <a:srgbClr val="000000"/>
                  </a:solidFill>
                  <a:latin typeface="+mn-lt"/>
                  <a:ea typeface="+mn-ea"/>
                </a:rPr>
                <a:t>Title</a:t>
              </a:r>
            </a:p>
            <a:p>
              <a:r>
                <a:rPr lang="en-US" baseline="0" dirty="0">
                  <a:solidFill>
                    <a:schemeClr val="accent6"/>
                  </a:solidFill>
                  <a:latin typeface="+mn-lt"/>
                  <a:ea typeface="+mn-ea"/>
                </a:rPr>
                <a:t>Unit of measure</a:t>
              </a:r>
            </a:p>
          </p:txBody>
        </p:sp>
      </p:grpSp>
      <p:grpSp>
        <p:nvGrpSpPr>
          <p:cNvPr id="17" name="McKSticker" hidden="1"/>
          <p:cNvGrpSpPr/>
          <p:nvPr/>
        </p:nvGrpSpPr>
        <p:grpSpPr bwMode="gray">
          <a:xfrm>
            <a:off x="8264265" y="285750"/>
            <a:ext cx="473335" cy="150811"/>
            <a:chOff x="8267440" y="285750"/>
            <a:chExt cx="473335" cy="150811"/>
          </a:xfrm>
        </p:grpSpPr>
        <p:sp>
          <p:nvSpPr>
            <p:cNvPr id="20" name="StickerRectangle"/>
            <p:cNvSpPr>
              <a:spLocks noChangeArrowheads="1"/>
            </p:cNvSpPr>
            <p:nvPr/>
          </p:nvSpPr>
          <p:spPr bwMode="gray">
            <a:xfrm>
              <a:off x="8267440" y="285750"/>
              <a:ext cx="473335" cy="150811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895350">
                <a:buClr>
                  <a:srgbClr val="002960"/>
                </a:buClr>
              </a:pPr>
              <a:r>
                <a:rPr lang="en-US" sz="800" baseline="0" dirty="0">
                  <a:solidFill>
                    <a:schemeClr val="accent6"/>
                  </a:solidFill>
                  <a:latin typeface="+mn-lt"/>
                  <a:ea typeface="+mn-ea"/>
                </a:rPr>
                <a:t>STICKER</a:t>
              </a:r>
            </a:p>
          </p:txBody>
        </p:sp>
        <p:cxnSp>
          <p:nvCxnSpPr>
            <p:cNvPr id="21" name="AutoShape 31"/>
            <p:cNvCxnSpPr>
              <a:cxnSpLocks noChangeShapeType="1"/>
              <a:stCxn id="20" idx="2"/>
              <a:endCxn id="20" idx="4"/>
            </p:cNvCxnSpPr>
            <p:nvPr/>
          </p:nvCxnSpPr>
          <p:spPr bwMode="gray">
            <a:xfrm>
              <a:off x="8267440" y="285750"/>
              <a:ext cx="0" cy="150811"/>
            </a:xfrm>
            <a:prstGeom prst="straightConnector1">
              <a:avLst/>
            </a:prstGeom>
            <a:noFill/>
            <a:ln w="9525">
              <a:solidFill>
                <a:schemeClr val="accent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AutoShape 32"/>
            <p:cNvCxnSpPr>
              <a:cxnSpLocks noChangeShapeType="1"/>
              <a:stCxn id="20" idx="4"/>
              <a:endCxn id="20" idx="6"/>
            </p:cNvCxnSpPr>
            <p:nvPr/>
          </p:nvCxnSpPr>
          <p:spPr bwMode="gray">
            <a:xfrm>
              <a:off x="8267440" y="436561"/>
              <a:ext cx="473335" cy="0"/>
            </a:xfrm>
            <a:prstGeom prst="straightConnector1">
              <a:avLst/>
            </a:prstGeom>
            <a:noFill/>
            <a:ln w="25400">
              <a:solidFill>
                <a:schemeClr val="accent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4" name="SlideBottomBar" hidden="1"/>
          <p:cNvSpPr/>
          <p:nvPr userDrawn="1"/>
        </p:nvSpPr>
        <p:spPr>
          <a:xfrm>
            <a:off x="8509000" y="6327339"/>
            <a:ext cx="45719" cy="1238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0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23" name="doc id" hidden="1"/>
          <p:cNvSpPr>
            <a:spLocks noChangeArrowheads="1"/>
          </p:cNvSpPr>
          <p:nvPr userDrawn="1"/>
        </p:nvSpPr>
        <p:spPr bwMode="auto">
          <a:xfrm>
            <a:off x="8081963" y="50801"/>
            <a:ext cx="657225" cy="12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r" defTabSz="895350"/>
            <a:endParaRPr lang="en-US" sz="800" baseline="0" dirty="0">
              <a:solidFill>
                <a:srgbClr val="808080"/>
              </a:solidFill>
              <a:latin typeface="+mn-lt"/>
              <a:ea typeface="+mn-ea"/>
            </a:endParaRPr>
          </a:p>
        </p:txBody>
      </p:sp>
      <p:grpSp>
        <p:nvGrpSpPr>
          <p:cNvPr id="26" name="LegendBoxes" hidden="1"/>
          <p:cNvGrpSpPr/>
          <p:nvPr userDrawn="1"/>
        </p:nvGrpSpPr>
        <p:grpSpPr bwMode="gray">
          <a:xfrm>
            <a:off x="7915092" y="279400"/>
            <a:ext cx="763755" cy="997467"/>
            <a:chOff x="7835905" y="279400"/>
            <a:chExt cx="763755" cy="997467"/>
          </a:xfrm>
        </p:grpSpPr>
        <p:sp>
          <p:nvSpPr>
            <p:cNvPr id="27" name="RectangleLegend1"/>
            <p:cNvSpPr>
              <a:spLocks noChangeArrowheads="1"/>
            </p:cNvSpPr>
            <p:nvPr/>
          </p:nvSpPr>
          <p:spPr bwMode="gray">
            <a:xfrm>
              <a:off x="7835905" y="290513"/>
              <a:ext cx="165100" cy="1603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accent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aseline="0" dirty="0">
                <a:latin typeface="+mn-lt"/>
                <a:ea typeface="+mn-ea"/>
              </a:endParaRPr>
            </a:p>
          </p:txBody>
        </p:sp>
        <p:sp>
          <p:nvSpPr>
            <p:cNvPr id="28" name="RectangleLegend2"/>
            <p:cNvSpPr>
              <a:spLocks noChangeArrowheads="1"/>
            </p:cNvSpPr>
            <p:nvPr/>
          </p:nvSpPr>
          <p:spPr bwMode="gray">
            <a:xfrm>
              <a:off x="7835905" y="560388"/>
              <a:ext cx="165100" cy="16033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accent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aseline="0" dirty="0">
                <a:latin typeface="+mn-lt"/>
                <a:ea typeface="+mn-ea"/>
              </a:endParaRPr>
            </a:p>
          </p:txBody>
        </p:sp>
        <p:sp>
          <p:nvSpPr>
            <p:cNvPr id="29" name="RectangleLegend3"/>
            <p:cNvSpPr>
              <a:spLocks noChangeArrowheads="1"/>
            </p:cNvSpPr>
            <p:nvPr/>
          </p:nvSpPr>
          <p:spPr bwMode="gray">
            <a:xfrm>
              <a:off x="7835905" y="831851"/>
              <a:ext cx="165100" cy="160338"/>
            </a:xfrm>
            <a:prstGeom prst="rect">
              <a:avLst/>
            </a:prstGeom>
            <a:solidFill>
              <a:schemeClr val="accent3"/>
            </a:solidFill>
            <a:ln w="9525">
              <a:solidFill>
                <a:schemeClr val="accent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aseline="0" dirty="0">
                <a:latin typeface="+mn-lt"/>
                <a:ea typeface="+mn-ea"/>
              </a:endParaRPr>
            </a:p>
          </p:txBody>
        </p:sp>
        <p:sp>
          <p:nvSpPr>
            <p:cNvPr id="30" name="RectangleLegend4"/>
            <p:cNvSpPr>
              <a:spLocks noChangeArrowheads="1"/>
            </p:cNvSpPr>
            <p:nvPr/>
          </p:nvSpPr>
          <p:spPr bwMode="gray">
            <a:xfrm>
              <a:off x="7835905" y="1103313"/>
              <a:ext cx="165100" cy="160338"/>
            </a:xfrm>
            <a:prstGeom prst="rect">
              <a:avLst/>
            </a:prstGeom>
            <a:solidFill>
              <a:schemeClr val="accent4"/>
            </a:solidFill>
            <a:ln w="9525">
              <a:solidFill>
                <a:schemeClr val="accent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aseline="0" dirty="0">
                <a:latin typeface="+mn-lt"/>
                <a:ea typeface="+mn-ea"/>
              </a:endParaRPr>
            </a:p>
          </p:txBody>
        </p:sp>
        <p:sp>
          <p:nvSpPr>
            <p:cNvPr id="31" name="Legend1"/>
            <p:cNvSpPr>
              <a:spLocks noChangeArrowheads="1"/>
            </p:cNvSpPr>
            <p:nvPr/>
          </p:nvSpPr>
          <p:spPr bwMode="gray">
            <a:xfrm>
              <a:off x="8089905" y="27940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 baseline="0" dirty="0"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32" name="Legend2"/>
            <p:cNvSpPr>
              <a:spLocks noChangeArrowheads="1"/>
            </p:cNvSpPr>
            <p:nvPr/>
          </p:nvSpPr>
          <p:spPr bwMode="gray">
            <a:xfrm>
              <a:off x="8089905" y="54927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 baseline="0" dirty="0"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33" name="Legend3"/>
            <p:cNvSpPr>
              <a:spLocks noChangeArrowheads="1"/>
            </p:cNvSpPr>
            <p:nvPr/>
          </p:nvSpPr>
          <p:spPr bwMode="gray">
            <a:xfrm>
              <a:off x="8089905" y="820738"/>
              <a:ext cx="509588" cy="184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 baseline="0" dirty="0"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34" name="Legend4"/>
            <p:cNvSpPr>
              <a:spLocks noChangeArrowheads="1"/>
            </p:cNvSpPr>
            <p:nvPr/>
          </p:nvSpPr>
          <p:spPr bwMode="gray">
            <a:xfrm>
              <a:off x="8089905" y="1092201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 baseline="0" dirty="0">
                  <a:latin typeface="+mn-lt"/>
                  <a:ea typeface="+mn-ea"/>
                </a:rPr>
                <a:t>Legend</a:t>
              </a:r>
            </a:p>
          </p:txBody>
        </p:sp>
      </p:grpSp>
      <p:grpSp>
        <p:nvGrpSpPr>
          <p:cNvPr id="35" name="LegendLines" hidden="1"/>
          <p:cNvGrpSpPr/>
          <p:nvPr userDrawn="1"/>
        </p:nvGrpSpPr>
        <p:grpSpPr bwMode="gray">
          <a:xfrm>
            <a:off x="7607284" y="279400"/>
            <a:ext cx="1071563" cy="730251"/>
            <a:chOff x="7540629" y="279400"/>
            <a:chExt cx="1071563" cy="730251"/>
          </a:xfrm>
        </p:grpSpPr>
        <p:sp>
          <p:nvSpPr>
            <p:cNvPr id="36" name="LineLegend1"/>
            <p:cNvSpPr>
              <a:spLocks noChangeShapeType="1"/>
            </p:cNvSpPr>
            <p:nvPr/>
          </p:nvSpPr>
          <p:spPr bwMode="gray">
            <a:xfrm>
              <a:off x="7540629" y="369888"/>
              <a:ext cx="457200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aseline="0" dirty="0">
                <a:latin typeface="+mn-lt"/>
                <a:ea typeface="+mn-ea"/>
              </a:endParaRPr>
            </a:p>
          </p:txBody>
        </p:sp>
        <p:sp>
          <p:nvSpPr>
            <p:cNvPr id="37" name="LineLegend2"/>
            <p:cNvSpPr>
              <a:spLocks noChangeShapeType="1"/>
            </p:cNvSpPr>
            <p:nvPr/>
          </p:nvSpPr>
          <p:spPr bwMode="gray">
            <a:xfrm>
              <a:off x="7540629" y="638175"/>
              <a:ext cx="457200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aseline="0" dirty="0">
                <a:latin typeface="+mn-lt"/>
                <a:ea typeface="+mn-ea"/>
              </a:endParaRPr>
            </a:p>
          </p:txBody>
        </p:sp>
        <p:sp>
          <p:nvSpPr>
            <p:cNvPr id="38" name="LineLegend3"/>
            <p:cNvSpPr>
              <a:spLocks noChangeShapeType="1"/>
            </p:cNvSpPr>
            <p:nvPr/>
          </p:nvSpPr>
          <p:spPr bwMode="gray">
            <a:xfrm>
              <a:off x="7540629" y="915988"/>
              <a:ext cx="457200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aseline="0" dirty="0">
                <a:latin typeface="+mn-lt"/>
                <a:ea typeface="+mn-ea"/>
              </a:endParaRPr>
            </a:p>
          </p:txBody>
        </p:sp>
        <p:sp>
          <p:nvSpPr>
            <p:cNvPr id="39" name="Legend1"/>
            <p:cNvSpPr>
              <a:spLocks noChangeArrowheads="1"/>
            </p:cNvSpPr>
            <p:nvPr/>
          </p:nvSpPr>
          <p:spPr bwMode="gray">
            <a:xfrm>
              <a:off x="8102604" y="279400"/>
              <a:ext cx="509588" cy="184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 baseline="0" dirty="0"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40" name="Legend2"/>
            <p:cNvSpPr>
              <a:spLocks noChangeArrowheads="1"/>
            </p:cNvSpPr>
            <p:nvPr/>
          </p:nvSpPr>
          <p:spPr bwMode="gray">
            <a:xfrm>
              <a:off x="8102604" y="546100"/>
              <a:ext cx="509588" cy="184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 baseline="0" dirty="0"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41" name="Legend3"/>
            <p:cNvSpPr>
              <a:spLocks noChangeArrowheads="1"/>
            </p:cNvSpPr>
            <p:nvPr/>
          </p:nvSpPr>
          <p:spPr bwMode="gray">
            <a:xfrm>
              <a:off x="8102604" y="825501"/>
              <a:ext cx="509588" cy="184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 baseline="0" dirty="0">
                  <a:latin typeface="+mn-lt"/>
                  <a:ea typeface="+mn-ea"/>
                </a:rPr>
                <a:t>Legend</a:t>
              </a:r>
            </a:p>
          </p:txBody>
        </p:sp>
      </p:grpSp>
      <p:grpSp>
        <p:nvGrpSpPr>
          <p:cNvPr id="42" name="LegendMoons" hidden="1"/>
          <p:cNvGrpSpPr/>
          <p:nvPr userDrawn="1"/>
        </p:nvGrpSpPr>
        <p:grpSpPr bwMode="gray">
          <a:xfrm>
            <a:off x="7848417" y="250825"/>
            <a:ext cx="830430" cy="1306516"/>
            <a:chOff x="7769225" y="250825"/>
            <a:chExt cx="830430" cy="1306516"/>
          </a:xfrm>
        </p:grpSpPr>
        <p:grpSp>
          <p:nvGrpSpPr>
            <p:cNvPr id="43" name="MoonLegend1"/>
            <p:cNvGrpSpPr>
              <a:grpSpLocks noChangeAspect="1"/>
            </p:cNvGrpSpPr>
            <p:nvPr>
              <p:custDataLst>
                <p:tags r:id="rId9"/>
              </p:custDataLst>
            </p:nvPr>
          </p:nvGrpSpPr>
          <p:grpSpPr bwMode="gray">
            <a:xfrm>
              <a:off x="7769225" y="250825"/>
              <a:ext cx="209550" cy="209551"/>
              <a:chOff x="4533" y="183"/>
              <a:chExt cx="144" cy="144"/>
            </a:xfrm>
          </p:grpSpPr>
          <p:sp>
            <p:nvSpPr>
              <p:cNvPr id="61" name="Oval 38"/>
              <p:cNvSpPr>
                <a:spLocks noChangeAspect="1" noChangeArrowheads="1"/>
              </p:cNvSpPr>
              <p:nvPr>
                <p:custDataLst>
                  <p:tags r:id="rId22"/>
                </p:custDataLst>
              </p:nvPr>
            </p:nvSpPr>
            <p:spPr bwMode="gray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baseline="0" dirty="0">
                  <a:latin typeface="+mn-lt"/>
                  <a:ea typeface="+mn-ea"/>
                </a:endParaRPr>
              </a:p>
            </p:txBody>
          </p:sp>
          <p:sp>
            <p:nvSpPr>
              <p:cNvPr id="62" name="Arc 39"/>
              <p:cNvSpPr>
                <a:spLocks noChangeAspect="1"/>
              </p:cNvSpPr>
              <p:nvPr>
                <p:custDataLst>
                  <p:tags r:id="rId23"/>
                </p:custDataLst>
              </p:nvPr>
            </p:nvSpPr>
            <p:spPr bwMode="gray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baseline="0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44" name="MoonLegend2"/>
            <p:cNvGrpSpPr>
              <a:grpSpLocks noChangeAspect="1"/>
            </p:cNvGrpSpPr>
            <p:nvPr>
              <p:custDataLst>
                <p:tags r:id="rId10"/>
              </p:custDataLst>
            </p:nvPr>
          </p:nvGrpSpPr>
          <p:grpSpPr bwMode="gray">
            <a:xfrm>
              <a:off x="7769225" y="525066"/>
              <a:ext cx="209550" cy="209551"/>
              <a:chOff x="1694" y="2044"/>
              <a:chExt cx="160" cy="160"/>
            </a:xfrm>
          </p:grpSpPr>
          <p:sp>
            <p:nvSpPr>
              <p:cNvPr id="59" name="Oval 41"/>
              <p:cNvSpPr>
                <a:spLocks noChangeAspect="1" noChangeArrowheads="1"/>
              </p:cNvSpPr>
              <p:nvPr>
                <p:custDataLst>
                  <p:tags r:id="rId20"/>
                </p:custDataLst>
              </p:nvPr>
            </p:nvSpPr>
            <p:spPr bwMode="gray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baseline="0" dirty="0">
                  <a:latin typeface="+mn-lt"/>
                  <a:ea typeface="+mn-ea"/>
                </a:endParaRPr>
              </a:p>
            </p:txBody>
          </p:sp>
          <p:sp>
            <p:nvSpPr>
              <p:cNvPr id="60" name="Arc 42"/>
              <p:cNvSpPr>
                <a:spLocks noChangeAspect="1"/>
              </p:cNvSpPr>
              <p:nvPr>
                <p:custDataLst>
                  <p:tags r:id="rId21"/>
                </p:custDataLst>
              </p:nvPr>
            </p:nvSpPr>
            <p:spPr bwMode="gray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baseline="0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45" name="MoonLegend4"/>
            <p:cNvGrpSpPr>
              <a:grpSpLocks noChangeAspect="1"/>
            </p:cNvGrpSpPr>
            <p:nvPr>
              <p:custDataLst>
                <p:tags r:id="rId11"/>
              </p:custDataLst>
            </p:nvPr>
          </p:nvGrpSpPr>
          <p:grpSpPr bwMode="gray">
            <a:xfrm>
              <a:off x="7769225" y="1073548"/>
              <a:ext cx="209550" cy="209551"/>
              <a:chOff x="4495" y="1198"/>
              <a:chExt cx="160" cy="160"/>
            </a:xfrm>
          </p:grpSpPr>
          <p:sp>
            <p:nvSpPr>
              <p:cNvPr id="57" name="Oval 47"/>
              <p:cNvSpPr>
                <a:spLocks noChangeAspect="1" noChangeArrowheads="1"/>
              </p:cNvSpPr>
              <p:nvPr>
                <p:custDataLst>
                  <p:tags r:id="rId18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baseline="0" dirty="0">
                  <a:latin typeface="+mn-lt"/>
                  <a:ea typeface="+mn-ea"/>
                </a:endParaRPr>
              </a:p>
            </p:txBody>
          </p:sp>
          <p:sp>
            <p:nvSpPr>
              <p:cNvPr id="58" name="Arc 48"/>
              <p:cNvSpPr>
                <a:spLocks noChangeAspect="1"/>
              </p:cNvSpPr>
              <p:nvPr>
                <p:custDataLst>
                  <p:tags r:id="rId19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baseline="0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46" name="MoonLegend5"/>
            <p:cNvGrpSpPr>
              <a:grpSpLocks noChangeAspect="1"/>
            </p:cNvGrpSpPr>
            <p:nvPr>
              <p:custDataLst>
                <p:tags r:id="rId12"/>
              </p:custDataLst>
            </p:nvPr>
          </p:nvGrpSpPr>
          <p:grpSpPr bwMode="gray">
            <a:xfrm>
              <a:off x="7769225" y="1347790"/>
              <a:ext cx="209550" cy="209551"/>
              <a:chOff x="4495" y="1440"/>
              <a:chExt cx="160" cy="160"/>
            </a:xfrm>
          </p:grpSpPr>
          <p:sp>
            <p:nvSpPr>
              <p:cNvPr id="55" name="Oval 50"/>
              <p:cNvSpPr>
                <a:spLocks noChangeAspect="1" noChangeArrowheads="1"/>
              </p:cNvSpPr>
              <p:nvPr>
                <p:custDataLst>
                  <p:tags r:id="rId16"/>
                </p:custDataLst>
              </p:nvPr>
            </p:nvSpPr>
            <p:spPr bwMode="gray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baseline="0" dirty="0">
                  <a:latin typeface="+mn-lt"/>
                  <a:ea typeface="+mn-ea"/>
                </a:endParaRPr>
              </a:p>
            </p:txBody>
          </p:sp>
          <p:sp>
            <p:nvSpPr>
              <p:cNvPr id="56" name="Oval 51"/>
              <p:cNvSpPr>
                <a:spLocks noChangeAspect="1" noChangeArrowheads="1"/>
              </p:cNvSpPr>
              <p:nvPr>
                <p:custDataLst>
                  <p:tags r:id="rId17"/>
                </p:custDataLst>
              </p:nvPr>
            </p:nvSpPr>
            <p:spPr bwMode="gray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baseline="0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47" name="MoonLegend3"/>
            <p:cNvGrpSpPr>
              <a:grpSpLocks noChangeAspect="1"/>
            </p:cNvGrpSpPr>
            <p:nvPr>
              <p:custDataLst>
                <p:tags r:id="rId13"/>
              </p:custDataLst>
            </p:nvPr>
          </p:nvGrpSpPr>
          <p:grpSpPr bwMode="gray">
            <a:xfrm>
              <a:off x="7769225" y="799307"/>
              <a:ext cx="209550" cy="209551"/>
              <a:chOff x="4495" y="1198"/>
              <a:chExt cx="160" cy="160"/>
            </a:xfrm>
          </p:grpSpPr>
          <p:sp>
            <p:nvSpPr>
              <p:cNvPr id="53" name="Oval 47"/>
              <p:cNvSpPr>
                <a:spLocks noChangeAspect="1" noChangeArrowheads="1"/>
              </p:cNvSpPr>
              <p:nvPr>
                <p:custDataLst>
                  <p:tags r:id="rId14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baseline="0" dirty="0">
                  <a:latin typeface="+mn-lt"/>
                  <a:ea typeface="+mn-ea"/>
                </a:endParaRPr>
              </a:p>
            </p:txBody>
          </p:sp>
          <p:sp>
            <p:nvSpPr>
              <p:cNvPr id="54" name="Arc 48"/>
              <p:cNvSpPr>
                <a:spLocks noChangeAspect="1"/>
              </p:cNvSpPr>
              <p:nvPr>
                <p:custDataLst>
                  <p:tags r:id="rId15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baseline="0" dirty="0">
                  <a:latin typeface="+mn-lt"/>
                  <a:ea typeface="+mn-ea"/>
                </a:endParaRPr>
              </a:p>
            </p:txBody>
          </p:sp>
        </p:grpSp>
        <p:sp>
          <p:nvSpPr>
            <p:cNvPr id="48" name="Legend1"/>
            <p:cNvSpPr>
              <a:spLocks noChangeArrowheads="1"/>
            </p:cNvSpPr>
            <p:nvPr/>
          </p:nvSpPr>
          <p:spPr bwMode="gray">
            <a:xfrm>
              <a:off x="8089900" y="26352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 baseline="0" dirty="0"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49" name="Legend2"/>
            <p:cNvSpPr>
              <a:spLocks noChangeArrowheads="1"/>
            </p:cNvSpPr>
            <p:nvPr/>
          </p:nvSpPr>
          <p:spPr bwMode="gray">
            <a:xfrm>
              <a:off x="8089900" y="538163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 baseline="0" dirty="0"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50" name="Legend3"/>
            <p:cNvSpPr>
              <a:spLocks noChangeArrowheads="1"/>
            </p:cNvSpPr>
            <p:nvPr/>
          </p:nvSpPr>
          <p:spPr bwMode="gray">
            <a:xfrm>
              <a:off x="8089900" y="812802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 baseline="0" dirty="0"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51" name="Legend4"/>
            <p:cNvSpPr>
              <a:spLocks noChangeArrowheads="1"/>
            </p:cNvSpPr>
            <p:nvPr/>
          </p:nvSpPr>
          <p:spPr bwMode="gray">
            <a:xfrm>
              <a:off x="8089900" y="108426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 baseline="0" dirty="0"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52" name="Legend5"/>
            <p:cNvSpPr>
              <a:spLocks noChangeArrowheads="1"/>
            </p:cNvSpPr>
            <p:nvPr/>
          </p:nvSpPr>
          <p:spPr bwMode="gray">
            <a:xfrm>
              <a:off x="8089900" y="136049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 baseline="0" dirty="0">
                  <a:latin typeface="+mn-lt"/>
                  <a:ea typeface="+mn-ea"/>
                </a:rPr>
                <a:t>Legend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48019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5" r:id="rId4"/>
  </p:sldLayoutIdLst>
  <p:hf hdr="0" ftr="0" dt="0"/>
  <p:txStyles>
    <p:titleStyle>
      <a:lvl1pPr algn="l" defTabSz="895350" rtl="0" eaLnBrk="1" fontAlgn="base" hangingPunct="1">
        <a:spcBef>
          <a:spcPct val="0"/>
        </a:spcBef>
        <a:spcAft>
          <a:spcPct val="0"/>
        </a:spcAft>
        <a:tabLst>
          <a:tab pos="269875" algn="l"/>
        </a:tabLst>
        <a:defRPr sz="2000" b="0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572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144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716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288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00000"/>
        <a:defRPr sz="1400" baseline="0">
          <a:solidFill>
            <a:schemeClr val="tx1"/>
          </a:solidFill>
          <a:latin typeface="+mn-lt"/>
          <a:ea typeface="+mn-ea"/>
          <a:cs typeface="+mn-cs"/>
        </a:defRPr>
      </a:lvl1pPr>
      <a:lvl2pPr marL="193675" indent="-192088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400" baseline="0">
          <a:solidFill>
            <a:schemeClr val="tx1"/>
          </a:solidFill>
          <a:latin typeface="+mn-lt"/>
        </a:defRPr>
      </a:lvl2pPr>
      <a:lvl3pPr marL="457200" indent="-261938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400" baseline="0">
          <a:solidFill>
            <a:schemeClr val="tx1"/>
          </a:solidFill>
          <a:latin typeface="+mn-lt"/>
        </a:defRPr>
      </a:lvl3pPr>
      <a:lvl4pPr marL="614363" indent="-1555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400" baseline="0">
          <a:solidFill>
            <a:schemeClr val="tx1"/>
          </a:solidFill>
          <a:latin typeface="+mn-lt"/>
        </a:defRPr>
      </a:lvl4pPr>
      <a:lvl5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400" baseline="0">
          <a:solidFill>
            <a:schemeClr val="tx1"/>
          </a:solidFill>
          <a:latin typeface="+mn-lt"/>
        </a:defRPr>
      </a:lvl5pPr>
      <a:lvl6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6"/>
            </p:custDataLst>
            <p:extLst/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29" name="think-cell Slide" r:id="rId23" imgW="270" imgH="270" progId="TCLayout.ActiveDocument.1">
                  <p:embed/>
                </p:oleObj>
              </mc:Choice>
              <mc:Fallback>
                <p:oleObj name="think-cell Slide" r:id="rId23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/>
          <p:cNvSpPr/>
          <p:nvPr userDrawn="1">
            <p:custDataLst>
              <p:tags r:id="rId7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en-US" dirty="0">
              <a:solidFill>
                <a:srgbClr val="000000"/>
              </a:solidFill>
              <a:sym typeface="Arial" panose="020B0604020202020204" pitchFamily="34" charset="0"/>
            </a:endParaRPr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19063" y="230188"/>
            <a:ext cx="861853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latinLnBrk="0"/>
            <a:r>
              <a:rPr lang="en-US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2564" y="1951380"/>
            <a:ext cx="4302125" cy="1107996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 latinLnBrk="0"/>
            <a:r>
              <a:rPr lang="en-US" dirty="0"/>
              <a:t>Click to edit Master text styles</a:t>
            </a:r>
          </a:p>
          <a:p>
            <a:pPr lvl="1" latinLnBrk="0"/>
            <a:r>
              <a:rPr lang="en-US" dirty="0"/>
              <a:t>Second level</a:t>
            </a:r>
          </a:p>
          <a:p>
            <a:pPr lvl="2" latinLnBrk="0"/>
            <a:r>
              <a:rPr lang="en-US" dirty="0"/>
              <a:t>Third level</a:t>
            </a:r>
          </a:p>
          <a:p>
            <a:pPr lvl="3" latinLnBrk="0"/>
            <a:r>
              <a:rPr lang="en-US" dirty="0"/>
              <a:t>Fourth level</a:t>
            </a:r>
          </a:p>
          <a:p>
            <a:pPr lvl="4" latinLnBrk="0"/>
            <a:r>
              <a:rPr lang="en-US" dirty="0"/>
              <a:t>Fifth level</a:t>
            </a:r>
          </a:p>
        </p:txBody>
      </p:sp>
      <p:sp>
        <p:nvSpPr>
          <p:cNvPr id="24" name="Working Draft" hidden="1"/>
          <p:cNvSpPr txBox="1">
            <a:spLocks noChangeArrowheads="1"/>
          </p:cNvSpPr>
          <p:nvPr userDrawn="1"/>
        </p:nvSpPr>
        <p:spPr bwMode="auto">
          <a:xfrm rot="5400000">
            <a:off x="7889713" y="1940591"/>
            <a:ext cx="2003754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600" baseline="0" smtClean="0">
                <a:solidFill>
                  <a:srgbClr val="808080"/>
                </a:solidFill>
                <a:latin typeface="+mn-lt"/>
                <a:ea typeface="+mn-ea"/>
              </a:rPr>
              <a:t>Last Modified 12.04.2017 9:53 Russia TZ 2 Standard Time</a:t>
            </a:r>
            <a:endParaRPr lang="en-US" baseline="0" dirty="0">
              <a:solidFill>
                <a:srgbClr val="808080"/>
              </a:solidFill>
              <a:latin typeface="+mn-lt"/>
              <a:ea typeface="+mn-ea"/>
            </a:endParaRPr>
          </a:p>
        </p:txBody>
      </p:sp>
      <p:sp>
        <p:nvSpPr>
          <p:cNvPr id="25" name="Printed" hidden="1"/>
          <p:cNvSpPr txBox="1">
            <a:spLocks noChangeArrowheads="1"/>
          </p:cNvSpPr>
          <p:nvPr userDrawn="1"/>
        </p:nvSpPr>
        <p:spPr bwMode="auto">
          <a:xfrm rot="5400000">
            <a:off x="8768958" y="4114417"/>
            <a:ext cx="245260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600" baseline="0" dirty="0">
                <a:solidFill>
                  <a:srgbClr val="808080"/>
                </a:solidFill>
                <a:latin typeface="+mn-lt"/>
                <a:ea typeface="+mn-ea"/>
              </a:rPr>
              <a:t>Printed</a:t>
            </a:r>
            <a:endParaRPr lang="en-US" baseline="0" dirty="0">
              <a:solidFill>
                <a:srgbClr val="808080"/>
              </a:solidFill>
              <a:latin typeface="+mn-lt"/>
              <a:ea typeface="+mn-ea"/>
            </a:endParaRPr>
          </a:p>
        </p:txBody>
      </p:sp>
      <p:sp>
        <p:nvSpPr>
          <p:cNvPr id="26" name="1. On-page tracker" hidden="1"/>
          <p:cNvSpPr>
            <a:spLocks noChangeArrowheads="1"/>
          </p:cNvSpPr>
          <p:nvPr userDrawn="1"/>
        </p:nvSpPr>
        <p:spPr bwMode="auto">
          <a:xfrm>
            <a:off x="119063" y="75764"/>
            <a:ext cx="490519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800" cap="all" baseline="0" dirty="0">
                <a:solidFill>
                  <a:schemeClr val="accent6"/>
                </a:solidFill>
                <a:latin typeface="+mn-lt"/>
                <a:ea typeface="+mn-ea"/>
              </a:rPr>
              <a:t>Tracker</a:t>
            </a:r>
          </a:p>
        </p:txBody>
      </p:sp>
      <p:sp>
        <p:nvSpPr>
          <p:cNvPr id="27" name="3. Unit of measure" hidden="1"/>
          <p:cNvSpPr txBox="1">
            <a:spLocks noChangeArrowheads="1"/>
          </p:cNvSpPr>
          <p:nvPr userDrawn="1"/>
        </p:nvSpPr>
        <p:spPr bwMode="auto">
          <a:xfrm>
            <a:off x="119062" y="554865"/>
            <a:ext cx="861853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600" baseline="0" dirty="0">
                <a:solidFill>
                  <a:schemeClr val="accent6"/>
                </a:solidFill>
                <a:latin typeface="+mn-lt"/>
                <a:ea typeface="+mn-ea"/>
              </a:rPr>
              <a:t>Unit of measure</a:t>
            </a:r>
          </a:p>
        </p:txBody>
      </p:sp>
      <p:grpSp>
        <p:nvGrpSpPr>
          <p:cNvPr id="28" name="Slide Elements" hidden="1"/>
          <p:cNvGrpSpPr>
            <a:grpSpLocks/>
          </p:cNvGrpSpPr>
          <p:nvPr userDrawn="1"/>
        </p:nvGrpSpPr>
        <p:grpSpPr bwMode="auto">
          <a:xfrm>
            <a:off x="119063" y="6305945"/>
            <a:ext cx="8548687" cy="325438"/>
            <a:chOff x="75" y="3936"/>
            <a:chExt cx="5385" cy="205"/>
          </a:xfrm>
        </p:grpSpPr>
        <p:sp>
          <p:nvSpPr>
            <p:cNvPr id="29" name="4. Footnote"/>
            <p:cNvSpPr txBox="1">
              <a:spLocks noChangeArrowheads="1"/>
            </p:cNvSpPr>
            <p:nvPr/>
          </p:nvSpPr>
          <p:spPr bwMode="auto">
            <a:xfrm>
              <a:off x="75" y="3936"/>
              <a:ext cx="5385" cy="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r>
                <a:rPr lang="en-US" sz="800" baseline="0" dirty="0">
                  <a:solidFill>
                    <a:schemeClr val="accent6"/>
                  </a:solidFill>
                  <a:latin typeface="+mn-lt"/>
                  <a:ea typeface="+mn-ea"/>
                </a:rPr>
                <a:t>1 Footnote</a:t>
              </a:r>
            </a:p>
          </p:txBody>
        </p:sp>
        <p:sp>
          <p:nvSpPr>
            <p:cNvPr id="30" name="5. Source"/>
            <p:cNvSpPr>
              <a:spLocks noChangeArrowheads="1"/>
            </p:cNvSpPr>
            <p:nvPr/>
          </p:nvSpPr>
          <p:spPr bwMode="auto">
            <a:xfrm>
              <a:off x="75" y="4063"/>
              <a:ext cx="4323" cy="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/>
            <a:p>
              <a:pPr marL="609600" indent="-609600" defTabSz="895350">
                <a:tabLst>
                  <a:tab pos="612775" algn="l"/>
                </a:tabLst>
              </a:pPr>
              <a:r>
                <a:rPr lang="en-US" sz="800" baseline="0" dirty="0">
                  <a:solidFill>
                    <a:schemeClr val="accent6"/>
                  </a:solidFill>
                  <a:latin typeface="+mn-lt"/>
                  <a:ea typeface="+mn-ea"/>
                </a:rPr>
                <a:t>SOURCE: Source</a:t>
              </a:r>
            </a:p>
          </p:txBody>
        </p:sp>
      </p:grpSp>
      <p:grpSp>
        <p:nvGrpSpPr>
          <p:cNvPr id="31" name="ACET" hidden="1"/>
          <p:cNvGrpSpPr>
            <a:grpSpLocks/>
          </p:cNvGrpSpPr>
          <p:nvPr userDrawn="1"/>
        </p:nvGrpSpPr>
        <p:grpSpPr bwMode="auto">
          <a:xfrm>
            <a:off x="1452563" y="1257754"/>
            <a:ext cx="4264025" cy="508000"/>
            <a:chOff x="915" y="710"/>
            <a:chExt cx="2686" cy="320"/>
          </a:xfrm>
        </p:grpSpPr>
        <p:cxnSp>
          <p:nvCxnSpPr>
            <p:cNvPr id="32" name="AutoShape 249"/>
            <p:cNvCxnSpPr>
              <a:cxnSpLocks noChangeShapeType="1"/>
              <a:stCxn id="33" idx="4"/>
              <a:endCxn id="33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3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en-US" b="1" baseline="0" dirty="0">
                  <a:solidFill>
                    <a:srgbClr val="000000"/>
                  </a:solidFill>
                  <a:latin typeface="+mn-lt"/>
                  <a:ea typeface="+mn-ea"/>
                </a:rPr>
                <a:t>Title</a:t>
              </a:r>
            </a:p>
            <a:p>
              <a:r>
                <a:rPr lang="en-US" baseline="0" dirty="0">
                  <a:solidFill>
                    <a:schemeClr val="accent6"/>
                  </a:solidFill>
                  <a:latin typeface="+mn-lt"/>
                  <a:ea typeface="+mn-ea"/>
                </a:rPr>
                <a:t>Unit of measure</a:t>
              </a:r>
            </a:p>
          </p:txBody>
        </p:sp>
      </p:grpSp>
      <p:grpSp>
        <p:nvGrpSpPr>
          <p:cNvPr id="34" name="McKSticker" hidden="1"/>
          <p:cNvGrpSpPr/>
          <p:nvPr userDrawn="1"/>
        </p:nvGrpSpPr>
        <p:grpSpPr>
          <a:xfrm>
            <a:off x="8264265" y="285750"/>
            <a:ext cx="473335" cy="150811"/>
            <a:chOff x="8267440" y="285750"/>
            <a:chExt cx="473335" cy="150811"/>
          </a:xfrm>
        </p:grpSpPr>
        <p:sp>
          <p:nvSpPr>
            <p:cNvPr id="35" name="StickerRectangle"/>
            <p:cNvSpPr>
              <a:spLocks noChangeArrowheads="1"/>
            </p:cNvSpPr>
            <p:nvPr/>
          </p:nvSpPr>
          <p:spPr bwMode="auto">
            <a:xfrm>
              <a:off x="8267440" y="285750"/>
              <a:ext cx="473335" cy="150811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895350">
                <a:buClr>
                  <a:srgbClr val="002960"/>
                </a:buClr>
              </a:pPr>
              <a:r>
                <a:rPr lang="en-US" sz="800" baseline="0" dirty="0">
                  <a:solidFill>
                    <a:schemeClr val="accent6"/>
                  </a:solidFill>
                  <a:latin typeface="+mn-lt"/>
                  <a:ea typeface="+mn-ea"/>
                </a:rPr>
                <a:t>STICKER</a:t>
              </a:r>
            </a:p>
          </p:txBody>
        </p:sp>
        <p:cxnSp>
          <p:nvCxnSpPr>
            <p:cNvPr id="36" name="AutoShape 31"/>
            <p:cNvCxnSpPr>
              <a:cxnSpLocks noChangeShapeType="1"/>
              <a:stCxn id="35" idx="2"/>
              <a:endCxn id="35" idx="4"/>
            </p:cNvCxnSpPr>
            <p:nvPr/>
          </p:nvCxnSpPr>
          <p:spPr bwMode="auto">
            <a:xfrm>
              <a:off x="8267440" y="285750"/>
              <a:ext cx="0" cy="150811"/>
            </a:xfrm>
            <a:prstGeom prst="straightConnector1">
              <a:avLst/>
            </a:prstGeom>
            <a:noFill/>
            <a:ln w="9525">
              <a:solidFill>
                <a:schemeClr val="accent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" name="AutoShape 32"/>
            <p:cNvCxnSpPr>
              <a:cxnSpLocks noChangeShapeType="1"/>
              <a:stCxn id="35" idx="4"/>
              <a:endCxn id="35" idx="6"/>
            </p:cNvCxnSpPr>
            <p:nvPr/>
          </p:nvCxnSpPr>
          <p:spPr bwMode="auto">
            <a:xfrm>
              <a:off x="8267440" y="436561"/>
              <a:ext cx="473335" cy="0"/>
            </a:xfrm>
            <a:prstGeom prst="straightConnector1">
              <a:avLst/>
            </a:prstGeom>
            <a:noFill/>
            <a:ln w="25400">
              <a:solidFill>
                <a:schemeClr val="accent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1" name="SlideBottomBar" hidden="1"/>
          <p:cNvSpPr/>
          <p:nvPr userDrawn="1"/>
        </p:nvSpPr>
        <p:spPr>
          <a:xfrm>
            <a:off x="8799702" y="6328650"/>
            <a:ext cx="45719" cy="1238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0" dirty="0">
              <a:solidFill>
                <a:srgbClr val="000000"/>
              </a:solidFill>
              <a:latin typeface="+mn-lt"/>
              <a:ea typeface="+mn-ea"/>
            </a:endParaRPr>
          </a:p>
        </p:txBody>
      </p:sp>
      <p:sp>
        <p:nvSpPr>
          <p:cNvPr id="22" name="doc id" hidden="1"/>
          <p:cNvSpPr>
            <a:spLocks noChangeArrowheads="1"/>
          </p:cNvSpPr>
          <p:nvPr userDrawn="1"/>
        </p:nvSpPr>
        <p:spPr bwMode="auto">
          <a:xfrm>
            <a:off x="7796463" y="50801"/>
            <a:ext cx="942725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algn="r" defTabSz="895350"/>
            <a:endParaRPr lang="en-US" sz="600" baseline="0" dirty="0">
              <a:solidFill>
                <a:srgbClr val="C5C5C5"/>
              </a:solidFill>
              <a:latin typeface="+mn-lt"/>
              <a:ea typeface="+mn-ea"/>
            </a:endParaRPr>
          </a:p>
        </p:txBody>
      </p:sp>
      <p:grpSp>
        <p:nvGrpSpPr>
          <p:cNvPr id="38" name="LegendBoxes" hidden="1"/>
          <p:cNvGrpSpPr/>
          <p:nvPr userDrawn="1"/>
        </p:nvGrpSpPr>
        <p:grpSpPr bwMode="gray">
          <a:xfrm>
            <a:off x="7917131" y="279400"/>
            <a:ext cx="763755" cy="997467"/>
            <a:chOff x="7835905" y="279400"/>
            <a:chExt cx="763755" cy="997467"/>
          </a:xfrm>
        </p:grpSpPr>
        <p:sp>
          <p:nvSpPr>
            <p:cNvPr id="39" name="RectangleLegend1"/>
            <p:cNvSpPr>
              <a:spLocks noChangeArrowheads="1"/>
            </p:cNvSpPr>
            <p:nvPr/>
          </p:nvSpPr>
          <p:spPr bwMode="gray">
            <a:xfrm>
              <a:off x="7835905" y="290513"/>
              <a:ext cx="165100" cy="1603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accent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aseline="0" dirty="0">
                <a:solidFill>
                  <a:srgbClr val="000000"/>
                </a:solidFill>
                <a:latin typeface="+mn-lt"/>
                <a:ea typeface="+mn-ea"/>
              </a:endParaRPr>
            </a:p>
          </p:txBody>
        </p:sp>
        <p:sp>
          <p:nvSpPr>
            <p:cNvPr id="40" name="RectangleLegend2"/>
            <p:cNvSpPr>
              <a:spLocks noChangeArrowheads="1"/>
            </p:cNvSpPr>
            <p:nvPr/>
          </p:nvSpPr>
          <p:spPr bwMode="gray">
            <a:xfrm>
              <a:off x="7835905" y="560388"/>
              <a:ext cx="165100" cy="16033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accent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aseline="0" dirty="0">
                <a:solidFill>
                  <a:srgbClr val="000000"/>
                </a:solidFill>
                <a:latin typeface="+mn-lt"/>
                <a:ea typeface="+mn-ea"/>
              </a:endParaRPr>
            </a:p>
          </p:txBody>
        </p:sp>
        <p:sp>
          <p:nvSpPr>
            <p:cNvPr id="41" name="RectangleLegend3"/>
            <p:cNvSpPr>
              <a:spLocks noChangeArrowheads="1"/>
            </p:cNvSpPr>
            <p:nvPr/>
          </p:nvSpPr>
          <p:spPr bwMode="gray">
            <a:xfrm>
              <a:off x="7835905" y="831851"/>
              <a:ext cx="165100" cy="160338"/>
            </a:xfrm>
            <a:prstGeom prst="rect">
              <a:avLst/>
            </a:prstGeom>
            <a:solidFill>
              <a:schemeClr val="accent3"/>
            </a:solidFill>
            <a:ln w="9525">
              <a:solidFill>
                <a:schemeClr val="accent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aseline="0" dirty="0">
                <a:solidFill>
                  <a:srgbClr val="000000"/>
                </a:solidFill>
                <a:latin typeface="+mn-lt"/>
                <a:ea typeface="+mn-ea"/>
              </a:endParaRPr>
            </a:p>
          </p:txBody>
        </p:sp>
        <p:sp>
          <p:nvSpPr>
            <p:cNvPr id="42" name="RectangleLegend4"/>
            <p:cNvSpPr>
              <a:spLocks noChangeArrowheads="1"/>
            </p:cNvSpPr>
            <p:nvPr/>
          </p:nvSpPr>
          <p:spPr bwMode="gray">
            <a:xfrm>
              <a:off x="7835905" y="1103313"/>
              <a:ext cx="165100" cy="160338"/>
            </a:xfrm>
            <a:prstGeom prst="rect">
              <a:avLst/>
            </a:prstGeom>
            <a:solidFill>
              <a:schemeClr val="accent4"/>
            </a:solidFill>
            <a:ln w="9525">
              <a:solidFill>
                <a:schemeClr val="accent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aseline="0" dirty="0">
                <a:solidFill>
                  <a:srgbClr val="000000"/>
                </a:solidFill>
                <a:latin typeface="+mn-lt"/>
                <a:ea typeface="+mn-ea"/>
              </a:endParaRPr>
            </a:p>
          </p:txBody>
        </p:sp>
        <p:sp>
          <p:nvSpPr>
            <p:cNvPr id="43" name="Legend1"/>
            <p:cNvSpPr>
              <a:spLocks noChangeArrowheads="1"/>
            </p:cNvSpPr>
            <p:nvPr/>
          </p:nvSpPr>
          <p:spPr bwMode="gray">
            <a:xfrm>
              <a:off x="8089905" y="27940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rgbClr val="002960"/>
                </a:buClr>
              </a:pPr>
              <a:r>
                <a:rPr lang="en-US" sz="1200" baseline="0" dirty="0">
                  <a:solidFill>
                    <a:srgbClr val="000000"/>
                  </a:solidFill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44" name="Legend2"/>
            <p:cNvSpPr>
              <a:spLocks noChangeArrowheads="1"/>
            </p:cNvSpPr>
            <p:nvPr/>
          </p:nvSpPr>
          <p:spPr bwMode="gray">
            <a:xfrm>
              <a:off x="8089905" y="54927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rgbClr val="002960"/>
                </a:buClr>
              </a:pPr>
              <a:r>
                <a:rPr lang="en-US" sz="1200" baseline="0" dirty="0">
                  <a:solidFill>
                    <a:srgbClr val="000000"/>
                  </a:solidFill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45" name="Legend3"/>
            <p:cNvSpPr>
              <a:spLocks noChangeArrowheads="1"/>
            </p:cNvSpPr>
            <p:nvPr/>
          </p:nvSpPr>
          <p:spPr bwMode="gray">
            <a:xfrm>
              <a:off x="8089905" y="820738"/>
              <a:ext cx="509588" cy="184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rgbClr val="002960"/>
                </a:buClr>
              </a:pPr>
              <a:r>
                <a:rPr lang="en-US" sz="1200" baseline="0" dirty="0">
                  <a:solidFill>
                    <a:srgbClr val="000000"/>
                  </a:solidFill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46" name="Legend4"/>
            <p:cNvSpPr>
              <a:spLocks noChangeArrowheads="1"/>
            </p:cNvSpPr>
            <p:nvPr/>
          </p:nvSpPr>
          <p:spPr bwMode="gray">
            <a:xfrm>
              <a:off x="8089905" y="1092201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rgbClr val="002960"/>
                </a:buClr>
              </a:pPr>
              <a:r>
                <a:rPr lang="en-US" sz="1200" baseline="0" dirty="0">
                  <a:solidFill>
                    <a:srgbClr val="000000"/>
                  </a:solidFill>
                  <a:latin typeface="+mn-lt"/>
                  <a:ea typeface="+mn-ea"/>
                </a:rPr>
                <a:t>Legend</a:t>
              </a:r>
            </a:p>
          </p:txBody>
        </p:sp>
      </p:grpSp>
      <p:grpSp>
        <p:nvGrpSpPr>
          <p:cNvPr id="47" name="LegendLines" hidden="1"/>
          <p:cNvGrpSpPr/>
          <p:nvPr userDrawn="1"/>
        </p:nvGrpSpPr>
        <p:grpSpPr bwMode="gray">
          <a:xfrm>
            <a:off x="7609323" y="279400"/>
            <a:ext cx="1071563" cy="730251"/>
            <a:chOff x="7540629" y="279400"/>
            <a:chExt cx="1071563" cy="730251"/>
          </a:xfrm>
        </p:grpSpPr>
        <p:sp>
          <p:nvSpPr>
            <p:cNvPr id="48" name="LineLegend1"/>
            <p:cNvSpPr>
              <a:spLocks noChangeShapeType="1"/>
            </p:cNvSpPr>
            <p:nvPr/>
          </p:nvSpPr>
          <p:spPr bwMode="gray">
            <a:xfrm>
              <a:off x="7540629" y="369888"/>
              <a:ext cx="457200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aseline="0" dirty="0">
                <a:solidFill>
                  <a:srgbClr val="000000"/>
                </a:solidFill>
                <a:latin typeface="+mn-lt"/>
                <a:ea typeface="+mn-ea"/>
              </a:endParaRPr>
            </a:p>
          </p:txBody>
        </p:sp>
        <p:sp>
          <p:nvSpPr>
            <p:cNvPr id="49" name="LineLegend2"/>
            <p:cNvSpPr>
              <a:spLocks noChangeShapeType="1"/>
            </p:cNvSpPr>
            <p:nvPr/>
          </p:nvSpPr>
          <p:spPr bwMode="gray">
            <a:xfrm>
              <a:off x="7540629" y="638175"/>
              <a:ext cx="457200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aseline="0" dirty="0">
                <a:solidFill>
                  <a:srgbClr val="000000"/>
                </a:solidFill>
                <a:latin typeface="+mn-lt"/>
                <a:ea typeface="+mn-ea"/>
              </a:endParaRPr>
            </a:p>
          </p:txBody>
        </p:sp>
        <p:sp>
          <p:nvSpPr>
            <p:cNvPr id="50" name="LineLegend3"/>
            <p:cNvSpPr>
              <a:spLocks noChangeShapeType="1"/>
            </p:cNvSpPr>
            <p:nvPr/>
          </p:nvSpPr>
          <p:spPr bwMode="gray">
            <a:xfrm>
              <a:off x="7540629" y="915988"/>
              <a:ext cx="457200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aseline="0" dirty="0">
                <a:solidFill>
                  <a:srgbClr val="000000"/>
                </a:solidFill>
                <a:latin typeface="+mn-lt"/>
                <a:ea typeface="+mn-ea"/>
              </a:endParaRPr>
            </a:p>
          </p:txBody>
        </p:sp>
        <p:sp>
          <p:nvSpPr>
            <p:cNvPr id="51" name="Legend1"/>
            <p:cNvSpPr>
              <a:spLocks noChangeArrowheads="1"/>
            </p:cNvSpPr>
            <p:nvPr/>
          </p:nvSpPr>
          <p:spPr bwMode="gray">
            <a:xfrm>
              <a:off x="8102604" y="279400"/>
              <a:ext cx="509588" cy="184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rgbClr val="002960"/>
                </a:buClr>
              </a:pPr>
              <a:r>
                <a:rPr lang="en-US" sz="1200" baseline="0" dirty="0">
                  <a:solidFill>
                    <a:srgbClr val="000000"/>
                  </a:solidFill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52" name="Legend2"/>
            <p:cNvSpPr>
              <a:spLocks noChangeArrowheads="1"/>
            </p:cNvSpPr>
            <p:nvPr/>
          </p:nvSpPr>
          <p:spPr bwMode="gray">
            <a:xfrm>
              <a:off x="8102604" y="546100"/>
              <a:ext cx="509588" cy="184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rgbClr val="002960"/>
                </a:buClr>
              </a:pPr>
              <a:r>
                <a:rPr lang="en-US" sz="1200" baseline="0" dirty="0">
                  <a:solidFill>
                    <a:srgbClr val="000000"/>
                  </a:solidFill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53" name="Legend3"/>
            <p:cNvSpPr>
              <a:spLocks noChangeArrowheads="1"/>
            </p:cNvSpPr>
            <p:nvPr/>
          </p:nvSpPr>
          <p:spPr bwMode="gray">
            <a:xfrm>
              <a:off x="8102604" y="825501"/>
              <a:ext cx="509588" cy="184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rgbClr val="002960"/>
                </a:buClr>
              </a:pPr>
              <a:r>
                <a:rPr lang="en-US" sz="1200" baseline="0" dirty="0">
                  <a:solidFill>
                    <a:srgbClr val="000000"/>
                  </a:solidFill>
                  <a:latin typeface="+mn-lt"/>
                  <a:ea typeface="+mn-ea"/>
                </a:rPr>
                <a:t>Legend</a:t>
              </a:r>
            </a:p>
          </p:txBody>
        </p:sp>
      </p:grpSp>
      <p:grpSp>
        <p:nvGrpSpPr>
          <p:cNvPr id="54" name="LegendMoons" hidden="1"/>
          <p:cNvGrpSpPr/>
          <p:nvPr userDrawn="1"/>
        </p:nvGrpSpPr>
        <p:grpSpPr bwMode="gray">
          <a:xfrm>
            <a:off x="7850456" y="250825"/>
            <a:ext cx="830430" cy="1306516"/>
            <a:chOff x="7769225" y="250825"/>
            <a:chExt cx="830430" cy="1306516"/>
          </a:xfrm>
        </p:grpSpPr>
        <p:grpSp>
          <p:nvGrpSpPr>
            <p:cNvPr id="55" name="MoonLegend1"/>
            <p:cNvGrpSpPr>
              <a:grpSpLocks noChangeAspect="1"/>
            </p:cNvGrpSpPr>
            <p:nvPr>
              <p:custDataLst>
                <p:tags r:id="rId8"/>
              </p:custDataLst>
            </p:nvPr>
          </p:nvGrpSpPr>
          <p:grpSpPr bwMode="gray">
            <a:xfrm>
              <a:off x="7769225" y="250825"/>
              <a:ext cx="209550" cy="209551"/>
              <a:chOff x="4533" y="183"/>
              <a:chExt cx="144" cy="144"/>
            </a:xfrm>
          </p:grpSpPr>
          <p:sp>
            <p:nvSpPr>
              <p:cNvPr id="73" name="Oval 38"/>
              <p:cNvSpPr>
                <a:spLocks noChangeAspect="1" noChangeArrowheads="1"/>
              </p:cNvSpPr>
              <p:nvPr>
                <p:custDataLst>
                  <p:tags r:id="rId21"/>
                </p:custDataLst>
              </p:nvPr>
            </p:nvSpPr>
            <p:spPr bwMode="gray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baseline="0" dirty="0">
                  <a:solidFill>
                    <a:srgbClr val="000000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74" name="Arc 39"/>
              <p:cNvSpPr>
                <a:spLocks noChangeAspect="1"/>
              </p:cNvSpPr>
              <p:nvPr>
                <p:custDataLst>
                  <p:tags r:id="rId22"/>
                </p:custDataLst>
              </p:nvPr>
            </p:nvSpPr>
            <p:spPr bwMode="gray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baseline="0" dirty="0">
                  <a:solidFill>
                    <a:srgbClr val="000000"/>
                  </a:solidFill>
                  <a:latin typeface="+mn-lt"/>
                  <a:ea typeface="+mn-ea"/>
                </a:endParaRPr>
              </a:p>
            </p:txBody>
          </p:sp>
        </p:grpSp>
        <p:grpSp>
          <p:nvGrpSpPr>
            <p:cNvPr id="56" name="MoonLegend2"/>
            <p:cNvGrpSpPr>
              <a:grpSpLocks noChangeAspect="1"/>
            </p:cNvGrpSpPr>
            <p:nvPr>
              <p:custDataLst>
                <p:tags r:id="rId9"/>
              </p:custDataLst>
            </p:nvPr>
          </p:nvGrpSpPr>
          <p:grpSpPr bwMode="gray">
            <a:xfrm>
              <a:off x="7769225" y="525066"/>
              <a:ext cx="209550" cy="209551"/>
              <a:chOff x="1694" y="2044"/>
              <a:chExt cx="160" cy="160"/>
            </a:xfrm>
          </p:grpSpPr>
          <p:sp>
            <p:nvSpPr>
              <p:cNvPr id="71" name="Oval 41"/>
              <p:cNvSpPr>
                <a:spLocks noChangeAspect="1" noChangeArrowheads="1"/>
              </p:cNvSpPr>
              <p:nvPr>
                <p:custDataLst>
                  <p:tags r:id="rId19"/>
                </p:custDataLst>
              </p:nvPr>
            </p:nvSpPr>
            <p:spPr bwMode="gray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baseline="0" dirty="0">
                  <a:solidFill>
                    <a:srgbClr val="000000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72" name="Arc 42"/>
              <p:cNvSpPr>
                <a:spLocks noChangeAspect="1"/>
              </p:cNvSpPr>
              <p:nvPr>
                <p:custDataLst>
                  <p:tags r:id="rId20"/>
                </p:custDataLst>
              </p:nvPr>
            </p:nvSpPr>
            <p:spPr bwMode="gray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baseline="0" dirty="0">
                  <a:solidFill>
                    <a:srgbClr val="000000"/>
                  </a:solidFill>
                  <a:latin typeface="+mn-lt"/>
                  <a:ea typeface="+mn-ea"/>
                </a:endParaRPr>
              </a:p>
            </p:txBody>
          </p:sp>
        </p:grpSp>
        <p:grpSp>
          <p:nvGrpSpPr>
            <p:cNvPr id="57" name="MoonLegend4"/>
            <p:cNvGrpSpPr>
              <a:grpSpLocks noChangeAspect="1"/>
            </p:cNvGrpSpPr>
            <p:nvPr>
              <p:custDataLst>
                <p:tags r:id="rId10"/>
              </p:custDataLst>
            </p:nvPr>
          </p:nvGrpSpPr>
          <p:grpSpPr bwMode="gray">
            <a:xfrm>
              <a:off x="7769225" y="1073548"/>
              <a:ext cx="209550" cy="209551"/>
              <a:chOff x="4495" y="1198"/>
              <a:chExt cx="160" cy="160"/>
            </a:xfrm>
          </p:grpSpPr>
          <p:sp>
            <p:nvSpPr>
              <p:cNvPr id="69" name="Oval 47"/>
              <p:cNvSpPr>
                <a:spLocks noChangeAspect="1" noChangeArrowheads="1"/>
              </p:cNvSpPr>
              <p:nvPr>
                <p:custDataLst>
                  <p:tags r:id="rId17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baseline="0" dirty="0">
                  <a:solidFill>
                    <a:srgbClr val="000000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70" name="Arc 48"/>
              <p:cNvSpPr>
                <a:spLocks noChangeAspect="1"/>
              </p:cNvSpPr>
              <p:nvPr>
                <p:custDataLst>
                  <p:tags r:id="rId18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baseline="0" dirty="0">
                  <a:solidFill>
                    <a:srgbClr val="000000"/>
                  </a:solidFill>
                  <a:latin typeface="+mn-lt"/>
                  <a:ea typeface="+mn-ea"/>
                </a:endParaRPr>
              </a:p>
            </p:txBody>
          </p:sp>
        </p:grpSp>
        <p:grpSp>
          <p:nvGrpSpPr>
            <p:cNvPr id="58" name="MoonLegend5"/>
            <p:cNvGrpSpPr>
              <a:grpSpLocks noChangeAspect="1"/>
            </p:cNvGrpSpPr>
            <p:nvPr>
              <p:custDataLst>
                <p:tags r:id="rId11"/>
              </p:custDataLst>
            </p:nvPr>
          </p:nvGrpSpPr>
          <p:grpSpPr bwMode="gray">
            <a:xfrm>
              <a:off x="7769225" y="1347790"/>
              <a:ext cx="209550" cy="209551"/>
              <a:chOff x="4495" y="1440"/>
              <a:chExt cx="160" cy="160"/>
            </a:xfrm>
          </p:grpSpPr>
          <p:sp>
            <p:nvSpPr>
              <p:cNvPr id="67" name="Oval 50"/>
              <p:cNvSpPr>
                <a:spLocks noChangeAspect="1" noChangeArrowheads="1"/>
              </p:cNvSpPr>
              <p:nvPr>
                <p:custDataLst>
                  <p:tags r:id="rId15"/>
                </p:custDataLst>
              </p:nvPr>
            </p:nvSpPr>
            <p:spPr bwMode="gray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baseline="0" dirty="0">
                  <a:solidFill>
                    <a:srgbClr val="000000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68" name="Oval 51"/>
              <p:cNvSpPr>
                <a:spLocks noChangeAspect="1" noChangeArrowheads="1"/>
              </p:cNvSpPr>
              <p:nvPr>
                <p:custDataLst>
                  <p:tags r:id="rId16"/>
                </p:custDataLst>
              </p:nvPr>
            </p:nvSpPr>
            <p:spPr bwMode="gray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baseline="0" dirty="0">
                  <a:solidFill>
                    <a:srgbClr val="000000"/>
                  </a:solidFill>
                  <a:latin typeface="+mn-lt"/>
                  <a:ea typeface="+mn-ea"/>
                </a:endParaRPr>
              </a:p>
            </p:txBody>
          </p:sp>
        </p:grpSp>
        <p:grpSp>
          <p:nvGrpSpPr>
            <p:cNvPr id="59" name="MoonLegend3"/>
            <p:cNvGrpSpPr>
              <a:grpSpLocks noChangeAspect="1"/>
            </p:cNvGrpSpPr>
            <p:nvPr>
              <p:custDataLst>
                <p:tags r:id="rId12"/>
              </p:custDataLst>
            </p:nvPr>
          </p:nvGrpSpPr>
          <p:grpSpPr bwMode="gray">
            <a:xfrm>
              <a:off x="7769225" y="799307"/>
              <a:ext cx="209550" cy="209551"/>
              <a:chOff x="4495" y="1198"/>
              <a:chExt cx="160" cy="160"/>
            </a:xfrm>
          </p:grpSpPr>
          <p:sp>
            <p:nvSpPr>
              <p:cNvPr id="65" name="Oval 47"/>
              <p:cNvSpPr>
                <a:spLocks noChangeAspect="1" noChangeArrowheads="1"/>
              </p:cNvSpPr>
              <p:nvPr>
                <p:custDataLst>
                  <p:tags r:id="rId13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baseline="0" dirty="0">
                  <a:solidFill>
                    <a:srgbClr val="000000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66" name="Arc 48"/>
              <p:cNvSpPr>
                <a:spLocks noChangeAspect="1"/>
              </p:cNvSpPr>
              <p:nvPr>
                <p:custDataLst>
                  <p:tags r:id="rId14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baseline="0" dirty="0">
                  <a:solidFill>
                    <a:srgbClr val="000000"/>
                  </a:solidFill>
                  <a:latin typeface="+mn-lt"/>
                  <a:ea typeface="+mn-ea"/>
                </a:endParaRPr>
              </a:p>
            </p:txBody>
          </p:sp>
        </p:grpSp>
        <p:sp>
          <p:nvSpPr>
            <p:cNvPr id="60" name="Legend1"/>
            <p:cNvSpPr>
              <a:spLocks noChangeArrowheads="1"/>
            </p:cNvSpPr>
            <p:nvPr/>
          </p:nvSpPr>
          <p:spPr bwMode="gray">
            <a:xfrm>
              <a:off x="8089900" y="26352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rgbClr val="002960"/>
                </a:buClr>
              </a:pPr>
              <a:r>
                <a:rPr lang="en-US" sz="1200" baseline="0" dirty="0">
                  <a:solidFill>
                    <a:srgbClr val="000000"/>
                  </a:solidFill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61" name="Legend2"/>
            <p:cNvSpPr>
              <a:spLocks noChangeArrowheads="1"/>
            </p:cNvSpPr>
            <p:nvPr/>
          </p:nvSpPr>
          <p:spPr bwMode="gray">
            <a:xfrm>
              <a:off x="8089900" y="538163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rgbClr val="002960"/>
                </a:buClr>
              </a:pPr>
              <a:r>
                <a:rPr lang="en-US" sz="1200" baseline="0" dirty="0">
                  <a:solidFill>
                    <a:srgbClr val="000000"/>
                  </a:solidFill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62" name="Legend3"/>
            <p:cNvSpPr>
              <a:spLocks noChangeArrowheads="1"/>
            </p:cNvSpPr>
            <p:nvPr/>
          </p:nvSpPr>
          <p:spPr bwMode="gray">
            <a:xfrm>
              <a:off x="8089900" y="812802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rgbClr val="002960"/>
                </a:buClr>
              </a:pPr>
              <a:r>
                <a:rPr lang="en-US" sz="1200" baseline="0" dirty="0">
                  <a:solidFill>
                    <a:srgbClr val="000000"/>
                  </a:solidFill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63" name="Legend4"/>
            <p:cNvSpPr>
              <a:spLocks noChangeArrowheads="1"/>
            </p:cNvSpPr>
            <p:nvPr/>
          </p:nvSpPr>
          <p:spPr bwMode="gray">
            <a:xfrm>
              <a:off x="8089900" y="108426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rgbClr val="002960"/>
                </a:buClr>
              </a:pPr>
              <a:r>
                <a:rPr lang="en-US" sz="1200" baseline="0" dirty="0">
                  <a:solidFill>
                    <a:srgbClr val="000000"/>
                  </a:solidFill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64" name="Legend5"/>
            <p:cNvSpPr>
              <a:spLocks noChangeArrowheads="1"/>
            </p:cNvSpPr>
            <p:nvPr/>
          </p:nvSpPr>
          <p:spPr bwMode="gray">
            <a:xfrm>
              <a:off x="8089900" y="136049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rgbClr val="002960"/>
                </a:buClr>
              </a:pPr>
              <a:r>
                <a:rPr lang="en-US" sz="1200" baseline="0" dirty="0">
                  <a:solidFill>
                    <a:srgbClr val="000000"/>
                  </a:solidFill>
                  <a:latin typeface="+mn-lt"/>
                  <a:ea typeface="+mn-ea"/>
                </a:rPr>
                <a:t>Legend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99249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</p:sldLayoutIdLst>
  <p:hf hdr="0" ftr="0" dt="0"/>
  <p:txStyles>
    <p:titleStyle>
      <a:lvl1pPr algn="l" defTabSz="895350" rtl="0" eaLnBrk="1" fontAlgn="base" hangingPunct="1">
        <a:spcBef>
          <a:spcPct val="0"/>
        </a:spcBef>
        <a:spcAft>
          <a:spcPct val="0"/>
        </a:spcAft>
        <a:tabLst>
          <a:tab pos="269875" algn="l"/>
        </a:tabLst>
        <a:defRPr sz="2000" b="0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572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144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716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288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00000"/>
        <a:defRPr sz="1400" baseline="0">
          <a:solidFill>
            <a:schemeClr val="tx1"/>
          </a:solidFill>
          <a:latin typeface="+mn-lt"/>
          <a:ea typeface="+mn-ea"/>
          <a:cs typeface="+mn-cs"/>
        </a:defRPr>
      </a:lvl1pPr>
      <a:lvl2pPr marL="193675" indent="-192088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400" baseline="0">
          <a:solidFill>
            <a:schemeClr val="tx1"/>
          </a:solidFill>
          <a:latin typeface="+mn-lt"/>
        </a:defRPr>
      </a:lvl2pPr>
      <a:lvl3pPr marL="457200" indent="-261938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400" baseline="0">
          <a:solidFill>
            <a:schemeClr val="tx1"/>
          </a:solidFill>
          <a:latin typeface="+mn-lt"/>
        </a:defRPr>
      </a:lvl3pPr>
      <a:lvl4pPr marL="614363" indent="-1555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400" baseline="0">
          <a:solidFill>
            <a:schemeClr val="tx1"/>
          </a:solidFill>
          <a:latin typeface="+mn-lt"/>
        </a:defRPr>
      </a:lvl4pPr>
      <a:lvl5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400" baseline="0">
          <a:solidFill>
            <a:schemeClr val="tx1"/>
          </a:solidFill>
          <a:latin typeface="+mn-lt"/>
        </a:defRPr>
      </a:lvl5pPr>
      <a:lvl6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tags" Target="../tags/tag226.xml"/><Relationship Id="rId18" Type="http://schemas.openxmlformats.org/officeDocument/2006/relationships/tags" Target="../tags/tag231.xml"/><Relationship Id="rId26" Type="http://schemas.openxmlformats.org/officeDocument/2006/relationships/tags" Target="../tags/tag239.xml"/><Relationship Id="rId39" Type="http://schemas.openxmlformats.org/officeDocument/2006/relationships/tags" Target="../tags/tag252.xml"/><Relationship Id="rId21" Type="http://schemas.openxmlformats.org/officeDocument/2006/relationships/tags" Target="../tags/tag234.xml"/><Relationship Id="rId34" Type="http://schemas.openxmlformats.org/officeDocument/2006/relationships/tags" Target="../tags/tag247.xml"/><Relationship Id="rId42" Type="http://schemas.openxmlformats.org/officeDocument/2006/relationships/tags" Target="../tags/tag255.xml"/><Relationship Id="rId47" Type="http://schemas.openxmlformats.org/officeDocument/2006/relationships/oleObject" Target="../embeddings/oleObject17.bin"/><Relationship Id="rId50" Type="http://schemas.openxmlformats.org/officeDocument/2006/relationships/image" Target="../media/image17.png"/><Relationship Id="rId55" Type="http://schemas.openxmlformats.org/officeDocument/2006/relationships/image" Target="../media/image22.png"/><Relationship Id="rId7" Type="http://schemas.openxmlformats.org/officeDocument/2006/relationships/tags" Target="../tags/tag220.xml"/><Relationship Id="rId12" Type="http://schemas.openxmlformats.org/officeDocument/2006/relationships/tags" Target="../tags/tag225.xml"/><Relationship Id="rId17" Type="http://schemas.openxmlformats.org/officeDocument/2006/relationships/tags" Target="../tags/tag230.xml"/><Relationship Id="rId25" Type="http://schemas.openxmlformats.org/officeDocument/2006/relationships/tags" Target="../tags/tag238.xml"/><Relationship Id="rId33" Type="http://schemas.openxmlformats.org/officeDocument/2006/relationships/tags" Target="../tags/tag246.xml"/><Relationship Id="rId38" Type="http://schemas.openxmlformats.org/officeDocument/2006/relationships/tags" Target="../tags/tag251.xml"/><Relationship Id="rId46" Type="http://schemas.openxmlformats.org/officeDocument/2006/relationships/image" Target="../media/image6.emf"/><Relationship Id="rId2" Type="http://schemas.openxmlformats.org/officeDocument/2006/relationships/tags" Target="../tags/tag215.xml"/><Relationship Id="rId16" Type="http://schemas.openxmlformats.org/officeDocument/2006/relationships/tags" Target="../tags/tag229.xml"/><Relationship Id="rId20" Type="http://schemas.openxmlformats.org/officeDocument/2006/relationships/tags" Target="../tags/tag233.xml"/><Relationship Id="rId29" Type="http://schemas.openxmlformats.org/officeDocument/2006/relationships/tags" Target="../tags/tag242.xml"/><Relationship Id="rId41" Type="http://schemas.openxmlformats.org/officeDocument/2006/relationships/tags" Target="../tags/tag254.xml"/><Relationship Id="rId54" Type="http://schemas.openxmlformats.org/officeDocument/2006/relationships/image" Target="../media/image21.png"/><Relationship Id="rId1" Type="http://schemas.openxmlformats.org/officeDocument/2006/relationships/vmlDrawing" Target="../drawings/vmlDrawing13.vml"/><Relationship Id="rId6" Type="http://schemas.openxmlformats.org/officeDocument/2006/relationships/tags" Target="../tags/tag219.xml"/><Relationship Id="rId11" Type="http://schemas.openxmlformats.org/officeDocument/2006/relationships/tags" Target="../tags/tag224.xml"/><Relationship Id="rId24" Type="http://schemas.openxmlformats.org/officeDocument/2006/relationships/tags" Target="../tags/tag237.xml"/><Relationship Id="rId32" Type="http://schemas.openxmlformats.org/officeDocument/2006/relationships/tags" Target="../tags/tag245.xml"/><Relationship Id="rId37" Type="http://schemas.openxmlformats.org/officeDocument/2006/relationships/tags" Target="../tags/tag250.xml"/><Relationship Id="rId40" Type="http://schemas.openxmlformats.org/officeDocument/2006/relationships/tags" Target="../tags/tag253.xml"/><Relationship Id="rId45" Type="http://schemas.openxmlformats.org/officeDocument/2006/relationships/oleObject" Target="../embeddings/oleObject16.bin"/><Relationship Id="rId53" Type="http://schemas.openxmlformats.org/officeDocument/2006/relationships/image" Target="../media/image20.png"/><Relationship Id="rId5" Type="http://schemas.openxmlformats.org/officeDocument/2006/relationships/tags" Target="../tags/tag218.xml"/><Relationship Id="rId15" Type="http://schemas.openxmlformats.org/officeDocument/2006/relationships/tags" Target="../tags/tag228.xml"/><Relationship Id="rId23" Type="http://schemas.openxmlformats.org/officeDocument/2006/relationships/tags" Target="../tags/tag236.xml"/><Relationship Id="rId28" Type="http://schemas.openxmlformats.org/officeDocument/2006/relationships/tags" Target="../tags/tag241.xml"/><Relationship Id="rId36" Type="http://schemas.openxmlformats.org/officeDocument/2006/relationships/tags" Target="../tags/tag249.xml"/><Relationship Id="rId49" Type="http://schemas.openxmlformats.org/officeDocument/2006/relationships/image" Target="../media/image16.png"/><Relationship Id="rId57" Type="http://schemas.openxmlformats.org/officeDocument/2006/relationships/image" Target="../media/image24.png"/><Relationship Id="rId10" Type="http://schemas.openxmlformats.org/officeDocument/2006/relationships/tags" Target="../tags/tag223.xml"/><Relationship Id="rId19" Type="http://schemas.openxmlformats.org/officeDocument/2006/relationships/tags" Target="../tags/tag232.xml"/><Relationship Id="rId31" Type="http://schemas.openxmlformats.org/officeDocument/2006/relationships/tags" Target="../tags/tag244.xml"/><Relationship Id="rId44" Type="http://schemas.openxmlformats.org/officeDocument/2006/relationships/slideLayout" Target="../slideLayouts/slideLayout2.xml"/><Relationship Id="rId52" Type="http://schemas.openxmlformats.org/officeDocument/2006/relationships/image" Target="../media/image19.png"/><Relationship Id="rId4" Type="http://schemas.openxmlformats.org/officeDocument/2006/relationships/tags" Target="../tags/tag217.xml"/><Relationship Id="rId9" Type="http://schemas.openxmlformats.org/officeDocument/2006/relationships/tags" Target="../tags/tag222.xml"/><Relationship Id="rId14" Type="http://schemas.openxmlformats.org/officeDocument/2006/relationships/tags" Target="../tags/tag227.xml"/><Relationship Id="rId22" Type="http://schemas.openxmlformats.org/officeDocument/2006/relationships/tags" Target="../tags/tag235.xml"/><Relationship Id="rId27" Type="http://schemas.openxmlformats.org/officeDocument/2006/relationships/tags" Target="../tags/tag240.xml"/><Relationship Id="rId30" Type="http://schemas.openxmlformats.org/officeDocument/2006/relationships/tags" Target="../tags/tag243.xml"/><Relationship Id="rId35" Type="http://schemas.openxmlformats.org/officeDocument/2006/relationships/tags" Target="../tags/tag248.xml"/><Relationship Id="rId43" Type="http://schemas.openxmlformats.org/officeDocument/2006/relationships/tags" Target="../tags/tag256.xml"/><Relationship Id="rId48" Type="http://schemas.openxmlformats.org/officeDocument/2006/relationships/image" Target="../media/image15.emf"/><Relationship Id="rId56" Type="http://schemas.openxmlformats.org/officeDocument/2006/relationships/image" Target="../media/image23.png"/><Relationship Id="rId8" Type="http://schemas.openxmlformats.org/officeDocument/2006/relationships/tags" Target="../tags/tag221.xml"/><Relationship Id="rId51" Type="http://schemas.openxmlformats.org/officeDocument/2006/relationships/image" Target="../media/image18.png"/><Relationship Id="rId3" Type="http://schemas.openxmlformats.org/officeDocument/2006/relationships/tags" Target="../tags/tag21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49.xml"/><Relationship Id="rId13" Type="http://schemas.openxmlformats.org/officeDocument/2006/relationships/tags" Target="../tags/tag54.xml"/><Relationship Id="rId18" Type="http://schemas.openxmlformats.org/officeDocument/2006/relationships/tags" Target="../tags/tag59.xml"/><Relationship Id="rId26" Type="http://schemas.openxmlformats.org/officeDocument/2006/relationships/tags" Target="../tags/tag67.xml"/><Relationship Id="rId39" Type="http://schemas.openxmlformats.org/officeDocument/2006/relationships/slideLayout" Target="../slideLayouts/slideLayout2.xml"/><Relationship Id="rId3" Type="http://schemas.openxmlformats.org/officeDocument/2006/relationships/tags" Target="../tags/tag44.xml"/><Relationship Id="rId21" Type="http://schemas.openxmlformats.org/officeDocument/2006/relationships/tags" Target="../tags/tag62.xml"/><Relationship Id="rId34" Type="http://schemas.openxmlformats.org/officeDocument/2006/relationships/tags" Target="../tags/tag75.xml"/><Relationship Id="rId42" Type="http://schemas.openxmlformats.org/officeDocument/2006/relationships/oleObject" Target="../embeddings/oleObject7.bin"/><Relationship Id="rId7" Type="http://schemas.openxmlformats.org/officeDocument/2006/relationships/tags" Target="../tags/tag48.xml"/><Relationship Id="rId12" Type="http://schemas.openxmlformats.org/officeDocument/2006/relationships/tags" Target="../tags/tag53.xml"/><Relationship Id="rId17" Type="http://schemas.openxmlformats.org/officeDocument/2006/relationships/tags" Target="../tags/tag58.xml"/><Relationship Id="rId25" Type="http://schemas.openxmlformats.org/officeDocument/2006/relationships/tags" Target="../tags/tag66.xml"/><Relationship Id="rId33" Type="http://schemas.openxmlformats.org/officeDocument/2006/relationships/tags" Target="../tags/tag74.xml"/><Relationship Id="rId38" Type="http://schemas.openxmlformats.org/officeDocument/2006/relationships/tags" Target="../tags/tag79.xml"/><Relationship Id="rId2" Type="http://schemas.openxmlformats.org/officeDocument/2006/relationships/tags" Target="../tags/tag43.xml"/><Relationship Id="rId16" Type="http://schemas.openxmlformats.org/officeDocument/2006/relationships/tags" Target="../tags/tag57.xml"/><Relationship Id="rId20" Type="http://schemas.openxmlformats.org/officeDocument/2006/relationships/tags" Target="../tags/tag61.xml"/><Relationship Id="rId29" Type="http://schemas.openxmlformats.org/officeDocument/2006/relationships/tags" Target="../tags/tag70.xml"/><Relationship Id="rId41" Type="http://schemas.openxmlformats.org/officeDocument/2006/relationships/image" Target="../media/image6.emf"/><Relationship Id="rId1" Type="http://schemas.openxmlformats.org/officeDocument/2006/relationships/vmlDrawing" Target="../drawings/vmlDrawing6.vml"/><Relationship Id="rId6" Type="http://schemas.openxmlformats.org/officeDocument/2006/relationships/tags" Target="../tags/tag47.xml"/><Relationship Id="rId11" Type="http://schemas.openxmlformats.org/officeDocument/2006/relationships/tags" Target="../tags/tag52.xml"/><Relationship Id="rId24" Type="http://schemas.openxmlformats.org/officeDocument/2006/relationships/tags" Target="../tags/tag65.xml"/><Relationship Id="rId32" Type="http://schemas.openxmlformats.org/officeDocument/2006/relationships/tags" Target="../tags/tag73.xml"/><Relationship Id="rId37" Type="http://schemas.openxmlformats.org/officeDocument/2006/relationships/tags" Target="../tags/tag78.xml"/><Relationship Id="rId40" Type="http://schemas.openxmlformats.org/officeDocument/2006/relationships/oleObject" Target="../embeddings/oleObject6.bin"/><Relationship Id="rId5" Type="http://schemas.openxmlformats.org/officeDocument/2006/relationships/tags" Target="../tags/tag46.xml"/><Relationship Id="rId15" Type="http://schemas.openxmlformats.org/officeDocument/2006/relationships/tags" Target="../tags/tag56.xml"/><Relationship Id="rId23" Type="http://schemas.openxmlformats.org/officeDocument/2006/relationships/tags" Target="../tags/tag64.xml"/><Relationship Id="rId28" Type="http://schemas.openxmlformats.org/officeDocument/2006/relationships/tags" Target="../tags/tag69.xml"/><Relationship Id="rId36" Type="http://schemas.openxmlformats.org/officeDocument/2006/relationships/tags" Target="../tags/tag77.xml"/><Relationship Id="rId10" Type="http://schemas.openxmlformats.org/officeDocument/2006/relationships/tags" Target="../tags/tag51.xml"/><Relationship Id="rId19" Type="http://schemas.openxmlformats.org/officeDocument/2006/relationships/tags" Target="../tags/tag60.xml"/><Relationship Id="rId31" Type="http://schemas.openxmlformats.org/officeDocument/2006/relationships/tags" Target="../tags/tag72.xml"/><Relationship Id="rId4" Type="http://schemas.openxmlformats.org/officeDocument/2006/relationships/tags" Target="../tags/tag45.xml"/><Relationship Id="rId9" Type="http://schemas.openxmlformats.org/officeDocument/2006/relationships/tags" Target="../tags/tag50.xml"/><Relationship Id="rId14" Type="http://schemas.openxmlformats.org/officeDocument/2006/relationships/tags" Target="../tags/tag55.xml"/><Relationship Id="rId22" Type="http://schemas.openxmlformats.org/officeDocument/2006/relationships/tags" Target="../tags/tag63.xml"/><Relationship Id="rId27" Type="http://schemas.openxmlformats.org/officeDocument/2006/relationships/tags" Target="../tags/tag68.xml"/><Relationship Id="rId30" Type="http://schemas.openxmlformats.org/officeDocument/2006/relationships/tags" Target="../tags/tag71.xml"/><Relationship Id="rId35" Type="http://schemas.openxmlformats.org/officeDocument/2006/relationships/tags" Target="../tags/tag76.xml"/><Relationship Id="rId43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86.xml"/><Relationship Id="rId13" Type="http://schemas.openxmlformats.org/officeDocument/2006/relationships/tags" Target="../tags/tag91.xml"/><Relationship Id="rId18" Type="http://schemas.openxmlformats.org/officeDocument/2006/relationships/tags" Target="../tags/tag96.xml"/><Relationship Id="rId3" Type="http://schemas.openxmlformats.org/officeDocument/2006/relationships/tags" Target="../tags/tag81.xml"/><Relationship Id="rId21" Type="http://schemas.openxmlformats.org/officeDocument/2006/relationships/tags" Target="../tags/tag99.xml"/><Relationship Id="rId7" Type="http://schemas.openxmlformats.org/officeDocument/2006/relationships/tags" Target="../tags/tag85.xml"/><Relationship Id="rId12" Type="http://schemas.openxmlformats.org/officeDocument/2006/relationships/tags" Target="../tags/tag90.xml"/><Relationship Id="rId17" Type="http://schemas.openxmlformats.org/officeDocument/2006/relationships/tags" Target="../tags/tag95.xml"/><Relationship Id="rId25" Type="http://schemas.openxmlformats.org/officeDocument/2006/relationships/image" Target="../media/image6.emf"/><Relationship Id="rId2" Type="http://schemas.openxmlformats.org/officeDocument/2006/relationships/tags" Target="../tags/tag80.xml"/><Relationship Id="rId16" Type="http://schemas.openxmlformats.org/officeDocument/2006/relationships/tags" Target="../tags/tag94.xml"/><Relationship Id="rId20" Type="http://schemas.openxmlformats.org/officeDocument/2006/relationships/tags" Target="../tags/tag98.xml"/><Relationship Id="rId1" Type="http://schemas.openxmlformats.org/officeDocument/2006/relationships/vmlDrawing" Target="../drawings/vmlDrawing7.vml"/><Relationship Id="rId6" Type="http://schemas.openxmlformats.org/officeDocument/2006/relationships/tags" Target="../tags/tag84.xml"/><Relationship Id="rId11" Type="http://schemas.openxmlformats.org/officeDocument/2006/relationships/tags" Target="../tags/tag89.xml"/><Relationship Id="rId24" Type="http://schemas.openxmlformats.org/officeDocument/2006/relationships/oleObject" Target="../embeddings/oleObject8.bin"/><Relationship Id="rId5" Type="http://schemas.openxmlformats.org/officeDocument/2006/relationships/tags" Target="../tags/tag83.xml"/><Relationship Id="rId15" Type="http://schemas.openxmlformats.org/officeDocument/2006/relationships/tags" Target="../tags/tag93.xml"/><Relationship Id="rId23" Type="http://schemas.openxmlformats.org/officeDocument/2006/relationships/slideLayout" Target="../slideLayouts/slideLayout2.xml"/><Relationship Id="rId10" Type="http://schemas.openxmlformats.org/officeDocument/2006/relationships/tags" Target="../tags/tag88.xml"/><Relationship Id="rId19" Type="http://schemas.openxmlformats.org/officeDocument/2006/relationships/tags" Target="../tags/tag97.xml"/><Relationship Id="rId4" Type="http://schemas.openxmlformats.org/officeDocument/2006/relationships/tags" Target="../tags/tag82.xml"/><Relationship Id="rId9" Type="http://schemas.openxmlformats.org/officeDocument/2006/relationships/tags" Target="../tags/tag87.xml"/><Relationship Id="rId14" Type="http://schemas.openxmlformats.org/officeDocument/2006/relationships/tags" Target="../tags/tag92.xml"/><Relationship Id="rId22" Type="http://schemas.openxmlformats.org/officeDocument/2006/relationships/tags" Target="../tags/tag100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107.xml"/><Relationship Id="rId13" Type="http://schemas.openxmlformats.org/officeDocument/2006/relationships/tags" Target="../tags/tag112.xml"/><Relationship Id="rId18" Type="http://schemas.openxmlformats.org/officeDocument/2006/relationships/tags" Target="../tags/tag117.xml"/><Relationship Id="rId3" Type="http://schemas.openxmlformats.org/officeDocument/2006/relationships/tags" Target="../tags/tag102.xml"/><Relationship Id="rId21" Type="http://schemas.openxmlformats.org/officeDocument/2006/relationships/image" Target="../media/image6.emf"/><Relationship Id="rId7" Type="http://schemas.openxmlformats.org/officeDocument/2006/relationships/tags" Target="../tags/tag106.xml"/><Relationship Id="rId12" Type="http://schemas.openxmlformats.org/officeDocument/2006/relationships/tags" Target="../tags/tag111.xml"/><Relationship Id="rId17" Type="http://schemas.openxmlformats.org/officeDocument/2006/relationships/tags" Target="../tags/tag116.xml"/><Relationship Id="rId2" Type="http://schemas.openxmlformats.org/officeDocument/2006/relationships/tags" Target="../tags/tag101.xml"/><Relationship Id="rId16" Type="http://schemas.openxmlformats.org/officeDocument/2006/relationships/tags" Target="../tags/tag115.xml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8.vml"/><Relationship Id="rId6" Type="http://schemas.openxmlformats.org/officeDocument/2006/relationships/tags" Target="../tags/tag105.xml"/><Relationship Id="rId11" Type="http://schemas.openxmlformats.org/officeDocument/2006/relationships/tags" Target="../tags/tag110.xml"/><Relationship Id="rId5" Type="http://schemas.openxmlformats.org/officeDocument/2006/relationships/tags" Target="../tags/tag104.xml"/><Relationship Id="rId15" Type="http://schemas.openxmlformats.org/officeDocument/2006/relationships/tags" Target="../tags/tag114.xml"/><Relationship Id="rId10" Type="http://schemas.openxmlformats.org/officeDocument/2006/relationships/tags" Target="../tags/tag109.xml"/><Relationship Id="rId19" Type="http://schemas.openxmlformats.org/officeDocument/2006/relationships/slideLayout" Target="../slideLayouts/slideLayout2.xml"/><Relationship Id="rId4" Type="http://schemas.openxmlformats.org/officeDocument/2006/relationships/tags" Target="../tags/tag103.xml"/><Relationship Id="rId9" Type="http://schemas.openxmlformats.org/officeDocument/2006/relationships/tags" Target="../tags/tag108.xml"/><Relationship Id="rId14" Type="http://schemas.openxmlformats.org/officeDocument/2006/relationships/tags" Target="../tags/tag11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124.xml"/><Relationship Id="rId13" Type="http://schemas.openxmlformats.org/officeDocument/2006/relationships/tags" Target="../tags/tag129.xml"/><Relationship Id="rId18" Type="http://schemas.openxmlformats.org/officeDocument/2006/relationships/tags" Target="../tags/tag134.xml"/><Relationship Id="rId26" Type="http://schemas.openxmlformats.org/officeDocument/2006/relationships/tags" Target="../tags/tag142.xml"/><Relationship Id="rId39" Type="http://schemas.openxmlformats.org/officeDocument/2006/relationships/slideLayout" Target="../slideLayouts/slideLayout2.xml"/><Relationship Id="rId3" Type="http://schemas.openxmlformats.org/officeDocument/2006/relationships/tags" Target="../tags/tag119.xml"/><Relationship Id="rId21" Type="http://schemas.openxmlformats.org/officeDocument/2006/relationships/tags" Target="../tags/tag137.xml"/><Relationship Id="rId34" Type="http://schemas.openxmlformats.org/officeDocument/2006/relationships/tags" Target="../tags/tag150.xml"/><Relationship Id="rId7" Type="http://schemas.openxmlformats.org/officeDocument/2006/relationships/tags" Target="../tags/tag123.xml"/><Relationship Id="rId12" Type="http://schemas.openxmlformats.org/officeDocument/2006/relationships/tags" Target="../tags/tag128.xml"/><Relationship Id="rId17" Type="http://schemas.openxmlformats.org/officeDocument/2006/relationships/tags" Target="../tags/tag133.xml"/><Relationship Id="rId25" Type="http://schemas.openxmlformats.org/officeDocument/2006/relationships/tags" Target="../tags/tag141.xml"/><Relationship Id="rId33" Type="http://schemas.openxmlformats.org/officeDocument/2006/relationships/tags" Target="../tags/tag149.xml"/><Relationship Id="rId38" Type="http://schemas.openxmlformats.org/officeDocument/2006/relationships/tags" Target="../tags/tag154.xml"/><Relationship Id="rId2" Type="http://schemas.openxmlformats.org/officeDocument/2006/relationships/tags" Target="../tags/tag118.xml"/><Relationship Id="rId16" Type="http://schemas.openxmlformats.org/officeDocument/2006/relationships/tags" Target="../tags/tag132.xml"/><Relationship Id="rId20" Type="http://schemas.openxmlformats.org/officeDocument/2006/relationships/tags" Target="../tags/tag136.xml"/><Relationship Id="rId29" Type="http://schemas.openxmlformats.org/officeDocument/2006/relationships/tags" Target="../tags/tag145.xml"/><Relationship Id="rId41" Type="http://schemas.openxmlformats.org/officeDocument/2006/relationships/image" Target="../media/image6.emf"/><Relationship Id="rId1" Type="http://schemas.openxmlformats.org/officeDocument/2006/relationships/vmlDrawing" Target="../drawings/vmlDrawing9.vml"/><Relationship Id="rId6" Type="http://schemas.openxmlformats.org/officeDocument/2006/relationships/tags" Target="../tags/tag122.xml"/><Relationship Id="rId11" Type="http://schemas.openxmlformats.org/officeDocument/2006/relationships/tags" Target="../tags/tag127.xml"/><Relationship Id="rId24" Type="http://schemas.openxmlformats.org/officeDocument/2006/relationships/tags" Target="../tags/tag140.xml"/><Relationship Id="rId32" Type="http://schemas.openxmlformats.org/officeDocument/2006/relationships/tags" Target="../tags/tag148.xml"/><Relationship Id="rId37" Type="http://schemas.openxmlformats.org/officeDocument/2006/relationships/tags" Target="../tags/tag153.xml"/><Relationship Id="rId40" Type="http://schemas.openxmlformats.org/officeDocument/2006/relationships/oleObject" Target="../embeddings/oleObject10.bin"/><Relationship Id="rId5" Type="http://schemas.openxmlformats.org/officeDocument/2006/relationships/tags" Target="../tags/tag121.xml"/><Relationship Id="rId15" Type="http://schemas.openxmlformats.org/officeDocument/2006/relationships/tags" Target="../tags/tag131.xml"/><Relationship Id="rId23" Type="http://schemas.openxmlformats.org/officeDocument/2006/relationships/tags" Target="../tags/tag139.xml"/><Relationship Id="rId28" Type="http://schemas.openxmlformats.org/officeDocument/2006/relationships/tags" Target="../tags/tag144.xml"/><Relationship Id="rId36" Type="http://schemas.openxmlformats.org/officeDocument/2006/relationships/tags" Target="../tags/tag152.xml"/><Relationship Id="rId10" Type="http://schemas.openxmlformats.org/officeDocument/2006/relationships/tags" Target="../tags/tag126.xml"/><Relationship Id="rId19" Type="http://schemas.openxmlformats.org/officeDocument/2006/relationships/tags" Target="../tags/tag135.xml"/><Relationship Id="rId31" Type="http://schemas.openxmlformats.org/officeDocument/2006/relationships/tags" Target="../tags/tag147.xml"/><Relationship Id="rId4" Type="http://schemas.openxmlformats.org/officeDocument/2006/relationships/tags" Target="../tags/tag120.xml"/><Relationship Id="rId9" Type="http://schemas.openxmlformats.org/officeDocument/2006/relationships/tags" Target="../tags/tag125.xml"/><Relationship Id="rId14" Type="http://schemas.openxmlformats.org/officeDocument/2006/relationships/tags" Target="../tags/tag130.xml"/><Relationship Id="rId22" Type="http://schemas.openxmlformats.org/officeDocument/2006/relationships/tags" Target="../tags/tag138.xml"/><Relationship Id="rId27" Type="http://schemas.openxmlformats.org/officeDocument/2006/relationships/tags" Target="../tags/tag143.xml"/><Relationship Id="rId30" Type="http://schemas.openxmlformats.org/officeDocument/2006/relationships/tags" Target="../tags/tag146.xml"/><Relationship Id="rId35" Type="http://schemas.openxmlformats.org/officeDocument/2006/relationships/tags" Target="../tags/tag151.xml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tags" Target="../tags/tag166.xml"/><Relationship Id="rId18" Type="http://schemas.openxmlformats.org/officeDocument/2006/relationships/tags" Target="../tags/tag171.xml"/><Relationship Id="rId26" Type="http://schemas.openxmlformats.org/officeDocument/2006/relationships/tags" Target="../tags/tag179.xml"/><Relationship Id="rId39" Type="http://schemas.openxmlformats.org/officeDocument/2006/relationships/tags" Target="../tags/tag192.xml"/><Relationship Id="rId21" Type="http://schemas.openxmlformats.org/officeDocument/2006/relationships/tags" Target="../tags/tag174.xml"/><Relationship Id="rId34" Type="http://schemas.openxmlformats.org/officeDocument/2006/relationships/tags" Target="../tags/tag187.xml"/><Relationship Id="rId42" Type="http://schemas.openxmlformats.org/officeDocument/2006/relationships/tags" Target="../tags/tag195.xml"/><Relationship Id="rId47" Type="http://schemas.openxmlformats.org/officeDocument/2006/relationships/tags" Target="../tags/tag200.xml"/><Relationship Id="rId50" Type="http://schemas.openxmlformats.org/officeDocument/2006/relationships/tags" Target="../tags/tag203.xml"/><Relationship Id="rId55" Type="http://schemas.openxmlformats.org/officeDocument/2006/relationships/image" Target="../media/image8.emf"/><Relationship Id="rId7" Type="http://schemas.openxmlformats.org/officeDocument/2006/relationships/tags" Target="../tags/tag160.xml"/><Relationship Id="rId12" Type="http://schemas.openxmlformats.org/officeDocument/2006/relationships/tags" Target="../tags/tag165.xml"/><Relationship Id="rId17" Type="http://schemas.openxmlformats.org/officeDocument/2006/relationships/tags" Target="../tags/tag170.xml"/><Relationship Id="rId25" Type="http://schemas.openxmlformats.org/officeDocument/2006/relationships/tags" Target="../tags/tag178.xml"/><Relationship Id="rId33" Type="http://schemas.openxmlformats.org/officeDocument/2006/relationships/tags" Target="../tags/tag186.xml"/><Relationship Id="rId38" Type="http://schemas.openxmlformats.org/officeDocument/2006/relationships/tags" Target="../tags/tag191.xml"/><Relationship Id="rId46" Type="http://schemas.openxmlformats.org/officeDocument/2006/relationships/tags" Target="../tags/tag199.xml"/><Relationship Id="rId2" Type="http://schemas.openxmlformats.org/officeDocument/2006/relationships/tags" Target="../tags/tag155.xml"/><Relationship Id="rId16" Type="http://schemas.openxmlformats.org/officeDocument/2006/relationships/tags" Target="../tags/tag169.xml"/><Relationship Id="rId20" Type="http://schemas.openxmlformats.org/officeDocument/2006/relationships/tags" Target="../tags/tag173.xml"/><Relationship Id="rId29" Type="http://schemas.openxmlformats.org/officeDocument/2006/relationships/tags" Target="../tags/tag182.xml"/><Relationship Id="rId41" Type="http://schemas.openxmlformats.org/officeDocument/2006/relationships/tags" Target="../tags/tag194.xml"/><Relationship Id="rId54" Type="http://schemas.openxmlformats.org/officeDocument/2006/relationships/oleObject" Target="../embeddings/oleObject12.bin"/><Relationship Id="rId1" Type="http://schemas.openxmlformats.org/officeDocument/2006/relationships/vmlDrawing" Target="../drawings/vmlDrawing10.vml"/><Relationship Id="rId6" Type="http://schemas.openxmlformats.org/officeDocument/2006/relationships/tags" Target="../tags/tag159.xml"/><Relationship Id="rId11" Type="http://schemas.openxmlformats.org/officeDocument/2006/relationships/tags" Target="../tags/tag164.xml"/><Relationship Id="rId24" Type="http://schemas.openxmlformats.org/officeDocument/2006/relationships/tags" Target="../tags/tag177.xml"/><Relationship Id="rId32" Type="http://schemas.openxmlformats.org/officeDocument/2006/relationships/tags" Target="../tags/tag185.xml"/><Relationship Id="rId37" Type="http://schemas.openxmlformats.org/officeDocument/2006/relationships/tags" Target="../tags/tag190.xml"/><Relationship Id="rId40" Type="http://schemas.openxmlformats.org/officeDocument/2006/relationships/tags" Target="../tags/tag193.xml"/><Relationship Id="rId45" Type="http://schemas.openxmlformats.org/officeDocument/2006/relationships/tags" Target="../tags/tag198.xml"/><Relationship Id="rId53" Type="http://schemas.openxmlformats.org/officeDocument/2006/relationships/image" Target="../media/image6.emf"/><Relationship Id="rId5" Type="http://schemas.openxmlformats.org/officeDocument/2006/relationships/tags" Target="../tags/tag158.xml"/><Relationship Id="rId15" Type="http://schemas.openxmlformats.org/officeDocument/2006/relationships/tags" Target="../tags/tag168.xml"/><Relationship Id="rId23" Type="http://schemas.openxmlformats.org/officeDocument/2006/relationships/tags" Target="../tags/tag176.xml"/><Relationship Id="rId28" Type="http://schemas.openxmlformats.org/officeDocument/2006/relationships/tags" Target="../tags/tag181.xml"/><Relationship Id="rId36" Type="http://schemas.openxmlformats.org/officeDocument/2006/relationships/tags" Target="../tags/tag189.xml"/><Relationship Id="rId49" Type="http://schemas.openxmlformats.org/officeDocument/2006/relationships/tags" Target="../tags/tag202.xml"/><Relationship Id="rId57" Type="http://schemas.openxmlformats.org/officeDocument/2006/relationships/image" Target="../media/image9.emf"/><Relationship Id="rId10" Type="http://schemas.openxmlformats.org/officeDocument/2006/relationships/tags" Target="../tags/tag163.xml"/><Relationship Id="rId19" Type="http://schemas.openxmlformats.org/officeDocument/2006/relationships/tags" Target="../tags/tag172.xml"/><Relationship Id="rId31" Type="http://schemas.openxmlformats.org/officeDocument/2006/relationships/tags" Target="../tags/tag184.xml"/><Relationship Id="rId44" Type="http://schemas.openxmlformats.org/officeDocument/2006/relationships/tags" Target="../tags/tag197.xml"/><Relationship Id="rId52" Type="http://schemas.openxmlformats.org/officeDocument/2006/relationships/oleObject" Target="../embeddings/oleObject11.bin"/><Relationship Id="rId4" Type="http://schemas.openxmlformats.org/officeDocument/2006/relationships/tags" Target="../tags/tag157.xml"/><Relationship Id="rId9" Type="http://schemas.openxmlformats.org/officeDocument/2006/relationships/tags" Target="../tags/tag162.xml"/><Relationship Id="rId14" Type="http://schemas.openxmlformats.org/officeDocument/2006/relationships/tags" Target="../tags/tag167.xml"/><Relationship Id="rId22" Type="http://schemas.openxmlformats.org/officeDocument/2006/relationships/tags" Target="../tags/tag175.xml"/><Relationship Id="rId27" Type="http://schemas.openxmlformats.org/officeDocument/2006/relationships/tags" Target="../tags/tag180.xml"/><Relationship Id="rId30" Type="http://schemas.openxmlformats.org/officeDocument/2006/relationships/tags" Target="../tags/tag183.xml"/><Relationship Id="rId35" Type="http://schemas.openxmlformats.org/officeDocument/2006/relationships/tags" Target="../tags/tag188.xml"/><Relationship Id="rId43" Type="http://schemas.openxmlformats.org/officeDocument/2006/relationships/tags" Target="../tags/tag196.xml"/><Relationship Id="rId48" Type="http://schemas.openxmlformats.org/officeDocument/2006/relationships/tags" Target="../tags/tag201.xml"/><Relationship Id="rId56" Type="http://schemas.openxmlformats.org/officeDocument/2006/relationships/oleObject" Target="../embeddings/oleObject13.bin"/><Relationship Id="rId8" Type="http://schemas.openxmlformats.org/officeDocument/2006/relationships/tags" Target="../tags/tag161.xml"/><Relationship Id="rId51" Type="http://schemas.openxmlformats.org/officeDocument/2006/relationships/slideLayout" Target="../slideLayouts/slideLayout2.xml"/><Relationship Id="rId3" Type="http://schemas.openxmlformats.org/officeDocument/2006/relationships/tags" Target="../tags/tag15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tags" Target="../tags/tag205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204.xml"/><Relationship Id="rId1" Type="http://schemas.openxmlformats.org/officeDocument/2006/relationships/vmlDrawing" Target="../drawings/vmlDrawing11.vml"/><Relationship Id="rId6" Type="http://schemas.openxmlformats.org/officeDocument/2006/relationships/tags" Target="../tags/tag208.xml"/><Relationship Id="rId5" Type="http://schemas.openxmlformats.org/officeDocument/2006/relationships/tags" Target="../tags/tag207.xml"/><Relationship Id="rId4" Type="http://schemas.openxmlformats.org/officeDocument/2006/relationships/tags" Target="../tags/tag206.xml"/><Relationship Id="rId9" Type="http://schemas.openxmlformats.org/officeDocument/2006/relationships/image" Target="../media/image10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tags" Target="../tags/tag210.xml"/><Relationship Id="rId7" Type="http://schemas.openxmlformats.org/officeDocument/2006/relationships/oleObject" Target="../embeddings/oleObject15.bin"/><Relationship Id="rId2" Type="http://schemas.openxmlformats.org/officeDocument/2006/relationships/tags" Target="../tags/tag209.xml"/><Relationship Id="rId1" Type="http://schemas.openxmlformats.org/officeDocument/2006/relationships/vmlDrawing" Target="../drawings/vmlDrawing12.vml"/><Relationship Id="rId6" Type="http://schemas.openxmlformats.org/officeDocument/2006/relationships/slideLayout" Target="../slideLayouts/slideLayout2.xml"/><Relationship Id="rId11" Type="http://schemas.openxmlformats.org/officeDocument/2006/relationships/image" Target="../media/image13.png"/><Relationship Id="rId5" Type="http://schemas.openxmlformats.org/officeDocument/2006/relationships/tags" Target="../tags/tag212.xml"/><Relationship Id="rId10" Type="http://schemas.openxmlformats.org/officeDocument/2006/relationships/image" Target="../media/image12.png"/><Relationship Id="rId4" Type="http://schemas.openxmlformats.org/officeDocument/2006/relationships/tags" Target="../tags/tag211.xml"/><Relationship Id="rId9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14.xml"/><Relationship Id="rId1" Type="http://schemas.openxmlformats.org/officeDocument/2006/relationships/tags" Target="../tags/tag213.xml"/><Relationship Id="rId5" Type="http://schemas.openxmlformats.org/officeDocument/2006/relationships/image" Target="../media/image14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2268266" y="1434419"/>
            <a:ext cx="6231663" cy="98488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ru-RU" dirty="0"/>
              <a:t>М</a:t>
            </a:r>
            <a:r>
              <a:rPr lang="ru-RU" dirty="0" smtClean="0"/>
              <a:t>еждународный </a:t>
            </a:r>
            <a:r>
              <a:rPr lang="ru-RU" dirty="0"/>
              <a:t>опыт инвестиций в портовую инфраструктуру</a:t>
            </a:r>
            <a:endParaRPr lang="en-US" dirty="0"/>
          </a:p>
        </p:txBody>
      </p:sp>
      <p:sp>
        <p:nvSpPr>
          <p:cNvPr id="5" name="Disclaimer-English (United States)"/>
          <p:cNvSpPr>
            <a:spLocks noChangeArrowheads="1"/>
          </p:cNvSpPr>
          <p:nvPr/>
        </p:nvSpPr>
        <p:spPr bwMode="black">
          <a:xfrm>
            <a:off x="2268266" y="6289201"/>
            <a:ext cx="3544453" cy="37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t" anchorCtr="0">
            <a:noAutofit/>
          </a:bodyPr>
          <a:lstStyle/>
          <a:p>
            <a:pPr defTabSz="804863" eaLnBrk="0" hangingPunct="0"/>
            <a:r>
              <a:rPr lang="en-US" sz="800" dirty="0">
                <a:solidFill>
                  <a:srgbClr val="FFFFFF"/>
                </a:solidFill>
                <a:latin typeface="+mn-lt"/>
              </a:rPr>
              <a:t>CONFIDENTIAL AND PROPRIETARY</a:t>
            </a:r>
          </a:p>
          <a:p>
            <a:pPr defTabSz="804863" eaLnBrk="0" hangingPunct="0"/>
            <a:r>
              <a:rPr lang="en-US" sz="800" dirty="0">
                <a:solidFill>
                  <a:srgbClr val="FFFFFF"/>
                </a:solidFill>
                <a:latin typeface="+mn-lt"/>
              </a:rPr>
              <a:t>Any use of this material without specific permission of McKinsey &amp; Company is strictly prohibited</a:t>
            </a:r>
          </a:p>
        </p:txBody>
      </p:sp>
      <p:sp>
        <p:nvSpPr>
          <p:cNvPr id="6" name="Document type"/>
          <p:cNvSpPr txBox="1">
            <a:spLocks noChangeArrowheads="1"/>
          </p:cNvSpPr>
          <p:nvPr userDrawn="1"/>
        </p:nvSpPr>
        <p:spPr bwMode="gray">
          <a:xfrm>
            <a:off x="2268266" y="3582218"/>
            <a:ext cx="623166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>
            <a:defPPr>
              <a:defRPr lang="en-US"/>
            </a:defPPr>
            <a:lvl1pPr eaLnBrk="1" hangingPunct="1">
              <a:defRPr sz="1400" baseline="0">
                <a:solidFill>
                  <a:schemeClr val="accent6"/>
                </a:solidFill>
                <a:latin typeface="+mn-lt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ru-RU" dirty="0" smtClean="0"/>
              <a:t>12 апреля 2017 г</a:t>
            </a:r>
            <a:r>
              <a:rPr lang="en-US" dirty="0"/>
              <a:t>.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49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33778" y="2160409"/>
            <a:ext cx="8328755" cy="144655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ru-RU" sz="8800" dirty="0" smtClean="0"/>
              <a:t>ПРИЛОЖЕНИЕ</a:t>
            </a:r>
            <a:endParaRPr lang="ru-RU" sz="8800" dirty="0"/>
          </a:p>
        </p:txBody>
      </p:sp>
    </p:spTree>
    <p:extLst>
      <p:ext uri="{BB962C8B-B14F-4D97-AF65-F5344CB8AC3E}">
        <p14:creationId xmlns:p14="http://schemas.microsoft.com/office/powerpoint/2010/main" val="126979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ct 2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86611827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434" name="think-cell Slide" r:id="rId45" imgW="493" imgH="493" progId="TCLayout.ActiveDocument.1">
                  <p:embed/>
                </p:oleObj>
              </mc:Choice>
              <mc:Fallback>
                <p:oleObj name="think-cell Slide" r:id="rId45" imgW="493" imgH="49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ru-RU" sz="1300" dirty="0" err="1" smtClean="0">
              <a:solidFill>
                <a:schemeClr val="tx1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cxnSp>
        <p:nvCxnSpPr>
          <p:cNvPr id="123" name="Straight Connector 122"/>
          <p:cNvCxnSpPr>
            <a:cxnSpLocks/>
          </p:cNvCxnSpPr>
          <p:nvPr/>
        </p:nvCxnSpPr>
        <p:spPr>
          <a:xfrm>
            <a:off x="487971" y="1905000"/>
            <a:ext cx="0" cy="4082101"/>
          </a:xfrm>
          <a:prstGeom prst="line">
            <a:avLst/>
          </a:prstGeom>
          <a:ln w="111125">
            <a:solidFill>
              <a:schemeClr val="accent1">
                <a:lumMod val="40000"/>
                <a:lumOff val="6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cxnSpLocks/>
          </p:cNvCxnSpPr>
          <p:nvPr/>
        </p:nvCxnSpPr>
        <p:spPr>
          <a:xfrm>
            <a:off x="2216150" y="2300288"/>
            <a:ext cx="6521450" cy="0"/>
          </a:xfrm>
          <a:prstGeom prst="line">
            <a:avLst/>
          </a:prstGeom>
          <a:noFill/>
          <a:ln w="9525">
            <a:solidFill>
              <a:schemeClr val="accent6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Straight Connector 69"/>
          <p:cNvCxnSpPr>
            <a:cxnSpLocks/>
          </p:cNvCxnSpPr>
          <p:nvPr/>
        </p:nvCxnSpPr>
        <p:spPr>
          <a:xfrm>
            <a:off x="2216150" y="2770188"/>
            <a:ext cx="6521450" cy="0"/>
          </a:xfrm>
          <a:prstGeom prst="line">
            <a:avLst/>
          </a:prstGeom>
          <a:noFill/>
          <a:ln w="9525">
            <a:solidFill>
              <a:schemeClr val="accent6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Straight Connector 70"/>
          <p:cNvCxnSpPr>
            <a:cxnSpLocks/>
          </p:cNvCxnSpPr>
          <p:nvPr/>
        </p:nvCxnSpPr>
        <p:spPr>
          <a:xfrm>
            <a:off x="2216150" y="3241675"/>
            <a:ext cx="6521450" cy="0"/>
          </a:xfrm>
          <a:prstGeom prst="line">
            <a:avLst/>
          </a:prstGeom>
          <a:noFill/>
          <a:ln w="9525">
            <a:solidFill>
              <a:schemeClr val="accent6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Connector 71"/>
          <p:cNvCxnSpPr>
            <a:cxnSpLocks/>
          </p:cNvCxnSpPr>
          <p:nvPr/>
        </p:nvCxnSpPr>
        <p:spPr>
          <a:xfrm>
            <a:off x="2216150" y="3711575"/>
            <a:ext cx="6521450" cy="0"/>
          </a:xfrm>
          <a:prstGeom prst="line">
            <a:avLst/>
          </a:prstGeom>
          <a:noFill/>
          <a:ln w="9525">
            <a:solidFill>
              <a:schemeClr val="accent6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Straight Connector 72"/>
          <p:cNvCxnSpPr>
            <a:cxnSpLocks/>
          </p:cNvCxnSpPr>
          <p:nvPr/>
        </p:nvCxnSpPr>
        <p:spPr>
          <a:xfrm>
            <a:off x="2216150" y="4183063"/>
            <a:ext cx="6521450" cy="0"/>
          </a:xfrm>
          <a:prstGeom prst="line">
            <a:avLst/>
          </a:prstGeom>
          <a:noFill/>
          <a:ln w="9525">
            <a:solidFill>
              <a:schemeClr val="accent6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>
            <a:cxnSpLocks/>
          </p:cNvCxnSpPr>
          <p:nvPr/>
        </p:nvCxnSpPr>
        <p:spPr>
          <a:xfrm>
            <a:off x="2216150" y="4652963"/>
            <a:ext cx="6521450" cy="0"/>
          </a:xfrm>
          <a:prstGeom prst="line">
            <a:avLst/>
          </a:prstGeom>
          <a:noFill/>
          <a:ln w="9525">
            <a:solidFill>
              <a:schemeClr val="accent6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>
            <a:cxnSpLocks/>
          </p:cNvCxnSpPr>
          <p:nvPr/>
        </p:nvCxnSpPr>
        <p:spPr>
          <a:xfrm>
            <a:off x="2216150" y="5124450"/>
            <a:ext cx="6521450" cy="0"/>
          </a:xfrm>
          <a:prstGeom prst="line">
            <a:avLst/>
          </a:prstGeom>
          <a:noFill/>
          <a:ln w="9525">
            <a:solidFill>
              <a:schemeClr val="accent6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Connector 85"/>
          <p:cNvCxnSpPr>
            <a:cxnSpLocks/>
          </p:cNvCxnSpPr>
          <p:nvPr/>
        </p:nvCxnSpPr>
        <p:spPr>
          <a:xfrm>
            <a:off x="2216150" y="5594350"/>
            <a:ext cx="6521450" cy="0"/>
          </a:xfrm>
          <a:prstGeom prst="line">
            <a:avLst/>
          </a:prstGeom>
          <a:noFill/>
          <a:ln w="9525">
            <a:solidFill>
              <a:schemeClr val="accent6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Rectangle 6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119064" y="2374900"/>
            <a:ext cx="1980000" cy="3276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720000" tIns="72009" rIns="72009" bIns="72009" rtlCol="0" anchor="ctr" anchorCtr="0">
            <a:noAutofit/>
          </a:bodyPr>
          <a:lstStyle>
            <a:defPPr>
              <a:defRPr lang="en-US"/>
            </a:defPPr>
            <a:lvl1pPr marL="0" lvl="0" indent="0" defTabSz="895350" eaLnBrk="1" latinLnBrk="0" hangingPunct="1">
              <a:buClr>
                <a:schemeClr val="tx2"/>
              </a:buClr>
              <a:buSzPct val="100000"/>
              <a:defRPr sz="1100" b="1" baseline="0">
                <a:solidFill>
                  <a:schemeClr val="bg1"/>
                </a:solidFill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sz="1300" smtClean="0"/>
              <a:t>Бразилия</a:t>
            </a:r>
            <a:endParaRPr lang="ru-RU" sz="1300" dirty="0"/>
          </a:p>
        </p:txBody>
      </p:sp>
      <p:sp>
        <p:nvSpPr>
          <p:cNvPr id="89" name="Rectangle 6"/>
          <p:cNvSpPr txBox="1">
            <a:spLocks/>
          </p:cNvSpPr>
          <p:nvPr>
            <p:custDataLst>
              <p:tags r:id="rId5"/>
            </p:custDataLst>
          </p:nvPr>
        </p:nvSpPr>
        <p:spPr>
          <a:xfrm>
            <a:off x="119064" y="2844800"/>
            <a:ext cx="1980000" cy="3276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720000" tIns="72009" rIns="72009" bIns="72009" rtlCol="0" anchor="ctr" anchorCtr="0">
            <a:noAutofit/>
          </a:bodyPr>
          <a:lstStyle>
            <a:defPPr>
              <a:defRPr lang="en-US"/>
            </a:defPPr>
            <a:lvl1pPr marL="0" lvl="0" indent="0" defTabSz="895350" eaLnBrk="1" latinLnBrk="0" hangingPunct="1">
              <a:buClr>
                <a:schemeClr val="tx2"/>
              </a:buClr>
              <a:buSzPct val="100000"/>
              <a:defRPr sz="1100" b="1" baseline="0">
                <a:solidFill>
                  <a:schemeClr val="bg1"/>
                </a:solidFill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sz="1300" smtClean="0"/>
              <a:t>США</a:t>
            </a:r>
            <a:endParaRPr lang="ru-RU" sz="1300" dirty="0"/>
          </a:p>
        </p:txBody>
      </p:sp>
      <p:sp>
        <p:nvSpPr>
          <p:cNvPr id="90" name="Rectangle 6"/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119064" y="3313113"/>
            <a:ext cx="1980000" cy="3276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720000" tIns="72009" rIns="72009" bIns="72009" rtlCol="0" anchor="ctr" anchorCtr="0">
            <a:noAutofit/>
          </a:bodyPr>
          <a:lstStyle>
            <a:defPPr>
              <a:defRPr lang="en-US"/>
            </a:defPPr>
            <a:lvl1pPr marL="0" lvl="0" indent="0" defTabSz="895350" eaLnBrk="1" latinLnBrk="0" hangingPunct="1">
              <a:buClr>
                <a:schemeClr val="tx2"/>
              </a:buClr>
              <a:buSzPct val="100000"/>
              <a:defRPr sz="1100" b="1" baseline="0">
                <a:solidFill>
                  <a:schemeClr val="bg1"/>
                </a:solidFill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sz="1300" smtClean="0"/>
              <a:t>Австралия</a:t>
            </a:r>
            <a:endParaRPr lang="ru-RU" sz="1300" dirty="0"/>
          </a:p>
        </p:txBody>
      </p:sp>
      <p:sp>
        <p:nvSpPr>
          <p:cNvPr id="91" name="Rectangle 6"/>
          <p:cNvSpPr txBox="1">
            <a:spLocks/>
          </p:cNvSpPr>
          <p:nvPr>
            <p:custDataLst>
              <p:tags r:id="rId7"/>
            </p:custDataLst>
          </p:nvPr>
        </p:nvSpPr>
        <p:spPr>
          <a:xfrm>
            <a:off x="119064" y="3783013"/>
            <a:ext cx="1980000" cy="3276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720000" tIns="72009" rIns="72009" bIns="72009" rtlCol="0" anchor="ctr" anchorCtr="0">
            <a:noAutofit/>
          </a:bodyPr>
          <a:lstStyle>
            <a:defPPr>
              <a:defRPr lang="en-US"/>
            </a:defPPr>
            <a:lvl1pPr marL="0" lvl="0" indent="0" defTabSz="895350" eaLnBrk="1" latinLnBrk="0" hangingPunct="1">
              <a:buClr>
                <a:schemeClr val="tx2"/>
              </a:buClr>
              <a:buSzPct val="100000"/>
              <a:defRPr sz="1100" b="1" baseline="0">
                <a:solidFill>
                  <a:schemeClr val="bg1"/>
                </a:solidFill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sz="1300" smtClean="0"/>
              <a:t>ОАЭ</a:t>
            </a:r>
            <a:endParaRPr lang="ru-RU" sz="1300" dirty="0"/>
          </a:p>
        </p:txBody>
      </p:sp>
      <p:sp>
        <p:nvSpPr>
          <p:cNvPr id="99" name="Rectangle 6"/>
          <p:cNvSpPr txBox="1">
            <a:spLocks/>
          </p:cNvSpPr>
          <p:nvPr>
            <p:custDataLst>
              <p:tags r:id="rId8"/>
            </p:custDataLst>
          </p:nvPr>
        </p:nvSpPr>
        <p:spPr>
          <a:xfrm>
            <a:off x="119064" y="4251325"/>
            <a:ext cx="1980000" cy="3276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720000" tIns="72009" rIns="72009" bIns="72009" rtlCol="0" anchor="ctr" anchorCtr="0">
            <a:noAutofit/>
          </a:bodyPr>
          <a:lstStyle>
            <a:defPPr>
              <a:defRPr lang="en-US"/>
            </a:defPPr>
            <a:lvl1pPr marL="0" lvl="0" indent="0" defTabSz="895350" eaLnBrk="1" latinLnBrk="0" hangingPunct="1">
              <a:buClr>
                <a:schemeClr val="tx2"/>
              </a:buClr>
              <a:buSzPct val="100000"/>
              <a:defRPr sz="1100" b="1" baseline="0">
                <a:solidFill>
                  <a:schemeClr val="bg1"/>
                </a:solidFill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sz="1300" smtClean="0"/>
              <a:t>Южная Корея</a:t>
            </a:r>
            <a:endParaRPr lang="ru-RU" sz="1300" dirty="0"/>
          </a:p>
        </p:txBody>
      </p:sp>
      <p:sp>
        <p:nvSpPr>
          <p:cNvPr id="100" name="Rectangle 6"/>
          <p:cNvSpPr txBox="1">
            <a:spLocks/>
          </p:cNvSpPr>
          <p:nvPr>
            <p:custDataLst>
              <p:tags r:id="rId9"/>
            </p:custDataLst>
          </p:nvPr>
        </p:nvSpPr>
        <p:spPr>
          <a:xfrm>
            <a:off x="119064" y="4721225"/>
            <a:ext cx="1980000" cy="3276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720000" tIns="72009" rIns="72009" bIns="72009" rtlCol="0" anchor="ctr" anchorCtr="0">
            <a:noAutofit/>
          </a:bodyPr>
          <a:lstStyle>
            <a:defPPr>
              <a:defRPr lang="en-US"/>
            </a:defPPr>
            <a:lvl1pPr marL="0" lvl="0" indent="0" defTabSz="895350" eaLnBrk="1" latinLnBrk="0" hangingPunct="1">
              <a:buClr>
                <a:schemeClr val="tx2"/>
              </a:buClr>
              <a:buSzPct val="100000"/>
              <a:defRPr sz="1100" b="1" baseline="0">
                <a:solidFill>
                  <a:schemeClr val="bg1"/>
                </a:solidFill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sz="1300" smtClean="0"/>
              <a:t>Испания</a:t>
            </a:r>
            <a:endParaRPr lang="ru-RU" sz="1300" dirty="0"/>
          </a:p>
        </p:txBody>
      </p:sp>
      <p:sp>
        <p:nvSpPr>
          <p:cNvPr id="101" name="Rectangle 6"/>
          <p:cNvSpPr txBox="1">
            <a:spLocks/>
          </p:cNvSpPr>
          <p:nvPr>
            <p:custDataLst>
              <p:tags r:id="rId10"/>
            </p:custDataLst>
          </p:nvPr>
        </p:nvSpPr>
        <p:spPr>
          <a:xfrm>
            <a:off x="119064" y="5191125"/>
            <a:ext cx="1980000" cy="3276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720000" tIns="72009" rIns="72009" bIns="72009" rtlCol="0" anchor="ctr" anchorCtr="0">
            <a:noAutofit/>
          </a:bodyPr>
          <a:lstStyle>
            <a:defPPr>
              <a:defRPr lang="en-US"/>
            </a:defPPr>
            <a:lvl1pPr marL="0" lvl="0" indent="0" defTabSz="895350" eaLnBrk="1" latinLnBrk="0" hangingPunct="1">
              <a:buClr>
                <a:schemeClr val="tx2"/>
              </a:buClr>
              <a:buSzPct val="100000"/>
              <a:defRPr sz="1100" b="1" baseline="0">
                <a:solidFill>
                  <a:schemeClr val="bg1"/>
                </a:solidFill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>
              <a:buClr>
                <a:schemeClr val="lt1"/>
              </a:buClr>
            </a:pPr>
            <a:r>
              <a:rPr lang="ru-RU" sz="1300" smtClean="0">
                <a:solidFill>
                  <a:schemeClr val="lt1"/>
                </a:solidFill>
              </a:rPr>
              <a:t>Россия</a:t>
            </a:r>
            <a:endParaRPr lang="ru-RU" sz="1300" dirty="0">
              <a:solidFill>
                <a:schemeClr val="lt1"/>
              </a:solidFill>
            </a:endParaRPr>
          </a:p>
        </p:txBody>
      </p:sp>
      <p:sp>
        <p:nvSpPr>
          <p:cNvPr id="87" name="Rectangle 6"/>
          <p:cNvSpPr txBox="1">
            <a:spLocks/>
          </p:cNvSpPr>
          <p:nvPr>
            <p:custDataLst>
              <p:tags r:id="rId11"/>
            </p:custDataLst>
          </p:nvPr>
        </p:nvSpPr>
        <p:spPr>
          <a:xfrm>
            <a:off x="119064" y="1905000"/>
            <a:ext cx="1980000" cy="3276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720000" tIns="72009" rIns="72009" bIns="72009" rtlCol="0" anchor="ctr" anchorCtr="0">
            <a:noAutofit/>
          </a:bodyPr>
          <a:lstStyle>
            <a:defPPr>
              <a:defRPr lang="en-US"/>
            </a:defPPr>
            <a:lvl1pPr marL="0" lvl="0" indent="0" defTabSz="895350" eaLnBrk="1" latinLnBrk="0" hangingPunct="1">
              <a:buClr>
                <a:schemeClr val="tx2"/>
              </a:buClr>
              <a:buSzPct val="100000"/>
              <a:defRPr sz="1100" b="1" baseline="0">
                <a:solidFill>
                  <a:schemeClr val="bg1"/>
                </a:solidFill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sz="1300" dirty="0" smtClean="0"/>
              <a:t>Китай</a:t>
            </a:r>
            <a:endParaRPr lang="ru-RU" sz="1300" dirty="0"/>
          </a:p>
        </p:txBody>
      </p:sp>
      <p:sp>
        <p:nvSpPr>
          <p:cNvPr id="102" name="Rectangle 6"/>
          <p:cNvSpPr txBox="1">
            <a:spLocks/>
          </p:cNvSpPr>
          <p:nvPr>
            <p:custDataLst>
              <p:tags r:id="rId12"/>
            </p:custDataLst>
          </p:nvPr>
        </p:nvSpPr>
        <p:spPr>
          <a:xfrm>
            <a:off x="119064" y="5659438"/>
            <a:ext cx="1980000" cy="3276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720000" tIns="72009" rIns="72009" bIns="72009" rtlCol="0" anchor="ctr" anchorCtr="0">
            <a:noAutofit/>
          </a:bodyPr>
          <a:lstStyle>
            <a:defPPr>
              <a:defRPr lang="en-US"/>
            </a:defPPr>
            <a:lvl1pPr marL="0" lvl="0" indent="0" defTabSz="895350" eaLnBrk="1" latinLnBrk="0" hangingPunct="1">
              <a:buClr>
                <a:schemeClr val="tx2"/>
              </a:buClr>
              <a:buSzPct val="100000"/>
              <a:defRPr sz="1100" b="1" baseline="0">
                <a:solidFill>
                  <a:schemeClr val="bg1"/>
                </a:solidFill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sz="1300" dirty="0" smtClean="0"/>
              <a:t>Франция</a:t>
            </a:r>
            <a:endParaRPr lang="ru-RU" sz="13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063" y="230188"/>
            <a:ext cx="8618537" cy="615553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ru-RU" dirty="0"/>
              <a:t>По объему инвестиций в портовую инфраструктуру Россия отстает </a:t>
            </a:r>
            <a:r>
              <a:rPr lang="ru-RU" dirty="0" smtClean="0"/>
              <a:t>от многих </a:t>
            </a:r>
            <a:r>
              <a:rPr lang="ru-RU" dirty="0"/>
              <a:t>передовых и развивающихся стран</a:t>
            </a:r>
          </a:p>
        </p:txBody>
      </p:sp>
      <p:sp>
        <p:nvSpPr>
          <p:cNvPr id="3" name="5. Source"/>
          <p:cNvSpPr>
            <a:spLocks noChangeArrowheads="1"/>
          </p:cNvSpPr>
          <p:nvPr/>
        </p:nvSpPr>
        <p:spPr bwMode="gray">
          <a:xfrm>
            <a:off x="119063" y="6507558"/>
            <a:ext cx="72000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/>
          <a:p>
            <a:pPr marL="609600" indent="-609600" defTabSz="895350">
              <a:tabLst>
                <a:tab pos="630238" algn="l"/>
              </a:tabLst>
            </a:pPr>
            <a:r>
              <a:rPr lang="ru-RU" sz="800" dirty="0">
                <a:solidFill>
                  <a:schemeClr val="accent6"/>
                </a:solidFill>
                <a:latin typeface="+mn-lt"/>
              </a:rPr>
              <a:t>ИСТОЧНИК</a:t>
            </a:r>
            <a:r>
              <a:rPr lang="en-US" sz="800" dirty="0">
                <a:solidFill>
                  <a:schemeClr val="accent6"/>
                </a:solidFill>
                <a:latin typeface="+mn-lt"/>
              </a:rPr>
              <a:t>: BMI </a:t>
            </a:r>
            <a:r>
              <a:rPr lang="en-US" sz="800" dirty="0" smtClean="0">
                <a:solidFill>
                  <a:schemeClr val="accent6"/>
                </a:solidFill>
                <a:latin typeface="+mn-lt"/>
              </a:rPr>
              <a:t>research</a:t>
            </a:r>
            <a:r>
              <a:rPr lang="ru-RU" sz="800" dirty="0" smtClean="0">
                <a:solidFill>
                  <a:schemeClr val="accent6"/>
                </a:solidFill>
                <a:latin typeface="+mn-lt"/>
              </a:rPr>
              <a:t>;</a:t>
            </a:r>
            <a:r>
              <a:rPr lang="en-US" sz="800" dirty="0" smtClean="0">
                <a:solidFill>
                  <a:schemeClr val="accent6"/>
                </a:solidFill>
                <a:latin typeface="+mn-lt"/>
              </a:rPr>
              <a:t> </a:t>
            </a:r>
            <a:r>
              <a:rPr lang="en-US" sz="800" dirty="0">
                <a:solidFill>
                  <a:schemeClr val="accent6"/>
                </a:solidFill>
                <a:latin typeface="+mn-lt"/>
              </a:rPr>
              <a:t>World </a:t>
            </a:r>
            <a:r>
              <a:rPr lang="en-US" sz="800" dirty="0" smtClean="0">
                <a:solidFill>
                  <a:schemeClr val="accent6"/>
                </a:solidFill>
                <a:latin typeface="+mn-lt"/>
              </a:rPr>
              <a:t>Bank</a:t>
            </a:r>
            <a:r>
              <a:rPr lang="ru-RU" sz="800" dirty="0" smtClean="0">
                <a:solidFill>
                  <a:schemeClr val="accent6"/>
                </a:solidFill>
                <a:latin typeface="+mn-lt"/>
              </a:rPr>
              <a:t>;</a:t>
            </a:r>
            <a:r>
              <a:rPr lang="en-US" sz="800" dirty="0" smtClean="0">
                <a:solidFill>
                  <a:schemeClr val="accent6"/>
                </a:solidFill>
                <a:latin typeface="+mn-lt"/>
              </a:rPr>
              <a:t> </a:t>
            </a:r>
            <a:r>
              <a:rPr lang="en-US" sz="800" dirty="0">
                <a:solidFill>
                  <a:schemeClr val="accent6"/>
                </a:solidFill>
                <a:latin typeface="+mn-lt"/>
              </a:rPr>
              <a:t>National </a:t>
            </a:r>
            <a:r>
              <a:rPr lang="en-US" sz="800" dirty="0" smtClean="0">
                <a:solidFill>
                  <a:schemeClr val="accent6"/>
                </a:solidFill>
                <a:latin typeface="+mn-lt"/>
              </a:rPr>
              <a:t>Statistics</a:t>
            </a:r>
            <a:r>
              <a:rPr lang="ru-RU" sz="800" dirty="0" smtClean="0">
                <a:solidFill>
                  <a:schemeClr val="accent6"/>
                </a:solidFill>
                <a:latin typeface="+mn-lt"/>
              </a:rPr>
              <a:t>; </a:t>
            </a:r>
            <a:r>
              <a:rPr lang="ru-RU" sz="800" dirty="0">
                <a:solidFill>
                  <a:schemeClr val="accent6"/>
                </a:solidFill>
                <a:latin typeface="+mn-lt"/>
              </a:rPr>
              <a:t>подпрограмма </a:t>
            </a:r>
            <a:r>
              <a:rPr lang="ru-RU" sz="800" dirty="0" err="1">
                <a:solidFill>
                  <a:schemeClr val="accent6"/>
                </a:solidFill>
                <a:latin typeface="+mn-lt"/>
              </a:rPr>
              <a:t>ФЦП</a:t>
            </a:r>
            <a:r>
              <a:rPr lang="ru-RU" sz="800" dirty="0">
                <a:solidFill>
                  <a:schemeClr val="accent6"/>
                </a:solidFill>
                <a:latin typeface="+mn-lt"/>
              </a:rPr>
              <a:t> </a:t>
            </a:r>
            <a:r>
              <a:rPr lang="ru-RU" sz="800" dirty="0" smtClean="0">
                <a:solidFill>
                  <a:schemeClr val="accent6"/>
                </a:solidFill>
                <a:latin typeface="+mn-lt"/>
              </a:rPr>
              <a:t>"Морской транспорт"</a:t>
            </a:r>
            <a:endParaRPr lang="en-US" sz="800" dirty="0">
              <a:solidFill>
                <a:schemeClr val="accent6"/>
              </a:solidFill>
              <a:latin typeface="+mn-lt"/>
            </a:endParaRPr>
          </a:p>
        </p:txBody>
      </p:sp>
      <p:grpSp>
        <p:nvGrpSpPr>
          <p:cNvPr id="75" name="ACET"/>
          <p:cNvGrpSpPr>
            <a:grpSpLocks/>
          </p:cNvGrpSpPr>
          <p:nvPr/>
        </p:nvGrpSpPr>
        <p:grpSpPr bwMode="gray">
          <a:xfrm>
            <a:off x="119061" y="1111250"/>
            <a:ext cx="5184000" cy="619125"/>
            <a:chOff x="915" y="640"/>
            <a:chExt cx="2686" cy="390"/>
          </a:xfrm>
        </p:grpSpPr>
        <p:cxnSp>
          <p:nvCxnSpPr>
            <p:cNvPr id="76" name="AutoShape 249"/>
            <p:cNvCxnSpPr>
              <a:cxnSpLocks noChangeShapeType="1"/>
              <a:stCxn id="77" idx="4"/>
              <a:endCxn id="77" idx="6"/>
            </p:cNvCxnSpPr>
            <p:nvPr/>
          </p:nvCxnSpPr>
          <p:spPr bwMode="gray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7" name="AutoShape 250"/>
            <p:cNvSpPr>
              <a:spLocks noChangeArrowheads="1"/>
            </p:cNvSpPr>
            <p:nvPr/>
          </p:nvSpPr>
          <p:spPr bwMode="gray">
            <a:xfrm>
              <a:off x="915" y="640"/>
              <a:ext cx="2686" cy="39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sz="1300" b="1" dirty="0" smtClean="0">
                  <a:solidFill>
                    <a:schemeClr val="accent3"/>
                  </a:solidFill>
                  <a:latin typeface="+mn-lt"/>
                </a:rPr>
                <a:t>Среднегодовой объем инвестиций в морскую портовую инфраструктуру</a:t>
              </a:r>
            </a:p>
            <a:p>
              <a:r>
                <a:rPr lang="ru-RU" sz="1300" baseline="0" dirty="0" smtClean="0">
                  <a:solidFill>
                    <a:schemeClr val="accent6"/>
                  </a:solidFill>
                  <a:latin typeface="+mn-lt"/>
                </a:rPr>
                <a:t>Млрд долл.</a:t>
              </a:r>
              <a:r>
                <a:rPr lang="ru-RU" sz="1300" dirty="0" smtClean="0">
                  <a:solidFill>
                    <a:schemeClr val="accent6"/>
                  </a:solidFill>
                  <a:latin typeface="+mn-lt"/>
                </a:rPr>
                <a:t> США, 2010-15 гг.</a:t>
              </a:r>
              <a:endParaRPr lang="en-US" sz="1300" baseline="0" dirty="0">
                <a:solidFill>
                  <a:schemeClr val="accent6"/>
                </a:solidFill>
                <a:latin typeface="+mn-lt"/>
              </a:endParaRPr>
            </a:p>
          </p:txBody>
        </p:sp>
      </p:grpSp>
      <p:grpSp>
        <p:nvGrpSpPr>
          <p:cNvPr id="78" name="ACET"/>
          <p:cNvGrpSpPr>
            <a:grpSpLocks/>
          </p:cNvGrpSpPr>
          <p:nvPr/>
        </p:nvGrpSpPr>
        <p:grpSpPr bwMode="gray">
          <a:xfrm>
            <a:off x="5443187" y="1111250"/>
            <a:ext cx="1373666" cy="618539"/>
            <a:chOff x="915" y="532"/>
            <a:chExt cx="2686" cy="498"/>
          </a:xfrm>
        </p:grpSpPr>
        <p:cxnSp>
          <p:nvCxnSpPr>
            <p:cNvPr id="79" name="AutoShape 249"/>
            <p:cNvCxnSpPr>
              <a:cxnSpLocks noChangeShapeType="1"/>
              <a:stCxn id="80" idx="4"/>
              <a:endCxn id="80" idx="6"/>
            </p:cNvCxnSpPr>
            <p:nvPr/>
          </p:nvCxnSpPr>
          <p:spPr bwMode="gray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0" name="AutoShape 250"/>
            <p:cNvSpPr>
              <a:spLocks noChangeArrowheads="1"/>
            </p:cNvSpPr>
            <p:nvPr/>
          </p:nvSpPr>
          <p:spPr bwMode="gray">
            <a:xfrm>
              <a:off x="915" y="532"/>
              <a:ext cx="2686" cy="498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sz="1300" b="1" dirty="0" smtClean="0">
                  <a:solidFill>
                    <a:schemeClr val="accent3"/>
                  </a:solidFill>
                  <a:latin typeface="+mn-lt"/>
                </a:rPr>
                <a:t>Доля в инвестициях</a:t>
              </a:r>
              <a:r>
                <a:rPr lang="ru-RU" sz="1300" b="1" baseline="30000" dirty="0" smtClean="0">
                  <a:solidFill>
                    <a:schemeClr val="accent3"/>
                  </a:solidFill>
                  <a:latin typeface="+mn-lt"/>
                </a:rPr>
                <a:t>1</a:t>
              </a:r>
              <a:endParaRPr lang="en-US" sz="1300" b="1" baseline="30000" dirty="0">
                <a:solidFill>
                  <a:schemeClr val="accent3"/>
                </a:solidFill>
                <a:latin typeface="+mn-lt"/>
              </a:endParaRPr>
            </a:p>
            <a:p>
              <a:r>
                <a:rPr lang="ru-RU" sz="1300" baseline="0" dirty="0" smtClean="0">
                  <a:solidFill>
                    <a:schemeClr val="accent6"/>
                  </a:solidFill>
                  <a:latin typeface="+mn-lt"/>
                </a:rPr>
                <a:t>Проценты</a:t>
              </a:r>
              <a:r>
                <a:rPr lang="ru-RU" sz="1300" dirty="0" smtClean="0">
                  <a:solidFill>
                    <a:schemeClr val="accent6"/>
                  </a:solidFill>
                  <a:latin typeface="+mn-lt"/>
                </a:rPr>
                <a:t> </a:t>
              </a:r>
              <a:endParaRPr lang="en-US" sz="1300" dirty="0">
                <a:solidFill>
                  <a:schemeClr val="accent6"/>
                </a:solidFill>
                <a:latin typeface="+mn-lt"/>
              </a:endParaRPr>
            </a:p>
          </p:txBody>
        </p:sp>
      </p:grpSp>
      <p:graphicFrame>
        <p:nvGraphicFramePr>
          <p:cNvPr id="81" name="Object 80"/>
          <p:cNvGraphicFramePr>
            <a:graphicFrameLocks/>
          </p:cNvGraphicFramePr>
          <p:nvPr>
            <p:custDataLst>
              <p:tags r:id="rId13"/>
            </p:custDataLst>
            <p:extLst>
              <p:ext uri="{D42A27DB-BD31-4B8C-83A1-F6EECF244321}">
                <p14:modId xmlns:p14="http://schemas.microsoft.com/office/powerpoint/2010/main" val="4029972141"/>
              </p:ext>
            </p:extLst>
          </p:nvPr>
        </p:nvGraphicFramePr>
        <p:xfrm>
          <a:off x="2095500" y="1714500"/>
          <a:ext cx="2924287" cy="44388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435" name="Chart" r:id="rId47" imgW="2924287" imgH="4438823" progId="MSGraph.Chart.8">
                  <p:embed followColorScheme="full"/>
                </p:oleObj>
              </mc:Choice>
              <mc:Fallback>
                <p:oleObj name="Chart" r:id="rId47" imgW="2924287" imgH="4438823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8"/>
                      <a:stretch>
                        <a:fillRect/>
                      </a:stretch>
                    </p:blipFill>
                    <p:spPr>
                      <a:xfrm>
                        <a:off x="2095500" y="1714500"/>
                        <a:ext cx="2924287" cy="44388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 useBgFill="1">
        <p:nvSpPr>
          <p:cNvPr id="14" name="Freeform 13"/>
          <p:cNvSpPr/>
          <p:nvPr>
            <p:custDataLst>
              <p:tags r:id="rId14"/>
            </p:custDataLst>
          </p:nvPr>
        </p:nvSpPr>
        <p:spPr bwMode="auto">
          <a:xfrm>
            <a:off x="4232275" y="1852613"/>
            <a:ext cx="174626" cy="433388"/>
          </a:xfrm>
          <a:custGeom>
            <a:avLst/>
            <a:gdLst/>
            <a:ahLst/>
            <a:cxnLst/>
            <a:rect l="0" t="0" r="0" b="0"/>
            <a:pathLst>
              <a:path w="174626" h="433388">
                <a:moveTo>
                  <a:pt x="174625" y="0"/>
                </a:moveTo>
                <a:lnTo>
                  <a:pt x="57150" y="433387"/>
                </a:lnTo>
                <a:lnTo>
                  <a:pt x="0" y="433387"/>
                </a:lnTo>
                <a:lnTo>
                  <a:pt x="117475" y="0"/>
                </a:lnTo>
                <a:close/>
              </a:path>
            </a:pathLst>
          </a:custGeom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6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</a:endParaRPr>
          </a:p>
        </p:txBody>
      </p:sp>
      <p:sp>
        <p:nvSpPr>
          <p:cNvPr id="13" name="Freeform 12"/>
          <p:cNvSpPr/>
          <p:nvPr>
            <p:custDataLst>
              <p:tags r:id="rId15"/>
            </p:custDataLst>
          </p:nvPr>
        </p:nvSpPr>
        <p:spPr bwMode="auto">
          <a:xfrm>
            <a:off x="4289425" y="1852613"/>
            <a:ext cx="117476" cy="433388"/>
          </a:xfrm>
          <a:custGeom>
            <a:avLst/>
            <a:gdLst/>
            <a:ahLst/>
            <a:cxnLst/>
            <a:rect l="0" t="0" r="0" b="0"/>
            <a:pathLst>
              <a:path w="117476" h="433388">
                <a:moveTo>
                  <a:pt x="117475" y="0"/>
                </a:moveTo>
                <a:lnTo>
                  <a:pt x="0" y="433387"/>
                </a:lnTo>
              </a:path>
            </a:pathLst>
          </a:custGeom>
          <a:ln w="9525">
            <a:solidFill>
              <a:schemeClr val="accent6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Freeform 11"/>
          <p:cNvSpPr/>
          <p:nvPr>
            <p:custDataLst>
              <p:tags r:id="rId16"/>
            </p:custDataLst>
          </p:nvPr>
        </p:nvSpPr>
        <p:spPr bwMode="auto">
          <a:xfrm>
            <a:off x="4232275" y="1852613"/>
            <a:ext cx="117476" cy="433388"/>
          </a:xfrm>
          <a:custGeom>
            <a:avLst/>
            <a:gdLst/>
            <a:ahLst/>
            <a:cxnLst/>
            <a:rect l="0" t="0" r="0" b="0"/>
            <a:pathLst>
              <a:path w="117476" h="433388">
                <a:moveTo>
                  <a:pt x="117475" y="0"/>
                </a:moveTo>
                <a:lnTo>
                  <a:pt x="0" y="433387"/>
                </a:lnTo>
              </a:path>
            </a:pathLst>
          </a:custGeom>
          <a:ln w="9525">
            <a:solidFill>
              <a:schemeClr val="accent6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8" name="Text Placeholder 2"/>
          <p:cNvSpPr>
            <a:spLocks noGrp="1"/>
          </p:cNvSpPr>
          <p:nvPr>
            <p:custDataLst>
              <p:tags r:id="rId17"/>
            </p:custDataLst>
          </p:nvPr>
        </p:nvSpPr>
        <p:spPr bwMode="gray">
          <a:xfrm>
            <a:off x="2397125" y="5726113"/>
            <a:ext cx="271463" cy="19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0638" tIns="0" rIns="20638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fld id="{41564516-7F7B-44F6-86C4-E9B0F3CE9B48}" type="datetime'''''''''''''''0'''''''''''''''',''''''8'''''''''''">
              <a:rPr lang="ru-RU" altLang="en-US" sz="1300"/>
              <a:pPr/>
              <a:t>0,8</a:t>
            </a:fld>
            <a:endParaRPr lang="ru-RU" sz="1300" dirty="0">
              <a:sym typeface="+mn-lt"/>
            </a:endParaRPr>
          </a:p>
        </p:txBody>
      </p:sp>
      <p:sp>
        <p:nvSpPr>
          <p:cNvPr id="98" name="Text Placeholder 2"/>
          <p:cNvSpPr>
            <a:spLocks noGrp="1"/>
          </p:cNvSpPr>
          <p:nvPr>
            <p:custDataLst>
              <p:tags r:id="rId18"/>
            </p:custDataLst>
          </p:nvPr>
        </p:nvSpPr>
        <p:spPr bwMode="gray">
          <a:xfrm>
            <a:off x="2635250" y="4787900"/>
            <a:ext cx="271463" cy="19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0638" tIns="0" rIns="20638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fld id="{856FAEEA-857F-4ABB-85B2-76E68D2771F1}" type="datetime'1'''''''''''''''''''',''''''''''''''''''''''''9'''''''''''''">
              <a:rPr lang="ru-RU" altLang="en-US" sz="1300"/>
              <a:pPr/>
              <a:t>1,9</a:t>
            </a:fld>
            <a:endParaRPr lang="ru-RU" sz="1300" dirty="0">
              <a:sym typeface="+mn-lt"/>
            </a:endParaRPr>
          </a:p>
        </p:txBody>
      </p:sp>
      <p:sp>
        <p:nvSpPr>
          <p:cNvPr id="97" name="Text Placeholder 2"/>
          <p:cNvSpPr>
            <a:spLocks noGrp="1"/>
          </p:cNvSpPr>
          <p:nvPr>
            <p:custDataLst>
              <p:tags r:id="rId19"/>
            </p:custDataLst>
          </p:nvPr>
        </p:nvSpPr>
        <p:spPr bwMode="gray">
          <a:xfrm>
            <a:off x="2759075" y="4316413"/>
            <a:ext cx="271463" cy="19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0638" tIns="0" rIns="20638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fld id="{8062DE1E-F717-4E42-8447-CDBD6E67A2BA}" type="datetime'''''''''''''''2'''''''''''''''',''''4'">
              <a:rPr lang="ru-RU" altLang="en-US" sz="1300"/>
              <a:pPr/>
              <a:t>2,4</a:t>
            </a:fld>
            <a:endParaRPr lang="ru-RU" sz="1300" dirty="0">
              <a:sym typeface="+mn-lt"/>
            </a:endParaRPr>
          </a:p>
        </p:txBody>
      </p:sp>
      <p:sp>
        <p:nvSpPr>
          <p:cNvPr id="127" name="Text Placeholder 2"/>
          <p:cNvSpPr>
            <a:spLocks noGrp="1"/>
          </p:cNvSpPr>
          <p:nvPr>
            <p:custDataLst>
              <p:tags r:id="rId20"/>
            </p:custDataLst>
          </p:nvPr>
        </p:nvSpPr>
        <p:spPr bwMode="gray">
          <a:xfrm>
            <a:off x="2559050" y="5259388"/>
            <a:ext cx="271463" cy="19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0638" tIns="0" rIns="20638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fld id="{FF335996-070E-405A-B517-63771E727FB3}" type="datetime'''''''''''''''''''''''''''''1'''''''''''''''''',''''''''5'''''">
              <a:rPr lang="ru-RU" altLang="en-US" sz="1300" b="1"/>
              <a:pPr/>
              <a:t>1,5</a:t>
            </a:fld>
            <a:endParaRPr lang="ru-RU" sz="1300" b="1" dirty="0">
              <a:sym typeface="+mn-lt"/>
            </a:endParaRPr>
          </a:p>
        </p:txBody>
      </p:sp>
      <p:sp>
        <p:nvSpPr>
          <p:cNvPr id="53" name="Text Placeholder 2"/>
          <p:cNvSpPr>
            <a:spLocks noGrp="1"/>
          </p:cNvSpPr>
          <p:nvPr>
            <p:custDataLst>
              <p:tags r:id="rId21"/>
            </p:custDataLst>
          </p:nvPr>
        </p:nvSpPr>
        <p:spPr bwMode="gray">
          <a:xfrm>
            <a:off x="3749675" y="2439988"/>
            <a:ext cx="271463" cy="19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0638" tIns="0" rIns="20638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fld id="{C2AD6071-1879-4ADA-9A89-40FB939AB467}" type="datetime'''''''''''''''''''''''''7'''''''''',''''''''''1'''''''''''">
              <a:rPr lang="ru-RU" altLang="en-US" sz="1300">
                <a:sym typeface="+mn-lt"/>
              </a:rPr>
              <a:pPr/>
              <a:t>7,1</a:t>
            </a:fld>
            <a:endParaRPr lang="ru-RU" sz="1300" dirty="0">
              <a:sym typeface="+mn-lt"/>
            </a:endParaRPr>
          </a:p>
        </p:txBody>
      </p:sp>
      <p:sp>
        <p:nvSpPr>
          <p:cNvPr id="96" name="Text Placeholder 2"/>
          <p:cNvSpPr>
            <a:spLocks noGrp="1"/>
          </p:cNvSpPr>
          <p:nvPr>
            <p:custDataLst>
              <p:tags r:id="rId22"/>
            </p:custDataLst>
          </p:nvPr>
        </p:nvSpPr>
        <p:spPr bwMode="gray">
          <a:xfrm>
            <a:off x="2921000" y="3849688"/>
            <a:ext cx="271463" cy="19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0638" tIns="0" rIns="20638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fld id="{C53F86AE-DED1-4175-BD87-7F6C3DB8B327}" type="datetime'''''''''''''''''3'''''''''''''''''''''''',''''''''''2'">
              <a:rPr lang="ru-RU" altLang="en-US" sz="1300"/>
              <a:pPr/>
              <a:t>3,2</a:t>
            </a:fld>
            <a:endParaRPr lang="ru-RU" sz="1300" dirty="0">
              <a:sym typeface="+mn-lt"/>
            </a:endParaRPr>
          </a:p>
        </p:txBody>
      </p:sp>
      <p:sp>
        <p:nvSpPr>
          <p:cNvPr id="54" name="Text Placeholder 2"/>
          <p:cNvSpPr>
            <a:spLocks noGrp="1"/>
          </p:cNvSpPr>
          <p:nvPr>
            <p:custDataLst>
              <p:tags r:id="rId23"/>
            </p:custDataLst>
          </p:nvPr>
        </p:nvSpPr>
        <p:spPr bwMode="gray">
          <a:xfrm>
            <a:off x="3349625" y="2911475"/>
            <a:ext cx="271463" cy="19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0638" tIns="0" rIns="20638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fld id="{8E446ECA-3039-40F9-93E4-DC53203FBF06}" type="datetime'''''''''''''5'''''',''''2'''''''''">
              <a:rPr lang="ru-RU" altLang="en-US" sz="1300">
                <a:sym typeface="+mn-lt"/>
              </a:rPr>
              <a:pPr/>
              <a:t>5,2</a:t>
            </a:fld>
            <a:endParaRPr lang="ru-RU" sz="1300" dirty="0">
              <a:sym typeface="+mn-lt"/>
            </a:endParaRPr>
          </a:p>
        </p:txBody>
      </p:sp>
      <p:sp>
        <p:nvSpPr>
          <p:cNvPr id="52" name="Text Placeholder 2"/>
          <p:cNvSpPr>
            <a:spLocks noGrp="1"/>
          </p:cNvSpPr>
          <p:nvPr>
            <p:custDataLst>
              <p:tags r:id="rId24"/>
            </p:custDataLst>
          </p:nvPr>
        </p:nvSpPr>
        <p:spPr bwMode="gray">
          <a:xfrm>
            <a:off x="4940300" y="1973263"/>
            <a:ext cx="363538" cy="19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0638" tIns="0" rIns="20638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fld id="{27ECCD8F-EF86-45D6-A47D-56502FA898EA}" type="datetime'''''''''''''''''2''9'''''''''''''''''''',''''''''''''8'">
              <a:rPr lang="ru-RU" altLang="en-US" sz="1300">
                <a:sym typeface="+mn-lt"/>
              </a:rPr>
              <a:pPr/>
              <a:t>29,8</a:t>
            </a:fld>
            <a:endParaRPr lang="ru-RU" sz="1300" dirty="0">
              <a:sym typeface="+mn-lt"/>
            </a:endParaRPr>
          </a:p>
        </p:txBody>
      </p:sp>
      <p:sp>
        <p:nvSpPr>
          <p:cNvPr id="92" name="Text Placeholder 2"/>
          <p:cNvSpPr>
            <a:spLocks noGrp="1"/>
          </p:cNvSpPr>
          <p:nvPr>
            <p:custDataLst>
              <p:tags r:id="rId25"/>
            </p:custDataLst>
          </p:nvPr>
        </p:nvSpPr>
        <p:spPr bwMode="gray">
          <a:xfrm>
            <a:off x="3140075" y="3382963"/>
            <a:ext cx="271463" cy="19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0638" tIns="0" rIns="20638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fld id="{2269A214-0E74-4C2E-A256-CAC06D23B4DC}" type="datetime'''''''''''''''''''''''''''''4'''''''''''''''''',2'''''''''">
              <a:rPr lang="ru-RU" altLang="en-US" sz="1300"/>
              <a:pPr/>
              <a:t>4,2</a:t>
            </a:fld>
            <a:endParaRPr lang="ru-RU" sz="1300" dirty="0">
              <a:sym typeface="+mn-lt"/>
            </a:endParaRPr>
          </a:p>
        </p:txBody>
      </p:sp>
      <p:sp>
        <p:nvSpPr>
          <p:cNvPr id="105" name="Oval 104"/>
          <p:cNvSpPr txBox="1">
            <a:spLocks/>
          </p:cNvSpPr>
          <p:nvPr>
            <p:custDataLst>
              <p:tags r:id="rId26"/>
            </p:custDataLst>
          </p:nvPr>
        </p:nvSpPr>
        <p:spPr>
          <a:xfrm>
            <a:off x="5874088" y="1905000"/>
            <a:ext cx="511864" cy="32766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buClr>
                <a:schemeClr val="bg2"/>
              </a:buClr>
            </a:pPr>
            <a:r>
              <a:rPr lang="en-US" sz="1300" b="1" dirty="0">
                <a:solidFill>
                  <a:schemeClr val="tx1"/>
                </a:solidFill>
              </a:rPr>
              <a:t>0,6</a:t>
            </a:r>
            <a:endParaRPr lang="ru-RU" sz="1300" b="1" dirty="0">
              <a:solidFill>
                <a:schemeClr val="tx1"/>
              </a:solidFill>
            </a:endParaRPr>
          </a:p>
        </p:txBody>
      </p:sp>
      <p:sp>
        <p:nvSpPr>
          <p:cNvPr id="106" name="Oval 104"/>
          <p:cNvSpPr txBox="1">
            <a:spLocks/>
          </p:cNvSpPr>
          <p:nvPr>
            <p:custDataLst>
              <p:tags r:id="rId27"/>
            </p:custDataLst>
          </p:nvPr>
        </p:nvSpPr>
        <p:spPr>
          <a:xfrm>
            <a:off x="5874088" y="2382838"/>
            <a:ext cx="511864" cy="32766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buClr>
                <a:schemeClr val="bg2"/>
              </a:buClr>
            </a:pPr>
            <a:r>
              <a:rPr lang="en-US" sz="1300" b="1" dirty="0">
                <a:solidFill>
                  <a:schemeClr val="tx1"/>
                </a:solidFill>
              </a:rPr>
              <a:t>2,2</a:t>
            </a:r>
            <a:endParaRPr lang="ru-RU" sz="1300" b="1" dirty="0">
              <a:solidFill>
                <a:schemeClr val="tx1"/>
              </a:solidFill>
            </a:endParaRPr>
          </a:p>
        </p:txBody>
      </p:sp>
      <p:sp>
        <p:nvSpPr>
          <p:cNvPr id="107" name="Oval 104"/>
          <p:cNvSpPr txBox="1">
            <a:spLocks/>
          </p:cNvSpPr>
          <p:nvPr>
            <p:custDataLst>
              <p:tags r:id="rId28"/>
            </p:custDataLst>
          </p:nvPr>
        </p:nvSpPr>
        <p:spPr>
          <a:xfrm>
            <a:off x="5874088" y="2849563"/>
            <a:ext cx="511864" cy="32766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buClr>
                <a:schemeClr val="bg2"/>
              </a:buClr>
            </a:pPr>
            <a:r>
              <a:rPr lang="en-US" sz="1300" b="1" dirty="0">
                <a:solidFill>
                  <a:schemeClr val="tx1"/>
                </a:solidFill>
              </a:rPr>
              <a:t>0,2</a:t>
            </a:r>
            <a:endParaRPr lang="ru-RU" sz="1300" b="1" dirty="0">
              <a:solidFill>
                <a:schemeClr val="tx1"/>
              </a:solidFill>
            </a:endParaRPr>
          </a:p>
        </p:txBody>
      </p:sp>
      <p:sp>
        <p:nvSpPr>
          <p:cNvPr id="108" name="Oval 104"/>
          <p:cNvSpPr txBox="1">
            <a:spLocks/>
          </p:cNvSpPr>
          <p:nvPr>
            <p:custDataLst>
              <p:tags r:id="rId29"/>
            </p:custDataLst>
          </p:nvPr>
        </p:nvSpPr>
        <p:spPr>
          <a:xfrm>
            <a:off x="5874088" y="3316288"/>
            <a:ext cx="511864" cy="32766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buClr>
                <a:schemeClr val="bg2"/>
              </a:buClr>
            </a:pPr>
            <a:r>
              <a:rPr lang="en-US" sz="1300" b="1" dirty="0">
                <a:solidFill>
                  <a:schemeClr val="tx1"/>
                </a:solidFill>
              </a:rPr>
              <a:t>1,3</a:t>
            </a:r>
            <a:endParaRPr lang="ru-RU" sz="1300" b="1" dirty="0">
              <a:solidFill>
                <a:schemeClr val="tx1"/>
              </a:solidFill>
            </a:endParaRPr>
          </a:p>
        </p:txBody>
      </p:sp>
      <p:sp>
        <p:nvSpPr>
          <p:cNvPr id="109" name="Oval 104"/>
          <p:cNvSpPr txBox="1">
            <a:spLocks/>
          </p:cNvSpPr>
          <p:nvPr>
            <p:custDataLst>
              <p:tags r:id="rId30"/>
            </p:custDataLst>
          </p:nvPr>
        </p:nvSpPr>
        <p:spPr>
          <a:xfrm>
            <a:off x="5874088" y="3784600"/>
            <a:ext cx="511864" cy="32766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buClr>
                <a:schemeClr val="bg2"/>
              </a:buClr>
            </a:pPr>
            <a:r>
              <a:rPr lang="en-US" sz="1300" b="1" dirty="0">
                <a:solidFill>
                  <a:schemeClr val="tx1"/>
                </a:solidFill>
              </a:rPr>
              <a:t>3,3</a:t>
            </a:r>
            <a:endParaRPr lang="ru-RU" sz="1300" b="1" dirty="0">
              <a:solidFill>
                <a:schemeClr val="tx1"/>
              </a:solidFill>
            </a:endParaRPr>
          </a:p>
        </p:txBody>
      </p:sp>
      <p:sp>
        <p:nvSpPr>
          <p:cNvPr id="110" name="Oval 104"/>
          <p:cNvSpPr txBox="1">
            <a:spLocks/>
          </p:cNvSpPr>
          <p:nvPr>
            <p:custDataLst>
              <p:tags r:id="rId31"/>
            </p:custDataLst>
          </p:nvPr>
        </p:nvSpPr>
        <p:spPr>
          <a:xfrm>
            <a:off x="5874088" y="4251325"/>
            <a:ext cx="511864" cy="32766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buClr>
                <a:schemeClr val="bg2"/>
              </a:buClr>
            </a:pPr>
            <a:r>
              <a:rPr lang="en-US" sz="1300" b="1" dirty="0">
                <a:solidFill>
                  <a:schemeClr val="tx1"/>
                </a:solidFill>
              </a:rPr>
              <a:t>0,6</a:t>
            </a:r>
            <a:endParaRPr lang="ru-RU" sz="1300" b="1" dirty="0">
              <a:solidFill>
                <a:schemeClr val="tx1"/>
              </a:solidFill>
            </a:endParaRPr>
          </a:p>
        </p:txBody>
      </p:sp>
      <p:sp>
        <p:nvSpPr>
          <p:cNvPr id="111" name="Oval 104"/>
          <p:cNvSpPr txBox="1">
            <a:spLocks/>
          </p:cNvSpPr>
          <p:nvPr>
            <p:custDataLst>
              <p:tags r:id="rId32"/>
            </p:custDataLst>
          </p:nvPr>
        </p:nvSpPr>
        <p:spPr>
          <a:xfrm>
            <a:off x="5874088" y="4718050"/>
            <a:ext cx="511864" cy="32766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buClr>
                <a:schemeClr val="bg2"/>
              </a:buClr>
            </a:pPr>
            <a:r>
              <a:rPr lang="en-US" sz="1300" b="1" dirty="0">
                <a:solidFill>
                  <a:schemeClr val="tx1"/>
                </a:solidFill>
              </a:rPr>
              <a:t>0,8</a:t>
            </a:r>
            <a:endParaRPr lang="ru-RU" sz="1300" b="1" dirty="0">
              <a:solidFill>
                <a:schemeClr val="tx1"/>
              </a:solidFill>
            </a:endParaRPr>
          </a:p>
        </p:txBody>
      </p:sp>
      <p:sp>
        <p:nvSpPr>
          <p:cNvPr id="112" name="Oval 104"/>
          <p:cNvSpPr txBox="1">
            <a:spLocks/>
          </p:cNvSpPr>
          <p:nvPr>
            <p:custDataLst>
              <p:tags r:id="rId33"/>
            </p:custDataLst>
          </p:nvPr>
        </p:nvSpPr>
        <p:spPr>
          <a:xfrm>
            <a:off x="5874088" y="5184775"/>
            <a:ext cx="511864" cy="327663"/>
          </a:xfrm>
          <a:prstGeom prst="ellipse">
            <a:avLst/>
          </a:prstGeom>
          <a:solidFill>
            <a:schemeClr val="accent3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buClr>
                <a:schemeClr val="lt1"/>
              </a:buClr>
            </a:pPr>
            <a:r>
              <a:rPr lang="en-US" sz="1300" b="1" dirty="0"/>
              <a:t>0,5</a:t>
            </a:r>
            <a:endParaRPr lang="ru-RU" sz="1300" b="1" dirty="0"/>
          </a:p>
        </p:txBody>
      </p:sp>
      <p:sp>
        <p:nvSpPr>
          <p:cNvPr id="114" name="Oval 104"/>
          <p:cNvSpPr txBox="1">
            <a:spLocks/>
          </p:cNvSpPr>
          <p:nvPr>
            <p:custDataLst>
              <p:tags r:id="rId34"/>
            </p:custDataLst>
          </p:nvPr>
        </p:nvSpPr>
        <p:spPr>
          <a:xfrm>
            <a:off x="5874088" y="5659438"/>
            <a:ext cx="511864" cy="32766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buClr>
                <a:schemeClr val="bg2"/>
              </a:buClr>
            </a:pPr>
            <a:r>
              <a:rPr lang="en-US" sz="1300" b="1" dirty="0">
                <a:solidFill>
                  <a:schemeClr val="tx1"/>
                </a:solidFill>
              </a:rPr>
              <a:t>0,1</a:t>
            </a:r>
            <a:endParaRPr lang="ru-RU" sz="1300" b="1" dirty="0">
              <a:solidFill>
                <a:schemeClr val="tx1"/>
              </a:solidFill>
            </a:endParaRPr>
          </a:p>
        </p:txBody>
      </p:sp>
      <p:sp>
        <p:nvSpPr>
          <p:cNvPr id="169" name="4. Footnote"/>
          <p:cNvSpPr txBox="1">
            <a:spLocks noChangeArrowheads="1"/>
          </p:cNvSpPr>
          <p:nvPr/>
        </p:nvSpPr>
        <p:spPr bwMode="gray">
          <a:xfrm>
            <a:off x="119063" y="6305945"/>
            <a:ext cx="8618537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104775" indent="-104775" defTabSz="895350">
              <a:defRPr sz="800" baseline="0">
                <a:solidFill>
                  <a:schemeClr val="accent6"/>
                </a:solidFill>
                <a:latin typeface="+mn-lt"/>
              </a:defRPr>
            </a:lvl1pPr>
            <a:lvl2pPr marL="1031875" defTabSz="895350">
              <a:defRPr sz="2400"/>
            </a:lvl2pPr>
            <a:lvl3pPr marL="1217613" defTabSz="895350">
              <a:defRPr sz="2400"/>
            </a:lvl3pPr>
            <a:lvl4pPr marL="1404938" defTabSz="895350">
              <a:defRPr sz="2400"/>
            </a:lvl4pPr>
            <a:lvl5pPr marL="1792288" defTabSz="895350">
              <a:defRPr sz="2400"/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/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/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/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/>
            </a:lvl9pPr>
          </a:lstStyle>
          <a:p>
            <a:r>
              <a:rPr lang="ru-RU" dirty="0"/>
              <a:t>1 Доля от инвестиций в нефинансовые активы</a:t>
            </a:r>
            <a:endParaRPr lang="en-US" dirty="0"/>
          </a:p>
        </p:txBody>
      </p:sp>
      <p:grpSp>
        <p:nvGrpSpPr>
          <p:cNvPr id="172" name="ACET"/>
          <p:cNvGrpSpPr>
            <a:grpSpLocks/>
          </p:cNvGrpSpPr>
          <p:nvPr/>
        </p:nvGrpSpPr>
        <p:grpSpPr bwMode="gray">
          <a:xfrm>
            <a:off x="6956979" y="1111250"/>
            <a:ext cx="1780621" cy="618539"/>
            <a:chOff x="915" y="532"/>
            <a:chExt cx="2686" cy="498"/>
          </a:xfrm>
        </p:grpSpPr>
        <p:cxnSp>
          <p:nvCxnSpPr>
            <p:cNvPr id="173" name="AutoShape 249"/>
            <p:cNvCxnSpPr>
              <a:cxnSpLocks noChangeShapeType="1"/>
              <a:stCxn id="174" idx="4"/>
              <a:endCxn id="174" idx="6"/>
            </p:cNvCxnSpPr>
            <p:nvPr/>
          </p:nvCxnSpPr>
          <p:spPr bwMode="gray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4" name="AutoShape 250"/>
            <p:cNvSpPr>
              <a:spLocks noChangeArrowheads="1"/>
            </p:cNvSpPr>
            <p:nvPr/>
          </p:nvSpPr>
          <p:spPr bwMode="gray">
            <a:xfrm>
              <a:off x="915" y="532"/>
              <a:ext cx="2686" cy="498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sz="1300" b="1" dirty="0" smtClean="0">
                  <a:solidFill>
                    <a:schemeClr val="accent3"/>
                  </a:solidFill>
                  <a:latin typeface="+mn-lt"/>
                </a:rPr>
                <a:t>Инвестиции на тонну грузооборота</a:t>
              </a:r>
              <a:endParaRPr lang="en-US" sz="1300" b="1" baseline="30000" dirty="0">
                <a:solidFill>
                  <a:schemeClr val="accent3"/>
                </a:solidFill>
                <a:latin typeface="+mn-lt"/>
              </a:endParaRPr>
            </a:p>
            <a:p>
              <a:r>
                <a:rPr lang="ru-RU" sz="1300" dirty="0" smtClean="0">
                  <a:solidFill>
                    <a:schemeClr val="accent6"/>
                  </a:solidFill>
                  <a:latin typeface="+mn-lt"/>
                </a:rPr>
                <a:t>Долл. США</a:t>
              </a:r>
              <a:r>
                <a:rPr lang="en-US" sz="1300" baseline="0" dirty="0" smtClean="0">
                  <a:solidFill>
                    <a:schemeClr val="accent6"/>
                  </a:solidFill>
                  <a:latin typeface="+mn-lt"/>
                </a:rPr>
                <a:t> </a:t>
              </a:r>
              <a:r>
                <a:rPr lang="ru-RU" sz="1300" baseline="0" dirty="0" smtClean="0">
                  <a:solidFill>
                    <a:schemeClr val="accent6"/>
                  </a:solidFill>
                  <a:latin typeface="+mn-lt"/>
                </a:rPr>
                <a:t>на</a:t>
              </a:r>
              <a:r>
                <a:rPr lang="ru-RU" sz="1300" dirty="0" smtClean="0">
                  <a:solidFill>
                    <a:schemeClr val="accent6"/>
                  </a:solidFill>
                  <a:latin typeface="+mn-lt"/>
                </a:rPr>
                <a:t> тонну</a:t>
              </a:r>
              <a:endParaRPr lang="en-US" sz="1300" dirty="0">
                <a:solidFill>
                  <a:schemeClr val="accent6"/>
                </a:solidFill>
                <a:latin typeface="+mn-lt"/>
              </a:endParaRPr>
            </a:p>
          </p:txBody>
        </p:sp>
      </p:grpSp>
      <p:sp>
        <p:nvSpPr>
          <p:cNvPr id="175" name="Oval 104"/>
          <p:cNvSpPr txBox="1">
            <a:spLocks/>
          </p:cNvSpPr>
          <p:nvPr>
            <p:custDataLst>
              <p:tags r:id="rId35"/>
            </p:custDataLst>
          </p:nvPr>
        </p:nvSpPr>
        <p:spPr>
          <a:xfrm>
            <a:off x="7591357" y="1905000"/>
            <a:ext cx="511864" cy="32766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buClr>
                <a:schemeClr val="bg2"/>
              </a:buClr>
            </a:pPr>
            <a:r>
              <a:rPr lang="en-US" sz="1300" b="1" dirty="0">
                <a:solidFill>
                  <a:schemeClr val="tx1"/>
                </a:solidFill>
              </a:rPr>
              <a:t>4,6</a:t>
            </a:r>
            <a:endParaRPr lang="ru-RU" sz="1300" b="1" dirty="0">
              <a:solidFill>
                <a:schemeClr val="tx1"/>
              </a:solidFill>
            </a:endParaRPr>
          </a:p>
        </p:txBody>
      </p:sp>
      <p:sp>
        <p:nvSpPr>
          <p:cNvPr id="176" name="Oval 104"/>
          <p:cNvSpPr txBox="1">
            <a:spLocks/>
          </p:cNvSpPr>
          <p:nvPr>
            <p:custDataLst>
              <p:tags r:id="rId36"/>
            </p:custDataLst>
          </p:nvPr>
        </p:nvSpPr>
        <p:spPr>
          <a:xfrm>
            <a:off x="7591357" y="2382838"/>
            <a:ext cx="511864" cy="32766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buClr>
                <a:schemeClr val="bg2"/>
              </a:buClr>
            </a:pPr>
            <a:r>
              <a:rPr lang="en-US" sz="1300" b="1" dirty="0">
                <a:solidFill>
                  <a:schemeClr val="tx1"/>
                </a:solidFill>
              </a:rPr>
              <a:t>2,5</a:t>
            </a:r>
            <a:endParaRPr lang="ru-RU" sz="1300" b="1" dirty="0">
              <a:solidFill>
                <a:schemeClr val="tx1"/>
              </a:solidFill>
            </a:endParaRPr>
          </a:p>
        </p:txBody>
      </p:sp>
      <p:sp>
        <p:nvSpPr>
          <p:cNvPr id="177" name="Oval 104"/>
          <p:cNvSpPr txBox="1">
            <a:spLocks/>
          </p:cNvSpPr>
          <p:nvPr>
            <p:custDataLst>
              <p:tags r:id="rId37"/>
            </p:custDataLst>
          </p:nvPr>
        </p:nvSpPr>
        <p:spPr>
          <a:xfrm>
            <a:off x="7591357" y="2849563"/>
            <a:ext cx="511864" cy="32766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buClr>
                <a:schemeClr val="bg2"/>
              </a:buClr>
            </a:pPr>
            <a:r>
              <a:rPr lang="en-US" sz="1300" b="1" dirty="0">
                <a:solidFill>
                  <a:schemeClr val="tx1"/>
                </a:solidFill>
              </a:rPr>
              <a:t>2,3</a:t>
            </a:r>
            <a:endParaRPr lang="ru-RU" sz="1300" b="1" dirty="0">
              <a:solidFill>
                <a:schemeClr val="tx1"/>
              </a:solidFill>
            </a:endParaRPr>
          </a:p>
        </p:txBody>
      </p:sp>
      <p:sp>
        <p:nvSpPr>
          <p:cNvPr id="178" name="Oval 104"/>
          <p:cNvSpPr txBox="1">
            <a:spLocks/>
          </p:cNvSpPr>
          <p:nvPr>
            <p:custDataLst>
              <p:tags r:id="rId38"/>
            </p:custDataLst>
          </p:nvPr>
        </p:nvSpPr>
        <p:spPr>
          <a:xfrm>
            <a:off x="7591357" y="3316288"/>
            <a:ext cx="511864" cy="32766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buClr>
                <a:schemeClr val="bg2"/>
              </a:buClr>
            </a:pPr>
            <a:r>
              <a:rPr lang="en-US" sz="1300" b="1" dirty="0">
                <a:solidFill>
                  <a:schemeClr val="tx1"/>
                </a:solidFill>
              </a:rPr>
              <a:t>1,1</a:t>
            </a:r>
            <a:endParaRPr lang="ru-RU" sz="1300" b="1" dirty="0">
              <a:solidFill>
                <a:schemeClr val="tx1"/>
              </a:solidFill>
            </a:endParaRPr>
          </a:p>
        </p:txBody>
      </p:sp>
      <p:sp>
        <p:nvSpPr>
          <p:cNvPr id="179" name="Oval 104"/>
          <p:cNvSpPr txBox="1">
            <a:spLocks/>
          </p:cNvSpPr>
          <p:nvPr>
            <p:custDataLst>
              <p:tags r:id="rId39"/>
            </p:custDataLst>
          </p:nvPr>
        </p:nvSpPr>
        <p:spPr>
          <a:xfrm>
            <a:off x="7591357" y="3784600"/>
            <a:ext cx="511864" cy="32766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buClr>
                <a:schemeClr val="bg2"/>
              </a:buClr>
            </a:pPr>
            <a:r>
              <a:rPr lang="ru-RU" sz="1300" b="1" dirty="0">
                <a:solidFill>
                  <a:schemeClr val="tx1"/>
                </a:solidFill>
              </a:rPr>
              <a:t>7</a:t>
            </a:r>
            <a:r>
              <a:rPr lang="en-US" sz="1300" b="1" dirty="0" smtClean="0">
                <a:solidFill>
                  <a:schemeClr val="tx1"/>
                </a:solidFill>
              </a:rPr>
              <a:t>,4</a:t>
            </a:r>
            <a:endParaRPr lang="ru-RU" sz="1300" b="1" dirty="0">
              <a:solidFill>
                <a:schemeClr val="tx1"/>
              </a:solidFill>
            </a:endParaRPr>
          </a:p>
        </p:txBody>
      </p:sp>
      <p:sp>
        <p:nvSpPr>
          <p:cNvPr id="180" name="Oval 104"/>
          <p:cNvSpPr txBox="1">
            <a:spLocks/>
          </p:cNvSpPr>
          <p:nvPr>
            <p:custDataLst>
              <p:tags r:id="rId40"/>
            </p:custDataLst>
          </p:nvPr>
        </p:nvSpPr>
        <p:spPr>
          <a:xfrm>
            <a:off x="7591357" y="4251325"/>
            <a:ext cx="511864" cy="32766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buClr>
                <a:schemeClr val="bg2"/>
              </a:buClr>
            </a:pPr>
            <a:r>
              <a:rPr lang="ru-RU" sz="1300" b="1" dirty="0">
                <a:solidFill>
                  <a:schemeClr val="tx1"/>
                </a:solidFill>
              </a:rPr>
              <a:t>1</a:t>
            </a:r>
            <a:r>
              <a:rPr lang="en-US" sz="1300" b="1" dirty="0">
                <a:solidFill>
                  <a:schemeClr val="tx1"/>
                </a:solidFill>
              </a:rPr>
              <a:t>,</a:t>
            </a:r>
            <a:r>
              <a:rPr lang="ru-RU" sz="1300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81" name="Oval 104"/>
          <p:cNvSpPr txBox="1">
            <a:spLocks/>
          </p:cNvSpPr>
          <p:nvPr>
            <p:custDataLst>
              <p:tags r:id="rId41"/>
            </p:custDataLst>
          </p:nvPr>
        </p:nvSpPr>
        <p:spPr>
          <a:xfrm>
            <a:off x="7591357" y="4718050"/>
            <a:ext cx="511864" cy="32766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buClr>
                <a:schemeClr val="bg2"/>
              </a:buClr>
            </a:pPr>
            <a:r>
              <a:rPr lang="en-US" sz="1300" b="1" dirty="0">
                <a:solidFill>
                  <a:schemeClr val="tx1"/>
                </a:solidFill>
              </a:rPr>
              <a:t>4,4</a:t>
            </a:r>
            <a:endParaRPr lang="ru-RU" sz="1300" b="1" dirty="0">
              <a:solidFill>
                <a:schemeClr val="tx1"/>
              </a:solidFill>
            </a:endParaRPr>
          </a:p>
        </p:txBody>
      </p:sp>
      <p:sp>
        <p:nvSpPr>
          <p:cNvPr id="182" name="Oval 104"/>
          <p:cNvSpPr txBox="1">
            <a:spLocks/>
          </p:cNvSpPr>
          <p:nvPr>
            <p:custDataLst>
              <p:tags r:id="rId42"/>
            </p:custDataLst>
          </p:nvPr>
        </p:nvSpPr>
        <p:spPr>
          <a:xfrm>
            <a:off x="7591357" y="5184775"/>
            <a:ext cx="511864" cy="327663"/>
          </a:xfrm>
          <a:prstGeom prst="ellipse">
            <a:avLst/>
          </a:prstGeom>
          <a:solidFill>
            <a:schemeClr val="accent3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buClr>
                <a:schemeClr val="lt1"/>
              </a:buClr>
            </a:pPr>
            <a:r>
              <a:rPr lang="en-US" sz="1300" b="1" dirty="0"/>
              <a:t>2,4</a:t>
            </a:r>
            <a:endParaRPr lang="ru-RU" sz="1300" b="1" dirty="0"/>
          </a:p>
        </p:txBody>
      </p:sp>
      <p:sp>
        <p:nvSpPr>
          <p:cNvPr id="183" name="Oval 104"/>
          <p:cNvSpPr txBox="1">
            <a:spLocks/>
          </p:cNvSpPr>
          <p:nvPr>
            <p:custDataLst>
              <p:tags r:id="rId43"/>
            </p:custDataLst>
          </p:nvPr>
        </p:nvSpPr>
        <p:spPr>
          <a:xfrm>
            <a:off x="7591357" y="5659438"/>
            <a:ext cx="511864" cy="32766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buClr>
                <a:schemeClr val="bg2"/>
              </a:buClr>
            </a:pPr>
            <a:r>
              <a:rPr lang="en-US" sz="1300" b="1" dirty="0">
                <a:solidFill>
                  <a:schemeClr val="tx1"/>
                </a:solidFill>
              </a:rPr>
              <a:t>2,1</a:t>
            </a:r>
            <a:endParaRPr lang="ru-RU" sz="1300" b="1" dirty="0">
              <a:solidFill>
                <a:schemeClr val="tx1"/>
              </a:solidFill>
            </a:endParaRPr>
          </a:p>
        </p:txBody>
      </p:sp>
      <p:sp>
        <p:nvSpPr>
          <p:cNvPr id="68" name="Oval 67"/>
          <p:cNvSpPr>
            <a:spLocks/>
          </p:cNvSpPr>
          <p:nvPr/>
        </p:nvSpPr>
        <p:spPr>
          <a:xfrm>
            <a:off x="264742" y="1846263"/>
            <a:ext cx="446458" cy="446458"/>
          </a:xfrm>
          <a:prstGeom prst="ellipse">
            <a:avLst/>
          </a:prstGeom>
          <a:solidFill>
            <a:schemeClr val="bg1"/>
          </a:solidFill>
          <a:ln w="9525">
            <a:noFill/>
          </a:ln>
          <a:effectLst>
            <a:innerShdw blurRad="63500" dist="50800" dir="8100000">
              <a:schemeClr val="accent6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00" dirty="0" err="1" smtClean="0">
              <a:solidFill>
                <a:schemeClr val="tx1"/>
              </a:solidFill>
            </a:endParaRPr>
          </a:p>
        </p:txBody>
      </p:sp>
      <p:sp>
        <p:nvSpPr>
          <p:cNvPr id="115" name="Oval 114"/>
          <p:cNvSpPr>
            <a:spLocks/>
          </p:cNvSpPr>
          <p:nvPr/>
        </p:nvSpPr>
        <p:spPr>
          <a:xfrm>
            <a:off x="264742" y="2314575"/>
            <a:ext cx="446458" cy="446458"/>
          </a:xfrm>
          <a:prstGeom prst="ellipse">
            <a:avLst/>
          </a:prstGeom>
          <a:solidFill>
            <a:schemeClr val="bg1"/>
          </a:solidFill>
          <a:ln w="9525">
            <a:noFill/>
          </a:ln>
          <a:effectLst>
            <a:innerShdw blurRad="63500" dist="50800" dir="8100000">
              <a:schemeClr val="accent6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00" dirty="0" err="1" smtClean="0">
              <a:solidFill>
                <a:schemeClr val="tx1"/>
              </a:solidFill>
            </a:endParaRPr>
          </a:p>
        </p:txBody>
      </p:sp>
      <p:sp>
        <p:nvSpPr>
          <p:cNvPr id="116" name="Oval 115"/>
          <p:cNvSpPr>
            <a:spLocks/>
          </p:cNvSpPr>
          <p:nvPr/>
        </p:nvSpPr>
        <p:spPr>
          <a:xfrm>
            <a:off x="264742" y="2784475"/>
            <a:ext cx="446458" cy="446458"/>
          </a:xfrm>
          <a:prstGeom prst="ellipse">
            <a:avLst/>
          </a:prstGeom>
          <a:solidFill>
            <a:schemeClr val="bg1"/>
          </a:solidFill>
          <a:ln w="9525">
            <a:noFill/>
          </a:ln>
          <a:effectLst>
            <a:innerShdw blurRad="63500" dist="50800" dir="8100000">
              <a:schemeClr val="accent6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00" dirty="0" err="1" smtClean="0">
              <a:solidFill>
                <a:schemeClr val="tx1"/>
              </a:solidFill>
            </a:endParaRPr>
          </a:p>
        </p:txBody>
      </p:sp>
      <p:sp>
        <p:nvSpPr>
          <p:cNvPr id="117" name="Oval 116"/>
          <p:cNvSpPr>
            <a:spLocks/>
          </p:cNvSpPr>
          <p:nvPr/>
        </p:nvSpPr>
        <p:spPr>
          <a:xfrm>
            <a:off x="264742" y="3254375"/>
            <a:ext cx="446458" cy="446458"/>
          </a:xfrm>
          <a:prstGeom prst="ellipse">
            <a:avLst/>
          </a:prstGeom>
          <a:solidFill>
            <a:schemeClr val="bg1"/>
          </a:solidFill>
          <a:ln w="9525">
            <a:noFill/>
          </a:ln>
          <a:effectLst>
            <a:innerShdw blurRad="63500" dist="50800" dir="8100000">
              <a:schemeClr val="accent6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00" dirty="0" err="1" smtClean="0">
              <a:solidFill>
                <a:schemeClr val="tx1"/>
              </a:solidFill>
            </a:endParaRPr>
          </a:p>
        </p:txBody>
      </p:sp>
      <p:sp>
        <p:nvSpPr>
          <p:cNvPr id="118" name="Oval 117"/>
          <p:cNvSpPr>
            <a:spLocks/>
          </p:cNvSpPr>
          <p:nvPr/>
        </p:nvSpPr>
        <p:spPr>
          <a:xfrm>
            <a:off x="264742" y="3722688"/>
            <a:ext cx="446458" cy="446458"/>
          </a:xfrm>
          <a:prstGeom prst="ellipse">
            <a:avLst/>
          </a:prstGeom>
          <a:solidFill>
            <a:schemeClr val="bg1"/>
          </a:solidFill>
          <a:ln w="9525">
            <a:noFill/>
          </a:ln>
          <a:effectLst>
            <a:innerShdw blurRad="63500" dist="50800" dir="8100000">
              <a:schemeClr val="accent6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00" dirty="0" err="1" smtClean="0">
              <a:solidFill>
                <a:schemeClr val="tx1"/>
              </a:solidFill>
            </a:endParaRPr>
          </a:p>
        </p:txBody>
      </p:sp>
      <p:sp>
        <p:nvSpPr>
          <p:cNvPr id="119" name="Oval 118"/>
          <p:cNvSpPr>
            <a:spLocks/>
          </p:cNvSpPr>
          <p:nvPr/>
        </p:nvSpPr>
        <p:spPr>
          <a:xfrm>
            <a:off x="264742" y="4192588"/>
            <a:ext cx="446458" cy="446458"/>
          </a:xfrm>
          <a:prstGeom prst="ellipse">
            <a:avLst/>
          </a:prstGeom>
          <a:solidFill>
            <a:schemeClr val="bg1"/>
          </a:solidFill>
          <a:ln w="9525">
            <a:noFill/>
          </a:ln>
          <a:effectLst>
            <a:innerShdw blurRad="63500" dist="50800" dir="8100000">
              <a:schemeClr val="accent6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00" dirty="0" err="1" smtClean="0">
              <a:solidFill>
                <a:schemeClr val="tx1"/>
              </a:solidFill>
            </a:endParaRPr>
          </a:p>
        </p:txBody>
      </p:sp>
      <p:sp>
        <p:nvSpPr>
          <p:cNvPr id="120" name="Oval 119"/>
          <p:cNvSpPr>
            <a:spLocks/>
          </p:cNvSpPr>
          <p:nvPr/>
        </p:nvSpPr>
        <p:spPr>
          <a:xfrm>
            <a:off x="264742" y="4660900"/>
            <a:ext cx="446458" cy="446458"/>
          </a:xfrm>
          <a:prstGeom prst="ellipse">
            <a:avLst/>
          </a:prstGeom>
          <a:solidFill>
            <a:schemeClr val="bg1"/>
          </a:solidFill>
          <a:ln w="9525">
            <a:noFill/>
          </a:ln>
          <a:effectLst>
            <a:innerShdw blurRad="63500" dist="50800" dir="8100000">
              <a:schemeClr val="accent6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00" dirty="0" err="1" smtClean="0">
              <a:solidFill>
                <a:schemeClr val="tx1"/>
              </a:solidFill>
            </a:endParaRPr>
          </a:p>
        </p:txBody>
      </p:sp>
      <p:sp>
        <p:nvSpPr>
          <p:cNvPr id="121" name="Oval 120"/>
          <p:cNvSpPr>
            <a:spLocks/>
          </p:cNvSpPr>
          <p:nvPr/>
        </p:nvSpPr>
        <p:spPr>
          <a:xfrm>
            <a:off x="264742" y="5130800"/>
            <a:ext cx="446458" cy="446458"/>
          </a:xfrm>
          <a:prstGeom prst="ellipse">
            <a:avLst/>
          </a:prstGeom>
          <a:solidFill>
            <a:schemeClr val="bg1"/>
          </a:solidFill>
          <a:ln w="9525">
            <a:noFill/>
          </a:ln>
          <a:effectLst>
            <a:innerShdw blurRad="63500" dist="50800" dir="8100000">
              <a:schemeClr val="accent6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00" dirty="0" err="1" smtClean="0">
              <a:solidFill>
                <a:schemeClr val="tx1"/>
              </a:solidFill>
            </a:endParaRPr>
          </a:p>
        </p:txBody>
      </p:sp>
      <p:sp>
        <p:nvSpPr>
          <p:cNvPr id="122" name="Oval 121"/>
          <p:cNvSpPr>
            <a:spLocks/>
          </p:cNvSpPr>
          <p:nvPr/>
        </p:nvSpPr>
        <p:spPr>
          <a:xfrm>
            <a:off x="264742" y="5600700"/>
            <a:ext cx="446458" cy="446458"/>
          </a:xfrm>
          <a:prstGeom prst="ellipse">
            <a:avLst/>
          </a:prstGeom>
          <a:solidFill>
            <a:schemeClr val="bg1"/>
          </a:solidFill>
          <a:ln w="9525">
            <a:noFill/>
          </a:ln>
          <a:effectLst>
            <a:innerShdw blurRad="63500" dist="50800" dir="8100000">
              <a:schemeClr val="accent6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00" dirty="0" err="1" smtClean="0">
              <a:solidFill>
                <a:schemeClr val="tx1"/>
              </a:solidFill>
            </a:endParaRPr>
          </a:p>
        </p:txBody>
      </p:sp>
      <p:pic>
        <p:nvPicPr>
          <p:cNvPr id="15" name="Picture 14"/>
          <p:cNvPicPr>
            <a:picLocks/>
          </p:cNvPicPr>
          <p:nvPr/>
        </p:nvPicPr>
        <p:blipFill>
          <a:blip r:embed="rId4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302" y="1919288"/>
            <a:ext cx="301338" cy="301338"/>
          </a:xfrm>
          <a:prstGeom prst="rect">
            <a:avLst/>
          </a:prstGeom>
        </p:spPr>
      </p:pic>
      <p:pic>
        <p:nvPicPr>
          <p:cNvPr id="16" name="Picture 15"/>
          <p:cNvPicPr>
            <a:picLocks/>
          </p:cNvPicPr>
          <p:nvPr/>
        </p:nvPicPr>
        <p:blipFill>
          <a:blip r:embed="rId5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302" y="2387600"/>
            <a:ext cx="301338" cy="301338"/>
          </a:xfrm>
          <a:prstGeom prst="rect">
            <a:avLst/>
          </a:prstGeom>
        </p:spPr>
      </p:pic>
      <p:pic>
        <p:nvPicPr>
          <p:cNvPr id="17" name="Picture 16"/>
          <p:cNvPicPr>
            <a:picLocks/>
          </p:cNvPicPr>
          <p:nvPr/>
        </p:nvPicPr>
        <p:blipFill>
          <a:blip r:embed="rId5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302" y="2857500"/>
            <a:ext cx="301338" cy="301338"/>
          </a:xfrm>
          <a:prstGeom prst="rect">
            <a:avLst/>
          </a:prstGeom>
        </p:spPr>
      </p:pic>
      <p:pic>
        <p:nvPicPr>
          <p:cNvPr id="18" name="Picture 17"/>
          <p:cNvPicPr>
            <a:picLocks/>
          </p:cNvPicPr>
          <p:nvPr/>
        </p:nvPicPr>
        <p:blipFill>
          <a:blip r:embed="rId5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302" y="3325813"/>
            <a:ext cx="301338" cy="301338"/>
          </a:xfrm>
          <a:prstGeom prst="rect">
            <a:avLst/>
          </a:prstGeom>
        </p:spPr>
      </p:pic>
      <p:pic>
        <p:nvPicPr>
          <p:cNvPr id="20" name="Picture 19"/>
          <p:cNvPicPr>
            <a:picLocks/>
          </p:cNvPicPr>
          <p:nvPr/>
        </p:nvPicPr>
        <p:blipFill>
          <a:blip r:embed="rId5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302" y="3795713"/>
            <a:ext cx="301338" cy="301338"/>
          </a:xfrm>
          <a:prstGeom prst="rect">
            <a:avLst/>
          </a:prstGeom>
        </p:spPr>
      </p:pic>
      <p:pic>
        <p:nvPicPr>
          <p:cNvPr id="21" name="Picture 20"/>
          <p:cNvPicPr>
            <a:picLocks/>
          </p:cNvPicPr>
          <p:nvPr/>
        </p:nvPicPr>
        <p:blipFill>
          <a:blip r:embed="rId5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302" y="4265613"/>
            <a:ext cx="301338" cy="301338"/>
          </a:xfrm>
          <a:prstGeom prst="rect">
            <a:avLst/>
          </a:prstGeom>
        </p:spPr>
      </p:pic>
      <p:pic>
        <p:nvPicPr>
          <p:cNvPr id="22" name="Picture 21"/>
          <p:cNvPicPr>
            <a:picLocks/>
          </p:cNvPicPr>
          <p:nvPr/>
        </p:nvPicPr>
        <p:blipFill>
          <a:blip r:embed="rId5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302" y="4733925"/>
            <a:ext cx="301338" cy="301338"/>
          </a:xfrm>
          <a:prstGeom prst="rect">
            <a:avLst/>
          </a:prstGeom>
        </p:spPr>
      </p:pic>
      <p:pic>
        <p:nvPicPr>
          <p:cNvPr id="23" name="Picture 22"/>
          <p:cNvPicPr>
            <a:picLocks/>
          </p:cNvPicPr>
          <p:nvPr/>
        </p:nvPicPr>
        <p:blipFill>
          <a:blip r:embed="rId5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302" y="5203825"/>
            <a:ext cx="301338" cy="301338"/>
          </a:xfrm>
          <a:prstGeom prst="rect">
            <a:avLst/>
          </a:prstGeom>
        </p:spPr>
      </p:pic>
      <p:pic>
        <p:nvPicPr>
          <p:cNvPr id="25" name="Picture 24"/>
          <p:cNvPicPr>
            <a:picLocks/>
          </p:cNvPicPr>
          <p:nvPr/>
        </p:nvPicPr>
        <p:blipFill>
          <a:blip r:embed="rId5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302" y="5672138"/>
            <a:ext cx="301338" cy="30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48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ct 16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86752289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039" name="think-cell Slide" r:id="rId40" imgW="493" imgH="493" progId="TCLayout.ActiveDocument.1">
                  <p:embed/>
                </p:oleObj>
              </mc:Choice>
              <mc:Fallback>
                <p:oleObj name="think-cell Slide" r:id="rId40" imgW="493" imgH="49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</a:pPr>
            <a:endParaRPr lang="ru-RU" sz="1400" dirty="0" err="1" smtClean="0">
              <a:solidFill>
                <a:schemeClr val="tx1"/>
              </a:solidFill>
              <a:sym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063" y="230188"/>
            <a:ext cx="8618537" cy="615553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ru-RU" dirty="0"/>
              <a:t>В последние десятилетия активный рост международной торговли потребовал значительных инвестиций в портовую инфраструктуру</a:t>
            </a:r>
          </a:p>
        </p:txBody>
      </p:sp>
      <p:sp>
        <p:nvSpPr>
          <p:cNvPr id="5" name="5. Source"/>
          <p:cNvSpPr>
            <a:spLocks noChangeArrowheads="1"/>
          </p:cNvSpPr>
          <p:nvPr/>
        </p:nvSpPr>
        <p:spPr bwMode="gray">
          <a:xfrm>
            <a:off x="119063" y="6507558"/>
            <a:ext cx="72000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/>
          <a:p>
            <a:pPr marL="609600" indent="-609600" defTabSz="895350">
              <a:tabLst>
                <a:tab pos="630238" algn="l"/>
              </a:tabLst>
            </a:pPr>
            <a:r>
              <a:rPr lang="ru-RU" sz="800" dirty="0">
                <a:solidFill>
                  <a:schemeClr val="accent6"/>
                </a:solidFill>
                <a:latin typeface="+mn-lt"/>
              </a:rPr>
              <a:t>ИСТОЧНИК</a:t>
            </a:r>
            <a:r>
              <a:rPr lang="en-US" sz="800" dirty="0">
                <a:solidFill>
                  <a:schemeClr val="accent6"/>
                </a:solidFill>
                <a:latin typeface="+mn-lt"/>
              </a:rPr>
              <a:t>: Clarkson </a:t>
            </a:r>
            <a:r>
              <a:rPr lang="en-US" sz="800" dirty="0" smtClean="0">
                <a:solidFill>
                  <a:schemeClr val="accent6"/>
                </a:solidFill>
                <a:latin typeface="+mn-lt"/>
              </a:rPr>
              <a:t>Research</a:t>
            </a:r>
            <a:r>
              <a:rPr lang="ru-RU" sz="800" dirty="0" smtClean="0">
                <a:solidFill>
                  <a:schemeClr val="accent6"/>
                </a:solidFill>
                <a:latin typeface="+mn-lt"/>
              </a:rPr>
              <a:t>;</a:t>
            </a:r>
            <a:r>
              <a:rPr lang="en-US" sz="800" dirty="0" smtClean="0">
                <a:solidFill>
                  <a:schemeClr val="accent6"/>
                </a:solidFill>
                <a:latin typeface="+mn-lt"/>
              </a:rPr>
              <a:t> </a:t>
            </a:r>
            <a:r>
              <a:rPr lang="en-US" sz="800" dirty="0">
                <a:solidFill>
                  <a:schemeClr val="accent6"/>
                </a:solidFill>
                <a:latin typeface="+mn-lt"/>
              </a:rPr>
              <a:t>UN </a:t>
            </a:r>
            <a:r>
              <a:rPr lang="en-US" sz="800" dirty="0" err="1" smtClean="0">
                <a:solidFill>
                  <a:schemeClr val="accent6"/>
                </a:solidFill>
                <a:latin typeface="+mn-lt"/>
              </a:rPr>
              <a:t>Comtrade</a:t>
            </a:r>
            <a:r>
              <a:rPr lang="ru-RU" sz="800" dirty="0" smtClean="0">
                <a:solidFill>
                  <a:schemeClr val="accent6"/>
                </a:solidFill>
                <a:latin typeface="+mn-lt"/>
              </a:rPr>
              <a:t>;</a:t>
            </a:r>
            <a:r>
              <a:rPr lang="en-US" sz="800" dirty="0" smtClean="0">
                <a:solidFill>
                  <a:schemeClr val="accent6"/>
                </a:solidFill>
                <a:latin typeface="+mn-lt"/>
              </a:rPr>
              <a:t> </a:t>
            </a:r>
            <a:r>
              <a:rPr lang="en-US" sz="800" dirty="0" err="1">
                <a:solidFill>
                  <a:schemeClr val="accent6"/>
                </a:solidFill>
                <a:latin typeface="+mn-lt"/>
              </a:rPr>
              <a:t>ISSA</a:t>
            </a:r>
            <a:endParaRPr lang="en-US" sz="800" dirty="0">
              <a:solidFill>
                <a:schemeClr val="accent6"/>
              </a:solidFill>
              <a:latin typeface="+mn-lt"/>
            </a:endParaRPr>
          </a:p>
        </p:txBody>
      </p:sp>
      <p:graphicFrame>
        <p:nvGraphicFramePr>
          <p:cNvPr id="136" name="Object 135"/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88303758"/>
              </p:ext>
            </p:extLst>
          </p:nvPr>
        </p:nvGraphicFramePr>
        <p:xfrm>
          <a:off x="342899" y="2286000"/>
          <a:ext cx="5191282" cy="36481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040" name="Chart" r:id="rId42" imgW="5191282" imgH="3648121" progId="MSGraph.Chart.8">
                  <p:embed followColorScheme="full"/>
                </p:oleObj>
              </mc:Choice>
              <mc:Fallback>
                <p:oleObj name="Chart" r:id="rId42" imgW="5191282" imgH="3648121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3"/>
                      <a:stretch>
                        <a:fillRect/>
                      </a:stretch>
                    </p:blipFill>
                    <p:spPr>
                      <a:xfrm>
                        <a:off x="342899" y="2286000"/>
                        <a:ext cx="5191282" cy="36481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Text Placeholder 2"/>
          <p:cNvSpPr>
            <a:spLocks noGrp="1"/>
          </p:cNvSpPr>
          <p:nvPr>
            <p:custDataLst>
              <p:tags r:id="rId5"/>
            </p:custDataLst>
          </p:nvPr>
        </p:nvSpPr>
        <p:spPr bwMode="gray">
          <a:xfrm>
            <a:off x="138113" y="4362450"/>
            <a:ext cx="295275" cy="1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r">
              <a:lnSpc>
                <a:spcPct val="90000"/>
              </a:lnSpc>
            </a:pPr>
            <a:fld id="{1F8C9D34-7821-4EB4-9052-4ED48616646D}" type="datetime'''''''2''''''''''''''0''''''''''''''''''''0'''''''''''''">
              <a:rPr lang="ru-RU" altLang="en-US">
                <a:sym typeface="+mn-lt"/>
              </a:rPr>
              <a:pPr algn="r">
                <a:lnSpc>
                  <a:spcPct val="90000"/>
                </a:lnSpc>
              </a:pPr>
              <a:t>200</a:t>
            </a:fld>
            <a:endParaRPr lang="ru-RU" dirty="0">
              <a:sym typeface="+mn-lt"/>
            </a:endParaRPr>
          </a:p>
        </p:txBody>
      </p:sp>
      <p:sp>
        <p:nvSpPr>
          <p:cNvPr id="48" name="Text Placeholder 2"/>
          <p:cNvSpPr>
            <a:spLocks noGrp="1"/>
          </p:cNvSpPr>
          <p:nvPr>
            <p:custDataLst>
              <p:tags r:id="rId6"/>
            </p:custDataLst>
          </p:nvPr>
        </p:nvSpPr>
        <p:spPr bwMode="gray">
          <a:xfrm>
            <a:off x="138113" y="5019675"/>
            <a:ext cx="295275" cy="1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r">
              <a:lnSpc>
                <a:spcPct val="90000"/>
              </a:lnSpc>
            </a:pPr>
            <a:fld id="{4B93905E-0DF4-4CA1-8195-D91DBD018C6F}" type="datetime'''''''10''''''''''''''''''''''''''''''''''''0'''''">
              <a:rPr lang="ru-RU" altLang="en-US">
                <a:sym typeface="+mn-lt"/>
              </a:rPr>
              <a:pPr algn="r">
                <a:lnSpc>
                  <a:spcPct val="90000"/>
                </a:lnSpc>
              </a:pPr>
              <a:t>100</a:t>
            </a:fld>
            <a:endParaRPr lang="ru-RU" dirty="0">
              <a:sym typeface="+mn-lt"/>
            </a:endParaRPr>
          </a:p>
        </p:txBody>
      </p:sp>
      <p:sp>
        <p:nvSpPr>
          <p:cNvPr id="114" name="Text Placeholder 2"/>
          <p:cNvSpPr>
            <a:spLocks noGrp="1"/>
          </p:cNvSpPr>
          <p:nvPr>
            <p:custDataLst>
              <p:tags r:id="rId7"/>
            </p:custDataLst>
          </p:nvPr>
        </p:nvSpPr>
        <p:spPr bwMode="gray">
          <a:xfrm>
            <a:off x="334963" y="5676900"/>
            <a:ext cx="98425" cy="1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r">
              <a:lnSpc>
                <a:spcPct val="90000"/>
              </a:lnSpc>
            </a:pPr>
            <a:fld id="{EC2E13A0-E760-4F67-B413-98A16CBE4E00}" type="datetime'''''''''''''''''''''''''''''''''''''''''''''''''''0'''">
              <a:rPr lang="ru-RU" altLang="en-US"/>
              <a:pPr/>
              <a:t>0</a:t>
            </a:fld>
            <a:endParaRPr lang="ru-RU" dirty="0">
              <a:sym typeface="+mn-lt"/>
            </a:endParaRPr>
          </a:p>
        </p:txBody>
      </p:sp>
      <p:sp>
        <p:nvSpPr>
          <p:cNvPr id="47" name="Text Placeholder 2"/>
          <p:cNvSpPr>
            <a:spLocks noGrp="1"/>
          </p:cNvSpPr>
          <p:nvPr>
            <p:custDataLst>
              <p:tags r:id="rId8"/>
            </p:custDataLst>
          </p:nvPr>
        </p:nvSpPr>
        <p:spPr bwMode="gray">
          <a:xfrm>
            <a:off x="236538" y="5353050"/>
            <a:ext cx="196850" cy="1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r">
              <a:lnSpc>
                <a:spcPct val="90000"/>
              </a:lnSpc>
            </a:pPr>
            <a:fld id="{521CBC70-A2DE-4D34-9ECB-8C57B5161C9D}" type="datetime'''''''''''''''50'''''''''''''''">
              <a:rPr lang="ru-RU" altLang="en-US">
                <a:sym typeface="+mn-lt"/>
              </a:rPr>
              <a:pPr algn="r">
                <a:lnSpc>
                  <a:spcPct val="90000"/>
                </a:lnSpc>
              </a:pPr>
              <a:t>50</a:t>
            </a:fld>
            <a:endParaRPr lang="ru-RU" dirty="0">
              <a:sym typeface="+mn-lt"/>
            </a:endParaRPr>
          </a:p>
        </p:txBody>
      </p:sp>
      <p:sp>
        <p:nvSpPr>
          <p:cNvPr id="49" name="Text Placeholder 2"/>
          <p:cNvSpPr>
            <a:spLocks noGrp="1"/>
          </p:cNvSpPr>
          <p:nvPr>
            <p:custDataLst>
              <p:tags r:id="rId9"/>
            </p:custDataLst>
          </p:nvPr>
        </p:nvSpPr>
        <p:spPr bwMode="gray">
          <a:xfrm>
            <a:off x="138113" y="4695825"/>
            <a:ext cx="295275" cy="1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r">
              <a:lnSpc>
                <a:spcPct val="90000"/>
              </a:lnSpc>
            </a:pPr>
            <a:fld id="{28382E27-D067-4EBC-B47D-77F822162F0A}" type="datetime'1''''''''''''''''''''''''''''''''''5''''0'''''''''''''''''">
              <a:rPr lang="ru-RU" altLang="en-US">
                <a:sym typeface="+mn-lt"/>
              </a:rPr>
              <a:pPr algn="r">
                <a:lnSpc>
                  <a:spcPct val="90000"/>
                </a:lnSpc>
              </a:pPr>
              <a:t>150</a:t>
            </a:fld>
            <a:endParaRPr lang="ru-RU" dirty="0">
              <a:sym typeface="+mn-lt"/>
            </a:endParaRPr>
          </a:p>
        </p:txBody>
      </p:sp>
      <p:sp>
        <p:nvSpPr>
          <p:cNvPr id="42" name="Text Placeholder 2"/>
          <p:cNvSpPr>
            <a:spLocks noGrp="1"/>
          </p:cNvSpPr>
          <p:nvPr>
            <p:custDataLst>
              <p:tags r:id="rId10"/>
            </p:custDataLst>
          </p:nvPr>
        </p:nvSpPr>
        <p:spPr bwMode="gray">
          <a:xfrm>
            <a:off x="5443538" y="4781550"/>
            <a:ext cx="196850" cy="1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fld id="{529E8B9B-438E-43D0-9C05-2CEEE99DA5F2}" type="datetime'''''''''''''''''1''''''''''''''''''''''''''''''5'''">
              <a:rPr lang="ru-RU" altLang="en-US">
                <a:sym typeface="+mn-lt"/>
              </a:rPr>
              <a:pPr>
                <a:lnSpc>
                  <a:spcPct val="90000"/>
                </a:lnSpc>
              </a:pPr>
              <a:t>15</a:t>
            </a:fld>
            <a:endParaRPr lang="ru-RU" dirty="0">
              <a:sym typeface="+mn-lt"/>
            </a:endParaRPr>
          </a:p>
        </p:txBody>
      </p:sp>
      <p:sp>
        <p:nvSpPr>
          <p:cNvPr id="54" name="Text Placeholder 2"/>
          <p:cNvSpPr>
            <a:spLocks noGrp="1"/>
          </p:cNvSpPr>
          <p:nvPr>
            <p:custDataLst>
              <p:tags r:id="rId11"/>
            </p:custDataLst>
          </p:nvPr>
        </p:nvSpPr>
        <p:spPr bwMode="gray">
          <a:xfrm>
            <a:off x="138113" y="3057525"/>
            <a:ext cx="295275" cy="1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r">
              <a:lnSpc>
                <a:spcPct val="90000"/>
              </a:lnSpc>
            </a:pPr>
            <a:fld id="{4DE3F830-CEEE-4AED-A047-990AF924A45F}" type="datetime'''''''''''''''''''''''''''''''''''''40''''''''''''''0'''''''''">
              <a:rPr lang="ru-RU" altLang="en-US">
                <a:sym typeface="+mn-lt"/>
              </a:rPr>
              <a:pPr algn="r">
                <a:lnSpc>
                  <a:spcPct val="90000"/>
                </a:lnSpc>
              </a:pPr>
              <a:t>400</a:t>
            </a:fld>
            <a:endParaRPr lang="ru-RU" dirty="0">
              <a:sym typeface="+mn-lt"/>
            </a:endParaRPr>
          </a:p>
        </p:txBody>
      </p:sp>
      <p:sp>
        <p:nvSpPr>
          <p:cNvPr id="52" name="Text Placeholder 2"/>
          <p:cNvSpPr>
            <a:spLocks noGrp="1"/>
          </p:cNvSpPr>
          <p:nvPr>
            <p:custDataLst>
              <p:tags r:id="rId12"/>
            </p:custDataLst>
          </p:nvPr>
        </p:nvSpPr>
        <p:spPr bwMode="gray">
          <a:xfrm>
            <a:off x="138113" y="3714750"/>
            <a:ext cx="295275" cy="1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r">
              <a:lnSpc>
                <a:spcPct val="90000"/>
              </a:lnSpc>
            </a:pPr>
            <a:fld id="{F815C760-5932-4E52-8A6F-F2D994C06EEC}" type="datetime'''''''''''''''''''3''''''''''''0''''''''''0'">
              <a:rPr lang="ru-RU" altLang="en-US">
                <a:sym typeface="+mn-lt"/>
              </a:rPr>
              <a:pPr algn="r">
                <a:lnSpc>
                  <a:spcPct val="90000"/>
                </a:lnSpc>
              </a:pPr>
              <a:t>300</a:t>
            </a:fld>
            <a:endParaRPr lang="ru-RU" dirty="0">
              <a:sym typeface="+mn-lt"/>
            </a:endParaRPr>
          </a:p>
        </p:txBody>
      </p:sp>
      <p:sp>
        <p:nvSpPr>
          <p:cNvPr id="157" name="Text Placeholder 2"/>
          <p:cNvSpPr>
            <a:spLocks noGrp="1"/>
          </p:cNvSpPr>
          <p:nvPr>
            <p:custDataLst>
              <p:tags r:id="rId13"/>
            </p:custDataLst>
          </p:nvPr>
        </p:nvSpPr>
        <p:spPr bwMode="gray">
          <a:xfrm>
            <a:off x="5443538" y="3295650"/>
            <a:ext cx="196850" cy="1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fld id="{7887F6E2-9460-452B-A443-18E62FCEBB39}" type="datetime'''''''''''''''4''''''''''''''''''''''0'''">
              <a:rPr lang="ru-RU" altLang="en-US">
                <a:sym typeface="+mn-lt"/>
              </a:rPr>
              <a:pPr>
                <a:lnSpc>
                  <a:spcPct val="90000"/>
                </a:lnSpc>
              </a:pPr>
              <a:t>40</a:t>
            </a:fld>
            <a:endParaRPr lang="ru-RU" dirty="0">
              <a:sym typeface="+mn-lt"/>
            </a:endParaRPr>
          </a:p>
        </p:txBody>
      </p:sp>
      <p:sp>
        <p:nvSpPr>
          <p:cNvPr id="44" name="Text Placeholder 2"/>
          <p:cNvSpPr>
            <a:spLocks noGrp="1"/>
          </p:cNvSpPr>
          <p:nvPr>
            <p:custDataLst>
              <p:tags r:id="rId14"/>
            </p:custDataLst>
          </p:nvPr>
        </p:nvSpPr>
        <p:spPr bwMode="gray">
          <a:xfrm>
            <a:off x="5443538" y="3590925"/>
            <a:ext cx="196850" cy="1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fld id="{8FB996CA-5BDC-4431-8870-1D80B1218779}" type="datetime'''''''''''''''''''''''''''3''5'''''''''''''''''''''''''">
              <a:rPr lang="ru-RU" altLang="en-US">
                <a:sym typeface="+mn-lt"/>
              </a:rPr>
              <a:pPr>
                <a:lnSpc>
                  <a:spcPct val="90000"/>
                </a:lnSpc>
              </a:pPr>
              <a:t>35</a:t>
            </a:fld>
            <a:endParaRPr lang="ru-RU" dirty="0">
              <a:sym typeface="+mn-lt"/>
            </a:endParaRPr>
          </a:p>
        </p:txBody>
      </p:sp>
      <p:sp>
        <p:nvSpPr>
          <p:cNvPr id="124" name="Text Placeholder 2"/>
          <p:cNvSpPr>
            <a:spLocks noGrp="1"/>
          </p:cNvSpPr>
          <p:nvPr>
            <p:custDataLst>
              <p:tags r:id="rId15"/>
            </p:custDataLst>
          </p:nvPr>
        </p:nvSpPr>
        <p:spPr bwMode="gray">
          <a:xfrm>
            <a:off x="5443538" y="5676900"/>
            <a:ext cx="98425" cy="1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fld id="{A5486DE0-C165-41A2-9C1C-ABF8764BFD07}" type="datetime'''''''''''''''''''''0'''''''''''''''''''''''''''''''">
              <a:rPr lang="ru-RU" altLang="en-US"/>
              <a:pPr/>
              <a:t>0</a:t>
            </a:fld>
            <a:endParaRPr lang="ru-RU" dirty="0">
              <a:sym typeface="+mn-lt"/>
            </a:endParaRPr>
          </a:p>
        </p:txBody>
      </p:sp>
      <p:sp>
        <p:nvSpPr>
          <p:cNvPr id="153" name="Text Placeholder 2"/>
          <p:cNvSpPr>
            <a:spLocks noGrp="1"/>
          </p:cNvSpPr>
          <p:nvPr>
            <p:custDataLst>
              <p:tags r:id="rId16"/>
            </p:custDataLst>
          </p:nvPr>
        </p:nvSpPr>
        <p:spPr bwMode="gray">
          <a:xfrm>
            <a:off x="5443538" y="4486275"/>
            <a:ext cx="196850" cy="1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fld id="{CFA68049-98FC-41E5-992C-1749434A0F6F}" type="datetime'''''''''''''''''''''''''''2''''''''''''''''''0'''''''">
              <a:rPr lang="ru-RU" altLang="en-US">
                <a:sym typeface="+mn-lt"/>
              </a:rPr>
              <a:pPr>
                <a:lnSpc>
                  <a:spcPct val="90000"/>
                </a:lnSpc>
              </a:pPr>
              <a:t>20</a:t>
            </a:fld>
            <a:endParaRPr lang="ru-RU" dirty="0">
              <a:sym typeface="+mn-lt"/>
            </a:endParaRPr>
          </a:p>
        </p:txBody>
      </p:sp>
      <p:sp>
        <p:nvSpPr>
          <p:cNvPr id="159" name="Text Placeholder 2"/>
          <p:cNvSpPr>
            <a:spLocks noGrp="1"/>
          </p:cNvSpPr>
          <p:nvPr>
            <p:custDataLst>
              <p:tags r:id="rId17"/>
            </p:custDataLst>
          </p:nvPr>
        </p:nvSpPr>
        <p:spPr bwMode="gray">
          <a:xfrm>
            <a:off x="5443538" y="2695575"/>
            <a:ext cx="196850" cy="1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fld id="{1DA8F6C0-5FE8-4311-B752-46B768AD1B8A}" type="datetime'''''''''5''''''''''''''''''''0'''''''''''''''''''''''''''''">
              <a:rPr lang="ru-RU" altLang="en-US">
                <a:sym typeface="+mn-lt"/>
              </a:rPr>
              <a:pPr>
                <a:lnSpc>
                  <a:spcPct val="90000"/>
                </a:lnSpc>
              </a:pPr>
              <a:t>50</a:t>
            </a:fld>
            <a:endParaRPr lang="ru-RU" dirty="0">
              <a:sym typeface="+mn-lt"/>
            </a:endParaRPr>
          </a:p>
        </p:txBody>
      </p:sp>
      <p:sp>
        <p:nvSpPr>
          <p:cNvPr id="45" name="Text Placeholder 2"/>
          <p:cNvSpPr>
            <a:spLocks noGrp="1"/>
          </p:cNvSpPr>
          <p:nvPr>
            <p:custDataLst>
              <p:tags r:id="rId18"/>
            </p:custDataLst>
          </p:nvPr>
        </p:nvSpPr>
        <p:spPr bwMode="gray">
          <a:xfrm>
            <a:off x="5443538" y="3000375"/>
            <a:ext cx="196850" cy="1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fld id="{9C2AD54D-D97B-436C-B71F-B4EEF40E3E25}" type="datetime'''''''''''''''''''''''''''4''''''5'''''''''''''''''''">
              <a:rPr lang="ru-RU" altLang="en-US">
                <a:sym typeface="+mn-lt"/>
              </a:rPr>
              <a:pPr>
                <a:lnSpc>
                  <a:spcPct val="90000"/>
                </a:lnSpc>
              </a:pPr>
              <a:t>45</a:t>
            </a:fld>
            <a:endParaRPr lang="ru-RU" dirty="0">
              <a:sym typeface="+mn-lt"/>
            </a:endParaRPr>
          </a:p>
        </p:txBody>
      </p:sp>
      <p:sp>
        <p:nvSpPr>
          <p:cNvPr id="155" name="Text Placeholder 2"/>
          <p:cNvSpPr>
            <a:spLocks noGrp="1"/>
          </p:cNvSpPr>
          <p:nvPr>
            <p:custDataLst>
              <p:tags r:id="rId19"/>
            </p:custDataLst>
          </p:nvPr>
        </p:nvSpPr>
        <p:spPr bwMode="gray">
          <a:xfrm>
            <a:off x="5443538" y="3886200"/>
            <a:ext cx="196850" cy="1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fld id="{81B17EE9-B8B8-45B9-8160-D0010CBB0889}" type="datetime'''''''''''''''''''''''''''''3''''''''''''''''0'">
              <a:rPr lang="ru-RU" altLang="en-US">
                <a:sym typeface="+mn-lt"/>
              </a:rPr>
              <a:pPr>
                <a:lnSpc>
                  <a:spcPct val="90000"/>
                </a:lnSpc>
              </a:pPr>
              <a:t>30</a:t>
            </a:fld>
            <a:endParaRPr lang="ru-RU" dirty="0">
              <a:sym typeface="+mn-lt"/>
            </a:endParaRPr>
          </a:p>
        </p:txBody>
      </p:sp>
      <p:sp>
        <p:nvSpPr>
          <p:cNvPr id="151" name="Text Placeholder 2"/>
          <p:cNvSpPr>
            <a:spLocks noGrp="1"/>
          </p:cNvSpPr>
          <p:nvPr>
            <p:custDataLst>
              <p:tags r:id="rId20"/>
            </p:custDataLst>
          </p:nvPr>
        </p:nvSpPr>
        <p:spPr bwMode="gray">
          <a:xfrm>
            <a:off x="5443538" y="5076825"/>
            <a:ext cx="196850" cy="1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fld id="{8500B886-461F-46BE-BD4E-DCACFE1DCFC6}" type="datetime'''1''''''''''''''''0'''''">
              <a:rPr lang="ru-RU" altLang="en-US">
                <a:sym typeface="+mn-lt"/>
              </a:rPr>
              <a:pPr>
                <a:lnSpc>
                  <a:spcPct val="90000"/>
                </a:lnSpc>
              </a:pPr>
              <a:t>10</a:t>
            </a:fld>
            <a:endParaRPr lang="ru-RU" dirty="0">
              <a:sym typeface="+mn-lt"/>
            </a:endParaRPr>
          </a:p>
        </p:txBody>
      </p:sp>
      <p:sp>
        <p:nvSpPr>
          <p:cNvPr id="43" name="Text Placeholder 2"/>
          <p:cNvSpPr>
            <a:spLocks noGrp="1"/>
          </p:cNvSpPr>
          <p:nvPr>
            <p:custDataLst>
              <p:tags r:id="rId21"/>
            </p:custDataLst>
          </p:nvPr>
        </p:nvSpPr>
        <p:spPr bwMode="gray">
          <a:xfrm>
            <a:off x="5443538" y="4191000"/>
            <a:ext cx="196850" cy="1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fld id="{301FE887-C54A-4588-83BC-6440206E37B6}" type="datetime'''2''''''''''''''''''5'''''''''''''''''">
              <a:rPr lang="ru-RU" altLang="en-US">
                <a:sym typeface="+mn-lt"/>
              </a:rPr>
              <a:pPr>
                <a:lnSpc>
                  <a:spcPct val="90000"/>
                </a:lnSpc>
              </a:pPr>
              <a:t>25</a:t>
            </a:fld>
            <a:endParaRPr lang="ru-RU" dirty="0">
              <a:sym typeface="+mn-lt"/>
            </a:endParaRPr>
          </a:p>
        </p:txBody>
      </p:sp>
      <p:sp>
        <p:nvSpPr>
          <p:cNvPr id="46" name="Text Placeholder 2"/>
          <p:cNvSpPr>
            <a:spLocks noGrp="1"/>
          </p:cNvSpPr>
          <p:nvPr>
            <p:custDataLst>
              <p:tags r:id="rId22"/>
            </p:custDataLst>
          </p:nvPr>
        </p:nvSpPr>
        <p:spPr bwMode="gray">
          <a:xfrm>
            <a:off x="5443538" y="2400300"/>
            <a:ext cx="196850" cy="1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fld id="{7A74E71C-0174-49CE-83B6-49476DFF6BC1}" type="datetime'''''''''''''''''''''''''''5''''''5'''''''''''''">
              <a:rPr lang="ru-RU" altLang="en-US">
                <a:sym typeface="+mn-lt"/>
              </a:rPr>
              <a:pPr>
                <a:lnSpc>
                  <a:spcPct val="90000"/>
                </a:lnSpc>
              </a:pPr>
              <a:t>55</a:t>
            </a:fld>
            <a:endParaRPr lang="ru-RU" dirty="0">
              <a:sym typeface="+mn-lt"/>
            </a:endParaRPr>
          </a:p>
        </p:txBody>
      </p:sp>
      <p:sp>
        <p:nvSpPr>
          <p:cNvPr id="58" name="Text Placeholder 2"/>
          <p:cNvSpPr>
            <a:spLocks noGrp="1"/>
          </p:cNvSpPr>
          <p:nvPr>
            <p:custDataLst>
              <p:tags r:id="rId23"/>
            </p:custDataLst>
          </p:nvPr>
        </p:nvSpPr>
        <p:spPr bwMode="gray">
          <a:xfrm>
            <a:off x="138113" y="2400300"/>
            <a:ext cx="295275" cy="1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r">
              <a:lnSpc>
                <a:spcPct val="90000"/>
              </a:lnSpc>
            </a:pPr>
            <a:fld id="{4DEF43B7-D772-4A60-A912-33173DE80C64}" type="datetime'''''''''''5''''''''''''''''''''''0''''''0'''''''''''''''''">
              <a:rPr lang="ru-RU" altLang="en-US">
                <a:sym typeface="+mn-lt"/>
              </a:rPr>
              <a:pPr algn="r">
                <a:lnSpc>
                  <a:spcPct val="90000"/>
                </a:lnSpc>
              </a:pPr>
              <a:t>500</a:t>
            </a:fld>
            <a:endParaRPr lang="ru-RU" dirty="0">
              <a:sym typeface="+mn-lt"/>
            </a:endParaRPr>
          </a:p>
        </p:txBody>
      </p:sp>
      <p:sp>
        <p:nvSpPr>
          <p:cNvPr id="57" name="Text Placeholder 2"/>
          <p:cNvSpPr>
            <a:spLocks noGrp="1"/>
          </p:cNvSpPr>
          <p:nvPr>
            <p:custDataLst>
              <p:tags r:id="rId24"/>
            </p:custDataLst>
          </p:nvPr>
        </p:nvSpPr>
        <p:spPr bwMode="gray">
          <a:xfrm>
            <a:off x="138113" y="2724150"/>
            <a:ext cx="295275" cy="1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r">
              <a:lnSpc>
                <a:spcPct val="90000"/>
              </a:lnSpc>
            </a:pPr>
            <a:fld id="{C348A496-5C20-4561-941B-BB52EAF9336D}" type="datetime'''''''''''4''''5''''0'''''''''''''''''''''''''''''">
              <a:rPr lang="ru-RU" altLang="en-US">
                <a:sym typeface="+mn-lt"/>
              </a:rPr>
              <a:pPr algn="r">
                <a:lnSpc>
                  <a:spcPct val="90000"/>
                </a:lnSpc>
              </a:pPr>
              <a:t>450</a:t>
            </a:fld>
            <a:endParaRPr lang="ru-RU" dirty="0">
              <a:sym typeface="+mn-lt"/>
            </a:endParaRPr>
          </a:p>
        </p:txBody>
      </p:sp>
      <p:sp>
        <p:nvSpPr>
          <p:cNvPr id="41" name="Text Placeholder 2"/>
          <p:cNvSpPr>
            <a:spLocks noGrp="1"/>
          </p:cNvSpPr>
          <p:nvPr>
            <p:custDataLst>
              <p:tags r:id="rId25"/>
            </p:custDataLst>
          </p:nvPr>
        </p:nvSpPr>
        <p:spPr bwMode="gray">
          <a:xfrm>
            <a:off x="5443538" y="5381625"/>
            <a:ext cx="98425" cy="1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fld id="{66BECCD2-91BA-488D-AD2A-9306E7648F69}" type="datetime'''''5'''''''''''''''''''">
              <a:rPr lang="ru-RU" altLang="en-US">
                <a:sym typeface="+mn-lt"/>
              </a:rPr>
              <a:pPr>
                <a:lnSpc>
                  <a:spcPct val="90000"/>
                </a:lnSpc>
              </a:pPr>
              <a:t>5</a:t>
            </a:fld>
            <a:endParaRPr lang="ru-RU" dirty="0">
              <a:sym typeface="+mn-lt"/>
            </a:endParaRPr>
          </a:p>
        </p:txBody>
      </p:sp>
      <p:sp>
        <p:nvSpPr>
          <p:cNvPr id="53" name="Text Placeholder 2"/>
          <p:cNvSpPr>
            <a:spLocks noGrp="1"/>
          </p:cNvSpPr>
          <p:nvPr>
            <p:custDataLst>
              <p:tags r:id="rId26"/>
            </p:custDataLst>
          </p:nvPr>
        </p:nvSpPr>
        <p:spPr bwMode="gray">
          <a:xfrm>
            <a:off x="138113" y="3381375"/>
            <a:ext cx="295275" cy="1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r">
              <a:lnSpc>
                <a:spcPct val="90000"/>
              </a:lnSpc>
            </a:pPr>
            <a:fld id="{7F05DF52-92EC-4F6A-A0EC-F3EE5DE32CDD}" type="datetime'''''''''''''''''''''''''''''''''''''35''''0'">
              <a:rPr lang="ru-RU" altLang="en-US">
                <a:sym typeface="+mn-lt"/>
              </a:rPr>
              <a:pPr algn="r">
                <a:lnSpc>
                  <a:spcPct val="90000"/>
                </a:lnSpc>
              </a:pPr>
              <a:t>350</a:t>
            </a:fld>
            <a:endParaRPr lang="ru-RU" dirty="0">
              <a:sym typeface="+mn-lt"/>
            </a:endParaRPr>
          </a:p>
        </p:txBody>
      </p:sp>
      <p:sp>
        <p:nvSpPr>
          <p:cNvPr id="51" name="Text Placeholder 2"/>
          <p:cNvSpPr>
            <a:spLocks noGrp="1"/>
          </p:cNvSpPr>
          <p:nvPr>
            <p:custDataLst>
              <p:tags r:id="rId27"/>
            </p:custDataLst>
          </p:nvPr>
        </p:nvSpPr>
        <p:spPr bwMode="gray">
          <a:xfrm>
            <a:off x="138113" y="4038600"/>
            <a:ext cx="295275" cy="1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r">
              <a:lnSpc>
                <a:spcPct val="90000"/>
              </a:lnSpc>
            </a:pPr>
            <a:fld id="{832B1745-A8ED-4342-95AE-7DC7799966AE}" type="datetime'''''''''''''''''''''''''2''''''''''5''''''''''''''''''''''0'''">
              <a:rPr lang="ru-RU" altLang="en-US">
                <a:sym typeface="+mn-lt"/>
              </a:rPr>
              <a:pPr algn="r">
                <a:lnSpc>
                  <a:spcPct val="90000"/>
                </a:lnSpc>
              </a:pPr>
              <a:t>250</a:t>
            </a:fld>
            <a:endParaRPr lang="ru-RU" dirty="0">
              <a:sym typeface="+mn-lt"/>
            </a:endParaRPr>
          </a:p>
        </p:txBody>
      </p:sp>
      <p:sp>
        <p:nvSpPr>
          <p:cNvPr id="167" name="Text Placeholder 2"/>
          <p:cNvSpPr>
            <a:spLocks noGrp="1"/>
          </p:cNvSpPr>
          <p:nvPr>
            <p:custDataLst>
              <p:tags r:id="rId28"/>
            </p:custDataLst>
          </p:nvPr>
        </p:nvSpPr>
        <p:spPr bwMode="auto">
          <a:xfrm>
            <a:off x="4548188" y="5875338"/>
            <a:ext cx="649288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lIns="0" tIns="0" rIns="0" bIns="0" numCol="1" spcCol="0" rtlCol="0" anchor="t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fld id="{E4CD69FB-4D45-4CF4-BA22-3F2233A70227}" type="datetime'20''''''''''1''''''''''''''''''''''''1''''-''''1''''''''5'''">
              <a:rPr lang="ru-RU" altLang="en-US"/>
              <a:pPr/>
              <a:t>2011-15</a:t>
            </a:fld>
            <a:endParaRPr lang="ru-RU" dirty="0">
              <a:sym typeface="+mn-lt"/>
            </a:endParaRPr>
          </a:p>
        </p:txBody>
      </p:sp>
      <p:sp>
        <p:nvSpPr>
          <p:cNvPr id="162" name="Text Placeholder 2"/>
          <p:cNvSpPr>
            <a:spLocks noGrp="1"/>
          </p:cNvSpPr>
          <p:nvPr>
            <p:custDataLst>
              <p:tags r:id="rId29"/>
            </p:custDataLst>
          </p:nvPr>
        </p:nvSpPr>
        <p:spPr bwMode="auto">
          <a:xfrm>
            <a:off x="3570288" y="5875338"/>
            <a:ext cx="661988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lIns="0" tIns="0" rIns="0" bIns="0" numCol="1" spcCol="0" rtlCol="0" anchor="t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fld id="{EAC85F3A-5852-47A2-8302-4B675328DCC2}" type="datetime'2''00''''''6''''''''''''''-''''1''''''''''''''''''''''''''''0'">
              <a:rPr lang="ru-RU" altLang="en-US"/>
              <a:pPr/>
              <a:t>2006-10</a:t>
            </a:fld>
            <a:endParaRPr lang="ru-RU" dirty="0">
              <a:sym typeface="+mn-lt"/>
            </a:endParaRPr>
          </a:p>
        </p:txBody>
      </p:sp>
      <p:sp>
        <p:nvSpPr>
          <p:cNvPr id="138" name="Text Placeholder 2"/>
          <p:cNvSpPr>
            <a:spLocks noGrp="1"/>
          </p:cNvSpPr>
          <p:nvPr>
            <p:custDataLst>
              <p:tags r:id="rId30"/>
            </p:custDataLst>
          </p:nvPr>
        </p:nvSpPr>
        <p:spPr bwMode="auto">
          <a:xfrm>
            <a:off x="1538288" y="5875338"/>
            <a:ext cx="858838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lIns="0" tIns="0" rIns="0" bIns="0" numCol="1" spcCol="0" rtlCol="0" anchor="t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fld id="{80946F6A-EF59-480B-A45A-D0A982355B1E}" type="datetime'1''9''''''9''6''''''-''''''''''''''''''''20''0''''0'">
              <a:rPr lang="ru-RU" altLang="en-US"/>
              <a:pPr/>
              <a:t>1996-2000</a:t>
            </a:fld>
            <a:endParaRPr lang="ru-RU" dirty="0">
              <a:sym typeface="+mn-lt"/>
            </a:endParaRPr>
          </a:p>
        </p:txBody>
      </p:sp>
      <p:sp>
        <p:nvSpPr>
          <p:cNvPr id="139" name="Text Placeholder 2"/>
          <p:cNvSpPr>
            <a:spLocks noGrp="1"/>
          </p:cNvSpPr>
          <p:nvPr>
            <p:custDataLst>
              <p:tags r:id="rId31"/>
            </p:custDataLst>
          </p:nvPr>
        </p:nvSpPr>
        <p:spPr bwMode="auto">
          <a:xfrm>
            <a:off x="2603500" y="5875338"/>
            <a:ext cx="661988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lIns="0" tIns="0" rIns="0" bIns="0" numCol="1" spcCol="0" rtlCol="0" anchor="t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fld id="{6C5A7B30-0B07-4E5F-A3B4-FC06B8BDFB34}" type="datetime'''''''''20''''0''''''''''1-''''''''''''''''''0''''''''''5'">
              <a:rPr lang="ru-RU" altLang="en-US"/>
              <a:pPr/>
              <a:t>2001-05</a:t>
            </a:fld>
            <a:endParaRPr lang="ru-RU" dirty="0">
              <a:sym typeface="+mn-lt"/>
            </a:endParaRPr>
          </a:p>
        </p:txBody>
      </p:sp>
      <p:sp>
        <p:nvSpPr>
          <p:cNvPr id="137" name="Text Placeholder 2"/>
          <p:cNvSpPr>
            <a:spLocks noGrp="1"/>
          </p:cNvSpPr>
          <p:nvPr>
            <p:custDataLst>
              <p:tags r:id="rId32"/>
            </p:custDataLst>
          </p:nvPr>
        </p:nvSpPr>
        <p:spPr bwMode="auto">
          <a:xfrm>
            <a:off x="665163" y="5875338"/>
            <a:ext cx="661988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lIns="0" tIns="0" rIns="0" bIns="0" numCol="1" spcCol="0" rtlCol="0" anchor="t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fld id="{3DCCDD43-9C48-4DF4-B73B-B3591F30923A}" type="datetime'1''''99''''''2''''''-''''''''''9''''''5'''''''''''''''''''">
              <a:rPr lang="ru-RU" altLang="en-US"/>
              <a:pPr/>
              <a:t>1992-95</a:t>
            </a:fld>
            <a:endParaRPr lang="ru-RU" dirty="0">
              <a:sym typeface="+mn-lt"/>
            </a:endParaRPr>
          </a:p>
        </p:txBody>
      </p:sp>
      <p:sp>
        <p:nvSpPr>
          <p:cNvPr id="177" name="Text Placeholder 2"/>
          <p:cNvSpPr>
            <a:spLocks noGrp="1"/>
          </p:cNvSpPr>
          <p:nvPr>
            <p:custDataLst>
              <p:tags r:id="rId33"/>
            </p:custDataLst>
          </p:nvPr>
        </p:nvSpPr>
        <p:spPr bwMode="auto">
          <a:xfrm>
            <a:off x="138113" y="1873250"/>
            <a:ext cx="1411288" cy="384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b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ru-RU" altLang="en-US" b="1" dirty="0" smtClean="0">
                <a:solidFill>
                  <a:schemeClr val="accent3"/>
                </a:solidFill>
                <a:sym typeface="+mn-lt"/>
              </a:rPr>
              <a:t>Инвестиции</a:t>
            </a:r>
            <a:r>
              <a:rPr lang="ru-RU" altLang="en-US" dirty="0" smtClean="0">
                <a:sym typeface="+mn-lt"/>
              </a:rPr>
              <a:t/>
            </a:r>
            <a:br>
              <a:rPr lang="ru-RU" altLang="en-US" dirty="0" smtClean="0">
                <a:sym typeface="+mn-lt"/>
              </a:rPr>
            </a:br>
            <a:r>
              <a:rPr lang="ru-RU" altLang="en-US" dirty="0" smtClean="0">
                <a:solidFill>
                  <a:srgbClr val="808080"/>
                </a:solidFill>
                <a:sym typeface="+mn-lt"/>
              </a:rPr>
              <a:t>Млрд долл. США</a:t>
            </a:r>
            <a:endParaRPr lang="ru-RU" dirty="0">
              <a:solidFill>
                <a:srgbClr val="808080"/>
              </a:solidFill>
              <a:sym typeface="+mn-lt"/>
            </a:endParaRPr>
          </a:p>
        </p:txBody>
      </p:sp>
      <p:sp>
        <p:nvSpPr>
          <p:cNvPr id="178" name="Text Placeholder 2"/>
          <p:cNvSpPr>
            <a:spLocks noGrp="1"/>
          </p:cNvSpPr>
          <p:nvPr>
            <p:custDataLst>
              <p:tags r:id="rId34"/>
            </p:custDataLst>
          </p:nvPr>
        </p:nvSpPr>
        <p:spPr bwMode="auto">
          <a:xfrm>
            <a:off x="4033838" y="1873250"/>
            <a:ext cx="1606550" cy="384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b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r">
              <a:lnSpc>
                <a:spcPct val="90000"/>
              </a:lnSpc>
            </a:pPr>
            <a:r>
              <a:rPr lang="ru-RU" altLang="en-US" b="1" dirty="0" smtClean="0">
                <a:solidFill>
                  <a:schemeClr val="accent3"/>
                </a:solidFill>
                <a:sym typeface="+mn-lt"/>
              </a:rPr>
              <a:t>Морская торговля</a:t>
            </a:r>
            <a:r>
              <a:rPr lang="ru-RU" altLang="en-US" dirty="0" smtClean="0">
                <a:solidFill>
                  <a:schemeClr val="accent2"/>
                </a:solidFill>
                <a:sym typeface="+mn-lt"/>
              </a:rPr>
              <a:t/>
            </a:r>
            <a:br>
              <a:rPr lang="ru-RU" altLang="en-US" dirty="0" smtClean="0">
                <a:solidFill>
                  <a:schemeClr val="accent2"/>
                </a:solidFill>
                <a:sym typeface="+mn-lt"/>
              </a:rPr>
            </a:br>
            <a:r>
              <a:rPr lang="ru-RU" altLang="en-US" dirty="0" smtClean="0">
                <a:solidFill>
                  <a:srgbClr val="808080"/>
                </a:solidFill>
                <a:sym typeface="+mn-lt"/>
              </a:rPr>
              <a:t>Млрд тонн</a:t>
            </a:r>
            <a:endParaRPr lang="ru-RU" dirty="0">
              <a:solidFill>
                <a:srgbClr val="808080"/>
              </a:solidFill>
              <a:sym typeface="+mn-lt"/>
            </a:endParaRPr>
          </a:p>
        </p:txBody>
      </p:sp>
      <p:cxnSp>
        <p:nvCxnSpPr>
          <p:cNvPr id="181" name="Straight Connector 180"/>
          <p:cNvCxnSpPr/>
          <p:nvPr>
            <p:custDataLst>
              <p:tags r:id="rId35"/>
            </p:custDataLst>
          </p:nvPr>
        </p:nvCxnSpPr>
        <p:spPr bwMode="gray">
          <a:xfrm>
            <a:off x="350838" y="1397000"/>
            <a:ext cx="328613" cy="0"/>
          </a:xfrm>
          <a:prstGeom prst="line">
            <a:avLst/>
          </a:prstGeom>
          <a:ln w="28575">
            <a:solidFill>
              <a:schemeClr val="accent3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Rectangle 182"/>
          <p:cNvSpPr/>
          <p:nvPr>
            <p:custDataLst>
              <p:tags r:id="rId36"/>
            </p:custDataLst>
          </p:nvPr>
        </p:nvSpPr>
        <p:spPr bwMode="auto">
          <a:xfrm>
            <a:off x="3513138" y="1314450"/>
            <a:ext cx="165100" cy="165100"/>
          </a:xfrm>
          <a:prstGeom prst="rect">
            <a:avLst/>
          </a:prstGeom>
          <a:solidFill>
            <a:srgbClr val="E8E8E8"/>
          </a:solidFill>
          <a:ln w="952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</a:endParaRPr>
          </a:p>
        </p:txBody>
      </p:sp>
      <p:sp>
        <p:nvSpPr>
          <p:cNvPr id="180" name="Text Placeholder 2"/>
          <p:cNvSpPr>
            <a:spLocks noGrp="1"/>
          </p:cNvSpPr>
          <p:nvPr>
            <p:custDataLst>
              <p:tags r:id="rId37"/>
            </p:custDataLst>
          </p:nvPr>
        </p:nvSpPr>
        <p:spPr bwMode="auto">
          <a:xfrm>
            <a:off x="781050" y="1312863"/>
            <a:ext cx="2365375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ru-RU" sz="1200" dirty="0">
                <a:sym typeface="+mn-lt"/>
              </a:rPr>
              <a:t>Морская торговля(правая шкала</a:t>
            </a:r>
            <a:r>
              <a:rPr lang="ru-RU" sz="1200" dirty="0" smtClean="0">
                <a:sym typeface="+mn-lt"/>
              </a:rPr>
              <a:t>)</a:t>
            </a:r>
            <a:endParaRPr lang="ru-RU" sz="1200" dirty="0">
              <a:sym typeface="+mn-lt"/>
            </a:endParaRPr>
          </a:p>
        </p:txBody>
      </p:sp>
      <p:sp>
        <p:nvSpPr>
          <p:cNvPr id="182" name="Text Placeholder 2"/>
          <p:cNvSpPr>
            <a:spLocks noGrp="1"/>
          </p:cNvSpPr>
          <p:nvPr>
            <p:custDataLst>
              <p:tags r:id="rId38"/>
            </p:custDataLst>
          </p:nvPr>
        </p:nvSpPr>
        <p:spPr bwMode="auto">
          <a:xfrm>
            <a:off x="3779838" y="1312863"/>
            <a:ext cx="1860550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ru-RU" sz="1200" dirty="0">
                <a:sym typeface="+mn-lt"/>
              </a:rPr>
              <a:t>Инвестиции(левая шкала</a:t>
            </a:r>
            <a:r>
              <a:rPr lang="ru-RU" sz="1200" dirty="0" smtClean="0">
                <a:sym typeface="+mn-lt"/>
              </a:rPr>
              <a:t>)</a:t>
            </a:r>
            <a:endParaRPr lang="ru-RU" sz="1200" dirty="0">
              <a:sym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43600" y="1252666"/>
            <a:ext cx="2794000" cy="481512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144000" tIns="144000" rIns="144000" bIns="144000" rtlCol="0" anchor="ctr" anchorCtr="0">
            <a:sp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>
              <a:spcBef>
                <a:spcPct val="50000"/>
              </a:spcBef>
              <a:buClr>
                <a:schemeClr val="lt1"/>
              </a:buClr>
            </a:pPr>
            <a:r>
              <a:rPr lang="ru-RU" b="1" dirty="0" smtClean="0">
                <a:solidFill>
                  <a:schemeClr val="lt1"/>
                </a:solidFill>
              </a:rPr>
              <a:t>В 1992-2015 гг. совокупный объем инвестиций в портовую инфраструктуру составил 947 млрд долл. США</a:t>
            </a:r>
          </a:p>
          <a:p>
            <a:pPr lvl="1">
              <a:spcBef>
                <a:spcPct val="50000"/>
              </a:spcBef>
              <a:buClr>
                <a:schemeClr val="lt1"/>
              </a:buClr>
            </a:pPr>
            <a:r>
              <a:rPr lang="ru-RU" b="1" dirty="0" smtClean="0">
                <a:solidFill>
                  <a:schemeClr val="lt1"/>
                </a:solidFill>
              </a:rPr>
              <a:t>Однако, этого недостаточно, чтобы</a:t>
            </a:r>
            <a:r>
              <a:rPr lang="en-US" b="1" dirty="0" smtClean="0">
                <a:solidFill>
                  <a:schemeClr val="lt1"/>
                </a:solidFill>
              </a:rPr>
              <a:t> </a:t>
            </a:r>
            <a:r>
              <a:rPr lang="ru-RU" b="1" dirty="0" smtClean="0">
                <a:solidFill>
                  <a:schemeClr val="lt1"/>
                </a:solidFill>
              </a:rPr>
              <a:t>полностью удовлетворить спрос и</a:t>
            </a:r>
            <a:r>
              <a:rPr lang="en-US" b="1" dirty="0" smtClean="0">
                <a:solidFill>
                  <a:schemeClr val="lt1"/>
                </a:solidFill>
              </a:rPr>
              <a:t> </a:t>
            </a:r>
            <a:r>
              <a:rPr lang="ru-RU" b="1" dirty="0" smtClean="0">
                <a:solidFill>
                  <a:schemeClr val="lt1"/>
                </a:solidFill>
              </a:rPr>
              <a:t>своевременно обновлять портовые мощности</a:t>
            </a:r>
          </a:p>
          <a:p>
            <a:pPr lvl="1">
              <a:spcBef>
                <a:spcPct val="50000"/>
              </a:spcBef>
              <a:buClr>
                <a:schemeClr val="lt1"/>
              </a:buClr>
            </a:pPr>
            <a:r>
              <a:rPr lang="ru-RU" b="1" dirty="0" smtClean="0">
                <a:solidFill>
                  <a:schemeClr val="lt1"/>
                </a:solidFill>
              </a:rPr>
              <a:t>По оценкам министерства транспорта США из-за дефицита глубоководных портов и</a:t>
            </a:r>
            <a:r>
              <a:rPr lang="pl-PL" b="1" dirty="0" smtClean="0">
                <a:solidFill>
                  <a:schemeClr val="lt1"/>
                </a:solidFill>
              </a:rPr>
              <a:t> </a:t>
            </a:r>
            <a:r>
              <a:rPr lang="ru-RU" b="1" dirty="0" smtClean="0">
                <a:solidFill>
                  <a:schemeClr val="lt1"/>
                </a:solidFill>
              </a:rPr>
              <a:t>очередей на разгрузке экономика США ежегодно теряет до 30-40 млрд долл. США</a:t>
            </a:r>
            <a:endParaRPr lang="ru-RU" b="1" dirty="0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50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9795673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956" name="think-cell Slide" r:id="rId24" imgW="493" imgH="493" progId="TCLayout.ActiveDocument.1">
                  <p:embed/>
                </p:oleObj>
              </mc:Choice>
              <mc:Fallback>
                <p:oleObj name="think-cell Slide" r:id="rId24" imgW="493" imgH="49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0" name="Straight Connector 89"/>
          <p:cNvCxnSpPr/>
          <p:nvPr/>
        </p:nvCxnSpPr>
        <p:spPr>
          <a:xfrm>
            <a:off x="883066" y="1410097"/>
            <a:ext cx="0" cy="4921692"/>
          </a:xfrm>
          <a:prstGeom prst="line">
            <a:avLst/>
          </a:prstGeom>
          <a:ln w="111125">
            <a:solidFill>
              <a:schemeClr val="accent1">
                <a:lumMod val="40000"/>
                <a:lumOff val="60000"/>
              </a:schemeClr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063" y="230188"/>
            <a:ext cx="8618537" cy="615553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ru-RU" dirty="0"/>
              <a:t>Недостаток бюджетных средств привел к либерализации рынка </a:t>
            </a:r>
            <a:r>
              <a:rPr lang="ru-RU" dirty="0" smtClean="0"/>
              <a:t>и</a:t>
            </a:r>
            <a:r>
              <a:rPr lang="en-US" dirty="0" smtClean="0"/>
              <a:t> </a:t>
            </a:r>
            <a:r>
              <a:rPr lang="ru-RU" dirty="0" smtClean="0"/>
              <a:t>перераспределению </a:t>
            </a:r>
            <a:r>
              <a:rPr lang="ru-RU" dirty="0"/>
              <a:t>прав собственности в пользу частного бизнеса</a:t>
            </a:r>
          </a:p>
        </p:txBody>
      </p:sp>
      <p:sp>
        <p:nvSpPr>
          <p:cNvPr id="5" name="5. Source"/>
          <p:cNvSpPr>
            <a:spLocks noChangeArrowheads="1"/>
          </p:cNvSpPr>
          <p:nvPr/>
        </p:nvSpPr>
        <p:spPr bwMode="gray">
          <a:xfrm>
            <a:off x="119063" y="6507558"/>
            <a:ext cx="72000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/>
          <a:p>
            <a:pPr marL="609600" indent="-609600" defTabSz="895350">
              <a:tabLst>
                <a:tab pos="630238" algn="l"/>
              </a:tabLst>
            </a:pPr>
            <a:r>
              <a:rPr lang="ru-RU" sz="800" dirty="0">
                <a:solidFill>
                  <a:schemeClr val="accent6"/>
                </a:solidFill>
                <a:latin typeface="+mn-lt"/>
              </a:rPr>
              <a:t>ИСТОЧНИК</a:t>
            </a:r>
            <a:r>
              <a:rPr lang="en-US" sz="800" dirty="0">
                <a:solidFill>
                  <a:schemeClr val="accent6"/>
                </a:solidFill>
                <a:latin typeface="+mn-lt"/>
              </a:rPr>
              <a:t>: World </a:t>
            </a:r>
            <a:r>
              <a:rPr lang="en-US" sz="800" dirty="0" smtClean="0">
                <a:solidFill>
                  <a:schemeClr val="accent6"/>
                </a:solidFill>
                <a:latin typeface="+mn-lt"/>
              </a:rPr>
              <a:t>Bank</a:t>
            </a:r>
            <a:r>
              <a:rPr lang="ru-RU" sz="800" dirty="0" smtClean="0">
                <a:solidFill>
                  <a:schemeClr val="accent6"/>
                </a:solidFill>
                <a:latin typeface="+mn-lt"/>
              </a:rPr>
              <a:t>; </a:t>
            </a:r>
            <a:r>
              <a:rPr lang="ru-RU" sz="800" dirty="0">
                <a:solidFill>
                  <a:schemeClr val="accent6"/>
                </a:solidFill>
                <a:latin typeface="+mn-lt"/>
              </a:rPr>
              <a:t>Государственный</a:t>
            </a:r>
            <a:r>
              <a:rPr lang="en-US" sz="800" dirty="0">
                <a:solidFill>
                  <a:schemeClr val="accent6"/>
                </a:solidFill>
                <a:latin typeface="+mn-lt"/>
              </a:rPr>
              <a:t>-Private Infrastructure Advisory Facility</a:t>
            </a:r>
            <a:r>
              <a:rPr lang="ru-RU" sz="800" dirty="0">
                <a:solidFill>
                  <a:schemeClr val="accent6"/>
                </a:solidFill>
                <a:latin typeface="+mn-lt"/>
              </a:rPr>
              <a:t> (</a:t>
            </a:r>
            <a:r>
              <a:rPr lang="en-US" sz="800" dirty="0" err="1">
                <a:solidFill>
                  <a:schemeClr val="accent6"/>
                </a:solidFill>
                <a:latin typeface="+mn-lt"/>
              </a:rPr>
              <a:t>PPIAF</a:t>
            </a:r>
            <a:r>
              <a:rPr lang="en-US" sz="800" dirty="0">
                <a:solidFill>
                  <a:schemeClr val="accent6"/>
                </a:solidFill>
                <a:latin typeface="+mn-lt"/>
              </a:rPr>
              <a:t>)</a:t>
            </a:r>
          </a:p>
        </p:txBody>
      </p:sp>
      <p:sp>
        <p:nvSpPr>
          <p:cNvPr id="13" name="TextBox 12"/>
          <p:cNvSpPr txBox="1"/>
          <p:nvPr/>
        </p:nvSpPr>
        <p:spPr>
          <a:xfrm rot="16200000">
            <a:off x="-756361" y="3671282"/>
            <a:ext cx="1934824" cy="169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algn="ctr"/>
            <a:r>
              <a:rPr lang="ru-RU" sz="1100" b="1" dirty="0" smtClean="0">
                <a:solidFill>
                  <a:schemeClr val="accent3"/>
                </a:solidFill>
              </a:rPr>
              <a:t>Классификация </a:t>
            </a:r>
            <a:r>
              <a:rPr lang="en-US" sz="1100" b="1" dirty="0" smtClean="0">
                <a:solidFill>
                  <a:schemeClr val="accent3"/>
                </a:solidFill>
              </a:rPr>
              <a:t>World Bank</a:t>
            </a:r>
            <a:endParaRPr lang="ru-RU" sz="1100" b="1" dirty="0">
              <a:solidFill>
                <a:schemeClr val="accent3"/>
              </a:solidFill>
            </a:endParaRPr>
          </a:p>
        </p:txBody>
      </p:sp>
      <p:grpSp>
        <p:nvGrpSpPr>
          <p:cNvPr id="84" name="Group 83"/>
          <p:cNvGrpSpPr/>
          <p:nvPr/>
        </p:nvGrpSpPr>
        <p:grpSpPr>
          <a:xfrm>
            <a:off x="2976876" y="1054102"/>
            <a:ext cx="1403383" cy="355995"/>
            <a:chOff x="2872016" y="1054102"/>
            <a:chExt cx="1403383" cy="355995"/>
          </a:xfrm>
        </p:grpSpPr>
        <p:cxnSp>
          <p:nvCxnSpPr>
            <p:cNvPr id="24" name="AutoShape 249"/>
            <p:cNvCxnSpPr>
              <a:cxnSpLocks noChangeShapeType="1"/>
              <a:stCxn id="25" idx="4"/>
              <a:endCxn id="25" idx="6"/>
            </p:cNvCxnSpPr>
            <p:nvPr/>
          </p:nvCxnSpPr>
          <p:spPr bwMode="gray">
            <a:xfrm>
              <a:off x="2872016" y="1410097"/>
              <a:ext cx="1403383" cy="0"/>
            </a:xfrm>
            <a:prstGeom prst="straightConnector1">
              <a:avLst/>
            </a:prstGeom>
            <a:noFill/>
            <a:ln w="9525">
              <a:solidFill>
                <a:schemeClr val="accent6">
                  <a:lumMod val="60000"/>
                  <a:lumOff val="4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" name="AutoShape 250"/>
            <p:cNvSpPr>
              <a:spLocks noChangeArrowheads="1"/>
            </p:cNvSpPr>
            <p:nvPr/>
          </p:nvSpPr>
          <p:spPr bwMode="gray">
            <a:xfrm>
              <a:off x="2872016" y="1054102"/>
              <a:ext cx="1403383" cy="355995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sz="1100" b="1" dirty="0" smtClean="0">
                  <a:solidFill>
                    <a:schemeClr val="accent3"/>
                  </a:solidFill>
                  <a:latin typeface="+mn-lt"/>
                </a:rPr>
                <a:t>Причалы, склады, оборудование</a:t>
              </a:r>
              <a:endParaRPr lang="en-US" sz="1100" b="1" baseline="0" dirty="0">
                <a:solidFill>
                  <a:schemeClr val="accent3"/>
                </a:solidFill>
                <a:latin typeface="+mn-lt"/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4483308" y="1223392"/>
            <a:ext cx="1403383" cy="186711"/>
            <a:chOff x="4384828" y="1223392"/>
            <a:chExt cx="1403383" cy="186711"/>
          </a:xfrm>
        </p:grpSpPr>
        <p:cxnSp>
          <p:nvCxnSpPr>
            <p:cNvPr id="27" name="AutoShape 249"/>
            <p:cNvCxnSpPr>
              <a:cxnSpLocks noChangeShapeType="1"/>
              <a:stCxn id="28" idx="4"/>
              <a:endCxn id="28" idx="6"/>
            </p:cNvCxnSpPr>
            <p:nvPr/>
          </p:nvCxnSpPr>
          <p:spPr bwMode="gray">
            <a:xfrm>
              <a:off x="4384828" y="1410103"/>
              <a:ext cx="1403383" cy="0"/>
            </a:xfrm>
            <a:prstGeom prst="straightConnector1">
              <a:avLst/>
            </a:prstGeom>
            <a:noFill/>
            <a:ln w="9525">
              <a:solidFill>
                <a:schemeClr val="accent6">
                  <a:lumMod val="60000"/>
                  <a:lumOff val="4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8" name="AutoShape 250"/>
            <p:cNvSpPr>
              <a:spLocks noChangeArrowheads="1"/>
            </p:cNvSpPr>
            <p:nvPr/>
          </p:nvSpPr>
          <p:spPr bwMode="gray">
            <a:xfrm>
              <a:off x="4384828" y="1223392"/>
              <a:ext cx="1403383" cy="186711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sz="1100" b="1" dirty="0" smtClean="0">
                  <a:solidFill>
                    <a:schemeClr val="accent3"/>
                  </a:solidFill>
                  <a:latin typeface="+mn-lt"/>
                </a:rPr>
                <a:t>Рабочая сила</a:t>
              </a:r>
              <a:endParaRPr lang="en-US" sz="1100" b="1" baseline="0" dirty="0">
                <a:solidFill>
                  <a:schemeClr val="accent3"/>
                </a:solidFill>
                <a:latin typeface="+mn-lt"/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1470444" y="1054108"/>
            <a:ext cx="1403383" cy="355996"/>
            <a:chOff x="1359204" y="1054108"/>
            <a:chExt cx="1403383" cy="355996"/>
          </a:xfrm>
        </p:grpSpPr>
        <p:cxnSp>
          <p:nvCxnSpPr>
            <p:cNvPr id="18" name="AutoShape 249"/>
            <p:cNvCxnSpPr>
              <a:cxnSpLocks noChangeShapeType="1"/>
              <a:stCxn id="19" idx="4"/>
              <a:endCxn id="19" idx="6"/>
            </p:cNvCxnSpPr>
            <p:nvPr/>
          </p:nvCxnSpPr>
          <p:spPr bwMode="gray">
            <a:xfrm>
              <a:off x="1359204" y="1410104"/>
              <a:ext cx="1403383" cy="0"/>
            </a:xfrm>
            <a:prstGeom prst="straightConnector1">
              <a:avLst/>
            </a:prstGeom>
            <a:noFill/>
            <a:ln w="9525">
              <a:solidFill>
                <a:schemeClr val="accent6">
                  <a:lumMod val="60000"/>
                  <a:lumOff val="4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AutoShape 250"/>
            <p:cNvSpPr>
              <a:spLocks noChangeArrowheads="1"/>
            </p:cNvSpPr>
            <p:nvPr/>
          </p:nvSpPr>
          <p:spPr bwMode="gray">
            <a:xfrm>
              <a:off x="1359204" y="1054108"/>
              <a:ext cx="1403383" cy="35599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sz="1100" b="1" dirty="0" err="1" smtClean="0">
                  <a:solidFill>
                    <a:schemeClr val="accent3"/>
                  </a:solidFill>
                  <a:latin typeface="+mn-lt"/>
                </a:rPr>
                <a:t>Общепортовая</a:t>
              </a:r>
              <a:r>
                <a:rPr lang="ru-RU" sz="1100" b="1" dirty="0" smtClean="0">
                  <a:solidFill>
                    <a:schemeClr val="accent3"/>
                  </a:solidFill>
                  <a:latin typeface="+mn-lt"/>
                </a:rPr>
                <a:t> инфраструктура</a:t>
              </a:r>
              <a:endParaRPr lang="en-US" sz="1100" b="1" baseline="0" dirty="0">
                <a:solidFill>
                  <a:schemeClr val="accent3"/>
                </a:solidFill>
                <a:latin typeface="+mn-lt"/>
              </a:endParaRP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5989740" y="1223392"/>
            <a:ext cx="1403383" cy="186711"/>
            <a:chOff x="5897640" y="1223392"/>
            <a:chExt cx="1403383" cy="186711"/>
          </a:xfrm>
        </p:grpSpPr>
        <p:cxnSp>
          <p:nvCxnSpPr>
            <p:cNvPr id="30" name="AutoShape 249"/>
            <p:cNvCxnSpPr>
              <a:cxnSpLocks noChangeShapeType="1"/>
              <a:stCxn id="31" idx="4"/>
              <a:endCxn id="31" idx="6"/>
            </p:cNvCxnSpPr>
            <p:nvPr/>
          </p:nvCxnSpPr>
          <p:spPr bwMode="gray">
            <a:xfrm>
              <a:off x="5897640" y="1410103"/>
              <a:ext cx="1403383" cy="0"/>
            </a:xfrm>
            <a:prstGeom prst="straightConnector1">
              <a:avLst/>
            </a:prstGeom>
            <a:noFill/>
            <a:ln w="9525">
              <a:solidFill>
                <a:schemeClr val="accent6">
                  <a:lumMod val="60000"/>
                  <a:lumOff val="4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1" name="AutoShape 250"/>
            <p:cNvSpPr>
              <a:spLocks noChangeArrowheads="1"/>
            </p:cNvSpPr>
            <p:nvPr/>
          </p:nvSpPr>
          <p:spPr bwMode="gray">
            <a:xfrm>
              <a:off x="5897640" y="1223392"/>
              <a:ext cx="1403383" cy="186711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sz="1100" b="1" dirty="0" smtClean="0">
                  <a:solidFill>
                    <a:schemeClr val="accent3"/>
                  </a:solidFill>
                  <a:latin typeface="+mn-lt"/>
                </a:rPr>
                <a:t>Прочее</a:t>
              </a:r>
              <a:endParaRPr lang="en-US" sz="1100" b="1" baseline="0" dirty="0">
                <a:solidFill>
                  <a:schemeClr val="accent3"/>
                </a:solidFill>
                <a:latin typeface="+mn-lt"/>
              </a:endParaRPr>
            </a:p>
          </p:txBody>
        </p:sp>
      </p:grpSp>
      <p:sp>
        <p:nvSpPr>
          <p:cNvPr id="8" name="Rectangle 6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398738" y="2662659"/>
            <a:ext cx="968657" cy="104016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lIns="76200" tIns="76200" rIns="76200" bIns="76200" rtlCol="0" anchor="t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en-US" sz="1100" b="1" dirty="0">
                <a:solidFill>
                  <a:schemeClr val="bg1"/>
                </a:solidFill>
              </a:rPr>
              <a:t>Tool port</a:t>
            </a:r>
            <a:endParaRPr lang="ru-RU" sz="1100" b="1" dirty="0">
              <a:solidFill>
                <a:schemeClr val="bg1"/>
              </a:solidFill>
            </a:endParaRPr>
          </a:p>
        </p:txBody>
      </p:sp>
      <p:sp>
        <p:nvSpPr>
          <p:cNvPr id="9" name="Rectangle 6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398738" y="3809020"/>
            <a:ext cx="968657" cy="104016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lIns="76200" tIns="76200" rIns="76200" bIns="76200" rtlCol="0" anchor="t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en-US" sz="1100" b="1" dirty="0">
                <a:solidFill>
                  <a:schemeClr val="bg1"/>
                </a:solidFill>
              </a:rPr>
              <a:t>Landlord </a:t>
            </a:r>
            <a:r>
              <a:rPr lang="en-US" sz="1100" b="1" dirty="0" smtClean="0">
                <a:solidFill>
                  <a:schemeClr val="bg1"/>
                </a:solidFill>
              </a:rPr>
              <a:t>port</a:t>
            </a:r>
            <a:endParaRPr lang="ru-RU" sz="1100" b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 txBox="1">
            <a:spLocks/>
          </p:cNvSpPr>
          <p:nvPr>
            <p:custDataLst>
              <p:tags r:id="rId5"/>
            </p:custDataLst>
          </p:nvPr>
        </p:nvSpPr>
        <p:spPr>
          <a:xfrm>
            <a:off x="398738" y="1516298"/>
            <a:ext cx="968657" cy="104016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lIns="76200" tIns="76200" rIns="76200" bIns="76200" rtlCol="0" anchor="t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en-US" sz="1100" b="1" dirty="0" smtClean="0">
                <a:solidFill>
                  <a:schemeClr val="bg1"/>
                </a:solidFill>
              </a:rPr>
              <a:t>Public service </a:t>
            </a:r>
            <a:r>
              <a:rPr lang="en-US" sz="1100" b="1" dirty="0">
                <a:solidFill>
                  <a:schemeClr val="bg1"/>
                </a:solidFill>
              </a:rPr>
              <a:t>port</a:t>
            </a:r>
            <a:endParaRPr lang="ru-RU" sz="1100" b="1" dirty="0">
              <a:solidFill>
                <a:schemeClr val="bg1"/>
              </a:solidFill>
            </a:endParaRPr>
          </a:p>
        </p:txBody>
      </p:sp>
      <p:sp>
        <p:nvSpPr>
          <p:cNvPr id="10" name="Rectangle 6"/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398738" y="4955381"/>
            <a:ext cx="968657" cy="104016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lIns="76200" tIns="76200" rIns="76200" bIns="76200" rtlCol="0" anchor="t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en-US" sz="1100" b="1" dirty="0">
                <a:solidFill>
                  <a:schemeClr val="bg1"/>
                </a:solidFill>
              </a:rPr>
              <a:t>Private service port </a:t>
            </a:r>
            <a:endParaRPr lang="ru-RU" sz="1100" b="1" dirty="0">
              <a:solidFill>
                <a:schemeClr val="bg1"/>
              </a:solidFill>
            </a:endParaRPr>
          </a:p>
        </p:txBody>
      </p:sp>
      <p:grpSp>
        <p:nvGrpSpPr>
          <p:cNvPr id="81" name="Group 80"/>
          <p:cNvGrpSpPr/>
          <p:nvPr/>
        </p:nvGrpSpPr>
        <p:grpSpPr>
          <a:xfrm>
            <a:off x="398738" y="1223391"/>
            <a:ext cx="968657" cy="186711"/>
            <a:chOff x="412468" y="1223391"/>
            <a:chExt cx="837307" cy="186711"/>
          </a:xfrm>
        </p:grpSpPr>
        <p:cxnSp>
          <p:nvCxnSpPr>
            <p:cNvPr id="33" name="AutoShape 249"/>
            <p:cNvCxnSpPr>
              <a:cxnSpLocks noChangeShapeType="1"/>
              <a:stCxn id="34" idx="4"/>
              <a:endCxn id="34" idx="6"/>
            </p:cNvCxnSpPr>
            <p:nvPr/>
          </p:nvCxnSpPr>
          <p:spPr bwMode="gray">
            <a:xfrm>
              <a:off x="412468" y="1410102"/>
              <a:ext cx="837307" cy="0"/>
            </a:xfrm>
            <a:prstGeom prst="straightConnector1">
              <a:avLst/>
            </a:prstGeom>
            <a:noFill/>
            <a:ln w="9525">
              <a:solidFill>
                <a:schemeClr val="accent6">
                  <a:lumMod val="60000"/>
                  <a:lumOff val="4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4" name="AutoShape 250"/>
            <p:cNvSpPr>
              <a:spLocks noChangeArrowheads="1"/>
            </p:cNvSpPr>
            <p:nvPr/>
          </p:nvSpPr>
          <p:spPr bwMode="gray">
            <a:xfrm>
              <a:off x="412468" y="1223391"/>
              <a:ext cx="837307" cy="186711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sz="1100" b="1" dirty="0" smtClean="0">
                  <a:solidFill>
                    <a:schemeClr val="accent3"/>
                  </a:solidFill>
                  <a:latin typeface="+mn-lt"/>
                </a:rPr>
                <a:t>Модели</a:t>
              </a:r>
              <a:endParaRPr lang="en-US" sz="1100" b="1" baseline="0" dirty="0">
                <a:solidFill>
                  <a:schemeClr val="accent3"/>
                </a:solidFill>
                <a:latin typeface="+mn-lt"/>
              </a:endParaRP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2135283" y="6131102"/>
            <a:ext cx="4592999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algn="ctr"/>
            <a:r>
              <a:rPr lang="ru-RU" sz="1100" b="1" dirty="0" smtClean="0">
                <a:solidFill>
                  <a:schemeClr val="accent3"/>
                </a:solidFill>
              </a:rPr>
              <a:t>Форма собственности</a:t>
            </a:r>
            <a:endParaRPr lang="ru-RU" sz="1100" b="1" dirty="0">
              <a:solidFill>
                <a:schemeClr val="accent3"/>
              </a:solidFill>
            </a:endParaRPr>
          </a:p>
        </p:txBody>
      </p:sp>
      <p:cxnSp>
        <p:nvCxnSpPr>
          <p:cNvPr id="37" name="AutoShape 249"/>
          <p:cNvCxnSpPr>
            <a:cxnSpLocks noChangeShapeType="1"/>
          </p:cNvCxnSpPr>
          <p:nvPr/>
        </p:nvCxnSpPr>
        <p:spPr bwMode="gray">
          <a:xfrm>
            <a:off x="1470444" y="6099944"/>
            <a:ext cx="5922679" cy="0"/>
          </a:xfrm>
          <a:prstGeom prst="straightConnector1">
            <a:avLst/>
          </a:prstGeom>
          <a:noFill/>
          <a:ln w="9525">
            <a:solidFill>
              <a:schemeClr val="accent6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0" name="Group 79"/>
          <p:cNvGrpSpPr/>
          <p:nvPr/>
        </p:nvGrpSpPr>
        <p:grpSpPr>
          <a:xfrm>
            <a:off x="7496175" y="1223392"/>
            <a:ext cx="1241426" cy="186711"/>
            <a:chOff x="7410451" y="1223392"/>
            <a:chExt cx="1327150" cy="186711"/>
          </a:xfrm>
        </p:grpSpPr>
        <p:cxnSp>
          <p:nvCxnSpPr>
            <p:cNvPr id="40" name="AutoShape 249"/>
            <p:cNvCxnSpPr>
              <a:cxnSpLocks noChangeShapeType="1"/>
              <a:stCxn id="41" idx="4"/>
              <a:endCxn id="41" idx="6"/>
            </p:cNvCxnSpPr>
            <p:nvPr/>
          </p:nvCxnSpPr>
          <p:spPr bwMode="gray">
            <a:xfrm>
              <a:off x="7410451" y="1410103"/>
              <a:ext cx="1327150" cy="0"/>
            </a:xfrm>
            <a:prstGeom prst="straightConnector1">
              <a:avLst/>
            </a:prstGeom>
            <a:noFill/>
            <a:ln w="9525">
              <a:solidFill>
                <a:schemeClr val="accent6">
                  <a:lumMod val="60000"/>
                  <a:lumOff val="4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1" name="AutoShape 250"/>
            <p:cNvSpPr>
              <a:spLocks noChangeArrowheads="1"/>
            </p:cNvSpPr>
            <p:nvPr/>
          </p:nvSpPr>
          <p:spPr bwMode="gray">
            <a:xfrm>
              <a:off x="7410451" y="1223392"/>
              <a:ext cx="1327150" cy="186711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sz="1100" b="1" dirty="0" smtClean="0">
                  <a:solidFill>
                    <a:schemeClr val="accent3"/>
                  </a:solidFill>
                  <a:latin typeface="+mn-lt"/>
                </a:rPr>
                <a:t>Примеры</a:t>
              </a:r>
              <a:endParaRPr lang="en-US" sz="1100" b="1" baseline="0" dirty="0">
                <a:solidFill>
                  <a:schemeClr val="accent3"/>
                </a:solidFill>
                <a:latin typeface="+mn-lt"/>
              </a:endParaRPr>
            </a:p>
          </p:txBody>
        </p:sp>
      </p:grpSp>
      <p:sp>
        <p:nvSpPr>
          <p:cNvPr id="22" name="TextBox 21"/>
          <p:cNvSpPr txBox="1">
            <a:spLocks/>
          </p:cNvSpPr>
          <p:nvPr/>
        </p:nvSpPr>
        <p:spPr>
          <a:xfrm>
            <a:off x="7496175" y="1516298"/>
            <a:ext cx="1241426" cy="33855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>
              <a:spcBef>
                <a:spcPct val="25000"/>
              </a:spcBef>
            </a:pPr>
            <a:r>
              <a:rPr lang="ru-RU" sz="1100" dirty="0" smtClean="0"/>
              <a:t>Большинство стран в </a:t>
            </a:r>
            <a:r>
              <a:rPr lang="ru-RU" sz="1100" dirty="0" err="1" smtClean="0"/>
              <a:t>XX</a:t>
            </a:r>
            <a:r>
              <a:rPr lang="ru-RU" sz="1100" dirty="0" smtClean="0"/>
              <a:t> веке</a:t>
            </a:r>
            <a:endParaRPr lang="ru-RU" sz="1100" dirty="0"/>
          </a:p>
        </p:txBody>
      </p:sp>
      <p:sp>
        <p:nvSpPr>
          <p:cNvPr id="49" name="TextBox 48"/>
          <p:cNvSpPr txBox="1">
            <a:spLocks/>
          </p:cNvSpPr>
          <p:nvPr/>
        </p:nvSpPr>
        <p:spPr>
          <a:xfrm>
            <a:off x="7496175" y="4955381"/>
            <a:ext cx="1241426" cy="55015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>
              <a:spcBef>
                <a:spcPct val="25000"/>
              </a:spcBef>
            </a:pPr>
            <a:r>
              <a:rPr lang="ru-RU" sz="1100" dirty="0" smtClean="0"/>
              <a:t>Англия</a:t>
            </a:r>
          </a:p>
          <a:p>
            <a:pPr lvl="1">
              <a:spcBef>
                <a:spcPct val="25000"/>
              </a:spcBef>
            </a:pPr>
            <a:r>
              <a:rPr lang="ru-RU" sz="1100" dirty="0" smtClean="0"/>
              <a:t>Новая Зеландия</a:t>
            </a:r>
            <a:endParaRPr lang="ru-RU" sz="1100" dirty="0"/>
          </a:p>
        </p:txBody>
      </p:sp>
      <p:sp>
        <p:nvSpPr>
          <p:cNvPr id="51" name="TextBox 50"/>
          <p:cNvSpPr txBox="1">
            <a:spLocks/>
          </p:cNvSpPr>
          <p:nvPr/>
        </p:nvSpPr>
        <p:spPr>
          <a:xfrm>
            <a:off x="7496175" y="3809020"/>
            <a:ext cx="1241426" cy="592470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>
              <a:spcBef>
                <a:spcPct val="25000"/>
              </a:spcBef>
            </a:pPr>
            <a:r>
              <a:rPr lang="ru-RU" sz="1100" dirty="0" smtClean="0"/>
              <a:t>Нидерланды</a:t>
            </a:r>
          </a:p>
          <a:p>
            <a:pPr lvl="1">
              <a:spcBef>
                <a:spcPct val="25000"/>
              </a:spcBef>
            </a:pPr>
            <a:r>
              <a:rPr lang="ru-RU" sz="1100" dirty="0" smtClean="0"/>
              <a:t>США</a:t>
            </a:r>
          </a:p>
          <a:p>
            <a:pPr lvl="1">
              <a:spcBef>
                <a:spcPct val="25000"/>
              </a:spcBef>
            </a:pPr>
            <a:r>
              <a:rPr lang="ru-RU" sz="1100" dirty="0" smtClean="0"/>
              <a:t>Сингапур и др.</a:t>
            </a:r>
            <a:endParaRPr lang="ru-RU" sz="1100" dirty="0"/>
          </a:p>
        </p:txBody>
      </p:sp>
      <p:sp>
        <p:nvSpPr>
          <p:cNvPr id="53" name="TextBox 52"/>
          <p:cNvSpPr txBox="1">
            <a:spLocks/>
          </p:cNvSpPr>
          <p:nvPr/>
        </p:nvSpPr>
        <p:spPr>
          <a:xfrm>
            <a:off x="7496175" y="2662659"/>
            <a:ext cx="1241426" cy="592470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>
              <a:spcBef>
                <a:spcPct val="25000"/>
              </a:spcBef>
            </a:pPr>
            <a:r>
              <a:rPr lang="ru-RU" sz="1100" dirty="0" smtClean="0"/>
              <a:t>Франция</a:t>
            </a:r>
          </a:p>
          <a:p>
            <a:pPr lvl="1">
              <a:spcBef>
                <a:spcPct val="25000"/>
              </a:spcBef>
            </a:pPr>
            <a:r>
              <a:rPr lang="ru-RU" sz="1100" dirty="0" smtClean="0"/>
              <a:t>Индия</a:t>
            </a:r>
          </a:p>
          <a:p>
            <a:pPr lvl="1">
              <a:spcBef>
                <a:spcPct val="25000"/>
              </a:spcBef>
            </a:pPr>
            <a:r>
              <a:rPr lang="ru-RU" sz="1100" dirty="0" smtClean="0"/>
              <a:t>Бангладеш</a:t>
            </a:r>
            <a:endParaRPr lang="ru-RU" sz="1100" dirty="0"/>
          </a:p>
        </p:txBody>
      </p:sp>
      <p:sp>
        <p:nvSpPr>
          <p:cNvPr id="57" name="Rectangle 6"/>
          <p:cNvSpPr txBox="1">
            <a:spLocks/>
          </p:cNvSpPr>
          <p:nvPr>
            <p:custDataLst>
              <p:tags r:id="rId7"/>
            </p:custDataLst>
          </p:nvPr>
        </p:nvSpPr>
        <p:spPr>
          <a:xfrm>
            <a:off x="1470444" y="1516298"/>
            <a:ext cx="1403383" cy="104016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vert="horz" lIns="76200" tIns="76200" rIns="76200" bIns="76200" rtlCol="0" anchor="ctr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sz="1100" b="1" dirty="0"/>
              <a:t>Государственная </a:t>
            </a:r>
          </a:p>
        </p:txBody>
      </p:sp>
      <p:sp>
        <p:nvSpPr>
          <p:cNvPr id="58" name="Rectangle 6"/>
          <p:cNvSpPr txBox="1">
            <a:spLocks/>
          </p:cNvSpPr>
          <p:nvPr>
            <p:custDataLst>
              <p:tags r:id="rId8"/>
            </p:custDataLst>
          </p:nvPr>
        </p:nvSpPr>
        <p:spPr>
          <a:xfrm>
            <a:off x="1470444" y="2662659"/>
            <a:ext cx="1403383" cy="104016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vert="horz" lIns="76200" tIns="76200" rIns="76200" bIns="76200" rtlCol="0" anchor="ctr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sz="1100" b="1" dirty="0"/>
              <a:t>Государственная </a:t>
            </a:r>
          </a:p>
        </p:txBody>
      </p:sp>
      <p:sp>
        <p:nvSpPr>
          <p:cNvPr id="59" name="Rectangle 6"/>
          <p:cNvSpPr txBox="1">
            <a:spLocks/>
          </p:cNvSpPr>
          <p:nvPr>
            <p:custDataLst>
              <p:tags r:id="rId9"/>
            </p:custDataLst>
          </p:nvPr>
        </p:nvSpPr>
        <p:spPr>
          <a:xfrm>
            <a:off x="1470444" y="3809020"/>
            <a:ext cx="1403383" cy="104016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vert="horz" lIns="76200" tIns="76200" rIns="76200" bIns="76200" rtlCol="0" anchor="ctr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sz="1100" b="1" dirty="0"/>
              <a:t>Государственная </a:t>
            </a:r>
          </a:p>
        </p:txBody>
      </p:sp>
      <p:sp>
        <p:nvSpPr>
          <p:cNvPr id="61" name="Rectangle 6"/>
          <p:cNvSpPr txBox="1">
            <a:spLocks/>
          </p:cNvSpPr>
          <p:nvPr>
            <p:custDataLst>
              <p:tags r:id="rId10"/>
            </p:custDataLst>
          </p:nvPr>
        </p:nvSpPr>
        <p:spPr>
          <a:xfrm>
            <a:off x="2976876" y="1516298"/>
            <a:ext cx="1403383" cy="104016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vert="horz" lIns="76200" tIns="76200" rIns="76200" bIns="76200" rtlCol="0" anchor="ctr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sz="1100" b="1" dirty="0"/>
              <a:t>Государственная </a:t>
            </a:r>
          </a:p>
        </p:txBody>
      </p:sp>
      <p:sp>
        <p:nvSpPr>
          <p:cNvPr id="62" name="Rectangle 6"/>
          <p:cNvSpPr txBox="1">
            <a:spLocks/>
          </p:cNvSpPr>
          <p:nvPr>
            <p:custDataLst>
              <p:tags r:id="rId11"/>
            </p:custDataLst>
          </p:nvPr>
        </p:nvSpPr>
        <p:spPr>
          <a:xfrm>
            <a:off x="2976876" y="2662659"/>
            <a:ext cx="1403383" cy="104016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vert="horz" lIns="76200" tIns="76200" rIns="76200" bIns="76200" rtlCol="0" anchor="ctr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sz="1100" b="1" dirty="0"/>
              <a:t>Государственная </a:t>
            </a:r>
          </a:p>
        </p:txBody>
      </p:sp>
      <p:sp>
        <p:nvSpPr>
          <p:cNvPr id="63" name="Rectangle 6"/>
          <p:cNvSpPr txBox="1">
            <a:spLocks/>
          </p:cNvSpPr>
          <p:nvPr>
            <p:custDataLst>
              <p:tags r:id="rId12"/>
            </p:custDataLst>
          </p:nvPr>
        </p:nvSpPr>
        <p:spPr>
          <a:xfrm>
            <a:off x="2976876" y="3809020"/>
            <a:ext cx="1403383" cy="104016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lIns="76200" tIns="76200" rIns="76200" bIns="76200" rtlCol="0" anchor="ctr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sz="1100" b="1" dirty="0"/>
              <a:t>Частная</a:t>
            </a:r>
          </a:p>
        </p:txBody>
      </p:sp>
      <p:sp>
        <p:nvSpPr>
          <p:cNvPr id="64" name="Rectangle 6"/>
          <p:cNvSpPr txBox="1">
            <a:spLocks/>
          </p:cNvSpPr>
          <p:nvPr>
            <p:custDataLst>
              <p:tags r:id="rId13"/>
            </p:custDataLst>
          </p:nvPr>
        </p:nvSpPr>
        <p:spPr>
          <a:xfrm>
            <a:off x="2976876" y="4955381"/>
            <a:ext cx="1403383" cy="104016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lIns="76200" tIns="76200" rIns="76200" bIns="76200" rtlCol="0" anchor="ctr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sz="1100" b="1" dirty="0"/>
              <a:t>Частная</a:t>
            </a:r>
          </a:p>
        </p:txBody>
      </p:sp>
      <p:sp>
        <p:nvSpPr>
          <p:cNvPr id="65" name="Rectangle 6"/>
          <p:cNvSpPr txBox="1">
            <a:spLocks/>
          </p:cNvSpPr>
          <p:nvPr>
            <p:custDataLst>
              <p:tags r:id="rId14"/>
            </p:custDataLst>
          </p:nvPr>
        </p:nvSpPr>
        <p:spPr>
          <a:xfrm>
            <a:off x="4483308" y="1516298"/>
            <a:ext cx="1403383" cy="104016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vert="horz" lIns="76200" tIns="76200" rIns="76200" bIns="76200" rtlCol="0" anchor="ctr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sz="1100" b="1" dirty="0"/>
              <a:t>Государственная </a:t>
            </a:r>
          </a:p>
        </p:txBody>
      </p:sp>
      <p:sp>
        <p:nvSpPr>
          <p:cNvPr id="66" name="Rectangle 6"/>
          <p:cNvSpPr txBox="1">
            <a:spLocks/>
          </p:cNvSpPr>
          <p:nvPr>
            <p:custDataLst>
              <p:tags r:id="rId15"/>
            </p:custDataLst>
          </p:nvPr>
        </p:nvSpPr>
        <p:spPr>
          <a:xfrm>
            <a:off x="4483308" y="2662659"/>
            <a:ext cx="1403383" cy="104016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lIns="76200" tIns="76200" rIns="76200" bIns="76200" rtlCol="0" anchor="ctr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sz="1100" b="1" dirty="0"/>
              <a:t>Частная</a:t>
            </a:r>
          </a:p>
        </p:txBody>
      </p:sp>
      <p:sp>
        <p:nvSpPr>
          <p:cNvPr id="67" name="Rectangle 6"/>
          <p:cNvSpPr txBox="1">
            <a:spLocks/>
          </p:cNvSpPr>
          <p:nvPr>
            <p:custDataLst>
              <p:tags r:id="rId16"/>
            </p:custDataLst>
          </p:nvPr>
        </p:nvSpPr>
        <p:spPr>
          <a:xfrm>
            <a:off x="4483308" y="3809020"/>
            <a:ext cx="1403383" cy="104016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lIns="76200" tIns="76200" rIns="76200" bIns="76200" rtlCol="0" anchor="ctr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sz="1100" b="1" dirty="0"/>
              <a:t>Частная</a:t>
            </a:r>
          </a:p>
        </p:txBody>
      </p:sp>
      <p:sp>
        <p:nvSpPr>
          <p:cNvPr id="68" name="Rectangle 6"/>
          <p:cNvSpPr txBox="1">
            <a:spLocks/>
          </p:cNvSpPr>
          <p:nvPr>
            <p:custDataLst>
              <p:tags r:id="rId17"/>
            </p:custDataLst>
          </p:nvPr>
        </p:nvSpPr>
        <p:spPr>
          <a:xfrm>
            <a:off x="4483308" y="4955381"/>
            <a:ext cx="1403383" cy="104016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lIns="76200" tIns="76200" rIns="76200" bIns="76200" rtlCol="0" anchor="ctr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sz="1100" b="1" dirty="0"/>
              <a:t>Частная</a:t>
            </a:r>
          </a:p>
        </p:txBody>
      </p:sp>
      <p:sp>
        <p:nvSpPr>
          <p:cNvPr id="69" name="Rectangle 6"/>
          <p:cNvSpPr txBox="1">
            <a:spLocks/>
          </p:cNvSpPr>
          <p:nvPr>
            <p:custDataLst>
              <p:tags r:id="rId18"/>
            </p:custDataLst>
          </p:nvPr>
        </p:nvSpPr>
        <p:spPr>
          <a:xfrm>
            <a:off x="5989740" y="1516298"/>
            <a:ext cx="1403383" cy="104016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vert="horz" lIns="76200" tIns="76200" rIns="76200" bIns="76200" rtlCol="0" anchor="ctr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sz="1100" b="1" spc="-20" dirty="0"/>
              <a:t>Преимущественно</a:t>
            </a:r>
            <a:r>
              <a:rPr lang="ru-RU" sz="1100" b="1" dirty="0"/>
              <a:t> государственная</a:t>
            </a:r>
          </a:p>
        </p:txBody>
      </p:sp>
      <p:sp>
        <p:nvSpPr>
          <p:cNvPr id="70" name="Rectangle 6"/>
          <p:cNvSpPr txBox="1">
            <a:spLocks/>
          </p:cNvSpPr>
          <p:nvPr>
            <p:custDataLst>
              <p:tags r:id="rId19"/>
            </p:custDataLst>
          </p:nvPr>
        </p:nvSpPr>
        <p:spPr>
          <a:xfrm>
            <a:off x="5989740" y="2662659"/>
            <a:ext cx="1403383" cy="104016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vert="horz" lIns="76200" tIns="76200" rIns="76200" bIns="76200" rtlCol="0" anchor="ctr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sz="1100" b="1" spc="-20" dirty="0"/>
              <a:t>Преимущественно</a:t>
            </a:r>
            <a:r>
              <a:rPr lang="ru-RU" sz="1100" b="1" dirty="0"/>
              <a:t> государственная</a:t>
            </a:r>
          </a:p>
        </p:txBody>
      </p:sp>
      <p:sp>
        <p:nvSpPr>
          <p:cNvPr id="71" name="Rectangle 6"/>
          <p:cNvSpPr txBox="1">
            <a:spLocks/>
          </p:cNvSpPr>
          <p:nvPr>
            <p:custDataLst>
              <p:tags r:id="rId20"/>
            </p:custDataLst>
          </p:nvPr>
        </p:nvSpPr>
        <p:spPr>
          <a:xfrm>
            <a:off x="5989740" y="3809020"/>
            <a:ext cx="1403383" cy="104016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lIns="76200" tIns="76200" rIns="76200" bIns="76200" rtlCol="0" anchor="ctr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sz="1100" b="1" spc="-20" dirty="0"/>
              <a:t>Преимущественно</a:t>
            </a:r>
            <a:r>
              <a:rPr lang="ru-RU" sz="1100" b="1" dirty="0"/>
              <a:t> </a:t>
            </a:r>
            <a:r>
              <a:rPr lang="ru-RU" sz="1100" b="1" dirty="0" smtClean="0"/>
              <a:t>частная</a:t>
            </a:r>
            <a:endParaRPr lang="ru-RU" sz="1100" b="1" dirty="0"/>
          </a:p>
        </p:txBody>
      </p:sp>
      <p:sp>
        <p:nvSpPr>
          <p:cNvPr id="60" name="Rectangle 6"/>
          <p:cNvSpPr txBox="1">
            <a:spLocks/>
          </p:cNvSpPr>
          <p:nvPr>
            <p:custDataLst>
              <p:tags r:id="rId21"/>
            </p:custDataLst>
          </p:nvPr>
        </p:nvSpPr>
        <p:spPr>
          <a:xfrm>
            <a:off x="1470444" y="4955381"/>
            <a:ext cx="1403383" cy="104016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lIns="76200" tIns="76200" rIns="76200" bIns="76200" rtlCol="0" anchor="ctr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sz="1100" b="1" dirty="0"/>
              <a:t>Частная</a:t>
            </a:r>
          </a:p>
        </p:txBody>
      </p:sp>
      <p:sp>
        <p:nvSpPr>
          <p:cNvPr id="72" name="Rectangle 6"/>
          <p:cNvSpPr txBox="1">
            <a:spLocks/>
          </p:cNvSpPr>
          <p:nvPr>
            <p:custDataLst>
              <p:tags r:id="rId22"/>
            </p:custDataLst>
          </p:nvPr>
        </p:nvSpPr>
        <p:spPr>
          <a:xfrm>
            <a:off x="5989740" y="4955381"/>
            <a:ext cx="1403383" cy="104016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lIns="76200" tIns="76200" rIns="76200" bIns="76200" rtlCol="0" anchor="ctr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sz="1100" b="1" spc="-20" dirty="0"/>
              <a:t>Преимущественно</a:t>
            </a:r>
            <a:r>
              <a:rPr lang="ru-RU" sz="1100" b="1" dirty="0"/>
              <a:t> </a:t>
            </a:r>
            <a:r>
              <a:rPr lang="ru-RU" sz="1100" b="1" dirty="0" smtClean="0"/>
              <a:t>частная</a:t>
            </a:r>
            <a:endParaRPr lang="ru-RU" sz="1100" b="1" dirty="0"/>
          </a:p>
        </p:txBody>
      </p:sp>
      <p:sp>
        <p:nvSpPr>
          <p:cNvPr id="94" name="Oval 93"/>
          <p:cNvSpPr/>
          <p:nvPr/>
        </p:nvSpPr>
        <p:spPr>
          <a:xfrm>
            <a:off x="620155" y="1970592"/>
            <a:ext cx="525823" cy="525823"/>
          </a:xfrm>
          <a:prstGeom prst="ellipse">
            <a:avLst/>
          </a:prstGeom>
          <a:solidFill>
            <a:schemeClr val="bg1"/>
          </a:solidFill>
          <a:ln w="9525">
            <a:noFill/>
          </a:ln>
          <a:effectLst>
            <a:innerShdw blurRad="63500" dist="50800" dir="8100000">
              <a:schemeClr val="accent6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</a:endParaRPr>
          </a:p>
        </p:txBody>
      </p:sp>
      <p:sp>
        <p:nvSpPr>
          <p:cNvPr id="95" name="Oval 94"/>
          <p:cNvSpPr/>
          <p:nvPr/>
        </p:nvSpPr>
        <p:spPr>
          <a:xfrm>
            <a:off x="620155" y="3115706"/>
            <a:ext cx="525823" cy="525823"/>
          </a:xfrm>
          <a:prstGeom prst="ellipse">
            <a:avLst/>
          </a:prstGeom>
          <a:solidFill>
            <a:schemeClr val="bg1"/>
          </a:solidFill>
          <a:ln w="9525">
            <a:noFill/>
          </a:ln>
          <a:effectLst>
            <a:innerShdw blurRad="63500" dist="50800" dir="8100000">
              <a:schemeClr val="accent6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</a:endParaRPr>
          </a:p>
        </p:txBody>
      </p:sp>
      <p:sp>
        <p:nvSpPr>
          <p:cNvPr id="96" name="Oval 95"/>
          <p:cNvSpPr/>
          <p:nvPr/>
        </p:nvSpPr>
        <p:spPr>
          <a:xfrm>
            <a:off x="620155" y="4260820"/>
            <a:ext cx="525823" cy="525823"/>
          </a:xfrm>
          <a:prstGeom prst="ellipse">
            <a:avLst/>
          </a:prstGeom>
          <a:solidFill>
            <a:schemeClr val="bg1"/>
          </a:solidFill>
          <a:ln w="9525">
            <a:noFill/>
          </a:ln>
          <a:effectLst>
            <a:innerShdw blurRad="63500" dist="50800" dir="8100000">
              <a:schemeClr val="accent6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</a:endParaRPr>
          </a:p>
        </p:txBody>
      </p:sp>
      <p:sp>
        <p:nvSpPr>
          <p:cNvPr id="97" name="Oval 96"/>
          <p:cNvSpPr/>
          <p:nvPr/>
        </p:nvSpPr>
        <p:spPr>
          <a:xfrm>
            <a:off x="620155" y="5405933"/>
            <a:ext cx="525823" cy="525823"/>
          </a:xfrm>
          <a:prstGeom prst="ellipse">
            <a:avLst/>
          </a:prstGeom>
          <a:solidFill>
            <a:schemeClr val="bg1"/>
          </a:solidFill>
          <a:ln w="9525">
            <a:noFill/>
          </a:ln>
          <a:effectLst>
            <a:innerShdw blurRad="63500" dist="50800" dir="8100000">
              <a:schemeClr val="accent6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</a:endParaRPr>
          </a:p>
        </p:txBody>
      </p:sp>
      <p:sp>
        <p:nvSpPr>
          <p:cNvPr id="98" name="Freeform 97"/>
          <p:cNvSpPr>
            <a:spLocks noEditPoints="1"/>
          </p:cNvSpPr>
          <p:nvPr/>
        </p:nvSpPr>
        <p:spPr bwMode="auto">
          <a:xfrm>
            <a:off x="734033" y="2078831"/>
            <a:ext cx="298068" cy="309344"/>
          </a:xfrm>
          <a:custGeom>
            <a:avLst/>
            <a:gdLst>
              <a:gd name="T0" fmla="*/ 308 w 370"/>
              <a:gd name="T1" fmla="*/ 95 h 384"/>
              <a:gd name="T2" fmla="*/ 341 w 370"/>
              <a:gd name="T3" fmla="*/ 65 h 384"/>
              <a:gd name="T4" fmla="*/ 309 w 370"/>
              <a:gd name="T5" fmla="*/ 13 h 384"/>
              <a:gd name="T6" fmla="*/ 273 w 370"/>
              <a:gd name="T7" fmla="*/ 29 h 384"/>
              <a:gd name="T8" fmla="*/ 296 w 370"/>
              <a:gd name="T9" fmla="*/ 33 h 384"/>
              <a:gd name="T10" fmla="*/ 324 w 370"/>
              <a:gd name="T11" fmla="*/ 46 h 384"/>
              <a:gd name="T12" fmla="*/ 314 w 370"/>
              <a:gd name="T13" fmla="*/ 74 h 384"/>
              <a:gd name="T14" fmla="*/ 296 w 370"/>
              <a:gd name="T15" fmla="*/ 71 h 384"/>
              <a:gd name="T16" fmla="*/ 291 w 370"/>
              <a:gd name="T17" fmla="*/ 40 h 384"/>
              <a:gd name="T18" fmla="*/ 321 w 370"/>
              <a:gd name="T19" fmla="*/ 104 h 384"/>
              <a:gd name="T20" fmla="*/ 278 w 370"/>
              <a:gd name="T21" fmla="*/ 111 h 384"/>
              <a:gd name="T22" fmla="*/ 314 w 370"/>
              <a:gd name="T23" fmla="*/ 144 h 384"/>
              <a:gd name="T24" fmla="*/ 350 w 370"/>
              <a:gd name="T25" fmla="*/ 140 h 384"/>
              <a:gd name="T26" fmla="*/ 325 w 370"/>
              <a:gd name="T27" fmla="*/ 338 h 384"/>
              <a:gd name="T28" fmla="*/ 295 w 370"/>
              <a:gd name="T29" fmla="*/ 344 h 384"/>
              <a:gd name="T30" fmla="*/ 278 w 370"/>
              <a:gd name="T31" fmla="*/ 241 h 384"/>
              <a:gd name="T32" fmla="*/ 266 w 370"/>
              <a:gd name="T33" fmla="*/ 336 h 384"/>
              <a:gd name="T34" fmla="*/ 332 w 370"/>
              <a:gd name="T35" fmla="*/ 358 h 384"/>
              <a:gd name="T36" fmla="*/ 367 w 370"/>
              <a:gd name="T37" fmla="*/ 224 h 384"/>
              <a:gd name="T38" fmla="*/ 94 w 370"/>
              <a:gd name="T39" fmla="*/ 240 h 384"/>
              <a:gd name="T40" fmla="*/ 80 w 370"/>
              <a:gd name="T41" fmla="*/ 342 h 384"/>
              <a:gd name="T42" fmla="*/ 48 w 370"/>
              <a:gd name="T43" fmla="*/ 341 h 384"/>
              <a:gd name="T44" fmla="*/ 23 w 370"/>
              <a:gd name="T45" fmla="*/ 222 h 384"/>
              <a:gd name="T46" fmla="*/ 38 w 370"/>
              <a:gd name="T47" fmla="*/ 121 h 384"/>
              <a:gd name="T48" fmla="*/ 91 w 370"/>
              <a:gd name="T49" fmla="*/ 121 h 384"/>
              <a:gd name="T50" fmla="*/ 65 w 370"/>
              <a:gd name="T51" fmla="*/ 123 h 384"/>
              <a:gd name="T52" fmla="*/ 3 w 370"/>
              <a:gd name="T53" fmla="*/ 126 h 384"/>
              <a:gd name="T54" fmla="*/ 26 w 370"/>
              <a:gd name="T55" fmla="*/ 342 h 384"/>
              <a:gd name="T56" fmla="*/ 99 w 370"/>
              <a:gd name="T57" fmla="*/ 352 h 384"/>
              <a:gd name="T58" fmla="*/ 58 w 370"/>
              <a:gd name="T59" fmla="*/ 94 h 384"/>
              <a:gd name="T60" fmla="*/ 70 w 370"/>
              <a:gd name="T61" fmla="*/ 94 h 384"/>
              <a:gd name="T62" fmla="*/ 97 w 370"/>
              <a:gd name="T63" fmla="*/ 29 h 384"/>
              <a:gd name="T64" fmla="*/ 62 w 370"/>
              <a:gd name="T65" fmla="*/ 13 h 384"/>
              <a:gd name="T66" fmla="*/ 29 w 370"/>
              <a:gd name="T67" fmla="*/ 65 h 384"/>
              <a:gd name="T68" fmla="*/ 65 w 370"/>
              <a:gd name="T69" fmla="*/ 33 h 384"/>
              <a:gd name="T70" fmla="*/ 80 w 370"/>
              <a:gd name="T71" fmla="*/ 59 h 384"/>
              <a:gd name="T72" fmla="*/ 67 w 370"/>
              <a:gd name="T73" fmla="*/ 75 h 384"/>
              <a:gd name="T74" fmla="*/ 51 w 370"/>
              <a:gd name="T75" fmla="*/ 65 h 384"/>
              <a:gd name="T76" fmla="*/ 213 w 370"/>
              <a:gd name="T77" fmla="*/ 91 h 384"/>
              <a:gd name="T78" fmla="*/ 161 w 370"/>
              <a:gd name="T79" fmla="*/ 91 h 384"/>
              <a:gd name="T80" fmla="*/ 120 w 370"/>
              <a:gd name="T81" fmla="*/ 231 h 384"/>
              <a:gd name="T82" fmla="*/ 168 w 370"/>
              <a:gd name="T83" fmla="*/ 381 h 384"/>
              <a:gd name="T84" fmla="*/ 237 w 370"/>
              <a:gd name="T85" fmla="*/ 254 h 384"/>
              <a:gd name="T86" fmla="*/ 231 w 370"/>
              <a:gd name="T87" fmla="*/ 97 h 384"/>
              <a:gd name="T88" fmla="*/ 208 w 370"/>
              <a:gd name="T89" fmla="*/ 354 h 384"/>
              <a:gd name="T90" fmla="*/ 162 w 370"/>
              <a:gd name="T91" fmla="*/ 352 h 384"/>
              <a:gd name="T92" fmla="*/ 136 w 370"/>
              <a:gd name="T93" fmla="*/ 128 h 384"/>
              <a:gd name="T94" fmla="*/ 181 w 370"/>
              <a:gd name="T95" fmla="*/ 140 h 384"/>
              <a:gd name="T96" fmla="*/ 227 w 370"/>
              <a:gd name="T97" fmla="*/ 117 h 384"/>
              <a:gd name="T98" fmla="*/ 179 w 370"/>
              <a:gd name="T99" fmla="*/ 88 h 384"/>
              <a:gd name="T100" fmla="*/ 217 w 370"/>
              <a:gd name="T101" fmla="*/ 72 h 384"/>
              <a:gd name="T102" fmla="*/ 191 w 370"/>
              <a:gd name="T103" fmla="*/ 0 h 384"/>
              <a:gd name="T104" fmla="*/ 145 w 370"/>
              <a:gd name="T105" fmla="*/ 39 h 384"/>
              <a:gd name="T106" fmla="*/ 179 w 370"/>
              <a:gd name="T107" fmla="*/ 20 h 384"/>
              <a:gd name="T108" fmla="*/ 205 w 370"/>
              <a:gd name="T109" fmla="*/ 43 h 384"/>
              <a:gd name="T110" fmla="*/ 189 w 370"/>
              <a:gd name="T111" fmla="*/ 68 h 384"/>
              <a:gd name="T112" fmla="*/ 171 w 370"/>
              <a:gd name="T113" fmla="*/ 61 h 384"/>
              <a:gd name="T114" fmla="*/ 171 w 370"/>
              <a:gd name="T115" fmla="*/ 23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370" h="384">
                <a:moveTo>
                  <a:pt x="299" y="94"/>
                </a:moveTo>
                <a:lnTo>
                  <a:pt x="301" y="94"/>
                </a:lnTo>
                <a:lnTo>
                  <a:pt x="301" y="94"/>
                </a:lnTo>
                <a:lnTo>
                  <a:pt x="302" y="95"/>
                </a:lnTo>
                <a:lnTo>
                  <a:pt x="305" y="95"/>
                </a:lnTo>
                <a:lnTo>
                  <a:pt x="306" y="95"/>
                </a:lnTo>
                <a:lnTo>
                  <a:pt x="308" y="95"/>
                </a:lnTo>
                <a:lnTo>
                  <a:pt x="309" y="95"/>
                </a:lnTo>
                <a:lnTo>
                  <a:pt x="311" y="94"/>
                </a:lnTo>
                <a:lnTo>
                  <a:pt x="312" y="94"/>
                </a:lnTo>
                <a:lnTo>
                  <a:pt x="312" y="94"/>
                </a:lnTo>
                <a:lnTo>
                  <a:pt x="325" y="90"/>
                </a:lnTo>
                <a:lnTo>
                  <a:pt x="335" y="79"/>
                </a:lnTo>
                <a:lnTo>
                  <a:pt x="341" y="65"/>
                </a:lnTo>
                <a:lnTo>
                  <a:pt x="344" y="45"/>
                </a:lnTo>
                <a:lnTo>
                  <a:pt x="340" y="29"/>
                </a:lnTo>
                <a:lnTo>
                  <a:pt x="328" y="17"/>
                </a:lnTo>
                <a:lnTo>
                  <a:pt x="324" y="16"/>
                </a:lnTo>
                <a:lnTo>
                  <a:pt x="318" y="14"/>
                </a:lnTo>
                <a:lnTo>
                  <a:pt x="314" y="13"/>
                </a:lnTo>
                <a:lnTo>
                  <a:pt x="309" y="13"/>
                </a:lnTo>
                <a:lnTo>
                  <a:pt x="306" y="13"/>
                </a:lnTo>
                <a:lnTo>
                  <a:pt x="303" y="13"/>
                </a:lnTo>
                <a:lnTo>
                  <a:pt x="299" y="13"/>
                </a:lnTo>
                <a:lnTo>
                  <a:pt x="293" y="14"/>
                </a:lnTo>
                <a:lnTo>
                  <a:pt x="289" y="16"/>
                </a:lnTo>
                <a:lnTo>
                  <a:pt x="283" y="17"/>
                </a:lnTo>
                <a:lnTo>
                  <a:pt x="273" y="29"/>
                </a:lnTo>
                <a:lnTo>
                  <a:pt x="269" y="45"/>
                </a:lnTo>
                <a:lnTo>
                  <a:pt x="270" y="65"/>
                </a:lnTo>
                <a:lnTo>
                  <a:pt x="276" y="79"/>
                </a:lnTo>
                <a:lnTo>
                  <a:pt x="286" y="90"/>
                </a:lnTo>
                <a:lnTo>
                  <a:pt x="299" y="94"/>
                </a:lnTo>
                <a:close/>
                <a:moveTo>
                  <a:pt x="293" y="35"/>
                </a:moveTo>
                <a:lnTo>
                  <a:pt x="296" y="33"/>
                </a:lnTo>
                <a:lnTo>
                  <a:pt x="301" y="33"/>
                </a:lnTo>
                <a:lnTo>
                  <a:pt x="306" y="33"/>
                </a:lnTo>
                <a:lnTo>
                  <a:pt x="311" y="33"/>
                </a:lnTo>
                <a:lnTo>
                  <a:pt x="315" y="33"/>
                </a:lnTo>
                <a:lnTo>
                  <a:pt x="318" y="35"/>
                </a:lnTo>
                <a:lnTo>
                  <a:pt x="322" y="40"/>
                </a:lnTo>
                <a:lnTo>
                  <a:pt x="324" y="46"/>
                </a:lnTo>
                <a:lnTo>
                  <a:pt x="322" y="53"/>
                </a:lnTo>
                <a:lnTo>
                  <a:pt x="322" y="59"/>
                </a:lnTo>
                <a:lnTo>
                  <a:pt x="321" y="62"/>
                </a:lnTo>
                <a:lnTo>
                  <a:pt x="319" y="65"/>
                </a:lnTo>
                <a:lnTo>
                  <a:pt x="318" y="68"/>
                </a:lnTo>
                <a:lnTo>
                  <a:pt x="316" y="71"/>
                </a:lnTo>
                <a:lnTo>
                  <a:pt x="314" y="74"/>
                </a:lnTo>
                <a:lnTo>
                  <a:pt x="309" y="75"/>
                </a:lnTo>
                <a:lnTo>
                  <a:pt x="308" y="75"/>
                </a:lnTo>
                <a:lnTo>
                  <a:pt x="306" y="75"/>
                </a:lnTo>
                <a:lnTo>
                  <a:pt x="305" y="75"/>
                </a:lnTo>
                <a:lnTo>
                  <a:pt x="302" y="75"/>
                </a:lnTo>
                <a:lnTo>
                  <a:pt x="299" y="74"/>
                </a:lnTo>
                <a:lnTo>
                  <a:pt x="296" y="71"/>
                </a:lnTo>
                <a:lnTo>
                  <a:pt x="293" y="68"/>
                </a:lnTo>
                <a:lnTo>
                  <a:pt x="292" y="65"/>
                </a:lnTo>
                <a:lnTo>
                  <a:pt x="291" y="62"/>
                </a:lnTo>
                <a:lnTo>
                  <a:pt x="291" y="59"/>
                </a:lnTo>
                <a:lnTo>
                  <a:pt x="289" y="53"/>
                </a:lnTo>
                <a:lnTo>
                  <a:pt x="289" y="46"/>
                </a:lnTo>
                <a:lnTo>
                  <a:pt x="291" y="40"/>
                </a:lnTo>
                <a:lnTo>
                  <a:pt x="293" y="35"/>
                </a:lnTo>
                <a:close/>
                <a:moveTo>
                  <a:pt x="361" y="114"/>
                </a:moveTo>
                <a:lnTo>
                  <a:pt x="348" y="105"/>
                </a:lnTo>
                <a:lnTo>
                  <a:pt x="331" y="100"/>
                </a:lnTo>
                <a:lnTo>
                  <a:pt x="328" y="100"/>
                </a:lnTo>
                <a:lnTo>
                  <a:pt x="324" y="101"/>
                </a:lnTo>
                <a:lnTo>
                  <a:pt x="321" y="104"/>
                </a:lnTo>
                <a:lnTo>
                  <a:pt x="306" y="123"/>
                </a:lnTo>
                <a:lnTo>
                  <a:pt x="291" y="104"/>
                </a:lnTo>
                <a:lnTo>
                  <a:pt x="288" y="101"/>
                </a:lnTo>
                <a:lnTo>
                  <a:pt x="285" y="100"/>
                </a:lnTo>
                <a:lnTo>
                  <a:pt x="280" y="100"/>
                </a:lnTo>
                <a:lnTo>
                  <a:pt x="273" y="103"/>
                </a:lnTo>
                <a:lnTo>
                  <a:pt x="278" y="111"/>
                </a:lnTo>
                <a:lnTo>
                  <a:pt x="279" y="121"/>
                </a:lnTo>
                <a:lnTo>
                  <a:pt x="298" y="144"/>
                </a:lnTo>
                <a:lnTo>
                  <a:pt x="301" y="146"/>
                </a:lnTo>
                <a:lnTo>
                  <a:pt x="305" y="147"/>
                </a:lnTo>
                <a:lnTo>
                  <a:pt x="308" y="147"/>
                </a:lnTo>
                <a:lnTo>
                  <a:pt x="311" y="146"/>
                </a:lnTo>
                <a:lnTo>
                  <a:pt x="314" y="144"/>
                </a:lnTo>
                <a:lnTo>
                  <a:pt x="332" y="121"/>
                </a:lnTo>
                <a:lnTo>
                  <a:pt x="338" y="123"/>
                </a:lnTo>
                <a:lnTo>
                  <a:pt x="342" y="126"/>
                </a:lnTo>
                <a:lnTo>
                  <a:pt x="345" y="128"/>
                </a:lnTo>
                <a:lnTo>
                  <a:pt x="348" y="131"/>
                </a:lnTo>
                <a:lnTo>
                  <a:pt x="350" y="136"/>
                </a:lnTo>
                <a:lnTo>
                  <a:pt x="350" y="140"/>
                </a:lnTo>
                <a:lnTo>
                  <a:pt x="347" y="222"/>
                </a:lnTo>
                <a:lnTo>
                  <a:pt x="335" y="240"/>
                </a:lnTo>
                <a:lnTo>
                  <a:pt x="335" y="241"/>
                </a:lnTo>
                <a:lnTo>
                  <a:pt x="334" y="244"/>
                </a:lnTo>
                <a:lnTo>
                  <a:pt x="327" y="335"/>
                </a:lnTo>
                <a:lnTo>
                  <a:pt x="325" y="336"/>
                </a:lnTo>
                <a:lnTo>
                  <a:pt x="325" y="338"/>
                </a:lnTo>
                <a:lnTo>
                  <a:pt x="324" y="341"/>
                </a:lnTo>
                <a:lnTo>
                  <a:pt x="321" y="342"/>
                </a:lnTo>
                <a:lnTo>
                  <a:pt x="316" y="344"/>
                </a:lnTo>
                <a:lnTo>
                  <a:pt x="312" y="345"/>
                </a:lnTo>
                <a:lnTo>
                  <a:pt x="306" y="345"/>
                </a:lnTo>
                <a:lnTo>
                  <a:pt x="299" y="345"/>
                </a:lnTo>
                <a:lnTo>
                  <a:pt x="295" y="344"/>
                </a:lnTo>
                <a:lnTo>
                  <a:pt x="292" y="342"/>
                </a:lnTo>
                <a:lnTo>
                  <a:pt x="289" y="341"/>
                </a:lnTo>
                <a:lnTo>
                  <a:pt x="288" y="338"/>
                </a:lnTo>
                <a:lnTo>
                  <a:pt x="286" y="336"/>
                </a:lnTo>
                <a:lnTo>
                  <a:pt x="286" y="335"/>
                </a:lnTo>
                <a:lnTo>
                  <a:pt x="278" y="244"/>
                </a:lnTo>
                <a:lnTo>
                  <a:pt x="278" y="241"/>
                </a:lnTo>
                <a:lnTo>
                  <a:pt x="276" y="240"/>
                </a:lnTo>
                <a:lnTo>
                  <a:pt x="275" y="237"/>
                </a:lnTo>
                <a:lnTo>
                  <a:pt x="273" y="243"/>
                </a:lnTo>
                <a:lnTo>
                  <a:pt x="270" y="248"/>
                </a:lnTo>
                <a:lnTo>
                  <a:pt x="262" y="261"/>
                </a:lnTo>
                <a:lnTo>
                  <a:pt x="260" y="277"/>
                </a:lnTo>
                <a:lnTo>
                  <a:pt x="266" y="336"/>
                </a:lnTo>
                <a:lnTo>
                  <a:pt x="267" y="342"/>
                </a:lnTo>
                <a:lnTo>
                  <a:pt x="272" y="351"/>
                </a:lnTo>
                <a:lnTo>
                  <a:pt x="279" y="358"/>
                </a:lnTo>
                <a:lnTo>
                  <a:pt x="291" y="364"/>
                </a:lnTo>
                <a:lnTo>
                  <a:pt x="306" y="365"/>
                </a:lnTo>
                <a:lnTo>
                  <a:pt x="321" y="364"/>
                </a:lnTo>
                <a:lnTo>
                  <a:pt x="332" y="358"/>
                </a:lnTo>
                <a:lnTo>
                  <a:pt x="340" y="352"/>
                </a:lnTo>
                <a:lnTo>
                  <a:pt x="344" y="344"/>
                </a:lnTo>
                <a:lnTo>
                  <a:pt x="347" y="336"/>
                </a:lnTo>
                <a:lnTo>
                  <a:pt x="354" y="248"/>
                </a:lnTo>
                <a:lnTo>
                  <a:pt x="364" y="231"/>
                </a:lnTo>
                <a:lnTo>
                  <a:pt x="366" y="228"/>
                </a:lnTo>
                <a:lnTo>
                  <a:pt x="367" y="224"/>
                </a:lnTo>
                <a:lnTo>
                  <a:pt x="370" y="140"/>
                </a:lnTo>
                <a:lnTo>
                  <a:pt x="368" y="126"/>
                </a:lnTo>
                <a:lnTo>
                  <a:pt x="361" y="114"/>
                </a:lnTo>
                <a:close/>
                <a:moveTo>
                  <a:pt x="100" y="248"/>
                </a:moveTo>
                <a:lnTo>
                  <a:pt x="97" y="243"/>
                </a:lnTo>
                <a:lnTo>
                  <a:pt x="96" y="237"/>
                </a:lnTo>
                <a:lnTo>
                  <a:pt x="94" y="240"/>
                </a:lnTo>
                <a:lnTo>
                  <a:pt x="93" y="241"/>
                </a:lnTo>
                <a:lnTo>
                  <a:pt x="93" y="244"/>
                </a:lnTo>
                <a:lnTo>
                  <a:pt x="84" y="335"/>
                </a:lnTo>
                <a:lnTo>
                  <a:pt x="84" y="336"/>
                </a:lnTo>
                <a:lnTo>
                  <a:pt x="84" y="338"/>
                </a:lnTo>
                <a:lnTo>
                  <a:pt x="81" y="341"/>
                </a:lnTo>
                <a:lnTo>
                  <a:pt x="80" y="342"/>
                </a:lnTo>
                <a:lnTo>
                  <a:pt x="75" y="344"/>
                </a:lnTo>
                <a:lnTo>
                  <a:pt x="71" y="345"/>
                </a:lnTo>
                <a:lnTo>
                  <a:pt x="65" y="345"/>
                </a:lnTo>
                <a:lnTo>
                  <a:pt x="58" y="345"/>
                </a:lnTo>
                <a:lnTo>
                  <a:pt x="54" y="344"/>
                </a:lnTo>
                <a:lnTo>
                  <a:pt x="49" y="342"/>
                </a:lnTo>
                <a:lnTo>
                  <a:pt x="48" y="341"/>
                </a:lnTo>
                <a:lnTo>
                  <a:pt x="45" y="338"/>
                </a:lnTo>
                <a:lnTo>
                  <a:pt x="45" y="336"/>
                </a:lnTo>
                <a:lnTo>
                  <a:pt x="45" y="335"/>
                </a:lnTo>
                <a:lnTo>
                  <a:pt x="36" y="244"/>
                </a:lnTo>
                <a:lnTo>
                  <a:pt x="36" y="241"/>
                </a:lnTo>
                <a:lnTo>
                  <a:pt x="35" y="240"/>
                </a:lnTo>
                <a:lnTo>
                  <a:pt x="23" y="222"/>
                </a:lnTo>
                <a:lnTo>
                  <a:pt x="21" y="139"/>
                </a:lnTo>
                <a:lnTo>
                  <a:pt x="21" y="136"/>
                </a:lnTo>
                <a:lnTo>
                  <a:pt x="22" y="131"/>
                </a:lnTo>
                <a:lnTo>
                  <a:pt x="25" y="128"/>
                </a:lnTo>
                <a:lnTo>
                  <a:pt x="28" y="126"/>
                </a:lnTo>
                <a:lnTo>
                  <a:pt x="32" y="123"/>
                </a:lnTo>
                <a:lnTo>
                  <a:pt x="38" y="121"/>
                </a:lnTo>
                <a:lnTo>
                  <a:pt x="57" y="144"/>
                </a:lnTo>
                <a:lnTo>
                  <a:pt x="60" y="146"/>
                </a:lnTo>
                <a:lnTo>
                  <a:pt x="62" y="147"/>
                </a:lnTo>
                <a:lnTo>
                  <a:pt x="67" y="147"/>
                </a:lnTo>
                <a:lnTo>
                  <a:pt x="70" y="146"/>
                </a:lnTo>
                <a:lnTo>
                  <a:pt x="73" y="144"/>
                </a:lnTo>
                <a:lnTo>
                  <a:pt x="91" y="121"/>
                </a:lnTo>
                <a:lnTo>
                  <a:pt x="94" y="111"/>
                </a:lnTo>
                <a:lnTo>
                  <a:pt x="99" y="103"/>
                </a:lnTo>
                <a:lnTo>
                  <a:pt x="90" y="100"/>
                </a:lnTo>
                <a:lnTo>
                  <a:pt x="86" y="100"/>
                </a:lnTo>
                <a:lnTo>
                  <a:pt x="83" y="101"/>
                </a:lnTo>
                <a:lnTo>
                  <a:pt x="80" y="104"/>
                </a:lnTo>
                <a:lnTo>
                  <a:pt x="65" y="123"/>
                </a:lnTo>
                <a:lnTo>
                  <a:pt x="49" y="104"/>
                </a:lnTo>
                <a:lnTo>
                  <a:pt x="47" y="101"/>
                </a:lnTo>
                <a:lnTo>
                  <a:pt x="44" y="100"/>
                </a:lnTo>
                <a:lnTo>
                  <a:pt x="39" y="100"/>
                </a:lnTo>
                <a:lnTo>
                  <a:pt x="22" y="105"/>
                </a:lnTo>
                <a:lnTo>
                  <a:pt x="10" y="114"/>
                </a:lnTo>
                <a:lnTo>
                  <a:pt x="3" y="126"/>
                </a:lnTo>
                <a:lnTo>
                  <a:pt x="0" y="140"/>
                </a:lnTo>
                <a:lnTo>
                  <a:pt x="5" y="224"/>
                </a:lnTo>
                <a:lnTo>
                  <a:pt x="5" y="228"/>
                </a:lnTo>
                <a:lnTo>
                  <a:pt x="6" y="231"/>
                </a:lnTo>
                <a:lnTo>
                  <a:pt x="16" y="248"/>
                </a:lnTo>
                <a:lnTo>
                  <a:pt x="25" y="336"/>
                </a:lnTo>
                <a:lnTo>
                  <a:pt x="26" y="342"/>
                </a:lnTo>
                <a:lnTo>
                  <a:pt x="31" y="351"/>
                </a:lnTo>
                <a:lnTo>
                  <a:pt x="38" y="358"/>
                </a:lnTo>
                <a:lnTo>
                  <a:pt x="49" y="364"/>
                </a:lnTo>
                <a:lnTo>
                  <a:pt x="65" y="365"/>
                </a:lnTo>
                <a:lnTo>
                  <a:pt x="80" y="364"/>
                </a:lnTo>
                <a:lnTo>
                  <a:pt x="91" y="358"/>
                </a:lnTo>
                <a:lnTo>
                  <a:pt x="99" y="352"/>
                </a:lnTo>
                <a:lnTo>
                  <a:pt x="103" y="344"/>
                </a:lnTo>
                <a:lnTo>
                  <a:pt x="104" y="336"/>
                </a:lnTo>
                <a:lnTo>
                  <a:pt x="110" y="277"/>
                </a:lnTo>
                <a:lnTo>
                  <a:pt x="109" y="261"/>
                </a:lnTo>
                <a:lnTo>
                  <a:pt x="100" y="248"/>
                </a:lnTo>
                <a:close/>
                <a:moveTo>
                  <a:pt x="58" y="94"/>
                </a:moveTo>
                <a:lnTo>
                  <a:pt x="58" y="94"/>
                </a:lnTo>
                <a:lnTo>
                  <a:pt x="60" y="94"/>
                </a:lnTo>
                <a:lnTo>
                  <a:pt x="61" y="95"/>
                </a:lnTo>
                <a:lnTo>
                  <a:pt x="62" y="95"/>
                </a:lnTo>
                <a:lnTo>
                  <a:pt x="65" y="95"/>
                </a:lnTo>
                <a:lnTo>
                  <a:pt x="67" y="95"/>
                </a:lnTo>
                <a:lnTo>
                  <a:pt x="68" y="95"/>
                </a:lnTo>
                <a:lnTo>
                  <a:pt x="70" y="94"/>
                </a:lnTo>
                <a:lnTo>
                  <a:pt x="71" y="94"/>
                </a:lnTo>
                <a:lnTo>
                  <a:pt x="71" y="94"/>
                </a:lnTo>
                <a:lnTo>
                  <a:pt x="84" y="90"/>
                </a:lnTo>
                <a:lnTo>
                  <a:pt x="94" y="79"/>
                </a:lnTo>
                <a:lnTo>
                  <a:pt x="100" y="65"/>
                </a:lnTo>
                <a:lnTo>
                  <a:pt x="101" y="45"/>
                </a:lnTo>
                <a:lnTo>
                  <a:pt x="97" y="29"/>
                </a:lnTo>
                <a:lnTo>
                  <a:pt x="87" y="17"/>
                </a:lnTo>
                <a:lnTo>
                  <a:pt x="83" y="16"/>
                </a:lnTo>
                <a:lnTo>
                  <a:pt x="77" y="14"/>
                </a:lnTo>
                <a:lnTo>
                  <a:pt x="71" y="13"/>
                </a:lnTo>
                <a:lnTo>
                  <a:pt x="68" y="13"/>
                </a:lnTo>
                <a:lnTo>
                  <a:pt x="65" y="13"/>
                </a:lnTo>
                <a:lnTo>
                  <a:pt x="62" y="13"/>
                </a:lnTo>
                <a:lnTo>
                  <a:pt x="58" y="13"/>
                </a:lnTo>
                <a:lnTo>
                  <a:pt x="52" y="14"/>
                </a:lnTo>
                <a:lnTo>
                  <a:pt x="47" y="16"/>
                </a:lnTo>
                <a:lnTo>
                  <a:pt x="42" y="17"/>
                </a:lnTo>
                <a:lnTo>
                  <a:pt x="32" y="29"/>
                </a:lnTo>
                <a:lnTo>
                  <a:pt x="28" y="45"/>
                </a:lnTo>
                <a:lnTo>
                  <a:pt x="29" y="65"/>
                </a:lnTo>
                <a:lnTo>
                  <a:pt x="35" y="79"/>
                </a:lnTo>
                <a:lnTo>
                  <a:pt x="45" y="90"/>
                </a:lnTo>
                <a:lnTo>
                  <a:pt x="58" y="94"/>
                </a:lnTo>
                <a:close/>
                <a:moveTo>
                  <a:pt x="52" y="35"/>
                </a:moveTo>
                <a:lnTo>
                  <a:pt x="55" y="33"/>
                </a:lnTo>
                <a:lnTo>
                  <a:pt x="60" y="33"/>
                </a:lnTo>
                <a:lnTo>
                  <a:pt x="65" y="33"/>
                </a:lnTo>
                <a:lnTo>
                  <a:pt x="70" y="33"/>
                </a:lnTo>
                <a:lnTo>
                  <a:pt x="74" y="33"/>
                </a:lnTo>
                <a:lnTo>
                  <a:pt x="77" y="35"/>
                </a:lnTo>
                <a:lnTo>
                  <a:pt x="81" y="40"/>
                </a:lnTo>
                <a:lnTo>
                  <a:pt x="83" y="46"/>
                </a:lnTo>
                <a:lnTo>
                  <a:pt x="81" y="53"/>
                </a:lnTo>
                <a:lnTo>
                  <a:pt x="80" y="59"/>
                </a:lnTo>
                <a:lnTo>
                  <a:pt x="80" y="62"/>
                </a:lnTo>
                <a:lnTo>
                  <a:pt x="78" y="65"/>
                </a:lnTo>
                <a:lnTo>
                  <a:pt x="77" y="68"/>
                </a:lnTo>
                <a:lnTo>
                  <a:pt x="75" y="71"/>
                </a:lnTo>
                <a:lnTo>
                  <a:pt x="71" y="74"/>
                </a:lnTo>
                <a:lnTo>
                  <a:pt x="68" y="75"/>
                </a:lnTo>
                <a:lnTo>
                  <a:pt x="67" y="75"/>
                </a:lnTo>
                <a:lnTo>
                  <a:pt x="65" y="75"/>
                </a:lnTo>
                <a:lnTo>
                  <a:pt x="62" y="75"/>
                </a:lnTo>
                <a:lnTo>
                  <a:pt x="61" y="75"/>
                </a:lnTo>
                <a:lnTo>
                  <a:pt x="58" y="74"/>
                </a:lnTo>
                <a:lnTo>
                  <a:pt x="55" y="71"/>
                </a:lnTo>
                <a:lnTo>
                  <a:pt x="52" y="68"/>
                </a:lnTo>
                <a:lnTo>
                  <a:pt x="51" y="65"/>
                </a:lnTo>
                <a:lnTo>
                  <a:pt x="49" y="62"/>
                </a:lnTo>
                <a:lnTo>
                  <a:pt x="49" y="59"/>
                </a:lnTo>
                <a:lnTo>
                  <a:pt x="48" y="53"/>
                </a:lnTo>
                <a:lnTo>
                  <a:pt x="48" y="46"/>
                </a:lnTo>
                <a:lnTo>
                  <a:pt x="48" y="40"/>
                </a:lnTo>
                <a:lnTo>
                  <a:pt x="52" y="35"/>
                </a:lnTo>
                <a:close/>
                <a:moveTo>
                  <a:pt x="213" y="91"/>
                </a:moveTo>
                <a:lnTo>
                  <a:pt x="210" y="91"/>
                </a:lnTo>
                <a:lnTo>
                  <a:pt x="205" y="92"/>
                </a:lnTo>
                <a:lnTo>
                  <a:pt x="204" y="94"/>
                </a:lnTo>
                <a:lnTo>
                  <a:pt x="185" y="117"/>
                </a:lnTo>
                <a:lnTo>
                  <a:pt x="168" y="94"/>
                </a:lnTo>
                <a:lnTo>
                  <a:pt x="165" y="92"/>
                </a:lnTo>
                <a:lnTo>
                  <a:pt x="161" y="91"/>
                </a:lnTo>
                <a:lnTo>
                  <a:pt x="158" y="91"/>
                </a:lnTo>
                <a:lnTo>
                  <a:pt x="139" y="97"/>
                </a:lnTo>
                <a:lnTo>
                  <a:pt x="126" y="107"/>
                </a:lnTo>
                <a:lnTo>
                  <a:pt x="117" y="120"/>
                </a:lnTo>
                <a:lnTo>
                  <a:pt x="116" y="134"/>
                </a:lnTo>
                <a:lnTo>
                  <a:pt x="119" y="227"/>
                </a:lnTo>
                <a:lnTo>
                  <a:pt x="120" y="231"/>
                </a:lnTo>
                <a:lnTo>
                  <a:pt x="122" y="235"/>
                </a:lnTo>
                <a:lnTo>
                  <a:pt x="133" y="254"/>
                </a:lnTo>
                <a:lnTo>
                  <a:pt x="142" y="351"/>
                </a:lnTo>
                <a:lnTo>
                  <a:pt x="143" y="359"/>
                </a:lnTo>
                <a:lnTo>
                  <a:pt x="148" y="367"/>
                </a:lnTo>
                <a:lnTo>
                  <a:pt x="156" y="375"/>
                </a:lnTo>
                <a:lnTo>
                  <a:pt x="168" y="381"/>
                </a:lnTo>
                <a:lnTo>
                  <a:pt x="185" y="384"/>
                </a:lnTo>
                <a:lnTo>
                  <a:pt x="201" y="381"/>
                </a:lnTo>
                <a:lnTo>
                  <a:pt x="214" y="375"/>
                </a:lnTo>
                <a:lnTo>
                  <a:pt x="223" y="368"/>
                </a:lnTo>
                <a:lnTo>
                  <a:pt x="227" y="359"/>
                </a:lnTo>
                <a:lnTo>
                  <a:pt x="228" y="352"/>
                </a:lnTo>
                <a:lnTo>
                  <a:pt x="237" y="254"/>
                </a:lnTo>
                <a:lnTo>
                  <a:pt x="249" y="235"/>
                </a:lnTo>
                <a:lnTo>
                  <a:pt x="250" y="231"/>
                </a:lnTo>
                <a:lnTo>
                  <a:pt x="252" y="227"/>
                </a:lnTo>
                <a:lnTo>
                  <a:pt x="256" y="134"/>
                </a:lnTo>
                <a:lnTo>
                  <a:pt x="253" y="120"/>
                </a:lnTo>
                <a:lnTo>
                  <a:pt x="244" y="107"/>
                </a:lnTo>
                <a:lnTo>
                  <a:pt x="231" y="97"/>
                </a:lnTo>
                <a:lnTo>
                  <a:pt x="213" y="91"/>
                </a:lnTo>
                <a:close/>
                <a:moveTo>
                  <a:pt x="231" y="225"/>
                </a:moveTo>
                <a:lnTo>
                  <a:pt x="220" y="245"/>
                </a:lnTo>
                <a:lnTo>
                  <a:pt x="218" y="247"/>
                </a:lnTo>
                <a:lnTo>
                  <a:pt x="218" y="250"/>
                </a:lnTo>
                <a:lnTo>
                  <a:pt x="208" y="351"/>
                </a:lnTo>
                <a:lnTo>
                  <a:pt x="208" y="354"/>
                </a:lnTo>
                <a:lnTo>
                  <a:pt x="204" y="358"/>
                </a:lnTo>
                <a:lnTo>
                  <a:pt x="197" y="362"/>
                </a:lnTo>
                <a:lnTo>
                  <a:pt x="185" y="364"/>
                </a:lnTo>
                <a:lnTo>
                  <a:pt x="174" y="362"/>
                </a:lnTo>
                <a:lnTo>
                  <a:pt x="168" y="358"/>
                </a:lnTo>
                <a:lnTo>
                  <a:pt x="163" y="355"/>
                </a:lnTo>
                <a:lnTo>
                  <a:pt x="162" y="352"/>
                </a:lnTo>
                <a:lnTo>
                  <a:pt x="162" y="349"/>
                </a:lnTo>
                <a:lnTo>
                  <a:pt x="153" y="250"/>
                </a:lnTo>
                <a:lnTo>
                  <a:pt x="152" y="247"/>
                </a:lnTo>
                <a:lnTo>
                  <a:pt x="152" y="245"/>
                </a:lnTo>
                <a:lnTo>
                  <a:pt x="139" y="225"/>
                </a:lnTo>
                <a:lnTo>
                  <a:pt x="136" y="134"/>
                </a:lnTo>
                <a:lnTo>
                  <a:pt x="136" y="128"/>
                </a:lnTo>
                <a:lnTo>
                  <a:pt x="137" y="124"/>
                </a:lnTo>
                <a:lnTo>
                  <a:pt x="140" y="120"/>
                </a:lnTo>
                <a:lnTo>
                  <a:pt x="145" y="117"/>
                </a:lnTo>
                <a:lnTo>
                  <a:pt x="149" y="114"/>
                </a:lnTo>
                <a:lnTo>
                  <a:pt x="156" y="113"/>
                </a:lnTo>
                <a:lnTo>
                  <a:pt x="178" y="139"/>
                </a:lnTo>
                <a:lnTo>
                  <a:pt x="181" y="140"/>
                </a:lnTo>
                <a:lnTo>
                  <a:pt x="184" y="141"/>
                </a:lnTo>
                <a:lnTo>
                  <a:pt x="187" y="141"/>
                </a:lnTo>
                <a:lnTo>
                  <a:pt x="191" y="140"/>
                </a:lnTo>
                <a:lnTo>
                  <a:pt x="194" y="139"/>
                </a:lnTo>
                <a:lnTo>
                  <a:pt x="215" y="113"/>
                </a:lnTo>
                <a:lnTo>
                  <a:pt x="221" y="114"/>
                </a:lnTo>
                <a:lnTo>
                  <a:pt x="227" y="117"/>
                </a:lnTo>
                <a:lnTo>
                  <a:pt x="230" y="120"/>
                </a:lnTo>
                <a:lnTo>
                  <a:pt x="233" y="124"/>
                </a:lnTo>
                <a:lnTo>
                  <a:pt x="234" y="128"/>
                </a:lnTo>
                <a:lnTo>
                  <a:pt x="236" y="134"/>
                </a:lnTo>
                <a:lnTo>
                  <a:pt x="231" y="225"/>
                </a:lnTo>
                <a:close/>
                <a:moveTo>
                  <a:pt x="178" y="88"/>
                </a:moveTo>
                <a:lnTo>
                  <a:pt x="179" y="88"/>
                </a:lnTo>
                <a:lnTo>
                  <a:pt x="182" y="88"/>
                </a:lnTo>
                <a:lnTo>
                  <a:pt x="185" y="90"/>
                </a:lnTo>
                <a:lnTo>
                  <a:pt x="188" y="88"/>
                </a:lnTo>
                <a:lnTo>
                  <a:pt x="192" y="88"/>
                </a:lnTo>
                <a:lnTo>
                  <a:pt x="192" y="88"/>
                </a:lnTo>
                <a:lnTo>
                  <a:pt x="207" y="82"/>
                </a:lnTo>
                <a:lnTo>
                  <a:pt x="217" y="72"/>
                </a:lnTo>
                <a:lnTo>
                  <a:pt x="224" y="56"/>
                </a:lnTo>
                <a:lnTo>
                  <a:pt x="226" y="39"/>
                </a:lnTo>
                <a:lnTo>
                  <a:pt x="224" y="25"/>
                </a:lnTo>
                <a:lnTo>
                  <a:pt x="218" y="13"/>
                </a:lnTo>
                <a:lnTo>
                  <a:pt x="210" y="6"/>
                </a:lnTo>
                <a:lnTo>
                  <a:pt x="201" y="1"/>
                </a:lnTo>
                <a:lnTo>
                  <a:pt x="191" y="0"/>
                </a:lnTo>
                <a:lnTo>
                  <a:pt x="185" y="0"/>
                </a:lnTo>
                <a:lnTo>
                  <a:pt x="179" y="0"/>
                </a:lnTo>
                <a:lnTo>
                  <a:pt x="171" y="1"/>
                </a:lnTo>
                <a:lnTo>
                  <a:pt x="161" y="6"/>
                </a:lnTo>
                <a:lnTo>
                  <a:pt x="152" y="13"/>
                </a:lnTo>
                <a:lnTo>
                  <a:pt x="146" y="25"/>
                </a:lnTo>
                <a:lnTo>
                  <a:pt x="145" y="39"/>
                </a:lnTo>
                <a:lnTo>
                  <a:pt x="148" y="56"/>
                </a:lnTo>
                <a:lnTo>
                  <a:pt x="153" y="72"/>
                </a:lnTo>
                <a:lnTo>
                  <a:pt x="165" y="82"/>
                </a:lnTo>
                <a:lnTo>
                  <a:pt x="178" y="88"/>
                </a:lnTo>
                <a:close/>
                <a:moveTo>
                  <a:pt x="171" y="23"/>
                </a:moveTo>
                <a:lnTo>
                  <a:pt x="175" y="22"/>
                </a:lnTo>
                <a:lnTo>
                  <a:pt x="179" y="20"/>
                </a:lnTo>
                <a:lnTo>
                  <a:pt x="185" y="20"/>
                </a:lnTo>
                <a:lnTo>
                  <a:pt x="191" y="20"/>
                </a:lnTo>
                <a:lnTo>
                  <a:pt x="195" y="22"/>
                </a:lnTo>
                <a:lnTo>
                  <a:pt x="200" y="23"/>
                </a:lnTo>
                <a:lnTo>
                  <a:pt x="204" y="27"/>
                </a:lnTo>
                <a:lnTo>
                  <a:pt x="205" y="36"/>
                </a:lnTo>
                <a:lnTo>
                  <a:pt x="205" y="43"/>
                </a:lnTo>
                <a:lnTo>
                  <a:pt x="204" y="51"/>
                </a:lnTo>
                <a:lnTo>
                  <a:pt x="202" y="53"/>
                </a:lnTo>
                <a:lnTo>
                  <a:pt x="202" y="58"/>
                </a:lnTo>
                <a:lnTo>
                  <a:pt x="200" y="61"/>
                </a:lnTo>
                <a:lnTo>
                  <a:pt x="197" y="64"/>
                </a:lnTo>
                <a:lnTo>
                  <a:pt x="194" y="66"/>
                </a:lnTo>
                <a:lnTo>
                  <a:pt x="189" y="68"/>
                </a:lnTo>
                <a:lnTo>
                  <a:pt x="188" y="68"/>
                </a:lnTo>
                <a:lnTo>
                  <a:pt x="185" y="69"/>
                </a:lnTo>
                <a:lnTo>
                  <a:pt x="184" y="68"/>
                </a:lnTo>
                <a:lnTo>
                  <a:pt x="181" y="68"/>
                </a:lnTo>
                <a:lnTo>
                  <a:pt x="176" y="66"/>
                </a:lnTo>
                <a:lnTo>
                  <a:pt x="174" y="64"/>
                </a:lnTo>
                <a:lnTo>
                  <a:pt x="171" y="61"/>
                </a:lnTo>
                <a:lnTo>
                  <a:pt x="169" y="58"/>
                </a:lnTo>
                <a:lnTo>
                  <a:pt x="168" y="53"/>
                </a:lnTo>
                <a:lnTo>
                  <a:pt x="166" y="51"/>
                </a:lnTo>
                <a:lnTo>
                  <a:pt x="165" y="43"/>
                </a:lnTo>
                <a:lnTo>
                  <a:pt x="165" y="36"/>
                </a:lnTo>
                <a:lnTo>
                  <a:pt x="166" y="27"/>
                </a:lnTo>
                <a:lnTo>
                  <a:pt x="171" y="23"/>
                </a:lnTo>
                <a:close/>
              </a:path>
            </a:pathLst>
          </a:custGeom>
          <a:solidFill>
            <a:schemeClr val="accent3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" name="Freeform 98"/>
          <p:cNvSpPr>
            <a:spLocks noEditPoints="1"/>
          </p:cNvSpPr>
          <p:nvPr/>
        </p:nvSpPr>
        <p:spPr bwMode="auto">
          <a:xfrm>
            <a:off x="724805" y="3250406"/>
            <a:ext cx="316522" cy="256422"/>
          </a:xfrm>
          <a:custGeom>
            <a:avLst/>
            <a:gdLst>
              <a:gd name="T0" fmla="*/ 102 w 475"/>
              <a:gd name="T1" fmla="*/ 222 h 384"/>
              <a:gd name="T2" fmla="*/ 177 w 475"/>
              <a:gd name="T3" fmla="*/ 286 h 384"/>
              <a:gd name="T4" fmla="*/ 213 w 475"/>
              <a:gd name="T5" fmla="*/ 198 h 384"/>
              <a:gd name="T6" fmla="*/ 168 w 475"/>
              <a:gd name="T7" fmla="*/ 267 h 384"/>
              <a:gd name="T8" fmla="*/ 122 w 475"/>
              <a:gd name="T9" fmla="*/ 218 h 384"/>
              <a:gd name="T10" fmla="*/ 176 w 475"/>
              <a:gd name="T11" fmla="*/ 190 h 384"/>
              <a:gd name="T12" fmla="*/ 181 w 475"/>
              <a:gd name="T13" fmla="*/ 263 h 384"/>
              <a:gd name="T14" fmla="*/ 271 w 475"/>
              <a:gd name="T15" fmla="*/ 109 h 384"/>
              <a:gd name="T16" fmla="*/ 212 w 475"/>
              <a:gd name="T17" fmla="*/ 73 h 384"/>
              <a:gd name="T18" fmla="*/ 114 w 475"/>
              <a:gd name="T19" fmla="*/ 73 h 384"/>
              <a:gd name="T20" fmla="*/ 53 w 475"/>
              <a:gd name="T21" fmla="*/ 107 h 384"/>
              <a:gd name="T22" fmla="*/ 4 w 475"/>
              <a:gd name="T23" fmla="*/ 192 h 384"/>
              <a:gd name="T24" fmla="*/ 2 w 475"/>
              <a:gd name="T25" fmla="*/ 261 h 384"/>
              <a:gd name="T26" fmla="*/ 52 w 475"/>
              <a:gd name="T27" fmla="*/ 342 h 384"/>
              <a:gd name="T28" fmla="*/ 106 w 475"/>
              <a:gd name="T29" fmla="*/ 382 h 384"/>
              <a:gd name="T30" fmla="*/ 206 w 475"/>
              <a:gd name="T31" fmla="*/ 379 h 384"/>
              <a:gd name="T32" fmla="*/ 268 w 475"/>
              <a:gd name="T33" fmla="*/ 352 h 384"/>
              <a:gd name="T34" fmla="*/ 316 w 475"/>
              <a:gd name="T35" fmla="*/ 265 h 384"/>
              <a:gd name="T36" fmla="*/ 323 w 475"/>
              <a:gd name="T37" fmla="*/ 198 h 384"/>
              <a:gd name="T38" fmla="*/ 255 w 475"/>
              <a:gd name="T39" fmla="*/ 260 h 384"/>
              <a:gd name="T40" fmla="*/ 236 w 475"/>
              <a:gd name="T41" fmla="*/ 300 h 384"/>
              <a:gd name="T42" fmla="*/ 177 w 475"/>
              <a:gd name="T43" fmla="*/ 325 h 384"/>
              <a:gd name="T44" fmla="*/ 108 w 475"/>
              <a:gd name="T45" fmla="*/ 361 h 384"/>
              <a:gd name="T46" fmla="*/ 80 w 475"/>
              <a:gd name="T47" fmla="*/ 284 h 384"/>
              <a:gd name="T48" fmla="*/ 62 w 475"/>
              <a:gd name="T49" fmla="*/ 257 h 384"/>
              <a:gd name="T50" fmla="*/ 69 w 475"/>
              <a:gd name="T51" fmla="*/ 193 h 384"/>
              <a:gd name="T52" fmla="*/ 73 w 475"/>
              <a:gd name="T53" fmla="*/ 115 h 384"/>
              <a:gd name="T54" fmla="*/ 161 w 475"/>
              <a:gd name="T55" fmla="*/ 130 h 384"/>
              <a:gd name="T56" fmla="*/ 249 w 475"/>
              <a:gd name="T57" fmla="*/ 115 h 384"/>
              <a:gd name="T58" fmla="*/ 246 w 475"/>
              <a:gd name="T59" fmla="*/ 179 h 384"/>
              <a:gd name="T60" fmla="*/ 303 w 475"/>
              <a:gd name="T61" fmla="*/ 209 h 384"/>
              <a:gd name="T62" fmla="*/ 375 w 475"/>
              <a:gd name="T63" fmla="*/ 65 h 384"/>
              <a:gd name="T64" fmla="*/ 345 w 475"/>
              <a:gd name="T65" fmla="*/ 127 h 384"/>
              <a:gd name="T66" fmla="*/ 399 w 475"/>
              <a:gd name="T67" fmla="*/ 133 h 384"/>
              <a:gd name="T68" fmla="*/ 395 w 475"/>
              <a:gd name="T69" fmla="*/ 115 h 384"/>
              <a:gd name="T70" fmla="*/ 363 w 475"/>
              <a:gd name="T71" fmla="*/ 124 h 384"/>
              <a:gd name="T72" fmla="*/ 355 w 475"/>
              <a:gd name="T73" fmla="*/ 92 h 384"/>
              <a:gd name="T74" fmla="*/ 386 w 475"/>
              <a:gd name="T75" fmla="*/ 84 h 384"/>
              <a:gd name="T76" fmla="*/ 395 w 475"/>
              <a:gd name="T77" fmla="*/ 115 h 384"/>
              <a:gd name="T78" fmla="*/ 475 w 475"/>
              <a:gd name="T79" fmla="*/ 69 h 384"/>
              <a:gd name="T80" fmla="*/ 444 w 475"/>
              <a:gd name="T81" fmla="*/ 32 h 384"/>
              <a:gd name="T82" fmla="*/ 398 w 475"/>
              <a:gd name="T83" fmla="*/ 1 h 384"/>
              <a:gd name="T84" fmla="*/ 350 w 475"/>
              <a:gd name="T85" fmla="*/ 4 h 384"/>
              <a:gd name="T86" fmla="*/ 303 w 475"/>
              <a:gd name="T87" fmla="*/ 32 h 384"/>
              <a:gd name="T88" fmla="*/ 275 w 475"/>
              <a:gd name="T89" fmla="*/ 72 h 384"/>
              <a:gd name="T90" fmla="*/ 277 w 475"/>
              <a:gd name="T91" fmla="*/ 131 h 384"/>
              <a:gd name="T92" fmla="*/ 300 w 475"/>
              <a:gd name="T93" fmla="*/ 174 h 384"/>
              <a:gd name="T94" fmla="*/ 349 w 475"/>
              <a:gd name="T95" fmla="*/ 199 h 384"/>
              <a:gd name="T96" fmla="*/ 395 w 475"/>
              <a:gd name="T97" fmla="*/ 206 h 384"/>
              <a:gd name="T98" fmla="*/ 420 w 475"/>
              <a:gd name="T99" fmla="*/ 166 h 384"/>
              <a:gd name="T100" fmla="*/ 473 w 475"/>
              <a:gd name="T101" fmla="*/ 140 h 384"/>
              <a:gd name="T102" fmla="*/ 431 w 475"/>
              <a:gd name="T103" fmla="*/ 94 h 384"/>
              <a:gd name="T104" fmla="*/ 451 w 475"/>
              <a:gd name="T105" fmla="*/ 137 h 384"/>
              <a:gd name="T106" fmla="*/ 404 w 475"/>
              <a:gd name="T107" fmla="*/ 153 h 384"/>
              <a:gd name="T108" fmla="*/ 366 w 475"/>
              <a:gd name="T109" fmla="*/ 186 h 384"/>
              <a:gd name="T110" fmla="*/ 339 w 475"/>
              <a:gd name="T111" fmla="*/ 147 h 384"/>
              <a:gd name="T112" fmla="*/ 316 w 475"/>
              <a:gd name="T113" fmla="*/ 121 h 384"/>
              <a:gd name="T114" fmla="*/ 319 w 475"/>
              <a:gd name="T115" fmla="*/ 91 h 384"/>
              <a:gd name="T116" fmla="*/ 333 w 475"/>
              <a:gd name="T117" fmla="*/ 62 h 384"/>
              <a:gd name="T118" fmla="*/ 360 w 475"/>
              <a:gd name="T119" fmla="*/ 46 h 384"/>
              <a:gd name="T120" fmla="*/ 392 w 475"/>
              <a:gd name="T121" fmla="*/ 49 h 384"/>
              <a:gd name="T122" fmla="*/ 421 w 475"/>
              <a:gd name="T123" fmla="*/ 60 h 384"/>
              <a:gd name="T124" fmla="*/ 431 w 475"/>
              <a:gd name="T125" fmla="*/ 94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475" h="384">
                <a:moveTo>
                  <a:pt x="161" y="167"/>
                </a:moveTo>
                <a:lnTo>
                  <a:pt x="145" y="170"/>
                </a:lnTo>
                <a:lnTo>
                  <a:pt x="131" y="176"/>
                </a:lnTo>
                <a:lnTo>
                  <a:pt x="117" y="187"/>
                </a:lnTo>
                <a:lnTo>
                  <a:pt x="106" y="203"/>
                </a:lnTo>
                <a:lnTo>
                  <a:pt x="102" y="222"/>
                </a:lnTo>
                <a:lnTo>
                  <a:pt x="102" y="239"/>
                </a:lnTo>
                <a:lnTo>
                  <a:pt x="109" y="258"/>
                </a:lnTo>
                <a:lnTo>
                  <a:pt x="122" y="274"/>
                </a:lnTo>
                <a:lnTo>
                  <a:pt x="141" y="284"/>
                </a:lnTo>
                <a:lnTo>
                  <a:pt x="161" y="289"/>
                </a:lnTo>
                <a:lnTo>
                  <a:pt x="177" y="286"/>
                </a:lnTo>
                <a:lnTo>
                  <a:pt x="192" y="280"/>
                </a:lnTo>
                <a:lnTo>
                  <a:pt x="206" y="268"/>
                </a:lnTo>
                <a:lnTo>
                  <a:pt x="216" y="252"/>
                </a:lnTo>
                <a:lnTo>
                  <a:pt x="220" y="235"/>
                </a:lnTo>
                <a:lnTo>
                  <a:pt x="220" y="216"/>
                </a:lnTo>
                <a:lnTo>
                  <a:pt x="213" y="198"/>
                </a:lnTo>
                <a:lnTo>
                  <a:pt x="200" y="182"/>
                </a:lnTo>
                <a:lnTo>
                  <a:pt x="181" y="172"/>
                </a:lnTo>
                <a:lnTo>
                  <a:pt x="161" y="167"/>
                </a:lnTo>
                <a:close/>
                <a:moveTo>
                  <a:pt x="181" y="263"/>
                </a:moveTo>
                <a:lnTo>
                  <a:pt x="176" y="265"/>
                </a:lnTo>
                <a:lnTo>
                  <a:pt x="168" y="267"/>
                </a:lnTo>
                <a:lnTo>
                  <a:pt x="161" y="268"/>
                </a:lnTo>
                <a:lnTo>
                  <a:pt x="148" y="265"/>
                </a:lnTo>
                <a:lnTo>
                  <a:pt x="135" y="258"/>
                </a:lnTo>
                <a:lnTo>
                  <a:pt x="127" y="248"/>
                </a:lnTo>
                <a:lnTo>
                  <a:pt x="122" y="232"/>
                </a:lnTo>
                <a:lnTo>
                  <a:pt x="122" y="218"/>
                </a:lnTo>
                <a:lnTo>
                  <a:pt x="129" y="203"/>
                </a:lnTo>
                <a:lnTo>
                  <a:pt x="141" y="193"/>
                </a:lnTo>
                <a:lnTo>
                  <a:pt x="148" y="190"/>
                </a:lnTo>
                <a:lnTo>
                  <a:pt x="154" y="189"/>
                </a:lnTo>
                <a:lnTo>
                  <a:pt x="161" y="187"/>
                </a:lnTo>
                <a:lnTo>
                  <a:pt x="176" y="190"/>
                </a:lnTo>
                <a:lnTo>
                  <a:pt x="187" y="198"/>
                </a:lnTo>
                <a:lnTo>
                  <a:pt x="196" y="208"/>
                </a:lnTo>
                <a:lnTo>
                  <a:pt x="202" y="224"/>
                </a:lnTo>
                <a:lnTo>
                  <a:pt x="200" y="238"/>
                </a:lnTo>
                <a:lnTo>
                  <a:pt x="193" y="252"/>
                </a:lnTo>
                <a:lnTo>
                  <a:pt x="181" y="263"/>
                </a:lnTo>
                <a:close/>
                <a:moveTo>
                  <a:pt x="316" y="190"/>
                </a:moveTo>
                <a:lnTo>
                  <a:pt x="271" y="180"/>
                </a:lnTo>
                <a:lnTo>
                  <a:pt x="264" y="169"/>
                </a:lnTo>
                <a:lnTo>
                  <a:pt x="257" y="157"/>
                </a:lnTo>
                <a:lnTo>
                  <a:pt x="271" y="114"/>
                </a:lnTo>
                <a:lnTo>
                  <a:pt x="271" y="109"/>
                </a:lnTo>
                <a:lnTo>
                  <a:pt x="271" y="107"/>
                </a:lnTo>
                <a:lnTo>
                  <a:pt x="268" y="104"/>
                </a:lnTo>
                <a:lnTo>
                  <a:pt x="267" y="101"/>
                </a:lnTo>
                <a:lnTo>
                  <a:pt x="219" y="73"/>
                </a:lnTo>
                <a:lnTo>
                  <a:pt x="215" y="73"/>
                </a:lnTo>
                <a:lnTo>
                  <a:pt x="212" y="73"/>
                </a:lnTo>
                <a:lnTo>
                  <a:pt x="209" y="73"/>
                </a:lnTo>
                <a:lnTo>
                  <a:pt x="206" y="76"/>
                </a:lnTo>
                <a:lnTo>
                  <a:pt x="176" y="109"/>
                </a:lnTo>
                <a:lnTo>
                  <a:pt x="148" y="109"/>
                </a:lnTo>
                <a:lnTo>
                  <a:pt x="117" y="76"/>
                </a:lnTo>
                <a:lnTo>
                  <a:pt x="114" y="73"/>
                </a:lnTo>
                <a:lnTo>
                  <a:pt x="111" y="73"/>
                </a:lnTo>
                <a:lnTo>
                  <a:pt x="108" y="73"/>
                </a:lnTo>
                <a:lnTo>
                  <a:pt x="104" y="73"/>
                </a:lnTo>
                <a:lnTo>
                  <a:pt x="57" y="101"/>
                </a:lnTo>
                <a:lnTo>
                  <a:pt x="54" y="104"/>
                </a:lnTo>
                <a:lnTo>
                  <a:pt x="53" y="107"/>
                </a:lnTo>
                <a:lnTo>
                  <a:pt x="52" y="109"/>
                </a:lnTo>
                <a:lnTo>
                  <a:pt x="52" y="114"/>
                </a:lnTo>
                <a:lnTo>
                  <a:pt x="66" y="157"/>
                </a:lnTo>
                <a:lnTo>
                  <a:pt x="53" y="180"/>
                </a:lnTo>
                <a:lnTo>
                  <a:pt x="7" y="190"/>
                </a:lnTo>
                <a:lnTo>
                  <a:pt x="4" y="192"/>
                </a:lnTo>
                <a:lnTo>
                  <a:pt x="2" y="195"/>
                </a:lnTo>
                <a:lnTo>
                  <a:pt x="0" y="198"/>
                </a:lnTo>
                <a:lnTo>
                  <a:pt x="0" y="200"/>
                </a:lnTo>
                <a:lnTo>
                  <a:pt x="0" y="255"/>
                </a:lnTo>
                <a:lnTo>
                  <a:pt x="0" y="258"/>
                </a:lnTo>
                <a:lnTo>
                  <a:pt x="2" y="261"/>
                </a:lnTo>
                <a:lnTo>
                  <a:pt x="4" y="264"/>
                </a:lnTo>
                <a:lnTo>
                  <a:pt x="7" y="265"/>
                </a:lnTo>
                <a:lnTo>
                  <a:pt x="53" y="276"/>
                </a:lnTo>
                <a:lnTo>
                  <a:pt x="59" y="287"/>
                </a:lnTo>
                <a:lnTo>
                  <a:pt x="66" y="299"/>
                </a:lnTo>
                <a:lnTo>
                  <a:pt x="52" y="342"/>
                </a:lnTo>
                <a:lnTo>
                  <a:pt x="52" y="346"/>
                </a:lnTo>
                <a:lnTo>
                  <a:pt x="53" y="349"/>
                </a:lnTo>
                <a:lnTo>
                  <a:pt x="54" y="352"/>
                </a:lnTo>
                <a:lnTo>
                  <a:pt x="57" y="355"/>
                </a:lnTo>
                <a:lnTo>
                  <a:pt x="104" y="382"/>
                </a:lnTo>
                <a:lnTo>
                  <a:pt x="106" y="382"/>
                </a:lnTo>
                <a:lnTo>
                  <a:pt x="109" y="384"/>
                </a:lnTo>
                <a:lnTo>
                  <a:pt x="114" y="382"/>
                </a:lnTo>
                <a:lnTo>
                  <a:pt x="117" y="379"/>
                </a:lnTo>
                <a:lnTo>
                  <a:pt x="148" y="346"/>
                </a:lnTo>
                <a:lnTo>
                  <a:pt x="176" y="346"/>
                </a:lnTo>
                <a:lnTo>
                  <a:pt x="206" y="379"/>
                </a:lnTo>
                <a:lnTo>
                  <a:pt x="209" y="382"/>
                </a:lnTo>
                <a:lnTo>
                  <a:pt x="212" y="382"/>
                </a:lnTo>
                <a:lnTo>
                  <a:pt x="215" y="382"/>
                </a:lnTo>
                <a:lnTo>
                  <a:pt x="219" y="382"/>
                </a:lnTo>
                <a:lnTo>
                  <a:pt x="267" y="355"/>
                </a:lnTo>
                <a:lnTo>
                  <a:pt x="268" y="352"/>
                </a:lnTo>
                <a:lnTo>
                  <a:pt x="271" y="349"/>
                </a:lnTo>
                <a:lnTo>
                  <a:pt x="271" y="346"/>
                </a:lnTo>
                <a:lnTo>
                  <a:pt x="271" y="342"/>
                </a:lnTo>
                <a:lnTo>
                  <a:pt x="257" y="299"/>
                </a:lnTo>
                <a:lnTo>
                  <a:pt x="271" y="276"/>
                </a:lnTo>
                <a:lnTo>
                  <a:pt x="316" y="265"/>
                </a:lnTo>
                <a:lnTo>
                  <a:pt x="319" y="264"/>
                </a:lnTo>
                <a:lnTo>
                  <a:pt x="321" y="261"/>
                </a:lnTo>
                <a:lnTo>
                  <a:pt x="323" y="258"/>
                </a:lnTo>
                <a:lnTo>
                  <a:pt x="323" y="255"/>
                </a:lnTo>
                <a:lnTo>
                  <a:pt x="323" y="200"/>
                </a:lnTo>
                <a:lnTo>
                  <a:pt x="323" y="198"/>
                </a:lnTo>
                <a:lnTo>
                  <a:pt x="321" y="195"/>
                </a:lnTo>
                <a:lnTo>
                  <a:pt x="319" y="192"/>
                </a:lnTo>
                <a:lnTo>
                  <a:pt x="316" y="190"/>
                </a:lnTo>
                <a:close/>
                <a:moveTo>
                  <a:pt x="261" y="257"/>
                </a:moveTo>
                <a:lnTo>
                  <a:pt x="258" y="258"/>
                </a:lnTo>
                <a:lnTo>
                  <a:pt x="255" y="260"/>
                </a:lnTo>
                <a:lnTo>
                  <a:pt x="254" y="263"/>
                </a:lnTo>
                <a:lnTo>
                  <a:pt x="246" y="277"/>
                </a:lnTo>
                <a:lnTo>
                  <a:pt x="238" y="290"/>
                </a:lnTo>
                <a:lnTo>
                  <a:pt x="236" y="293"/>
                </a:lnTo>
                <a:lnTo>
                  <a:pt x="235" y="296"/>
                </a:lnTo>
                <a:lnTo>
                  <a:pt x="236" y="300"/>
                </a:lnTo>
                <a:lnTo>
                  <a:pt x="249" y="340"/>
                </a:lnTo>
                <a:lnTo>
                  <a:pt x="216" y="361"/>
                </a:lnTo>
                <a:lnTo>
                  <a:pt x="186" y="329"/>
                </a:lnTo>
                <a:lnTo>
                  <a:pt x="184" y="326"/>
                </a:lnTo>
                <a:lnTo>
                  <a:pt x="180" y="325"/>
                </a:lnTo>
                <a:lnTo>
                  <a:pt x="177" y="325"/>
                </a:lnTo>
                <a:lnTo>
                  <a:pt x="161" y="326"/>
                </a:lnTo>
                <a:lnTo>
                  <a:pt x="145" y="325"/>
                </a:lnTo>
                <a:lnTo>
                  <a:pt x="142" y="325"/>
                </a:lnTo>
                <a:lnTo>
                  <a:pt x="140" y="326"/>
                </a:lnTo>
                <a:lnTo>
                  <a:pt x="137" y="329"/>
                </a:lnTo>
                <a:lnTo>
                  <a:pt x="108" y="361"/>
                </a:lnTo>
                <a:lnTo>
                  <a:pt x="73" y="340"/>
                </a:lnTo>
                <a:lnTo>
                  <a:pt x="86" y="300"/>
                </a:lnTo>
                <a:lnTo>
                  <a:pt x="88" y="296"/>
                </a:lnTo>
                <a:lnTo>
                  <a:pt x="86" y="293"/>
                </a:lnTo>
                <a:lnTo>
                  <a:pt x="85" y="290"/>
                </a:lnTo>
                <a:lnTo>
                  <a:pt x="80" y="284"/>
                </a:lnTo>
                <a:lnTo>
                  <a:pt x="76" y="277"/>
                </a:lnTo>
                <a:lnTo>
                  <a:pt x="72" y="270"/>
                </a:lnTo>
                <a:lnTo>
                  <a:pt x="69" y="263"/>
                </a:lnTo>
                <a:lnTo>
                  <a:pt x="67" y="260"/>
                </a:lnTo>
                <a:lnTo>
                  <a:pt x="65" y="258"/>
                </a:lnTo>
                <a:lnTo>
                  <a:pt x="62" y="257"/>
                </a:lnTo>
                <a:lnTo>
                  <a:pt x="20" y="247"/>
                </a:lnTo>
                <a:lnTo>
                  <a:pt x="20" y="209"/>
                </a:lnTo>
                <a:lnTo>
                  <a:pt x="62" y="199"/>
                </a:lnTo>
                <a:lnTo>
                  <a:pt x="65" y="198"/>
                </a:lnTo>
                <a:lnTo>
                  <a:pt x="67" y="196"/>
                </a:lnTo>
                <a:lnTo>
                  <a:pt x="69" y="193"/>
                </a:lnTo>
                <a:lnTo>
                  <a:pt x="76" y="179"/>
                </a:lnTo>
                <a:lnTo>
                  <a:pt x="85" y="166"/>
                </a:lnTo>
                <a:lnTo>
                  <a:pt x="86" y="163"/>
                </a:lnTo>
                <a:lnTo>
                  <a:pt x="88" y="160"/>
                </a:lnTo>
                <a:lnTo>
                  <a:pt x="86" y="156"/>
                </a:lnTo>
                <a:lnTo>
                  <a:pt x="73" y="115"/>
                </a:lnTo>
                <a:lnTo>
                  <a:pt x="108" y="95"/>
                </a:lnTo>
                <a:lnTo>
                  <a:pt x="137" y="127"/>
                </a:lnTo>
                <a:lnTo>
                  <a:pt x="140" y="130"/>
                </a:lnTo>
                <a:lnTo>
                  <a:pt x="142" y="131"/>
                </a:lnTo>
                <a:lnTo>
                  <a:pt x="145" y="131"/>
                </a:lnTo>
                <a:lnTo>
                  <a:pt x="161" y="130"/>
                </a:lnTo>
                <a:lnTo>
                  <a:pt x="177" y="131"/>
                </a:lnTo>
                <a:lnTo>
                  <a:pt x="180" y="131"/>
                </a:lnTo>
                <a:lnTo>
                  <a:pt x="184" y="130"/>
                </a:lnTo>
                <a:lnTo>
                  <a:pt x="186" y="127"/>
                </a:lnTo>
                <a:lnTo>
                  <a:pt x="216" y="95"/>
                </a:lnTo>
                <a:lnTo>
                  <a:pt x="249" y="115"/>
                </a:lnTo>
                <a:lnTo>
                  <a:pt x="236" y="156"/>
                </a:lnTo>
                <a:lnTo>
                  <a:pt x="235" y="160"/>
                </a:lnTo>
                <a:lnTo>
                  <a:pt x="236" y="163"/>
                </a:lnTo>
                <a:lnTo>
                  <a:pt x="238" y="166"/>
                </a:lnTo>
                <a:lnTo>
                  <a:pt x="242" y="172"/>
                </a:lnTo>
                <a:lnTo>
                  <a:pt x="246" y="179"/>
                </a:lnTo>
                <a:lnTo>
                  <a:pt x="251" y="186"/>
                </a:lnTo>
                <a:lnTo>
                  <a:pt x="254" y="193"/>
                </a:lnTo>
                <a:lnTo>
                  <a:pt x="255" y="196"/>
                </a:lnTo>
                <a:lnTo>
                  <a:pt x="258" y="198"/>
                </a:lnTo>
                <a:lnTo>
                  <a:pt x="261" y="199"/>
                </a:lnTo>
                <a:lnTo>
                  <a:pt x="303" y="209"/>
                </a:lnTo>
                <a:lnTo>
                  <a:pt x="303" y="247"/>
                </a:lnTo>
                <a:lnTo>
                  <a:pt x="261" y="257"/>
                </a:lnTo>
                <a:close/>
                <a:moveTo>
                  <a:pt x="395" y="71"/>
                </a:moveTo>
                <a:lnTo>
                  <a:pt x="388" y="68"/>
                </a:lnTo>
                <a:lnTo>
                  <a:pt x="382" y="65"/>
                </a:lnTo>
                <a:lnTo>
                  <a:pt x="375" y="65"/>
                </a:lnTo>
                <a:lnTo>
                  <a:pt x="362" y="68"/>
                </a:lnTo>
                <a:lnTo>
                  <a:pt x="350" y="73"/>
                </a:lnTo>
                <a:lnTo>
                  <a:pt x="342" y="84"/>
                </a:lnTo>
                <a:lnTo>
                  <a:pt x="337" y="98"/>
                </a:lnTo>
                <a:lnTo>
                  <a:pt x="339" y="112"/>
                </a:lnTo>
                <a:lnTo>
                  <a:pt x="345" y="127"/>
                </a:lnTo>
                <a:lnTo>
                  <a:pt x="356" y="137"/>
                </a:lnTo>
                <a:lnTo>
                  <a:pt x="362" y="140"/>
                </a:lnTo>
                <a:lnTo>
                  <a:pt x="369" y="141"/>
                </a:lnTo>
                <a:lnTo>
                  <a:pt x="375" y="141"/>
                </a:lnTo>
                <a:lnTo>
                  <a:pt x="388" y="140"/>
                </a:lnTo>
                <a:lnTo>
                  <a:pt x="399" y="133"/>
                </a:lnTo>
                <a:lnTo>
                  <a:pt x="408" y="122"/>
                </a:lnTo>
                <a:lnTo>
                  <a:pt x="414" y="108"/>
                </a:lnTo>
                <a:lnTo>
                  <a:pt x="412" y="94"/>
                </a:lnTo>
                <a:lnTo>
                  <a:pt x="405" y="79"/>
                </a:lnTo>
                <a:lnTo>
                  <a:pt x="395" y="71"/>
                </a:lnTo>
                <a:close/>
                <a:moveTo>
                  <a:pt x="395" y="115"/>
                </a:moveTo>
                <a:lnTo>
                  <a:pt x="392" y="120"/>
                </a:lnTo>
                <a:lnTo>
                  <a:pt x="386" y="124"/>
                </a:lnTo>
                <a:lnTo>
                  <a:pt x="381" y="125"/>
                </a:lnTo>
                <a:lnTo>
                  <a:pt x="375" y="127"/>
                </a:lnTo>
                <a:lnTo>
                  <a:pt x="369" y="125"/>
                </a:lnTo>
                <a:lnTo>
                  <a:pt x="363" y="124"/>
                </a:lnTo>
                <a:lnTo>
                  <a:pt x="359" y="120"/>
                </a:lnTo>
                <a:lnTo>
                  <a:pt x="355" y="115"/>
                </a:lnTo>
                <a:lnTo>
                  <a:pt x="353" y="109"/>
                </a:lnTo>
                <a:lnTo>
                  <a:pt x="352" y="104"/>
                </a:lnTo>
                <a:lnTo>
                  <a:pt x="353" y="97"/>
                </a:lnTo>
                <a:lnTo>
                  <a:pt x="355" y="92"/>
                </a:lnTo>
                <a:lnTo>
                  <a:pt x="359" y="86"/>
                </a:lnTo>
                <a:lnTo>
                  <a:pt x="363" y="84"/>
                </a:lnTo>
                <a:lnTo>
                  <a:pt x="369" y="81"/>
                </a:lnTo>
                <a:lnTo>
                  <a:pt x="375" y="79"/>
                </a:lnTo>
                <a:lnTo>
                  <a:pt x="381" y="81"/>
                </a:lnTo>
                <a:lnTo>
                  <a:pt x="386" y="84"/>
                </a:lnTo>
                <a:lnTo>
                  <a:pt x="392" y="86"/>
                </a:lnTo>
                <a:lnTo>
                  <a:pt x="395" y="91"/>
                </a:lnTo>
                <a:lnTo>
                  <a:pt x="398" y="97"/>
                </a:lnTo>
                <a:lnTo>
                  <a:pt x="398" y="104"/>
                </a:lnTo>
                <a:lnTo>
                  <a:pt x="398" y="109"/>
                </a:lnTo>
                <a:lnTo>
                  <a:pt x="395" y="115"/>
                </a:lnTo>
                <a:close/>
                <a:moveTo>
                  <a:pt x="451" y="109"/>
                </a:moveTo>
                <a:lnTo>
                  <a:pt x="451" y="97"/>
                </a:lnTo>
                <a:lnTo>
                  <a:pt x="472" y="78"/>
                </a:lnTo>
                <a:lnTo>
                  <a:pt x="473" y="76"/>
                </a:lnTo>
                <a:lnTo>
                  <a:pt x="475" y="72"/>
                </a:lnTo>
                <a:lnTo>
                  <a:pt x="475" y="69"/>
                </a:lnTo>
                <a:lnTo>
                  <a:pt x="473" y="66"/>
                </a:lnTo>
                <a:lnTo>
                  <a:pt x="457" y="37"/>
                </a:lnTo>
                <a:lnTo>
                  <a:pt x="454" y="34"/>
                </a:lnTo>
                <a:lnTo>
                  <a:pt x="451" y="33"/>
                </a:lnTo>
                <a:lnTo>
                  <a:pt x="449" y="32"/>
                </a:lnTo>
                <a:lnTo>
                  <a:pt x="444" y="32"/>
                </a:lnTo>
                <a:lnTo>
                  <a:pt x="420" y="40"/>
                </a:lnTo>
                <a:lnTo>
                  <a:pt x="414" y="36"/>
                </a:lnTo>
                <a:lnTo>
                  <a:pt x="408" y="33"/>
                </a:lnTo>
                <a:lnTo>
                  <a:pt x="402" y="7"/>
                </a:lnTo>
                <a:lnTo>
                  <a:pt x="401" y="4"/>
                </a:lnTo>
                <a:lnTo>
                  <a:pt x="398" y="1"/>
                </a:lnTo>
                <a:lnTo>
                  <a:pt x="395" y="0"/>
                </a:lnTo>
                <a:lnTo>
                  <a:pt x="392" y="0"/>
                </a:lnTo>
                <a:lnTo>
                  <a:pt x="359" y="0"/>
                </a:lnTo>
                <a:lnTo>
                  <a:pt x="355" y="0"/>
                </a:lnTo>
                <a:lnTo>
                  <a:pt x="352" y="1"/>
                </a:lnTo>
                <a:lnTo>
                  <a:pt x="350" y="4"/>
                </a:lnTo>
                <a:lnTo>
                  <a:pt x="349" y="7"/>
                </a:lnTo>
                <a:lnTo>
                  <a:pt x="343" y="33"/>
                </a:lnTo>
                <a:lnTo>
                  <a:pt x="337" y="36"/>
                </a:lnTo>
                <a:lnTo>
                  <a:pt x="332" y="40"/>
                </a:lnTo>
                <a:lnTo>
                  <a:pt x="306" y="32"/>
                </a:lnTo>
                <a:lnTo>
                  <a:pt x="303" y="32"/>
                </a:lnTo>
                <a:lnTo>
                  <a:pt x="300" y="33"/>
                </a:lnTo>
                <a:lnTo>
                  <a:pt x="297" y="34"/>
                </a:lnTo>
                <a:lnTo>
                  <a:pt x="294" y="37"/>
                </a:lnTo>
                <a:lnTo>
                  <a:pt x="277" y="66"/>
                </a:lnTo>
                <a:lnTo>
                  <a:pt x="275" y="69"/>
                </a:lnTo>
                <a:lnTo>
                  <a:pt x="275" y="72"/>
                </a:lnTo>
                <a:lnTo>
                  <a:pt x="277" y="76"/>
                </a:lnTo>
                <a:lnTo>
                  <a:pt x="280" y="78"/>
                </a:lnTo>
                <a:lnTo>
                  <a:pt x="298" y="97"/>
                </a:lnTo>
                <a:lnTo>
                  <a:pt x="298" y="109"/>
                </a:lnTo>
                <a:lnTo>
                  <a:pt x="280" y="128"/>
                </a:lnTo>
                <a:lnTo>
                  <a:pt x="277" y="131"/>
                </a:lnTo>
                <a:lnTo>
                  <a:pt x="275" y="134"/>
                </a:lnTo>
                <a:lnTo>
                  <a:pt x="275" y="137"/>
                </a:lnTo>
                <a:lnTo>
                  <a:pt x="277" y="140"/>
                </a:lnTo>
                <a:lnTo>
                  <a:pt x="294" y="170"/>
                </a:lnTo>
                <a:lnTo>
                  <a:pt x="297" y="172"/>
                </a:lnTo>
                <a:lnTo>
                  <a:pt x="300" y="174"/>
                </a:lnTo>
                <a:lnTo>
                  <a:pt x="303" y="174"/>
                </a:lnTo>
                <a:lnTo>
                  <a:pt x="306" y="174"/>
                </a:lnTo>
                <a:lnTo>
                  <a:pt x="332" y="166"/>
                </a:lnTo>
                <a:lnTo>
                  <a:pt x="337" y="170"/>
                </a:lnTo>
                <a:lnTo>
                  <a:pt x="343" y="173"/>
                </a:lnTo>
                <a:lnTo>
                  <a:pt x="349" y="199"/>
                </a:lnTo>
                <a:lnTo>
                  <a:pt x="350" y="202"/>
                </a:lnTo>
                <a:lnTo>
                  <a:pt x="352" y="205"/>
                </a:lnTo>
                <a:lnTo>
                  <a:pt x="355" y="206"/>
                </a:lnTo>
                <a:lnTo>
                  <a:pt x="359" y="206"/>
                </a:lnTo>
                <a:lnTo>
                  <a:pt x="392" y="206"/>
                </a:lnTo>
                <a:lnTo>
                  <a:pt x="395" y="206"/>
                </a:lnTo>
                <a:lnTo>
                  <a:pt x="398" y="205"/>
                </a:lnTo>
                <a:lnTo>
                  <a:pt x="401" y="202"/>
                </a:lnTo>
                <a:lnTo>
                  <a:pt x="402" y="199"/>
                </a:lnTo>
                <a:lnTo>
                  <a:pt x="408" y="173"/>
                </a:lnTo>
                <a:lnTo>
                  <a:pt x="414" y="170"/>
                </a:lnTo>
                <a:lnTo>
                  <a:pt x="420" y="166"/>
                </a:lnTo>
                <a:lnTo>
                  <a:pt x="444" y="174"/>
                </a:lnTo>
                <a:lnTo>
                  <a:pt x="449" y="174"/>
                </a:lnTo>
                <a:lnTo>
                  <a:pt x="451" y="174"/>
                </a:lnTo>
                <a:lnTo>
                  <a:pt x="454" y="172"/>
                </a:lnTo>
                <a:lnTo>
                  <a:pt x="457" y="170"/>
                </a:lnTo>
                <a:lnTo>
                  <a:pt x="473" y="140"/>
                </a:lnTo>
                <a:lnTo>
                  <a:pt x="475" y="137"/>
                </a:lnTo>
                <a:lnTo>
                  <a:pt x="475" y="134"/>
                </a:lnTo>
                <a:lnTo>
                  <a:pt x="473" y="131"/>
                </a:lnTo>
                <a:lnTo>
                  <a:pt x="472" y="128"/>
                </a:lnTo>
                <a:lnTo>
                  <a:pt x="451" y="109"/>
                </a:lnTo>
                <a:close/>
                <a:moveTo>
                  <a:pt x="431" y="94"/>
                </a:moveTo>
                <a:lnTo>
                  <a:pt x="433" y="104"/>
                </a:lnTo>
                <a:lnTo>
                  <a:pt x="431" y="112"/>
                </a:lnTo>
                <a:lnTo>
                  <a:pt x="431" y="115"/>
                </a:lnTo>
                <a:lnTo>
                  <a:pt x="433" y="118"/>
                </a:lnTo>
                <a:lnTo>
                  <a:pt x="434" y="121"/>
                </a:lnTo>
                <a:lnTo>
                  <a:pt x="451" y="137"/>
                </a:lnTo>
                <a:lnTo>
                  <a:pt x="443" y="153"/>
                </a:lnTo>
                <a:lnTo>
                  <a:pt x="421" y="146"/>
                </a:lnTo>
                <a:lnTo>
                  <a:pt x="417" y="146"/>
                </a:lnTo>
                <a:lnTo>
                  <a:pt x="414" y="146"/>
                </a:lnTo>
                <a:lnTo>
                  <a:pt x="411" y="147"/>
                </a:lnTo>
                <a:lnTo>
                  <a:pt x="404" y="153"/>
                </a:lnTo>
                <a:lnTo>
                  <a:pt x="395" y="156"/>
                </a:lnTo>
                <a:lnTo>
                  <a:pt x="392" y="159"/>
                </a:lnTo>
                <a:lnTo>
                  <a:pt x="391" y="160"/>
                </a:lnTo>
                <a:lnTo>
                  <a:pt x="389" y="163"/>
                </a:lnTo>
                <a:lnTo>
                  <a:pt x="384" y="186"/>
                </a:lnTo>
                <a:lnTo>
                  <a:pt x="366" y="186"/>
                </a:lnTo>
                <a:lnTo>
                  <a:pt x="362" y="163"/>
                </a:lnTo>
                <a:lnTo>
                  <a:pt x="360" y="160"/>
                </a:lnTo>
                <a:lnTo>
                  <a:pt x="358" y="159"/>
                </a:lnTo>
                <a:lnTo>
                  <a:pt x="355" y="156"/>
                </a:lnTo>
                <a:lnTo>
                  <a:pt x="347" y="153"/>
                </a:lnTo>
                <a:lnTo>
                  <a:pt x="339" y="147"/>
                </a:lnTo>
                <a:lnTo>
                  <a:pt x="336" y="146"/>
                </a:lnTo>
                <a:lnTo>
                  <a:pt x="333" y="146"/>
                </a:lnTo>
                <a:lnTo>
                  <a:pt x="330" y="146"/>
                </a:lnTo>
                <a:lnTo>
                  <a:pt x="307" y="153"/>
                </a:lnTo>
                <a:lnTo>
                  <a:pt x="298" y="137"/>
                </a:lnTo>
                <a:lnTo>
                  <a:pt x="316" y="121"/>
                </a:lnTo>
                <a:lnTo>
                  <a:pt x="319" y="118"/>
                </a:lnTo>
                <a:lnTo>
                  <a:pt x="319" y="115"/>
                </a:lnTo>
                <a:lnTo>
                  <a:pt x="319" y="112"/>
                </a:lnTo>
                <a:lnTo>
                  <a:pt x="319" y="104"/>
                </a:lnTo>
                <a:lnTo>
                  <a:pt x="319" y="94"/>
                </a:lnTo>
                <a:lnTo>
                  <a:pt x="319" y="91"/>
                </a:lnTo>
                <a:lnTo>
                  <a:pt x="319" y="88"/>
                </a:lnTo>
                <a:lnTo>
                  <a:pt x="316" y="85"/>
                </a:lnTo>
                <a:lnTo>
                  <a:pt x="298" y="69"/>
                </a:lnTo>
                <a:lnTo>
                  <a:pt x="307" y="53"/>
                </a:lnTo>
                <a:lnTo>
                  <a:pt x="330" y="60"/>
                </a:lnTo>
                <a:lnTo>
                  <a:pt x="333" y="62"/>
                </a:lnTo>
                <a:lnTo>
                  <a:pt x="336" y="60"/>
                </a:lnTo>
                <a:lnTo>
                  <a:pt x="339" y="59"/>
                </a:lnTo>
                <a:lnTo>
                  <a:pt x="347" y="53"/>
                </a:lnTo>
                <a:lnTo>
                  <a:pt x="355" y="50"/>
                </a:lnTo>
                <a:lnTo>
                  <a:pt x="358" y="49"/>
                </a:lnTo>
                <a:lnTo>
                  <a:pt x="360" y="46"/>
                </a:lnTo>
                <a:lnTo>
                  <a:pt x="362" y="43"/>
                </a:lnTo>
                <a:lnTo>
                  <a:pt x="366" y="20"/>
                </a:lnTo>
                <a:lnTo>
                  <a:pt x="384" y="20"/>
                </a:lnTo>
                <a:lnTo>
                  <a:pt x="389" y="43"/>
                </a:lnTo>
                <a:lnTo>
                  <a:pt x="391" y="46"/>
                </a:lnTo>
                <a:lnTo>
                  <a:pt x="392" y="49"/>
                </a:lnTo>
                <a:lnTo>
                  <a:pt x="395" y="50"/>
                </a:lnTo>
                <a:lnTo>
                  <a:pt x="404" y="53"/>
                </a:lnTo>
                <a:lnTo>
                  <a:pt x="411" y="59"/>
                </a:lnTo>
                <a:lnTo>
                  <a:pt x="414" y="60"/>
                </a:lnTo>
                <a:lnTo>
                  <a:pt x="417" y="62"/>
                </a:lnTo>
                <a:lnTo>
                  <a:pt x="421" y="60"/>
                </a:lnTo>
                <a:lnTo>
                  <a:pt x="443" y="53"/>
                </a:lnTo>
                <a:lnTo>
                  <a:pt x="451" y="69"/>
                </a:lnTo>
                <a:lnTo>
                  <a:pt x="434" y="85"/>
                </a:lnTo>
                <a:lnTo>
                  <a:pt x="433" y="88"/>
                </a:lnTo>
                <a:lnTo>
                  <a:pt x="431" y="91"/>
                </a:lnTo>
                <a:lnTo>
                  <a:pt x="431" y="94"/>
                </a:lnTo>
                <a:close/>
              </a:path>
            </a:pathLst>
          </a:custGeom>
          <a:solidFill>
            <a:schemeClr val="accent3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00" name="Freeform 99"/>
          <p:cNvSpPr>
            <a:spLocks noEditPoints="1"/>
          </p:cNvSpPr>
          <p:nvPr/>
        </p:nvSpPr>
        <p:spPr bwMode="auto">
          <a:xfrm>
            <a:off x="725155" y="4386311"/>
            <a:ext cx="315823" cy="309344"/>
          </a:xfrm>
          <a:custGeom>
            <a:avLst/>
            <a:gdLst>
              <a:gd name="T0" fmla="*/ 365 w 390"/>
              <a:gd name="T1" fmla="*/ 225 h 383"/>
              <a:gd name="T2" fmla="*/ 309 w 390"/>
              <a:gd name="T3" fmla="*/ 214 h 383"/>
              <a:gd name="T4" fmla="*/ 292 w 390"/>
              <a:gd name="T5" fmla="*/ 218 h 383"/>
              <a:gd name="T6" fmla="*/ 307 w 390"/>
              <a:gd name="T7" fmla="*/ 276 h 383"/>
              <a:gd name="T8" fmla="*/ 309 w 390"/>
              <a:gd name="T9" fmla="*/ 292 h 383"/>
              <a:gd name="T10" fmla="*/ 387 w 390"/>
              <a:gd name="T11" fmla="*/ 308 h 383"/>
              <a:gd name="T12" fmla="*/ 357 w 390"/>
              <a:gd name="T13" fmla="*/ 254 h 383"/>
              <a:gd name="T14" fmla="*/ 309 w 390"/>
              <a:gd name="T15" fmla="*/ 95 h 383"/>
              <a:gd name="T16" fmla="*/ 365 w 390"/>
              <a:gd name="T17" fmla="*/ 85 h 383"/>
              <a:gd name="T18" fmla="*/ 390 w 390"/>
              <a:gd name="T19" fmla="*/ 9 h 383"/>
              <a:gd name="T20" fmla="*/ 378 w 390"/>
              <a:gd name="T21" fmla="*/ 0 h 383"/>
              <a:gd name="T22" fmla="*/ 305 w 390"/>
              <a:gd name="T23" fmla="*/ 28 h 383"/>
              <a:gd name="T24" fmla="*/ 292 w 390"/>
              <a:gd name="T25" fmla="*/ 85 h 383"/>
              <a:gd name="T26" fmla="*/ 302 w 390"/>
              <a:gd name="T27" fmla="*/ 98 h 383"/>
              <a:gd name="T28" fmla="*/ 66 w 390"/>
              <a:gd name="T29" fmla="*/ 51 h 383"/>
              <a:gd name="T30" fmla="*/ 85 w 390"/>
              <a:gd name="T31" fmla="*/ 22 h 383"/>
              <a:gd name="T32" fmla="*/ 6 w 390"/>
              <a:gd name="T33" fmla="*/ 0 h 383"/>
              <a:gd name="T34" fmla="*/ 19 w 390"/>
              <a:gd name="T35" fmla="*/ 78 h 383"/>
              <a:gd name="T36" fmla="*/ 32 w 390"/>
              <a:gd name="T37" fmla="*/ 85 h 383"/>
              <a:gd name="T38" fmla="*/ 89 w 390"/>
              <a:gd name="T39" fmla="*/ 98 h 383"/>
              <a:gd name="T40" fmla="*/ 98 w 390"/>
              <a:gd name="T41" fmla="*/ 85 h 383"/>
              <a:gd name="T42" fmla="*/ 58 w 390"/>
              <a:gd name="T43" fmla="*/ 32 h 383"/>
              <a:gd name="T44" fmla="*/ 32 w 390"/>
              <a:gd name="T45" fmla="*/ 225 h 383"/>
              <a:gd name="T46" fmla="*/ 19 w 390"/>
              <a:gd name="T47" fmla="*/ 233 h 383"/>
              <a:gd name="T48" fmla="*/ 7 w 390"/>
              <a:gd name="T49" fmla="*/ 310 h 383"/>
              <a:gd name="T50" fmla="*/ 85 w 390"/>
              <a:gd name="T51" fmla="*/ 289 h 383"/>
              <a:gd name="T52" fmla="*/ 66 w 390"/>
              <a:gd name="T53" fmla="*/ 259 h 383"/>
              <a:gd name="T54" fmla="*/ 97 w 390"/>
              <a:gd name="T55" fmla="*/ 214 h 383"/>
              <a:gd name="T56" fmla="*/ 25 w 390"/>
              <a:gd name="T57" fmla="*/ 286 h 383"/>
              <a:gd name="T58" fmla="*/ 219 w 390"/>
              <a:gd name="T59" fmla="*/ 91 h 383"/>
              <a:gd name="T60" fmla="*/ 175 w 390"/>
              <a:gd name="T61" fmla="*/ 91 h 383"/>
              <a:gd name="T62" fmla="*/ 127 w 390"/>
              <a:gd name="T63" fmla="*/ 118 h 383"/>
              <a:gd name="T64" fmla="*/ 143 w 390"/>
              <a:gd name="T65" fmla="*/ 253 h 383"/>
              <a:gd name="T66" fmla="*/ 178 w 390"/>
              <a:gd name="T67" fmla="*/ 381 h 383"/>
              <a:gd name="T68" fmla="*/ 237 w 390"/>
              <a:gd name="T69" fmla="*/ 360 h 383"/>
              <a:gd name="T70" fmla="*/ 261 w 390"/>
              <a:gd name="T71" fmla="*/ 227 h 383"/>
              <a:gd name="T72" fmla="*/ 222 w 390"/>
              <a:gd name="T73" fmla="*/ 91 h 383"/>
              <a:gd name="T74" fmla="*/ 218 w 390"/>
              <a:gd name="T75" fmla="*/ 351 h 383"/>
              <a:gd name="T76" fmla="*/ 185 w 390"/>
              <a:gd name="T77" fmla="*/ 361 h 383"/>
              <a:gd name="T78" fmla="*/ 163 w 390"/>
              <a:gd name="T79" fmla="*/ 248 h 383"/>
              <a:gd name="T80" fmla="*/ 147 w 390"/>
              <a:gd name="T81" fmla="*/ 124 h 383"/>
              <a:gd name="T82" fmla="*/ 188 w 390"/>
              <a:gd name="T83" fmla="*/ 139 h 383"/>
              <a:gd name="T84" fmla="*/ 204 w 390"/>
              <a:gd name="T85" fmla="*/ 139 h 383"/>
              <a:gd name="T86" fmla="*/ 244 w 390"/>
              <a:gd name="T87" fmla="*/ 124 h 383"/>
              <a:gd name="T88" fmla="*/ 189 w 390"/>
              <a:gd name="T89" fmla="*/ 88 h 383"/>
              <a:gd name="T90" fmla="*/ 202 w 390"/>
              <a:gd name="T91" fmla="*/ 88 h 383"/>
              <a:gd name="T92" fmla="*/ 234 w 390"/>
              <a:gd name="T93" fmla="*/ 25 h 383"/>
              <a:gd name="T94" fmla="*/ 195 w 390"/>
              <a:gd name="T95" fmla="*/ 0 h 383"/>
              <a:gd name="T96" fmla="*/ 156 w 390"/>
              <a:gd name="T97" fmla="*/ 25 h 383"/>
              <a:gd name="T98" fmla="*/ 188 w 390"/>
              <a:gd name="T99" fmla="*/ 88 h 383"/>
              <a:gd name="T100" fmla="*/ 201 w 390"/>
              <a:gd name="T101" fmla="*/ 20 h 383"/>
              <a:gd name="T102" fmla="*/ 215 w 390"/>
              <a:gd name="T103" fmla="*/ 43 h 383"/>
              <a:gd name="T104" fmla="*/ 208 w 390"/>
              <a:gd name="T105" fmla="*/ 64 h 383"/>
              <a:gd name="T106" fmla="*/ 193 w 390"/>
              <a:gd name="T107" fmla="*/ 68 h 383"/>
              <a:gd name="T108" fmla="*/ 179 w 390"/>
              <a:gd name="T109" fmla="*/ 56 h 383"/>
              <a:gd name="T110" fmla="*/ 176 w 390"/>
              <a:gd name="T111" fmla="*/ 28 h 3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390" h="383">
                <a:moveTo>
                  <a:pt x="390" y="297"/>
                </a:moveTo>
                <a:lnTo>
                  <a:pt x="372" y="233"/>
                </a:lnTo>
                <a:lnTo>
                  <a:pt x="371" y="228"/>
                </a:lnTo>
                <a:lnTo>
                  <a:pt x="368" y="227"/>
                </a:lnTo>
                <a:lnTo>
                  <a:pt x="365" y="225"/>
                </a:lnTo>
                <a:lnTo>
                  <a:pt x="361" y="224"/>
                </a:lnTo>
                <a:lnTo>
                  <a:pt x="358" y="225"/>
                </a:lnTo>
                <a:lnTo>
                  <a:pt x="355" y="227"/>
                </a:lnTo>
                <a:lnTo>
                  <a:pt x="338" y="244"/>
                </a:lnTo>
                <a:lnTo>
                  <a:pt x="309" y="214"/>
                </a:lnTo>
                <a:lnTo>
                  <a:pt x="305" y="212"/>
                </a:lnTo>
                <a:lnTo>
                  <a:pt x="302" y="211"/>
                </a:lnTo>
                <a:lnTo>
                  <a:pt x="297" y="212"/>
                </a:lnTo>
                <a:lnTo>
                  <a:pt x="294" y="214"/>
                </a:lnTo>
                <a:lnTo>
                  <a:pt x="292" y="218"/>
                </a:lnTo>
                <a:lnTo>
                  <a:pt x="292" y="221"/>
                </a:lnTo>
                <a:lnTo>
                  <a:pt x="292" y="225"/>
                </a:lnTo>
                <a:lnTo>
                  <a:pt x="294" y="228"/>
                </a:lnTo>
                <a:lnTo>
                  <a:pt x="323" y="259"/>
                </a:lnTo>
                <a:lnTo>
                  <a:pt x="307" y="276"/>
                </a:lnTo>
                <a:lnTo>
                  <a:pt x="305" y="279"/>
                </a:lnTo>
                <a:lnTo>
                  <a:pt x="305" y="282"/>
                </a:lnTo>
                <a:lnTo>
                  <a:pt x="305" y="286"/>
                </a:lnTo>
                <a:lnTo>
                  <a:pt x="306" y="289"/>
                </a:lnTo>
                <a:lnTo>
                  <a:pt x="309" y="292"/>
                </a:lnTo>
                <a:lnTo>
                  <a:pt x="312" y="293"/>
                </a:lnTo>
                <a:lnTo>
                  <a:pt x="378" y="310"/>
                </a:lnTo>
                <a:lnTo>
                  <a:pt x="380" y="310"/>
                </a:lnTo>
                <a:lnTo>
                  <a:pt x="384" y="310"/>
                </a:lnTo>
                <a:lnTo>
                  <a:pt x="387" y="308"/>
                </a:lnTo>
                <a:lnTo>
                  <a:pt x="390" y="305"/>
                </a:lnTo>
                <a:lnTo>
                  <a:pt x="390" y="302"/>
                </a:lnTo>
                <a:lnTo>
                  <a:pt x="390" y="297"/>
                </a:lnTo>
                <a:close/>
                <a:moveTo>
                  <a:pt x="333" y="277"/>
                </a:moveTo>
                <a:lnTo>
                  <a:pt x="357" y="254"/>
                </a:lnTo>
                <a:lnTo>
                  <a:pt x="365" y="286"/>
                </a:lnTo>
                <a:lnTo>
                  <a:pt x="333" y="277"/>
                </a:lnTo>
                <a:close/>
                <a:moveTo>
                  <a:pt x="302" y="98"/>
                </a:moveTo>
                <a:lnTo>
                  <a:pt x="305" y="98"/>
                </a:lnTo>
                <a:lnTo>
                  <a:pt x="309" y="95"/>
                </a:lnTo>
                <a:lnTo>
                  <a:pt x="338" y="65"/>
                </a:lnTo>
                <a:lnTo>
                  <a:pt x="355" y="82"/>
                </a:lnTo>
                <a:lnTo>
                  <a:pt x="358" y="85"/>
                </a:lnTo>
                <a:lnTo>
                  <a:pt x="362" y="85"/>
                </a:lnTo>
                <a:lnTo>
                  <a:pt x="365" y="85"/>
                </a:lnTo>
                <a:lnTo>
                  <a:pt x="368" y="84"/>
                </a:lnTo>
                <a:lnTo>
                  <a:pt x="371" y="81"/>
                </a:lnTo>
                <a:lnTo>
                  <a:pt x="372" y="78"/>
                </a:lnTo>
                <a:lnTo>
                  <a:pt x="390" y="12"/>
                </a:lnTo>
                <a:lnTo>
                  <a:pt x="390" y="9"/>
                </a:lnTo>
                <a:lnTo>
                  <a:pt x="390" y="6"/>
                </a:lnTo>
                <a:lnTo>
                  <a:pt x="387" y="3"/>
                </a:lnTo>
                <a:lnTo>
                  <a:pt x="384" y="0"/>
                </a:lnTo>
                <a:lnTo>
                  <a:pt x="381" y="0"/>
                </a:lnTo>
                <a:lnTo>
                  <a:pt x="378" y="0"/>
                </a:lnTo>
                <a:lnTo>
                  <a:pt x="312" y="17"/>
                </a:lnTo>
                <a:lnTo>
                  <a:pt x="309" y="19"/>
                </a:lnTo>
                <a:lnTo>
                  <a:pt x="306" y="22"/>
                </a:lnTo>
                <a:lnTo>
                  <a:pt x="305" y="25"/>
                </a:lnTo>
                <a:lnTo>
                  <a:pt x="305" y="28"/>
                </a:lnTo>
                <a:lnTo>
                  <a:pt x="305" y="32"/>
                </a:lnTo>
                <a:lnTo>
                  <a:pt x="307" y="35"/>
                </a:lnTo>
                <a:lnTo>
                  <a:pt x="323" y="51"/>
                </a:lnTo>
                <a:lnTo>
                  <a:pt x="294" y="81"/>
                </a:lnTo>
                <a:lnTo>
                  <a:pt x="292" y="85"/>
                </a:lnTo>
                <a:lnTo>
                  <a:pt x="292" y="88"/>
                </a:lnTo>
                <a:lnTo>
                  <a:pt x="292" y="93"/>
                </a:lnTo>
                <a:lnTo>
                  <a:pt x="294" y="95"/>
                </a:lnTo>
                <a:lnTo>
                  <a:pt x="297" y="98"/>
                </a:lnTo>
                <a:lnTo>
                  <a:pt x="302" y="98"/>
                </a:lnTo>
                <a:close/>
                <a:moveTo>
                  <a:pt x="365" y="23"/>
                </a:moveTo>
                <a:lnTo>
                  <a:pt x="357" y="56"/>
                </a:lnTo>
                <a:lnTo>
                  <a:pt x="333" y="32"/>
                </a:lnTo>
                <a:lnTo>
                  <a:pt x="365" y="23"/>
                </a:lnTo>
                <a:close/>
                <a:moveTo>
                  <a:pt x="66" y="51"/>
                </a:moveTo>
                <a:lnTo>
                  <a:pt x="84" y="35"/>
                </a:lnTo>
                <a:lnTo>
                  <a:pt x="85" y="32"/>
                </a:lnTo>
                <a:lnTo>
                  <a:pt x="87" y="28"/>
                </a:lnTo>
                <a:lnTo>
                  <a:pt x="87" y="25"/>
                </a:lnTo>
                <a:lnTo>
                  <a:pt x="85" y="22"/>
                </a:lnTo>
                <a:lnTo>
                  <a:pt x="82" y="19"/>
                </a:lnTo>
                <a:lnTo>
                  <a:pt x="79" y="17"/>
                </a:lnTo>
                <a:lnTo>
                  <a:pt x="13" y="0"/>
                </a:lnTo>
                <a:lnTo>
                  <a:pt x="10" y="0"/>
                </a:lnTo>
                <a:lnTo>
                  <a:pt x="6" y="0"/>
                </a:lnTo>
                <a:lnTo>
                  <a:pt x="3" y="3"/>
                </a:lnTo>
                <a:lnTo>
                  <a:pt x="1" y="6"/>
                </a:lnTo>
                <a:lnTo>
                  <a:pt x="0" y="9"/>
                </a:lnTo>
                <a:lnTo>
                  <a:pt x="1" y="12"/>
                </a:lnTo>
                <a:lnTo>
                  <a:pt x="19" y="78"/>
                </a:lnTo>
                <a:lnTo>
                  <a:pt x="20" y="81"/>
                </a:lnTo>
                <a:lnTo>
                  <a:pt x="23" y="84"/>
                </a:lnTo>
                <a:lnTo>
                  <a:pt x="26" y="85"/>
                </a:lnTo>
                <a:lnTo>
                  <a:pt x="29" y="85"/>
                </a:lnTo>
                <a:lnTo>
                  <a:pt x="32" y="85"/>
                </a:lnTo>
                <a:lnTo>
                  <a:pt x="35" y="82"/>
                </a:lnTo>
                <a:lnTo>
                  <a:pt x="52" y="65"/>
                </a:lnTo>
                <a:lnTo>
                  <a:pt x="82" y="95"/>
                </a:lnTo>
                <a:lnTo>
                  <a:pt x="85" y="98"/>
                </a:lnTo>
                <a:lnTo>
                  <a:pt x="89" y="98"/>
                </a:lnTo>
                <a:lnTo>
                  <a:pt x="94" y="98"/>
                </a:lnTo>
                <a:lnTo>
                  <a:pt x="97" y="95"/>
                </a:lnTo>
                <a:lnTo>
                  <a:pt x="98" y="93"/>
                </a:lnTo>
                <a:lnTo>
                  <a:pt x="100" y="88"/>
                </a:lnTo>
                <a:lnTo>
                  <a:pt x="98" y="85"/>
                </a:lnTo>
                <a:lnTo>
                  <a:pt x="97" y="81"/>
                </a:lnTo>
                <a:lnTo>
                  <a:pt x="66" y="51"/>
                </a:lnTo>
                <a:close/>
                <a:moveTo>
                  <a:pt x="33" y="56"/>
                </a:moveTo>
                <a:lnTo>
                  <a:pt x="25" y="23"/>
                </a:lnTo>
                <a:lnTo>
                  <a:pt x="58" y="32"/>
                </a:lnTo>
                <a:lnTo>
                  <a:pt x="33" y="56"/>
                </a:lnTo>
                <a:close/>
                <a:moveTo>
                  <a:pt x="82" y="214"/>
                </a:moveTo>
                <a:lnTo>
                  <a:pt x="52" y="244"/>
                </a:lnTo>
                <a:lnTo>
                  <a:pt x="35" y="227"/>
                </a:lnTo>
                <a:lnTo>
                  <a:pt x="32" y="225"/>
                </a:lnTo>
                <a:lnTo>
                  <a:pt x="29" y="224"/>
                </a:lnTo>
                <a:lnTo>
                  <a:pt x="26" y="225"/>
                </a:lnTo>
                <a:lnTo>
                  <a:pt x="23" y="227"/>
                </a:lnTo>
                <a:lnTo>
                  <a:pt x="20" y="228"/>
                </a:lnTo>
                <a:lnTo>
                  <a:pt x="19" y="233"/>
                </a:lnTo>
                <a:lnTo>
                  <a:pt x="1" y="297"/>
                </a:lnTo>
                <a:lnTo>
                  <a:pt x="0" y="302"/>
                </a:lnTo>
                <a:lnTo>
                  <a:pt x="1" y="305"/>
                </a:lnTo>
                <a:lnTo>
                  <a:pt x="3" y="308"/>
                </a:lnTo>
                <a:lnTo>
                  <a:pt x="7" y="310"/>
                </a:lnTo>
                <a:lnTo>
                  <a:pt x="10" y="310"/>
                </a:lnTo>
                <a:lnTo>
                  <a:pt x="13" y="310"/>
                </a:lnTo>
                <a:lnTo>
                  <a:pt x="79" y="293"/>
                </a:lnTo>
                <a:lnTo>
                  <a:pt x="82" y="292"/>
                </a:lnTo>
                <a:lnTo>
                  <a:pt x="85" y="289"/>
                </a:lnTo>
                <a:lnTo>
                  <a:pt x="87" y="286"/>
                </a:lnTo>
                <a:lnTo>
                  <a:pt x="87" y="282"/>
                </a:lnTo>
                <a:lnTo>
                  <a:pt x="85" y="279"/>
                </a:lnTo>
                <a:lnTo>
                  <a:pt x="84" y="276"/>
                </a:lnTo>
                <a:lnTo>
                  <a:pt x="66" y="259"/>
                </a:lnTo>
                <a:lnTo>
                  <a:pt x="97" y="228"/>
                </a:lnTo>
                <a:lnTo>
                  <a:pt x="98" y="225"/>
                </a:lnTo>
                <a:lnTo>
                  <a:pt x="100" y="221"/>
                </a:lnTo>
                <a:lnTo>
                  <a:pt x="98" y="218"/>
                </a:lnTo>
                <a:lnTo>
                  <a:pt x="97" y="214"/>
                </a:lnTo>
                <a:lnTo>
                  <a:pt x="94" y="212"/>
                </a:lnTo>
                <a:lnTo>
                  <a:pt x="89" y="211"/>
                </a:lnTo>
                <a:lnTo>
                  <a:pt x="85" y="212"/>
                </a:lnTo>
                <a:lnTo>
                  <a:pt x="82" y="214"/>
                </a:lnTo>
                <a:close/>
                <a:moveTo>
                  <a:pt x="25" y="286"/>
                </a:moveTo>
                <a:lnTo>
                  <a:pt x="33" y="254"/>
                </a:lnTo>
                <a:lnTo>
                  <a:pt x="58" y="277"/>
                </a:lnTo>
                <a:lnTo>
                  <a:pt x="25" y="286"/>
                </a:lnTo>
                <a:close/>
                <a:moveTo>
                  <a:pt x="222" y="91"/>
                </a:moveTo>
                <a:lnTo>
                  <a:pt x="219" y="91"/>
                </a:lnTo>
                <a:lnTo>
                  <a:pt x="217" y="91"/>
                </a:lnTo>
                <a:lnTo>
                  <a:pt x="214" y="94"/>
                </a:lnTo>
                <a:lnTo>
                  <a:pt x="195" y="116"/>
                </a:lnTo>
                <a:lnTo>
                  <a:pt x="178" y="94"/>
                </a:lnTo>
                <a:lnTo>
                  <a:pt x="175" y="91"/>
                </a:lnTo>
                <a:lnTo>
                  <a:pt x="172" y="91"/>
                </a:lnTo>
                <a:lnTo>
                  <a:pt x="167" y="91"/>
                </a:lnTo>
                <a:lnTo>
                  <a:pt x="149" y="97"/>
                </a:lnTo>
                <a:lnTo>
                  <a:pt x="136" y="105"/>
                </a:lnTo>
                <a:lnTo>
                  <a:pt x="127" y="118"/>
                </a:lnTo>
                <a:lnTo>
                  <a:pt x="126" y="134"/>
                </a:lnTo>
                <a:lnTo>
                  <a:pt x="128" y="227"/>
                </a:lnTo>
                <a:lnTo>
                  <a:pt x="130" y="231"/>
                </a:lnTo>
                <a:lnTo>
                  <a:pt x="131" y="234"/>
                </a:lnTo>
                <a:lnTo>
                  <a:pt x="143" y="253"/>
                </a:lnTo>
                <a:lnTo>
                  <a:pt x="152" y="351"/>
                </a:lnTo>
                <a:lnTo>
                  <a:pt x="153" y="358"/>
                </a:lnTo>
                <a:lnTo>
                  <a:pt x="157" y="367"/>
                </a:lnTo>
                <a:lnTo>
                  <a:pt x="166" y="375"/>
                </a:lnTo>
                <a:lnTo>
                  <a:pt x="178" y="381"/>
                </a:lnTo>
                <a:lnTo>
                  <a:pt x="195" y="383"/>
                </a:lnTo>
                <a:lnTo>
                  <a:pt x="212" y="381"/>
                </a:lnTo>
                <a:lnTo>
                  <a:pt x="224" y="375"/>
                </a:lnTo>
                <a:lnTo>
                  <a:pt x="232" y="368"/>
                </a:lnTo>
                <a:lnTo>
                  <a:pt x="237" y="360"/>
                </a:lnTo>
                <a:lnTo>
                  <a:pt x="238" y="351"/>
                </a:lnTo>
                <a:lnTo>
                  <a:pt x="247" y="253"/>
                </a:lnTo>
                <a:lnTo>
                  <a:pt x="258" y="234"/>
                </a:lnTo>
                <a:lnTo>
                  <a:pt x="261" y="231"/>
                </a:lnTo>
                <a:lnTo>
                  <a:pt x="261" y="227"/>
                </a:lnTo>
                <a:lnTo>
                  <a:pt x="266" y="134"/>
                </a:lnTo>
                <a:lnTo>
                  <a:pt x="263" y="118"/>
                </a:lnTo>
                <a:lnTo>
                  <a:pt x="256" y="105"/>
                </a:lnTo>
                <a:lnTo>
                  <a:pt x="241" y="97"/>
                </a:lnTo>
                <a:lnTo>
                  <a:pt x="222" y="91"/>
                </a:lnTo>
                <a:close/>
                <a:moveTo>
                  <a:pt x="241" y="225"/>
                </a:moveTo>
                <a:lnTo>
                  <a:pt x="230" y="244"/>
                </a:lnTo>
                <a:lnTo>
                  <a:pt x="228" y="247"/>
                </a:lnTo>
                <a:lnTo>
                  <a:pt x="228" y="248"/>
                </a:lnTo>
                <a:lnTo>
                  <a:pt x="218" y="351"/>
                </a:lnTo>
                <a:lnTo>
                  <a:pt x="218" y="354"/>
                </a:lnTo>
                <a:lnTo>
                  <a:pt x="214" y="358"/>
                </a:lnTo>
                <a:lnTo>
                  <a:pt x="206" y="361"/>
                </a:lnTo>
                <a:lnTo>
                  <a:pt x="195" y="362"/>
                </a:lnTo>
                <a:lnTo>
                  <a:pt x="185" y="361"/>
                </a:lnTo>
                <a:lnTo>
                  <a:pt x="178" y="358"/>
                </a:lnTo>
                <a:lnTo>
                  <a:pt x="173" y="354"/>
                </a:lnTo>
                <a:lnTo>
                  <a:pt x="172" y="351"/>
                </a:lnTo>
                <a:lnTo>
                  <a:pt x="172" y="349"/>
                </a:lnTo>
                <a:lnTo>
                  <a:pt x="163" y="248"/>
                </a:lnTo>
                <a:lnTo>
                  <a:pt x="162" y="244"/>
                </a:lnTo>
                <a:lnTo>
                  <a:pt x="149" y="225"/>
                </a:lnTo>
                <a:lnTo>
                  <a:pt x="146" y="133"/>
                </a:lnTo>
                <a:lnTo>
                  <a:pt x="146" y="129"/>
                </a:lnTo>
                <a:lnTo>
                  <a:pt x="147" y="124"/>
                </a:lnTo>
                <a:lnTo>
                  <a:pt x="150" y="120"/>
                </a:lnTo>
                <a:lnTo>
                  <a:pt x="154" y="117"/>
                </a:lnTo>
                <a:lnTo>
                  <a:pt x="159" y="114"/>
                </a:lnTo>
                <a:lnTo>
                  <a:pt x="166" y="111"/>
                </a:lnTo>
                <a:lnTo>
                  <a:pt x="188" y="139"/>
                </a:lnTo>
                <a:lnTo>
                  <a:pt x="191" y="140"/>
                </a:lnTo>
                <a:lnTo>
                  <a:pt x="193" y="142"/>
                </a:lnTo>
                <a:lnTo>
                  <a:pt x="198" y="142"/>
                </a:lnTo>
                <a:lnTo>
                  <a:pt x="201" y="140"/>
                </a:lnTo>
                <a:lnTo>
                  <a:pt x="204" y="139"/>
                </a:lnTo>
                <a:lnTo>
                  <a:pt x="225" y="111"/>
                </a:lnTo>
                <a:lnTo>
                  <a:pt x="231" y="114"/>
                </a:lnTo>
                <a:lnTo>
                  <a:pt x="237" y="117"/>
                </a:lnTo>
                <a:lnTo>
                  <a:pt x="241" y="120"/>
                </a:lnTo>
                <a:lnTo>
                  <a:pt x="244" y="124"/>
                </a:lnTo>
                <a:lnTo>
                  <a:pt x="245" y="129"/>
                </a:lnTo>
                <a:lnTo>
                  <a:pt x="245" y="133"/>
                </a:lnTo>
                <a:lnTo>
                  <a:pt x="241" y="225"/>
                </a:lnTo>
                <a:close/>
                <a:moveTo>
                  <a:pt x="188" y="88"/>
                </a:moveTo>
                <a:lnTo>
                  <a:pt x="189" y="88"/>
                </a:lnTo>
                <a:lnTo>
                  <a:pt x="192" y="88"/>
                </a:lnTo>
                <a:lnTo>
                  <a:pt x="195" y="88"/>
                </a:lnTo>
                <a:lnTo>
                  <a:pt x="199" y="88"/>
                </a:lnTo>
                <a:lnTo>
                  <a:pt x="202" y="88"/>
                </a:lnTo>
                <a:lnTo>
                  <a:pt x="202" y="88"/>
                </a:lnTo>
                <a:lnTo>
                  <a:pt x="217" y="82"/>
                </a:lnTo>
                <a:lnTo>
                  <a:pt x="227" y="71"/>
                </a:lnTo>
                <a:lnTo>
                  <a:pt x="234" y="55"/>
                </a:lnTo>
                <a:lnTo>
                  <a:pt x="235" y="39"/>
                </a:lnTo>
                <a:lnTo>
                  <a:pt x="234" y="25"/>
                </a:lnTo>
                <a:lnTo>
                  <a:pt x="230" y="13"/>
                </a:lnTo>
                <a:lnTo>
                  <a:pt x="219" y="4"/>
                </a:lnTo>
                <a:lnTo>
                  <a:pt x="211" y="2"/>
                </a:lnTo>
                <a:lnTo>
                  <a:pt x="202" y="0"/>
                </a:lnTo>
                <a:lnTo>
                  <a:pt x="195" y="0"/>
                </a:lnTo>
                <a:lnTo>
                  <a:pt x="189" y="0"/>
                </a:lnTo>
                <a:lnTo>
                  <a:pt x="180" y="2"/>
                </a:lnTo>
                <a:lnTo>
                  <a:pt x="170" y="4"/>
                </a:lnTo>
                <a:lnTo>
                  <a:pt x="162" y="13"/>
                </a:lnTo>
                <a:lnTo>
                  <a:pt x="156" y="25"/>
                </a:lnTo>
                <a:lnTo>
                  <a:pt x="154" y="39"/>
                </a:lnTo>
                <a:lnTo>
                  <a:pt x="157" y="55"/>
                </a:lnTo>
                <a:lnTo>
                  <a:pt x="163" y="71"/>
                </a:lnTo>
                <a:lnTo>
                  <a:pt x="175" y="82"/>
                </a:lnTo>
                <a:lnTo>
                  <a:pt x="188" y="88"/>
                </a:lnTo>
                <a:close/>
                <a:moveTo>
                  <a:pt x="182" y="22"/>
                </a:moveTo>
                <a:lnTo>
                  <a:pt x="185" y="20"/>
                </a:lnTo>
                <a:lnTo>
                  <a:pt x="189" y="20"/>
                </a:lnTo>
                <a:lnTo>
                  <a:pt x="195" y="19"/>
                </a:lnTo>
                <a:lnTo>
                  <a:pt x="201" y="20"/>
                </a:lnTo>
                <a:lnTo>
                  <a:pt x="206" y="20"/>
                </a:lnTo>
                <a:lnTo>
                  <a:pt x="209" y="22"/>
                </a:lnTo>
                <a:lnTo>
                  <a:pt x="214" y="28"/>
                </a:lnTo>
                <a:lnTo>
                  <a:pt x="215" y="35"/>
                </a:lnTo>
                <a:lnTo>
                  <a:pt x="215" y="43"/>
                </a:lnTo>
                <a:lnTo>
                  <a:pt x="214" y="51"/>
                </a:lnTo>
                <a:lnTo>
                  <a:pt x="214" y="54"/>
                </a:lnTo>
                <a:lnTo>
                  <a:pt x="212" y="56"/>
                </a:lnTo>
                <a:lnTo>
                  <a:pt x="209" y="61"/>
                </a:lnTo>
                <a:lnTo>
                  <a:pt x="208" y="64"/>
                </a:lnTo>
                <a:lnTo>
                  <a:pt x="204" y="67"/>
                </a:lnTo>
                <a:lnTo>
                  <a:pt x="199" y="68"/>
                </a:lnTo>
                <a:lnTo>
                  <a:pt x="198" y="68"/>
                </a:lnTo>
                <a:lnTo>
                  <a:pt x="195" y="68"/>
                </a:lnTo>
                <a:lnTo>
                  <a:pt x="193" y="68"/>
                </a:lnTo>
                <a:lnTo>
                  <a:pt x="192" y="68"/>
                </a:lnTo>
                <a:lnTo>
                  <a:pt x="188" y="67"/>
                </a:lnTo>
                <a:lnTo>
                  <a:pt x="183" y="64"/>
                </a:lnTo>
                <a:lnTo>
                  <a:pt x="180" y="61"/>
                </a:lnTo>
                <a:lnTo>
                  <a:pt x="179" y="56"/>
                </a:lnTo>
                <a:lnTo>
                  <a:pt x="178" y="54"/>
                </a:lnTo>
                <a:lnTo>
                  <a:pt x="176" y="51"/>
                </a:lnTo>
                <a:lnTo>
                  <a:pt x="175" y="43"/>
                </a:lnTo>
                <a:lnTo>
                  <a:pt x="175" y="35"/>
                </a:lnTo>
                <a:lnTo>
                  <a:pt x="176" y="28"/>
                </a:lnTo>
                <a:lnTo>
                  <a:pt x="182" y="22"/>
                </a:lnTo>
                <a:close/>
              </a:path>
            </a:pathLst>
          </a:custGeom>
          <a:solidFill>
            <a:schemeClr val="accent3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01" name="Freeform 100"/>
          <p:cNvSpPr>
            <a:spLocks noEditPoints="1"/>
          </p:cNvSpPr>
          <p:nvPr/>
        </p:nvSpPr>
        <p:spPr bwMode="auto">
          <a:xfrm>
            <a:off x="734976" y="5507038"/>
            <a:ext cx="321158" cy="281382"/>
          </a:xfrm>
          <a:custGeom>
            <a:avLst/>
            <a:gdLst>
              <a:gd name="T0" fmla="*/ 339 w 436"/>
              <a:gd name="T1" fmla="*/ 198 h 383"/>
              <a:gd name="T2" fmla="*/ 306 w 436"/>
              <a:gd name="T3" fmla="*/ 98 h 383"/>
              <a:gd name="T4" fmla="*/ 229 w 436"/>
              <a:gd name="T5" fmla="*/ 58 h 383"/>
              <a:gd name="T6" fmla="*/ 170 w 436"/>
              <a:gd name="T7" fmla="*/ 0 h 383"/>
              <a:gd name="T8" fmla="*/ 112 w 436"/>
              <a:gd name="T9" fmla="*/ 58 h 383"/>
              <a:gd name="T10" fmla="*/ 36 w 436"/>
              <a:gd name="T11" fmla="*/ 98 h 383"/>
              <a:gd name="T12" fmla="*/ 5 w 436"/>
              <a:gd name="T13" fmla="*/ 302 h 383"/>
              <a:gd name="T14" fmla="*/ 294 w 436"/>
              <a:gd name="T15" fmla="*/ 383 h 383"/>
              <a:gd name="T16" fmla="*/ 339 w 436"/>
              <a:gd name="T17" fmla="*/ 280 h 383"/>
              <a:gd name="T18" fmla="*/ 376 w 436"/>
              <a:gd name="T19" fmla="*/ 298 h 383"/>
              <a:gd name="T20" fmla="*/ 436 w 436"/>
              <a:gd name="T21" fmla="*/ 238 h 383"/>
              <a:gd name="T22" fmla="*/ 376 w 436"/>
              <a:gd name="T23" fmla="*/ 181 h 383"/>
              <a:gd name="T24" fmla="*/ 358 w 436"/>
              <a:gd name="T25" fmla="*/ 270 h 383"/>
              <a:gd name="T26" fmla="*/ 342 w 436"/>
              <a:gd name="T27" fmla="*/ 257 h 383"/>
              <a:gd name="T28" fmla="*/ 320 w 436"/>
              <a:gd name="T29" fmla="*/ 260 h 383"/>
              <a:gd name="T30" fmla="*/ 298 w 436"/>
              <a:gd name="T31" fmla="*/ 361 h 383"/>
              <a:gd name="T32" fmla="*/ 43 w 436"/>
              <a:gd name="T33" fmla="*/ 361 h 383"/>
              <a:gd name="T34" fmla="*/ 26 w 436"/>
              <a:gd name="T35" fmla="*/ 179 h 383"/>
              <a:gd name="T36" fmla="*/ 47 w 436"/>
              <a:gd name="T37" fmla="*/ 116 h 383"/>
              <a:gd name="T38" fmla="*/ 156 w 436"/>
              <a:gd name="T39" fmla="*/ 104 h 383"/>
              <a:gd name="T40" fmla="*/ 144 w 436"/>
              <a:gd name="T41" fmla="*/ 82 h 383"/>
              <a:gd name="T42" fmla="*/ 132 w 436"/>
              <a:gd name="T43" fmla="*/ 64 h 383"/>
              <a:gd name="T44" fmla="*/ 170 w 436"/>
              <a:gd name="T45" fmla="*/ 19 h 383"/>
              <a:gd name="T46" fmla="*/ 209 w 436"/>
              <a:gd name="T47" fmla="*/ 64 h 383"/>
              <a:gd name="T48" fmla="*/ 197 w 436"/>
              <a:gd name="T49" fmla="*/ 82 h 383"/>
              <a:gd name="T50" fmla="*/ 186 w 436"/>
              <a:gd name="T51" fmla="*/ 104 h 383"/>
              <a:gd name="T52" fmla="*/ 294 w 436"/>
              <a:gd name="T53" fmla="*/ 116 h 383"/>
              <a:gd name="T54" fmla="*/ 314 w 436"/>
              <a:gd name="T55" fmla="*/ 168 h 383"/>
              <a:gd name="T56" fmla="*/ 330 w 436"/>
              <a:gd name="T57" fmla="*/ 224 h 383"/>
              <a:gd name="T58" fmla="*/ 353 w 436"/>
              <a:gd name="T59" fmla="*/ 212 h 383"/>
              <a:gd name="T60" fmla="*/ 371 w 436"/>
              <a:gd name="T61" fmla="*/ 201 h 383"/>
              <a:gd name="T62" fmla="*/ 415 w 436"/>
              <a:gd name="T63" fmla="*/ 238 h 383"/>
              <a:gd name="T64" fmla="*/ 164 w 436"/>
              <a:gd name="T65" fmla="*/ 235 h 383"/>
              <a:gd name="T66" fmla="*/ 177 w 436"/>
              <a:gd name="T67" fmla="*/ 235 h 383"/>
              <a:gd name="T68" fmla="*/ 212 w 436"/>
              <a:gd name="T69" fmla="*/ 185 h 383"/>
              <a:gd name="T70" fmla="*/ 177 w 436"/>
              <a:gd name="T71" fmla="*/ 144 h 383"/>
              <a:gd name="T72" fmla="*/ 137 w 436"/>
              <a:gd name="T73" fmla="*/ 159 h 383"/>
              <a:gd name="T74" fmla="*/ 150 w 436"/>
              <a:gd name="T75" fmla="*/ 230 h 383"/>
              <a:gd name="T76" fmla="*/ 170 w 436"/>
              <a:gd name="T77" fmla="*/ 165 h 383"/>
              <a:gd name="T78" fmla="*/ 192 w 436"/>
              <a:gd name="T79" fmla="*/ 181 h 383"/>
              <a:gd name="T80" fmla="*/ 186 w 436"/>
              <a:gd name="T81" fmla="*/ 207 h 383"/>
              <a:gd name="T82" fmla="*/ 170 w 436"/>
              <a:gd name="T83" fmla="*/ 215 h 383"/>
              <a:gd name="T84" fmla="*/ 156 w 436"/>
              <a:gd name="T85" fmla="*/ 207 h 383"/>
              <a:gd name="T86" fmla="*/ 150 w 436"/>
              <a:gd name="T87" fmla="*/ 181 h 383"/>
              <a:gd name="T88" fmla="*/ 193 w 436"/>
              <a:gd name="T89" fmla="*/ 243 h 383"/>
              <a:gd name="T90" fmla="*/ 145 w 436"/>
              <a:gd name="T91" fmla="*/ 243 h 383"/>
              <a:gd name="T92" fmla="*/ 99 w 436"/>
              <a:gd name="T93" fmla="*/ 287 h 383"/>
              <a:gd name="T94" fmla="*/ 121 w 436"/>
              <a:gd name="T95" fmla="*/ 329 h 383"/>
              <a:gd name="T96" fmla="*/ 234 w 436"/>
              <a:gd name="T97" fmla="*/ 326 h 383"/>
              <a:gd name="T98" fmla="*/ 241 w 436"/>
              <a:gd name="T99" fmla="*/ 272 h 383"/>
              <a:gd name="T100" fmla="*/ 209 w 436"/>
              <a:gd name="T101" fmla="*/ 310 h 383"/>
              <a:gd name="T102" fmla="*/ 119 w 436"/>
              <a:gd name="T103" fmla="*/ 309 h 383"/>
              <a:gd name="T104" fmla="*/ 128 w 436"/>
              <a:gd name="T105" fmla="*/ 269 h 383"/>
              <a:gd name="T106" fmla="*/ 171 w 436"/>
              <a:gd name="T107" fmla="*/ 287 h 383"/>
              <a:gd name="T108" fmla="*/ 213 w 436"/>
              <a:gd name="T109" fmla="*/ 269 h 383"/>
              <a:gd name="T110" fmla="*/ 222 w 436"/>
              <a:gd name="T111" fmla="*/ 309 h 3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436" h="383">
                <a:moveTo>
                  <a:pt x="376" y="181"/>
                </a:moveTo>
                <a:lnTo>
                  <a:pt x="361" y="183"/>
                </a:lnTo>
                <a:lnTo>
                  <a:pt x="349" y="189"/>
                </a:lnTo>
                <a:lnTo>
                  <a:pt x="339" y="196"/>
                </a:lnTo>
                <a:lnTo>
                  <a:pt x="339" y="198"/>
                </a:lnTo>
                <a:lnTo>
                  <a:pt x="339" y="198"/>
                </a:lnTo>
                <a:lnTo>
                  <a:pt x="332" y="156"/>
                </a:lnTo>
                <a:lnTo>
                  <a:pt x="322" y="116"/>
                </a:lnTo>
                <a:lnTo>
                  <a:pt x="316" y="106"/>
                </a:lnTo>
                <a:lnTo>
                  <a:pt x="306" y="98"/>
                </a:lnTo>
                <a:lnTo>
                  <a:pt x="294" y="95"/>
                </a:lnTo>
                <a:lnTo>
                  <a:pt x="213" y="95"/>
                </a:lnTo>
                <a:lnTo>
                  <a:pt x="221" y="85"/>
                </a:lnTo>
                <a:lnTo>
                  <a:pt x="226" y="74"/>
                </a:lnTo>
                <a:lnTo>
                  <a:pt x="229" y="58"/>
                </a:lnTo>
                <a:lnTo>
                  <a:pt x="226" y="39"/>
                </a:lnTo>
                <a:lnTo>
                  <a:pt x="218" y="23"/>
                </a:lnTo>
                <a:lnTo>
                  <a:pt x="205" y="10"/>
                </a:lnTo>
                <a:lnTo>
                  <a:pt x="189" y="3"/>
                </a:lnTo>
                <a:lnTo>
                  <a:pt x="170" y="0"/>
                </a:lnTo>
                <a:lnTo>
                  <a:pt x="151" y="3"/>
                </a:lnTo>
                <a:lnTo>
                  <a:pt x="135" y="10"/>
                </a:lnTo>
                <a:lnTo>
                  <a:pt x="122" y="23"/>
                </a:lnTo>
                <a:lnTo>
                  <a:pt x="115" y="39"/>
                </a:lnTo>
                <a:lnTo>
                  <a:pt x="112" y="58"/>
                </a:lnTo>
                <a:lnTo>
                  <a:pt x="115" y="74"/>
                </a:lnTo>
                <a:lnTo>
                  <a:pt x="121" y="85"/>
                </a:lnTo>
                <a:lnTo>
                  <a:pt x="128" y="95"/>
                </a:lnTo>
                <a:lnTo>
                  <a:pt x="47" y="95"/>
                </a:lnTo>
                <a:lnTo>
                  <a:pt x="36" y="98"/>
                </a:lnTo>
                <a:lnTo>
                  <a:pt x="26" y="106"/>
                </a:lnTo>
                <a:lnTo>
                  <a:pt x="20" y="116"/>
                </a:lnTo>
                <a:lnTo>
                  <a:pt x="5" y="176"/>
                </a:lnTo>
                <a:lnTo>
                  <a:pt x="0" y="238"/>
                </a:lnTo>
                <a:lnTo>
                  <a:pt x="5" y="302"/>
                </a:lnTo>
                <a:lnTo>
                  <a:pt x="20" y="362"/>
                </a:lnTo>
                <a:lnTo>
                  <a:pt x="26" y="373"/>
                </a:lnTo>
                <a:lnTo>
                  <a:pt x="36" y="380"/>
                </a:lnTo>
                <a:lnTo>
                  <a:pt x="47" y="383"/>
                </a:lnTo>
                <a:lnTo>
                  <a:pt x="294" y="383"/>
                </a:lnTo>
                <a:lnTo>
                  <a:pt x="306" y="380"/>
                </a:lnTo>
                <a:lnTo>
                  <a:pt x="316" y="373"/>
                </a:lnTo>
                <a:lnTo>
                  <a:pt x="322" y="362"/>
                </a:lnTo>
                <a:lnTo>
                  <a:pt x="332" y="322"/>
                </a:lnTo>
                <a:lnTo>
                  <a:pt x="339" y="280"/>
                </a:lnTo>
                <a:lnTo>
                  <a:pt x="339" y="280"/>
                </a:lnTo>
                <a:lnTo>
                  <a:pt x="339" y="280"/>
                </a:lnTo>
                <a:lnTo>
                  <a:pt x="349" y="289"/>
                </a:lnTo>
                <a:lnTo>
                  <a:pt x="361" y="295"/>
                </a:lnTo>
                <a:lnTo>
                  <a:pt x="376" y="298"/>
                </a:lnTo>
                <a:lnTo>
                  <a:pt x="395" y="295"/>
                </a:lnTo>
                <a:lnTo>
                  <a:pt x="411" y="286"/>
                </a:lnTo>
                <a:lnTo>
                  <a:pt x="424" y="273"/>
                </a:lnTo>
                <a:lnTo>
                  <a:pt x="433" y="257"/>
                </a:lnTo>
                <a:lnTo>
                  <a:pt x="436" y="238"/>
                </a:lnTo>
                <a:lnTo>
                  <a:pt x="433" y="221"/>
                </a:lnTo>
                <a:lnTo>
                  <a:pt x="424" y="204"/>
                </a:lnTo>
                <a:lnTo>
                  <a:pt x="411" y="192"/>
                </a:lnTo>
                <a:lnTo>
                  <a:pt x="395" y="183"/>
                </a:lnTo>
                <a:lnTo>
                  <a:pt x="376" y="181"/>
                </a:lnTo>
                <a:close/>
                <a:moveTo>
                  <a:pt x="376" y="277"/>
                </a:moveTo>
                <a:lnTo>
                  <a:pt x="371" y="277"/>
                </a:lnTo>
                <a:lnTo>
                  <a:pt x="365" y="276"/>
                </a:lnTo>
                <a:lnTo>
                  <a:pt x="361" y="273"/>
                </a:lnTo>
                <a:lnTo>
                  <a:pt x="358" y="270"/>
                </a:lnTo>
                <a:lnTo>
                  <a:pt x="353" y="266"/>
                </a:lnTo>
                <a:lnTo>
                  <a:pt x="353" y="266"/>
                </a:lnTo>
                <a:lnTo>
                  <a:pt x="350" y="263"/>
                </a:lnTo>
                <a:lnTo>
                  <a:pt x="346" y="260"/>
                </a:lnTo>
                <a:lnTo>
                  <a:pt x="342" y="257"/>
                </a:lnTo>
                <a:lnTo>
                  <a:pt x="337" y="256"/>
                </a:lnTo>
                <a:lnTo>
                  <a:pt x="330" y="254"/>
                </a:lnTo>
                <a:lnTo>
                  <a:pt x="327" y="254"/>
                </a:lnTo>
                <a:lnTo>
                  <a:pt x="323" y="256"/>
                </a:lnTo>
                <a:lnTo>
                  <a:pt x="320" y="260"/>
                </a:lnTo>
                <a:lnTo>
                  <a:pt x="320" y="263"/>
                </a:lnTo>
                <a:lnTo>
                  <a:pt x="314" y="310"/>
                </a:lnTo>
                <a:lnTo>
                  <a:pt x="303" y="357"/>
                </a:lnTo>
                <a:lnTo>
                  <a:pt x="301" y="358"/>
                </a:lnTo>
                <a:lnTo>
                  <a:pt x="298" y="361"/>
                </a:lnTo>
                <a:lnTo>
                  <a:pt x="297" y="362"/>
                </a:lnTo>
                <a:lnTo>
                  <a:pt x="294" y="362"/>
                </a:lnTo>
                <a:lnTo>
                  <a:pt x="47" y="362"/>
                </a:lnTo>
                <a:lnTo>
                  <a:pt x="44" y="362"/>
                </a:lnTo>
                <a:lnTo>
                  <a:pt x="43" y="361"/>
                </a:lnTo>
                <a:lnTo>
                  <a:pt x="40" y="358"/>
                </a:lnTo>
                <a:lnTo>
                  <a:pt x="39" y="357"/>
                </a:lnTo>
                <a:lnTo>
                  <a:pt x="26" y="298"/>
                </a:lnTo>
                <a:lnTo>
                  <a:pt x="20" y="238"/>
                </a:lnTo>
                <a:lnTo>
                  <a:pt x="26" y="179"/>
                </a:lnTo>
                <a:lnTo>
                  <a:pt x="39" y="121"/>
                </a:lnTo>
                <a:lnTo>
                  <a:pt x="40" y="118"/>
                </a:lnTo>
                <a:lnTo>
                  <a:pt x="43" y="117"/>
                </a:lnTo>
                <a:lnTo>
                  <a:pt x="44" y="116"/>
                </a:lnTo>
                <a:lnTo>
                  <a:pt x="47" y="116"/>
                </a:lnTo>
                <a:lnTo>
                  <a:pt x="145" y="116"/>
                </a:lnTo>
                <a:lnTo>
                  <a:pt x="150" y="114"/>
                </a:lnTo>
                <a:lnTo>
                  <a:pt x="153" y="111"/>
                </a:lnTo>
                <a:lnTo>
                  <a:pt x="156" y="108"/>
                </a:lnTo>
                <a:lnTo>
                  <a:pt x="156" y="104"/>
                </a:lnTo>
                <a:lnTo>
                  <a:pt x="154" y="98"/>
                </a:lnTo>
                <a:lnTo>
                  <a:pt x="153" y="93"/>
                </a:lnTo>
                <a:lnTo>
                  <a:pt x="150" y="88"/>
                </a:lnTo>
                <a:lnTo>
                  <a:pt x="147" y="85"/>
                </a:lnTo>
                <a:lnTo>
                  <a:pt x="144" y="82"/>
                </a:lnTo>
                <a:lnTo>
                  <a:pt x="143" y="81"/>
                </a:lnTo>
                <a:lnTo>
                  <a:pt x="140" y="78"/>
                </a:lnTo>
                <a:lnTo>
                  <a:pt x="137" y="74"/>
                </a:lnTo>
                <a:lnTo>
                  <a:pt x="134" y="69"/>
                </a:lnTo>
                <a:lnTo>
                  <a:pt x="132" y="64"/>
                </a:lnTo>
                <a:lnTo>
                  <a:pt x="132" y="58"/>
                </a:lnTo>
                <a:lnTo>
                  <a:pt x="135" y="43"/>
                </a:lnTo>
                <a:lnTo>
                  <a:pt x="143" y="30"/>
                </a:lnTo>
                <a:lnTo>
                  <a:pt x="156" y="23"/>
                </a:lnTo>
                <a:lnTo>
                  <a:pt x="170" y="19"/>
                </a:lnTo>
                <a:lnTo>
                  <a:pt x="186" y="23"/>
                </a:lnTo>
                <a:lnTo>
                  <a:pt x="197" y="30"/>
                </a:lnTo>
                <a:lnTo>
                  <a:pt x="206" y="43"/>
                </a:lnTo>
                <a:lnTo>
                  <a:pt x="209" y="58"/>
                </a:lnTo>
                <a:lnTo>
                  <a:pt x="209" y="64"/>
                </a:lnTo>
                <a:lnTo>
                  <a:pt x="208" y="69"/>
                </a:lnTo>
                <a:lnTo>
                  <a:pt x="205" y="74"/>
                </a:lnTo>
                <a:lnTo>
                  <a:pt x="202" y="78"/>
                </a:lnTo>
                <a:lnTo>
                  <a:pt x="197" y="81"/>
                </a:lnTo>
                <a:lnTo>
                  <a:pt x="197" y="82"/>
                </a:lnTo>
                <a:lnTo>
                  <a:pt x="195" y="85"/>
                </a:lnTo>
                <a:lnTo>
                  <a:pt x="192" y="88"/>
                </a:lnTo>
                <a:lnTo>
                  <a:pt x="189" y="93"/>
                </a:lnTo>
                <a:lnTo>
                  <a:pt x="187" y="98"/>
                </a:lnTo>
                <a:lnTo>
                  <a:pt x="186" y="104"/>
                </a:lnTo>
                <a:lnTo>
                  <a:pt x="186" y="108"/>
                </a:lnTo>
                <a:lnTo>
                  <a:pt x="189" y="111"/>
                </a:lnTo>
                <a:lnTo>
                  <a:pt x="192" y="114"/>
                </a:lnTo>
                <a:lnTo>
                  <a:pt x="196" y="116"/>
                </a:lnTo>
                <a:lnTo>
                  <a:pt x="294" y="116"/>
                </a:lnTo>
                <a:lnTo>
                  <a:pt x="297" y="116"/>
                </a:lnTo>
                <a:lnTo>
                  <a:pt x="298" y="117"/>
                </a:lnTo>
                <a:lnTo>
                  <a:pt x="301" y="118"/>
                </a:lnTo>
                <a:lnTo>
                  <a:pt x="303" y="121"/>
                </a:lnTo>
                <a:lnTo>
                  <a:pt x="314" y="168"/>
                </a:lnTo>
                <a:lnTo>
                  <a:pt x="320" y="215"/>
                </a:lnTo>
                <a:lnTo>
                  <a:pt x="320" y="218"/>
                </a:lnTo>
                <a:lnTo>
                  <a:pt x="323" y="221"/>
                </a:lnTo>
                <a:lnTo>
                  <a:pt x="327" y="224"/>
                </a:lnTo>
                <a:lnTo>
                  <a:pt x="330" y="224"/>
                </a:lnTo>
                <a:lnTo>
                  <a:pt x="337" y="222"/>
                </a:lnTo>
                <a:lnTo>
                  <a:pt x="342" y="221"/>
                </a:lnTo>
                <a:lnTo>
                  <a:pt x="346" y="218"/>
                </a:lnTo>
                <a:lnTo>
                  <a:pt x="350" y="215"/>
                </a:lnTo>
                <a:lnTo>
                  <a:pt x="353" y="212"/>
                </a:lnTo>
                <a:lnTo>
                  <a:pt x="353" y="211"/>
                </a:lnTo>
                <a:lnTo>
                  <a:pt x="358" y="208"/>
                </a:lnTo>
                <a:lnTo>
                  <a:pt x="361" y="205"/>
                </a:lnTo>
                <a:lnTo>
                  <a:pt x="365" y="202"/>
                </a:lnTo>
                <a:lnTo>
                  <a:pt x="371" y="201"/>
                </a:lnTo>
                <a:lnTo>
                  <a:pt x="376" y="201"/>
                </a:lnTo>
                <a:lnTo>
                  <a:pt x="391" y="204"/>
                </a:lnTo>
                <a:lnTo>
                  <a:pt x="404" y="211"/>
                </a:lnTo>
                <a:lnTo>
                  <a:pt x="413" y="224"/>
                </a:lnTo>
                <a:lnTo>
                  <a:pt x="415" y="238"/>
                </a:lnTo>
                <a:lnTo>
                  <a:pt x="413" y="254"/>
                </a:lnTo>
                <a:lnTo>
                  <a:pt x="404" y="266"/>
                </a:lnTo>
                <a:lnTo>
                  <a:pt x="391" y="274"/>
                </a:lnTo>
                <a:lnTo>
                  <a:pt x="376" y="277"/>
                </a:lnTo>
                <a:close/>
                <a:moveTo>
                  <a:pt x="164" y="235"/>
                </a:moveTo>
                <a:lnTo>
                  <a:pt x="164" y="235"/>
                </a:lnTo>
                <a:lnTo>
                  <a:pt x="167" y="235"/>
                </a:lnTo>
                <a:lnTo>
                  <a:pt x="170" y="235"/>
                </a:lnTo>
                <a:lnTo>
                  <a:pt x="174" y="235"/>
                </a:lnTo>
                <a:lnTo>
                  <a:pt x="177" y="235"/>
                </a:lnTo>
                <a:lnTo>
                  <a:pt x="177" y="235"/>
                </a:lnTo>
                <a:lnTo>
                  <a:pt x="192" y="230"/>
                </a:lnTo>
                <a:lnTo>
                  <a:pt x="203" y="218"/>
                </a:lnTo>
                <a:lnTo>
                  <a:pt x="210" y="202"/>
                </a:lnTo>
                <a:lnTo>
                  <a:pt x="212" y="185"/>
                </a:lnTo>
                <a:lnTo>
                  <a:pt x="210" y="170"/>
                </a:lnTo>
                <a:lnTo>
                  <a:pt x="205" y="159"/>
                </a:lnTo>
                <a:lnTo>
                  <a:pt x="196" y="150"/>
                </a:lnTo>
                <a:lnTo>
                  <a:pt x="186" y="146"/>
                </a:lnTo>
                <a:lnTo>
                  <a:pt x="177" y="144"/>
                </a:lnTo>
                <a:lnTo>
                  <a:pt x="170" y="144"/>
                </a:lnTo>
                <a:lnTo>
                  <a:pt x="164" y="144"/>
                </a:lnTo>
                <a:lnTo>
                  <a:pt x="156" y="146"/>
                </a:lnTo>
                <a:lnTo>
                  <a:pt x="145" y="150"/>
                </a:lnTo>
                <a:lnTo>
                  <a:pt x="137" y="159"/>
                </a:lnTo>
                <a:lnTo>
                  <a:pt x="131" y="170"/>
                </a:lnTo>
                <a:lnTo>
                  <a:pt x="130" y="185"/>
                </a:lnTo>
                <a:lnTo>
                  <a:pt x="131" y="202"/>
                </a:lnTo>
                <a:lnTo>
                  <a:pt x="138" y="218"/>
                </a:lnTo>
                <a:lnTo>
                  <a:pt x="150" y="230"/>
                </a:lnTo>
                <a:lnTo>
                  <a:pt x="164" y="235"/>
                </a:lnTo>
                <a:close/>
                <a:moveTo>
                  <a:pt x="156" y="168"/>
                </a:moveTo>
                <a:lnTo>
                  <a:pt x="160" y="166"/>
                </a:lnTo>
                <a:lnTo>
                  <a:pt x="164" y="165"/>
                </a:lnTo>
                <a:lnTo>
                  <a:pt x="170" y="165"/>
                </a:lnTo>
                <a:lnTo>
                  <a:pt x="177" y="165"/>
                </a:lnTo>
                <a:lnTo>
                  <a:pt x="182" y="166"/>
                </a:lnTo>
                <a:lnTo>
                  <a:pt x="186" y="168"/>
                </a:lnTo>
                <a:lnTo>
                  <a:pt x="190" y="173"/>
                </a:lnTo>
                <a:lnTo>
                  <a:pt x="192" y="181"/>
                </a:lnTo>
                <a:lnTo>
                  <a:pt x="192" y="189"/>
                </a:lnTo>
                <a:lnTo>
                  <a:pt x="190" y="196"/>
                </a:lnTo>
                <a:lnTo>
                  <a:pt x="189" y="199"/>
                </a:lnTo>
                <a:lnTo>
                  <a:pt x="189" y="204"/>
                </a:lnTo>
                <a:lnTo>
                  <a:pt x="186" y="207"/>
                </a:lnTo>
                <a:lnTo>
                  <a:pt x="183" y="211"/>
                </a:lnTo>
                <a:lnTo>
                  <a:pt x="180" y="214"/>
                </a:lnTo>
                <a:lnTo>
                  <a:pt x="174" y="215"/>
                </a:lnTo>
                <a:lnTo>
                  <a:pt x="173" y="215"/>
                </a:lnTo>
                <a:lnTo>
                  <a:pt x="170" y="215"/>
                </a:lnTo>
                <a:lnTo>
                  <a:pt x="169" y="215"/>
                </a:lnTo>
                <a:lnTo>
                  <a:pt x="167" y="215"/>
                </a:lnTo>
                <a:lnTo>
                  <a:pt x="161" y="214"/>
                </a:lnTo>
                <a:lnTo>
                  <a:pt x="158" y="211"/>
                </a:lnTo>
                <a:lnTo>
                  <a:pt x="156" y="207"/>
                </a:lnTo>
                <a:lnTo>
                  <a:pt x="153" y="204"/>
                </a:lnTo>
                <a:lnTo>
                  <a:pt x="153" y="199"/>
                </a:lnTo>
                <a:lnTo>
                  <a:pt x="151" y="196"/>
                </a:lnTo>
                <a:lnTo>
                  <a:pt x="150" y="189"/>
                </a:lnTo>
                <a:lnTo>
                  <a:pt x="150" y="181"/>
                </a:lnTo>
                <a:lnTo>
                  <a:pt x="151" y="173"/>
                </a:lnTo>
                <a:lnTo>
                  <a:pt x="156" y="168"/>
                </a:lnTo>
                <a:close/>
                <a:moveTo>
                  <a:pt x="199" y="243"/>
                </a:moveTo>
                <a:lnTo>
                  <a:pt x="196" y="243"/>
                </a:lnTo>
                <a:lnTo>
                  <a:pt x="193" y="243"/>
                </a:lnTo>
                <a:lnTo>
                  <a:pt x="190" y="246"/>
                </a:lnTo>
                <a:lnTo>
                  <a:pt x="170" y="264"/>
                </a:lnTo>
                <a:lnTo>
                  <a:pt x="151" y="246"/>
                </a:lnTo>
                <a:lnTo>
                  <a:pt x="148" y="243"/>
                </a:lnTo>
                <a:lnTo>
                  <a:pt x="145" y="243"/>
                </a:lnTo>
                <a:lnTo>
                  <a:pt x="143" y="243"/>
                </a:lnTo>
                <a:lnTo>
                  <a:pt x="124" y="248"/>
                </a:lnTo>
                <a:lnTo>
                  <a:pt x="109" y="259"/>
                </a:lnTo>
                <a:lnTo>
                  <a:pt x="101" y="272"/>
                </a:lnTo>
                <a:lnTo>
                  <a:pt x="99" y="287"/>
                </a:lnTo>
                <a:lnTo>
                  <a:pt x="101" y="318"/>
                </a:lnTo>
                <a:lnTo>
                  <a:pt x="101" y="321"/>
                </a:lnTo>
                <a:lnTo>
                  <a:pt x="104" y="323"/>
                </a:lnTo>
                <a:lnTo>
                  <a:pt x="108" y="326"/>
                </a:lnTo>
                <a:lnTo>
                  <a:pt x="121" y="329"/>
                </a:lnTo>
                <a:lnTo>
                  <a:pt x="143" y="332"/>
                </a:lnTo>
                <a:lnTo>
                  <a:pt x="170" y="334"/>
                </a:lnTo>
                <a:lnTo>
                  <a:pt x="199" y="332"/>
                </a:lnTo>
                <a:lnTo>
                  <a:pt x="221" y="329"/>
                </a:lnTo>
                <a:lnTo>
                  <a:pt x="234" y="326"/>
                </a:lnTo>
                <a:lnTo>
                  <a:pt x="238" y="323"/>
                </a:lnTo>
                <a:lnTo>
                  <a:pt x="241" y="321"/>
                </a:lnTo>
                <a:lnTo>
                  <a:pt x="241" y="318"/>
                </a:lnTo>
                <a:lnTo>
                  <a:pt x="242" y="287"/>
                </a:lnTo>
                <a:lnTo>
                  <a:pt x="241" y="272"/>
                </a:lnTo>
                <a:lnTo>
                  <a:pt x="232" y="259"/>
                </a:lnTo>
                <a:lnTo>
                  <a:pt x="218" y="248"/>
                </a:lnTo>
                <a:lnTo>
                  <a:pt x="199" y="243"/>
                </a:lnTo>
                <a:close/>
                <a:moveTo>
                  <a:pt x="222" y="309"/>
                </a:moveTo>
                <a:lnTo>
                  <a:pt x="209" y="310"/>
                </a:lnTo>
                <a:lnTo>
                  <a:pt x="192" y="313"/>
                </a:lnTo>
                <a:lnTo>
                  <a:pt x="170" y="313"/>
                </a:lnTo>
                <a:lnTo>
                  <a:pt x="150" y="313"/>
                </a:lnTo>
                <a:lnTo>
                  <a:pt x="132" y="310"/>
                </a:lnTo>
                <a:lnTo>
                  <a:pt x="119" y="309"/>
                </a:lnTo>
                <a:lnTo>
                  <a:pt x="119" y="286"/>
                </a:lnTo>
                <a:lnTo>
                  <a:pt x="119" y="280"/>
                </a:lnTo>
                <a:lnTo>
                  <a:pt x="121" y="276"/>
                </a:lnTo>
                <a:lnTo>
                  <a:pt x="124" y="272"/>
                </a:lnTo>
                <a:lnTo>
                  <a:pt x="128" y="269"/>
                </a:lnTo>
                <a:lnTo>
                  <a:pt x="134" y="266"/>
                </a:lnTo>
                <a:lnTo>
                  <a:pt x="141" y="263"/>
                </a:lnTo>
                <a:lnTo>
                  <a:pt x="164" y="285"/>
                </a:lnTo>
                <a:lnTo>
                  <a:pt x="167" y="287"/>
                </a:lnTo>
                <a:lnTo>
                  <a:pt x="171" y="287"/>
                </a:lnTo>
                <a:lnTo>
                  <a:pt x="174" y="287"/>
                </a:lnTo>
                <a:lnTo>
                  <a:pt x="177" y="285"/>
                </a:lnTo>
                <a:lnTo>
                  <a:pt x="200" y="263"/>
                </a:lnTo>
                <a:lnTo>
                  <a:pt x="208" y="266"/>
                </a:lnTo>
                <a:lnTo>
                  <a:pt x="213" y="269"/>
                </a:lnTo>
                <a:lnTo>
                  <a:pt x="218" y="272"/>
                </a:lnTo>
                <a:lnTo>
                  <a:pt x="221" y="276"/>
                </a:lnTo>
                <a:lnTo>
                  <a:pt x="222" y="282"/>
                </a:lnTo>
                <a:lnTo>
                  <a:pt x="222" y="286"/>
                </a:lnTo>
                <a:lnTo>
                  <a:pt x="222" y="309"/>
                </a:lnTo>
                <a:close/>
              </a:path>
            </a:pathLst>
          </a:custGeom>
          <a:solidFill>
            <a:schemeClr val="accent3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34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12039115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77" name="think-cell Slide" r:id="rId20" imgW="493" imgH="493" progId="TCLayout.ActiveDocument.1">
                  <p:embed/>
                </p:oleObj>
              </mc:Choice>
              <mc:Fallback>
                <p:oleObj name="think-cell Slide" r:id="rId20" imgW="493" imgH="49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" name="Oval 72"/>
          <p:cNvSpPr/>
          <p:nvPr/>
        </p:nvSpPr>
        <p:spPr>
          <a:xfrm>
            <a:off x="7843773" y="1528628"/>
            <a:ext cx="499968" cy="49996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dirty="0" err="1" smtClean="0">
              <a:solidFill>
                <a:schemeClr val="tx1"/>
              </a:solidFill>
            </a:endParaRPr>
          </a:p>
        </p:txBody>
      </p:sp>
      <p:sp>
        <p:nvSpPr>
          <p:cNvPr id="74" name="Oval 73"/>
          <p:cNvSpPr/>
          <p:nvPr/>
        </p:nvSpPr>
        <p:spPr>
          <a:xfrm>
            <a:off x="7843773" y="2363655"/>
            <a:ext cx="499968" cy="49996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dirty="0" err="1" smtClean="0">
              <a:solidFill>
                <a:schemeClr val="tx1"/>
              </a:solidFill>
            </a:endParaRPr>
          </a:p>
        </p:txBody>
      </p:sp>
      <p:sp>
        <p:nvSpPr>
          <p:cNvPr id="75" name="Oval 74"/>
          <p:cNvSpPr/>
          <p:nvPr/>
        </p:nvSpPr>
        <p:spPr>
          <a:xfrm>
            <a:off x="7843773" y="3406402"/>
            <a:ext cx="499968" cy="49996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dirty="0" err="1" smtClean="0">
              <a:solidFill>
                <a:schemeClr val="tx1"/>
              </a:solidFill>
            </a:endParaRPr>
          </a:p>
        </p:txBody>
      </p:sp>
      <p:sp>
        <p:nvSpPr>
          <p:cNvPr id="76" name="Oval 75"/>
          <p:cNvSpPr/>
          <p:nvPr/>
        </p:nvSpPr>
        <p:spPr>
          <a:xfrm>
            <a:off x="7843773" y="4502181"/>
            <a:ext cx="499968" cy="49996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dirty="0" err="1" smtClean="0">
              <a:solidFill>
                <a:schemeClr val="tx1"/>
              </a:solidFill>
            </a:endParaRPr>
          </a:p>
        </p:txBody>
      </p:sp>
      <p:sp>
        <p:nvSpPr>
          <p:cNvPr id="77" name="Oval 76"/>
          <p:cNvSpPr/>
          <p:nvPr/>
        </p:nvSpPr>
        <p:spPr>
          <a:xfrm>
            <a:off x="7843773" y="5504336"/>
            <a:ext cx="499968" cy="49996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dirty="0" err="1" smtClean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063" y="230188"/>
            <a:ext cx="8618537" cy="615553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ru-RU" dirty="0"/>
              <a:t>Наибольшее распространение получила модель </a:t>
            </a:r>
            <a:r>
              <a:rPr lang="en-US" dirty="0"/>
              <a:t>Landlord</a:t>
            </a:r>
            <a:r>
              <a:rPr lang="ru-RU" dirty="0"/>
              <a:t>, в которой операционной деятельностью занимаются частные компании</a:t>
            </a:r>
          </a:p>
        </p:txBody>
      </p:sp>
      <p:sp>
        <p:nvSpPr>
          <p:cNvPr id="5" name="5. Source"/>
          <p:cNvSpPr>
            <a:spLocks noChangeArrowheads="1"/>
          </p:cNvSpPr>
          <p:nvPr/>
        </p:nvSpPr>
        <p:spPr bwMode="gray">
          <a:xfrm>
            <a:off x="119063" y="6507558"/>
            <a:ext cx="72000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/>
          <a:p>
            <a:pPr marL="609600" indent="-609600" defTabSz="895350">
              <a:tabLst>
                <a:tab pos="630238" algn="l"/>
              </a:tabLst>
            </a:pPr>
            <a:r>
              <a:rPr lang="ru-RU" sz="800" dirty="0">
                <a:solidFill>
                  <a:schemeClr val="accent6"/>
                </a:solidFill>
                <a:latin typeface="+mn-lt"/>
              </a:rPr>
              <a:t>ИСТОЧНИК</a:t>
            </a:r>
            <a:r>
              <a:rPr lang="en-US" sz="800" dirty="0">
                <a:solidFill>
                  <a:schemeClr val="accent6"/>
                </a:solidFill>
                <a:latin typeface="+mn-lt"/>
              </a:rPr>
              <a:t>: World </a:t>
            </a:r>
            <a:r>
              <a:rPr lang="en-US" sz="800" dirty="0" smtClean="0">
                <a:solidFill>
                  <a:schemeClr val="accent6"/>
                </a:solidFill>
                <a:latin typeface="+mn-lt"/>
              </a:rPr>
              <a:t>Bank</a:t>
            </a:r>
            <a:r>
              <a:rPr lang="ru-RU" sz="800" dirty="0" smtClean="0">
                <a:solidFill>
                  <a:schemeClr val="accent6"/>
                </a:solidFill>
                <a:latin typeface="+mn-lt"/>
              </a:rPr>
              <a:t>; </a:t>
            </a:r>
            <a:r>
              <a:rPr lang="ru-RU" sz="800" dirty="0">
                <a:solidFill>
                  <a:schemeClr val="accent6"/>
                </a:solidFill>
                <a:latin typeface="+mn-lt"/>
              </a:rPr>
              <a:t>Государственный</a:t>
            </a:r>
            <a:r>
              <a:rPr lang="en-US" sz="800" dirty="0">
                <a:solidFill>
                  <a:schemeClr val="accent6"/>
                </a:solidFill>
                <a:latin typeface="+mn-lt"/>
              </a:rPr>
              <a:t>-Private Infrastructure Advisory Facility</a:t>
            </a:r>
            <a:r>
              <a:rPr lang="ru-RU" sz="800" dirty="0">
                <a:solidFill>
                  <a:schemeClr val="accent6"/>
                </a:solidFill>
                <a:latin typeface="+mn-lt"/>
              </a:rPr>
              <a:t> (</a:t>
            </a:r>
            <a:r>
              <a:rPr lang="en-US" sz="800" dirty="0" err="1">
                <a:solidFill>
                  <a:schemeClr val="accent6"/>
                </a:solidFill>
                <a:latin typeface="+mn-lt"/>
              </a:rPr>
              <a:t>PPIAF</a:t>
            </a:r>
            <a:r>
              <a:rPr lang="en-US" sz="800" dirty="0">
                <a:solidFill>
                  <a:schemeClr val="accent6"/>
                </a:solidFill>
                <a:latin typeface="+mn-lt"/>
              </a:rPr>
              <a:t>)</a:t>
            </a:r>
          </a:p>
        </p:txBody>
      </p:sp>
      <p:sp>
        <p:nvSpPr>
          <p:cNvPr id="21" name="TextBox 20"/>
          <p:cNvSpPr txBox="1">
            <a:spLocks/>
          </p:cNvSpPr>
          <p:nvPr/>
        </p:nvSpPr>
        <p:spPr>
          <a:xfrm>
            <a:off x="2663297" y="1524696"/>
            <a:ext cx="4762048" cy="5078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/>
            <a:r>
              <a:rPr lang="ru-RU" sz="1100" dirty="0" smtClean="0"/>
              <a:t>Разрабатывает и адаптирует </a:t>
            </a:r>
            <a:r>
              <a:rPr lang="ru-RU" sz="1100" b="1" dirty="0" smtClean="0"/>
              <a:t>регуляторную среду</a:t>
            </a:r>
          </a:p>
          <a:p>
            <a:pPr lvl="1"/>
            <a:r>
              <a:rPr lang="ru-RU" sz="1100" dirty="0" smtClean="0"/>
              <a:t>Планирует </a:t>
            </a:r>
            <a:r>
              <a:rPr lang="ru-RU" sz="1100" b="1" dirty="0" smtClean="0"/>
              <a:t>развитие отрасли </a:t>
            </a:r>
            <a:r>
              <a:rPr lang="ru-RU" sz="1100" dirty="0" smtClean="0"/>
              <a:t>и </a:t>
            </a:r>
            <a:r>
              <a:rPr lang="ru-RU" sz="1100" b="1" dirty="0" smtClean="0"/>
              <a:t>объем государственных инвестиций</a:t>
            </a:r>
            <a:endParaRPr lang="ru-RU" sz="1100" b="1" dirty="0"/>
          </a:p>
        </p:txBody>
      </p:sp>
      <p:sp>
        <p:nvSpPr>
          <p:cNvPr id="26" name="TextBox 25"/>
          <p:cNvSpPr txBox="1">
            <a:spLocks/>
          </p:cNvSpPr>
          <p:nvPr/>
        </p:nvSpPr>
        <p:spPr>
          <a:xfrm>
            <a:off x="2663297" y="2275083"/>
            <a:ext cx="4762048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/>
            <a:r>
              <a:rPr lang="ru-RU" sz="1100" b="1" dirty="0" smtClean="0"/>
              <a:t>Исполняет поручения министерства </a:t>
            </a:r>
            <a:r>
              <a:rPr lang="ru-RU" sz="1100" dirty="0" smtClean="0"/>
              <a:t>по изменению</a:t>
            </a:r>
            <a:br>
              <a:rPr lang="ru-RU" sz="1100" dirty="0" smtClean="0"/>
            </a:br>
            <a:r>
              <a:rPr lang="ru-RU" sz="1100" dirty="0" smtClean="0"/>
              <a:t>нормативно-правовой базы</a:t>
            </a:r>
          </a:p>
          <a:p>
            <a:pPr lvl="1"/>
            <a:r>
              <a:rPr lang="ru-RU" sz="1100" b="1" dirty="0" smtClean="0"/>
              <a:t>Следит за деятельностью управлений портов </a:t>
            </a:r>
            <a:r>
              <a:rPr lang="ru-RU" sz="1100" dirty="0" smtClean="0"/>
              <a:t>на предмет нарушения законодательства и честной конкуренции</a:t>
            </a:r>
            <a:endParaRPr lang="ru-RU" sz="1100" dirty="0"/>
          </a:p>
        </p:txBody>
      </p:sp>
      <p:sp>
        <p:nvSpPr>
          <p:cNvPr id="43" name="TextBox 42"/>
          <p:cNvSpPr txBox="1">
            <a:spLocks/>
          </p:cNvSpPr>
          <p:nvPr/>
        </p:nvSpPr>
        <p:spPr>
          <a:xfrm>
            <a:off x="2663297" y="3148553"/>
            <a:ext cx="4762048" cy="10156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/>
            <a:r>
              <a:rPr lang="ru-RU" sz="1100" dirty="0" smtClean="0"/>
              <a:t>Владеет или управляет от лица государства</a:t>
            </a:r>
            <a:br>
              <a:rPr lang="ru-RU" sz="1100" dirty="0" smtClean="0"/>
            </a:br>
            <a:r>
              <a:rPr lang="ru-RU" sz="1100" b="1" dirty="0" smtClean="0"/>
              <a:t>всей </a:t>
            </a:r>
            <a:r>
              <a:rPr lang="ru-RU" sz="1100" b="1" dirty="0" err="1" smtClean="0"/>
              <a:t>общепортовой</a:t>
            </a:r>
            <a:r>
              <a:rPr lang="ru-RU" sz="1100" b="1" dirty="0" smtClean="0"/>
              <a:t> инфраструктурой и земельным участком</a:t>
            </a:r>
          </a:p>
          <a:p>
            <a:pPr lvl="1"/>
            <a:r>
              <a:rPr lang="ru-RU" sz="1100" dirty="0" smtClean="0"/>
              <a:t>Заключает концессионное соглашение со стивидорными компаниями </a:t>
            </a:r>
            <a:r>
              <a:rPr lang="ru-RU" sz="1100" b="1" dirty="0" smtClean="0"/>
              <a:t>с передачей причалов в аренду </a:t>
            </a:r>
            <a:r>
              <a:rPr lang="ru-RU" sz="1100" dirty="0" smtClean="0"/>
              <a:t>за фиксированный платеж</a:t>
            </a:r>
          </a:p>
          <a:p>
            <a:pPr lvl="1"/>
            <a:r>
              <a:rPr lang="ru-RU" sz="1100" b="1" dirty="0" smtClean="0"/>
              <a:t>Выдает лицензии</a:t>
            </a:r>
            <a:r>
              <a:rPr lang="ru-RU" sz="1100" dirty="0" smtClean="0"/>
              <a:t> на осуществление прочей коммерческой деятельности в порту</a:t>
            </a:r>
            <a:endParaRPr lang="ru-RU" sz="1100" dirty="0"/>
          </a:p>
        </p:txBody>
      </p:sp>
      <p:cxnSp>
        <p:nvCxnSpPr>
          <p:cNvPr id="47" name="Straight Connector 46"/>
          <p:cNvCxnSpPr>
            <a:cxnSpLocks/>
          </p:cNvCxnSpPr>
          <p:nvPr/>
        </p:nvCxnSpPr>
        <p:spPr>
          <a:xfrm>
            <a:off x="2663297" y="2196124"/>
            <a:ext cx="6074303" cy="0"/>
          </a:xfrm>
          <a:prstGeom prst="line">
            <a:avLst/>
          </a:prstGeom>
          <a:noFill/>
          <a:ln w="9525">
            <a:solidFill>
              <a:schemeClr val="accent6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Straight Connector 47"/>
          <p:cNvCxnSpPr>
            <a:cxnSpLocks/>
          </p:cNvCxnSpPr>
          <p:nvPr/>
        </p:nvCxnSpPr>
        <p:spPr>
          <a:xfrm>
            <a:off x="2663297" y="3031150"/>
            <a:ext cx="6074303" cy="0"/>
          </a:xfrm>
          <a:prstGeom prst="line">
            <a:avLst/>
          </a:prstGeom>
          <a:noFill/>
          <a:ln w="9525">
            <a:solidFill>
              <a:schemeClr val="accent6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Straight Connector 48"/>
          <p:cNvCxnSpPr>
            <a:cxnSpLocks/>
          </p:cNvCxnSpPr>
          <p:nvPr/>
        </p:nvCxnSpPr>
        <p:spPr>
          <a:xfrm>
            <a:off x="2663297" y="4281619"/>
            <a:ext cx="6074303" cy="0"/>
          </a:xfrm>
          <a:prstGeom prst="line">
            <a:avLst/>
          </a:prstGeom>
          <a:noFill/>
          <a:ln w="9525">
            <a:solidFill>
              <a:schemeClr val="accent6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Straight Connector 50"/>
          <p:cNvCxnSpPr>
            <a:cxnSpLocks/>
          </p:cNvCxnSpPr>
          <p:nvPr/>
        </p:nvCxnSpPr>
        <p:spPr>
          <a:xfrm>
            <a:off x="2663297" y="5222706"/>
            <a:ext cx="6074303" cy="0"/>
          </a:xfrm>
          <a:prstGeom prst="line">
            <a:avLst/>
          </a:prstGeom>
          <a:noFill/>
          <a:ln w="9525">
            <a:solidFill>
              <a:schemeClr val="accent6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TextBox 51"/>
          <p:cNvSpPr txBox="1">
            <a:spLocks/>
          </p:cNvSpPr>
          <p:nvPr/>
        </p:nvSpPr>
        <p:spPr>
          <a:xfrm>
            <a:off x="2663297" y="4413609"/>
            <a:ext cx="4762048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/>
            <a:r>
              <a:rPr lang="ru-RU" sz="1100" b="1" dirty="0" smtClean="0"/>
              <a:t>Оказывают основные портовые услуги</a:t>
            </a:r>
            <a:br>
              <a:rPr lang="ru-RU" sz="1100" b="1" dirty="0" smtClean="0"/>
            </a:br>
            <a:r>
              <a:rPr lang="ru-RU" sz="1100" dirty="0" smtClean="0"/>
              <a:t>по перевалке и хранению грузов</a:t>
            </a:r>
          </a:p>
          <a:p>
            <a:pPr lvl="1"/>
            <a:r>
              <a:rPr lang="ru-RU" sz="1100" dirty="0" smtClean="0"/>
              <a:t>Иногда оказывают услуги по бункеровке, буксировке, лоцманской проводке и другим операциям с судами в порту</a:t>
            </a:r>
            <a:endParaRPr lang="ru-RU" sz="1100" dirty="0"/>
          </a:p>
        </p:txBody>
      </p:sp>
      <p:sp>
        <p:nvSpPr>
          <p:cNvPr id="53" name="TextBox 52"/>
          <p:cNvSpPr txBox="1">
            <a:spLocks/>
          </p:cNvSpPr>
          <p:nvPr/>
        </p:nvSpPr>
        <p:spPr>
          <a:xfrm>
            <a:off x="2663297" y="5478479"/>
            <a:ext cx="4762048" cy="3385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/>
            <a:r>
              <a:rPr lang="ru-RU" sz="1100" b="1" dirty="0" smtClean="0"/>
              <a:t>Выполняют лицензируемую деятельность</a:t>
            </a:r>
            <a:r>
              <a:rPr lang="ru-RU" sz="1100" dirty="0" smtClean="0"/>
              <a:t> в порту (таможенные брокеры, страховые агенты, </a:t>
            </a:r>
            <a:r>
              <a:rPr lang="ru-RU" sz="1100" dirty="0"/>
              <a:t>логистические </a:t>
            </a:r>
            <a:r>
              <a:rPr lang="ru-RU" sz="1100" dirty="0" smtClean="0"/>
              <a:t>операторы и др.)</a:t>
            </a:r>
            <a:endParaRPr lang="ru-RU" sz="1100" dirty="0"/>
          </a:p>
        </p:txBody>
      </p:sp>
      <p:cxnSp>
        <p:nvCxnSpPr>
          <p:cNvPr id="16" name="Elbow Connector 15"/>
          <p:cNvCxnSpPr>
            <a:endCxn id="12" idx="1"/>
          </p:cNvCxnSpPr>
          <p:nvPr/>
        </p:nvCxnSpPr>
        <p:spPr>
          <a:xfrm rot="16200000" flipH="1">
            <a:off x="-1289527" y="3776159"/>
            <a:ext cx="3568804" cy="361506"/>
          </a:xfrm>
          <a:prstGeom prst="bentConnector2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3"/>
          <p:cNvCxnSpPr>
            <a:endCxn id="11" idx="1"/>
          </p:cNvCxnSpPr>
          <p:nvPr/>
        </p:nvCxnSpPr>
        <p:spPr>
          <a:xfrm rot="16200000" flipH="1">
            <a:off x="-845279" y="3284286"/>
            <a:ext cx="2680306" cy="361506"/>
          </a:xfrm>
          <a:prstGeom prst="bentConnector2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6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119063" y="1432334"/>
            <a:ext cx="2430092" cy="6925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lIns="76200" tIns="76200" rIns="76200" bIns="76200" rtlCol="0" anchor="ctr" anchorCtr="0">
            <a:noAutofit/>
          </a:bodyPr>
          <a:lstStyle>
            <a:defPPr>
              <a:defRPr lang="en-US"/>
            </a:defPPr>
            <a:lvl1pPr marL="0" lvl="0" indent="0" defTabSz="895350" eaLnBrk="1" latinLnBrk="0" hangingPunct="1">
              <a:buClr>
                <a:schemeClr val="tx2"/>
              </a:buClr>
              <a:buSzPct val="100000"/>
              <a:defRPr sz="1100" b="1" baseline="0">
                <a:solidFill>
                  <a:schemeClr val="bg1"/>
                </a:solidFill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dirty="0"/>
              <a:t>Министерство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119063" y="3102386"/>
            <a:ext cx="2430093" cy="801636"/>
            <a:chOff x="119063" y="3102386"/>
            <a:chExt cx="2430093" cy="801636"/>
          </a:xfrm>
        </p:grpSpPr>
        <p:sp>
          <p:nvSpPr>
            <p:cNvPr id="9" name="Rectangle 6"/>
            <p:cNvSpPr txBox="1">
              <a:spLocks/>
            </p:cNvSpPr>
            <p:nvPr>
              <p:custDataLst>
                <p:tags r:id="rId16"/>
              </p:custDataLst>
            </p:nvPr>
          </p:nvSpPr>
          <p:spPr>
            <a:xfrm>
              <a:off x="271464" y="3102386"/>
              <a:ext cx="2277692" cy="692554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>
              <a:noFill/>
            </a:ln>
          </p:spPr>
          <p:txBody>
            <a:bodyPr vert="horz" lIns="76200" tIns="76200" rIns="76200" bIns="76200" rtlCol="0" anchor="ctr" anchorCtr="0">
              <a:noAutofit/>
            </a:bodyPr>
            <a:lstStyle>
              <a:defPPr>
                <a:defRPr lang="en-US"/>
              </a:defPPr>
              <a:lvl1pPr marL="0" lvl="0" indent="0" defTabSz="895350" eaLnBrk="1" latinLnBrk="0" hangingPunct="1">
                <a:buClr>
                  <a:schemeClr val="tx2"/>
                </a:buClr>
                <a:buSzPct val="100000"/>
                <a:defRPr sz="1100" b="1" baseline="0">
                  <a:solidFill>
                    <a:schemeClr val="bg1"/>
                  </a:solidFill>
                  <a:latin typeface="+mn-lt"/>
                </a:defRPr>
              </a:lvl1pPr>
              <a:lvl2pPr marL="193675" lvl="1" indent="-192088" defTabSz="895350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400" baseline="0">
                  <a:latin typeface="+mn-lt"/>
                </a:defRPr>
              </a:lvl2pPr>
              <a:lvl3pPr marL="457200" lvl="2" indent="-261938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400" baseline="0">
                  <a:latin typeface="+mn-lt"/>
                </a:defRPr>
              </a:lvl3pPr>
              <a:lvl4pPr marL="614363" lvl="3" indent="-155575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400" baseline="0">
                  <a:latin typeface="+mn-lt"/>
                </a:defRPr>
              </a:lvl4pPr>
              <a:lvl5pPr marL="749808" lvl="4" indent="-130175" defTabSz="895350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400" baseline="0"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endParaRPr lang="ru-RU" dirty="0"/>
            </a:p>
          </p:txBody>
        </p:sp>
        <p:sp>
          <p:nvSpPr>
            <p:cNvPr id="8" name="Rectangle 6"/>
            <p:cNvSpPr txBox="1">
              <a:spLocks/>
            </p:cNvSpPr>
            <p:nvPr>
              <p:custDataLst>
                <p:tags r:id="rId17"/>
              </p:custDataLst>
            </p:nvPr>
          </p:nvSpPr>
          <p:spPr>
            <a:xfrm>
              <a:off x="195263" y="3156927"/>
              <a:ext cx="2277692" cy="692554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>
              <a:noFill/>
            </a:ln>
          </p:spPr>
          <p:txBody>
            <a:bodyPr vert="horz" lIns="76200" tIns="76200" rIns="76200" bIns="76200" rtlCol="0" anchor="ctr" anchorCtr="0">
              <a:noAutofit/>
            </a:bodyPr>
            <a:lstStyle>
              <a:defPPr>
                <a:defRPr lang="en-US"/>
              </a:defPPr>
              <a:lvl1pPr marL="0" lvl="0" indent="0" defTabSz="895350" eaLnBrk="1" latinLnBrk="0" hangingPunct="1">
                <a:buClr>
                  <a:schemeClr val="tx2"/>
                </a:buClr>
                <a:buSzPct val="100000"/>
                <a:defRPr sz="1100" b="1" baseline="0">
                  <a:solidFill>
                    <a:schemeClr val="bg1"/>
                  </a:solidFill>
                  <a:latin typeface="+mn-lt"/>
                </a:defRPr>
              </a:lvl1pPr>
              <a:lvl2pPr marL="193675" lvl="1" indent="-192088" defTabSz="895350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400" baseline="0">
                  <a:latin typeface="+mn-lt"/>
                </a:defRPr>
              </a:lvl2pPr>
              <a:lvl3pPr marL="457200" lvl="2" indent="-261938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400" baseline="0">
                  <a:latin typeface="+mn-lt"/>
                </a:defRPr>
              </a:lvl3pPr>
              <a:lvl4pPr marL="614363" lvl="3" indent="-155575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400" baseline="0">
                  <a:latin typeface="+mn-lt"/>
                </a:defRPr>
              </a:lvl4pPr>
              <a:lvl5pPr marL="749808" lvl="4" indent="-130175" defTabSz="895350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400" baseline="0"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r>
                <a:rPr lang="ru-RU" dirty="0"/>
                <a:t>Управление порта</a:t>
              </a:r>
            </a:p>
          </p:txBody>
        </p:sp>
        <p:sp>
          <p:nvSpPr>
            <p:cNvPr id="7" name="Rectangle 6"/>
            <p:cNvSpPr txBox="1">
              <a:spLocks/>
            </p:cNvSpPr>
            <p:nvPr>
              <p:custDataLst>
                <p:tags r:id="rId18"/>
              </p:custDataLst>
            </p:nvPr>
          </p:nvSpPr>
          <p:spPr>
            <a:xfrm>
              <a:off x="119063" y="3211468"/>
              <a:ext cx="2277692" cy="69255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lIns="76200" tIns="76200" rIns="76200" bIns="76200" rtlCol="0" anchor="ctr" anchorCtr="0">
              <a:noAutofit/>
            </a:bodyPr>
            <a:lstStyle>
              <a:defPPr>
                <a:defRPr lang="en-US"/>
              </a:defPPr>
              <a:lvl1pPr marL="0" lvl="0" indent="0" defTabSz="895350" eaLnBrk="1" latinLnBrk="0" hangingPunct="1">
                <a:buClr>
                  <a:schemeClr val="tx2"/>
                </a:buClr>
                <a:buSzPct val="100000"/>
                <a:defRPr sz="1100" b="1" baseline="0">
                  <a:solidFill>
                    <a:schemeClr val="bg1"/>
                  </a:solidFill>
                  <a:latin typeface="+mn-lt"/>
                </a:defRPr>
              </a:lvl1pPr>
              <a:lvl2pPr marL="193675" lvl="1" indent="-192088" defTabSz="895350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400" baseline="0">
                  <a:latin typeface="+mn-lt"/>
                </a:defRPr>
              </a:lvl2pPr>
              <a:lvl3pPr marL="457200" lvl="2" indent="-261938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400" baseline="0">
                  <a:latin typeface="+mn-lt"/>
                </a:defRPr>
              </a:lvl3pPr>
              <a:lvl4pPr marL="614363" lvl="3" indent="-155575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400" baseline="0">
                  <a:latin typeface="+mn-lt"/>
                </a:defRPr>
              </a:lvl4pPr>
              <a:lvl5pPr marL="749808" lvl="4" indent="-130175" defTabSz="895350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400" baseline="0"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r>
                <a:rPr lang="ru-RU" dirty="0"/>
                <a:t>Управление порта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675627" y="4352856"/>
            <a:ext cx="1873528" cy="798613"/>
            <a:chOff x="675627" y="4352856"/>
            <a:chExt cx="1873528" cy="798613"/>
          </a:xfrm>
        </p:grpSpPr>
        <p:sp>
          <p:nvSpPr>
            <p:cNvPr id="32" name="Rectangle 6"/>
            <p:cNvSpPr txBox="1">
              <a:spLocks/>
            </p:cNvSpPr>
            <p:nvPr>
              <p:custDataLst>
                <p:tags r:id="rId13"/>
              </p:custDataLst>
            </p:nvPr>
          </p:nvSpPr>
          <p:spPr>
            <a:xfrm>
              <a:off x="803044" y="4352856"/>
              <a:ext cx="1746111" cy="692554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>
              <a:noFill/>
            </a:ln>
          </p:spPr>
          <p:txBody>
            <a:bodyPr vert="horz" lIns="76200" tIns="76200" rIns="76200" bIns="76200" rtlCol="0" anchor="ctr" anchorCtr="0">
              <a:noAutofit/>
            </a:bodyPr>
            <a:lstStyle>
              <a:defPPr>
                <a:defRPr lang="en-US"/>
              </a:defPPr>
              <a:lvl1pPr marL="0" lvl="0" indent="0" defTabSz="895350" eaLnBrk="1" latinLnBrk="0" hangingPunct="1">
                <a:buClr>
                  <a:schemeClr val="tx2"/>
                </a:buClr>
                <a:buSzPct val="100000"/>
                <a:defRPr sz="1100" b="1" baseline="0">
                  <a:solidFill>
                    <a:schemeClr val="bg1"/>
                  </a:solidFill>
                  <a:latin typeface="+mn-lt"/>
                </a:defRPr>
              </a:lvl1pPr>
              <a:lvl2pPr marL="193675" lvl="1" indent="-192088" defTabSz="895350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400" baseline="0">
                  <a:latin typeface="+mn-lt"/>
                </a:defRPr>
              </a:lvl2pPr>
              <a:lvl3pPr marL="457200" lvl="2" indent="-261938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400" baseline="0">
                  <a:latin typeface="+mn-lt"/>
                </a:defRPr>
              </a:lvl3pPr>
              <a:lvl4pPr marL="614363" lvl="3" indent="-155575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400" baseline="0">
                  <a:latin typeface="+mn-lt"/>
                </a:defRPr>
              </a:lvl4pPr>
              <a:lvl5pPr marL="749808" lvl="4" indent="-130175" defTabSz="895350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400" baseline="0"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endParaRPr lang="ru-RU" dirty="0"/>
            </a:p>
          </p:txBody>
        </p:sp>
        <p:sp>
          <p:nvSpPr>
            <p:cNvPr id="33" name="Rectangle 6"/>
            <p:cNvSpPr txBox="1">
              <a:spLocks/>
            </p:cNvSpPr>
            <p:nvPr>
              <p:custDataLst>
                <p:tags r:id="rId14"/>
              </p:custDataLst>
            </p:nvPr>
          </p:nvSpPr>
          <p:spPr>
            <a:xfrm>
              <a:off x="739336" y="4405886"/>
              <a:ext cx="1746111" cy="692554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>
              <a:noFill/>
            </a:ln>
          </p:spPr>
          <p:txBody>
            <a:bodyPr vert="horz" lIns="76200" tIns="76200" rIns="76200" bIns="76200" rtlCol="0" anchor="ctr" anchorCtr="0">
              <a:noAutofit/>
            </a:bodyPr>
            <a:lstStyle>
              <a:defPPr>
                <a:defRPr lang="en-US"/>
              </a:defPPr>
              <a:lvl1pPr marL="0" lvl="0" indent="0" defTabSz="895350" eaLnBrk="1" latinLnBrk="0" hangingPunct="1">
                <a:buClr>
                  <a:schemeClr val="tx2"/>
                </a:buClr>
                <a:buSzPct val="100000"/>
                <a:defRPr sz="1100" b="1" baseline="0">
                  <a:solidFill>
                    <a:schemeClr val="bg1"/>
                  </a:solidFill>
                  <a:latin typeface="+mn-lt"/>
                </a:defRPr>
              </a:lvl1pPr>
              <a:lvl2pPr marL="193675" lvl="1" indent="-192088" defTabSz="895350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400" baseline="0">
                  <a:latin typeface="+mn-lt"/>
                </a:defRPr>
              </a:lvl2pPr>
              <a:lvl3pPr marL="457200" lvl="2" indent="-261938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400" baseline="0">
                  <a:latin typeface="+mn-lt"/>
                </a:defRPr>
              </a:lvl3pPr>
              <a:lvl4pPr marL="614363" lvl="3" indent="-155575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400" baseline="0">
                  <a:latin typeface="+mn-lt"/>
                </a:defRPr>
              </a:lvl4pPr>
              <a:lvl5pPr marL="749808" lvl="4" indent="-130175" defTabSz="895350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400" baseline="0"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r>
                <a:rPr lang="ru-RU" dirty="0" smtClean="0"/>
                <a:t>Управление порта</a:t>
              </a:r>
              <a:endParaRPr lang="ru-RU" dirty="0"/>
            </a:p>
          </p:txBody>
        </p:sp>
        <p:sp>
          <p:nvSpPr>
            <p:cNvPr id="11" name="Rectangle 6"/>
            <p:cNvSpPr txBox="1">
              <a:spLocks/>
            </p:cNvSpPr>
            <p:nvPr>
              <p:custDataLst>
                <p:tags r:id="rId15"/>
              </p:custDataLst>
            </p:nvPr>
          </p:nvSpPr>
          <p:spPr>
            <a:xfrm>
              <a:off x="675627" y="4458915"/>
              <a:ext cx="1746111" cy="69255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lIns="76200" tIns="76200" rIns="76200" bIns="76200" rtlCol="0" anchor="ctr" anchorCtr="0">
              <a:noAutofit/>
            </a:bodyPr>
            <a:lstStyle>
              <a:defPPr>
                <a:defRPr lang="en-US"/>
              </a:defPPr>
              <a:lvl1pPr marL="0" lvl="0" indent="0" defTabSz="895350" eaLnBrk="1" latinLnBrk="0" hangingPunct="1">
                <a:buClr>
                  <a:schemeClr val="tx2"/>
                </a:buClr>
                <a:buSzPct val="100000"/>
                <a:defRPr sz="1100" b="1" baseline="0">
                  <a:solidFill>
                    <a:schemeClr val="bg1"/>
                  </a:solidFill>
                  <a:latin typeface="+mn-lt"/>
                </a:defRPr>
              </a:lvl1pPr>
              <a:lvl2pPr marL="193675" lvl="1" indent="-192088" defTabSz="895350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400" baseline="0">
                  <a:latin typeface="+mn-lt"/>
                </a:defRPr>
              </a:lvl2pPr>
              <a:lvl3pPr marL="457200" lvl="2" indent="-261938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400" baseline="0">
                  <a:latin typeface="+mn-lt"/>
                </a:defRPr>
              </a:lvl3pPr>
              <a:lvl4pPr marL="614363" lvl="3" indent="-155575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400" baseline="0">
                  <a:latin typeface="+mn-lt"/>
                </a:defRPr>
              </a:lvl4pPr>
              <a:lvl5pPr marL="749808" lvl="4" indent="-130175" defTabSz="895350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400" baseline="0"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r>
                <a:rPr lang="ru-RU" dirty="0"/>
                <a:t>Стивидорные компании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675628" y="5293944"/>
            <a:ext cx="1870961" cy="793647"/>
            <a:chOff x="675628" y="5293944"/>
            <a:chExt cx="1870961" cy="793647"/>
          </a:xfrm>
        </p:grpSpPr>
        <p:sp>
          <p:nvSpPr>
            <p:cNvPr id="38" name="Rectangle 6"/>
            <p:cNvSpPr txBox="1">
              <a:spLocks/>
            </p:cNvSpPr>
            <p:nvPr>
              <p:custDataLst>
                <p:tags r:id="rId10"/>
              </p:custDataLst>
            </p:nvPr>
          </p:nvSpPr>
          <p:spPr>
            <a:xfrm>
              <a:off x="800478" y="5293944"/>
              <a:ext cx="1746111" cy="692554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>
              <a:noFill/>
            </a:ln>
          </p:spPr>
          <p:txBody>
            <a:bodyPr vert="horz" lIns="76200" tIns="76200" rIns="76200" bIns="76200" rtlCol="0" anchor="ctr" anchorCtr="0">
              <a:noAutofit/>
            </a:bodyPr>
            <a:lstStyle>
              <a:defPPr>
                <a:defRPr lang="en-US"/>
              </a:defPPr>
              <a:lvl1pPr marL="0" lvl="0" indent="0" defTabSz="895350" eaLnBrk="1" latinLnBrk="0" hangingPunct="1">
                <a:buClr>
                  <a:schemeClr val="tx2"/>
                </a:buClr>
                <a:buSzPct val="100000"/>
                <a:defRPr sz="1100" b="1" baseline="0">
                  <a:solidFill>
                    <a:schemeClr val="bg1"/>
                  </a:solidFill>
                  <a:latin typeface="+mn-lt"/>
                </a:defRPr>
              </a:lvl1pPr>
              <a:lvl2pPr marL="193675" lvl="1" indent="-192088" defTabSz="895350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400" baseline="0">
                  <a:latin typeface="+mn-lt"/>
                </a:defRPr>
              </a:lvl2pPr>
              <a:lvl3pPr marL="457200" lvl="2" indent="-261938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400" baseline="0">
                  <a:latin typeface="+mn-lt"/>
                </a:defRPr>
              </a:lvl3pPr>
              <a:lvl4pPr marL="614363" lvl="3" indent="-155575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400" baseline="0">
                  <a:latin typeface="+mn-lt"/>
                </a:defRPr>
              </a:lvl4pPr>
              <a:lvl5pPr marL="749808" lvl="4" indent="-130175" defTabSz="895350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400" baseline="0"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endParaRPr lang="ru-RU" dirty="0"/>
            </a:p>
          </p:txBody>
        </p:sp>
        <p:sp>
          <p:nvSpPr>
            <p:cNvPr id="39" name="Rectangle 6"/>
            <p:cNvSpPr txBox="1">
              <a:spLocks/>
            </p:cNvSpPr>
            <p:nvPr>
              <p:custDataLst>
                <p:tags r:id="rId11"/>
              </p:custDataLst>
            </p:nvPr>
          </p:nvSpPr>
          <p:spPr>
            <a:xfrm>
              <a:off x="738053" y="5344490"/>
              <a:ext cx="1746111" cy="692554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>
              <a:noFill/>
            </a:ln>
          </p:spPr>
          <p:txBody>
            <a:bodyPr vert="horz" lIns="76200" tIns="76200" rIns="76200" bIns="76200" rtlCol="0" anchor="ctr" anchorCtr="0">
              <a:noAutofit/>
            </a:bodyPr>
            <a:lstStyle>
              <a:defPPr>
                <a:defRPr lang="en-US"/>
              </a:defPPr>
              <a:lvl1pPr marL="0" lvl="0" indent="0" defTabSz="895350" eaLnBrk="1" latinLnBrk="0" hangingPunct="1">
                <a:buClr>
                  <a:schemeClr val="tx2"/>
                </a:buClr>
                <a:buSzPct val="100000"/>
                <a:defRPr sz="1100" b="1" baseline="0">
                  <a:solidFill>
                    <a:schemeClr val="bg1"/>
                  </a:solidFill>
                  <a:latin typeface="+mn-lt"/>
                </a:defRPr>
              </a:lvl1pPr>
              <a:lvl2pPr marL="193675" lvl="1" indent="-192088" defTabSz="895350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400" baseline="0">
                  <a:latin typeface="+mn-lt"/>
                </a:defRPr>
              </a:lvl2pPr>
              <a:lvl3pPr marL="457200" lvl="2" indent="-261938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400" baseline="0">
                  <a:latin typeface="+mn-lt"/>
                </a:defRPr>
              </a:lvl3pPr>
              <a:lvl4pPr marL="614363" lvl="3" indent="-155575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400" baseline="0">
                  <a:latin typeface="+mn-lt"/>
                </a:defRPr>
              </a:lvl4pPr>
              <a:lvl5pPr marL="749808" lvl="4" indent="-130175" defTabSz="895350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400" baseline="0"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r>
                <a:rPr lang="ru-RU" dirty="0" smtClean="0"/>
                <a:t>Управление порта</a:t>
              </a:r>
              <a:endParaRPr lang="ru-RU" dirty="0"/>
            </a:p>
          </p:txBody>
        </p:sp>
        <p:sp>
          <p:nvSpPr>
            <p:cNvPr id="12" name="Rectangle 6"/>
            <p:cNvSpPr txBox="1">
              <a:spLocks/>
            </p:cNvSpPr>
            <p:nvPr>
              <p:custDataLst>
                <p:tags r:id="rId12"/>
              </p:custDataLst>
            </p:nvPr>
          </p:nvSpPr>
          <p:spPr>
            <a:xfrm>
              <a:off x="675628" y="5395037"/>
              <a:ext cx="1746111" cy="69255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lIns="76200" tIns="76200" rIns="76200" bIns="76200" rtlCol="0" anchor="ctr" anchorCtr="0">
              <a:noAutofit/>
            </a:bodyPr>
            <a:lstStyle>
              <a:defPPr>
                <a:defRPr lang="en-US"/>
              </a:defPPr>
              <a:lvl1pPr marL="0" lvl="0" indent="0" defTabSz="895350" eaLnBrk="1" latinLnBrk="0" hangingPunct="1">
                <a:buClr>
                  <a:schemeClr val="tx2"/>
                </a:buClr>
                <a:buSzPct val="100000"/>
                <a:defRPr sz="1100" b="1" baseline="0">
                  <a:solidFill>
                    <a:schemeClr val="bg1"/>
                  </a:solidFill>
                  <a:latin typeface="+mn-lt"/>
                </a:defRPr>
              </a:lvl1pPr>
              <a:lvl2pPr marL="193675" lvl="1" indent="-192088" defTabSz="895350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400" baseline="0">
                  <a:latin typeface="+mn-lt"/>
                </a:defRPr>
              </a:lvl2pPr>
              <a:lvl3pPr marL="457200" lvl="2" indent="-261938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400" baseline="0">
                  <a:latin typeface="+mn-lt"/>
                </a:defRPr>
              </a:lvl3pPr>
              <a:lvl4pPr marL="614363" lvl="3" indent="-155575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400" baseline="0">
                  <a:latin typeface="+mn-lt"/>
                </a:defRPr>
              </a:lvl4pPr>
              <a:lvl5pPr marL="749808" lvl="4" indent="-130175" defTabSz="895350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400" baseline="0"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r>
                <a:rPr lang="ru-RU" dirty="0" smtClean="0"/>
                <a:t>Прочие</a:t>
              </a:r>
              <a:r>
                <a:rPr lang="en-US" dirty="0" smtClean="0"/>
                <a:t/>
              </a:r>
              <a:br>
                <a:rPr lang="en-US" dirty="0" smtClean="0"/>
              </a:br>
              <a:r>
                <a:rPr lang="ru-RU" dirty="0" smtClean="0"/>
                <a:t>участники</a:t>
              </a:r>
              <a:r>
                <a:rPr lang="en-US" dirty="0" smtClean="0"/>
                <a:t/>
              </a:r>
              <a:br>
                <a:rPr lang="en-US" dirty="0" smtClean="0"/>
              </a:br>
              <a:r>
                <a:rPr lang="ru-RU" dirty="0" smtClean="0"/>
                <a:t>рынка</a:t>
              </a:r>
              <a:endParaRPr lang="ru-RU" dirty="0"/>
            </a:p>
          </p:txBody>
        </p:sp>
      </p:grpSp>
      <p:sp>
        <p:nvSpPr>
          <p:cNvPr id="42" name="Rectangle 6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119063" y="2267360"/>
            <a:ext cx="2430092" cy="6925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lIns="76200" tIns="76200" rIns="76200" bIns="76200" rtlCol="0" anchor="ctr" anchorCtr="0">
            <a:noAutofit/>
          </a:bodyPr>
          <a:lstStyle>
            <a:defPPr>
              <a:defRPr lang="en-US"/>
            </a:defPPr>
            <a:lvl1pPr marL="0" lvl="0" indent="0" defTabSz="895350" eaLnBrk="1" latinLnBrk="0" hangingPunct="1">
              <a:buClr>
                <a:schemeClr val="tx2"/>
              </a:buClr>
              <a:buSzPct val="100000"/>
              <a:defRPr sz="1100" b="1" baseline="0">
                <a:solidFill>
                  <a:schemeClr val="bg1"/>
                </a:solidFill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dirty="0"/>
              <a:t>Надзорный орган</a:t>
            </a:r>
          </a:p>
        </p:txBody>
      </p:sp>
      <p:grpSp>
        <p:nvGrpSpPr>
          <p:cNvPr id="19" name="Group 18"/>
          <p:cNvGrpSpPr>
            <a:grpSpLocks/>
          </p:cNvGrpSpPr>
          <p:nvPr/>
        </p:nvGrpSpPr>
        <p:grpSpPr>
          <a:xfrm>
            <a:off x="119064" y="1157407"/>
            <a:ext cx="2430092" cy="187744"/>
            <a:chOff x="267267" y="1195456"/>
            <a:chExt cx="1726271" cy="187744"/>
          </a:xfrm>
        </p:grpSpPr>
        <p:cxnSp>
          <p:nvCxnSpPr>
            <p:cNvPr id="58" name="AutoShape 249"/>
            <p:cNvCxnSpPr>
              <a:cxnSpLocks noChangeShapeType="1"/>
              <a:stCxn id="59" idx="4"/>
              <a:endCxn id="59" idx="6"/>
            </p:cNvCxnSpPr>
            <p:nvPr/>
          </p:nvCxnSpPr>
          <p:spPr bwMode="gray">
            <a:xfrm>
              <a:off x="267267" y="1383200"/>
              <a:ext cx="1726271" cy="0"/>
            </a:xfrm>
            <a:prstGeom prst="straightConnector1">
              <a:avLst/>
            </a:prstGeom>
            <a:noFill/>
            <a:ln w="9525">
              <a:solidFill>
                <a:schemeClr val="accent6">
                  <a:lumMod val="60000"/>
                  <a:lumOff val="4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9" name="AutoShape 250"/>
            <p:cNvSpPr>
              <a:spLocks noChangeArrowheads="1"/>
            </p:cNvSpPr>
            <p:nvPr/>
          </p:nvSpPr>
          <p:spPr bwMode="gray">
            <a:xfrm>
              <a:off x="267267" y="1195456"/>
              <a:ext cx="1726271" cy="187744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sz="1100" b="1" dirty="0" smtClean="0">
                  <a:solidFill>
                    <a:schemeClr val="accent3"/>
                  </a:solidFill>
                  <a:latin typeface="+mn-lt"/>
                </a:rPr>
                <a:t>Участники</a:t>
              </a:r>
              <a:endParaRPr lang="en-US" sz="1100" baseline="0" dirty="0">
                <a:solidFill>
                  <a:schemeClr val="accent3"/>
                </a:solidFill>
                <a:latin typeface="+mn-lt"/>
              </a:endParaRPr>
            </a:p>
          </p:txBody>
        </p:sp>
      </p:grpSp>
      <p:grpSp>
        <p:nvGrpSpPr>
          <p:cNvPr id="18" name="Group 17"/>
          <p:cNvGrpSpPr>
            <a:grpSpLocks/>
          </p:cNvGrpSpPr>
          <p:nvPr/>
        </p:nvGrpSpPr>
        <p:grpSpPr>
          <a:xfrm>
            <a:off x="2663297" y="1157407"/>
            <a:ext cx="4762048" cy="187744"/>
            <a:chOff x="2141867" y="1195448"/>
            <a:chExt cx="5120697" cy="187744"/>
          </a:xfrm>
        </p:grpSpPr>
        <p:cxnSp>
          <p:nvCxnSpPr>
            <p:cNvPr id="61" name="AutoShape 249"/>
            <p:cNvCxnSpPr>
              <a:cxnSpLocks noChangeShapeType="1"/>
              <a:stCxn id="62" idx="4"/>
              <a:endCxn id="62" idx="6"/>
            </p:cNvCxnSpPr>
            <p:nvPr/>
          </p:nvCxnSpPr>
          <p:spPr bwMode="gray">
            <a:xfrm>
              <a:off x="2141867" y="1383192"/>
              <a:ext cx="5120697" cy="0"/>
            </a:xfrm>
            <a:prstGeom prst="straightConnector1">
              <a:avLst/>
            </a:prstGeom>
            <a:noFill/>
            <a:ln w="9525">
              <a:solidFill>
                <a:schemeClr val="accent6">
                  <a:lumMod val="60000"/>
                  <a:lumOff val="4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AutoShape 250"/>
            <p:cNvSpPr>
              <a:spLocks noChangeArrowheads="1"/>
            </p:cNvSpPr>
            <p:nvPr/>
          </p:nvSpPr>
          <p:spPr bwMode="gray">
            <a:xfrm>
              <a:off x="2141867" y="1195448"/>
              <a:ext cx="5120697" cy="187744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sz="1100" b="1" dirty="0" smtClean="0">
                  <a:solidFill>
                    <a:schemeClr val="accent3"/>
                  </a:solidFill>
                  <a:latin typeface="+mn-lt"/>
                </a:rPr>
                <a:t>Зона ответственности</a:t>
              </a:r>
              <a:endParaRPr lang="en-US" sz="1100" baseline="0" dirty="0">
                <a:solidFill>
                  <a:schemeClr val="accent3"/>
                </a:solidFill>
                <a:latin typeface="+mn-lt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7539486" y="988130"/>
            <a:ext cx="1198113" cy="357021"/>
            <a:chOff x="7410893" y="1026175"/>
            <a:chExt cx="1326707" cy="357021"/>
          </a:xfrm>
        </p:grpSpPr>
        <p:cxnSp>
          <p:nvCxnSpPr>
            <p:cNvPr id="64" name="AutoShape 249"/>
            <p:cNvCxnSpPr>
              <a:cxnSpLocks noChangeShapeType="1"/>
              <a:stCxn id="65" idx="4"/>
              <a:endCxn id="65" idx="6"/>
            </p:cNvCxnSpPr>
            <p:nvPr/>
          </p:nvCxnSpPr>
          <p:spPr bwMode="gray">
            <a:xfrm>
              <a:off x="7410893" y="1383196"/>
              <a:ext cx="1326707" cy="0"/>
            </a:xfrm>
            <a:prstGeom prst="straightConnector1">
              <a:avLst/>
            </a:prstGeom>
            <a:noFill/>
            <a:ln w="9525">
              <a:solidFill>
                <a:schemeClr val="accent6">
                  <a:lumMod val="60000"/>
                  <a:lumOff val="4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5" name="AutoShape 250"/>
            <p:cNvSpPr>
              <a:spLocks noChangeArrowheads="1"/>
            </p:cNvSpPr>
            <p:nvPr/>
          </p:nvSpPr>
          <p:spPr bwMode="gray">
            <a:xfrm>
              <a:off x="7410893" y="1026175"/>
              <a:ext cx="1326707" cy="357021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sz="1100" b="1" dirty="0" smtClean="0">
                  <a:solidFill>
                    <a:schemeClr val="accent3"/>
                  </a:solidFill>
                  <a:latin typeface="+mn-lt"/>
                </a:rPr>
                <a:t>Участие частных компаний</a:t>
              </a:r>
              <a:endParaRPr lang="en-US" sz="1100" baseline="0" dirty="0">
                <a:solidFill>
                  <a:schemeClr val="accent3"/>
                </a:solidFill>
                <a:latin typeface="+mn-lt"/>
              </a:endParaRPr>
            </a:p>
          </p:txBody>
        </p:sp>
      </p:grpSp>
      <p:sp>
        <p:nvSpPr>
          <p:cNvPr id="66" name="Freeform 99"/>
          <p:cNvSpPr>
            <a:spLocks/>
          </p:cNvSpPr>
          <p:nvPr>
            <p:custDataLst>
              <p:tags r:id="rId5"/>
            </p:custDataLst>
          </p:nvPr>
        </p:nvSpPr>
        <p:spPr bwMode="auto">
          <a:xfrm>
            <a:off x="7957914" y="3432361"/>
            <a:ext cx="405265" cy="384470"/>
          </a:xfrm>
          <a:custGeom>
            <a:avLst/>
            <a:gdLst>
              <a:gd name="T0" fmla="*/ 3040 w 3040"/>
              <a:gd name="T1" fmla="*/ 109 h 2884"/>
              <a:gd name="T2" fmla="*/ 2860 w 3040"/>
              <a:gd name="T3" fmla="*/ 256 h 2884"/>
              <a:gd name="T4" fmla="*/ 2673 w 3040"/>
              <a:gd name="T5" fmla="*/ 428 h 2884"/>
              <a:gd name="T6" fmla="*/ 2479 w 3040"/>
              <a:gd name="T7" fmla="*/ 627 h 2884"/>
              <a:gd name="T8" fmla="*/ 2277 w 3040"/>
              <a:gd name="T9" fmla="*/ 853 h 2884"/>
              <a:gd name="T10" fmla="*/ 2067 w 3040"/>
              <a:gd name="T11" fmla="*/ 1106 h 2884"/>
              <a:gd name="T12" fmla="*/ 1926 w 3040"/>
              <a:gd name="T13" fmla="*/ 1287 h 2884"/>
              <a:gd name="T14" fmla="*/ 1727 w 3040"/>
              <a:gd name="T15" fmla="*/ 1556 h 2884"/>
              <a:gd name="T16" fmla="*/ 1546 w 3040"/>
              <a:gd name="T17" fmla="*/ 1819 h 2884"/>
              <a:gd name="T18" fmla="*/ 1385 w 3040"/>
              <a:gd name="T19" fmla="*/ 2076 h 2884"/>
              <a:gd name="T20" fmla="*/ 1243 w 3040"/>
              <a:gd name="T21" fmla="*/ 2324 h 2884"/>
              <a:gd name="T22" fmla="*/ 1120 w 3040"/>
              <a:gd name="T23" fmla="*/ 2567 h 2884"/>
              <a:gd name="T24" fmla="*/ 865 w 3040"/>
              <a:gd name="T25" fmla="*/ 2741 h 2884"/>
              <a:gd name="T26" fmla="*/ 704 w 3040"/>
              <a:gd name="T27" fmla="*/ 2867 h 2884"/>
              <a:gd name="T28" fmla="*/ 675 w 3040"/>
              <a:gd name="T29" fmla="*/ 2856 h 2884"/>
              <a:gd name="T30" fmla="*/ 603 w 3040"/>
              <a:gd name="T31" fmla="*/ 2655 h 2884"/>
              <a:gd name="T32" fmla="*/ 498 w 3040"/>
              <a:gd name="T33" fmla="*/ 2404 h 2884"/>
              <a:gd name="T34" fmla="*/ 401 w 3040"/>
              <a:gd name="T35" fmla="*/ 2197 h 2884"/>
              <a:gd name="T36" fmla="*/ 311 w 3040"/>
              <a:gd name="T37" fmla="*/ 2034 h 2884"/>
              <a:gd name="T38" fmla="*/ 253 w 3040"/>
              <a:gd name="T39" fmla="*/ 1950 h 2884"/>
              <a:gd name="T40" fmla="*/ 164 w 3040"/>
              <a:gd name="T41" fmla="*/ 1855 h 2884"/>
              <a:gd name="T42" fmla="*/ 69 w 3040"/>
              <a:gd name="T43" fmla="*/ 1786 h 2884"/>
              <a:gd name="T44" fmla="*/ 0 w 3040"/>
              <a:gd name="T45" fmla="*/ 1757 h 2884"/>
              <a:gd name="T46" fmla="*/ 87 w 3040"/>
              <a:gd name="T47" fmla="*/ 1672 h 2884"/>
              <a:gd name="T48" fmla="*/ 172 w 3040"/>
              <a:gd name="T49" fmla="*/ 1605 h 2884"/>
              <a:gd name="T50" fmla="*/ 254 w 3040"/>
              <a:gd name="T51" fmla="*/ 1555 h 2884"/>
              <a:gd name="T52" fmla="*/ 332 w 3040"/>
              <a:gd name="T53" fmla="*/ 1523 h 2884"/>
              <a:gd name="T54" fmla="*/ 409 w 3040"/>
              <a:gd name="T55" fmla="*/ 1508 h 2884"/>
              <a:gd name="T56" fmla="*/ 444 w 3040"/>
              <a:gd name="T57" fmla="*/ 1507 h 2884"/>
              <a:gd name="T58" fmla="*/ 476 w 3040"/>
              <a:gd name="T59" fmla="*/ 1513 h 2884"/>
              <a:gd name="T60" fmla="*/ 543 w 3040"/>
              <a:gd name="T61" fmla="*/ 1551 h 2884"/>
              <a:gd name="T62" fmla="*/ 612 w 3040"/>
              <a:gd name="T63" fmla="*/ 1621 h 2884"/>
              <a:gd name="T64" fmla="*/ 683 w 3040"/>
              <a:gd name="T65" fmla="*/ 1723 h 2884"/>
              <a:gd name="T66" fmla="*/ 757 w 3040"/>
              <a:gd name="T67" fmla="*/ 1858 h 2884"/>
              <a:gd name="T68" fmla="*/ 877 w 3040"/>
              <a:gd name="T69" fmla="*/ 2117 h 2884"/>
              <a:gd name="T70" fmla="*/ 973 w 3040"/>
              <a:gd name="T71" fmla="*/ 1963 h 2884"/>
              <a:gd name="T72" fmla="*/ 1129 w 3040"/>
              <a:gd name="T73" fmla="*/ 1731 h 2884"/>
              <a:gd name="T74" fmla="*/ 1299 w 3040"/>
              <a:gd name="T75" fmla="*/ 1503 h 2884"/>
              <a:gd name="T76" fmla="*/ 1485 w 3040"/>
              <a:gd name="T77" fmla="*/ 1277 h 2884"/>
              <a:gd name="T78" fmla="*/ 1685 w 3040"/>
              <a:gd name="T79" fmla="*/ 1052 h 2884"/>
              <a:gd name="T80" fmla="*/ 1828 w 3040"/>
              <a:gd name="T81" fmla="*/ 904 h 2884"/>
              <a:gd name="T82" fmla="*/ 2045 w 3040"/>
              <a:gd name="T83" fmla="*/ 693 h 2884"/>
              <a:gd name="T84" fmla="*/ 2260 w 3040"/>
              <a:gd name="T85" fmla="*/ 502 h 2884"/>
              <a:gd name="T86" fmla="*/ 2474 w 3040"/>
              <a:gd name="T87" fmla="*/ 328 h 2884"/>
              <a:gd name="T88" fmla="*/ 2685 w 3040"/>
              <a:gd name="T89" fmla="*/ 175 h 2884"/>
              <a:gd name="T90" fmla="*/ 2893 w 3040"/>
              <a:gd name="T91" fmla="*/ 40 h 28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3040" h="2884">
                <a:moveTo>
                  <a:pt x="2963" y="0"/>
                </a:moveTo>
                <a:lnTo>
                  <a:pt x="3040" y="109"/>
                </a:lnTo>
                <a:lnTo>
                  <a:pt x="3040" y="109"/>
                </a:lnTo>
                <a:lnTo>
                  <a:pt x="2981" y="155"/>
                </a:lnTo>
                <a:lnTo>
                  <a:pt x="2922" y="203"/>
                </a:lnTo>
                <a:lnTo>
                  <a:pt x="2860" y="256"/>
                </a:lnTo>
                <a:lnTo>
                  <a:pt x="2799" y="309"/>
                </a:lnTo>
                <a:lnTo>
                  <a:pt x="2736" y="367"/>
                </a:lnTo>
                <a:lnTo>
                  <a:pt x="2673" y="428"/>
                </a:lnTo>
                <a:lnTo>
                  <a:pt x="2610" y="491"/>
                </a:lnTo>
                <a:lnTo>
                  <a:pt x="2545" y="557"/>
                </a:lnTo>
                <a:lnTo>
                  <a:pt x="2479" y="627"/>
                </a:lnTo>
                <a:lnTo>
                  <a:pt x="2413" y="699"/>
                </a:lnTo>
                <a:lnTo>
                  <a:pt x="2346" y="775"/>
                </a:lnTo>
                <a:lnTo>
                  <a:pt x="2277" y="853"/>
                </a:lnTo>
                <a:lnTo>
                  <a:pt x="2209" y="934"/>
                </a:lnTo>
                <a:lnTo>
                  <a:pt x="2139" y="1018"/>
                </a:lnTo>
                <a:lnTo>
                  <a:pt x="2067" y="1106"/>
                </a:lnTo>
                <a:lnTo>
                  <a:pt x="1996" y="1196"/>
                </a:lnTo>
                <a:lnTo>
                  <a:pt x="1996" y="1196"/>
                </a:lnTo>
                <a:lnTo>
                  <a:pt x="1926" y="1287"/>
                </a:lnTo>
                <a:lnTo>
                  <a:pt x="1858" y="1377"/>
                </a:lnTo>
                <a:lnTo>
                  <a:pt x="1790" y="1468"/>
                </a:lnTo>
                <a:lnTo>
                  <a:pt x="1727" y="1556"/>
                </a:lnTo>
                <a:lnTo>
                  <a:pt x="1664" y="1645"/>
                </a:lnTo>
                <a:lnTo>
                  <a:pt x="1605" y="1733"/>
                </a:lnTo>
                <a:lnTo>
                  <a:pt x="1546" y="1819"/>
                </a:lnTo>
                <a:lnTo>
                  <a:pt x="1490" y="1905"/>
                </a:lnTo>
                <a:lnTo>
                  <a:pt x="1437" y="1991"/>
                </a:lnTo>
                <a:lnTo>
                  <a:pt x="1385" y="2076"/>
                </a:lnTo>
                <a:lnTo>
                  <a:pt x="1336" y="2159"/>
                </a:lnTo>
                <a:lnTo>
                  <a:pt x="1289" y="2242"/>
                </a:lnTo>
                <a:lnTo>
                  <a:pt x="1243" y="2324"/>
                </a:lnTo>
                <a:lnTo>
                  <a:pt x="1200" y="2405"/>
                </a:lnTo>
                <a:lnTo>
                  <a:pt x="1160" y="2486"/>
                </a:lnTo>
                <a:lnTo>
                  <a:pt x="1120" y="2567"/>
                </a:lnTo>
                <a:lnTo>
                  <a:pt x="958" y="2676"/>
                </a:lnTo>
                <a:lnTo>
                  <a:pt x="958" y="2676"/>
                </a:lnTo>
                <a:lnTo>
                  <a:pt x="865" y="2741"/>
                </a:lnTo>
                <a:lnTo>
                  <a:pt x="788" y="2798"/>
                </a:lnTo>
                <a:lnTo>
                  <a:pt x="728" y="2845"/>
                </a:lnTo>
                <a:lnTo>
                  <a:pt x="704" y="2867"/>
                </a:lnTo>
                <a:lnTo>
                  <a:pt x="683" y="2884"/>
                </a:lnTo>
                <a:lnTo>
                  <a:pt x="683" y="2884"/>
                </a:lnTo>
                <a:lnTo>
                  <a:pt x="675" y="2856"/>
                </a:lnTo>
                <a:lnTo>
                  <a:pt x="666" y="2825"/>
                </a:lnTo>
                <a:lnTo>
                  <a:pt x="639" y="2748"/>
                </a:lnTo>
                <a:lnTo>
                  <a:pt x="603" y="2655"/>
                </a:lnTo>
                <a:lnTo>
                  <a:pt x="560" y="2546"/>
                </a:lnTo>
                <a:lnTo>
                  <a:pt x="498" y="2404"/>
                </a:lnTo>
                <a:lnTo>
                  <a:pt x="498" y="2404"/>
                </a:lnTo>
                <a:lnTo>
                  <a:pt x="465" y="2330"/>
                </a:lnTo>
                <a:lnTo>
                  <a:pt x="433" y="2261"/>
                </a:lnTo>
                <a:lnTo>
                  <a:pt x="401" y="2197"/>
                </a:lnTo>
                <a:lnTo>
                  <a:pt x="371" y="2137"/>
                </a:lnTo>
                <a:lnTo>
                  <a:pt x="340" y="2084"/>
                </a:lnTo>
                <a:lnTo>
                  <a:pt x="311" y="2034"/>
                </a:lnTo>
                <a:lnTo>
                  <a:pt x="281" y="1991"/>
                </a:lnTo>
                <a:lnTo>
                  <a:pt x="253" y="1950"/>
                </a:lnTo>
                <a:lnTo>
                  <a:pt x="253" y="1950"/>
                </a:lnTo>
                <a:lnTo>
                  <a:pt x="225" y="1915"/>
                </a:lnTo>
                <a:lnTo>
                  <a:pt x="195" y="1885"/>
                </a:lnTo>
                <a:lnTo>
                  <a:pt x="164" y="1855"/>
                </a:lnTo>
                <a:lnTo>
                  <a:pt x="133" y="1829"/>
                </a:lnTo>
                <a:lnTo>
                  <a:pt x="101" y="1807"/>
                </a:lnTo>
                <a:lnTo>
                  <a:pt x="69" y="1786"/>
                </a:lnTo>
                <a:lnTo>
                  <a:pt x="35" y="1770"/>
                </a:lnTo>
                <a:lnTo>
                  <a:pt x="0" y="1757"/>
                </a:lnTo>
                <a:lnTo>
                  <a:pt x="0" y="1757"/>
                </a:lnTo>
                <a:lnTo>
                  <a:pt x="30" y="1726"/>
                </a:lnTo>
                <a:lnTo>
                  <a:pt x="59" y="1698"/>
                </a:lnTo>
                <a:lnTo>
                  <a:pt x="87" y="1672"/>
                </a:lnTo>
                <a:lnTo>
                  <a:pt x="116" y="1646"/>
                </a:lnTo>
                <a:lnTo>
                  <a:pt x="144" y="1625"/>
                </a:lnTo>
                <a:lnTo>
                  <a:pt x="172" y="1605"/>
                </a:lnTo>
                <a:lnTo>
                  <a:pt x="199" y="1586"/>
                </a:lnTo>
                <a:lnTo>
                  <a:pt x="227" y="1568"/>
                </a:lnTo>
                <a:lnTo>
                  <a:pt x="254" y="1555"/>
                </a:lnTo>
                <a:lnTo>
                  <a:pt x="281" y="1542"/>
                </a:lnTo>
                <a:lnTo>
                  <a:pt x="307" y="1531"/>
                </a:lnTo>
                <a:lnTo>
                  <a:pt x="332" y="1523"/>
                </a:lnTo>
                <a:lnTo>
                  <a:pt x="359" y="1516"/>
                </a:lnTo>
                <a:lnTo>
                  <a:pt x="385" y="1511"/>
                </a:lnTo>
                <a:lnTo>
                  <a:pt x="409" y="1508"/>
                </a:lnTo>
                <a:lnTo>
                  <a:pt x="434" y="1507"/>
                </a:lnTo>
                <a:lnTo>
                  <a:pt x="434" y="1507"/>
                </a:lnTo>
                <a:lnTo>
                  <a:pt x="444" y="1507"/>
                </a:lnTo>
                <a:lnTo>
                  <a:pt x="455" y="1508"/>
                </a:lnTo>
                <a:lnTo>
                  <a:pt x="465" y="1511"/>
                </a:lnTo>
                <a:lnTo>
                  <a:pt x="476" y="1513"/>
                </a:lnTo>
                <a:lnTo>
                  <a:pt x="499" y="1523"/>
                </a:lnTo>
                <a:lnTo>
                  <a:pt x="521" y="1535"/>
                </a:lnTo>
                <a:lnTo>
                  <a:pt x="543" y="1551"/>
                </a:lnTo>
                <a:lnTo>
                  <a:pt x="566" y="1571"/>
                </a:lnTo>
                <a:lnTo>
                  <a:pt x="589" y="1594"/>
                </a:lnTo>
                <a:lnTo>
                  <a:pt x="612" y="1621"/>
                </a:lnTo>
                <a:lnTo>
                  <a:pt x="636" y="1652"/>
                </a:lnTo>
                <a:lnTo>
                  <a:pt x="659" y="1685"/>
                </a:lnTo>
                <a:lnTo>
                  <a:pt x="683" y="1723"/>
                </a:lnTo>
                <a:lnTo>
                  <a:pt x="708" y="1763"/>
                </a:lnTo>
                <a:lnTo>
                  <a:pt x="733" y="1809"/>
                </a:lnTo>
                <a:lnTo>
                  <a:pt x="757" y="1858"/>
                </a:lnTo>
                <a:lnTo>
                  <a:pt x="783" y="1909"/>
                </a:lnTo>
                <a:lnTo>
                  <a:pt x="808" y="1964"/>
                </a:lnTo>
                <a:lnTo>
                  <a:pt x="877" y="2117"/>
                </a:lnTo>
                <a:lnTo>
                  <a:pt x="877" y="2117"/>
                </a:lnTo>
                <a:lnTo>
                  <a:pt x="924" y="2039"/>
                </a:lnTo>
                <a:lnTo>
                  <a:pt x="973" y="1963"/>
                </a:lnTo>
                <a:lnTo>
                  <a:pt x="1024" y="1885"/>
                </a:lnTo>
                <a:lnTo>
                  <a:pt x="1075" y="1808"/>
                </a:lnTo>
                <a:lnTo>
                  <a:pt x="1129" y="1731"/>
                </a:lnTo>
                <a:lnTo>
                  <a:pt x="1184" y="1655"/>
                </a:lnTo>
                <a:lnTo>
                  <a:pt x="1242" y="1578"/>
                </a:lnTo>
                <a:lnTo>
                  <a:pt x="1299" y="1503"/>
                </a:lnTo>
                <a:lnTo>
                  <a:pt x="1360" y="1427"/>
                </a:lnTo>
                <a:lnTo>
                  <a:pt x="1422" y="1351"/>
                </a:lnTo>
                <a:lnTo>
                  <a:pt x="1485" y="1277"/>
                </a:lnTo>
                <a:lnTo>
                  <a:pt x="1551" y="1201"/>
                </a:lnTo>
                <a:lnTo>
                  <a:pt x="1618" y="1127"/>
                </a:lnTo>
                <a:lnTo>
                  <a:pt x="1685" y="1052"/>
                </a:lnTo>
                <a:lnTo>
                  <a:pt x="1757" y="978"/>
                </a:lnTo>
                <a:lnTo>
                  <a:pt x="1828" y="904"/>
                </a:lnTo>
                <a:lnTo>
                  <a:pt x="1828" y="904"/>
                </a:lnTo>
                <a:lnTo>
                  <a:pt x="1901" y="831"/>
                </a:lnTo>
                <a:lnTo>
                  <a:pt x="1973" y="761"/>
                </a:lnTo>
                <a:lnTo>
                  <a:pt x="2045" y="693"/>
                </a:lnTo>
                <a:lnTo>
                  <a:pt x="2117" y="627"/>
                </a:lnTo>
                <a:lnTo>
                  <a:pt x="2189" y="564"/>
                </a:lnTo>
                <a:lnTo>
                  <a:pt x="2260" y="502"/>
                </a:lnTo>
                <a:lnTo>
                  <a:pt x="2331" y="441"/>
                </a:lnTo>
                <a:lnTo>
                  <a:pt x="2402" y="383"/>
                </a:lnTo>
                <a:lnTo>
                  <a:pt x="2474" y="328"/>
                </a:lnTo>
                <a:lnTo>
                  <a:pt x="2544" y="274"/>
                </a:lnTo>
                <a:lnTo>
                  <a:pt x="2614" y="223"/>
                </a:lnTo>
                <a:lnTo>
                  <a:pt x="2685" y="175"/>
                </a:lnTo>
                <a:lnTo>
                  <a:pt x="2755" y="128"/>
                </a:lnTo>
                <a:lnTo>
                  <a:pt x="2825" y="83"/>
                </a:lnTo>
                <a:lnTo>
                  <a:pt x="2893" y="40"/>
                </a:lnTo>
                <a:lnTo>
                  <a:pt x="2963" y="0"/>
                </a:lnTo>
                <a:lnTo>
                  <a:pt x="2963" y="0"/>
                </a:lnTo>
                <a:close/>
              </a:path>
            </a:pathLst>
          </a:custGeom>
          <a:solidFill>
            <a:schemeClr val="accent3">
              <a:alpha val="50000"/>
            </a:schemeClr>
          </a:solidFill>
          <a:ln w="19050"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/>
          </a:p>
        </p:txBody>
      </p:sp>
      <p:sp>
        <p:nvSpPr>
          <p:cNvPr id="67" name="Freeform 103"/>
          <p:cNvSpPr>
            <a:spLocks/>
          </p:cNvSpPr>
          <p:nvPr>
            <p:custDataLst>
              <p:tags r:id="rId6"/>
            </p:custDataLst>
          </p:nvPr>
        </p:nvSpPr>
        <p:spPr bwMode="auto">
          <a:xfrm>
            <a:off x="7957914" y="2487512"/>
            <a:ext cx="271686" cy="252252"/>
          </a:xfrm>
          <a:custGeom>
            <a:avLst/>
            <a:gdLst>
              <a:gd name="T0" fmla="*/ 1326 w 2880"/>
              <a:gd name="T1" fmla="*/ 2079 h 2674"/>
              <a:gd name="T2" fmla="*/ 1118 w 2880"/>
              <a:gd name="T3" fmla="*/ 2354 h 2674"/>
              <a:gd name="T4" fmla="*/ 929 w 2880"/>
              <a:gd name="T5" fmla="*/ 2544 h 2674"/>
              <a:gd name="T6" fmla="*/ 780 w 2880"/>
              <a:gd name="T7" fmla="*/ 2642 h 2674"/>
              <a:gd name="T8" fmla="*/ 702 w 2880"/>
              <a:gd name="T9" fmla="*/ 2669 h 2674"/>
              <a:gd name="T10" fmla="*/ 648 w 2880"/>
              <a:gd name="T11" fmla="*/ 2674 h 2674"/>
              <a:gd name="T12" fmla="*/ 484 w 2880"/>
              <a:gd name="T13" fmla="*/ 2641 h 2674"/>
              <a:gd name="T14" fmla="*/ 320 w 2880"/>
              <a:gd name="T15" fmla="*/ 2540 h 2674"/>
              <a:gd name="T16" fmla="*/ 160 w 2880"/>
              <a:gd name="T17" fmla="*/ 2371 h 2674"/>
              <a:gd name="T18" fmla="*/ 0 w 2880"/>
              <a:gd name="T19" fmla="*/ 2136 h 2674"/>
              <a:gd name="T20" fmla="*/ 86 w 2880"/>
              <a:gd name="T21" fmla="*/ 2139 h 2674"/>
              <a:gd name="T22" fmla="*/ 206 w 2880"/>
              <a:gd name="T23" fmla="*/ 2120 h 2674"/>
              <a:gd name="T24" fmla="*/ 408 w 2880"/>
              <a:gd name="T25" fmla="*/ 2030 h 2674"/>
              <a:gd name="T26" fmla="*/ 620 w 2880"/>
              <a:gd name="T27" fmla="*/ 1868 h 2674"/>
              <a:gd name="T28" fmla="*/ 843 w 2880"/>
              <a:gd name="T29" fmla="*/ 1638 h 2674"/>
              <a:gd name="T30" fmla="*/ 877 w 2880"/>
              <a:gd name="T31" fmla="*/ 1362 h 2674"/>
              <a:gd name="T32" fmla="*/ 694 w 2880"/>
              <a:gd name="T33" fmla="*/ 1147 h 2674"/>
              <a:gd name="T34" fmla="*/ 563 w 2880"/>
              <a:gd name="T35" fmla="*/ 948 h 2674"/>
              <a:gd name="T36" fmla="*/ 484 w 2880"/>
              <a:gd name="T37" fmla="*/ 767 h 2674"/>
              <a:gd name="T38" fmla="*/ 458 w 2880"/>
              <a:gd name="T39" fmla="*/ 602 h 2674"/>
              <a:gd name="T40" fmla="*/ 474 w 2880"/>
              <a:gd name="T41" fmla="*/ 503 h 2674"/>
              <a:gd name="T42" fmla="*/ 546 w 2880"/>
              <a:gd name="T43" fmla="*/ 361 h 2674"/>
              <a:gd name="T44" fmla="*/ 674 w 2880"/>
              <a:gd name="T45" fmla="*/ 208 h 2674"/>
              <a:gd name="T46" fmla="*/ 861 w 2880"/>
              <a:gd name="T47" fmla="*/ 42 h 2674"/>
              <a:gd name="T48" fmla="*/ 938 w 2880"/>
              <a:gd name="T49" fmla="*/ 111 h 2674"/>
              <a:gd name="T50" fmla="*/ 1003 w 2880"/>
              <a:gd name="T51" fmla="*/ 331 h 2674"/>
              <a:gd name="T52" fmla="*/ 1102 w 2880"/>
              <a:gd name="T53" fmla="*/ 547 h 2674"/>
              <a:gd name="T54" fmla="*/ 1232 w 2880"/>
              <a:gd name="T55" fmla="*/ 760 h 2674"/>
              <a:gd name="T56" fmla="*/ 1465 w 2880"/>
              <a:gd name="T57" fmla="*/ 887 h 2674"/>
              <a:gd name="T58" fmla="*/ 1641 w 2880"/>
              <a:gd name="T59" fmla="*/ 679 h 2674"/>
              <a:gd name="T60" fmla="*/ 1866 w 2880"/>
              <a:gd name="T61" fmla="*/ 468 h 2674"/>
              <a:gd name="T62" fmla="*/ 2081 w 2880"/>
              <a:gd name="T63" fmla="*/ 334 h 2674"/>
              <a:gd name="T64" fmla="*/ 2209 w 2880"/>
              <a:gd name="T65" fmla="*/ 289 h 2674"/>
              <a:gd name="T66" fmla="*/ 2308 w 2880"/>
              <a:gd name="T67" fmla="*/ 274 h 2674"/>
              <a:gd name="T68" fmla="*/ 2406 w 2880"/>
              <a:gd name="T69" fmla="*/ 281 h 2674"/>
              <a:gd name="T70" fmla="*/ 2540 w 2880"/>
              <a:gd name="T71" fmla="*/ 340 h 2674"/>
              <a:gd name="T72" fmla="*/ 2655 w 2880"/>
              <a:gd name="T73" fmla="*/ 456 h 2674"/>
              <a:gd name="T74" fmla="*/ 2751 w 2880"/>
              <a:gd name="T75" fmla="*/ 630 h 2674"/>
              <a:gd name="T76" fmla="*/ 2755 w 2880"/>
              <a:gd name="T77" fmla="*/ 734 h 2674"/>
              <a:gd name="T78" fmla="*/ 2692 w 2880"/>
              <a:gd name="T79" fmla="*/ 735 h 2674"/>
              <a:gd name="T80" fmla="*/ 2609 w 2880"/>
              <a:gd name="T81" fmla="*/ 758 h 2674"/>
              <a:gd name="T82" fmla="*/ 2401 w 2880"/>
              <a:gd name="T83" fmla="*/ 873 h 2674"/>
              <a:gd name="T84" fmla="*/ 2222 w 2880"/>
              <a:gd name="T85" fmla="*/ 1012 h 2674"/>
              <a:gd name="T86" fmla="*/ 2010 w 2880"/>
              <a:gd name="T87" fmla="*/ 1221 h 2674"/>
              <a:gd name="T88" fmla="*/ 1917 w 2880"/>
              <a:gd name="T89" fmla="*/ 1531 h 2674"/>
              <a:gd name="T90" fmla="*/ 2091 w 2880"/>
              <a:gd name="T91" fmla="*/ 1682 h 2674"/>
              <a:gd name="T92" fmla="*/ 2329 w 2880"/>
              <a:gd name="T93" fmla="*/ 1837 h 2674"/>
              <a:gd name="T94" fmla="*/ 2570 w 2880"/>
              <a:gd name="T95" fmla="*/ 1933 h 2674"/>
              <a:gd name="T96" fmla="*/ 2817 w 2880"/>
              <a:gd name="T97" fmla="*/ 1976 h 2674"/>
              <a:gd name="T98" fmla="*/ 2813 w 2880"/>
              <a:gd name="T99" fmla="*/ 2104 h 2674"/>
              <a:gd name="T100" fmla="*/ 2674 w 2880"/>
              <a:gd name="T101" fmla="*/ 2308 h 2674"/>
              <a:gd name="T102" fmla="*/ 2535 w 2880"/>
              <a:gd name="T103" fmla="*/ 2444 h 2674"/>
              <a:gd name="T104" fmla="*/ 2391 w 2880"/>
              <a:gd name="T105" fmla="*/ 2510 h 2674"/>
              <a:gd name="T106" fmla="*/ 2318 w 2880"/>
              <a:gd name="T107" fmla="*/ 2519 h 2674"/>
              <a:gd name="T108" fmla="*/ 2172 w 2880"/>
              <a:gd name="T109" fmla="*/ 2491 h 2674"/>
              <a:gd name="T110" fmla="*/ 1996 w 2880"/>
              <a:gd name="T111" fmla="*/ 2403 h 2674"/>
              <a:gd name="T112" fmla="*/ 1790 w 2880"/>
              <a:gd name="T113" fmla="*/ 2259 h 2674"/>
              <a:gd name="T114" fmla="*/ 1556 w 2880"/>
              <a:gd name="T115" fmla="*/ 2057 h 2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2880" h="2674">
                <a:moveTo>
                  <a:pt x="1424" y="1937"/>
                </a:moveTo>
                <a:lnTo>
                  <a:pt x="1382" y="1997"/>
                </a:lnTo>
                <a:lnTo>
                  <a:pt x="1382" y="1997"/>
                </a:lnTo>
                <a:lnTo>
                  <a:pt x="1326" y="2079"/>
                </a:lnTo>
                <a:lnTo>
                  <a:pt x="1273" y="2157"/>
                </a:lnTo>
                <a:lnTo>
                  <a:pt x="1220" y="2227"/>
                </a:lnTo>
                <a:lnTo>
                  <a:pt x="1167" y="2294"/>
                </a:lnTo>
                <a:lnTo>
                  <a:pt x="1118" y="2354"/>
                </a:lnTo>
                <a:lnTo>
                  <a:pt x="1069" y="2410"/>
                </a:lnTo>
                <a:lnTo>
                  <a:pt x="1021" y="2459"/>
                </a:lnTo>
                <a:lnTo>
                  <a:pt x="973" y="2505"/>
                </a:lnTo>
                <a:lnTo>
                  <a:pt x="929" y="2544"/>
                </a:lnTo>
                <a:lnTo>
                  <a:pt x="885" y="2579"/>
                </a:lnTo>
                <a:lnTo>
                  <a:pt x="843" y="2607"/>
                </a:lnTo>
                <a:lnTo>
                  <a:pt x="801" y="2632"/>
                </a:lnTo>
                <a:lnTo>
                  <a:pt x="780" y="2642"/>
                </a:lnTo>
                <a:lnTo>
                  <a:pt x="760" y="2649"/>
                </a:lnTo>
                <a:lnTo>
                  <a:pt x="741" y="2658"/>
                </a:lnTo>
                <a:lnTo>
                  <a:pt x="722" y="2663"/>
                </a:lnTo>
                <a:lnTo>
                  <a:pt x="702" y="2669"/>
                </a:lnTo>
                <a:lnTo>
                  <a:pt x="685" y="2670"/>
                </a:lnTo>
                <a:lnTo>
                  <a:pt x="665" y="2674"/>
                </a:lnTo>
                <a:lnTo>
                  <a:pt x="648" y="2674"/>
                </a:lnTo>
                <a:lnTo>
                  <a:pt x="648" y="2674"/>
                </a:lnTo>
                <a:lnTo>
                  <a:pt x="606" y="2672"/>
                </a:lnTo>
                <a:lnTo>
                  <a:pt x="565" y="2665"/>
                </a:lnTo>
                <a:lnTo>
                  <a:pt x="525" y="2655"/>
                </a:lnTo>
                <a:lnTo>
                  <a:pt x="484" y="2641"/>
                </a:lnTo>
                <a:lnTo>
                  <a:pt x="444" y="2621"/>
                </a:lnTo>
                <a:lnTo>
                  <a:pt x="401" y="2598"/>
                </a:lnTo>
                <a:lnTo>
                  <a:pt x="361" y="2572"/>
                </a:lnTo>
                <a:lnTo>
                  <a:pt x="320" y="2540"/>
                </a:lnTo>
                <a:lnTo>
                  <a:pt x="280" y="2503"/>
                </a:lnTo>
                <a:lnTo>
                  <a:pt x="239" y="2465"/>
                </a:lnTo>
                <a:lnTo>
                  <a:pt x="201" y="2421"/>
                </a:lnTo>
                <a:lnTo>
                  <a:pt x="160" y="2371"/>
                </a:lnTo>
                <a:lnTo>
                  <a:pt x="120" y="2319"/>
                </a:lnTo>
                <a:lnTo>
                  <a:pt x="79" y="2262"/>
                </a:lnTo>
                <a:lnTo>
                  <a:pt x="40" y="2201"/>
                </a:lnTo>
                <a:lnTo>
                  <a:pt x="0" y="2136"/>
                </a:lnTo>
                <a:lnTo>
                  <a:pt x="0" y="2136"/>
                </a:lnTo>
                <a:lnTo>
                  <a:pt x="63" y="2139"/>
                </a:lnTo>
                <a:lnTo>
                  <a:pt x="63" y="2139"/>
                </a:lnTo>
                <a:lnTo>
                  <a:pt x="86" y="2139"/>
                </a:lnTo>
                <a:lnTo>
                  <a:pt x="111" y="2137"/>
                </a:lnTo>
                <a:lnTo>
                  <a:pt x="134" y="2134"/>
                </a:lnTo>
                <a:lnTo>
                  <a:pt x="158" y="2130"/>
                </a:lnTo>
                <a:lnTo>
                  <a:pt x="206" y="2120"/>
                </a:lnTo>
                <a:lnTo>
                  <a:pt x="255" y="2104"/>
                </a:lnTo>
                <a:lnTo>
                  <a:pt x="306" y="2083"/>
                </a:lnTo>
                <a:lnTo>
                  <a:pt x="357" y="2058"/>
                </a:lnTo>
                <a:lnTo>
                  <a:pt x="408" y="2030"/>
                </a:lnTo>
                <a:lnTo>
                  <a:pt x="459" y="1997"/>
                </a:lnTo>
                <a:lnTo>
                  <a:pt x="512" y="1958"/>
                </a:lnTo>
                <a:lnTo>
                  <a:pt x="565" y="1916"/>
                </a:lnTo>
                <a:lnTo>
                  <a:pt x="620" y="1868"/>
                </a:lnTo>
                <a:lnTo>
                  <a:pt x="674" y="1817"/>
                </a:lnTo>
                <a:lnTo>
                  <a:pt x="731" y="1763"/>
                </a:lnTo>
                <a:lnTo>
                  <a:pt x="785" y="1701"/>
                </a:lnTo>
                <a:lnTo>
                  <a:pt x="843" y="1638"/>
                </a:lnTo>
                <a:lnTo>
                  <a:pt x="900" y="1567"/>
                </a:lnTo>
                <a:lnTo>
                  <a:pt x="977" y="1471"/>
                </a:lnTo>
                <a:lnTo>
                  <a:pt x="877" y="1362"/>
                </a:lnTo>
                <a:lnTo>
                  <a:pt x="877" y="1362"/>
                </a:lnTo>
                <a:lnTo>
                  <a:pt x="827" y="1307"/>
                </a:lnTo>
                <a:lnTo>
                  <a:pt x="778" y="1253"/>
                </a:lnTo>
                <a:lnTo>
                  <a:pt x="734" y="1198"/>
                </a:lnTo>
                <a:lnTo>
                  <a:pt x="694" y="1147"/>
                </a:lnTo>
                <a:lnTo>
                  <a:pt x="657" y="1096"/>
                </a:lnTo>
                <a:lnTo>
                  <a:pt x="621" y="1045"/>
                </a:lnTo>
                <a:lnTo>
                  <a:pt x="590" y="996"/>
                </a:lnTo>
                <a:lnTo>
                  <a:pt x="563" y="948"/>
                </a:lnTo>
                <a:lnTo>
                  <a:pt x="539" y="901"/>
                </a:lnTo>
                <a:lnTo>
                  <a:pt x="518" y="855"/>
                </a:lnTo>
                <a:lnTo>
                  <a:pt x="498" y="811"/>
                </a:lnTo>
                <a:lnTo>
                  <a:pt x="484" y="767"/>
                </a:lnTo>
                <a:lnTo>
                  <a:pt x="472" y="723"/>
                </a:lnTo>
                <a:lnTo>
                  <a:pt x="465" y="683"/>
                </a:lnTo>
                <a:lnTo>
                  <a:pt x="459" y="642"/>
                </a:lnTo>
                <a:lnTo>
                  <a:pt x="458" y="602"/>
                </a:lnTo>
                <a:lnTo>
                  <a:pt x="458" y="602"/>
                </a:lnTo>
                <a:lnTo>
                  <a:pt x="459" y="570"/>
                </a:lnTo>
                <a:lnTo>
                  <a:pt x="465" y="537"/>
                </a:lnTo>
                <a:lnTo>
                  <a:pt x="474" y="503"/>
                </a:lnTo>
                <a:lnTo>
                  <a:pt x="486" y="468"/>
                </a:lnTo>
                <a:lnTo>
                  <a:pt x="502" y="433"/>
                </a:lnTo>
                <a:lnTo>
                  <a:pt x="523" y="398"/>
                </a:lnTo>
                <a:lnTo>
                  <a:pt x="546" y="361"/>
                </a:lnTo>
                <a:lnTo>
                  <a:pt x="572" y="324"/>
                </a:lnTo>
                <a:lnTo>
                  <a:pt x="604" y="287"/>
                </a:lnTo>
                <a:lnTo>
                  <a:pt x="637" y="248"/>
                </a:lnTo>
                <a:lnTo>
                  <a:pt x="674" y="208"/>
                </a:lnTo>
                <a:lnTo>
                  <a:pt x="716" y="167"/>
                </a:lnTo>
                <a:lnTo>
                  <a:pt x="760" y="127"/>
                </a:lnTo>
                <a:lnTo>
                  <a:pt x="810" y="84"/>
                </a:lnTo>
                <a:lnTo>
                  <a:pt x="861" y="42"/>
                </a:lnTo>
                <a:lnTo>
                  <a:pt x="917" y="0"/>
                </a:lnTo>
                <a:lnTo>
                  <a:pt x="917" y="0"/>
                </a:lnTo>
                <a:lnTo>
                  <a:pt x="926" y="56"/>
                </a:lnTo>
                <a:lnTo>
                  <a:pt x="938" y="111"/>
                </a:lnTo>
                <a:lnTo>
                  <a:pt x="951" y="165"/>
                </a:lnTo>
                <a:lnTo>
                  <a:pt x="966" y="222"/>
                </a:lnTo>
                <a:lnTo>
                  <a:pt x="984" y="276"/>
                </a:lnTo>
                <a:lnTo>
                  <a:pt x="1003" y="331"/>
                </a:lnTo>
                <a:lnTo>
                  <a:pt x="1025" y="385"/>
                </a:lnTo>
                <a:lnTo>
                  <a:pt x="1047" y="438"/>
                </a:lnTo>
                <a:lnTo>
                  <a:pt x="1074" y="493"/>
                </a:lnTo>
                <a:lnTo>
                  <a:pt x="1102" y="547"/>
                </a:lnTo>
                <a:lnTo>
                  <a:pt x="1130" y="600"/>
                </a:lnTo>
                <a:lnTo>
                  <a:pt x="1162" y="654"/>
                </a:lnTo>
                <a:lnTo>
                  <a:pt x="1197" y="707"/>
                </a:lnTo>
                <a:lnTo>
                  <a:pt x="1232" y="760"/>
                </a:lnTo>
                <a:lnTo>
                  <a:pt x="1269" y="813"/>
                </a:lnTo>
                <a:lnTo>
                  <a:pt x="1310" y="866"/>
                </a:lnTo>
                <a:lnTo>
                  <a:pt x="1396" y="975"/>
                </a:lnTo>
                <a:lnTo>
                  <a:pt x="1465" y="887"/>
                </a:lnTo>
                <a:lnTo>
                  <a:pt x="1465" y="887"/>
                </a:lnTo>
                <a:lnTo>
                  <a:pt x="1524" y="813"/>
                </a:lnTo>
                <a:lnTo>
                  <a:pt x="1583" y="742"/>
                </a:lnTo>
                <a:lnTo>
                  <a:pt x="1641" y="679"/>
                </a:lnTo>
                <a:lnTo>
                  <a:pt x="1699" y="619"/>
                </a:lnTo>
                <a:lnTo>
                  <a:pt x="1755" y="563"/>
                </a:lnTo>
                <a:lnTo>
                  <a:pt x="1811" y="514"/>
                </a:lnTo>
                <a:lnTo>
                  <a:pt x="1866" y="468"/>
                </a:lnTo>
                <a:lnTo>
                  <a:pt x="1921" y="427"/>
                </a:lnTo>
                <a:lnTo>
                  <a:pt x="1975" y="392"/>
                </a:lnTo>
                <a:lnTo>
                  <a:pt x="2028" y="361"/>
                </a:lnTo>
                <a:lnTo>
                  <a:pt x="2081" y="334"/>
                </a:lnTo>
                <a:lnTo>
                  <a:pt x="2132" y="313"/>
                </a:lnTo>
                <a:lnTo>
                  <a:pt x="2158" y="304"/>
                </a:lnTo>
                <a:lnTo>
                  <a:pt x="2183" y="296"/>
                </a:lnTo>
                <a:lnTo>
                  <a:pt x="2209" y="289"/>
                </a:lnTo>
                <a:lnTo>
                  <a:pt x="2234" y="283"/>
                </a:lnTo>
                <a:lnTo>
                  <a:pt x="2259" y="280"/>
                </a:lnTo>
                <a:lnTo>
                  <a:pt x="2283" y="276"/>
                </a:lnTo>
                <a:lnTo>
                  <a:pt x="2308" y="274"/>
                </a:lnTo>
                <a:lnTo>
                  <a:pt x="2333" y="274"/>
                </a:lnTo>
                <a:lnTo>
                  <a:pt x="2333" y="274"/>
                </a:lnTo>
                <a:lnTo>
                  <a:pt x="2369" y="276"/>
                </a:lnTo>
                <a:lnTo>
                  <a:pt x="2406" y="281"/>
                </a:lnTo>
                <a:lnTo>
                  <a:pt x="2442" y="290"/>
                </a:lnTo>
                <a:lnTo>
                  <a:pt x="2475" y="303"/>
                </a:lnTo>
                <a:lnTo>
                  <a:pt x="2509" y="320"/>
                </a:lnTo>
                <a:lnTo>
                  <a:pt x="2540" y="340"/>
                </a:lnTo>
                <a:lnTo>
                  <a:pt x="2570" y="362"/>
                </a:lnTo>
                <a:lnTo>
                  <a:pt x="2600" y="391"/>
                </a:lnTo>
                <a:lnTo>
                  <a:pt x="2628" y="420"/>
                </a:lnTo>
                <a:lnTo>
                  <a:pt x="2655" y="456"/>
                </a:lnTo>
                <a:lnTo>
                  <a:pt x="2681" y="493"/>
                </a:lnTo>
                <a:lnTo>
                  <a:pt x="2706" y="535"/>
                </a:lnTo>
                <a:lnTo>
                  <a:pt x="2730" y="581"/>
                </a:lnTo>
                <a:lnTo>
                  <a:pt x="2751" y="630"/>
                </a:lnTo>
                <a:lnTo>
                  <a:pt x="2774" y="681"/>
                </a:lnTo>
                <a:lnTo>
                  <a:pt x="2794" y="737"/>
                </a:lnTo>
                <a:lnTo>
                  <a:pt x="2794" y="737"/>
                </a:lnTo>
                <a:lnTo>
                  <a:pt x="2755" y="734"/>
                </a:lnTo>
                <a:lnTo>
                  <a:pt x="2729" y="732"/>
                </a:lnTo>
                <a:lnTo>
                  <a:pt x="2729" y="732"/>
                </a:lnTo>
                <a:lnTo>
                  <a:pt x="2711" y="732"/>
                </a:lnTo>
                <a:lnTo>
                  <a:pt x="2692" y="735"/>
                </a:lnTo>
                <a:lnTo>
                  <a:pt x="2672" y="739"/>
                </a:lnTo>
                <a:lnTo>
                  <a:pt x="2653" y="744"/>
                </a:lnTo>
                <a:lnTo>
                  <a:pt x="2632" y="749"/>
                </a:lnTo>
                <a:lnTo>
                  <a:pt x="2609" y="758"/>
                </a:lnTo>
                <a:lnTo>
                  <a:pt x="2563" y="778"/>
                </a:lnTo>
                <a:lnTo>
                  <a:pt x="2512" y="804"/>
                </a:lnTo>
                <a:lnTo>
                  <a:pt x="2459" y="836"/>
                </a:lnTo>
                <a:lnTo>
                  <a:pt x="2401" y="873"/>
                </a:lnTo>
                <a:lnTo>
                  <a:pt x="2341" y="917"/>
                </a:lnTo>
                <a:lnTo>
                  <a:pt x="2341" y="917"/>
                </a:lnTo>
                <a:lnTo>
                  <a:pt x="2280" y="964"/>
                </a:lnTo>
                <a:lnTo>
                  <a:pt x="2222" y="1012"/>
                </a:lnTo>
                <a:lnTo>
                  <a:pt x="2165" y="1063"/>
                </a:lnTo>
                <a:lnTo>
                  <a:pt x="2111" y="1114"/>
                </a:lnTo>
                <a:lnTo>
                  <a:pt x="2060" y="1166"/>
                </a:lnTo>
                <a:lnTo>
                  <a:pt x="2010" y="1221"/>
                </a:lnTo>
                <a:lnTo>
                  <a:pt x="1965" y="1275"/>
                </a:lnTo>
                <a:lnTo>
                  <a:pt x="1921" y="1333"/>
                </a:lnTo>
                <a:lnTo>
                  <a:pt x="1834" y="1450"/>
                </a:lnTo>
                <a:lnTo>
                  <a:pt x="1917" y="1531"/>
                </a:lnTo>
                <a:lnTo>
                  <a:pt x="1917" y="1531"/>
                </a:lnTo>
                <a:lnTo>
                  <a:pt x="1975" y="1585"/>
                </a:lnTo>
                <a:lnTo>
                  <a:pt x="2033" y="1636"/>
                </a:lnTo>
                <a:lnTo>
                  <a:pt x="2091" y="1682"/>
                </a:lnTo>
                <a:lnTo>
                  <a:pt x="2149" y="1726"/>
                </a:lnTo>
                <a:lnTo>
                  <a:pt x="2209" y="1766"/>
                </a:lnTo>
                <a:lnTo>
                  <a:pt x="2269" y="1803"/>
                </a:lnTo>
                <a:lnTo>
                  <a:pt x="2329" y="1837"/>
                </a:lnTo>
                <a:lnTo>
                  <a:pt x="2389" y="1867"/>
                </a:lnTo>
                <a:lnTo>
                  <a:pt x="2449" y="1891"/>
                </a:lnTo>
                <a:lnTo>
                  <a:pt x="2510" y="1914"/>
                </a:lnTo>
                <a:lnTo>
                  <a:pt x="2570" y="1933"/>
                </a:lnTo>
                <a:lnTo>
                  <a:pt x="2632" y="1949"/>
                </a:lnTo>
                <a:lnTo>
                  <a:pt x="2693" y="1962"/>
                </a:lnTo>
                <a:lnTo>
                  <a:pt x="2755" y="1970"/>
                </a:lnTo>
                <a:lnTo>
                  <a:pt x="2817" y="1976"/>
                </a:lnTo>
                <a:lnTo>
                  <a:pt x="2880" y="1977"/>
                </a:lnTo>
                <a:lnTo>
                  <a:pt x="2880" y="1977"/>
                </a:lnTo>
                <a:lnTo>
                  <a:pt x="2847" y="2042"/>
                </a:lnTo>
                <a:lnTo>
                  <a:pt x="2813" y="2104"/>
                </a:lnTo>
                <a:lnTo>
                  <a:pt x="2778" y="2162"/>
                </a:lnTo>
                <a:lnTo>
                  <a:pt x="2744" y="2215"/>
                </a:lnTo>
                <a:lnTo>
                  <a:pt x="2709" y="2262"/>
                </a:lnTo>
                <a:lnTo>
                  <a:pt x="2674" y="2308"/>
                </a:lnTo>
                <a:lnTo>
                  <a:pt x="2641" y="2349"/>
                </a:lnTo>
                <a:lnTo>
                  <a:pt x="2605" y="2384"/>
                </a:lnTo>
                <a:lnTo>
                  <a:pt x="2570" y="2415"/>
                </a:lnTo>
                <a:lnTo>
                  <a:pt x="2535" y="2444"/>
                </a:lnTo>
                <a:lnTo>
                  <a:pt x="2498" y="2466"/>
                </a:lnTo>
                <a:lnTo>
                  <a:pt x="2463" y="2486"/>
                </a:lnTo>
                <a:lnTo>
                  <a:pt x="2428" y="2500"/>
                </a:lnTo>
                <a:lnTo>
                  <a:pt x="2391" y="2510"/>
                </a:lnTo>
                <a:lnTo>
                  <a:pt x="2355" y="2517"/>
                </a:lnTo>
                <a:lnTo>
                  <a:pt x="2336" y="2519"/>
                </a:lnTo>
                <a:lnTo>
                  <a:pt x="2318" y="2519"/>
                </a:lnTo>
                <a:lnTo>
                  <a:pt x="2318" y="2519"/>
                </a:lnTo>
                <a:lnTo>
                  <a:pt x="2285" y="2517"/>
                </a:lnTo>
                <a:lnTo>
                  <a:pt x="2248" y="2512"/>
                </a:lnTo>
                <a:lnTo>
                  <a:pt x="2211" y="2503"/>
                </a:lnTo>
                <a:lnTo>
                  <a:pt x="2172" y="2491"/>
                </a:lnTo>
                <a:lnTo>
                  <a:pt x="2130" y="2473"/>
                </a:lnTo>
                <a:lnTo>
                  <a:pt x="2088" y="2454"/>
                </a:lnTo>
                <a:lnTo>
                  <a:pt x="2042" y="2431"/>
                </a:lnTo>
                <a:lnTo>
                  <a:pt x="1996" y="2403"/>
                </a:lnTo>
                <a:lnTo>
                  <a:pt x="1947" y="2373"/>
                </a:lnTo>
                <a:lnTo>
                  <a:pt x="1898" y="2338"/>
                </a:lnTo>
                <a:lnTo>
                  <a:pt x="1845" y="2301"/>
                </a:lnTo>
                <a:lnTo>
                  <a:pt x="1790" y="2259"/>
                </a:lnTo>
                <a:lnTo>
                  <a:pt x="1734" y="2215"/>
                </a:lnTo>
                <a:lnTo>
                  <a:pt x="1678" y="2166"/>
                </a:lnTo>
                <a:lnTo>
                  <a:pt x="1618" y="2113"/>
                </a:lnTo>
                <a:lnTo>
                  <a:pt x="1556" y="2057"/>
                </a:lnTo>
                <a:lnTo>
                  <a:pt x="1424" y="193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/>
          </a:p>
        </p:txBody>
      </p:sp>
      <p:sp>
        <p:nvSpPr>
          <p:cNvPr id="68" name="Freeform 103"/>
          <p:cNvSpPr>
            <a:spLocks/>
          </p:cNvSpPr>
          <p:nvPr>
            <p:custDataLst>
              <p:tags r:id="rId7"/>
            </p:custDataLst>
          </p:nvPr>
        </p:nvSpPr>
        <p:spPr bwMode="auto">
          <a:xfrm>
            <a:off x="7957914" y="1652485"/>
            <a:ext cx="271686" cy="252252"/>
          </a:xfrm>
          <a:custGeom>
            <a:avLst/>
            <a:gdLst>
              <a:gd name="T0" fmla="*/ 1326 w 2880"/>
              <a:gd name="T1" fmla="*/ 2079 h 2674"/>
              <a:gd name="T2" fmla="*/ 1118 w 2880"/>
              <a:gd name="T3" fmla="*/ 2354 h 2674"/>
              <a:gd name="T4" fmla="*/ 929 w 2880"/>
              <a:gd name="T5" fmla="*/ 2544 h 2674"/>
              <a:gd name="T6" fmla="*/ 780 w 2880"/>
              <a:gd name="T7" fmla="*/ 2642 h 2674"/>
              <a:gd name="T8" fmla="*/ 702 w 2880"/>
              <a:gd name="T9" fmla="*/ 2669 h 2674"/>
              <a:gd name="T10" fmla="*/ 648 w 2880"/>
              <a:gd name="T11" fmla="*/ 2674 h 2674"/>
              <a:gd name="T12" fmla="*/ 484 w 2880"/>
              <a:gd name="T13" fmla="*/ 2641 h 2674"/>
              <a:gd name="T14" fmla="*/ 320 w 2880"/>
              <a:gd name="T15" fmla="*/ 2540 h 2674"/>
              <a:gd name="T16" fmla="*/ 160 w 2880"/>
              <a:gd name="T17" fmla="*/ 2371 h 2674"/>
              <a:gd name="T18" fmla="*/ 0 w 2880"/>
              <a:gd name="T19" fmla="*/ 2136 h 2674"/>
              <a:gd name="T20" fmla="*/ 86 w 2880"/>
              <a:gd name="T21" fmla="*/ 2139 h 2674"/>
              <a:gd name="T22" fmla="*/ 206 w 2880"/>
              <a:gd name="T23" fmla="*/ 2120 h 2674"/>
              <a:gd name="T24" fmla="*/ 408 w 2880"/>
              <a:gd name="T25" fmla="*/ 2030 h 2674"/>
              <a:gd name="T26" fmla="*/ 620 w 2880"/>
              <a:gd name="T27" fmla="*/ 1868 h 2674"/>
              <a:gd name="T28" fmla="*/ 843 w 2880"/>
              <a:gd name="T29" fmla="*/ 1638 h 2674"/>
              <a:gd name="T30" fmla="*/ 877 w 2880"/>
              <a:gd name="T31" fmla="*/ 1362 h 2674"/>
              <a:gd name="T32" fmla="*/ 694 w 2880"/>
              <a:gd name="T33" fmla="*/ 1147 h 2674"/>
              <a:gd name="T34" fmla="*/ 563 w 2880"/>
              <a:gd name="T35" fmla="*/ 948 h 2674"/>
              <a:gd name="T36" fmla="*/ 484 w 2880"/>
              <a:gd name="T37" fmla="*/ 767 h 2674"/>
              <a:gd name="T38" fmla="*/ 458 w 2880"/>
              <a:gd name="T39" fmla="*/ 602 h 2674"/>
              <a:gd name="T40" fmla="*/ 474 w 2880"/>
              <a:gd name="T41" fmla="*/ 503 h 2674"/>
              <a:gd name="T42" fmla="*/ 546 w 2880"/>
              <a:gd name="T43" fmla="*/ 361 h 2674"/>
              <a:gd name="T44" fmla="*/ 674 w 2880"/>
              <a:gd name="T45" fmla="*/ 208 h 2674"/>
              <a:gd name="T46" fmla="*/ 861 w 2880"/>
              <a:gd name="T47" fmla="*/ 42 h 2674"/>
              <a:gd name="T48" fmla="*/ 938 w 2880"/>
              <a:gd name="T49" fmla="*/ 111 h 2674"/>
              <a:gd name="T50" fmla="*/ 1003 w 2880"/>
              <a:gd name="T51" fmla="*/ 331 h 2674"/>
              <a:gd name="T52" fmla="*/ 1102 w 2880"/>
              <a:gd name="T53" fmla="*/ 547 h 2674"/>
              <a:gd name="T54" fmla="*/ 1232 w 2880"/>
              <a:gd name="T55" fmla="*/ 760 h 2674"/>
              <a:gd name="T56" fmla="*/ 1465 w 2880"/>
              <a:gd name="T57" fmla="*/ 887 h 2674"/>
              <a:gd name="T58" fmla="*/ 1641 w 2880"/>
              <a:gd name="T59" fmla="*/ 679 h 2674"/>
              <a:gd name="T60" fmla="*/ 1866 w 2880"/>
              <a:gd name="T61" fmla="*/ 468 h 2674"/>
              <a:gd name="T62" fmla="*/ 2081 w 2880"/>
              <a:gd name="T63" fmla="*/ 334 h 2674"/>
              <a:gd name="T64" fmla="*/ 2209 w 2880"/>
              <a:gd name="T65" fmla="*/ 289 h 2674"/>
              <a:gd name="T66" fmla="*/ 2308 w 2880"/>
              <a:gd name="T67" fmla="*/ 274 h 2674"/>
              <a:gd name="T68" fmla="*/ 2406 w 2880"/>
              <a:gd name="T69" fmla="*/ 281 h 2674"/>
              <a:gd name="T70" fmla="*/ 2540 w 2880"/>
              <a:gd name="T71" fmla="*/ 340 h 2674"/>
              <a:gd name="T72" fmla="*/ 2655 w 2880"/>
              <a:gd name="T73" fmla="*/ 456 h 2674"/>
              <a:gd name="T74" fmla="*/ 2751 w 2880"/>
              <a:gd name="T75" fmla="*/ 630 h 2674"/>
              <a:gd name="T76" fmla="*/ 2755 w 2880"/>
              <a:gd name="T77" fmla="*/ 734 h 2674"/>
              <a:gd name="T78" fmla="*/ 2692 w 2880"/>
              <a:gd name="T79" fmla="*/ 735 h 2674"/>
              <a:gd name="T80" fmla="*/ 2609 w 2880"/>
              <a:gd name="T81" fmla="*/ 758 h 2674"/>
              <a:gd name="T82" fmla="*/ 2401 w 2880"/>
              <a:gd name="T83" fmla="*/ 873 h 2674"/>
              <a:gd name="T84" fmla="*/ 2222 w 2880"/>
              <a:gd name="T85" fmla="*/ 1012 h 2674"/>
              <a:gd name="T86" fmla="*/ 2010 w 2880"/>
              <a:gd name="T87" fmla="*/ 1221 h 2674"/>
              <a:gd name="T88" fmla="*/ 1917 w 2880"/>
              <a:gd name="T89" fmla="*/ 1531 h 2674"/>
              <a:gd name="T90" fmla="*/ 2091 w 2880"/>
              <a:gd name="T91" fmla="*/ 1682 h 2674"/>
              <a:gd name="T92" fmla="*/ 2329 w 2880"/>
              <a:gd name="T93" fmla="*/ 1837 h 2674"/>
              <a:gd name="T94" fmla="*/ 2570 w 2880"/>
              <a:gd name="T95" fmla="*/ 1933 h 2674"/>
              <a:gd name="T96" fmla="*/ 2817 w 2880"/>
              <a:gd name="T97" fmla="*/ 1976 h 2674"/>
              <a:gd name="T98" fmla="*/ 2813 w 2880"/>
              <a:gd name="T99" fmla="*/ 2104 h 2674"/>
              <a:gd name="T100" fmla="*/ 2674 w 2880"/>
              <a:gd name="T101" fmla="*/ 2308 h 2674"/>
              <a:gd name="T102" fmla="*/ 2535 w 2880"/>
              <a:gd name="T103" fmla="*/ 2444 h 2674"/>
              <a:gd name="T104" fmla="*/ 2391 w 2880"/>
              <a:gd name="T105" fmla="*/ 2510 h 2674"/>
              <a:gd name="T106" fmla="*/ 2318 w 2880"/>
              <a:gd name="T107" fmla="*/ 2519 h 2674"/>
              <a:gd name="T108" fmla="*/ 2172 w 2880"/>
              <a:gd name="T109" fmla="*/ 2491 h 2674"/>
              <a:gd name="T110" fmla="*/ 1996 w 2880"/>
              <a:gd name="T111" fmla="*/ 2403 h 2674"/>
              <a:gd name="T112" fmla="*/ 1790 w 2880"/>
              <a:gd name="T113" fmla="*/ 2259 h 2674"/>
              <a:gd name="T114" fmla="*/ 1556 w 2880"/>
              <a:gd name="T115" fmla="*/ 2057 h 2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2880" h="2674">
                <a:moveTo>
                  <a:pt x="1424" y="1937"/>
                </a:moveTo>
                <a:lnTo>
                  <a:pt x="1382" y="1997"/>
                </a:lnTo>
                <a:lnTo>
                  <a:pt x="1382" y="1997"/>
                </a:lnTo>
                <a:lnTo>
                  <a:pt x="1326" y="2079"/>
                </a:lnTo>
                <a:lnTo>
                  <a:pt x="1273" y="2157"/>
                </a:lnTo>
                <a:lnTo>
                  <a:pt x="1220" y="2227"/>
                </a:lnTo>
                <a:lnTo>
                  <a:pt x="1167" y="2294"/>
                </a:lnTo>
                <a:lnTo>
                  <a:pt x="1118" y="2354"/>
                </a:lnTo>
                <a:lnTo>
                  <a:pt x="1069" y="2410"/>
                </a:lnTo>
                <a:lnTo>
                  <a:pt x="1021" y="2459"/>
                </a:lnTo>
                <a:lnTo>
                  <a:pt x="973" y="2505"/>
                </a:lnTo>
                <a:lnTo>
                  <a:pt x="929" y="2544"/>
                </a:lnTo>
                <a:lnTo>
                  <a:pt x="885" y="2579"/>
                </a:lnTo>
                <a:lnTo>
                  <a:pt x="843" y="2607"/>
                </a:lnTo>
                <a:lnTo>
                  <a:pt x="801" y="2632"/>
                </a:lnTo>
                <a:lnTo>
                  <a:pt x="780" y="2642"/>
                </a:lnTo>
                <a:lnTo>
                  <a:pt x="760" y="2649"/>
                </a:lnTo>
                <a:lnTo>
                  <a:pt x="741" y="2658"/>
                </a:lnTo>
                <a:lnTo>
                  <a:pt x="722" y="2663"/>
                </a:lnTo>
                <a:lnTo>
                  <a:pt x="702" y="2669"/>
                </a:lnTo>
                <a:lnTo>
                  <a:pt x="685" y="2670"/>
                </a:lnTo>
                <a:lnTo>
                  <a:pt x="665" y="2674"/>
                </a:lnTo>
                <a:lnTo>
                  <a:pt x="648" y="2674"/>
                </a:lnTo>
                <a:lnTo>
                  <a:pt x="648" y="2674"/>
                </a:lnTo>
                <a:lnTo>
                  <a:pt x="606" y="2672"/>
                </a:lnTo>
                <a:lnTo>
                  <a:pt x="565" y="2665"/>
                </a:lnTo>
                <a:lnTo>
                  <a:pt x="525" y="2655"/>
                </a:lnTo>
                <a:lnTo>
                  <a:pt x="484" y="2641"/>
                </a:lnTo>
                <a:lnTo>
                  <a:pt x="444" y="2621"/>
                </a:lnTo>
                <a:lnTo>
                  <a:pt x="401" y="2598"/>
                </a:lnTo>
                <a:lnTo>
                  <a:pt x="361" y="2572"/>
                </a:lnTo>
                <a:lnTo>
                  <a:pt x="320" y="2540"/>
                </a:lnTo>
                <a:lnTo>
                  <a:pt x="280" y="2503"/>
                </a:lnTo>
                <a:lnTo>
                  <a:pt x="239" y="2465"/>
                </a:lnTo>
                <a:lnTo>
                  <a:pt x="201" y="2421"/>
                </a:lnTo>
                <a:lnTo>
                  <a:pt x="160" y="2371"/>
                </a:lnTo>
                <a:lnTo>
                  <a:pt x="120" y="2319"/>
                </a:lnTo>
                <a:lnTo>
                  <a:pt x="79" y="2262"/>
                </a:lnTo>
                <a:lnTo>
                  <a:pt x="40" y="2201"/>
                </a:lnTo>
                <a:lnTo>
                  <a:pt x="0" y="2136"/>
                </a:lnTo>
                <a:lnTo>
                  <a:pt x="0" y="2136"/>
                </a:lnTo>
                <a:lnTo>
                  <a:pt x="63" y="2139"/>
                </a:lnTo>
                <a:lnTo>
                  <a:pt x="63" y="2139"/>
                </a:lnTo>
                <a:lnTo>
                  <a:pt x="86" y="2139"/>
                </a:lnTo>
                <a:lnTo>
                  <a:pt x="111" y="2137"/>
                </a:lnTo>
                <a:lnTo>
                  <a:pt x="134" y="2134"/>
                </a:lnTo>
                <a:lnTo>
                  <a:pt x="158" y="2130"/>
                </a:lnTo>
                <a:lnTo>
                  <a:pt x="206" y="2120"/>
                </a:lnTo>
                <a:lnTo>
                  <a:pt x="255" y="2104"/>
                </a:lnTo>
                <a:lnTo>
                  <a:pt x="306" y="2083"/>
                </a:lnTo>
                <a:lnTo>
                  <a:pt x="357" y="2058"/>
                </a:lnTo>
                <a:lnTo>
                  <a:pt x="408" y="2030"/>
                </a:lnTo>
                <a:lnTo>
                  <a:pt x="459" y="1997"/>
                </a:lnTo>
                <a:lnTo>
                  <a:pt x="512" y="1958"/>
                </a:lnTo>
                <a:lnTo>
                  <a:pt x="565" y="1916"/>
                </a:lnTo>
                <a:lnTo>
                  <a:pt x="620" y="1868"/>
                </a:lnTo>
                <a:lnTo>
                  <a:pt x="674" y="1817"/>
                </a:lnTo>
                <a:lnTo>
                  <a:pt x="731" y="1763"/>
                </a:lnTo>
                <a:lnTo>
                  <a:pt x="785" y="1701"/>
                </a:lnTo>
                <a:lnTo>
                  <a:pt x="843" y="1638"/>
                </a:lnTo>
                <a:lnTo>
                  <a:pt x="900" y="1567"/>
                </a:lnTo>
                <a:lnTo>
                  <a:pt x="977" y="1471"/>
                </a:lnTo>
                <a:lnTo>
                  <a:pt x="877" y="1362"/>
                </a:lnTo>
                <a:lnTo>
                  <a:pt x="877" y="1362"/>
                </a:lnTo>
                <a:lnTo>
                  <a:pt x="827" y="1307"/>
                </a:lnTo>
                <a:lnTo>
                  <a:pt x="778" y="1253"/>
                </a:lnTo>
                <a:lnTo>
                  <a:pt x="734" y="1198"/>
                </a:lnTo>
                <a:lnTo>
                  <a:pt x="694" y="1147"/>
                </a:lnTo>
                <a:lnTo>
                  <a:pt x="657" y="1096"/>
                </a:lnTo>
                <a:lnTo>
                  <a:pt x="621" y="1045"/>
                </a:lnTo>
                <a:lnTo>
                  <a:pt x="590" y="996"/>
                </a:lnTo>
                <a:lnTo>
                  <a:pt x="563" y="948"/>
                </a:lnTo>
                <a:lnTo>
                  <a:pt x="539" y="901"/>
                </a:lnTo>
                <a:lnTo>
                  <a:pt x="518" y="855"/>
                </a:lnTo>
                <a:lnTo>
                  <a:pt x="498" y="811"/>
                </a:lnTo>
                <a:lnTo>
                  <a:pt x="484" y="767"/>
                </a:lnTo>
                <a:lnTo>
                  <a:pt x="472" y="723"/>
                </a:lnTo>
                <a:lnTo>
                  <a:pt x="465" y="683"/>
                </a:lnTo>
                <a:lnTo>
                  <a:pt x="459" y="642"/>
                </a:lnTo>
                <a:lnTo>
                  <a:pt x="458" y="602"/>
                </a:lnTo>
                <a:lnTo>
                  <a:pt x="458" y="602"/>
                </a:lnTo>
                <a:lnTo>
                  <a:pt x="459" y="570"/>
                </a:lnTo>
                <a:lnTo>
                  <a:pt x="465" y="537"/>
                </a:lnTo>
                <a:lnTo>
                  <a:pt x="474" y="503"/>
                </a:lnTo>
                <a:lnTo>
                  <a:pt x="486" y="468"/>
                </a:lnTo>
                <a:lnTo>
                  <a:pt x="502" y="433"/>
                </a:lnTo>
                <a:lnTo>
                  <a:pt x="523" y="398"/>
                </a:lnTo>
                <a:lnTo>
                  <a:pt x="546" y="361"/>
                </a:lnTo>
                <a:lnTo>
                  <a:pt x="572" y="324"/>
                </a:lnTo>
                <a:lnTo>
                  <a:pt x="604" y="287"/>
                </a:lnTo>
                <a:lnTo>
                  <a:pt x="637" y="248"/>
                </a:lnTo>
                <a:lnTo>
                  <a:pt x="674" y="208"/>
                </a:lnTo>
                <a:lnTo>
                  <a:pt x="716" y="167"/>
                </a:lnTo>
                <a:lnTo>
                  <a:pt x="760" y="127"/>
                </a:lnTo>
                <a:lnTo>
                  <a:pt x="810" y="84"/>
                </a:lnTo>
                <a:lnTo>
                  <a:pt x="861" y="42"/>
                </a:lnTo>
                <a:lnTo>
                  <a:pt x="917" y="0"/>
                </a:lnTo>
                <a:lnTo>
                  <a:pt x="917" y="0"/>
                </a:lnTo>
                <a:lnTo>
                  <a:pt x="926" y="56"/>
                </a:lnTo>
                <a:lnTo>
                  <a:pt x="938" y="111"/>
                </a:lnTo>
                <a:lnTo>
                  <a:pt x="951" y="165"/>
                </a:lnTo>
                <a:lnTo>
                  <a:pt x="966" y="222"/>
                </a:lnTo>
                <a:lnTo>
                  <a:pt x="984" y="276"/>
                </a:lnTo>
                <a:lnTo>
                  <a:pt x="1003" y="331"/>
                </a:lnTo>
                <a:lnTo>
                  <a:pt x="1025" y="385"/>
                </a:lnTo>
                <a:lnTo>
                  <a:pt x="1047" y="438"/>
                </a:lnTo>
                <a:lnTo>
                  <a:pt x="1074" y="493"/>
                </a:lnTo>
                <a:lnTo>
                  <a:pt x="1102" y="547"/>
                </a:lnTo>
                <a:lnTo>
                  <a:pt x="1130" y="600"/>
                </a:lnTo>
                <a:lnTo>
                  <a:pt x="1162" y="654"/>
                </a:lnTo>
                <a:lnTo>
                  <a:pt x="1197" y="707"/>
                </a:lnTo>
                <a:lnTo>
                  <a:pt x="1232" y="760"/>
                </a:lnTo>
                <a:lnTo>
                  <a:pt x="1269" y="813"/>
                </a:lnTo>
                <a:lnTo>
                  <a:pt x="1310" y="866"/>
                </a:lnTo>
                <a:lnTo>
                  <a:pt x="1396" y="975"/>
                </a:lnTo>
                <a:lnTo>
                  <a:pt x="1465" y="887"/>
                </a:lnTo>
                <a:lnTo>
                  <a:pt x="1465" y="887"/>
                </a:lnTo>
                <a:lnTo>
                  <a:pt x="1524" y="813"/>
                </a:lnTo>
                <a:lnTo>
                  <a:pt x="1583" y="742"/>
                </a:lnTo>
                <a:lnTo>
                  <a:pt x="1641" y="679"/>
                </a:lnTo>
                <a:lnTo>
                  <a:pt x="1699" y="619"/>
                </a:lnTo>
                <a:lnTo>
                  <a:pt x="1755" y="563"/>
                </a:lnTo>
                <a:lnTo>
                  <a:pt x="1811" y="514"/>
                </a:lnTo>
                <a:lnTo>
                  <a:pt x="1866" y="468"/>
                </a:lnTo>
                <a:lnTo>
                  <a:pt x="1921" y="427"/>
                </a:lnTo>
                <a:lnTo>
                  <a:pt x="1975" y="392"/>
                </a:lnTo>
                <a:lnTo>
                  <a:pt x="2028" y="361"/>
                </a:lnTo>
                <a:lnTo>
                  <a:pt x="2081" y="334"/>
                </a:lnTo>
                <a:lnTo>
                  <a:pt x="2132" y="313"/>
                </a:lnTo>
                <a:lnTo>
                  <a:pt x="2158" y="304"/>
                </a:lnTo>
                <a:lnTo>
                  <a:pt x="2183" y="296"/>
                </a:lnTo>
                <a:lnTo>
                  <a:pt x="2209" y="289"/>
                </a:lnTo>
                <a:lnTo>
                  <a:pt x="2234" y="283"/>
                </a:lnTo>
                <a:lnTo>
                  <a:pt x="2259" y="280"/>
                </a:lnTo>
                <a:lnTo>
                  <a:pt x="2283" y="276"/>
                </a:lnTo>
                <a:lnTo>
                  <a:pt x="2308" y="274"/>
                </a:lnTo>
                <a:lnTo>
                  <a:pt x="2333" y="274"/>
                </a:lnTo>
                <a:lnTo>
                  <a:pt x="2333" y="274"/>
                </a:lnTo>
                <a:lnTo>
                  <a:pt x="2369" y="276"/>
                </a:lnTo>
                <a:lnTo>
                  <a:pt x="2406" y="281"/>
                </a:lnTo>
                <a:lnTo>
                  <a:pt x="2442" y="290"/>
                </a:lnTo>
                <a:lnTo>
                  <a:pt x="2475" y="303"/>
                </a:lnTo>
                <a:lnTo>
                  <a:pt x="2509" y="320"/>
                </a:lnTo>
                <a:lnTo>
                  <a:pt x="2540" y="340"/>
                </a:lnTo>
                <a:lnTo>
                  <a:pt x="2570" y="362"/>
                </a:lnTo>
                <a:lnTo>
                  <a:pt x="2600" y="391"/>
                </a:lnTo>
                <a:lnTo>
                  <a:pt x="2628" y="420"/>
                </a:lnTo>
                <a:lnTo>
                  <a:pt x="2655" y="456"/>
                </a:lnTo>
                <a:lnTo>
                  <a:pt x="2681" y="493"/>
                </a:lnTo>
                <a:lnTo>
                  <a:pt x="2706" y="535"/>
                </a:lnTo>
                <a:lnTo>
                  <a:pt x="2730" y="581"/>
                </a:lnTo>
                <a:lnTo>
                  <a:pt x="2751" y="630"/>
                </a:lnTo>
                <a:lnTo>
                  <a:pt x="2774" y="681"/>
                </a:lnTo>
                <a:lnTo>
                  <a:pt x="2794" y="737"/>
                </a:lnTo>
                <a:lnTo>
                  <a:pt x="2794" y="737"/>
                </a:lnTo>
                <a:lnTo>
                  <a:pt x="2755" y="734"/>
                </a:lnTo>
                <a:lnTo>
                  <a:pt x="2729" y="732"/>
                </a:lnTo>
                <a:lnTo>
                  <a:pt x="2729" y="732"/>
                </a:lnTo>
                <a:lnTo>
                  <a:pt x="2711" y="732"/>
                </a:lnTo>
                <a:lnTo>
                  <a:pt x="2692" y="735"/>
                </a:lnTo>
                <a:lnTo>
                  <a:pt x="2672" y="739"/>
                </a:lnTo>
                <a:lnTo>
                  <a:pt x="2653" y="744"/>
                </a:lnTo>
                <a:lnTo>
                  <a:pt x="2632" y="749"/>
                </a:lnTo>
                <a:lnTo>
                  <a:pt x="2609" y="758"/>
                </a:lnTo>
                <a:lnTo>
                  <a:pt x="2563" y="778"/>
                </a:lnTo>
                <a:lnTo>
                  <a:pt x="2512" y="804"/>
                </a:lnTo>
                <a:lnTo>
                  <a:pt x="2459" y="836"/>
                </a:lnTo>
                <a:lnTo>
                  <a:pt x="2401" y="873"/>
                </a:lnTo>
                <a:lnTo>
                  <a:pt x="2341" y="917"/>
                </a:lnTo>
                <a:lnTo>
                  <a:pt x="2341" y="917"/>
                </a:lnTo>
                <a:lnTo>
                  <a:pt x="2280" y="964"/>
                </a:lnTo>
                <a:lnTo>
                  <a:pt x="2222" y="1012"/>
                </a:lnTo>
                <a:lnTo>
                  <a:pt x="2165" y="1063"/>
                </a:lnTo>
                <a:lnTo>
                  <a:pt x="2111" y="1114"/>
                </a:lnTo>
                <a:lnTo>
                  <a:pt x="2060" y="1166"/>
                </a:lnTo>
                <a:lnTo>
                  <a:pt x="2010" y="1221"/>
                </a:lnTo>
                <a:lnTo>
                  <a:pt x="1965" y="1275"/>
                </a:lnTo>
                <a:lnTo>
                  <a:pt x="1921" y="1333"/>
                </a:lnTo>
                <a:lnTo>
                  <a:pt x="1834" y="1450"/>
                </a:lnTo>
                <a:lnTo>
                  <a:pt x="1917" y="1531"/>
                </a:lnTo>
                <a:lnTo>
                  <a:pt x="1917" y="1531"/>
                </a:lnTo>
                <a:lnTo>
                  <a:pt x="1975" y="1585"/>
                </a:lnTo>
                <a:lnTo>
                  <a:pt x="2033" y="1636"/>
                </a:lnTo>
                <a:lnTo>
                  <a:pt x="2091" y="1682"/>
                </a:lnTo>
                <a:lnTo>
                  <a:pt x="2149" y="1726"/>
                </a:lnTo>
                <a:lnTo>
                  <a:pt x="2209" y="1766"/>
                </a:lnTo>
                <a:lnTo>
                  <a:pt x="2269" y="1803"/>
                </a:lnTo>
                <a:lnTo>
                  <a:pt x="2329" y="1837"/>
                </a:lnTo>
                <a:lnTo>
                  <a:pt x="2389" y="1867"/>
                </a:lnTo>
                <a:lnTo>
                  <a:pt x="2449" y="1891"/>
                </a:lnTo>
                <a:lnTo>
                  <a:pt x="2510" y="1914"/>
                </a:lnTo>
                <a:lnTo>
                  <a:pt x="2570" y="1933"/>
                </a:lnTo>
                <a:lnTo>
                  <a:pt x="2632" y="1949"/>
                </a:lnTo>
                <a:lnTo>
                  <a:pt x="2693" y="1962"/>
                </a:lnTo>
                <a:lnTo>
                  <a:pt x="2755" y="1970"/>
                </a:lnTo>
                <a:lnTo>
                  <a:pt x="2817" y="1976"/>
                </a:lnTo>
                <a:lnTo>
                  <a:pt x="2880" y="1977"/>
                </a:lnTo>
                <a:lnTo>
                  <a:pt x="2880" y="1977"/>
                </a:lnTo>
                <a:lnTo>
                  <a:pt x="2847" y="2042"/>
                </a:lnTo>
                <a:lnTo>
                  <a:pt x="2813" y="2104"/>
                </a:lnTo>
                <a:lnTo>
                  <a:pt x="2778" y="2162"/>
                </a:lnTo>
                <a:lnTo>
                  <a:pt x="2744" y="2215"/>
                </a:lnTo>
                <a:lnTo>
                  <a:pt x="2709" y="2262"/>
                </a:lnTo>
                <a:lnTo>
                  <a:pt x="2674" y="2308"/>
                </a:lnTo>
                <a:lnTo>
                  <a:pt x="2641" y="2349"/>
                </a:lnTo>
                <a:lnTo>
                  <a:pt x="2605" y="2384"/>
                </a:lnTo>
                <a:lnTo>
                  <a:pt x="2570" y="2415"/>
                </a:lnTo>
                <a:lnTo>
                  <a:pt x="2535" y="2444"/>
                </a:lnTo>
                <a:lnTo>
                  <a:pt x="2498" y="2466"/>
                </a:lnTo>
                <a:lnTo>
                  <a:pt x="2463" y="2486"/>
                </a:lnTo>
                <a:lnTo>
                  <a:pt x="2428" y="2500"/>
                </a:lnTo>
                <a:lnTo>
                  <a:pt x="2391" y="2510"/>
                </a:lnTo>
                <a:lnTo>
                  <a:pt x="2355" y="2517"/>
                </a:lnTo>
                <a:lnTo>
                  <a:pt x="2336" y="2519"/>
                </a:lnTo>
                <a:lnTo>
                  <a:pt x="2318" y="2519"/>
                </a:lnTo>
                <a:lnTo>
                  <a:pt x="2318" y="2519"/>
                </a:lnTo>
                <a:lnTo>
                  <a:pt x="2285" y="2517"/>
                </a:lnTo>
                <a:lnTo>
                  <a:pt x="2248" y="2512"/>
                </a:lnTo>
                <a:lnTo>
                  <a:pt x="2211" y="2503"/>
                </a:lnTo>
                <a:lnTo>
                  <a:pt x="2172" y="2491"/>
                </a:lnTo>
                <a:lnTo>
                  <a:pt x="2130" y="2473"/>
                </a:lnTo>
                <a:lnTo>
                  <a:pt x="2088" y="2454"/>
                </a:lnTo>
                <a:lnTo>
                  <a:pt x="2042" y="2431"/>
                </a:lnTo>
                <a:lnTo>
                  <a:pt x="1996" y="2403"/>
                </a:lnTo>
                <a:lnTo>
                  <a:pt x="1947" y="2373"/>
                </a:lnTo>
                <a:lnTo>
                  <a:pt x="1898" y="2338"/>
                </a:lnTo>
                <a:lnTo>
                  <a:pt x="1845" y="2301"/>
                </a:lnTo>
                <a:lnTo>
                  <a:pt x="1790" y="2259"/>
                </a:lnTo>
                <a:lnTo>
                  <a:pt x="1734" y="2215"/>
                </a:lnTo>
                <a:lnTo>
                  <a:pt x="1678" y="2166"/>
                </a:lnTo>
                <a:lnTo>
                  <a:pt x="1618" y="2113"/>
                </a:lnTo>
                <a:lnTo>
                  <a:pt x="1556" y="2057"/>
                </a:lnTo>
                <a:lnTo>
                  <a:pt x="1424" y="193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/>
          </a:p>
        </p:txBody>
      </p:sp>
      <p:sp>
        <p:nvSpPr>
          <p:cNvPr id="69" name="Freeform 99"/>
          <p:cNvSpPr>
            <a:spLocks/>
          </p:cNvSpPr>
          <p:nvPr>
            <p:custDataLst>
              <p:tags r:id="rId8"/>
            </p:custDataLst>
          </p:nvPr>
        </p:nvSpPr>
        <p:spPr bwMode="auto">
          <a:xfrm>
            <a:off x="7957914" y="4519436"/>
            <a:ext cx="405265" cy="384470"/>
          </a:xfrm>
          <a:custGeom>
            <a:avLst/>
            <a:gdLst>
              <a:gd name="T0" fmla="*/ 3040 w 3040"/>
              <a:gd name="T1" fmla="*/ 109 h 2884"/>
              <a:gd name="T2" fmla="*/ 2860 w 3040"/>
              <a:gd name="T3" fmla="*/ 256 h 2884"/>
              <a:gd name="T4" fmla="*/ 2673 w 3040"/>
              <a:gd name="T5" fmla="*/ 428 h 2884"/>
              <a:gd name="T6" fmla="*/ 2479 w 3040"/>
              <a:gd name="T7" fmla="*/ 627 h 2884"/>
              <a:gd name="T8" fmla="*/ 2277 w 3040"/>
              <a:gd name="T9" fmla="*/ 853 h 2884"/>
              <a:gd name="T10" fmla="*/ 2067 w 3040"/>
              <a:gd name="T11" fmla="*/ 1106 h 2884"/>
              <a:gd name="T12" fmla="*/ 1926 w 3040"/>
              <a:gd name="T13" fmla="*/ 1287 h 2884"/>
              <a:gd name="T14" fmla="*/ 1727 w 3040"/>
              <a:gd name="T15" fmla="*/ 1556 h 2884"/>
              <a:gd name="T16" fmla="*/ 1546 w 3040"/>
              <a:gd name="T17" fmla="*/ 1819 h 2884"/>
              <a:gd name="T18" fmla="*/ 1385 w 3040"/>
              <a:gd name="T19" fmla="*/ 2076 h 2884"/>
              <a:gd name="T20" fmla="*/ 1243 w 3040"/>
              <a:gd name="T21" fmla="*/ 2324 h 2884"/>
              <a:gd name="T22" fmla="*/ 1120 w 3040"/>
              <a:gd name="T23" fmla="*/ 2567 h 2884"/>
              <a:gd name="T24" fmla="*/ 865 w 3040"/>
              <a:gd name="T25" fmla="*/ 2741 h 2884"/>
              <a:gd name="T26" fmla="*/ 704 w 3040"/>
              <a:gd name="T27" fmla="*/ 2867 h 2884"/>
              <a:gd name="T28" fmla="*/ 675 w 3040"/>
              <a:gd name="T29" fmla="*/ 2856 h 2884"/>
              <a:gd name="T30" fmla="*/ 603 w 3040"/>
              <a:gd name="T31" fmla="*/ 2655 h 2884"/>
              <a:gd name="T32" fmla="*/ 498 w 3040"/>
              <a:gd name="T33" fmla="*/ 2404 h 2884"/>
              <a:gd name="T34" fmla="*/ 401 w 3040"/>
              <a:gd name="T35" fmla="*/ 2197 h 2884"/>
              <a:gd name="T36" fmla="*/ 311 w 3040"/>
              <a:gd name="T37" fmla="*/ 2034 h 2884"/>
              <a:gd name="T38" fmla="*/ 253 w 3040"/>
              <a:gd name="T39" fmla="*/ 1950 h 2884"/>
              <a:gd name="T40" fmla="*/ 164 w 3040"/>
              <a:gd name="T41" fmla="*/ 1855 h 2884"/>
              <a:gd name="T42" fmla="*/ 69 w 3040"/>
              <a:gd name="T43" fmla="*/ 1786 h 2884"/>
              <a:gd name="T44" fmla="*/ 0 w 3040"/>
              <a:gd name="T45" fmla="*/ 1757 h 2884"/>
              <a:gd name="T46" fmla="*/ 87 w 3040"/>
              <a:gd name="T47" fmla="*/ 1672 h 2884"/>
              <a:gd name="T48" fmla="*/ 172 w 3040"/>
              <a:gd name="T49" fmla="*/ 1605 h 2884"/>
              <a:gd name="T50" fmla="*/ 254 w 3040"/>
              <a:gd name="T51" fmla="*/ 1555 h 2884"/>
              <a:gd name="T52" fmla="*/ 332 w 3040"/>
              <a:gd name="T53" fmla="*/ 1523 h 2884"/>
              <a:gd name="T54" fmla="*/ 409 w 3040"/>
              <a:gd name="T55" fmla="*/ 1508 h 2884"/>
              <a:gd name="T56" fmla="*/ 444 w 3040"/>
              <a:gd name="T57" fmla="*/ 1507 h 2884"/>
              <a:gd name="T58" fmla="*/ 476 w 3040"/>
              <a:gd name="T59" fmla="*/ 1513 h 2884"/>
              <a:gd name="T60" fmla="*/ 543 w 3040"/>
              <a:gd name="T61" fmla="*/ 1551 h 2884"/>
              <a:gd name="T62" fmla="*/ 612 w 3040"/>
              <a:gd name="T63" fmla="*/ 1621 h 2884"/>
              <a:gd name="T64" fmla="*/ 683 w 3040"/>
              <a:gd name="T65" fmla="*/ 1723 h 2884"/>
              <a:gd name="T66" fmla="*/ 757 w 3040"/>
              <a:gd name="T67" fmla="*/ 1858 h 2884"/>
              <a:gd name="T68" fmla="*/ 877 w 3040"/>
              <a:gd name="T69" fmla="*/ 2117 h 2884"/>
              <a:gd name="T70" fmla="*/ 973 w 3040"/>
              <a:gd name="T71" fmla="*/ 1963 h 2884"/>
              <a:gd name="T72" fmla="*/ 1129 w 3040"/>
              <a:gd name="T73" fmla="*/ 1731 h 2884"/>
              <a:gd name="T74" fmla="*/ 1299 w 3040"/>
              <a:gd name="T75" fmla="*/ 1503 h 2884"/>
              <a:gd name="T76" fmla="*/ 1485 w 3040"/>
              <a:gd name="T77" fmla="*/ 1277 h 2884"/>
              <a:gd name="T78" fmla="*/ 1685 w 3040"/>
              <a:gd name="T79" fmla="*/ 1052 h 2884"/>
              <a:gd name="T80" fmla="*/ 1828 w 3040"/>
              <a:gd name="T81" fmla="*/ 904 h 2884"/>
              <a:gd name="T82" fmla="*/ 2045 w 3040"/>
              <a:gd name="T83" fmla="*/ 693 h 2884"/>
              <a:gd name="T84" fmla="*/ 2260 w 3040"/>
              <a:gd name="T85" fmla="*/ 502 h 2884"/>
              <a:gd name="T86" fmla="*/ 2474 w 3040"/>
              <a:gd name="T87" fmla="*/ 328 h 2884"/>
              <a:gd name="T88" fmla="*/ 2685 w 3040"/>
              <a:gd name="T89" fmla="*/ 175 h 2884"/>
              <a:gd name="T90" fmla="*/ 2893 w 3040"/>
              <a:gd name="T91" fmla="*/ 40 h 28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3040" h="2884">
                <a:moveTo>
                  <a:pt x="2963" y="0"/>
                </a:moveTo>
                <a:lnTo>
                  <a:pt x="3040" y="109"/>
                </a:lnTo>
                <a:lnTo>
                  <a:pt x="3040" y="109"/>
                </a:lnTo>
                <a:lnTo>
                  <a:pt x="2981" y="155"/>
                </a:lnTo>
                <a:lnTo>
                  <a:pt x="2922" y="203"/>
                </a:lnTo>
                <a:lnTo>
                  <a:pt x="2860" y="256"/>
                </a:lnTo>
                <a:lnTo>
                  <a:pt x="2799" y="309"/>
                </a:lnTo>
                <a:lnTo>
                  <a:pt x="2736" y="367"/>
                </a:lnTo>
                <a:lnTo>
                  <a:pt x="2673" y="428"/>
                </a:lnTo>
                <a:lnTo>
                  <a:pt x="2610" y="491"/>
                </a:lnTo>
                <a:lnTo>
                  <a:pt x="2545" y="557"/>
                </a:lnTo>
                <a:lnTo>
                  <a:pt x="2479" y="627"/>
                </a:lnTo>
                <a:lnTo>
                  <a:pt x="2413" y="699"/>
                </a:lnTo>
                <a:lnTo>
                  <a:pt x="2346" y="775"/>
                </a:lnTo>
                <a:lnTo>
                  <a:pt x="2277" y="853"/>
                </a:lnTo>
                <a:lnTo>
                  <a:pt x="2209" y="934"/>
                </a:lnTo>
                <a:lnTo>
                  <a:pt x="2139" y="1018"/>
                </a:lnTo>
                <a:lnTo>
                  <a:pt x="2067" y="1106"/>
                </a:lnTo>
                <a:lnTo>
                  <a:pt x="1996" y="1196"/>
                </a:lnTo>
                <a:lnTo>
                  <a:pt x="1996" y="1196"/>
                </a:lnTo>
                <a:lnTo>
                  <a:pt x="1926" y="1287"/>
                </a:lnTo>
                <a:lnTo>
                  <a:pt x="1858" y="1377"/>
                </a:lnTo>
                <a:lnTo>
                  <a:pt x="1790" y="1468"/>
                </a:lnTo>
                <a:lnTo>
                  <a:pt x="1727" y="1556"/>
                </a:lnTo>
                <a:lnTo>
                  <a:pt x="1664" y="1645"/>
                </a:lnTo>
                <a:lnTo>
                  <a:pt x="1605" y="1733"/>
                </a:lnTo>
                <a:lnTo>
                  <a:pt x="1546" y="1819"/>
                </a:lnTo>
                <a:lnTo>
                  <a:pt x="1490" y="1905"/>
                </a:lnTo>
                <a:lnTo>
                  <a:pt x="1437" y="1991"/>
                </a:lnTo>
                <a:lnTo>
                  <a:pt x="1385" y="2076"/>
                </a:lnTo>
                <a:lnTo>
                  <a:pt x="1336" y="2159"/>
                </a:lnTo>
                <a:lnTo>
                  <a:pt x="1289" y="2242"/>
                </a:lnTo>
                <a:lnTo>
                  <a:pt x="1243" y="2324"/>
                </a:lnTo>
                <a:lnTo>
                  <a:pt x="1200" y="2405"/>
                </a:lnTo>
                <a:lnTo>
                  <a:pt x="1160" y="2486"/>
                </a:lnTo>
                <a:lnTo>
                  <a:pt x="1120" y="2567"/>
                </a:lnTo>
                <a:lnTo>
                  <a:pt x="958" y="2676"/>
                </a:lnTo>
                <a:lnTo>
                  <a:pt x="958" y="2676"/>
                </a:lnTo>
                <a:lnTo>
                  <a:pt x="865" y="2741"/>
                </a:lnTo>
                <a:lnTo>
                  <a:pt x="788" y="2798"/>
                </a:lnTo>
                <a:lnTo>
                  <a:pt x="728" y="2845"/>
                </a:lnTo>
                <a:lnTo>
                  <a:pt x="704" y="2867"/>
                </a:lnTo>
                <a:lnTo>
                  <a:pt x="683" y="2884"/>
                </a:lnTo>
                <a:lnTo>
                  <a:pt x="683" y="2884"/>
                </a:lnTo>
                <a:lnTo>
                  <a:pt x="675" y="2856"/>
                </a:lnTo>
                <a:lnTo>
                  <a:pt x="666" y="2825"/>
                </a:lnTo>
                <a:lnTo>
                  <a:pt x="639" y="2748"/>
                </a:lnTo>
                <a:lnTo>
                  <a:pt x="603" y="2655"/>
                </a:lnTo>
                <a:lnTo>
                  <a:pt x="560" y="2546"/>
                </a:lnTo>
                <a:lnTo>
                  <a:pt x="498" y="2404"/>
                </a:lnTo>
                <a:lnTo>
                  <a:pt x="498" y="2404"/>
                </a:lnTo>
                <a:lnTo>
                  <a:pt x="465" y="2330"/>
                </a:lnTo>
                <a:lnTo>
                  <a:pt x="433" y="2261"/>
                </a:lnTo>
                <a:lnTo>
                  <a:pt x="401" y="2197"/>
                </a:lnTo>
                <a:lnTo>
                  <a:pt x="371" y="2137"/>
                </a:lnTo>
                <a:lnTo>
                  <a:pt x="340" y="2084"/>
                </a:lnTo>
                <a:lnTo>
                  <a:pt x="311" y="2034"/>
                </a:lnTo>
                <a:lnTo>
                  <a:pt x="281" y="1991"/>
                </a:lnTo>
                <a:lnTo>
                  <a:pt x="253" y="1950"/>
                </a:lnTo>
                <a:lnTo>
                  <a:pt x="253" y="1950"/>
                </a:lnTo>
                <a:lnTo>
                  <a:pt x="225" y="1915"/>
                </a:lnTo>
                <a:lnTo>
                  <a:pt x="195" y="1885"/>
                </a:lnTo>
                <a:lnTo>
                  <a:pt x="164" y="1855"/>
                </a:lnTo>
                <a:lnTo>
                  <a:pt x="133" y="1829"/>
                </a:lnTo>
                <a:lnTo>
                  <a:pt x="101" y="1807"/>
                </a:lnTo>
                <a:lnTo>
                  <a:pt x="69" y="1786"/>
                </a:lnTo>
                <a:lnTo>
                  <a:pt x="35" y="1770"/>
                </a:lnTo>
                <a:lnTo>
                  <a:pt x="0" y="1757"/>
                </a:lnTo>
                <a:lnTo>
                  <a:pt x="0" y="1757"/>
                </a:lnTo>
                <a:lnTo>
                  <a:pt x="30" y="1726"/>
                </a:lnTo>
                <a:lnTo>
                  <a:pt x="59" y="1698"/>
                </a:lnTo>
                <a:lnTo>
                  <a:pt x="87" y="1672"/>
                </a:lnTo>
                <a:lnTo>
                  <a:pt x="116" y="1646"/>
                </a:lnTo>
                <a:lnTo>
                  <a:pt x="144" y="1625"/>
                </a:lnTo>
                <a:lnTo>
                  <a:pt x="172" y="1605"/>
                </a:lnTo>
                <a:lnTo>
                  <a:pt x="199" y="1586"/>
                </a:lnTo>
                <a:lnTo>
                  <a:pt x="227" y="1568"/>
                </a:lnTo>
                <a:lnTo>
                  <a:pt x="254" y="1555"/>
                </a:lnTo>
                <a:lnTo>
                  <a:pt x="281" y="1542"/>
                </a:lnTo>
                <a:lnTo>
                  <a:pt x="307" y="1531"/>
                </a:lnTo>
                <a:lnTo>
                  <a:pt x="332" y="1523"/>
                </a:lnTo>
                <a:lnTo>
                  <a:pt x="359" y="1516"/>
                </a:lnTo>
                <a:lnTo>
                  <a:pt x="385" y="1511"/>
                </a:lnTo>
                <a:lnTo>
                  <a:pt x="409" y="1508"/>
                </a:lnTo>
                <a:lnTo>
                  <a:pt x="434" y="1507"/>
                </a:lnTo>
                <a:lnTo>
                  <a:pt x="434" y="1507"/>
                </a:lnTo>
                <a:lnTo>
                  <a:pt x="444" y="1507"/>
                </a:lnTo>
                <a:lnTo>
                  <a:pt x="455" y="1508"/>
                </a:lnTo>
                <a:lnTo>
                  <a:pt x="465" y="1511"/>
                </a:lnTo>
                <a:lnTo>
                  <a:pt x="476" y="1513"/>
                </a:lnTo>
                <a:lnTo>
                  <a:pt x="499" y="1523"/>
                </a:lnTo>
                <a:lnTo>
                  <a:pt x="521" y="1535"/>
                </a:lnTo>
                <a:lnTo>
                  <a:pt x="543" y="1551"/>
                </a:lnTo>
                <a:lnTo>
                  <a:pt x="566" y="1571"/>
                </a:lnTo>
                <a:lnTo>
                  <a:pt x="589" y="1594"/>
                </a:lnTo>
                <a:lnTo>
                  <a:pt x="612" y="1621"/>
                </a:lnTo>
                <a:lnTo>
                  <a:pt x="636" y="1652"/>
                </a:lnTo>
                <a:lnTo>
                  <a:pt x="659" y="1685"/>
                </a:lnTo>
                <a:lnTo>
                  <a:pt x="683" y="1723"/>
                </a:lnTo>
                <a:lnTo>
                  <a:pt x="708" y="1763"/>
                </a:lnTo>
                <a:lnTo>
                  <a:pt x="733" y="1809"/>
                </a:lnTo>
                <a:lnTo>
                  <a:pt x="757" y="1858"/>
                </a:lnTo>
                <a:lnTo>
                  <a:pt x="783" y="1909"/>
                </a:lnTo>
                <a:lnTo>
                  <a:pt x="808" y="1964"/>
                </a:lnTo>
                <a:lnTo>
                  <a:pt x="877" y="2117"/>
                </a:lnTo>
                <a:lnTo>
                  <a:pt x="877" y="2117"/>
                </a:lnTo>
                <a:lnTo>
                  <a:pt x="924" y="2039"/>
                </a:lnTo>
                <a:lnTo>
                  <a:pt x="973" y="1963"/>
                </a:lnTo>
                <a:lnTo>
                  <a:pt x="1024" y="1885"/>
                </a:lnTo>
                <a:lnTo>
                  <a:pt x="1075" y="1808"/>
                </a:lnTo>
                <a:lnTo>
                  <a:pt x="1129" y="1731"/>
                </a:lnTo>
                <a:lnTo>
                  <a:pt x="1184" y="1655"/>
                </a:lnTo>
                <a:lnTo>
                  <a:pt x="1242" y="1578"/>
                </a:lnTo>
                <a:lnTo>
                  <a:pt x="1299" y="1503"/>
                </a:lnTo>
                <a:lnTo>
                  <a:pt x="1360" y="1427"/>
                </a:lnTo>
                <a:lnTo>
                  <a:pt x="1422" y="1351"/>
                </a:lnTo>
                <a:lnTo>
                  <a:pt x="1485" y="1277"/>
                </a:lnTo>
                <a:lnTo>
                  <a:pt x="1551" y="1201"/>
                </a:lnTo>
                <a:lnTo>
                  <a:pt x="1618" y="1127"/>
                </a:lnTo>
                <a:lnTo>
                  <a:pt x="1685" y="1052"/>
                </a:lnTo>
                <a:lnTo>
                  <a:pt x="1757" y="978"/>
                </a:lnTo>
                <a:lnTo>
                  <a:pt x="1828" y="904"/>
                </a:lnTo>
                <a:lnTo>
                  <a:pt x="1828" y="904"/>
                </a:lnTo>
                <a:lnTo>
                  <a:pt x="1901" y="831"/>
                </a:lnTo>
                <a:lnTo>
                  <a:pt x="1973" y="761"/>
                </a:lnTo>
                <a:lnTo>
                  <a:pt x="2045" y="693"/>
                </a:lnTo>
                <a:lnTo>
                  <a:pt x="2117" y="627"/>
                </a:lnTo>
                <a:lnTo>
                  <a:pt x="2189" y="564"/>
                </a:lnTo>
                <a:lnTo>
                  <a:pt x="2260" y="502"/>
                </a:lnTo>
                <a:lnTo>
                  <a:pt x="2331" y="441"/>
                </a:lnTo>
                <a:lnTo>
                  <a:pt x="2402" y="383"/>
                </a:lnTo>
                <a:lnTo>
                  <a:pt x="2474" y="328"/>
                </a:lnTo>
                <a:lnTo>
                  <a:pt x="2544" y="274"/>
                </a:lnTo>
                <a:lnTo>
                  <a:pt x="2614" y="223"/>
                </a:lnTo>
                <a:lnTo>
                  <a:pt x="2685" y="175"/>
                </a:lnTo>
                <a:lnTo>
                  <a:pt x="2755" y="128"/>
                </a:lnTo>
                <a:lnTo>
                  <a:pt x="2825" y="83"/>
                </a:lnTo>
                <a:lnTo>
                  <a:pt x="2893" y="40"/>
                </a:lnTo>
                <a:lnTo>
                  <a:pt x="2963" y="0"/>
                </a:lnTo>
                <a:lnTo>
                  <a:pt x="2963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/>
          </a:p>
        </p:txBody>
      </p:sp>
      <p:sp>
        <p:nvSpPr>
          <p:cNvPr id="70" name="Freeform 99"/>
          <p:cNvSpPr>
            <a:spLocks/>
          </p:cNvSpPr>
          <p:nvPr>
            <p:custDataLst>
              <p:tags r:id="rId9"/>
            </p:custDataLst>
          </p:nvPr>
        </p:nvSpPr>
        <p:spPr bwMode="auto">
          <a:xfrm>
            <a:off x="7957914" y="5504336"/>
            <a:ext cx="405265" cy="384470"/>
          </a:xfrm>
          <a:custGeom>
            <a:avLst/>
            <a:gdLst>
              <a:gd name="T0" fmla="*/ 3040 w 3040"/>
              <a:gd name="T1" fmla="*/ 109 h 2884"/>
              <a:gd name="T2" fmla="*/ 2860 w 3040"/>
              <a:gd name="T3" fmla="*/ 256 h 2884"/>
              <a:gd name="T4" fmla="*/ 2673 w 3040"/>
              <a:gd name="T5" fmla="*/ 428 h 2884"/>
              <a:gd name="T6" fmla="*/ 2479 w 3040"/>
              <a:gd name="T7" fmla="*/ 627 h 2884"/>
              <a:gd name="T8" fmla="*/ 2277 w 3040"/>
              <a:gd name="T9" fmla="*/ 853 h 2884"/>
              <a:gd name="T10" fmla="*/ 2067 w 3040"/>
              <a:gd name="T11" fmla="*/ 1106 h 2884"/>
              <a:gd name="T12" fmla="*/ 1926 w 3040"/>
              <a:gd name="T13" fmla="*/ 1287 h 2884"/>
              <a:gd name="T14" fmla="*/ 1727 w 3040"/>
              <a:gd name="T15" fmla="*/ 1556 h 2884"/>
              <a:gd name="T16" fmla="*/ 1546 w 3040"/>
              <a:gd name="T17" fmla="*/ 1819 h 2884"/>
              <a:gd name="T18" fmla="*/ 1385 w 3040"/>
              <a:gd name="T19" fmla="*/ 2076 h 2884"/>
              <a:gd name="T20" fmla="*/ 1243 w 3040"/>
              <a:gd name="T21" fmla="*/ 2324 h 2884"/>
              <a:gd name="T22" fmla="*/ 1120 w 3040"/>
              <a:gd name="T23" fmla="*/ 2567 h 2884"/>
              <a:gd name="T24" fmla="*/ 865 w 3040"/>
              <a:gd name="T25" fmla="*/ 2741 h 2884"/>
              <a:gd name="T26" fmla="*/ 704 w 3040"/>
              <a:gd name="T27" fmla="*/ 2867 h 2884"/>
              <a:gd name="T28" fmla="*/ 675 w 3040"/>
              <a:gd name="T29" fmla="*/ 2856 h 2884"/>
              <a:gd name="T30" fmla="*/ 603 w 3040"/>
              <a:gd name="T31" fmla="*/ 2655 h 2884"/>
              <a:gd name="T32" fmla="*/ 498 w 3040"/>
              <a:gd name="T33" fmla="*/ 2404 h 2884"/>
              <a:gd name="T34" fmla="*/ 401 w 3040"/>
              <a:gd name="T35" fmla="*/ 2197 h 2884"/>
              <a:gd name="T36" fmla="*/ 311 w 3040"/>
              <a:gd name="T37" fmla="*/ 2034 h 2884"/>
              <a:gd name="T38" fmla="*/ 253 w 3040"/>
              <a:gd name="T39" fmla="*/ 1950 h 2884"/>
              <a:gd name="T40" fmla="*/ 164 w 3040"/>
              <a:gd name="T41" fmla="*/ 1855 h 2884"/>
              <a:gd name="T42" fmla="*/ 69 w 3040"/>
              <a:gd name="T43" fmla="*/ 1786 h 2884"/>
              <a:gd name="T44" fmla="*/ 0 w 3040"/>
              <a:gd name="T45" fmla="*/ 1757 h 2884"/>
              <a:gd name="T46" fmla="*/ 87 w 3040"/>
              <a:gd name="T47" fmla="*/ 1672 h 2884"/>
              <a:gd name="T48" fmla="*/ 172 w 3040"/>
              <a:gd name="T49" fmla="*/ 1605 h 2884"/>
              <a:gd name="T50" fmla="*/ 254 w 3040"/>
              <a:gd name="T51" fmla="*/ 1555 h 2884"/>
              <a:gd name="T52" fmla="*/ 332 w 3040"/>
              <a:gd name="T53" fmla="*/ 1523 h 2884"/>
              <a:gd name="T54" fmla="*/ 409 w 3040"/>
              <a:gd name="T55" fmla="*/ 1508 h 2884"/>
              <a:gd name="T56" fmla="*/ 444 w 3040"/>
              <a:gd name="T57" fmla="*/ 1507 h 2884"/>
              <a:gd name="T58" fmla="*/ 476 w 3040"/>
              <a:gd name="T59" fmla="*/ 1513 h 2884"/>
              <a:gd name="T60" fmla="*/ 543 w 3040"/>
              <a:gd name="T61" fmla="*/ 1551 h 2884"/>
              <a:gd name="T62" fmla="*/ 612 w 3040"/>
              <a:gd name="T63" fmla="*/ 1621 h 2884"/>
              <a:gd name="T64" fmla="*/ 683 w 3040"/>
              <a:gd name="T65" fmla="*/ 1723 h 2884"/>
              <a:gd name="T66" fmla="*/ 757 w 3040"/>
              <a:gd name="T67" fmla="*/ 1858 h 2884"/>
              <a:gd name="T68" fmla="*/ 877 w 3040"/>
              <a:gd name="T69" fmla="*/ 2117 h 2884"/>
              <a:gd name="T70" fmla="*/ 973 w 3040"/>
              <a:gd name="T71" fmla="*/ 1963 h 2884"/>
              <a:gd name="T72" fmla="*/ 1129 w 3040"/>
              <a:gd name="T73" fmla="*/ 1731 h 2884"/>
              <a:gd name="T74" fmla="*/ 1299 w 3040"/>
              <a:gd name="T75" fmla="*/ 1503 h 2884"/>
              <a:gd name="T76" fmla="*/ 1485 w 3040"/>
              <a:gd name="T77" fmla="*/ 1277 h 2884"/>
              <a:gd name="T78" fmla="*/ 1685 w 3040"/>
              <a:gd name="T79" fmla="*/ 1052 h 2884"/>
              <a:gd name="T80" fmla="*/ 1828 w 3040"/>
              <a:gd name="T81" fmla="*/ 904 h 2884"/>
              <a:gd name="T82" fmla="*/ 2045 w 3040"/>
              <a:gd name="T83" fmla="*/ 693 h 2884"/>
              <a:gd name="T84" fmla="*/ 2260 w 3040"/>
              <a:gd name="T85" fmla="*/ 502 h 2884"/>
              <a:gd name="T86" fmla="*/ 2474 w 3040"/>
              <a:gd name="T87" fmla="*/ 328 h 2884"/>
              <a:gd name="T88" fmla="*/ 2685 w 3040"/>
              <a:gd name="T89" fmla="*/ 175 h 2884"/>
              <a:gd name="T90" fmla="*/ 2893 w 3040"/>
              <a:gd name="T91" fmla="*/ 40 h 28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3040" h="2884">
                <a:moveTo>
                  <a:pt x="2963" y="0"/>
                </a:moveTo>
                <a:lnTo>
                  <a:pt x="3040" y="109"/>
                </a:lnTo>
                <a:lnTo>
                  <a:pt x="3040" y="109"/>
                </a:lnTo>
                <a:lnTo>
                  <a:pt x="2981" y="155"/>
                </a:lnTo>
                <a:lnTo>
                  <a:pt x="2922" y="203"/>
                </a:lnTo>
                <a:lnTo>
                  <a:pt x="2860" y="256"/>
                </a:lnTo>
                <a:lnTo>
                  <a:pt x="2799" y="309"/>
                </a:lnTo>
                <a:lnTo>
                  <a:pt x="2736" y="367"/>
                </a:lnTo>
                <a:lnTo>
                  <a:pt x="2673" y="428"/>
                </a:lnTo>
                <a:lnTo>
                  <a:pt x="2610" y="491"/>
                </a:lnTo>
                <a:lnTo>
                  <a:pt x="2545" y="557"/>
                </a:lnTo>
                <a:lnTo>
                  <a:pt x="2479" y="627"/>
                </a:lnTo>
                <a:lnTo>
                  <a:pt x="2413" y="699"/>
                </a:lnTo>
                <a:lnTo>
                  <a:pt x="2346" y="775"/>
                </a:lnTo>
                <a:lnTo>
                  <a:pt x="2277" y="853"/>
                </a:lnTo>
                <a:lnTo>
                  <a:pt x="2209" y="934"/>
                </a:lnTo>
                <a:lnTo>
                  <a:pt x="2139" y="1018"/>
                </a:lnTo>
                <a:lnTo>
                  <a:pt x="2067" y="1106"/>
                </a:lnTo>
                <a:lnTo>
                  <a:pt x="1996" y="1196"/>
                </a:lnTo>
                <a:lnTo>
                  <a:pt x="1996" y="1196"/>
                </a:lnTo>
                <a:lnTo>
                  <a:pt x="1926" y="1287"/>
                </a:lnTo>
                <a:lnTo>
                  <a:pt x="1858" y="1377"/>
                </a:lnTo>
                <a:lnTo>
                  <a:pt x="1790" y="1468"/>
                </a:lnTo>
                <a:lnTo>
                  <a:pt x="1727" y="1556"/>
                </a:lnTo>
                <a:lnTo>
                  <a:pt x="1664" y="1645"/>
                </a:lnTo>
                <a:lnTo>
                  <a:pt x="1605" y="1733"/>
                </a:lnTo>
                <a:lnTo>
                  <a:pt x="1546" y="1819"/>
                </a:lnTo>
                <a:lnTo>
                  <a:pt x="1490" y="1905"/>
                </a:lnTo>
                <a:lnTo>
                  <a:pt x="1437" y="1991"/>
                </a:lnTo>
                <a:lnTo>
                  <a:pt x="1385" y="2076"/>
                </a:lnTo>
                <a:lnTo>
                  <a:pt x="1336" y="2159"/>
                </a:lnTo>
                <a:lnTo>
                  <a:pt x="1289" y="2242"/>
                </a:lnTo>
                <a:lnTo>
                  <a:pt x="1243" y="2324"/>
                </a:lnTo>
                <a:lnTo>
                  <a:pt x="1200" y="2405"/>
                </a:lnTo>
                <a:lnTo>
                  <a:pt x="1160" y="2486"/>
                </a:lnTo>
                <a:lnTo>
                  <a:pt x="1120" y="2567"/>
                </a:lnTo>
                <a:lnTo>
                  <a:pt x="958" y="2676"/>
                </a:lnTo>
                <a:lnTo>
                  <a:pt x="958" y="2676"/>
                </a:lnTo>
                <a:lnTo>
                  <a:pt x="865" y="2741"/>
                </a:lnTo>
                <a:lnTo>
                  <a:pt x="788" y="2798"/>
                </a:lnTo>
                <a:lnTo>
                  <a:pt x="728" y="2845"/>
                </a:lnTo>
                <a:lnTo>
                  <a:pt x="704" y="2867"/>
                </a:lnTo>
                <a:lnTo>
                  <a:pt x="683" y="2884"/>
                </a:lnTo>
                <a:lnTo>
                  <a:pt x="683" y="2884"/>
                </a:lnTo>
                <a:lnTo>
                  <a:pt x="675" y="2856"/>
                </a:lnTo>
                <a:lnTo>
                  <a:pt x="666" y="2825"/>
                </a:lnTo>
                <a:lnTo>
                  <a:pt x="639" y="2748"/>
                </a:lnTo>
                <a:lnTo>
                  <a:pt x="603" y="2655"/>
                </a:lnTo>
                <a:lnTo>
                  <a:pt x="560" y="2546"/>
                </a:lnTo>
                <a:lnTo>
                  <a:pt x="498" y="2404"/>
                </a:lnTo>
                <a:lnTo>
                  <a:pt x="498" y="2404"/>
                </a:lnTo>
                <a:lnTo>
                  <a:pt x="465" y="2330"/>
                </a:lnTo>
                <a:lnTo>
                  <a:pt x="433" y="2261"/>
                </a:lnTo>
                <a:lnTo>
                  <a:pt x="401" y="2197"/>
                </a:lnTo>
                <a:lnTo>
                  <a:pt x="371" y="2137"/>
                </a:lnTo>
                <a:lnTo>
                  <a:pt x="340" y="2084"/>
                </a:lnTo>
                <a:lnTo>
                  <a:pt x="311" y="2034"/>
                </a:lnTo>
                <a:lnTo>
                  <a:pt x="281" y="1991"/>
                </a:lnTo>
                <a:lnTo>
                  <a:pt x="253" y="1950"/>
                </a:lnTo>
                <a:lnTo>
                  <a:pt x="253" y="1950"/>
                </a:lnTo>
                <a:lnTo>
                  <a:pt x="225" y="1915"/>
                </a:lnTo>
                <a:lnTo>
                  <a:pt x="195" y="1885"/>
                </a:lnTo>
                <a:lnTo>
                  <a:pt x="164" y="1855"/>
                </a:lnTo>
                <a:lnTo>
                  <a:pt x="133" y="1829"/>
                </a:lnTo>
                <a:lnTo>
                  <a:pt x="101" y="1807"/>
                </a:lnTo>
                <a:lnTo>
                  <a:pt x="69" y="1786"/>
                </a:lnTo>
                <a:lnTo>
                  <a:pt x="35" y="1770"/>
                </a:lnTo>
                <a:lnTo>
                  <a:pt x="0" y="1757"/>
                </a:lnTo>
                <a:lnTo>
                  <a:pt x="0" y="1757"/>
                </a:lnTo>
                <a:lnTo>
                  <a:pt x="30" y="1726"/>
                </a:lnTo>
                <a:lnTo>
                  <a:pt x="59" y="1698"/>
                </a:lnTo>
                <a:lnTo>
                  <a:pt x="87" y="1672"/>
                </a:lnTo>
                <a:lnTo>
                  <a:pt x="116" y="1646"/>
                </a:lnTo>
                <a:lnTo>
                  <a:pt x="144" y="1625"/>
                </a:lnTo>
                <a:lnTo>
                  <a:pt x="172" y="1605"/>
                </a:lnTo>
                <a:lnTo>
                  <a:pt x="199" y="1586"/>
                </a:lnTo>
                <a:lnTo>
                  <a:pt x="227" y="1568"/>
                </a:lnTo>
                <a:lnTo>
                  <a:pt x="254" y="1555"/>
                </a:lnTo>
                <a:lnTo>
                  <a:pt x="281" y="1542"/>
                </a:lnTo>
                <a:lnTo>
                  <a:pt x="307" y="1531"/>
                </a:lnTo>
                <a:lnTo>
                  <a:pt x="332" y="1523"/>
                </a:lnTo>
                <a:lnTo>
                  <a:pt x="359" y="1516"/>
                </a:lnTo>
                <a:lnTo>
                  <a:pt x="385" y="1511"/>
                </a:lnTo>
                <a:lnTo>
                  <a:pt x="409" y="1508"/>
                </a:lnTo>
                <a:lnTo>
                  <a:pt x="434" y="1507"/>
                </a:lnTo>
                <a:lnTo>
                  <a:pt x="434" y="1507"/>
                </a:lnTo>
                <a:lnTo>
                  <a:pt x="444" y="1507"/>
                </a:lnTo>
                <a:lnTo>
                  <a:pt x="455" y="1508"/>
                </a:lnTo>
                <a:lnTo>
                  <a:pt x="465" y="1511"/>
                </a:lnTo>
                <a:lnTo>
                  <a:pt x="476" y="1513"/>
                </a:lnTo>
                <a:lnTo>
                  <a:pt x="499" y="1523"/>
                </a:lnTo>
                <a:lnTo>
                  <a:pt x="521" y="1535"/>
                </a:lnTo>
                <a:lnTo>
                  <a:pt x="543" y="1551"/>
                </a:lnTo>
                <a:lnTo>
                  <a:pt x="566" y="1571"/>
                </a:lnTo>
                <a:lnTo>
                  <a:pt x="589" y="1594"/>
                </a:lnTo>
                <a:lnTo>
                  <a:pt x="612" y="1621"/>
                </a:lnTo>
                <a:lnTo>
                  <a:pt x="636" y="1652"/>
                </a:lnTo>
                <a:lnTo>
                  <a:pt x="659" y="1685"/>
                </a:lnTo>
                <a:lnTo>
                  <a:pt x="683" y="1723"/>
                </a:lnTo>
                <a:lnTo>
                  <a:pt x="708" y="1763"/>
                </a:lnTo>
                <a:lnTo>
                  <a:pt x="733" y="1809"/>
                </a:lnTo>
                <a:lnTo>
                  <a:pt x="757" y="1858"/>
                </a:lnTo>
                <a:lnTo>
                  <a:pt x="783" y="1909"/>
                </a:lnTo>
                <a:lnTo>
                  <a:pt x="808" y="1964"/>
                </a:lnTo>
                <a:lnTo>
                  <a:pt x="877" y="2117"/>
                </a:lnTo>
                <a:lnTo>
                  <a:pt x="877" y="2117"/>
                </a:lnTo>
                <a:lnTo>
                  <a:pt x="924" y="2039"/>
                </a:lnTo>
                <a:lnTo>
                  <a:pt x="973" y="1963"/>
                </a:lnTo>
                <a:lnTo>
                  <a:pt x="1024" y="1885"/>
                </a:lnTo>
                <a:lnTo>
                  <a:pt x="1075" y="1808"/>
                </a:lnTo>
                <a:lnTo>
                  <a:pt x="1129" y="1731"/>
                </a:lnTo>
                <a:lnTo>
                  <a:pt x="1184" y="1655"/>
                </a:lnTo>
                <a:lnTo>
                  <a:pt x="1242" y="1578"/>
                </a:lnTo>
                <a:lnTo>
                  <a:pt x="1299" y="1503"/>
                </a:lnTo>
                <a:lnTo>
                  <a:pt x="1360" y="1427"/>
                </a:lnTo>
                <a:lnTo>
                  <a:pt x="1422" y="1351"/>
                </a:lnTo>
                <a:lnTo>
                  <a:pt x="1485" y="1277"/>
                </a:lnTo>
                <a:lnTo>
                  <a:pt x="1551" y="1201"/>
                </a:lnTo>
                <a:lnTo>
                  <a:pt x="1618" y="1127"/>
                </a:lnTo>
                <a:lnTo>
                  <a:pt x="1685" y="1052"/>
                </a:lnTo>
                <a:lnTo>
                  <a:pt x="1757" y="978"/>
                </a:lnTo>
                <a:lnTo>
                  <a:pt x="1828" y="904"/>
                </a:lnTo>
                <a:lnTo>
                  <a:pt x="1828" y="904"/>
                </a:lnTo>
                <a:lnTo>
                  <a:pt x="1901" y="831"/>
                </a:lnTo>
                <a:lnTo>
                  <a:pt x="1973" y="761"/>
                </a:lnTo>
                <a:lnTo>
                  <a:pt x="2045" y="693"/>
                </a:lnTo>
                <a:lnTo>
                  <a:pt x="2117" y="627"/>
                </a:lnTo>
                <a:lnTo>
                  <a:pt x="2189" y="564"/>
                </a:lnTo>
                <a:lnTo>
                  <a:pt x="2260" y="502"/>
                </a:lnTo>
                <a:lnTo>
                  <a:pt x="2331" y="441"/>
                </a:lnTo>
                <a:lnTo>
                  <a:pt x="2402" y="383"/>
                </a:lnTo>
                <a:lnTo>
                  <a:pt x="2474" y="328"/>
                </a:lnTo>
                <a:lnTo>
                  <a:pt x="2544" y="274"/>
                </a:lnTo>
                <a:lnTo>
                  <a:pt x="2614" y="223"/>
                </a:lnTo>
                <a:lnTo>
                  <a:pt x="2685" y="175"/>
                </a:lnTo>
                <a:lnTo>
                  <a:pt x="2755" y="128"/>
                </a:lnTo>
                <a:lnTo>
                  <a:pt x="2825" y="83"/>
                </a:lnTo>
                <a:lnTo>
                  <a:pt x="2893" y="40"/>
                </a:lnTo>
                <a:lnTo>
                  <a:pt x="2963" y="0"/>
                </a:lnTo>
                <a:lnTo>
                  <a:pt x="2963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/>
          </a:p>
        </p:txBody>
      </p:sp>
      <p:sp>
        <p:nvSpPr>
          <p:cNvPr id="71" name="TextBox 70"/>
          <p:cNvSpPr txBox="1"/>
          <p:nvPr/>
        </p:nvSpPr>
        <p:spPr>
          <a:xfrm>
            <a:off x="8413945" y="3361807"/>
            <a:ext cx="107761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sz="1100" baseline="30000" dirty="0" smtClean="0"/>
              <a:t>1</a:t>
            </a:r>
            <a:r>
              <a:rPr lang="ru-RU" sz="1100" dirty="0" smtClean="0"/>
              <a:t> </a:t>
            </a:r>
            <a:endParaRPr lang="ru-RU" sz="1100" dirty="0"/>
          </a:p>
        </p:txBody>
      </p:sp>
      <p:sp>
        <p:nvSpPr>
          <p:cNvPr id="55" name="4. Footnote"/>
          <p:cNvSpPr txBox="1">
            <a:spLocks noChangeArrowheads="1"/>
          </p:cNvSpPr>
          <p:nvPr/>
        </p:nvSpPr>
        <p:spPr bwMode="gray">
          <a:xfrm>
            <a:off x="119063" y="6305945"/>
            <a:ext cx="8618537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104775" indent="-104775" defTabSz="895350">
              <a:defRPr sz="800" baseline="0">
                <a:solidFill>
                  <a:schemeClr val="accent6"/>
                </a:solidFill>
                <a:latin typeface="+mn-lt"/>
              </a:defRPr>
            </a:lvl1pPr>
            <a:lvl2pPr marL="1031875" defTabSz="895350">
              <a:defRPr sz="2400"/>
            </a:lvl2pPr>
            <a:lvl3pPr marL="1217613" defTabSz="895350">
              <a:defRPr sz="2400"/>
            </a:lvl3pPr>
            <a:lvl4pPr marL="1404938" defTabSz="895350">
              <a:defRPr sz="2400"/>
            </a:lvl4pPr>
            <a:lvl5pPr marL="1792288" defTabSz="895350">
              <a:defRPr sz="2400"/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/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/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/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/>
            </a:lvl9pPr>
          </a:lstStyle>
          <a:p>
            <a:r>
              <a:rPr lang="ru-RU" dirty="0"/>
              <a:t>1 Как правило, государство оставляет за собой контрольный пакет в 50+1 акция для сохранения контроля над земельным участком</a:t>
            </a:r>
          </a:p>
        </p:txBody>
      </p:sp>
      <p:sp>
        <p:nvSpPr>
          <p:cNvPr id="78" name="Oval 77"/>
          <p:cNvSpPr/>
          <p:nvPr/>
        </p:nvSpPr>
        <p:spPr>
          <a:xfrm>
            <a:off x="1805736" y="5478479"/>
            <a:ext cx="525823" cy="525823"/>
          </a:xfrm>
          <a:prstGeom prst="ellipse">
            <a:avLst/>
          </a:prstGeom>
          <a:solidFill>
            <a:schemeClr val="bg1"/>
          </a:solidFill>
          <a:ln w="9525">
            <a:noFill/>
          </a:ln>
          <a:effectLst>
            <a:innerShdw blurRad="63500" dist="50800" dir="8100000">
              <a:schemeClr val="accent6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</a:endParaRPr>
          </a:p>
        </p:txBody>
      </p:sp>
      <p:sp>
        <p:nvSpPr>
          <p:cNvPr id="79" name="Oval 78"/>
          <p:cNvSpPr/>
          <p:nvPr/>
        </p:nvSpPr>
        <p:spPr>
          <a:xfrm>
            <a:off x="1805736" y="4542280"/>
            <a:ext cx="525823" cy="525823"/>
          </a:xfrm>
          <a:prstGeom prst="ellipse">
            <a:avLst/>
          </a:prstGeom>
          <a:solidFill>
            <a:schemeClr val="bg1"/>
          </a:solidFill>
          <a:ln w="9525">
            <a:noFill/>
          </a:ln>
          <a:effectLst>
            <a:innerShdw blurRad="63500" dist="50800" dir="8100000">
              <a:schemeClr val="accent6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</a:endParaRPr>
          </a:p>
        </p:txBody>
      </p:sp>
      <p:sp>
        <p:nvSpPr>
          <p:cNvPr id="80" name="Oval 79"/>
          <p:cNvSpPr/>
          <p:nvPr/>
        </p:nvSpPr>
        <p:spPr>
          <a:xfrm>
            <a:off x="1805736" y="3300052"/>
            <a:ext cx="525823" cy="525823"/>
          </a:xfrm>
          <a:prstGeom prst="ellipse">
            <a:avLst/>
          </a:prstGeom>
          <a:solidFill>
            <a:schemeClr val="bg1"/>
          </a:solidFill>
          <a:ln w="9525">
            <a:noFill/>
          </a:ln>
          <a:effectLst>
            <a:innerShdw blurRad="63500" dist="50800" dir="8100000">
              <a:schemeClr val="accent6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</a:endParaRPr>
          </a:p>
        </p:txBody>
      </p:sp>
      <p:sp>
        <p:nvSpPr>
          <p:cNvPr id="81" name="Oval 80"/>
          <p:cNvSpPr/>
          <p:nvPr/>
        </p:nvSpPr>
        <p:spPr>
          <a:xfrm>
            <a:off x="1805736" y="2353248"/>
            <a:ext cx="525823" cy="525823"/>
          </a:xfrm>
          <a:prstGeom prst="ellipse">
            <a:avLst/>
          </a:prstGeom>
          <a:solidFill>
            <a:schemeClr val="bg1"/>
          </a:solidFill>
          <a:ln w="9525">
            <a:noFill/>
          </a:ln>
          <a:effectLst>
            <a:innerShdw blurRad="63500" dist="50800" dir="8100000">
              <a:schemeClr val="accent6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</a:endParaRPr>
          </a:p>
        </p:txBody>
      </p:sp>
      <p:sp>
        <p:nvSpPr>
          <p:cNvPr id="82" name="Oval 81"/>
          <p:cNvSpPr/>
          <p:nvPr/>
        </p:nvSpPr>
        <p:spPr>
          <a:xfrm>
            <a:off x="1805736" y="1515700"/>
            <a:ext cx="525823" cy="525823"/>
          </a:xfrm>
          <a:prstGeom prst="ellipse">
            <a:avLst/>
          </a:prstGeom>
          <a:solidFill>
            <a:schemeClr val="bg1"/>
          </a:solidFill>
          <a:ln w="9525">
            <a:noFill/>
          </a:ln>
          <a:effectLst>
            <a:innerShdw blurRad="63500" dist="50800" dir="8100000">
              <a:schemeClr val="accent6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</a:endParaRPr>
          </a:p>
        </p:txBody>
      </p:sp>
      <p:sp>
        <p:nvSpPr>
          <p:cNvPr id="83" name="Freeform 85"/>
          <p:cNvSpPr>
            <a:spLocks noEditPoints="1"/>
          </p:cNvSpPr>
          <p:nvPr/>
        </p:nvSpPr>
        <p:spPr bwMode="auto">
          <a:xfrm>
            <a:off x="1871277" y="1627156"/>
            <a:ext cx="394741" cy="263832"/>
          </a:xfrm>
          <a:custGeom>
            <a:avLst/>
            <a:gdLst>
              <a:gd name="T0" fmla="*/ 385 w 392"/>
              <a:gd name="T1" fmla="*/ 232 h 262"/>
              <a:gd name="T2" fmla="*/ 387 w 392"/>
              <a:gd name="T3" fmla="*/ 97 h 262"/>
              <a:gd name="T4" fmla="*/ 392 w 392"/>
              <a:gd name="T5" fmla="*/ 73 h 262"/>
              <a:gd name="T6" fmla="*/ 386 w 392"/>
              <a:gd name="T7" fmla="*/ 68 h 262"/>
              <a:gd name="T8" fmla="*/ 271 w 392"/>
              <a:gd name="T9" fmla="*/ 56 h 262"/>
              <a:gd name="T10" fmla="*/ 229 w 392"/>
              <a:gd name="T11" fmla="*/ 46 h 262"/>
              <a:gd name="T12" fmla="*/ 207 w 392"/>
              <a:gd name="T13" fmla="*/ 20 h 262"/>
              <a:gd name="T14" fmla="*/ 217 w 392"/>
              <a:gd name="T15" fmla="*/ 22 h 262"/>
              <a:gd name="T16" fmla="*/ 229 w 392"/>
              <a:gd name="T17" fmla="*/ 16 h 262"/>
              <a:gd name="T18" fmla="*/ 224 w 392"/>
              <a:gd name="T19" fmla="*/ 15 h 262"/>
              <a:gd name="T20" fmla="*/ 217 w 392"/>
              <a:gd name="T21" fmla="*/ 9 h 262"/>
              <a:gd name="T22" fmla="*/ 203 w 392"/>
              <a:gd name="T23" fmla="*/ 0 h 262"/>
              <a:gd name="T24" fmla="*/ 195 w 392"/>
              <a:gd name="T25" fmla="*/ 1 h 262"/>
              <a:gd name="T26" fmla="*/ 191 w 392"/>
              <a:gd name="T27" fmla="*/ 8 h 262"/>
              <a:gd name="T28" fmla="*/ 176 w 392"/>
              <a:gd name="T29" fmla="*/ 45 h 262"/>
              <a:gd name="T30" fmla="*/ 135 w 392"/>
              <a:gd name="T31" fmla="*/ 51 h 262"/>
              <a:gd name="T32" fmla="*/ 107 w 392"/>
              <a:gd name="T33" fmla="*/ 68 h 262"/>
              <a:gd name="T34" fmla="*/ 1 w 392"/>
              <a:gd name="T35" fmla="*/ 71 h 262"/>
              <a:gd name="T36" fmla="*/ 4 w 392"/>
              <a:gd name="T37" fmla="*/ 93 h 262"/>
              <a:gd name="T38" fmla="*/ 7 w 392"/>
              <a:gd name="T39" fmla="*/ 99 h 262"/>
              <a:gd name="T40" fmla="*/ 4 w 392"/>
              <a:gd name="T41" fmla="*/ 236 h 262"/>
              <a:gd name="T42" fmla="*/ 1 w 392"/>
              <a:gd name="T43" fmla="*/ 260 h 262"/>
              <a:gd name="T44" fmla="*/ 386 w 392"/>
              <a:gd name="T45" fmla="*/ 262 h 262"/>
              <a:gd name="T46" fmla="*/ 392 w 392"/>
              <a:gd name="T47" fmla="*/ 258 h 262"/>
              <a:gd name="T48" fmla="*/ 53 w 392"/>
              <a:gd name="T49" fmla="*/ 228 h 262"/>
              <a:gd name="T50" fmla="*/ 53 w 392"/>
              <a:gd name="T51" fmla="*/ 179 h 262"/>
              <a:gd name="T52" fmla="*/ 32 w 392"/>
              <a:gd name="T53" fmla="*/ 159 h 262"/>
              <a:gd name="T54" fmla="*/ 53 w 392"/>
              <a:gd name="T55" fmla="*/ 159 h 262"/>
              <a:gd name="T56" fmla="*/ 82 w 392"/>
              <a:gd name="T57" fmla="*/ 179 h 262"/>
              <a:gd name="T58" fmla="*/ 103 w 392"/>
              <a:gd name="T59" fmla="*/ 159 h 262"/>
              <a:gd name="T60" fmla="*/ 103 w 392"/>
              <a:gd name="T61" fmla="*/ 125 h 262"/>
              <a:gd name="T62" fmla="*/ 153 w 392"/>
              <a:gd name="T63" fmla="*/ 227 h 262"/>
              <a:gd name="T64" fmla="*/ 132 w 392"/>
              <a:gd name="T65" fmla="*/ 227 h 262"/>
              <a:gd name="T66" fmla="*/ 132 w 392"/>
              <a:gd name="T67" fmla="*/ 106 h 262"/>
              <a:gd name="T68" fmla="*/ 140 w 392"/>
              <a:gd name="T69" fmla="*/ 100 h 262"/>
              <a:gd name="T70" fmla="*/ 148 w 392"/>
              <a:gd name="T71" fmla="*/ 99 h 262"/>
              <a:gd name="T72" fmla="*/ 153 w 392"/>
              <a:gd name="T73" fmla="*/ 105 h 262"/>
              <a:gd name="T74" fmla="*/ 212 w 392"/>
              <a:gd name="T75" fmla="*/ 227 h 262"/>
              <a:gd name="T76" fmla="*/ 179 w 392"/>
              <a:gd name="T77" fmla="*/ 227 h 262"/>
              <a:gd name="T78" fmla="*/ 179 w 392"/>
              <a:gd name="T79" fmla="*/ 102 h 262"/>
              <a:gd name="T80" fmla="*/ 188 w 392"/>
              <a:gd name="T81" fmla="*/ 97 h 262"/>
              <a:gd name="T82" fmla="*/ 192 w 392"/>
              <a:gd name="T83" fmla="*/ 97 h 262"/>
              <a:gd name="T84" fmla="*/ 201 w 392"/>
              <a:gd name="T85" fmla="*/ 97 h 262"/>
              <a:gd name="T86" fmla="*/ 207 w 392"/>
              <a:gd name="T87" fmla="*/ 97 h 262"/>
              <a:gd name="T88" fmla="*/ 213 w 392"/>
              <a:gd name="T89" fmla="*/ 104 h 262"/>
              <a:gd name="T90" fmla="*/ 260 w 392"/>
              <a:gd name="T91" fmla="*/ 227 h 262"/>
              <a:gd name="T92" fmla="*/ 238 w 392"/>
              <a:gd name="T93" fmla="*/ 227 h 262"/>
              <a:gd name="T94" fmla="*/ 239 w 392"/>
              <a:gd name="T95" fmla="*/ 103 h 262"/>
              <a:gd name="T96" fmla="*/ 247 w 392"/>
              <a:gd name="T97" fmla="*/ 100 h 262"/>
              <a:gd name="T98" fmla="*/ 255 w 392"/>
              <a:gd name="T99" fmla="*/ 100 h 262"/>
              <a:gd name="T100" fmla="*/ 260 w 392"/>
              <a:gd name="T101" fmla="*/ 108 h 262"/>
              <a:gd name="T102" fmla="*/ 284 w 392"/>
              <a:gd name="T103" fmla="*/ 228 h 262"/>
              <a:gd name="T104" fmla="*/ 301 w 392"/>
              <a:gd name="T105" fmla="*/ 228 h 262"/>
              <a:gd name="T106" fmla="*/ 284 w 392"/>
              <a:gd name="T107" fmla="*/ 125 h 262"/>
              <a:gd name="T108" fmla="*/ 332 w 392"/>
              <a:gd name="T109" fmla="*/ 228 h 262"/>
              <a:gd name="T110" fmla="*/ 332 w 392"/>
              <a:gd name="T111" fmla="*/ 179 h 262"/>
              <a:gd name="T112" fmla="*/ 315 w 392"/>
              <a:gd name="T113" fmla="*/ 159 h 262"/>
              <a:gd name="T114" fmla="*/ 332 w 392"/>
              <a:gd name="T115" fmla="*/ 159 h 262"/>
              <a:gd name="T116" fmla="*/ 345 w 392"/>
              <a:gd name="T117" fmla="*/ 179 h 262"/>
              <a:gd name="T118" fmla="*/ 362 w 392"/>
              <a:gd name="T119" fmla="*/ 159 h 262"/>
              <a:gd name="T120" fmla="*/ 362 w 392"/>
              <a:gd name="T121" fmla="*/ 125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92" h="262">
                <a:moveTo>
                  <a:pt x="388" y="236"/>
                </a:moveTo>
                <a:lnTo>
                  <a:pt x="387" y="234"/>
                </a:lnTo>
                <a:lnTo>
                  <a:pt x="385" y="232"/>
                </a:lnTo>
                <a:lnTo>
                  <a:pt x="385" y="99"/>
                </a:lnTo>
                <a:lnTo>
                  <a:pt x="385" y="99"/>
                </a:lnTo>
                <a:lnTo>
                  <a:pt x="387" y="97"/>
                </a:lnTo>
                <a:lnTo>
                  <a:pt x="388" y="93"/>
                </a:lnTo>
                <a:lnTo>
                  <a:pt x="392" y="76"/>
                </a:lnTo>
                <a:lnTo>
                  <a:pt x="392" y="73"/>
                </a:lnTo>
                <a:lnTo>
                  <a:pt x="391" y="71"/>
                </a:lnTo>
                <a:lnTo>
                  <a:pt x="389" y="69"/>
                </a:lnTo>
                <a:lnTo>
                  <a:pt x="386" y="68"/>
                </a:lnTo>
                <a:lnTo>
                  <a:pt x="285" y="68"/>
                </a:lnTo>
                <a:lnTo>
                  <a:pt x="281" y="62"/>
                </a:lnTo>
                <a:lnTo>
                  <a:pt x="271" y="56"/>
                </a:lnTo>
                <a:lnTo>
                  <a:pt x="257" y="51"/>
                </a:lnTo>
                <a:lnTo>
                  <a:pt x="244" y="48"/>
                </a:lnTo>
                <a:lnTo>
                  <a:pt x="229" y="46"/>
                </a:lnTo>
                <a:lnTo>
                  <a:pt x="216" y="45"/>
                </a:lnTo>
                <a:lnTo>
                  <a:pt x="207" y="44"/>
                </a:lnTo>
                <a:lnTo>
                  <a:pt x="207" y="20"/>
                </a:lnTo>
                <a:lnTo>
                  <a:pt x="209" y="20"/>
                </a:lnTo>
                <a:lnTo>
                  <a:pt x="211" y="21"/>
                </a:lnTo>
                <a:lnTo>
                  <a:pt x="217" y="22"/>
                </a:lnTo>
                <a:lnTo>
                  <a:pt x="224" y="20"/>
                </a:lnTo>
                <a:lnTo>
                  <a:pt x="228" y="18"/>
                </a:lnTo>
                <a:lnTo>
                  <a:pt x="229" y="16"/>
                </a:lnTo>
                <a:lnTo>
                  <a:pt x="228" y="16"/>
                </a:lnTo>
                <a:lnTo>
                  <a:pt x="227" y="15"/>
                </a:lnTo>
                <a:lnTo>
                  <a:pt x="224" y="15"/>
                </a:lnTo>
                <a:lnTo>
                  <a:pt x="221" y="13"/>
                </a:lnTo>
                <a:lnTo>
                  <a:pt x="219" y="11"/>
                </a:lnTo>
                <a:lnTo>
                  <a:pt x="217" y="9"/>
                </a:lnTo>
                <a:lnTo>
                  <a:pt x="214" y="3"/>
                </a:lnTo>
                <a:lnTo>
                  <a:pt x="209" y="1"/>
                </a:lnTo>
                <a:lnTo>
                  <a:pt x="203" y="0"/>
                </a:lnTo>
                <a:lnTo>
                  <a:pt x="199" y="0"/>
                </a:lnTo>
                <a:lnTo>
                  <a:pt x="197" y="0"/>
                </a:lnTo>
                <a:lnTo>
                  <a:pt x="195" y="1"/>
                </a:lnTo>
                <a:lnTo>
                  <a:pt x="193" y="2"/>
                </a:lnTo>
                <a:lnTo>
                  <a:pt x="191" y="4"/>
                </a:lnTo>
                <a:lnTo>
                  <a:pt x="191" y="8"/>
                </a:lnTo>
                <a:lnTo>
                  <a:pt x="191" y="44"/>
                </a:lnTo>
                <a:lnTo>
                  <a:pt x="185" y="44"/>
                </a:lnTo>
                <a:lnTo>
                  <a:pt x="176" y="45"/>
                </a:lnTo>
                <a:lnTo>
                  <a:pt x="163" y="46"/>
                </a:lnTo>
                <a:lnTo>
                  <a:pt x="148" y="48"/>
                </a:lnTo>
                <a:lnTo>
                  <a:pt x="135" y="51"/>
                </a:lnTo>
                <a:lnTo>
                  <a:pt x="122" y="55"/>
                </a:lnTo>
                <a:lnTo>
                  <a:pt x="111" y="62"/>
                </a:lnTo>
                <a:lnTo>
                  <a:pt x="107" y="68"/>
                </a:lnTo>
                <a:lnTo>
                  <a:pt x="6" y="68"/>
                </a:lnTo>
                <a:lnTo>
                  <a:pt x="3" y="69"/>
                </a:lnTo>
                <a:lnTo>
                  <a:pt x="1" y="71"/>
                </a:lnTo>
                <a:lnTo>
                  <a:pt x="0" y="73"/>
                </a:lnTo>
                <a:lnTo>
                  <a:pt x="0" y="76"/>
                </a:lnTo>
                <a:lnTo>
                  <a:pt x="4" y="93"/>
                </a:lnTo>
                <a:lnTo>
                  <a:pt x="5" y="97"/>
                </a:lnTo>
                <a:lnTo>
                  <a:pt x="7" y="99"/>
                </a:lnTo>
                <a:lnTo>
                  <a:pt x="7" y="99"/>
                </a:lnTo>
                <a:lnTo>
                  <a:pt x="7" y="232"/>
                </a:lnTo>
                <a:lnTo>
                  <a:pt x="5" y="234"/>
                </a:lnTo>
                <a:lnTo>
                  <a:pt x="4" y="236"/>
                </a:lnTo>
                <a:lnTo>
                  <a:pt x="0" y="254"/>
                </a:lnTo>
                <a:lnTo>
                  <a:pt x="0" y="258"/>
                </a:lnTo>
                <a:lnTo>
                  <a:pt x="1" y="260"/>
                </a:lnTo>
                <a:lnTo>
                  <a:pt x="3" y="262"/>
                </a:lnTo>
                <a:lnTo>
                  <a:pt x="6" y="262"/>
                </a:lnTo>
                <a:lnTo>
                  <a:pt x="386" y="262"/>
                </a:lnTo>
                <a:lnTo>
                  <a:pt x="389" y="262"/>
                </a:lnTo>
                <a:lnTo>
                  <a:pt x="391" y="260"/>
                </a:lnTo>
                <a:lnTo>
                  <a:pt x="392" y="258"/>
                </a:lnTo>
                <a:lnTo>
                  <a:pt x="392" y="254"/>
                </a:lnTo>
                <a:lnTo>
                  <a:pt x="388" y="236"/>
                </a:lnTo>
                <a:close/>
                <a:moveTo>
                  <a:pt x="53" y="228"/>
                </a:moveTo>
                <a:lnTo>
                  <a:pt x="32" y="228"/>
                </a:lnTo>
                <a:lnTo>
                  <a:pt x="32" y="179"/>
                </a:lnTo>
                <a:lnTo>
                  <a:pt x="53" y="179"/>
                </a:lnTo>
                <a:lnTo>
                  <a:pt x="53" y="228"/>
                </a:lnTo>
                <a:close/>
                <a:moveTo>
                  <a:pt x="53" y="159"/>
                </a:moveTo>
                <a:lnTo>
                  <a:pt x="32" y="159"/>
                </a:lnTo>
                <a:lnTo>
                  <a:pt x="32" y="125"/>
                </a:lnTo>
                <a:lnTo>
                  <a:pt x="53" y="125"/>
                </a:lnTo>
                <a:lnTo>
                  <a:pt x="53" y="159"/>
                </a:lnTo>
                <a:close/>
                <a:moveTo>
                  <a:pt x="103" y="228"/>
                </a:moveTo>
                <a:lnTo>
                  <a:pt x="82" y="228"/>
                </a:lnTo>
                <a:lnTo>
                  <a:pt x="82" y="179"/>
                </a:lnTo>
                <a:lnTo>
                  <a:pt x="103" y="179"/>
                </a:lnTo>
                <a:lnTo>
                  <a:pt x="103" y="228"/>
                </a:lnTo>
                <a:close/>
                <a:moveTo>
                  <a:pt x="103" y="159"/>
                </a:moveTo>
                <a:lnTo>
                  <a:pt x="82" y="159"/>
                </a:lnTo>
                <a:lnTo>
                  <a:pt x="82" y="125"/>
                </a:lnTo>
                <a:lnTo>
                  <a:pt x="103" y="125"/>
                </a:lnTo>
                <a:lnTo>
                  <a:pt x="103" y="159"/>
                </a:lnTo>
                <a:close/>
                <a:moveTo>
                  <a:pt x="153" y="225"/>
                </a:moveTo>
                <a:lnTo>
                  <a:pt x="153" y="227"/>
                </a:lnTo>
                <a:lnTo>
                  <a:pt x="152" y="229"/>
                </a:lnTo>
                <a:lnTo>
                  <a:pt x="133" y="229"/>
                </a:lnTo>
                <a:lnTo>
                  <a:pt x="132" y="227"/>
                </a:lnTo>
                <a:lnTo>
                  <a:pt x="131" y="225"/>
                </a:lnTo>
                <a:lnTo>
                  <a:pt x="131" y="108"/>
                </a:lnTo>
                <a:lnTo>
                  <a:pt x="132" y="106"/>
                </a:lnTo>
                <a:lnTo>
                  <a:pt x="135" y="104"/>
                </a:lnTo>
                <a:lnTo>
                  <a:pt x="138" y="102"/>
                </a:lnTo>
                <a:lnTo>
                  <a:pt x="140" y="100"/>
                </a:lnTo>
                <a:lnTo>
                  <a:pt x="143" y="99"/>
                </a:lnTo>
                <a:lnTo>
                  <a:pt x="145" y="99"/>
                </a:lnTo>
                <a:lnTo>
                  <a:pt x="148" y="99"/>
                </a:lnTo>
                <a:lnTo>
                  <a:pt x="150" y="100"/>
                </a:lnTo>
                <a:lnTo>
                  <a:pt x="153" y="102"/>
                </a:lnTo>
                <a:lnTo>
                  <a:pt x="153" y="105"/>
                </a:lnTo>
                <a:lnTo>
                  <a:pt x="153" y="225"/>
                </a:lnTo>
                <a:close/>
                <a:moveTo>
                  <a:pt x="213" y="225"/>
                </a:moveTo>
                <a:lnTo>
                  <a:pt x="212" y="227"/>
                </a:lnTo>
                <a:lnTo>
                  <a:pt x="212" y="229"/>
                </a:lnTo>
                <a:lnTo>
                  <a:pt x="180" y="229"/>
                </a:lnTo>
                <a:lnTo>
                  <a:pt x="179" y="227"/>
                </a:lnTo>
                <a:lnTo>
                  <a:pt x="179" y="225"/>
                </a:lnTo>
                <a:lnTo>
                  <a:pt x="179" y="104"/>
                </a:lnTo>
                <a:lnTo>
                  <a:pt x="179" y="102"/>
                </a:lnTo>
                <a:lnTo>
                  <a:pt x="181" y="99"/>
                </a:lnTo>
                <a:lnTo>
                  <a:pt x="184" y="97"/>
                </a:lnTo>
                <a:lnTo>
                  <a:pt x="188" y="97"/>
                </a:lnTo>
                <a:lnTo>
                  <a:pt x="189" y="97"/>
                </a:lnTo>
                <a:lnTo>
                  <a:pt x="190" y="97"/>
                </a:lnTo>
                <a:lnTo>
                  <a:pt x="192" y="97"/>
                </a:lnTo>
                <a:lnTo>
                  <a:pt x="195" y="97"/>
                </a:lnTo>
                <a:lnTo>
                  <a:pt x="199" y="97"/>
                </a:lnTo>
                <a:lnTo>
                  <a:pt x="201" y="97"/>
                </a:lnTo>
                <a:lnTo>
                  <a:pt x="203" y="97"/>
                </a:lnTo>
                <a:lnTo>
                  <a:pt x="203" y="97"/>
                </a:lnTo>
                <a:lnTo>
                  <a:pt x="207" y="97"/>
                </a:lnTo>
                <a:lnTo>
                  <a:pt x="210" y="99"/>
                </a:lnTo>
                <a:lnTo>
                  <a:pt x="212" y="102"/>
                </a:lnTo>
                <a:lnTo>
                  <a:pt x="213" y="104"/>
                </a:lnTo>
                <a:lnTo>
                  <a:pt x="213" y="225"/>
                </a:lnTo>
                <a:close/>
                <a:moveTo>
                  <a:pt x="260" y="225"/>
                </a:moveTo>
                <a:lnTo>
                  <a:pt x="260" y="227"/>
                </a:lnTo>
                <a:lnTo>
                  <a:pt x="259" y="229"/>
                </a:lnTo>
                <a:lnTo>
                  <a:pt x="239" y="229"/>
                </a:lnTo>
                <a:lnTo>
                  <a:pt x="238" y="227"/>
                </a:lnTo>
                <a:lnTo>
                  <a:pt x="238" y="225"/>
                </a:lnTo>
                <a:lnTo>
                  <a:pt x="238" y="105"/>
                </a:lnTo>
                <a:lnTo>
                  <a:pt x="239" y="103"/>
                </a:lnTo>
                <a:lnTo>
                  <a:pt x="242" y="102"/>
                </a:lnTo>
                <a:lnTo>
                  <a:pt x="244" y="101"/>
                </a:lnTo>
                <a:lnTo>
                  <a:pt x="247" y="100"/>
                </a:lnTo>
                <a:lnTo>
                  <a:pt x="250" y="99"/>
                </a:lnTo>
                <a:lnTo>
                  <a:pt x="252" y="100"/>
                </a:lnTo>
                <a:lnTo>
                  <a:pt x="255" y="100"/>
                </a:lnTo>
                <a:lnTo>
                  <a:pt x="257" y="102"/>
                </a:lnTo>
                <a:lnTo>
                  <a:pt x="259" y="105"/>
                </a:lnTo>
                <a:lnTo>
                  <a:pt x="260" y="108"/>
                </a:lnTo>
                <a:lnTo>
                  <a:pt x="260" y="225"/>
                </a:lnTo>
                <a:close/>
                <a:moveTo>
                  <a:pt x="301" y="228"/>
                </a:moveTo>
                <a:lnTo>
                  <a:pt x="284" y="228"/>
                </a:lnTo>
                <a:lnTo>
                  <a:pt x="284" y="179"/>
                </a:lnTo>
                <a:lnTo>
                  <a:pt x="301" y="179"/>
                </a:lnTo>
                <a:lnTo>
                  <a:pt x="301" y="228"/>
                </a:lnTo>
                <a:close/>
                <a:moveTo>
                  <a:pt x="301" y="159"/>
                </a:moveTo>
                <a:lnTo>
                  <a:pt x="284" y="159"/>
                </a:lnTo>
                <a:lnTo>
                  <a:pt x="284" y="125"/>
                </a:lnTo>
                <a:lnTo>
                  <a:pt x="301" y="125"/>
                </a:lnTo>
                <a:lnTo>
                  <a:pt x="301" y="159"/>
                </a:lnTo>
                <a:close/>
                <a:moveTo>
                  <a:pt x="332" y="228"/>
                </a:moveTo>
                <a:lnTo>
                  <a:pt x="315" y="228"/>
                </a:lnTo>
                <a:lnTo>
                  <a:pt x="315" y="179"/>
                </a:lnTo>
                <a:lnTo>
                  <a:pt x="332" y="179"/>
                </a:lnTo>
                <a:lnTo>
                  <a:pt x="332" y="228"/>
                </a:lnTo>
                <a:close/>
                <a:moveTo>
                  <a:pt x="332" y="159"/>
                </a:moveTo>
                <a:lnTo>
                  <a:pt x="315" y="159"/>
                </a:lnTo>
                <a:lnTo>
                  <a:pt x="315" y="125"/>
                </a:lnTo>
                <a:lnTo>
                  <a:pt x="332" y="125"/>
                </a:lnTo>
                <a:lnTo>
                  <a:pt x="332" y="159"/>
                </a:lnTo>
                <a:close/>
                <a:moveTo>
                  <a:pt x="362" y="228"/>
                </a:moveTo>
                <a:lnTo>
                  <a:pt x="345" y="228"/>
                </a:lnTo>
                <a:lnTo>
                  <a:pt x="345" y="179"/>
                </a:lnTo>
                <a:lnTo>
                  <a:pt x="362" y="179"/>
                </a:lnTo>
                <a:lnTo>
                  <a:pt x="362" y="228"/>
                </a:lnTo>
                <a:close/>
                <a:moveTo>
                  <a:pt x="362" y="159"/>
                </a:moveTo>
                <a:lnTo>
                  <a:pt x="345" y="159"/>
                </a:lnTo>
                <a:lnTo>
                  <a:pt x="345" y="125"/>
                </a:lnTo>
                <a:lnTo>
                  <a:pt x="362" y="125"/>
                </a:lnTo>
                <a:lnTo>
                  <a:pt x="362" y="159"/>
                </a:lnTo>
                <a:close/>
              </a:path>
            </a:pathLst>
          </a:custGeom>
          <a:solidFill>
            <a:schemeClr val="accent3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5" name="Group 84"/>
          <p:cNvGrpSpPr/>
          <p:nvPr/>
        </p:nvGrpSpPr>
        <p:grpSpPr>
          <a:xfrm>
            <a:off x="1946264" y="2432708"/>
            <a:ext cx="244767" cy="338325"/>
            <a:chOff x="5592467" y="305730"/>
            <a:chExt cx="475939" cy="657860"/>
          </a:xfrm>
        </p:grpSpPr>
        <p:sp>
          <p:nvSpPr>
            <p:cNvPr id="86" name="Freeform 43"/>
            <p:cNvSpPr>
              <a:spLocks noEditPoints="1"/>
            </p:cNvSpPr>
            <p:nvPr/>
          </p:nvSpPr>
          <p:spPr bwMode="auto">
            <a:xfrm>
              <a:off x="5654945" y="305730"/>
              <a:ext cx="349144" cy="384059"/>
            </a:xfrm>
            <a:custGeom>
              <a:avLst/>
              <a:gdLst>
                <a:gd name="T0" fmla="*/ 95 w 190"/>
                <a:gd name="T1" fmla="*/ 181 h 209"/>
                <a:gd name="T2" fmla="*/ 189 w 190"/>
                <a:gd name="T3" fmla="*/ 184 h 209"/>
                <a:gd name="T4" fmla="*/ 175 w 190"/>
                <a:gd name="T5" fmla="*/ 145 h 209"/>
                <a:gd name="T6" fmla="*/ 150 w 190"/>
                <a:gd name="T7" fmla="*/ 119 h 209"/>
                <a:gd name="T8" fmla="*/ 120 w 190"/>
                <a:gd name="T9" fmla="*/ 105 h 209"/>
                <a:gd name="T10" fmla="*/ 123 w 190"/>
                <a:gd name="T11" fmla="*/ 64 h 209"/>
                <a:gd name="T12" fmla="*/ 127 w 190"/>
                <a:gd name="T13" fmla="*/ 60 h 209"/>
                <a:gd name="T14" fmla="*/ 127 w 190"/>
                <a:gd name="T15" fmla="*/ 53 h 209"/>
                <a:gd name="T16" fmla="*/ 123 w 190"/>
                <a:gd name="T17" fmla="*/ 49 h 209"/>
                <a:gd name="T18" fmla="*/ 113 w 190"/>
                <a:gd name="T19" fmla="*/ 48 h 209"/>
                <a:gd name="T20" fmla="*/ 110 w 190"/>
                <a:gd name="T21" fmla="*/ 40 h 209"/>
                <a:gd name="T22" fmla="*/ 103 w 190"/>
                <a:gd name="T23" fmla="*/ 32 h 209"/>
                <a:gd name="T24" fmla="*/ 105 w 190"/>
                <a:gd name="T25" fmla="*/ 23 h 209"/>
                <a:gd name="T26" fmla="*/ 110 w 190"/>
                <a:gd name="T27" fmla="*/ 24 h 209"/>
                <a:gd name="T28" fmla="*/ 125 w 190"/>
                <a:gd name="T29" fmla="*/ 23 h 209"/>
                <a:gd name="T30" fmla="*/ 130 w 190"/>
                <a:gd name="T31" fmla="*/ 17 h 209"/>
                <a:gd name="T32" fmla="*/ 128 w 190"/>
                <a:gd name="T33" fmla="*/ 17 h 209"/>
                <a:gd name="T34" fmla="*/ 124 w 190"/>
                <a:gd name="T35" fmla="*/ 15 h 209"/>
                <a:gd name="T36" fmla="*/ 120 w 190"/>
                <a:gd name="T37" fmla="*/ 12 h 209"/>
                <a:gd name="T38" fmla="*/ 114 w 190"/>
                <a:gd name="T39" fmla="*/ 4 h 209"/>
                <a:gd name="T40" fmla="*/ 102 w 190"/>
                <a:gd name="T41" fmla="*/ 0 h 209"/>
                <a:gd name="T42" fmla="*/ 95 w 190"/>
                <a:gd name="T43" fmla="*/ 0 h 209"/>
                <a:gd name="T44" fmla="*/ 89 w 190"/>
                <a:gd name="T45" fmla="*/ 2 h 209"/>
                <a:gd name="T46" fmla="*/ 87 w 190"/>
                <a:gd name="T47" fmla="*/ 8 h 209"/>
                <a:gd name="T48" fmla="*/ 83 w 190"/>
                <a:gd name="T49" fmla="*/ 35 h 209"/>
                <a:gd name="T50" fmla="*/ 78 w 190"/>
                <a:gd name="T51" fmla="*/ 44 h 209"/>
                <a:gd name="T52" fmla="*/ 70 w 190"/>
                <a:gd name="T53" fmla="*/ 48 h 209"/>
                <a:gd name="T54" fmla="*/ 65 w 190"/>
                <a:gd name="T55" fmla="*/ 51 h 209"/>
                <a:gd name="T56" fmla="*/ 62 w 190"/>
                <a:gd name="T57" fmla="*/ 57 h 209"/>
                <a:gd name="T58" fmla="*/ 65 w 190"/>
                <a:gd name="T59" fmla="*/ 62 h 209"/>
                <a:gd name="T60" fmla="*/ 70 w 190"/>
                <a:gd name="T61" fmla="*/ 64 h 209"/>
                <a:gd name="T62" fmla="*/ 54 w 190"/>
                <a:gd name="T63" fmla="*/ 112 h 209"/>
                <a:gd name="T64" fmla="*/ 26 w 190"/>
                <a:gd name="T65" fmla="*/ 131 h 209"/>
                <a:gd name="T66" fmla="*/ 7 w 190"/>
                <a:gd name="T67" fmla="*/ 163 h 209"/>
                <a:gd name="T68" fmla="*/ 0 w 190"/>
                <a:gd name="T69" fmla="*/ 209 h 209"/>
                <a:gd name="T70" fmla="*/ 104 w 190"/>
                <a:gd name="T71" fmla="*/ 64 h 209"/>
                <a:gd name="T72" fmla="*/ 95 w 190"/>
                <a:gd name="T73" fmla="*/ 102 h 209"/>
                <a:gd name="T74" fmla="*/ 86 w 190"/>
                <a:gd name="T75" fmla="*/ 64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90" h="209">
                  <a:moveTo>
                    <a:pt x="0" y="209"/>
                  </a:moveTo>
                  <a:lnTo>
                    <a:pt x="95" y="181"/>
                  </a:lnTo>
                  <a:lnTo>
                    <a:pt x="190" y="209"/>
                  </a:lnTo>
                  <a:lnTo>
                    <a:pt x="189" y="184"/>
                  </a:lnTo>
                  <a:lnTo>
                    <a:pt x="183" y="163"/>
                  </a:lnTo>
                  <a:lnTo>
                    <a:pt x="175" y="145"/>
                  </a:lnTo>
                  <a:lnTo>
                    <a:pt x="163" y="131"/>
                  </a:lnTo>
                  <a:lnTo>
                    <a:pt x="150" y="119"/>
                  </a:lnTo>
                  <a:lnTo>
                    <a:pt x="136" y="112"/>
                  </a:lnTo>
                  <a:lnTo>
                    <a:pt x="120" y="105"/>
                  </a:lnTo>
                  <a:lnTo>
                    <a:pt x="120" y="64"/>
                  </a:lnTo>
                  <a:lnTo>
                    <a:pt x="123" y="64"/>
                  </a:lnTo>
                  <a:lnTo>
                    <a:pt x="125" y="62"/>
                  </a:lnTo>
                  <a:lnTo>
                    <a:pt x="127" y="60"/>
                  </a:lnTo>
                  <a:lnTo>
                    <a:pt x="128" y="57"/>
                  </a:lnTo>
                  <a:lnTo>
                    <a:pt x="127" y="53"/>
                  </a:lnTo>
                  <a:lnTo>
                    <a:pt x="125" y="51"/>
                  </a:lnTo>
                  <a:lnTo>
                    <a:pt x="123" y="49"/>
                  </a:lnTo>
                  <a:lnTo>
                    <a:pt x="120" y="48"/>
                  </a:lnTo>
                  <a:lnTo>
                    <a:pt x="113" y="48"/>
                  </a:lnTo>
                  <a:lnTo>
                    <a:pt x="112" y="44"/>
                  </a:lnTo>
                  <a:lnTo>
                    <a:pt x="110" y="40"/>
                  </a:lnTo>
                  <a:lnTo>
                    <a:pt x="107" y="35"/>
                  </a:lnTo>
                  <a:lnTo>
                    <a:pt x="103" y="32"/>
                  </a:lnTo>
                  <a:lnTo>
                    <a:pt x="103" y="23"/>
                  </a:lnTo>
                  <a:lnTo>
                    <a:pt x="105" y="23"/>
                  </a:lnTo>
                  <a:lnTo>
                    <a:pt x="108" y="23"/>
                  </a:lnTo>
                  <a:lnTo>
                    <a:pt x="110" y="24"/>
                  </a:lnTo>
                  <a:lnTo>
                    <a:pt x="118" y="25"/>
                  </a:lnTo>
                  <a:lnTo>
                    <a:pt x="125" y="23"/>
                  </a:lnTo>
                  <a:lnTo>
                    <a:pt x="129" y="19"/>
                  </a:lnTo>
                  <a:lnTo>
                    <a:pt x="130" y="17"/>
                  </a:lnTo>
                  <a:lnTo>
                    <a:pt x="130" y="17"/>
                  </a:lnTo>
                  <a:lnTo>
                    <a:pt x="128" y="17"/>
                  </a:lnTo>
                  <a:lnTo>
                    <a:pt x="126" y="16"/>
                  </a:lnTo>
                  <a:lnTo>
                    <a:pt x="124" y="15"/>
                  </a:lnTo>
                  <a:lnTo>
                    <a:pt x="122" y="14"/>
                  </a:lnTo>
                  <a:lnTo>
                    <a:pt x="120" y="12"/>
                  </a:lnTo>
                  <a:lnTo>
                    <a:pt x="118" y="9"/>
                  </a:lnTo>
                  <a:lnTo>
                    <a:pt x="114" y="4"/>
                  </a:lnTo>
                  <a:lnTo>
                    <a:pt x="108" y="1"/>
                  </a:lnTo>
                  <a:lnTo>
                    <a:pt x="102" y="0"/>
                  </a:lnTo>
                  <a:lnTo>
                    <a:pt x="97" y="0"/>
                  </a:lnTo>
                  <a:lnTo>
                    <a:pt x="95" y="0"/>
                  </a:lnTo>
                  <a:lnTo>
                    <a:pt x="92" y="0"/>
                  </a:lnTo>
                  <a:lnTo>
                    <a:pt x="89" y="2"/>
                  </a:lnTo>
                  <a:lnTo>
                    <a:pt x="88" y="5"/>
                  </a:lnTo>
                  <a:lnTo>
                    <a:pt x="87" y="8"/>
                  </a:lnTo>
                  <a:lnTo>
                    <a:pt x="87" y="32"/>
                  </a:lnTo>
                  <a:lnTo>
                    <a:pt x="83" y="35"/>
                  </a:lnTo>
                  <a:lnTo>
                    <a:pt x="79" y="40"/>
                  </a:lnTo>
                  <a:lnTo>
                    <a:pt x="78" y="44"/>
                  </a:lnTo>
                  <a:lnTo>
                    <a:pt x="77" y="48"/>
                  </a:lnTo>
                  <a:lnTo>
                    <a:pt x="70" y="48"/>
                  </a:lnTo>
                  <a:lnTo>
                    <a:pt x="67" y="49"/>
                  </a:lnTo>
                  <a:lnTo>
                    <a:pt x="65" y="51"/>
                  </a:lnTo>
                  <a:lnTo>
                    <a:pt x="62" y="53"/>
                  </a:lnTo>
                  <a:lnTo>
                    <a:pt x="62" y="57"/>
                  </a:lnTo>
                  <a:lnTo>
                    <a:pt x="62" y="60"/>
                  </a:lnTo>
                  <a:lnTo>
                    <a:pt x="65" y="62"/>
                  </a:lnTo>
                  <a:lnTo>
                    <a:pt x="67" y="64"/>
                  </a:lnTo>
                  <a:lnTo>
                    <a:pt x="70" y="64"/>
                  </a:lnTo>
                  <a:lnTo>
                    <a:pt x="70" y="105"/>
                  </a:lnTo>
                  <a:lnTo>
                    <a:pt x="54" y="112"/>
                  </a:lnTo>
                  <a:lnTo>
                    <a:pt x="39" y="119"/>
                  </a:lnTo>
                  <a:lnTo>
                    <a:pt x="26" y="131"/>
                  </a:lnTo>
                  <a:lnTo>
                    <a:pt x="16" y="145"/>
                  </a:lnTo>
                  <a:lnTo>
                    <a:pt x="7" y="163"/>
                  </a:lnTo>
                  <a:lnTo>
                    <a:pt x="2" y="184"/>
                  </a:lnTo>
                  <a:lnTo>
                    <a:pt x="0" y="209"/>
                  </a:lnTo>
                  <a:close/>
                  <a:moveTo>
                    <a:pt x="86" y="64"/>
                  </a:moveTo>
                  <a:lnTo>
                    <a:pt x="104" y="64"/>
                  </a:lnTo>
                  <a:lnTo>
                    <a:pt x="104" y="103"/>
                  </a:lnTo>
                  <a:lnTo>
                    <a:pt x="95" y="102"/>
                  </a:lnTo>
                  <a:lnTo>
                    <a:pt x="86" y="103"/>
                  </a:lnTo>
                  <a:lnTo>
                    <a:pt x="86" y="64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44"/>
            <p:cNvSpPr>
              <a:spLocks noEditPoints="1"/>
            </p:cNvSpPr>
            <p:nvPr/>
          </p:nvSpPr>
          <p:spPr bwMode="auto">
            <a:xfrm>
              <a:off x="5592467" y="680600"/>
              <a:ext cx="475939" cy="282990"/>
            </a:xfrm>
            <a:custGeom>
              <a:avLst/>
              <a:gdLst>
                <a:gd name="T0" fmla="*/ 250 w 259"/>
                <a:gd name="T1" fmla="*/ 53 h 154"/>
                <a:gd name="T2" fmla="*/ 255 w 259"/>
                <a:gd name="T3" fmla="*/ 51 h 154"/>
                <a:gd name="T4" fmla="*/ 259 w 259"/>
                <a:gd name="T5" fmla="*/ 44 h 154"/>
                <a:gd name="T6" fmla="*/ 255 w 259"/>
                <a:gd name="T7" fmla="*/ 38 h 154"/>
                <a:gd name="T8" fmla="*/ 250 w 259"/>
                <a:gd name="T9" fmla="*/ 36 h 154"/>
                <a:gd name="T10" fmla="*/ 9 w 259"/>
                <a:gd name="T11" fmla="*/ 36 h 154"/>
                <a:gd name="T12" fmla="*/ 2 w 259"/>
                <a:gd name="T13" fmla="*/ 38 h 154"/>
                <a:gd name="T14" fmla="*/ 0 w 259"/>
                <a:gd name="T15" fmla="*/ 44 h 154"/>
                <a:gd name="T16" fmla="*/ 2 w 259"/>
                <a:gd name="T17" fmla="*/ 51 h 154"/>
                <a:gd name="T18" fmla="*/ 9 w 259"/>
                <a:gd name="T19" fmla="*/ 53 h 154"/>
                <a:gd name="T20" fmla="*/ 5 w 259"/>
                <a:gd name="T21" fmla="*/ 137 h 154"/>
                <a:gd name="T22" fmla="*/ 0 w 259"/>
                <a:gd name="T23" fmla="*/ 141 h 154"/>
                <a:gd name="T24" fmla="*/ 0 w 259"/>
                <a:gd name="T25" fmla="*/ 148 h 154"/>
                <a:gd name="T26" fmla="*/ 5 w 259"/>
                <a:gd name="T27" fmla="*/ 153 h 154"/>
                <a:gd name="T28" fmla="*/ 250 w 259"/>
                <a:gd name="T29" fmla="*/ 154 h 154"/>
                <a:gd name="T30" fmla="*/ 255 w 259"/>
                <a:gd name="T31" fmla="*/ 150 h 154"/>
                <a:gd name="T32" fmla="*/ 259 w 259"/>
                <a:gd name="T33" fmla="*/ 144 h 154"/>
                <a:gd name="T34" fmla="*/ 255 w 259"/>
                <a:gd name="T35" fmla="*/ 139 h 154"/>
                <a:gd name="T36" fmla="*/ 250 w 259"/>
                <a:gd name="T37" fmla="*/ 136 h 154"/>
                <a:gd name="T38" fmla="*/ 31 w 259"/>
                <a:gd name="T39" fmla="*/ 136 h 154"/>
                <a:gd name="T40" fmla="*/ 32 w 259"/>
                <a:gd name="T41" fmla="*/ 71 h 154"/>
                <a:gd name="T42" fmla="*/ 36 w 259"/>
                <a:gd name="T43" fmla="*/ 65 h 154"/>
                <a:gd name="T44" fmla="*/ 45 w 259"/>
                <a:gd name="T45" fmla="*/ 61 h 154"/>
                <a:gd name="T46" fmla="*/ 52 w 259"/>
                <a:gd name="T47" fmla="*/ 65 h 154"/>
                <a:gd name="T48" fmla="*/ 57 w 259"/>
                <a:gd name="T49" fmla="*/ 71 h 154"/>
                <a:gd name="T50" fmla="*/ 58 w 259"/>
                <a:gd name="T51" fmla="*/ 136 h 154"/>
                <a:gd name="T52" fmla="*/ 87 w 259"/>
                <a:gd name="T53" fmla="*/ 136 h 154"/>
                <a:gd name="T54" fmla="*/ 88 w 259"/>
                <a:gd name="T55" fmla="*/ 71 h 154"/>
                <a:gd name="T56" fmla="*/ 93 w 259"/>
                <a:gd name="T57" fmla="*/ 65 h 154"/>
                <a:gd name="T58" fmla="*/ 101 w 259"/>
                <a:gd name="T59" fmla="*/ 61 h 154"/>
                <a:gd name="T60" fmla="*/ 109 w 259"/>
                <a:gd name="T61" fmla="*/ 65 h 154"/>
                <a:gd name="T62" fmla="*/ 113 w 259"/>
                <a:gd name="T63" fmla="*/ 71 h 154"/>
                <a:gd name="T64" fmla="*/ 115 w 259"/>
                <a:gd name="T65" fmla="*/ 75 h 154"/>
                <a:gd name="T66" fmla="*/ 171 w 259"/>
                <a:gd name="T67" fmla="*/ 136 h 154"/>
                <a:gd name="T68" fmla="*/ 144 w 259"/>
                <a:gd name="T69" fmla="*/ 75 h 154"/>
                <a:gd name="T70" fmla="*/ 146 w 259"/>
                <a:gd name="T71" fmla="*/ 67 h 154"/>
                <a:gd name="T72" fmla="*/ 153 w 259"/>
                <a:gd name="T73" fmla="*/ 62 h 154"/>
                <a:gd name="T74" fmla="*/ 161 w 259"/>
                <a:gd name="T75" fmla="*/ 62 h 154"/>
                <a:gd name="T76" fmla="*/ 169 w 259"/>
                <a:gd name="T77" fmla="*/ 67 h 154"/>
                <a:gd name="T78" fmla="*/ 171 w 259"/>
                <a:gd name="T79" fmla="*/ 75 h 154"/>
                <a:gd name="T80" fmla="*/ 227 w 259"/>
                <a:gd name="T81" fmla="*/ 136 h 154"/>
                <a:gd name="T82" fmla="*/ 200 w 259"/>
                <a:gd name="T83" fmla="*/ 75 h 154"/>
                <a:gd name="T84" fmla="*/ 202 w 259"/>
                <a:gd name="T85" fmla="*/ 67 h 154"/>
                <a:gd name="T86" fmla="*/ 210 w 259"/>
                <a:gd name="T87" fmla="*/ 62 h 154"/>
                <a:gd name="T88" fmla="*/ 218 w 259"/>
                <a:gd name="T89" fmla="*/ 62 h 154"/>
                <a:gd name="T90" fmla="*/ 225 w 259"/>
                <a:gd name="T91" fmla="*/ 67 h 154"/>
                <a:gd name="T92" fmla="*/ 227 w 259"/>
                <a:gd name="T93" fmla="*/ 75 h 154"/>
                <a:gd name="T94" fmla="*/ 227 w 259"/>
                <a:gd name="T95" fmla="*/ 136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59" h="154">
                  <a:moveTo>
                    <a:pt x="250" y="136"/>
                  </a:moveTo>
                  <a:lnTo>
                    <a:pt x="250" y="53"/>
                  </a:lnTo>
                  <a:lnTo>
                    <a:pt x="253" y="53"/>
                  </a:lnTo>
                  <a:lnTo>
                    <a:pt x="255" y="51"/>
                  </a:lnTo>
                  <a:lnTo>
                    <a:pt x="258" y="48"/>
                  </a:lnTo>
                  <a:lnTo>
                    <a:pt x="259" y="44"/>
                  </a:lnTo>
                  <a:lnTo>
                    <a:pt x="258" y="41"/>
                  </a:lnTo>
                  <a:lnTo>
                    <a:pt x="255" y="38"/>
                  </a:lnTo>
                  <a:lnTo>
                    <a:pt x="253" y="37"/>
                  </a:lnTo>
                  <a:lnTo>
                    <a:pt x="250" y="36"/>
                  </a:lnTo>
                  <a:lnTo>
                    <a:pt x="129" y="0"/>
                  </a:lnTo>
                  <a:lnTo>
                    <a:pt x="9" y="36"/>
                  </a:lnTo>
                  <a:lnTo>
                    <a:pt x="5" y="37"/>
                  </a:lnTo>
                  <a:lnTo>
                    <a:pt x="2" y="38"/>
                  </a:lnTo>
                  <a:lnTo>
                    <a:pt x="0" y="41"/>
                  </a:lnTo>
                  <a:lnTo>
                    <a:pt x="0" y="44"/>
                  </a:lnTo>
                  <a:lnTo>
                    <a:pt x="0" y="48"/>
                  </a:lnTo>
                  <a:lnTo>
                    <a:pt x="2" y="51"/>
                  </a:lnTo>
                  <a:lnTo>
                    <a:pt x="5" y="53"/>
                  </a:lnTo>
                  <a:lnTo>
                    <a:pt x="9" y="53"/>
                  </a:lnTo>
                  <a:lnTo>
                    <a:pt x="9" y="136"/>
                  </a:lnTo>
                  <a:lnTo>
                    <a:pt x="5" y="137"/>
                  </a:lnTo>
                  <a:lnTo>
                    <a:pt x="2" y="139"/>
                  </a:lnTo>
                  <a:lnTo>
                    <a:pt x="0" y="141"/>
                  </a:lnTo>
                  <a:lnTo>
                    <a:pt x="0" y="144"/>
                  </a:lnTo>
                  <a:lnTo>
                    <a:pt x="0" y="148"/>
                  </a:lnTo>
                  <a:lnTo>
                    <a:pt x="2" y="150"/>
                  </a:lnTo>
                  <a:lnTo>
                    <a:pt x="5" y="153"/>
                  </a:lnTo>
                  <a:lnTo>
                    <a:pt x="9" y="154"/>
                  </a:lnTo>
                  <a:lnTo>
                    <a:pt x="250" y="154"/>
                  </a:lnTo>
                  <a:lnTo>
                    <a:pt x="253" y="153"/>
                  </a:lnTo>
                  <a:lnTo>
                    <a:pt x="255" y="150"/>
                  </a:lnTo>
                  <a:lnTo>
                    <a:pt x="258" y="148"/>
                  </a:lnTo>
                  <a:lnTo>
                    <a:pt x="259" y="144"/>
                  </a:lnTo>
                  <a:lnTo>
                    <a:pt x="258" y="141"/>
                  </a:lnTo>
                  <a:lnTo>
                    <a:pt x="255" y="139"/>
                  </a:lnTo>
                  <a:lnTo>
                    <a:pt x="253" y="137"/>
                  </a:lnTo>
                  <a:lnTo>
                    <a:pt x="250" y="136"/>
                  </a:lnTo>
                  <a:close/>
                  <a:moveTo>
                    <a:pt x="58" y="136"/>
                  </a:moveTo>
                  <a:lnTo>
                    <a:pt x="31" y="136"/>
                  </a:lnTo>
                  <a:lnTo>
                    <a:pt x="31" y="75"/>
                  </a:lnTo>
                  <a:lnTo>
                    <a:pt x="32" y="71"/>
                  </a:lnTo>
                  <a:lnTo>
                    <a:pt x="34" y="67"/>
                  </a:lnTo>
                  <a:lnTo>
                    <a:pt x="36" y="65"/>
                  </a:lnTo>
                  <a:lnTo>
                    <a:pt x="40" y="62"/>
                  </a:lnTo>
                  <a:lnTo>
                    <a:pt x="45" y="61"/>
                  </a:lnTo>
                  <a:lnTo>
                    <a:pt x="49" y="62"/>
                  </a:lnTo>
                  <a:lnTo>
                    <a:pt x="52" y="65"/>
                  </a:lnTo>
                  <a:lnTo>
                    <a:pt x="55" y="67"/>
                  </a:lnTo>
                  <a:lnTo>
                    <a:pt x="57" y="71"/>
                  </a:lnTo>
                  <a:lnTo>
                    <a:pt x="58" y="75"/>
                  </a:lnTo>
                  <a:lnTo>
                    <a:pt x="58" y="136"/>
                  </a:lnTo>
                  <a:close/>
                  <a:moveTo>
                    <a:pt x="115" y="136"/>
                  </a:moveTo>
                  <a:lnTo>
                    <a:pt x="87" y="136"/>
                  </a:lnTo>
                  <a:lnTo>
                    <a:pt x="87" y="75"/>
                  </a:lnTo>
                  <a:lnTo>
                    <a:pt x="88" y="71"/>
                  </a:lnTo>
                  <a:lnTo>
                    <a:pt x="90" y="67"/>
                  </a:lnTo>
                  <a:lnTo>
                    <a:pt x="93" y="65"/>
                  </a:lnTo>
                  <a:lnTo>
                    <a:pt x="96" y="62"/>
                  </a:lnTo>
                  <a:lnTo>
                    <a:pt x="101" y="61"/>
                  </a:lnTo>
                  <a:lnTo>
                    <a:pt x="105" y="62"/>
                  </a:lnTo>
                  <a:lnTo>
                    <a:pt x="109" y="65"/>
                  </a:lnTo>
                  <a:lnTo>
                    <a:pt x="111" y="67"/>
                  </a:lnTo>
                  <a:lnTo>
                    <a:pt x="113" y="71"/>
                  </a:lnTo>
                  <a:lnTo>
                    <a:pt x="115" y="75"/>
                  </a:lnTo>
                  <a:lnTo>
                    <a:pt x="115" y="75"/>
                  </a:lnTo>
                  <a:lnTo>
                    <a:pt x="115" y="136"/>
                  </a:lnTo>
                  <a:close/>
                  <a:moveTo>
                    <a:pt x="171" y="136"/>
                  </a:moveTo>
                  <a:lnTo>
                    <a:pt x="144" y="136"/>
                  </a:lnTo>
                  <a:lnTo>
                    <a:pt x="144" y="75"/>
                  </a:lnTo>
                  <a:lnTo>
                    <a:pt x="144" y="71"/>
                  </a:lnTo>
                  <a:lnTo>
                    <a:pt x="146" y="67"/>
                  </a:lnTo>
                  <a:lnTo>
                    <a:pt x="149" y="65"/>
                  </a:lnTo>
                  <a:lnTo>
                    <a:pt x="153" y="62"/>
                  </a:lnTo>
                  <a:lnTo>
                    <a:pt x="157" y="61"/>
                  </a:lnTo>
                  <a:lnTo>
                    <a:pt x="161" y="62"/>
                  </a:lnTo>
                  <a:lnTo>
                    <a:pt x="165" y="65"/>
                  </a:lnTo>
                  <a:lnTo>
                    <a:pt x="169" y="67"/>
                  </a:lnTo>
                  <a:lnTo>
                    <a:pt x="170" y="71"/>
                  </a:lnTo>
                  <a:lnTo>
                    <a:pt x="171" y="75"/>
                  </a:lnTo>
                  <a:lnTo>
                    <a:pt x="171" y="136"/>
                  </a:lnTo>
                  <a:close/>
                  <a:moveTo>
                    <a:pt x="227" y="136"/>
                  </a:moveTo>
                  <a:lnTo>
                    <a:pt x="200" y="136"/>
                  </a:lnTo>
                  <a:lnTo>
                    <a:pt x="200" y="75"/>
                  </a:lnTo>
                  <a:lnTo>
                    <a:pt x="200" y="71"/>
                  </a:lnTo>
                  <a:lnTo>
                    <a:pt x="202" y="67"/>
                  </a:lnTo>
                  <a:lnTo>
                    <a:pt x="206" y="65"/>
                  </a:lnTo>
                  <a:lnTo>
                    <a:pt x="210" y="62"/>
                  </a:lnTo>
                  <a:lnTo>
                    <a:pt x="214" y="61"/>
                  </a:lnTo>
                  <a:lnTo>
                    <a:pt x="218" y="62"/>
                  </a:lnTo>
                  <a:lnTo>
                    <a:pt x="222" y="65"/>
                  </a:lnTo>
                  <a:lnTo>
                    <a:pt x="225" y="67"/>
                  </a:lnTo>
                  <a:lnTo>
                    <a:pt x="227" y="71"/>
                  </a:lnTo>
                  <a:lnTo>
                    <a:pt x="227" y="75"/>
                  </a:lnTo>
                  <a:lnTo>
                    <a:pt x="227" y="75"/>
                  </a:lnTo>
                  <a:lnTo>
                    <a:pt x="227" y="136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8" name="Freeform 72"/>
          <p:cNvSpPr>
            <a:spLocks noEditPoints="1"/>
          </p:cNvSpPr>
          <p:nvPr/>
        </p:nvSpPr>
        <p:spPr bwMode="auto">
          <a:xfrm>
            <a:off x="1917111" y="3408230"/>
            <a:ext cx="303073" cy="271367"/>
          </a:xfrm>
          <a:custGeom>
            <a:avLst/>
            <a:gdLst>
              <a:gd name="T0" fmla="*/ 304 w 325"/>
              <a:gd name="T1" fmla="*/ 262 h 291"/>
              <a:gd name="T2" fmla="*/ 303 w 325"/>
              <a:gd name="T3" fmla="*/ 247 h 291"/>
              <a:gd name="T4" fmla="*/ 299 w 325"/>
              <a:gd name="T5" fmla="*/ 241 h 291"/>
              <a:gd name="T6" fmla="*/ 293 w 325"/>
              <a:gd name="T7" fmla="*/ 239 h 291"/>
              <a:gd name="T8" fmla="*/ 271 w 325"/>
              <a:gd name="T9" fmla="*/ 138 h 291"/>
              <a:gd name="T10" fmla="*/ 282 w 325"/>
              <a:gd name="T11" fmla="*/ 124 h 291"/>
              <a:gd name="T12" fmla="*/ 316 w 325"/>
              <a:gd name="T13" fmla="*/ 124 h 291"/>
              <a:gd name="T14" fmla="*/ 322 w 325"/>
              <a:gd name="T15" fmla="*/ 119 h 291"/>
              <a:gd name="T16" fmla="*/ 325 w 325"/>
              <a:gd name="T17" fmla="*/ 111 h 291"/>
              <a:gd name="T18" fmla="*/ 323 w 325"/>
              <a:gd name="T19" fmla="*/ 105 h 291"/>
              <a:gd name="T20" fmla="*/ 319 w 325"/>
              <a:gd name="T21" fmla="*/ 99 h 291"/>
              <a:gd name="T22" fmla="*/ 167 w 325"/>
              <a:gd name="T23" fmla="*/ 1 h 291"/>
              <a:gd name="T24" fmla="*/ 159 w 325"/>
              <a:gd name="T25" fmla="*/ 1 h 291"/>
              <a:gd name="T26" fmla="*/ 7 w 325"/>
              <a:gd name="T27" fmla="*/ 99 h 291"/>
              <a:gd name="T28" fmla="*/ 2 w 325"/>
              <a:gd name="T29" fmla="*/ 105 h 291"/>
              <a:gd name="T30" fmla="*/ 0 w 325"/>
              <a:gd name="T31" fmla="*/ 111 h 291"/>
              <a:gd name="T32" fmla="*/ 3 w 325"/>
              <a:gd name="T33" fmla="*/ 119 h 291"/>
              <a:gd name="T34" fmla="*/ 10 w 325"/>
              <a:gd name="T35" fmla="*/ 124 h 291"/>
              <a:gd name="T36" fmla="*/ 44 w 325"/>
              <a:gd name="T37" fmla="*/ 124 h 291"/>
              <a:gd name="T38" fmla="*/ 55 w 325"/>
              <a:gd name="T39" fmla="*/ 138 h 291"/>
              <a:gd name="T40" fmla="*/ 33 w 325"/>
              <a:gd name="T41" fmla="*/ 239 h 291"/>
              <a:gd name="T42" fmla="*/ 27 w 325"/>
              <a:gd name="T43" fmla="*/ 241 h 291"/>
              <a:gd name="T44" fmla="*/ 22 w 325"/>
              <a:gd name="T45" fmla="*/ 247 h 291"/>
              <a:gd name="T46" fmla="*/ 21 w 325"/>
              <a:gd name="T47" fmla="*/ 262 h 291"/>
              <a:gd name="T48" fmla="*/ 16 w 325"/>
              <a:gd name="T49" fmla="*/ 263 h 291"/>
              <a:gd name="T50" fmla="*/ 11 w 325"/>
              <a:gd name="T51" fmla="*/ 266 h 291"/>
              <a:gd name="T52" fmla="*/ 9 w 325"/>
              <a:gd name="T53" fmla="*/ 272 h 291"/>
              <a:gd name="T54" fmla="*/ 9 w 325"/>
              <a:gd name="T55" fmla="*/ 280 h 291"/>
              <a:gd name="T56" fmla="*/ 9 w 325"/>
              <a:gd name="T57" fmla="*/ 284 h 291"/>
              <a:gd name="T58" fmla="*/ 13 w 325"/>
              <a:gd name="T59" fmla="*/ 289 h 291"/>
              <a:gd name="T60" fmla="*/ 19 w 325"/>
              <a:gd name="T61" fmla="*/ 291 h 291"/>
              <a:gd name="T62" fmla="*/ 310 w 325"/>
              <a:gd name="T63" fmla="*/ 291 h 291"/>
              <a:gd name="T64" fmla="*/ 315 w 325"/>
              <a:gd name="T65" fmla="*/ 287 h 291"/>
              <a:gd name="T66" fmla="*/ 318 w 325"/>
              <a:gd name="T67" fmla="*/ 281 h 291"/>
              <a:gd name="T68" fmla="*/ 318 w 325"/>
              <a:gd name="T69" fmla="*/ 276 h 291"/>
              <a:gd name="T70" fmla="*/ 317 w 325"/>
              <a:gd name="T71" fmla="*/ 269 h 291"/>
              <a:gd name="T72" fmla="*/ 313 w 325"/>
              <a:gd name="T73" fmla="*/ 264 h 291"/>
              <a:gd name="T74" fmla="*/ 306 w 325"/>
              <a:gd name="T75" fmla="*/ 262 h 291"/>
              <a:gd name="T76" fmla="*/ 242 w 325"/>
              <a:gd name="T77" fmla="*/ 89 h 291"/>
              <a:gd name="T78" fmla="*/ 163 w 325"/>
              <a:gd name="T79" fmla="*/ 38 h 291"/>
              <a:gd name="T80" fmla="*/ 95 w 325"/>
              <a:gd name="T81" fmla="*/ 138 h 291"/>
              <a:gd name="T82" fmla="*/ 105 w 325"/>
              <a:gd name="T83" fmla="*/ 124 h 291"/>
              <a:gd name="T84" fmla="*/ 136 w 325"/>
              <a:gd name="T85" fmla="*/ 138 h 291"/>
              <a:gd name="T86" fmla="*/ 144 w 325"/>
              <a:gd name="T87" fmla="*/ 239 h 291"/>
              <a:gd name="T88" fmla="*/ 184 w 325"/>
              <a:gd name="T89" fmla="*/ 239 h 291"/>
              <a:gd name="T90" fmla="*/ 190 w 325"/>
              <a:gd name="T91" fmla="*/ 138 h 291"/>
              <a:gd name="T92" fmla="*/ 221 w 325"/>
              <a:gd name="T93" fmla="*/ 124 h 291"/>
              <a:gd name="T94" fmla="*/ 232 w 325"/>
              <a:gd name="T95" fmla="*/ 138 h 291"/>
              <a:gd name="T96" fmla="*/ 184 w 325"/>
              <a:gd name="T97" fmla="*/ 239 h 2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325" h="291">
                <a:moveTo>
                  <a:pt x="306" y="262"/>
                </a:moveTo>
                <a:lnTo>
                  <a:pt x="304" y="262"/>
                </a:lnTo>
                <a:lnTo>
                  <a:pt x="304" y="250"/>
                </a:lnTo>
                <a:lnTo>
                  <a:pt x="303" y="247"/>
                </a:lnTo>
                <a:lnTo>
                  <a:pt x="302" y="244"/>
                </a:lnTo>
                <a:lnTo>
                  <a:pt x="299" y="241"/>
                </a:lnTo>
                <a:lnTo>
                  <a:pt x="296" y="239"/>
                </a:lnTo>
                <a:lnTo>
                  <a:pt x="293" y="239"/>
                </a:lnTo>
                <a:lnTo>
                  <a:pt x="271" y="239"/>
                </a:lnTo>
                <a:lnTo>
                  <a:pt x="271" y="138"/>
                </a:lnTo>
                <a:lnTo>
                  <a:pt x="278" y="138"/>
                </a:lnTo>
                <a:lnTo>
                  <a:pt x="282" y="124"/>
                </a:lnTo>
                <a:lnTo>
                  <a:pt x="312" y="124"/>
                </a:lnTo>
                <a:lnTo>
                  <a:pt x="316" y="124"/>
                </a:lnTo>
                <a:lnTo>
                  <a:pt x="320" y="122"/>
                </a:lnTo>
                <a:lnTo>
                  <a:pt x="322" y="119"/>
                </a:lnTo>
                <a:lnTo>
                  <a:pt x="324" y="114"/>
                </a:lnTo>
                <a:lnTo>
                  <a:pt x="325" y="111"/>
                </a:lnTo>
                <a:lnTo>
                  <a:pt x="324" y="108"/>
                </a:lnTo>
                <a:lnTo>
                  <a:pt x="323" y="105"/>
                </a:lnTo>
                <a:lnTo>
                  <a:pt x="322" y="102"/>
                </a:lnTo>
                <a:lnTo>
                  <a:pt x="319" y="99"/>
                </a:lnTo>
                <a:lnTo>
                  <a:pt x="171" y="2"/>
                </a:lnTo>
                <a:lnTo>
                  <a:pt x="167" y="1"/>
                </a:lnTo>
                <a:lnTo>
                  <a:pt x="163" y="0"/>
                </a:lnTo>
                <a:lnTo>
                  <a:pt x="159" y="1"/>
                </a:lnTo>
                <a:lnTo>
                  <a:pt x="155" y="2"/>
                </a:lnTo>
                <a:lnTo>
                  <a:pt x="7" y="99"/>
                </a:lnTo>
                <a:lnTo>
                  <a:pt x="4" y="102"/>
                </a:lnTo>
                <a:lnTo>
                  <a:pt x="2" y="105"/>
                </a:lnTo>
                <a:lnTo>
                  <a:pt x="1" y="108"/>
                </a:lnTo>
                <a:lnTo>
                  <a:pt x="0" y="111"/>
                </a:lnTo>
                <a:lnTo>
                  <a:pt x="1" y="114"/>
                </a:lnTo>
                <a:lnTo>
                  <a:pt x="3" y="119"/>
                </a:lnTo>
                <a:lnTo>
                  <a:pt x="7" y="122"/>
                </a:lnTo>
                <a:lnTo>
                  <a:pt x="10" y="124"/>
                </a:lnTo>
                <a:lnTo>
                  <a:pt x="14" y="124"/>
                </a:lnTo>
                <a:lnTo>
                  <a:pt x="44" y="124"/>
                </a:lnTo>
                <a:lnTo>
                  <a:pt x="48" y="138"/>
                </a:lnTo>
                <a:lnTo>
                  <a:pt x="55" y="138"/>
                </a:lnTo>
                <a:lnTo>
                  <a:pt x="55" y="239"/>
                </a:lnTo>
                <a:lnTo>
                  <a:pt x="33" y="239"/>
                </a:lnTo>
                <a:lnTo>
                  <a:pt x="30" y="239"/>
                </a:lnTo>
                <a:lnTo>
                  <a:pt x="27" y="241"/>
                </a:lnTo>
                <a:lnTo>
                  <a:pt x="24" y="244"/>
                </a:lnTo>
                <a:lnTo>
                  <a:pt x="22" y="247"/>
                </a:lnTo>
                <a:lnTo>
                  <a:pt x="21" y="250"/>
                </a:lnTo>
                <a:lnTo>
                  <a:pt x="21" y="262"/>
                </a:lnTo>
                <a:lnTo>
                  <a:pt x="19" y="262"/>
                </a:lnTo>
                <a:lnTo>
                  <a:pt x="16" y="263"/>
                </a:lnTo>
                <a:lnTo>
                  <a:pt x="13" y="264"/>
                </a:lnTo>
                <a:lnTo>
                  <a:pt x="11" y="266"/>
                </a:lnTo>
                <a:lnTo>
                  <a:pt x="9" y="269"/>
                </a:lnTo>
                <a:lnTo>
                  <a:pt x="9" y="272"/>
                </a:lnTo>
                <a:lnTo>
                  <a:pt x="9" y="276"/>
                </a:lnTo>
                <a:lnTo>
                  <a:pt x="9" y="280"/>
                </a:lnTo>
                <a:lnTo>
                  <a:pt x="9" y="281"/>
                </a:lnTo>
                <a:lnTo>
                  <a:pt x="9" y="284"/>
                </a:lnTo>
                <a:lnTo>
                  <a:pt x="11" y="287"/>
                </a:lnTo>
                <a:lnTo>
                  <a:pt x="13" y="289"/>
                </a:lnTo>
                <a:lnTo>
                  <a:pt x="16" y="291"/>
                </a:lnTo>
                <a:lnTo>
                  <a:pt x="19" y="291"/>
                </a:lnTo>
                <a:lnTo>
                  <a:pt x="306" y="291"/>
                </a:lnTo>
                <a:lnTo>
                  <a:pt x="310" y="291"/>
                </a:lnTo>
                <a:lnTo>
                  <a:pt x="313" y="289"/>
                </a:lnTo>
                <a:lnTo>
                  <a:pt x="315" y="287"/>
                </a:lnTo>
                <a:lnTo>
                  <a:pt x="317" y="284"/>
                </a:lnTo>
                <a:lnTo>
                  <a:pt x="318" y="281"/>
                </a:lnTo>
                <a:lnTo>
                  <a:pt x="318" y="280"/>
                </a:lnTo>
                <a:lnTo>
                  <a:pt x="318" y="276"/>
                </a:lnTo>
                <a:lnTo>
                  <a:pt x="318" y="272"/>
                </a:lnTo>
                <a:lnTo>
                  <a:pt x="317" y="269"/>
                </a:lnTo>
                <a:lnTo>
                  <a:pt x="315" y="266"/>
                </a:lnTo>
                <a:lnTo>
                  <a:pt x="313" y="264"/>
                </a:lnTo>
                <a:lnTo>
                  <a:pt x="310" y="263"/>
                </a:lnTo>
                <a:lnTo>
                  <a:pt x="306" y="262"/>
                </a:lnTo>
                <a:close/>
                <a:moveTo>
                  <a:pt x="163" y="38"/>
                </a:moveTo>
                <a:lnTo>
                  <a:pt x="242" y="89"/>
                </a:lnTo>
                <a:lnTo>
                  <a:pt x="84" y="89"/>
                </a:lnTo>
                <a:lnTo>
                  <a:pt x="163" y="38"/>
                </a:lnTo>
                <a:close/>
                <a:moveTo>
                  <a:pt x="95" y="239"/>
                </a:moveTo>
                <a:lnTo>
                  <a:pt x="95" y="138"/>
                </a:lnTo>
                <a:lnTo>
                  <a:pt x="101" y="138"/>
                </a:lnTo>
                <a:lnTo>
                  <a:pt x="105" y="124"/>
                </a:lnTo>
                <a:lnTo>
                  <a:pt x="133" y="124"/>
                </a:lnTo>
                <a:lnTo>
                  <a:pt x="136" y="138"/>
                </a:lnTo>
                <a:lnTo>
                  <a:pt x="144" y="138"/>
                </a:lnTo>
                <a:lnTo>
                  <a:pt x="144" y="239"/>
                </a:lnTo>
                <a:lnTo>
                  <a:pt x="95" y="239"/>
                </a:lnTo>
                <a:close/>
                <a:moveTo>
                  <a:pt x="184" y="239"/>
                </a:moveTo>
                <a:lnTo>
                  <a:pt x="184" y="138"/>
                </a:lnTo>
                <a:lnTo>
                  <a:pt x="190" y="138"/>
                </a:lnTo>
                <a:lnTo>
                  <a:pt x="193" y="124"/>
                </a:lnTo>
                <a:lnTo>
                  <a:pt x="221" y="124"/>
                </a:lnTo>
                <a:lnTo>
                  <a:pt x="225" y="138"/>
                </a:lnTo>
                <a:lnTo>
                  <a:pt x="232" y="138"/>
                </a:lnTo>
                <a:lnTo>
                  <a:pt x="232" y="239"/>
                </a:lnTo>
                <a:lnTo>
                  <a:pt x="184" y="239"/>
                </a:lnTo>
                <a:close/>
              </a:path>
            </a:pathLst>
          </a:custGeom>
          <a:solidFill>
            <a:schemeClr val="accent3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" name="Freeform 69"/>
          <p:cNvSpPr>
            <a:spLocks noEditPoints="1"/>
          </p:cNvSpPr>
          <p:nvPr/>
        </p:nvSpPr>
        <p:spPr bwMode="auto">
          <a:xfrm>
            <a:off x="1913809" y="4661413"/>
            <a:ext cx="309677" cy="287557"/>
          </a:xfrm>
          <a:custGeom>
            <a:avLst/>
            <a:gdLst>
              <a:gd name="T0" fmla="*/ 164 w 574"/>
              <a:gd name="T1" fmla="*/ 485 h 533"/>
              <a:gd name="T2" fmla="*/ 193 w 574"/>
              <a:gd name="T3" fmla="*/ 438 h 533"/>
              <a:gd name="T4" fmla="*/ 164 w 574"/>
              <a:gd name="T5" fmla="*/ 349 h 533"/>
              <a:gd name="T6" fmla="*/ 193 w 574"/>
              <a:gd name="T7" fmla="*/ 397 h 533"/>
              <a:gd name="T8" fmla="*/ 164 w 574"/>
              <a:gd name="T9" fmla="*/ 349 h 533"/>
              <a:gd name="T10" fmla="*/ 164 w 574"/>
              <a:gd name="T11" fmla="*/ 308 h 533"/>
              <a:gd name="T12" fmla="*/ 193 w 574"/>
              <a:gd name="T13" fmla="*/ 261 h 533"/>
              <a:gd name="T14" fmla="*/ 164 w 574"/>
              <a:gd name="T15" fmla="*/ 172 h 533"/>
              <a:gd name="T16" fmla="*/ 193 w 574"/>
              <a:gd name="T17" fmla="*/ 220 h 533"/>
              <a:gd name="T18" fmla="*/ 164 w 574"/>
              <a:gd name="T19" fmla="*/ 172 h 533"/>
              <a:gd name="T20" fmla="*/ 445 w 574"/>
              <a:gd name="T21" fmla="*/ 303 h 533"/>
              <a:gd name="T22" fmla="*/ 474 w 574"/>
              <a:gd name="T23" fmla="*/ 170 h 533"/>
              <a:gd name="T24" fmla="*/ 145 w 574"/>
              <a:gd name="T25" fmla="*/ 31 h 533"/>
              <a:gd name="T26" fmla="*/ 135 w 574"/>
              <a:gd name="T27" fmla="*/ 98 h 533"/>
              <a:gd name="T28" fmla="*/ 208 w 574"/>
              <a:gd name="T29" fmla="*/ 25 h 533"/>
              <a:gd name="T30" fmla="*/ 381 w 574"/>
              <a:gd name="T31" fmla="*/ 98 h 533"/>
              <a:gd name="T32" fmla="*/ 150 w 574"/>
              <a:gd name="T33" fmla="*/ 0 h 533"/>
              <a:gd name="T34" fmla="*/ 204 w 574"/>
              <a:gd name="T35" fmla="*/ 0 h 533"/>
              <a:gd name="T36" fmla="*/ 524 w 574"/>
              <a:gd name="T37" fmla="*/ 98 h 533"/>
              <a:gd name="T38" fmla="*/ 542 w 574"/>
              <a:gd name="T39" fmla="*/ 106 h 533"/>
              <a:gd name="T40" fmla="*/ 571 w 574"/>
              <a:gd name="T41" fmla="*/ 157 h 533"/>
              <a:gd name="T42" fmla="*/ 574 w 574"/>
              <a:gd name="T43" fmla="*/ 163 h 533"/>
              <a:gd name="T44" fmla="*/ 570 w 574"/>
              <a:gd name="T45" fmla="*/ 168 h 533"/>
              <a:gd name="T46" fmla="*/ 564 w 574"/>
              <a:gd name="T47" fmla="*/ 170 h 533"/>
              <a:gd name="T48" fmla="*/ 496 w 574"/>
              <a:gd name="T49" fmla="*/ 303 h 533"/>
              <a:gd name="T50" fmla="*/ 512 w 574"/>
              <a:gd name="T51" fmla="*/ 311 h 533"/>
              <a:gd name="T52" fmla="*/ 508 w 574"/>
              <a:gd name="T53" fmla="*/ 328 h 533"/>
              <a:gd name="T54" fmla="*/ 474 w 574"/>
              <a:gd name="T55" fmla="*/ 369 h 533"/>
              <a:gd name="T56" fmla="*/ 469 w 574"/>
              <a:gd name="T57" fmla="*/ 378 h 533"/>
              <a:gd name="T58" fmla="*/ 488 w 574"/>
              <a:gd name="T59" fmla="*/ 397 h 533"/>
              <a:gd name="T60" fmla="*/ 488 w 574"/>
              <a:gd name="T61" fmla="*/ 425 h 533"/>
              <a:gd name="T62" fmla="*/ 467 w 574"/>
              <a:gd name="T63" fmla="*/ 446 h 533"/>
              <a:gd name="T64" fmla="*/ 440 w 574"/>
              <a:gd name="T65" fmla="*/ 446 h 533"/>
              <a:gd name="T66" fmla="*/ 421 w 574"/>
              <a:gd name="T67" fmla="*/ 429 h 533"/>
              <a:gd name="T68" fmla="*/ 417 w 574"/>
              <a:gd name="T69" fmla="*/ 394 h 533"/>
              <a:gd name="T70" fmla="*/ 435 w 574"/>
              <a:gd name="T71" fmla="*/ 407 h 533"/>
              <a:gd name="T72" fmla="*/ 435 w 574"/>
              <a:gd name="T73" fmla="*/ 410 h 533"/>
              <a:gd name="T74" fmla="*/ 435 w 574"/>
              <a:gd name="T75" fmla="*/ 416 h 533"/>
              <a:gd name="T76" fmla="*/ 442 w 574"/>
              <a:gd name="T77" fmla="*/ 424 h 533"/>
              <a:gd name="T78" fmla="*/ 451 w 574"/>
              <a:gd name="T79" fmla="*/ 428 h 533"/>
              <a:gd name="T80" fmla="*/ 461 w 574"/>
              <a:gd name="T81" fmla="*/ 424 h 533"/>
              <a:gd name="T82" fmla="*/ 466 w 574"/>
              <a:gd name="T83" fmla="*/ 416 h 533"/>
              <a:gd name="T84" fmla="*/ 466 w 574"/>
              <a:gd name="T85" fmla="*/ 406 h 533"/>
              <a:gd name="T86" fmla="*/ 461 w 574"/>
              <a:gd name="T87" fmla="*/ 398 h 533"/>
              <a:gd name="T88" fmla="*/ 453 w 574"/>
              <a:gd name="T89" fmla="*/ 396 h 533"/>
              <a:gd name="T90" fmla="*/ 447 w 574"/>
              <a:gd name="T91" fmla="*/ 370 h 533"/>
              <a:gd name="T92" fmla="*/ 440 w 574"/>
              <a:gd name="T93" fmla="*/ 365 h 533"/>
              <a:gd name="T94" fmla="*/ 406 w 574"/>
              <a:gd name="T95" fmla="*/ 319 h 533"/>
              <a:gd name="T96" fmla="*/ 412 w 574"/>
              <a:gd name="T97" fmla="*/ 306 h 533"/>
              <a:gd name="T98" fmla="*/ 424 w 574"/>
              <a:gd name="T99" fmla="*/ 170 h 533"/>
              <a:gd name="T100" fmla="*/ 225 w 574"/>
              <a:gd name="T101" fmla="*/ 497 h 533"/>
              <a:gd name="T102" fmla="*/ 315 w 574"/>
              <a:gd name="T103" fmla="*/ 533 h 533"/>
              <a:gd name="T104" fmla="*/ 41 w 574"/>
              <a:gd name="T105" fmla="*/ 497 h 533"/>
              <a:gd name="T106" fmla="*/ 131 w 574"/>
              <a:gd name="T107" fmla="*/ 170 h 533"/>
              <a:gd name="T108" fmla="*/ 10 w 574"/>
              <a:gd name="T109" fmla="*/ 170 h 533"/>
              <a:gd name="T110" fmla="*/ 3 w 574"/>
              <a:gd name="T111" fmla="*/ 163 h 533"/>
              <a:gd name="T112" fmla="*/ 0 w 574"/>
              <a:gd name="T113" fmla="*/ 154 h 533"/>
              <a:gd name="T114" fmla="*/ 1 w 574"/>
              <a:gd name="T115" fmla="*/ 109 h 533"/>
              <a:gd name="T116" fmla="*/ 6 w 574"/>
              <a:gd name="T117" fmla="*/ 102 h 533"/>
              <a:gd name="T118" fmla="*/ 15 w 574"/>
              <a:gd name="T119" fmla="*/ 98 h 533"/>
              <a:gd name="T120" fmla="*/ 150 w 574"/>
              <a:gd name="T121" fmla="*/ 0 h 5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574" h="533">
                <a:moveTo>
                  <a:pt x="164" y="438"/>
                </a:moveTo>
                <a:lnTo>
                  <a:pt x="164" y="485"/>
                </a:lnTo>
                <a:lnTo>
                  <a:pt x="193" y="485"/>
                </a:lnTo>
                <a:lnTo>
                  <a:pt x="193" y="438"/>
                </a:lnTo>
                <a:lnTo>
                  <a:pt x="164" y="438"/>
                </a:lnTo>
                <a:close/>
                <a:moveTo>
                  <a:pt x="164" y="349"/>
                </a:moveTo>
                <a:lnTo>
                  <a:pt x="164" y="397"/>
                </a:lnTo>
                <a:lnTo>
                  <a:pt x="193" y="397"/>
                </a:lnTo>
                <a:lnTo>
                  <a:pt x="193" y="349"/>
                </a:lnTo>
                <a:lnTo>
                  <a:pt x="164" y="349"/>
                </a:lnTo>
                <a:close/>
                <a:moveTo>
                  <a:pt x="164" y="261"/>
                </a:moveTo>
                <a:lnTo>
                  <a:pt x="164" y="308"/>
                </a:lnTo>
                <a:lnTo>
                  <a:pt x="193" y="308"/>
                </a:lnTo>
                <a:lnTo>
                  <a:pt x="193" y="261"/>
                </a:lnTo>
                <a:lnTo>
                  <a:pt x="164" y="261"/>
                </a:lnTo>
                <a:close/>
                <a:moveTo>
                  <a:pt x="164" y="172"/>
                </a:moveTo>
                <a:lnTo>
                  <a:pt x="164" y="220"/>
                </a:lnTo>
                <a:lnTo>
                  <a:pt x="193" y="220"/>
                </a:lnTo>
                <a:lnTo>
                  <a:pt x="193" y="172"/>
                </a:lnTo>
                <a:lnTo>
                  <a:pt x="164" y="172"/>
                </a:lnTo>
                <a:close/>
                <a:moveTo>
                  <a:pt x="445" y="170"/>
                </a:moveTo>
                <a:lnTo>
                  <a:pt x="445" y="303"/>
                </a:lnTo>
                <a:lnTo>
                  <a:pt x="474" y="303"/>
                </a:lnTo>
                <a:lnTo>
                  <a:pt x="474" y="170"/>
                </a:lnTo>
                <a:lnTo>
                  <a:pt x="445" y="170"/>
                </a:lnTo>
                <a:close/>
                <a:moveTo>
                  <a:pt x="145" y="31"/>
                </a:moveTo>
                <a:lnTo>
                  <a:pt x="58" y="98"/>
                </a:lnTo>
                <a:lnTo>
                  <a:pt x="135" y="98"/>
                </a:lnTo>
                <a:lnTo>
                  <a:pt x="145" y="31"/>
                </a:lnTo>
                <a:close/>
                <a:moveTo>
                  <a:pt x="208" y="25"/>
                </a:moveTo>
                <a:lnTo>
                  <a:pt x="220" y="98"/>
                </a:lnTo>
                <a:lnTo>
                  <a:pt x="381" y="98"/>
                </a:lnTo>
                <a:lnTo>
                  <a:pt x="208" y="25"/>
                </a:lnTo>
                <a:close/>
                <a:moveTo>
                  <a:pt x="150" y="0"/>
                </a:moveTo>
                <a:lnTo>
                  <a:pt x="150" y="0"/>
                </a:lnTo>
                <a:lnTo>
                  <a:pt x="204" y="0"/>
                </a:lnTo>
                <a:lnTo>
                  <a:pt x="438" y="98"/>
                </a:lnTo>
                <a:lnTo>
                  <a:pt x="524" y="98"/>
                </a:lnTo>
                <a:lnTo>
                  <a:pt x="533" y="100"/>
                </a:lnTo>
                <a:lnTo>
                  <a:pt x="542" y="106"/>
                </a:lnTo>
                <a:lnTo>
                  <a:pt x="547" y="112"/>
                </a:lnTo>
                <a:lnTo>
                  <a:pt x="571" y="157"/>
                </a:lnTo>
                <a:lnTo>
                  <a:pt x="573" y="159"/>
                </a:lnTo>
                <a:lnTo>
                  <a:pt x="574" y="163"/>
                </a:lnTo>
                <a:lnTo>
                  <a:pt x="573" y="166"/>
                </a:lnTo>
                <a:lnTo>
                  <a:pt x="570" y="168"/>
                </a:lnTo>
                <a:lnTo>
                  <a:pt x="567" y="170"/>
                </a:lnTo>
                <a:lnTo>
                  <a:pt x="564" y="170"/>
                </a:lnTo>
                <a:lnTo>
                  <a:pt x="496" y="170"/>
                </a:lnTo>
                <a:lnTo>
                  <a:pt x="496" y="303"/>
                </a:lnTo>
                <a:lnTo>
                  <a:pt x="506" y="306"/>
                </a:lnTo>
                <a:lnTo>
                  <a:pt x="512" y="311"/>
                </a:lnTo>
                <a:lnTo>
                  <a:pt x="514" y="319"/>
                </a:lnTo>
                <a:lnTo>
                  <a:pt x="508" y="328"/>
                </a:lnTo>
                <a:lnTo>
                  <a:pt x="479" y="365"/>
                </a:lnTo>
                <a:lnTo>
                  <a:pt x="474" y="369"/>
                </a:lnTo>
                <a:lnTo>
                  <a:pt x="469" y="372"/>
                </a:lnTo>
                <a:lnTo>
                  <a:pt x="469" y="378"/>
                </a:lnTo>
                <a:lnTo>
                  <a:pt x="480" y="387"/>
                </a:lnTo>
                <a:lnTo>
                  <a:pt x="488" y="397"/>
                </a:lnTo>
                <a:lnTo>
                  <a:pt x="490" y="411"/>
                </a:lnTo>
                <a:lnTo>
                  <a:pt x="488" y="425"/>
                </a:lnTo>
                <a:lnTo>
                  <a:pt x="480" y="437"/>
                </a:lnTo>
                <a:lnTo>
                  <a:pt x="467" y="446"/>
                </a:lnTo>
                <a:lnTo>
                  <a:pt x="453" y="448"/>
                </a:lnTo>
                <a:lnTo>
                  <a:pt x="440" y="446"/>
                </a:lnTo>
                <a:lnTo>
                  <a:pt x="429" y="439"/>
                </a:lnTo>
                <a:lnTo>
                  <a:pt x="421" y="429"/>
                </a:lnTo>
                <a:lnTo>
                  <a:pt x="417" y="416"/>
                </a:lnTo>
                <a:lnTo>
                  <a:pt x="417" y="394"/>
                </a:lnTo>
                <a:lnTo>
                  <a:pt x="422" y="394"/>
                </a:lnTo>
                <a:lnTo>
                  <a:pt x="435" y="407"/>
                </a:lnTo>
                <a:lnTo>
                  <a:pt x="435" y="408"/>
                </a:lnTo>
                <a:lnTo>
                  <a:pt x="435" y="410"/>
                </a:lnTo>
                <a:lnTo>
                  <a:pt x="435" y="411"/>
                </a:lnTo>
                <a:lnTo>
                  <a:pt x="435" y="416"/>
                </a:lnTo>
                <a:lnTo>
                  <a:pt x="438" y="420"/>
                </a:lnTo>
                <a:lnTo>
                  <a:pt x="442" y="424"/>
                </a:lnTo>
                <a:lnTo>
                  <a:pt x="445" y="426"/>
                </a:lnTo>
                <a:lnTo>
                  <a:pt x="451" y="428"/>
                </a:lnTo>
                <a:lnTo>
                  <a:pt x="456" y="426"/>
                </a:lnTo>
                <a:lnTo>
                  <a:pt x="461" y="424"/>
                </a:lnTo>
                <a:lnTo>
                  <a:pt x="465" y="420"/>
                </a:lnTo>
                <a:lnTo>
                  <a:pt x="466" y="416"/>
                </a:lnTo>
                <a:lnTo>
                  <a:pt x="467" y="411"/>
                </a:lnTo>
                <a:lnTo>
                  <a:pt x="466" y="406"/>
                </a:lnTo>
                <a:lnTo>
                  <a:pt x="465" y="402"/>
                </a:lnTo>
                <a:lnTo>
                  <a:pt x="461" y="398"/>
                </a:lnTo>
                <a:lnTo>
                  <a:pt x="457" y="396"/>
                </a:lnTo>
                <a:lnTo>
                  <a:pt x="453" y="396"/>
                </a:lnTo>
                <a:lnTo>
                  <a:pt x="447" y="396"/>
                </a:lnTo>
                <a:lnTo>
                  <a:pt x="447" y="370"/>
                </a:lnTo>
                <a:lnTo>
                  <a:pt x="443" y="367"/>
                </a:lnTo>
                <a:lnTo>
                  <a:pt x="440" y="365"/>
                </a:lnTo>
                <a:lnTo>
                  <a:pt x="411" y="328"/>
                </a:lnTo>
                <a:lnTo>
                  <a:pt x="406" y="319"/>
                </a:lnTo>
                <a:lnTo>
                  <a:pt x="407" y="311"/>
                </a:lnTo>
                <a:lnTo>
                  <a:pt x="412" y="306"/>
                </a:lnTo>
                <a:lnTo>
                  <a:pt x="424" y="303"/>
                </a:lnTo>
                <a:lnTo>
                  <a:pt x="424" y="170"/>
                </a:lnTo>
                <a:lnTo>
                  <a:pt x="225" y="170"/>
                </a:lnTo>
                <a:lnTo>
                  <a:pt x="225" y="497"/>
                </a:lnTo>
                <a:lnTo>
                  <a:pt x="315" y="497"/>
                </a:lnTo>
                <a:lnTo>
                  <a:pt x="315" y="533"/>
                </a:lnTo>
                <a:lnTo>
                  <a:pt x="41" y="533"/>
                </a:lnTo>
                <a:lnTo>
                  <a:pt x="41" y="497"/>
                </a:lnTo>
                <a:lnTo>
                  <a:pt x="131" y="497"/>
                </a:lnTo>
                <a:lnTo>
                  <a:pt x="131" y="170"/>
                </a:lnTo>
                <a:lnTo>
                  <a:pt x="15" y="170"/>
                </a:lnTo>
                <a:lnTo>
                  <a:pt x="10" y="170"/>
                </a:lnTo>
                <a:lnTo>
                  <a:pt x="6" y="167"/>
                </a:lnTo>
                <a:lnTo>
                  <a:pt x="3" y="163"/>
                </a:lnTo>
                <a:lnTo>
                  <a:pt x="1" y="159"/>
                </a:lnTo>
                <a:lnTo>
                  <a:pt x="0" y="154"/>
                </a:lnTo>
                <a:lnTo>
                  <a:pt x="0" y="113"/>
                </a:lnTo>
                <a:lnTo>
                  <a:pt x="1" y="109"/>
                </a:lnTo>
                <a:lnTo>
                  <a:pt x="3" y="104"/>
                </a:lnTo>
                <a:lnTo>
                  <a:pt x="6" y="102"/>
                </a:lnTo>
                <a:lnTo>
                  <a:pt x="10" y="99"/>
                </a:lnTo>
                <a:lnTo>
                  <a:pt x="15" y="98"/>
                </a:lnTo>
                <a:lnTo>
                  <a:pt x="23" y="98"/>
                </a:lnTo>
                <a:lnTo>
                  <a:pt x="150" y="0"/>
                </a:lnTo>
                <a:close/>
              </a:path>
            </a:pathLst>
          </a:custGeom>
          <a:solidFill>
            <a:schemeClr val="accent3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03" name="Group 102"/>
          <p:cNvGrpSpPr/>
          <p:nvPr/>
        </p:nvGrpSpPr>
        <p:grpSpPr>
          <a:xfrm>
            <a:off x="1911545" y="5572880"/>
            <a:ext cx="314204" cy="285265"/>
            <a:chOff x="6880226" y="5778500"/>
            <a:chExt cx="482600" cy="438151"/>
          </a:xfrm>
        </p:grpSpPr>
        <p:sp>
          <p:nvSpPr>
            <p:cNvPr id="104" name="Freeform 158"/>
            <p:cNvSpPr>
              <a:spLocks/>
            </p:cNvSpPr>
            <p:nvPr/>
          </p:nvSpPr>
          <p:spPr bwMode="auto">
            <a:xfrm>
              <a:off x="7031038" y="5778500"/>
              <a:ext cx="180975" cy="74613"/>
            </a:xfrm>
            <a:custGeom>
              <a:avLst/>
              <a:gdLst>
                <a:gd name="T0" fmla="*/ 50 w 227"/>
                <a:gd name="T1" fmla="*/ 0 h 95"/>
                <a:gd name="T2" fmla="*/ 178 w 227"/>
                <a:gd name="T3" fmla="*/ 0 h 95"/>
                <a:gd name="T4" fmla="*/ 197 w 227"/>
                <a:gd name="T5" fmla="*/ 5 h 95"/>
                <a:gd name="T6" fmla="*/ 214 w 227"/>
                <a:gd name="T7" fmla="*/ 15 h 95"/>
                <a:gd name="T8" fmla="*/ 224 w 227"/>
                <a:gd name="T9" fmla="*/ 31 h 95"/>
                <a:gd name="T10" fmla="*/ 227 w 227"/>
                <a:gd name="T11" fmla="*/ 49 h 95"/>
                <a:gd name="T12" fmla="*/ 227 w 227"/>
                <a:gd name="T13" fmla="*/ 95 h 95"/>
                <a:gd name="T14" fmla="*/ 187 w 227"/>
                <a:gd name="T15" fmla="*/ 95 h 95"/>
                <a:gd name="T16" fmla="*/ 187 w 227"/>
                <a:gd name="T17" fmla="*/ 49 h 95"/>
                <a:gd name="T18" fmla="*/ 185 w 227"/>
                <a:gd name="T19" fmla="*/ 46 h 95"/>
                <a:gd name="T20" fmla="*/ 182 w 227"/>
                <a:gd name="T21" fmla="*/ 42 h 95"/>
                <a:gd name="T22" fmla="*/ 178 w 227"/>
                <a:gd name="T23" fmla="*/ 42 h 95"/>
                <a:gd name="T24" fmla="*/ 50 w 227"/>
                <a:gd name="T25" fmla="*/ 42 h 95"/>
                <a:gd name="T26" fmla="*/ 46 w 227"/>
                <a:gd name="T27" fmla="*/ 42 h 95"/>
                <a:gd name="T28" fmla="*/ 43 w 227"/>
                <a:gd name="T29" fmla="*/ 46 h 95"/>
                <a:gd name="T30" fmla="*/ 41 w 227"/>
                <a:gd name="T31" fmla="*/ 49 h 95"/>
                <a:gd name="T32" fmla="*/ 41 w 227"/>
                <a:gd name="T33" fmla="*/ 95 h 95"/>
                <a:gd name="T34" fmla="*/ 0 w 227"/>
                <a:gd name="T35" fmla="*/ 95 h 95"/>
                <a:gd name="T36" fmla="*/ 0 w 227"/>
                <a:gd name="T37" fmla="*/ 49 h 95"/>
                <a:gd name="T38" fmla="*/ 4 w 227"/>
                <a:gd name="T39" fmla="*/ 31 h 95"/>
                <a:gd name="T40" fmla="*/ 14 w 227"/>
                <a:gd name="T41" fmla="*/ 15 h 95"/>
                <a:gd name="T42" fmla="*/ 31 w 227"/>
                <a:gd name="T43" fmla="*/ 5 h 95"/>
                <a:gd name="T44" fmla="*/ 50 w 227"/>
                <a:gd name="T45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27" h="95">
                  <a:moveTo>
                    <a:pt x="50" y="0"/>
                  </a:moveTo>
                  <a:lnTo>
                    <a:pt x="178" y="0"/>
                  </a:lnTo>
                  <a:lnTo>
                    <a:pt x="197" y="5"/>
                  </a:lnTo>
                  <a:lnTo>
                    <a:pt x="214" y="15"/>
                  </a:lnTo>
                  <a:lnTo>
                    <a:pt x="224" y="31"/>
                  </a:lnTo>
                  <a:lnTo>
                    <a:pt x="227" y="49"/>
                  </a:lnTo>
                  <a:lnTo>
                    <a:pt x="227" y="95"/>
                  </a:lnTo>
                  <a:lnTo>
                    <a:pt x="187" y="95"/>
                  </a:lnTo>
                  <a:lnTo>
                    <a:pt x="187" y="49"/>
                  </a:lnTo>
                  <a:lnTo>
                    <a:pt x="185" y="46"/>
                  </a:lnTo>
                  <a:lnTo>
                    <a:pt x="182" y="42"/>
                  </a:lnTo>
                  <a:lnTo>
                    <a:pt x="178" y="42"/>
                  </a:lnTo>
                  <a:lnTo>
                    <a:pt x="50" y="42"/>
                  </a:lnTo>
                  <a:lnTo>
                    <a:pt x="46" y="42"/>
                  </a:lnTo>
                  <a:lnTo>
                    <a:pt x="43" y="46"/>
                  </a:lnTo>
                  <a:lnTo>
                    <a:pt x="41" y="49"/>
                  </a:lnTo>
                  <a:lnTo>
                    <a:pt x="41" y="95"/>
                  </a:lnTo>
                  <a:lnTo>
                    <a:pt x="0" y="95"/>
                  </a:lnTo>
                  <a:lnTo>
                    <a:pt x="0" y="49"/>
                  </a:lnTo>
                  <a:lnTo>
                    <a:pt x="4" y="31"/>
                  </a:lnTo>
                  <a:lnTo>
                    <a:pt x="14" y="15"/>
                  </a:lnTo>
                  <a:lnTo>
                    <a:pt x="31" y="5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59"/>
            <p:cNvSpPr>
              <a:spLocks noEditPoints="1"/>
            </p:cNvSpPr>
            <p:nvPr/>
          </p:nvSpPr>
          <p:spPr bwMode="auto">
            <a:xfrm>
              <a:off x="6880226" y="5865813"/>
              <a:ext cx="482600" cy="350838"/>
            </a:xfrm>
            <a:custGeom>
              <a:avLst/>
              <a:gdLst>
                <a:gd name="T0" fmla="*/ 303 w 606"/>
                <a:gd name="T1" fmla="*/ 47 h 440"/>
                <a:gd name="T2" fmla="*/ 264 w 606"/>
                <a:gd name="T3" fmla="*/ 51 h 440"/>
                <a:gd name="T4" fmla="*/ 227 w 606"/>
                <a:gd name="T5" fmla="*/ 64 h 440"/>
                <a:gd name="T6" fmla="*/ 195 w 606"/>
                <a:gd name="T7" fmla="*/ 85 h 440"/>
                <a:gd name="T8" fmla="*/ 167 w 606"/>
                <a:gd name="T9" fmla="*/ 112 h 440"/>
                <a:gd name="T10" fmla="*/ 147 w 606"/>
                <a:gd name="T11" fmla="*/ 144 h 440"/>
                <a:gd name="T12" fmla="*/ 134 w 606"/>
                <a:gd name="T13" fmla="*/ 181 h 440"/>
                <a:gd name="T14" fmla="*/ 130 w 606"/>
                <a:gd name="T15" fmla="*/ 220 h 440"/>
                <a:gd name="T16" fmla="*/ 134 w 606"/>
                <a:gd name="T17" fmla="*/ 261 h 440"/>
                <a:gd name="T18" fmla="*/ 147 w 606"/>
                <a:gd name="T19" fmla="*/ 296 h 440"/>
                <a:gd name="T20" fmla="*/ 167 w 606"/>
                <a:gd name="T21" fmla="*/ 328 h 440"/>
                <a:gd name="T22" fmla="*/ 195 w 606"/>
                <a:gd name="T23" fmla="*/ 356 h 440"/>
                <a:gd name="T24" fmla="*/ 227 w 606"/>
                <a:gd name="T25" fmla="*/ 376 h 440"/>
                <a:gd name="T26" fmla="*/ 264 w 606"/>
                <a:gd name="T27" fmla="*/ 389 h 440"/>
                <a:gd name="T28" fmla="*/ 303 w 606"/>
                <a:gd name="T29" fmla="*/ 394 h 440"/>
                <a:gd name="T30" fmla="*/ 342 w 606"/>
                <a:gd name="T31" fmla="*/ 389 h 440"/>
                <a:gd name="T32" fmla="*/ 379 w 606"/>
                <a:gd name="T33" fmla="*/ 376 h 440"/>
                <a:gd name="T34" fmla="*/ 411 w 606"/>
                <a:gd name="T35" fmla="*/ 356 h 440"/>
                <a:gd name="T36" fmla="*/ 438 w 606"/>
                <a:gd name="T37" fmla="*/ 328 h 440"/>
                <a:gd name="T38" fmla="*/ 459 w 606"/>
                <a:gd name="T39" fmla="*/ 296 h 440"/>
                <a:gd name="T40" fmla="*/ 472 w 606"/>
                <a:gd name="T41" fmla="*/ 261 h 440"/>
                <a:gd name="T42" fmla="*/ 476 w 606"/>
                <a:gd name="T43" fmla="*/ 220 h 440"/>
                <a:gd name="T44" fmla="*/ 472 w 606"/>
                <a:gd name="T45" fmla="*/ 181 h 440"/>
                <a:gd name="T46" fmla="*/ 459 w 606"/>
                <a:gd name="T47" fmla="*/ 144 h 440"/>
                <a:gd name="T48" fmla="*/ 438 w 606"/>
                <a:gd name="T49" fmla="*/ 112 h 440"/>
                <a:gd name="T50" fmla="*/ 411 w 606"/>
                <a:gd name="T51" fmla="*/ 85 h 440"/>
                <a:gd name="T52" fmla="*/ 379 w 606"/>
                <a:gd name="T53" fmla="*/ 64 h 440"/>
                <a:gd name="T54" fmla="*/ 342 w 606"/>
                <a:gd name="T55" fmla="*/ 51 h 440"/>
                <a:gd name="T56" fmla="*/ 303 w 606"/>
                <a:gd name="T57" fmla="*/ 47 h 440"/>
                <a:gd name="T58" fmla="*/ 34 w 606"/>
                <a:gd name="T59" fmla="*/ 0 h 440"/>
                <a:gd name="T60" fmla="*/ 572 w 606"/>
                <a:gd name="T61" fmla="*/ 0 h 440"/>
                <a:gd name="T62" fmla="*/ 589 w 606"/>
                <a:gd name="T63" fmla="*/ 5 h 440"/>
                <a:gd name="T64" fmla="*/ 603 w 606"/>
                <a:gd name="T65" fmla="*/ 17 h 440"/>
                <a:gd name="T66" fmla="*/ 606 w 606"/>
                <a:gd name="T67" fmla="*/ 35 h 440"/>
                <a:gd name="T68" fmla="*/ 606 w 606"/>
                <a:gd name="T69" fmla="*/ 406 h 440"/>
                <a:gd name="T70" fmla="*/ 603 w 606"/>
                <a:gd name="T71" fmla="*/ 423 h 440"/>
                <a:gd name="T72" fmla="*/ 589 w 606"/>
                <a:gd name="T73" fmla="*/ 435 h 440"/>
                <a:gd name="T74" fmla="*/ 572 w 606"/>
                <a:gd name="T75" fmla="*/ 440 h 440"/>
                <a:gd name="T76" fmla="*/ 34 w 606"/>
                <a:gd name="T77" fmla="*/ 440 h 440"/>
                <a:gd name="T78" fmla="*/ 17 w 606"/>
                <a:gd name="T79" fmla="*/ 435 h 440"/>
                <a:gd name="T80" fmla="*/ 3 w 606"/>
                <a:gd name="T81" fmla="*/ 423 h 440"/>
                <a:gd name="T82" fmla="*/ 0 w 606"/>
                <a:gd name="T83" fmla="*/ 406 h 440"/>
                <a:gd name="T84" fmla="*/ 0 w 606"/>
                <a:gd name="T85" fmla="*/ 35 h 440"/>
                <a:gd name="T86" fmla="*/ 3 w 606"/>
                <a:gd name="T87" fmla="*/ 17 h 440"/>
                <a:gd name="T88" fmla="*/ 17 w 606"/>
                <a:gd name="T89" fmla="*/ 5 h 440"/>
                <a:gd name="T90" fmla="*/ 34 w 606"/>
                <a:gd name="T91" fmla="*/ 0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06" h="440">
                  <a:moveTo>
                    <a:pt x="303" y="47"/>
                  </a:moveTo>
                  <a:lnTo>
                    <a:pt x="264" y="51"/>
                  </a:lnTo>
                  <a:lnTo>
                    <a:pt x="227" y="64"/>
                  </a:lnTo>
                  <a:lnTo>
                    <a:pt x="195" y="85"/>
                  </a:lnTo>
                  <a:lnTo>
                    <a:pt x="167" y="112"/>
                  </a:lnTo>
                  <a:lnTo>
                    <a:pt x="147" y="144"/>
                  </a:lnTo>
                  <a:lnTo>
                    <a:pt x="134" y="181"/>
                  </a:lnTo>
                  <a:lnTo>
                    <a:pt x="130" y="220"/>
                  </a:lnTo>
                  <a:lnTo>
                    <a:pt x="134" y="261"/>
                  </a:lnTo>
                  <a:lnTo>
                    <a:pt x="147" y="296"/>
                  </a:lnTo>
                  <a:lnTo>
                    <a:pt x="167" y="328"/>
                  </a:lnTo>
                  <a:lnTo>
                    <a:pt x="195" y="356"/>
                  </a:lnTo>
                  <a:lnTo>
                    <a:pt x="227" y="376"/>
                  </a:lnTo>
                  <a:lnTo>
                    <a:pt x="264" y="389"/>
                  </a:lnTo>
                  <a:lnTo>
                    <a:pt x="303" y="394"/>
                  </a:lnTo>
                  <a:lnTo>
                    <a:pt x="342" y="389"/>
                  </a:lnTo>
                  <a:lnTo>
                    <a:pt x="379" y="376"/>
                  </a:lnTo>
                  <a:lnTo>
                    <a:pt x="411" y="356"/>
                  </a:lnTo>
                  <a:lnTo>
                    <a:pt x="438" y="328"/>
                  </a:lnTo>
                  <a:lnTo>
                    <a:pt x="459" y="296"/>
                  </a:lnTo>
                  <a:lnTo>
                    <a:pt x="472" y="261"/>
                  </a:lnTo>
                  <a:lnTo>
                    <a:pt x="476" y="220"/>
                  </a:lnTo>
                  <a:lnTo>
                    <a:pt x="472" y="181"/>
                  </a:lnTo>
                  <a:lnTo>
                    <a:pt x="459" y="144"/>
                  </a:lnTo>
                  <a:lnTo>
                    <a:pt x="438" y="112"/>
                  </a:lnTo>
                  <a:lnTo>
                    <a:pt x="411" y="85"/>
                  </a:lnTo>
                  <a:lnTo>
                    <a:pt x="379" y="64"/>
                  </a:lnTo>
                  <a:lnTo>
                    <a:pt x="342" y="51"/>
                  </a:lnTo>
                  <a:lnTo>
                    <a:pt x="303" y="47"/>
                  </a:lnTo>
                  <a:close/>
                  <a:moveTo>
                    <a:pt x="34" y="0"/>
                  </a:moveTo>
                  <a:lnTo>
                    <a:pt x="572" y="0"/>
                  </a:lnTo>
                  <a:lnTo>
                    <a:pt x="589" y="5"/>
                  </a:lnTo>
                  <a:lnTo>
                    <a:pt x="603" y="17"/>
                  </a:lnTo>
                  <a:lnTo>
                    <a:pt x="606" y="35"/>
                  </a:lnTo>
                  <a:lnTo>
                    <a:pt x="606" y="406"/>
                  </a:lnTo>
                  <a:lnTo>
                    <a:pt x="603" y="423"/>
                  </a:lnTo>
                  <a:lnTo>
                    <a:pt x="589" y="435"/>
                  </a:lnTo>
                  <a:lnTo>
                    <a:pt x="572" y="440"/>
                  </a:lnTo>
                  <a:lnTo>
                    <a:pt x="34" y="440"/>
                  </a:lnTo>
                  <a:lnTo>
                    <a:pt x="17" y="435"/>
                  </a:lnTo>
                  <a:lnTo>
                    <a:pt x="3" y="423"/>
                  </a:lnTo>
                  <a:lnTo>
                    <a:pt x="0" y="406"/>
                  </a:lnTo>
                  <a:lnTo>
                    <a:pt x="0" y="35"/>
                  </a:lnTo>
                  <a:lnTo>
                    <a:pt x="3" y="17"/>
                  </a:lnTo>
                  <a:lnTo>
                    <a:pt x="17" y="5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160"/>
            <p:cNvSpPr>
              <a:spLocks/>
            </p:cNvSpPr>
            <p:nvPr/>
          </p:nvSpPr>
          <p:spPr bwMode="auto">
            <a:xfrm>
              <a:off x="7040563" y="5930900"/>
              <a:ext cx="161925" cy="220663"/>
            </a:xfrm>
            <a:custGeom>
              <a:avLst/>
              <a:gdLst>
                <a:gd name="T0" fmla="*/ 121 w 204"/>
                <a:gd name="T1" fmla="*/ 0 h 278"/>
                <a:gd name="T2" fmla="*/ 143 w 204"/>
                <a:gd name="T3" fmla="*/ 22 h 278"/>
                <a:gd name="T4" fmla="*/ 176 w 204"/>
                <a:gd name="T5" fmla="*/ 37 h 278"/>
                <a:gd name="T6" fmla="*/ 192 w 204"/>
                <a:gd name="T7" fmla="*/ 61 h 278"/>
                <a:gd name="T8" fmla="*/ 195 w 204"/>
                <a:gd name="T9" fmla="*/ 83 h 278"/>
                <a:gd name="T10" fmla="*/ 112 w 204"/>
                <a:gd name="T11" fmla="*/ 88 h 278"/>
                <a:gd name="T12" fmla="*/ 112 w 204"/>
                <a:gd name="T13" fmla="*/ 70 h 278"/>
                <a:gd name="T14" fmla="*/ 110 w 204"/>
                <a:gd name="T15" fmla="*/ 59 h 278"/>
                <a:gd name="T16" fmla="*/ 104 w 204"/>
                <a:gd name="T17" fmla="*/ 54 h 278"/>
                <a:gd name="T18" fmla="*/ 93 w 204"/>
                <a:gd name="T19" fmla="*/ 54 h 278"/>
                <a:gd name="T20" fmla="*/ 87 w 204"/>
                <a:gd name="T21" fmla="*/ 58 h 278"/>
                <a:gd name="T22" fmla="*/ 83 w 204"/>
                <a:gd name="T23" fmla="*/ 66 h 278"/>
                <a:gd name="T24" fmla="*/ 83 w 204"/>
                <a:gd name="T25" fmla="*/ 76 h 278"/>
                <a:gd name="T26" fmla="*/ 88 w 204"/>
                <a:gd name="T27" fmla="*/ 87 h 278"/>
                <a:gd name="T28" fmla="*/ 99 w 204"/>
                <a:gd name="T29" fmla="*/ 95 h 278"/>
                <a:gd name="T30" fmla="*/ 134 w 204"/>
                <a:gd name="T31" fmla="*/ 112 h 278"/>
                <a:gd name="T32" fmla="*/ 176 w 204"/>
                <a:gd name="T33" fmla="*/ 132 h 278"/>
                <a:gd name="T34" fmla="*/ 190 w 204"/>
                <a:gd name="T35" fmla="*/ 144 h 278"/>
                <a:gd name="T36" fmla="*/ 202 w 204"/>
                <a:gd name="T37" fmla="*/ 168 h 278"/>
                <a:gd name="T38" fmla="*/ 200 w 204"/>
                <a:gd name="T39" fmla="*/ 205 h 278"/>
                <a:gd name="T40" fmla="*/ 182 w 204"/>
                <a:gd name="T41" fmla="*/ 234 h 278"/>
                <a:gd name="T42" fmla="*/ 146 w 204"/>
                <a:gd name="T43" fmla="*/ 253 h 278"/>
                <a:gd name="T44" fmla="*/ 121 w 204"/>
                <a:gd name="T45" fmla="*/ 278 h 278"/>
                <a:gd name="T46" fmla="*/ 83 w 204"/>
                <a:gd name="T47" fmla="*/ 256 h 278"/>
                <a:gd name="T48" fmla="*/ 26 w 204"/>
                <a:gd name="T49" fmla="*/ 237 h 278"/>
                <a:gd name="T50" fmla="*/ 5 w 204"/>
                <a:gd name="T51" fmla="*/ 207 h 278"/>
                <a:gd name="T52" fmla="*/ 2 w 204"/>
                <a:gd name="T53" fmla="*/ 171 h 278"/>
                <a:gd name="T54" fmla="*/ 83 w 204"/>
                <a:gd name="T55" fmla="*/ 185 h 278"/>
                <a:gd name="T56" fmla="*/ 85 w 204"/>
                <a:gd name="T57" fmla="*/ 215 h 278"/>
                <a:gd name="T58" fmla="*/ 92 w 204"/>
                <a:gd name="T59" fmla="*/ 220 h 278"/>
                <a:gd name="T60" fmla="*/ 102 w 204"/>
                <a:gd name="T61" fmla="*/ 220 h 278"/>
                <a:gd name="T62" fmla="*/ 109 w 204"/>
                <a:gd name="T63" fmla="*/ 217 h 278"/>
                <a:gd name="T64" fmla="*/ 114 w 204"/>
                <a:gd name="T65" fmla="*/ 210 h 278"/>
                <a:gd name="T66" fmla="*/ 112 w 204"/>
                <a:gd name="T67" fmla="*/ 188 h 278"/>
                <a:gd name="T68" fmla="*/ 107 w 204"/>
                <a:gd name="T69" fmla="*/ 173 h 278"/>
                <a:gd name="T70" fmla="*/ 93 w 204"/>
                <a:gd name="T71" fmla="*/ 163 h 278"/>
                <a:gd name="T72" fmla="*/ 61 w 204"/>
                <a:gd name="T73" fmla="*/ 148 h 278"/>
                <a:gd name="T74" fmla="*/ 34 w 204"/>
                <a:gd name="T75" fmla="*/ 134 h 278"/>
                <a:gd name="T76" fmla="*/ 17 w 204"/>
                <a:gd name="T77" fmla="*/ 120 h 278"/>
                <a:gd name="T78" fmla="*/ 4 w 204"/>
                <a:gd name="T79" fmla="*/ 95 h 278"/>
                <a:gd name="T80" fmla="*/ 4 w 204"/>
                <a:gd name="T81" fmla="*/ 63 h 278"/>
                <a:gd name="T82" fmla="*/ 21 w 204"/>
                <a:gd name="T83" fmla="*/ 37 h 278"/>
                <a:gd name="T84" fmla="*/ 58 w 204"/>
                <a:gd name="T85" fmla="*/ 22 h 278"/>
                <a:gd name="T86" fmla="*/ 83 w 204"/>
                <a:gd name="T87" fmla="*/ 0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04" h="278">
                  <a:moveTo>
                    <a:pt x="83" y="0"/>
                  </a:moveTo>
                  <a:lnTo>
                    <a:pt x="121" y="0"/>
                  </a:lnTo>
                  <a:lnTo>
                    <a:pt x="121" y="19"/>
                  </a:lnTo>
                  <a:lnTo>
                    <a:pt x="143" y="22"/>
                  </a:lnTo>
                  <a:lnTo>
                    <a:pt x="161" y="29"/>
                  </a:lnTo>
                  <a:lnTo>
                    <a:pt x="176" y="37"/>
                  </a:lnTo>
                  <a:lnTo>
                    <a:pt x="187" y="48"/>
                  </a:lnTo>
                  <a:lnTo>
                    <a:pt x="192" y="61"/>
                  </a:lnTo>
                  <a:lnTo>
                    <a:pt x="195" y="78"/>
                  </a:lnTo>
                  <a:lnTo>
                    <a:pt x="195" y="83"/>
                  </a:lnTo>
                  <a:lnTo>
                    <a:pt x="193" y="88"/>
                  </a:lnTo>
                  <a:lnTo>
                    <a:pt x="112" y="88"/>
                  </a:lnTo>
                  <a:lnTo>
                    <a:pt x="112" y="80"/>
                  </a:lnTo>
                  <a:lnTo>
                    <a:pt x="112" y="70"/>
                  </a:lnTo>
                  <a:lnTo>
                    <a:pt x="112" y="63"/>
                  </a:lnTo>
                  <a:lnTo>
                    <a:pt x="110" y="59"/>
                  </a:lnTo>
                  <a:lnTo>
                    <a:pt x="107" y="56"/>
                  </a:lnTo>
                  <a:lnTo>
                    <a:pt x="104" y="54"/>
                  </a:lnTo>
                  <a:lnTo>
                    <a:pt x="99" y="54"/>
                  </a:lnTo>
                  <a:lnTo>
                    <a:pt x="93" y="54"/>
                  </a:lnTo>
                  <a:lnTo>
                    <a:pt x="90" y="56"/>
                  </a:lnTo>
                  <a:lnTo>
                    <a:pt x="87" y="58"/>
                  </a:lnTo>
                  <a:lnTo>
                    <a:pt x="85" y="61"/>
                  </a:lnTo>
                  <a:lnTo>
                    <a:pt x="83" y="66"/>
                  </a:lnTo>
                  <a:lnTo>
                    <a:pt x="83" y="71"/>
                  </a:lnTo>
                  <a:lnTo>
                    <a:pt x="83" y="76"/>
                  </a:lnTo>
                  <a:lnTo>
                    <a:pt x="85" y="81"/>
                  </a:lnTo>
                  <a:lnTo>
                    <a:pt x="88" y="87"/>
                  </a:lnTo>
                  <a:lnTo>
                    <a:pt x="92" y="90"/>
                  </a:lnTo>
                  <a:lnTo>
                    <a:pt x="99" y="95"/>
                  </a:lnTo>
                  <a:lnTo>
                    <a:pt x="114" y="102"/>
                  </a:lnTo>
                  <a:lnTo>
                    <a:pt x="134" y="112"/>
                  </a:lnTo>
                  <a:lnTo>
                    <a:pt x="161" y="124"/>
                  </a:lnTo>
                  <a:lnTo>
                    <a:pt x="176" y="132"/>
                  </a:lnTo>
                  <a:lnTo>
                    <a:pt x="183" y="137"/>
                  </a:lnTo>
                  <a:lnTo>
                    <a:pt x="190" y="144"/>
                  </a:lnTo>
                  <a:lnTo>
                    <a:pt x="195" y="153"/>
                  </a:lnTo>
                  <a:lnTo>
                    <a:pt x="202" y="168"/>
                  </a:lnTo>
                  <a:lnTo>
                    <a:pt x="204" y="185"/>
                  </a:lnTo>
                  <a:lnTo>
                    <a:pt x="200" y="205"/>
                  </a:lnTo>
                  <a:lnTo>
                    <a:pt x="193" y="220"/>
                  </a:lnTo>
                  <a:lnTo>
                    <a:pt x="182" y="234"/>
                  </a:lnTo>
                  <a:lnTo>
                    <a:pt x="166" y="244"/>
                  </a:lnTo>
                  <a:lnTo>
                    <a:pt x="146" y="253"/>
                  </a:lnTo>
                  <a:lnTo>
                    <a:pt x="121" y="256"/>
                  </a:lnTo>
                  <a:lnTo>
                    <a:pt x="121" y="278"/>
                  </a:lnTo>
                  <a:lnTo>
                    <a:pt x="83" y="278"/>
                  </a:lnTo>
                  <a:lnTo>
                    <a:pt x="83" y="256"/>
                  </a:lnTo>
                  <a:lnTo>
                    <a:pt x="53" y="249"/>
                  </a:lnTo>
                  <a:lnTo>
                    <a:pt x="26" y="237"/>
                  </a:lnTo>
                  <a:lnTo>
                    <a:pt x="12" y="224"/>
                  </a:lnTo>
                  <a:lnTo>
                    <a:pt x="5" y="207"/>
                  </a:lnTo>
                  <a:lnTo>
                    <a:pt x="2" y="183"/>
                  </a:lnTo>
                  <a:lnTo>
                    <a:pt x="2" y="171"/>
                  </a:lnTo>
                  <a:lnTo>
                    <a:pt x="83" y="171"/>
                  </a:lnTo>
                  <a:lnTo>
                    <a:pt x="83" y="185"/>
                  </a:lnTo>
                  <a:lnTo>
                    <a:pt x="83" y="205"/>
                  </a:lnTo>
                  <a:lnTo>
                    <a:pt x="85" y="215"/>
                  </a:lnTo>
                  <a:lnTo>
                    <a:pt x="88" y="219"/>
                  </a:lnTo>
                  <a:lnTo>
                    <a:pt x="92" y="220"/>
                  </a:lnTo>
                  <a:lnTo>
                    <a:pt x="97" y="220"/>
                  </a:lnTo>
                  <a:lnTo>
                    <a:pt x="102" y="220"/>
                  </a:lnTo>
                  <a:lnTo>
                    <a:pt x="107" y="219"/>
                  </a:lnTo>
                  <a:lnTo>
                    <a:pt x="109" y="217"/>
                  </a:lnTo>
                  <a:lnTo>
                    <a:pt x="112" y="214"/>
                  </a:lnTo>
                  <a:lnTo>
                    <a:pt x="114" y="210"/>
                  </a:lnTo>
                  <a:lnTo>
                    <a:pt x="114" y="205"/>
                  </a:lnTo>
                  <a:lnTo>
                    <a:pt x="112" y="188"/>
                  </a:lnTo>
                  <a:lnTo>
                    <a:pt x="110" y="176"/>
                  </a:lnTo>
                  <a:lnTo>
                    <a:pt x="107" y="173"/>
                  </a:lnTo>
                  <a:lnTo>
                    <a:pt x="102" y="168"/>
                  </a:lnTo>
                  <a:lnTo>
                    <a:pt x="93" y="163"/>
                  </a:lnTo>
                  <a:lnTo>
                    <a:pt x="83" y="158"/>
                  </a:lnTo>
                  <a:lnTo>
                    <a:pt x="61" y="148"/>
                  </a:lnTo>
                  <a:lnTo>
                    <a:pt x="44" y="139"/>
                  </a:lnTo>
                  <a:lnTo>
                    <a:pt x="34" y="134"/>
                  </a:lnTo>
                  <a:lnTo>
                    <a:pt x="26" y="127"/>
                  </a:lnTo>
                  <a:lnTo>
                    <a:pt x="17" y="120"/>
                  </a:lnTo>
                  <a:lnTo>
                    <a:pt x="10" y="110"/>
                  </a:lnTo>
                  <a:lnTo>
                    <a:pt x="4" y="95"/>
                  </a:lnTo>
                  <a:lnTo>
                    <a:pt x="0" y="78"/>
                  </a:lnTo>
                  <a:lnTo>
                    <a:pt x="4" y="63"/>
                  </a:lnTo>
                  <a:lnTo>
                    <a:pt x="10" y="49"/>
                  </a:lnTo>
                  <a:lnTo>
                    <a:pt x="21" y="37"/>
                  </a:lnTo>
                  <a:lnTo>
                    <a:pt x="38" y="29"/>
                  </a:lnTo>
                  <a:lnTo>
                    <a:pt x="58" y="22"/>
                  </a:lnTo>
                  <a:lnTo>
                    <a:pt x="83" y="19"/>
                  </a:lnTo>
                  <a:lnTo>
                    <a:pt x="83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0127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ct 16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84589320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917" name="think-cell Slide" r:id="rId40" imgW="493" imgH="493" progId="TCLayout.ActiveDocument.1">
                  <p:embed/>
                </p:oleObj>
              </mc:Choice>
              <mc:Fallback>
                <p:oleObj name="think-cell Slide" r:id="rId40" imgW="493" imgH="49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lnSpc>
                <a:spcPct val="90000"/>
              </a:lnSpc>
            </a:pPr>
            <a:endParaRPr lang="ru-RU" sz="1000" dirty="0" err="1" smtClean="0">
              <a:solidFill>
                <a:schemeClr val="tx1"/>
              </a:solidFill>
              <a:sym typeface="+mn-lt"/>
            </a:endParaRPr>
          </a:p>
        </p:txBody>
      </p:sp>
      <p:cxnSp>
        <p:nvCxnSpPr>
          <p:cNvPr id="75" name="Straight Connector 74"/>
          <p:cNvCxnSpPr>
            <a:cxnSpLocks/>
          </p:cNvCxnSpPr>
          <p:nvPr/>
        </p:nvCxnSpPr>
        <p:spPr>
          <a:xfrm>
            <a:off x="533580" y="1484549"/>
            <a:ext cx="0" cy="4798776"/>
          </a:xfrm>
          <a:prstGeom prst="line">
            <a:avLst/>
          </a:prstGeom>
          <a:ln w="111125">
            <a:solidFill>
              <a:schemeClr val="accent1">
                <a:lumMod val="40000"/>
                <a:lumOff val="6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063" y="230188"/>
            <a:ext cx="8618537" cy="615553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ru-RU" dirty="0"/>
              <a:t>Основной способ привлечения частных инвестиций в портовую инфраструктуру – это государственно-частные партнерства (</a:t>
            </a:r>
            <a:r>
              <a:rPr lang="ru-RU" dirty="0" err="1"/>
              <a:t>ГЧП</a:t>
            </a:r>
            <a:r>
              <a:rPr lang="ru-RU" dirty="0"/>
              <a:t>)</a:t>
            </a:r>
          </a:p>
        </p:txBody>
      </p:sp>
      <p:sp>
        <p:nvSpPr>
          <p:cNvPr id="5" name="5. Source"/>
          <p:cNvSpPr>
            <a:spLocks noChangeArrowheads="1"/>
          </p:cNvSpPr>
          <p:nvPr/>
        </p:nvSpPr>
        <p:spPr bwMode="gray">
          <a:xfrm>
            <a:off x="119063" y="6507558"/>
            <a:ext cx="72000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/>
          <a:p>
            <a:pPr marL="609600" indent="-609600" defTabSz="895350">
              <a:tabLst>
                <a:tab pos="630238" algn="l"/>
              </a:tabLst>
            </a:pPr>
            <a:r>
              <a:rPr lang="ru-RU" sz="800" dirty="0">
                <a:solidFill>
                  <a:schemeClr val="accent6"/>
                </a:solidFill>
                <a:latin typeface="+mn-lt"/>
              </a:rPr>
              <a:t>ИСТОЧНИК</a:t>
            </a:r>
            <a:r>
              <a:rPr lang="en-US" sz="800" dirty="0">
                <a:solidFill>
                  <a:schemeClr val="accent6"/>
                </a:solidFill>
                <a:latin typeface="+mn-lt"/>
              </a:rPr>
              <a:t>: World Bank (Private Participation in Infrastructure Database)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119063" y="1223391"/>
            <a:ext cx="2567289" cy="186711"/>
            <a:chOff x="412468" y="1223391"/>
            <a:chExt cx="837307" cy="186711"/>
          </a:xfrm>
        </p:grpSpPr>
        <p:cxnSp>
          <p:nvCxnSpPr>
            <p:cNvPr id="29" name="AutoShape 249"/>
            <p:cNvCxnSpPr>
              <a:cxnSpLocks noChangeShapeType="1"/>
              <a:stCxn id="30" idx="4"/>
              <a:endCxn id="30" idx="6"/>
            </p:cNvCxnSpPr>
            <p:nvPr/>
          </p:nvCxnSpPr>
          <p:spPr bwMode="gray">
            <a:xfrm>
              <a:off x="412468" y="1410102"/>
              <a:ext cx="837307" cy="0"/>
            </a:xfrm>
            <a:prstGeom prst="straightConnector1">
              <a:avLst/>
            </a:prstGeom>
            <a:noFill/>
            <a:ln w="9525">
              <a:solidFill>
                <a:schemeClr val="accent6">
                  <a:lumMod val="60000"/>
                  <a:lumOff val="4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0" name="AutoShape 250"/>
            <p:cNvSpPr>
              <a:spLocks noChangeArrowheads="1"/>
            </p:cNvSpPr>
            <p:nvPr/>
          </p:nvSpPr>
          <p:spPr bwMode="gray">
            <a:xfrm>
              <a:off x="412468" y="1223391"/>
              <a:ext cx="837307" cy="186711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sz="1100" b="1" dirty="0">
                  <a:solidFill>
                    <a:schemeClr val="accent3"/>
                  </a:solidFill>
                  <a:latin typeface="+mn-lt"/>
                </a:rPr>
                <a:t>Модели </a:t>
              </a:r>
              <a:r>
                <a:rPr lang="ru-RU" sz="1100" b="1" dirty="0" err="1">
                  <a:solidFill>
                    <a:schemeClr val="accent3"/>
                  </a:solidFill>
                  <a:latin typeface="+mn-lt"/>
                </a:rPr>
                <a:t>ГЧП</a:t>
              </a:r>
              <a:endParaRPr lang="ru-RU" sz="1100" b="1" dirty="0">
                <a:solidFill>
                  <a:schemeClr val="accent3"/>
                </a:solidFill>
                <a:latin typeface="+mn-lt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308593" y="1222353"/>
            <a:ext cx="1403383" cy="187744"/>
            <a:chOff x="2872016" y="1222353"/>
            <a:chExt cx="1403383" cy="187744"/>
          </a:xfrm>
        </p:grpSpPr>
        <p:cxnSp>
          <p:nvCxnSpPr>
            <p:cNvPr id="11" name="AutoShape 249"/>
            <p:cNvCxnSpPr>
              <a:cxnSpLocks noChangeShapeType="1"/>
              <a:stCxn id="12" idx="4"/>
              <a:endCxn id="12" idx="6"/>
            </p:cNvCxnSpPr>
            <p:nvPr/>
          </p:nvCxnSpPr>
          <p:spPr bwMode="gray">
            <a:xfrm>
              <a:off x="2872016" y="1410097"/>
              <a:ext cx="1403383" cy="0"/>
            </a:xfrm>
            <a:prstGeom prst="straightConnector1">
              <a:avLst/>
            </a:prstGeom>
            <a:noFill/>
            <a:ln w="9525">
              <a:solidFill>
                <a:schemeClr val="accent6">
                  <a:lumMod val="60000"/>
                  <a:lumOff val="4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" name="AutoShape 250"/>
            <p:cNvSpPr>
              <a:spLocks noChangeArrowheads="1"/>
            </p:cNvSpPr>
            <p:nvPr/>
          </p:nvSpPr>
          <p:spPr bwMode="gray">
            <a:xfrm>
              <a:off x="2872016" y="1222353"/>
              <a:ext cx="1403383" cy="187744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sz="1100" b="1" dirty="0">
                  <a:solidFill>
                    <a:schemeClr val="accent3"/>
                  </a:solidFill>
                  <a:latin typeface="+mn-lt"/>
                </a:rPr>
                <a:t>Инвестиции</a:t>
              </a:r>
              <a:endParaRPr lang="en-US" sz="1100" b="1" baseline="0" dirty="0">
                <a:solidFill>
                  <a:schemeClr val="accent3"/>
                </a:solidFill>
                <a:latin typeface="+mn-lt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5821405" y="1053082"/>
            <a:ext cx="1403383" cy="357021"/>
            <a:chOff x="4384828" y="1053082"/>
            <a:chExt cx="1403383" cy="357021"/>
          </a:xfrm>
        </p:grpSpPr>
        <p:cxnSp>
          <p:nvCxnSpPr>
            <p:cNvPr id="14" name="AutoShape 249"/>
            <p:cNvCxnSpPr>
              <a:cxnSpLocks noChangeShapeType="1"/>
              <a:stCxn id="15" idx="4"/>
              <a:endCxn id="15" idx="6"/>
            </p:cNvCxnSpPr>
            <p:nvPr/>
          </p:nvCxnSpPr>
          <p:spPr bwMode="gray">
            <a:xfrm>
              <a:off x="4384828" y="1410103"/>
              <a:ext cx="1403383" cy="0"/>
            </a:xfrm>
            <a:prstGeom prst="straightConnector1">
              <a:avLst/>
            </a:prstGeom>
            <a:noFill/>
            <a:ln w="9525">
              <a:solidFill>
                <a:schemeClr val="accent6">
                  <a:lumMod val="60000"/>
                  <a:lumOff val="4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" name="AutoShape 250"/>
            <p:cNvSpPr>
              <a:spLocks noChangeArrowheads="1"/>
            </p:cNvSpPr>
            <p:nvPr/>
          </p:nvSpPr>
          <p:spPr bwMode="gray">
            <a:xfrm>
              <a:off x="4384828" y="1053082"/>
              <a:ext cx="1403383" cy="357021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sz="1100" b="1" dirty="0">
                  <a:solidFill>
                    <a:schemeClr val="accent3"/>
                  </a:solidFill>
                  <a:latin typeface="+mn-lt"/>
                </a:rPr>
                <a:t>Окончательная собственность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2795781" y="1054108"/>
            <a:ext cx="1403383" cy="355996"/>
            <a:chOff x="1359204" y="1054108"/>
            <a:chExt cx="1403383" cy="355996"/>
          </a:xfrm>
        </p:grpSpPr>
        <p:cxnSp>
          <p:nvCxnSpPr>
            <p:cNvPr id="18" name="AutoShape 249"/>
            <p:cNvCxnSpPr>
              <a:cxnSpLocks noChangeShapeType="1"/>
              <a:stCxn id="19" idx="4"/>
              <a:endCxn id="19" idx="6"/>
            </p:cNvCxnSpPr>
            <p:nvPr/>
          </p:nvCxnSpPr>
          <p:spPr bwMode="gray">
            <a:xfrm>
              <a:off x="1359204" y="1410104"/>
              <a:ext cx="1403383" cy="0"/>
            </a:xfrm>
            <a:prstGeom prst="straightConnector1">
              <a:avLst/>
            </a:prstGeom>
            <a:noFill/>
            <a:ln w="9525">
              <a:solidFill>
                <a:schemeClr val="accent6">
                  <a:lumMod val="60000"/>
                  <a:lumOff val="4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AutoShape 250"/>
            <p:cNvSpPr>
              <a:spLocks noChangeArrowheads="1"/>
            </p:cNvSpPr>
            <p:nvPr/>
          </p:nvSpPr>
          <p:spPr bwMode="gray">
            <a:xfrm>
              <a:off x="1359204" y="1054108"/>
              <a:ext cx="1403383" cy="35599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sz="1100" b="1" dirty="0">
                  <a:solidFill>
                    <a:schemeClr val="accent3"/>
                  </a:solidFill>
                  <a:latin typeface="+mn-lt"/>
                </a:rPr>
                <a:t>Операционная деятельность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7334217" y="1053082"/>
            <a:ext cx="1403383" cy="357021"/>
            <a:chOff x="5897640" y="1053082"/>
            <a:chExt cx="1403383" cy="357021"/>
          </a:xfrm>
        </p:grpSpPr>
        <p:cxnSp>
          <p:nvCxnSpPr>
            <p:cNvPr id="21" name="AutoShape 249"/>
            <p:cNvCxnSpPr>
              <a:cxnSpLocks noChangeShapeType="1"/>
              <a:stCxn id="22" idx="4"/>
              <a:endCxn id="22" idx="6"/>
            </p:cNvCxnSpPr>
            <p:nvPr/>
          </p:nvCxnSpPr>
          <p:spPr bwMode="gray">
            <a:xfrm>
              <a:off x="5897640" y="1410103"/>
              <a:ext cx="1403383" cy="0"/>
            </a:xfrm>
            <a:prstGeom prst="straightConnector1">
              <a:avLst/>
            </a:prstGeom>
            <a:noFill/>
            <a:ln w="9525">
              <a:solidFill>
                <a:schemeClr val="accent6">
                  <a:lumMod val="60000"/>
                  <a:lumOff val="4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2" name="AutoShape 250"/>
            <p:cNvSpPr>
              <a:spLocks noChangeArrowheads="1"/>
            </p:cNvSpPr>
            <p:nvPr/>
          </p:nvSpPr>
          <p:spPr bwMode="gray">
            <a:xfrm>
              <a:off x="5897640" y="1053082"/>
              <a:ext cx="1403383" cy="357021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sz="1100" b="1" dirty="0">
                  <a:solidFill>
                    <a:schemeClr val="accent3"/>
                  </a:solidFill>
                  <a:latin typeface="+mn-lt"/>
                </a:rPr>
                <a:t>Срок концессии</a:t>
              </a:r>
            </a:p>
            <a:p>
              <a:r>
                <a:rPr lang="ru-RU" sz="1100" dirty="0" smtClean="0">
                  <a:solidFill>
                    <a:schemeClr val="accent6"/>
                  </a:solidFill>
                  <a:latin typeface="+mn-lt"/>
                </a:rPr>
                <a:t>Лет</a:t>
              </a:r>
              <a:endParaRPr lang="ru-RU" sz="1100" dirty="0">
                <a:solidFill>
                  <a:schemeClr val="accent6"/>
                </a:solidFill>
                <a:latin typeface="+mn-lt"/>
              </a:endParaRPr>
            </a:p>
          </p:txBody>
        </p:sp>
      </p:grpSp>
      <p:sp>
        <p:nvSpPr>
          <p:cNvPr id="23" name="Rectangle 6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119063" y="2180077"/>
            <a:ext cx="2567289" cy="62560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lIns="792000" tIns="72000" rIns="72000" bIns="72000" rtlCol="0" anchor="ctr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en-US" sz="1100" b="1" dirty="0">
                <a:solidFill>
                  <a:schemeClr val="bg1"/>
                </a:solidFill>
              </a:rPr>
              <a:t>Rehabilitate, Lease/Rent &amp; </a:t>
            </a:r>
            <a:r>
              <a:rPr lang="en-US" sz="1100" b="1" dirty="0" smtClean="0">
                <a:solidFill>
                  <a:schemeClr val="bg1"/>
                </a:solidFill>
              </a:rPr>
              <a:t>Transfer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24" name="Rectangle 6"/>
          <p:cNvSpPr txBox="1">
            <a:spLocks/>
          </p:cNvSpPr>
          <p:nvPr>
            <p:custDataLst>
              <p:tags r:id="rId5"/>
            </p:custDataLst>
          </p:nvPr>
        </p:nvSpPr>
        <p:spPr>
          <a:xfrm>
            <a:off x="119063" y="2875605"/>
            <a:ext cx="2567289" cy="62560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lIns="792000" tIns="72000" rIns="72000" bIns="72000" rtlCol="0" anchor="ctr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en-US" sz="1100" b="1" dirty="0">
                <a:solidFill>
                  <a:schemeClr val="bg1"/>
                </a:solidFill>
              </a:rPr>
              <a:t>Build, </a:t>
            </a:r>
            <a:r>
              <a:rPr lang="en-US" sz="1100" b="1" dirty="0" smtClean="0">
                <a:solidFill>
                  <a:schemeClr val="bg1"/>
                </a:solidFill>
              </a:rPr>
              <a:t>Rehabilitate,</a:t>
            </a:r>
            <a:r>
              <a:rPr lang="uk-UA" sz="1100" b="1" dirty="0" smtClean="0">
                <a:solidFill>
                  <a:schemeClr val="bg1"/>
                </a:solidFill>
              </a:rPr>
              <a:t/>
            </a:r>
            <a:br>
              <a:rPr lang="uk-UA" sz="1100" b="1" dirty="0" smtClean="0">
                <a:solidFill>
                  <a:schemeClr val="bg1"/>
                </a:solidFill>
              </a:rPr>
            </a:br>
            <a:r>
              <a:rPr lang="en-US" sz="1100" b="1" dirty="0" smtClean="0">
                <a:solidFill>
                  <a:schemeClr val="bg1"/>
                </a:solidFill>
              </a:rPr>
              <a:t>Operate </a:t>
            </a:r>
            <a:r>
              <a:rPr lang="en-US" sz="1100" b="1" dirty="0">
                <a:solidFill>
                  <a:schemeClr val="bg1"/>
                </a:solidFill>
              </a:rPr>
              <a:t>&amp; </a:t>
            </a:r>
            <a:r>
              <a:rPr lang="en-US" sz="1100" b="1" dirty="0" smtClean="0">
                <a:solidFill>
                  <a:schemeClr val="bg1"/>
                </a:solidFill>
              </a:rPr>
              <a:t>Transfer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34" name="Rectangle 6"/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2795781" y="1484549"/>
            <a:ext cx="1403383" cy="62560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lIns="76200" tIns="76200" rIns="76200" bIns="76200" rtlCol="0" anchor="ctr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sz="1100" b="1" dirty="0"/>
              <a:t>Частная</a:t>
            </a:r>
          </a:p>
        </p:txBody>
      </p:sp>
      <p:sp>
        <p:nvSpPr>
          <p:cNvPr id="35" name="Rectangle 6"/>
          <p:cNvSpPr txBox="1">
            <a:spLocks/>
          </p:cNvSpPr>
          <p:nvPr>
            <p:custDataLst>
              <p:tags r:id="rId7"/>
            </p:custDataLst>
          </p:nvPr>
        </p:nvSpPr>
        <p:spPr>
          <a:xfrm>
            <a:off x="2795781" y="2180077"/>
            <a:ext cx="1403383" cy="62560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lIns="76200" tIns="76200" rIns="76200" bIns="76200" rtlCol="0" anchor="ctr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sz="1100" b="1" dirty="0"/>
              <a:t>Частная</a:t>
            </a:r>
          </a:p>
        </p:txBody>
      </p:sp>
      <p:sp>
        <p:nvSpPr>
          <p:cNvPr id="36" name="Rectangle 6"/>
          <p:cNvSpPr txBox="1">
            <a:spLocks/>
          </p:cNvSpPr>
          <p:nvPr>
            <p:custDataLst>
              <p:tags r:id="rId8"/>
            </p:custDataLst>
          </p:nvPr>
        </p:nvSpPr>
        <p:spPr>
          <a:xfrm>
            <a:off x="2795781" y="2875605"/>
            <a:ext cx="1403383" cy="62560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lIns="76200" tIns="76200" rIns="76200" bIns="76200" rtlCol="0" anchor="ctr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sz="1100" b="1" dirty="0"/>
              <a:t>Частная</a:t>
            </a:r>
          </a:p>
        </p:txBody>
      </p:sp>
      <p:sp>
        <p:nvSpPr>
          <p:cNvPr id="38" name="Rectangle 6"/>
          <p:cNvSpPr txBox="1">
            <a:spLocks/>
          </p:cNvSpPr>
          <p:nvPr>
            <p:custDataLst>
              <p:tags r:id="rId9"/>
            </p:custDataLst>
          </p:nvPr>
        </p:nvSpPr>
        <p:spPr>
          <a:xfrm>
            <a:off x="4308593" y="1484549"/>
            <a:ext cx="1403383" cy="62560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lIns="76200" tIns="76200" rIns="76200" bIns="76200" rtlCol="0" anchor="ctr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sz="1100" b="1" dirty="0"/>
              <a:t>Частная</a:t>
            </a:r>
          </a:p>
        </p:txBody>
      </p:sp>
      <p:sp>
        <p:nvSpPr>
          <p:cNvPr id="39" name="Rectangle 6"/>
          <p:cNvSpPr txBox="1">
            <a:spLocks/>
          </p:cNvSpPr>
          <p:nvPr>
            <p:custDataLst>
              <p:tags r:id="rId10"/>
            </p:custDataLst>
          </p:nvPr>
        </p:nvSpPr>
        <p:spPr>
          <a:xfrm>
            <a:off x="4308593" y="2180077"/>
            <a:ext cx="1403383" cy="62560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lIns="76200" tIns="76200" rIns="76200" bIns="76200" rtlCol="0" anchor="ctr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sz="1100" b="1" dirty="0"/>
              <a:t>Частная</a:t>
            </a:r>
          </a:p>
        </p:txBody>
      </p:sp>
      <p:sp>
        <p:nvSpPr>
          <p:cNvPr id="40" name="Rectangle 6"/>
          <p:cNvSpPr txBox="1">
            <a:spLocks/>
          </p:cNvSpPr>
          <p:nvPr>
            <p:custDataLst>
              <p:tags r:id="rId11"/>
            </p:custDataLst>
          </p:nvPr>
        </p:nvSpPr>
        <p:spPr>
          <a:xfrm>
            <a:off x="4308593" y="2875605"/>
            <a:ext cx="1403383" cy="62560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lIns="76200" tIns="76200" rIns="76200" bIns="76200" rtlCol="0" anchor="ctr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sz="1100" b="1" dirty="0"/>
              <a:t>Частная</a:t>
            </a:r>
          </a:p>
        </p:txBody>
      </p:sp>
      <p:sp>
        <p:nvSpPr>
          <p:cNvPr id="42" name="Rectangle 6"/>
          <p:cNvSpPr txBox="1">
            <a:spLocks/>
          </p:cNvSpPr>
          <p:nvPr>
            <p:custDataLst>
              <p:tags r:id="rId12"/>
            </p:custDataLst>
          </p:nvPr>
        </p:nvSpPr>
        <p:spPr>
          <a:xfrm>
            <a:off x="5821405" y="1484549"/>
            <a:ext cx="1403383" cy="62560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lIns="76200" tIns="76200" rIns="76200" bIns="76200" rtlCol="0" anchor="ctr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sz="1100" b="1" dirty="0"/>
              <a:t>Государственная </a:t>
            </a:r>
          </a:p>
        </p:txBody>
      </p:sp>
      <p:sp>
        <p:nvSpPr>
          <p:cNvPr id="43" name="Rectangle 6"/>
          <p:cNvSpPr txBox="1">
            <a:spLocks/>
          </p:cNvSpPr>
          <p:nvPr>
            <p:custDataLst>
              <p:tags r:id="rId13"/>
            </p:custDataLst>
          </p:nvPr>
        </p:nvSpPr>
        <p:spPr>
          <a:xfrm>
            <a:off x="5821405" y="2180077"/>
            <a:ext cx="1403383" cy="62560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lIns="76200" tIns="76200" rIns="76200" bIns="76200" rtlCol="0" anchor="ctr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sz="1100" b="1" dirty="0"/>
              <a:t>Государственная</a:t>
            </a:r>
          </a:p>
        </p:txBody>
      </p:sp>
      <p:sp>
        <p:nvSpPr>
          <p:cNvPr id="44" name="Rectangle 6"/>
          <p:cNvSpPr txBox="1">
            <a:spLocks/>
          </p:cNvSpPr>
          <p:nvPr>
            <p:custDataLst>
              <p:tags r:id="rId14"/>
            </p:custDataLst>
          </p:nvPr>
        </p:nvSpPr>
        <p:spPr>
          <a:xfrm>
            <a:off x="5821405" y="2875605"/>
            <a:ext cx="1403383" cy="62560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lIns="76200" tIns="76200" rIns="76200" bIns="76200" rtlCol="0" anchor="ctr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sz="1100" b="1" dirty="0"/>
              <a:t>Государственная</a:t>
            </a:r>
          </a:p>
        </p:txBody>
      </p:sp>
      <p:sp>
        <p:nvSpPr>
          <p:cNvPr id="46" name="Rectangle 6"/>
          <p:cNvSpPr txBox="1">
            <a:spLocks/>
          </p:cNvSpPr>
          <p:nvPr>
            <p:custDataLst>
              <p:tags r:id="rId15"/>
            </p:custDataLst>
          </p:nvPr>
        </p:nvSpPr>
        <p:spPr>
          <a:xfrm>
            <a:off x="7334217" y="1484549"/>
            <a:ext cx="1403383" cy="62560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vert="horz" lIns="76200" tIns="76200" rIns="76200" bIns="76200" rtlCol="0" anchor="ctr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449263"/>
            <a:r>
              <a:rPr lang="en-US" sz="1100" b="1" spc="-20" dirty="0" smtClean="0"/>
              <a:t>20-30</a:t>
            </a:r>
            <a:endParaRPr lang="ru-RU" sz="1100" b="1" dirty="0"/>
          </a:p>
        </p:txBody>
      </p:sp>
      <p:sp>
        <p:nvSpPr>
          <p:cNvPr id="47" name="Rectangle 6"/>
          <p:cNvSpPr txBox="1">
            <a:spLocks/>
          </p:cNvSpPr>
          <p:nvPr>
            <p:custDataLst>
              <p:tags r:id="rId16"/>
            </p:custDataLst>
          </p:nvPr>
        </p:nvSpPr>
        <p:spPr>
          <a:xfrm>
            <a:off x="7334217" y="2180077"/>
            <a:ext cx="1403383" cy="62560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vert="horz" lIns="76200" tIns="76200" rIns="76200" bIns="76200" rtlCol="0" anchor="ctr" anchorCtr="0">
            <a:noAutofit/>
          </a:bodyPr>
          <a:lstStyle>
            <a:defPPr>
              <a:defRPr lang="en-US"/>
            </a:defPPr>
            <a:lvl1pPr marL="449263" lvl="0" indent="0" defTabSz="895350" eaLnBrk="1" latinLnBrk="0" hangingPunct="1">
              <a:buClr>
                <a:schemeClr val="tx2"/>
              </a:buClr>
              <a:buSzPct val="100000"/>
              <a:defRPr sz="1100" b="1" spc="-2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en-US" dirty="0"/>
              <a:t>20-30</a:t>
            </a:r>
            <a:endParaRPr lang="ru-RU" dirty="0"/>
          </a:p>
        </p:txBody>
      </p:sp>
      <p:sp>
        <p:nvSpPr>
          <p:cNvPr id="48" name="Rectangle 6"/>
          <p:cNvSpPr txBox="1">
            <a:spLocks/>
          </p:cNvSpPr>
          <p:nvPr>
            <p:custDataLst>
              <p:tags r:id="rId17"/>
            </p:custDataLst>
          </p:nvPr>
        </p:nvSpPr>
        <p:spPr>
          <a:xfrm>
            <a:off x="7334217" y="2875605"/>
            <a:ext cx="1403383" cy="62560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vert="horz" lIns="76200" tIns="76200" rIns="76200" bIns="76200" rtlCol="0" anchor="ctr" anchorCtr="0">
            <a:noAutofit/>
          </a:bodyPr>
          <a:lstStyle>
            <a:defPPr>
              <a:defRPr lang="en-US"/>
            </a:defPPr>
            <a:lvl1pPr marL="449263" lvl="0" indent="0" defTabSz="895350" eaLnBrk="1" latinLnBrk="0" hangingPunct="1">
              <a:buClr>
                <a:schemeClr val="tx2"/>
              </a:buClr>
              <a:buSzPct val="100000"/>
              <a:defRPr sz="1100" b="1" spc="-2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en-US" dirty="0"/>
              <a:t>20-30</a:t>
            </a:r>
            <a:endParaRPr lang="ru-RU" dirty="0"/>
          </a:p>
        </p:txBody>
      </p:sp>
      <p:sp>
        <p:nvSpPr>
          <p:cNvPr id="27" name="Rectangle 6"/>
          <p:cNvSpPr txBox="1">
            <a:spLocks/>
          </p:cNvSpPr>
          <p:nvPr>
            <p:custDataLst>
              <p:tags r:id="rId18"/>
            </p:custDataLst>
          </p:nvPr>
        </p:nvSpPr>
        <p:spPr>
          <a:xfrm>
            <a:off x="119063" y="3571133"/>
            <a:ext cx="2567289" cy="62560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lIns="792000" tIns="72000" rIns="72000" bIns="72000" rtlCol="0" anchor="ctr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en-US" sz="1100" b="1" dirty="0">
                <a:solidFill>
                  <a:schemeClr val="bg1"/>
                </a:solidFill>
              </a:rPr>
              <a:t>Build, Operate, </a:t>
            </a:r>
            <a:r>
              <a:rPr lang="en-US" sz="1100" b="1" dirty="0" smtClean="0">
                <a:solidFill>
                  <a:schemeClr val="bg1"/>
                </a:solidFill>
              </a:rPr>
              <a:t>Transfer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37" name="Rectangle 6"/>
          <p:cNvSpPr txBox="1">
            <a:spLocks/>
          </p:cNvSpPr>
          <p:nvPr>
            <p:custDataLst>
              <p:tags r:id="rId19"/>
            </p:custDataLst>
          </p:nvPr>
        </p:nvSpPr>
        <p:spPr>
          <a:xfrm>
            <a:off x="2795781" y="3571133"/>
            <a:ext cx="1403383" cy="62560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lIns="76200" tIns="76200" rIns="76200" bIns="76200" rtlCol="0" anchor="ctr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sz="1100" b="1" dirty="0"/>
              <a:t>Частная</a:t>
            </a:r>
          </a:p>
        </p:txBody>
      </p:sp>
      <p:sp>
        <p:nvSpPr>
          <p:cNvPr id="41" name="Rectangle 6"/>
          <p:cNvSpPr txBox="1">
            <a:spLocks/>
          </p:cNvSpPr>
          <p:nvPr>
            <p:custDataLst>
              <p:tags r:id="rId20"/>
            </p:custDataLst>
          </p:nvPr>
        </p:nvSpPr>
        <p:spPr>
          <a:xfrm>
            <a:off x="4308593" y="3571133"/>
            <a:ext cx="1403383" cy="62560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lIns="76200" tIns="76200" rIns="76200" bIns="76200" rtlCol="0" anchor="ctr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sz="1100" b="1" dirty="0"/>
              <a:t>Частная</a:t>
            </a:r>
          </a:p>
        </p:txBody>
      </p:sp>
      <p:sp>
        <p:nvSpPr>
          <p:cNvPr id="45" name="Rectangle 6"/>
          <p:cNvSpPr txBox="1">
            <a:spLocks/>
          </p:cNvSpPr>
          <p:nvPr>
            <p:custDataLst>
              <p:tags r:id="rId21"/>
            </p:custDataLst>
          </p:nvPr>
        </p:nvSpPr>
        <p:spPr>
          <a:xfrm>
            <a:off x="5821405" y="3571133"/>
            <a:ext cx="1403383" cy="62560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lIns="76200" tIns="76200" rIns="76200" bIns="76200" rtlCol="0" anchor="ctr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sz="1100" b="1" dirty="0"/>
              <a:t>Государственная</a:t>
            </a:r>
          </a:p>
        </p:txBody>
      </p:sp>
      <p:sp>
        <p:nvSpPr>
          <p:cNvPr id="49" name="Rectangle 6"/>
          <p:cNvSpPr txBox="1">
            <a:spLocks/>
          </p:cNvSpPr>
          <p:nvPr>
            <p:custDataLst>
              <p:tags r:id="rId22"/>
            </p:custDataLst>
          </p:nvPr>
        </p:nvSpPr>
        <p:spPr>
          <a:xfrm>
            <a:off x="7334217" y="3571133"/>
            <a:ext cx="1403383" cy="62560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vert="horz" lIns="76200" tIns="76200" rIns="76200" bIns="76200" rtlCol="0" anchor="ctr" anchorCtr="0">
            <a:noAutofit/>
          </a:bodyPr>
          <a:lstStyle>
            <a:defPPr>
              <a:defRPr lang="en-US"/>
            </a:defPPr>
            <a:lvl1pPr marL="449263" lvl="0" indent="0" defTabSz="895350" eaLnBrk="1" latinLnBrk="0" hangingPunct="1">
              <a:buClr>
                <a:schemeClr val="tx2"/>
              </a:buClr>
              <a:buSzPct val="100000"/>
              <a:defRPr sz="1100" b="1" spc="-2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en-US" dirty="0"/>
              <a:t>20-30</a:t>
            </a:r>
            <a:endParaRPr lang="ru-RU" dirty="0"/>
          </a:p>
        </p:txBody>
      </p:sp>
      <p:sp>
        <p:nvSpPr>
          <p:cNvPr id="51" name="Rectangle 6"/>
          <p:cNvSpPr txBox="1">
            <a:spLocks/>
          </p:cNvSpPr>
          <p:nvPr>
            <p:custDataLst>
              <p:tags r:id="rId23"/>
            </p:custDataLst>
          </p:nvPr>
        </p:nvSpPr>
        <p:spPr>
          <a:xfrm>
            <a:off x="119063" y="4266661"/>
            <a:ext cx="2567289" cy="62560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lIns="792000" tIns="72000" rIns="72000" bIns="72000" rtlCol="0" anchor="ctr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en-US" sz="1100" b="1" dirty="0">
                <a:solidFill>
                  <a:schemeClr val="bg1"/>
                </a:solidFill>
              </a:rPr>
              <a:t>Build, Own, Operate, </a:t>
            </a:r>
            <a:r>
              <a:rPr lang="en-US" sz="1100" b="1" dirty="0" smtClean="0">
                <a:solidFill>
                  <a:schemeClr val="bg1"/>
                </a:solidFill>
              </a:rPr>
              <a:t>Transfer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52" name="Rectangle 6"/>
          <p:cNvSpPr txBox="1">
            <a:spLocks/>
          </p:cNvSpPr>
          <p:nvPr>
            <p:custDataLst>
              <p:tags r:id="rId24"/>
            </p:custDataLst>
          </p:nvPr>
        </p:nvSpPr>
        <p:spPr>
          <a:xfrm>
            <a:off x="2795781" y="4266661"/>
            <a:ext cx="1403383" cy="62560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lIns="76200" tIns="76200" rIns="76200" bIns="76200" rtlCol="0" anchor="ctr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sz="1100" b="1" dirty="0"/>
              <a:t>Частная</a:t>
            </a:r>
          </a:p>
        </p:txBody>
      </p:sp>
      <p:sp>
        <p:nvSpPr>
          <p:cNvPr id="53" name="Rectangle 6"/>
          <p:cNvSpPr txBox="1">
            <a:spLocks/>
          </p:cNvSpPr>
          <p:nvPr>
            <p:custDataLst>
              <p:tags r:id="rId25"/>
            </p:custDataLst>
          </p:nvPr>
        </p:nvSpPr>
        <p:spPr>
          <a:xfrm>
            <a:off x="4308593" y="4266661"/>
            <a:ext cx="1403383" cy="62560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lIns="76200" tIns="76200" rIns="76200" bIns="76200" rtlCol="0" anchor="ctr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sz="1100" b="1" dirty="0"/>
              <a:t>Частная</a:t>
            </a:r>
          </a:p>
        </p:txBody>
      </p:sp>
      <p:sp>
        <p:nvSpPr>
          <p:cNvPr id="54" name="Rectangle 6"/>
          <p:cNvSpPr txBox="1">
            <a:spLocks/>
          </p:cNvSpPr>
          <p:nvPr>
            <p:custDataLst>
              <p:tags r:id="rId26"/>
            </p:custDataLst>
          </p:nvPr>
        </p:nvSpPr>
        <p:spPr>
          <a:xfrm>
            <a:off x="5821405" y="4266661"/>
            <a:ext cx="1403383" cy="62560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lIns="76200" tIns="76200" rIns="76200" bIns="76200" rtlCol="0" anchor="ctr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sz="1100" b="1" dirty="0"/>
              <a:t>Государственная</a:t>
            </a:r>
          </a:p>
        </p:txBody>
      </p:sp>
      <p:sp>
        <p:nvSpPr>
          <p:cNvPr id="55" name="Rectangle 6"/>
          <p:cNvSpPr txBox="1">
            <a:spLocks/>
          </p:cNvSpPr>
          <p:nvPr>
            <p:custDataLst>
              <p:tags r:id="rId27"/>
            </p:custDataLst>
          </p:nvPr>
        </p:nvSpPr>
        <p:spPr>
          <a:xfrm>
            <a:off x="7334217" y="4266661"/>
            <a:ext cx="1403383" cy="62560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vert="horz" lIns="76200" tIns="76200" rIns="76200" bIns="76200" rtlCol="0" anchor="ctr" anchorCtr="0">
            <a:noAutofit/>
          </a:bodyPr>
          <a:lstStyle>
            <a:defPPr>
              <a:defRPr lang="en-US"/>
            </a:defPPr>
            <a:lvl1pPr marL="449263" lvl="0" indent="0" defTabSz="895350" eaLnBrk="1" latinLnBrk="0" hangingPunct="1">
              <a:buClr>
                <a:schemeClr val="tx2"/>
              </a:buClr>
              <a:buSzPct val="100000"/>
              <a:defRPr sz="1100" b="1" spc="-2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en-US" dirty="0"/>
              <a:t>30+</a:t>
            </a:r>
            <a:endParaRPr lang="ru-RU" dirty="0"/>
          </a:p>
        </p:txBody>
      </p:sp>
      <p:sp>
        <p:nvSpPr>
          <p:cNvPr id="57" name="Rectangle 6"/>
          <p:cNvSpPr txBox="1">
            <a:spLocks/>
          </p:cNvSpPr>
          <p:nvPr>
            <p:custDataLst>
              <p:tags r:id="rId28"/>
            </p:custDataLst>
          </p:nvPr>
        </p:nvSpPr>
        <p:spPr>
          <a:xfrm>
            <a:off x="119063" y="4962189"/>
            <a:ext cx="2567289" cy="62560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lIns="792000" tIns="72000" rIns="72000" bIns="72000" rtlCol="0" anchor="ctr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en-US" sz="1100" b="1" dirty="0">
                <a:solidFill>
                  <a:schemeClr val="bg1"/>
                </a:solidFill>
              </a:rPr>
              <a:t>Build, Lease, </a:t>
            </a:r>
            <a:r>
              <a:rPr lang="en-US" sz="1100" b="1" dirty="0" smtClean="0">
                <a:solidFill>
                  <a:schemeClr val="bg1"/>
                </a:solidFill>
              </a:rPr>
              <a:t>Own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58" name="Rectangle 6"/>
          <p:cNvSpPr txBox="1">
            <a:spLocks/>
          </p:cNvSpPr>
          <p:nvPr>
            <p:custDataLst>
              <p:tags r:id="rId29"/>
            </p:custDataLst>
          </p:nvPr>
        </p:nvSpPr>
        <p:spPr>
          <a:xfrm>
            <a:off x="2795781" y="4962189"/>
            <a:ext cx="1403383" cy="62560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lIns="76200" tIns="76200" rIns="76200" bIns="76200" rtlCol="0" anchor="ctr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sz="1100" b="1" dirty="0"/>
              <a:t>Частная</a:t>
            </a:r>
          </a:p>
        </p:txBody>
      </p:sp>
      <p:sp>
        <p:nvSpPr>
          <p:cNvPr id="59" name="Rectangle 6"/>
          <p:cNvSpPr txBox="1">
            <a:spLocks/>
          </p:cNvSpPr>
          <p:nvPr>
            <p:custDataLst>
              <p:tags r:id="rId30"/>
            </p:custDataLst>
          </p:nvPr>
        </p:nvSpPr>
        <p:spPr>
          <a:xfrm>
            <a:off x="4308593" y="4962189"/>
            <a:ext cx="1403383" cy="62560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lIns="76200" tIns="76200" rIns="76200" bIns="76200" rtlCol="0" anchor="ctr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sz="1100" b="1" dirty="0"/>
              <a:t>Частная</a:t>
            </a:r>
          </a:p>
        </p:txBody>
      </p:sp>
      <p:sp>
        <p:nvSpPr>
          <p:cNvPr id="60" name="Rectangle 6"/>
          <p:cNvSpPr txBox="1">
            <a:spLocks/>
          </p:cNvSpPr>
          <p:nvPr>
            <p:custDataLst>
              <p:tags r:id="rId31"/>
            </p:custDataLst>
          </p:nvPr>
        </p:nvSpPr>
        <p:spPr>
          <a:xfrm>
            <a:off x="5821405" y="4962189"/>
            <a:ext cx="1403383" cy="62560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lIns="76200" tIns="76200" rIns="76200" bIns="76200" rtlCol="0" anchor="ctr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sz="1100" b="1" dirty="0"/>
              <a:t>Частная</a:t>
            </a:r>
          </a:p>
        </p:txBody>
      </p:sp>
      <p:sp>
        <p:nvSpPr>
          <p:cNvPr id="61" name="Rectangle 6"/>
          <p:cNvSpPr txBox="1">
            <a:spLocks/>
          </p:cNvSpPr>
          <p:nvPr>
            <p:custDataLst>
              <p:tags r:id="rId32"/>
            </p:custDataLst>
          </p:nvPr>
        </p:nvSpPr>
        <p:spPr>
          <a:xfrm>
            <a:off x="7334217" y="4962189"/>
            <a:ext cx="1403383" cy="62560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vert="horz" lIns="76200" tIns="76200" rIns="76200" bIns="76200" rtlCol="0" anchor="ctr" anchorCtr="0">
            <a:noAutofit/>
          </a:bodyPr>
          <a:lstStyle>
            <a:defPPr>
              <a:defRPr lang="en-US"/>
            </a:defPPr>
            <a:lvl1pPr marL="449263" lvl="0" indent="0" defTabSz="895350" eaLnBrk="1" latinLnBrk="0" hangingPunct="1">
              <a:buClr>
                <a:schemeClr val="tx2"/>
              </a:buClr>
              <a:buSzPct val="100000"/>
              <a:defRPr sz="1100" b="1" spc="-2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en-US" dirty="0"/>
              <a:t>30+</a:t>
            </a:r>
            <a:endParaRPr lang="ru-RU" dirty="0"/>
          </a:p>
        </p:txBody>
      </p:sp>
      <p:sp>
        <p:nvSpPr>
          <p:cNvPr id="25" name="Rectangle 6"/>
          <p:cNvSpPr txBox="1">
            <a:spLocks/>
          </p:cNvSpPr>
          <p:nvPr>
            <p:custDataLst>
              <p:tags r:id="rId33"/>
            </p:custDataLst>
          </p:nvPr>
        </p:nvSpPr>
        <p:spPr>
          <a:xfrm>
            <a:off x="119063" y="1484549"/>
            <a:ext cx="2567289" cy="62560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lIns="792000" tIns="72000" rIns="72000" bIns="72000" rtlCol="0" anchor="ctr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en-US" sz="1100" b="1" dirty="0">
                <a:solidFill>
                  <a:schemeClr val="bg1"/>
                </a:solidFill>
              </a:rPr>
              <a:t>Rehabilitate, Operate </a:t>
            </a:r>
            <a:r>
              <a:rPr lang="en-US" sz="1100" b="1" dirty="0" smtClean="0">
                <a:solidFill>
                  <a:schemeClr val="bg1"/>
                </a:solidFill>
              </a:rPr>
              <a:t>&amp; Transfer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63" name="Rectangle 6"/>
          <p:cNvSpPr txBox="1">
            <a:spLocks/>
          </p:cNvSpPr>
          <p:nvPr>
            <p:custDataLst>
              <p:tags r:id="rId34"/>
            </p:custDataLst>
          </p:nvPr>
        </p:nvSpPr>
        <p:spPr>
          <a:xfrm>
            <a:off x="119063" y="5657720"/>
            <a:ext cx="2567289" cy="62560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lIns="792000" tIns="72000" rIns="72000" bIns="72000" rtlCol="0" anchor="ctr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en-US" sz="1100" b="1" dirty="0">
                <a:solidFill>
                  <a:schemeClr val="bg1"/>
                </a:solidFill>
              </a:rPr>
              <a:t>Full Privatization</a:t>
            </a:r>
          </a:p>
        </p:txBody>
      </p:sp>
      <p:sp>
        <p:nvSpPr>
          <p:cNvPr id="64" name="Rectangle 6"/>
          <p:cNvSpPr txBox="1">
            <a:spLocks/>
          </p:cNvSpPr>
          <p:nvPr>
            <p:custDataLst>
              <p:tags r:id="rId35"/>
            </p:custDataLst>
          </p:nvPr>
        </p:nvSpPr>
        <p:spPr>
          <a:xfrm>
            <a:off x="2795781" y="5657720"/>
            <a:ext cx="1403383" cy="62560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lIns="76200" tIns="76200" rIns="76200" bIns="76200" rtlCol="0" anchor="ctr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sz="1100" b="1" dirty="0"/>
              <a:t>Частная</a:t>
            </a:r>
          </a:p>
        </p:txBody>
      </p:sp>
      <p:sp>
        <p:nvSpPr>
          <p:cNvPr id="65" name="Rectangle 6"/>
          <p:cNvSpPr txBox="1">
            <a:spLocks/>
          </p:cNvSpPr>
          <p:nvPr>
            <p:custDataLst>
              <p:tags r:id="rId36"/>
            </p:custDataLst>
          </p:nvPr>
        </p:nvSpPr>
        <p:spPr>
          <a:xfrm>
            <a:off x="4308593" y="5657720"/>
            <a:ext cx="1403383" cy="62560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lIns="76200" tIns="76200" rIns="76200" bIns="76200" rtlCol="0" anchor="ctr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sz="1100" b="1" dirty="0"/>
              <a:t>Частная</a:t>
            </a:r>
          </a:p>
        </p:txBody>
      </p:sp>
      <p:sp>
        <p:nvSpPr>
          <p:cNvPr id="66" name="Rectangle 6"/>
          <p:cNvSpPr txBox="1">
            <a:spLocks/>
          </p:cNvSpPr>
          <p:nvPr>
            <p:custDataLst>
              <p:tags r:id="rId37"/>
            </p:custDataLst>
          </p:nvPr>
        </p:nvSpPr>
        <p:spPr>
          <a:xfrm>
            <a:off x="5821405" y="5657720"/>
            <a:ext cx="1403383" cy="62560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lIns="76200" tIns="76200" rIns="76200" bIns="76200" rtlCol="0" anchor="ctr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sz="1100" b="1" dirty="0"/>
              <a:t>Частная</a:t>
            </a:r>
          </a:p>
        </p:txBody>
      </p:sp>
      <p:sp>
        <p:nvSpPr>
          <p:cNvPr id="67" name="Rectangle 6"/>
          <p:cNvSpPr txBox="1">
            <a:spLocks/>
          </p:cNvSpPr>
          <p:nvPr>
            <p:custDataLst>
              <p:tags r:id="rId38"/>
            </p:custDataLst>
          </p:nvPr>
        </p:nvSpPr>
        <p:spPr>
          <a:xfrm>
            <a:off x="7334217" y="5657720"/>
            <a:ext cx="1403383" cy="62560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vert="horz" lIns="76200" tIns="76200" rIns="76200" bIns="76200" rtlCol="0" anchor="ctr" anchorCtr="0">
            <a:noAutofit/>
          </a:bodyPr>
          <a:lstStyle>
            <a:defPPr>
              <a:defRPr lang="en-US"/>
            </a:defPPr>
            <a:lvl1pPr marL="449263" lvl="0" indent="0" defTabSz="895350" eaLnBrk="1" latinLnBrk="0" hangingPunct="1">
              <a:buClr>
                <a:schemeClr val="tx2"/>
              </a:buClr>
              <a:buSzPct val="100000"/>
              <a:defRPr sz="1100" b="1" spc="-2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dirty="0"/>
              <a:t>Н/Д</a:t>
            </a:r>
          </a:p>
        </p:txBody>
      </p:sp>
      <p:sp>
        <p:nvSpPr>
          <p:cNvPr id="68" name="Oval 67"/>
          <p:cNvSpPr/>
          <p:nvPr/>
        </p:nvSpPr>
        <p:spPr>
          <a:xfrm>
            <a:off x="270669" y="1534440"/>
            <a:ext cx="525823" cy="525823"/>
          </a:xfrm>
          <a:prstGeom prst="ellipse">
            <a:avLst/>
          </a:prstGeom>
          <a:solidFill>
            <a:schemeClr val="bg1"/>
          </a:solidFill>
          <a:ln w="9525">
            <a:noFill/>
          </a:ln>
          <a:effectLst>
            <a:innerShdw blurRad="63500" dist="50800" dir="8100000">
              <a:schemeClr val="accent6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1200" b="1">
                <a:solidFill>
                  <a:schemeClr val="accent3"/>
                </a:solidFill>
              </a:rPr>
              <a:t>ROT</a:t>
            </a:r>
            <a:endParaRPr lang="ru-RU" sz="1200" b="1" dirty="0" err="1" smtClean="0">
              <a:solidFill>
                <a:schemeClr val="accent3"/>
              </a:solidFill>
            </a:endParaRPr>
          </a:p>
        </p:txBody>
      </p:sp>
      <p:sp>
        <p:nvSpPr>
          <p:cNvPr id="69" name="Oval 68"/>
          <p:cNvSpPr/>
          <p:nvPr/>
        </p:nvSpPr>
        <p:spPr>
          <a:xfrm>
            <a:off x="270669" y="2229969"/>
            <a:ext cx="525823" cy="525823"/>
          </a:xfrm>
          <a:prstGeom prst="ellipse">
            <a:avLst/>
          </a:prstGeom>
          <a:solidFill>
            <a:schemeClr val="bg1"/>
          </a:solidFill>
          <a:ln w="9525">
            <a:noFill/>
          </a:ln>
          <a:effectLst>
            <a:innerShdw blurRad="63500" dist="50800" dir="8100000">
              <a:schemeClr val="accent6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1200" b="1">
                <a:solidFill>
                  <a:schemeClr val="accent3"/>
                </a:solidFill>
              </a:rPr>
              <a:t>RLRT</a:t>
            </a:r>
            <a:endParaRPr lang="ru-RU" sz="1200" b="1" dirty="0" err="1" smtClean="0">
              <a:solidFill>
                <a:schemeClr val="accent3"/>
              </a:solidFill>
            </a:endParaRPr>
          </a:p>
        </p:txBody>
      </p:sp>
      <p:sp>
        <p:nvSpPr>
          <p:cNvPr id="70" name="Oval 69"/>
          <p:cNvSpPr/>
          <p:nvPr/>
        </p:nvSpPr>
        <p:spPr>
          <a:xfrm>
            <a:off x="270669" y="2925497"/>
            <a:ext cx="525823" cy="525823"/>
          </a:xfrm>
          <a:prstGeom prst="ellipse">
            <a:avLst/>
          </a:prstGeom>
          <a:solidFill>
            <a:schemeClr val="bg1"/>
          </a:solidFill>
          <a:ln w="9525">
            <a:noFill/>
          </a:ln>
          <a:effectLst>
            <a:innerShdw blurRad="63500" dist="50800" dir="8100000">
              <a:schemeClr val="accent6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1200" b="1">
                <a:solidFill>
                  <a:schemeClr val="accent3"/>
                </a:solidFill>
              </a:rPr>
              <a:t>BROT</a:t>
            </a:r>
            <a:endParaRPr lang="ru-RU" sz="1200" b="1" dirty="0" err="1" smtClean="0">
              <a:solidFill>
                <a:schemeClr val="accent3"/>
              </a:solidFill>
            </a:endParaRPr>
          </a:p>
        </p:txBody>
      </p:sp>
      <p:sp>
        <p:nvSpPr>
          <p:cNvPr id="71" name="Oval 70"/>
          <p:cNvSpPr/>
          <p:nvPr/>
        </p:nvSpPr>
        <p:spPr>
          <a:xfrm>
            <a:off x="270669" y="3621026"/>
            <a:ext cx="525823" cy="525823"/>
          </a:xfrm>
          <a:prstGeom prst="ellipse">
            <a:avLst/>
          </a:prstGeom>
          <a:solidFill>
            <a:schemeClr val="bg1"/>
          </a:solidFill>
          <a:ln w="9525">
            <a:noFill/>
          </a:ln>
          <a:effectLst>
            <a:innerShdw blurRad="63500" dist="50800" dir="8100000">
              <a:schemeClr val="accent6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1200" b="1">
                <a:solidFill>
                  <a:schemeClr val="accent3"/>
                </a:solidFill>
              </a:rPr>
              <a:t>BOT</a:t>
            </a:r>
            <a:endParaRPr lang="ru-RU" sz="1200" b="1" dirty="0" err="1" smtClean="0">
              <a:solidFill>
                <a:schemeClr val="accent3"/>
              </a:solidFill>
            </a:endParaRPr>
          </a:p>
        </p:txBody>
      </p:sp>
      <p:sp>
        <p:nvSpPr>
          <p:cNvPr id="72" name="Oval 71"/>
          <p:cNvSpPr/>
          <p:nvPr/>
        </p:nvSpPr>
        <p:spPr>
          <a:xfrm>
            <a:off x="270669" y="4316555"/>
            <a:ext cx="525823" cy="525823"/>
          </a:xfrm>
          <a:prstGeom prst="ellipse">
            <a:avLst/>
          </a:prstGeom>
          <a:solidFill>
            <a:schemeClr val="bg1"/>
          </a:solidFill>
          <a:ln w="9525">
            <a:noFill/>
          </a:ln>
          <a:effectLst>
            <a:innerShdw blurRad="63500" dist="50800" dir="8100000">
              <a:schemeClr val="accent6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1200" b="1">
                <a:solidFill>
                  <a:schemeClr val="accent3"/>
                </a:solidFill>
              </a:rPr>
              <a:t>BOOT</a:t>
            </a:r>
            <a:endParaRPr lang="ru-RU" sz="1200" b="1" dirty="0" err="1" smtClean="0">
              <a:solidFill>
                <a:schemeClr val="accent3"/>
              </a:solidFill>
            </a:endParaRPr>
          </a:p>
        </p:txBody>
      </p:sp>
      <p:sp>
        <p:nvSpPr>
          <p:cNvPr id="73" name="Oval 72"/>
          <p:cNvSpPr/>
          <p:nvPr/>
        </p:nvSpPr>
        <p:spPr>
          <a:xfrm>
            <a:off x="270669" y="5012084"/>
            <a:ext cx="525823" cy="525823"/>
          </a:xfrm>
          <a:prstGeom prst="ellipse">
            <a:avLst/>
          </a:prstGeom>
          <a:solidFill>
            <a:schemeClr val="bg1"/>
          </a:solidFill>
          <a:ln w="9525">
            <a:noFill/>
          </a:ln>
          <a:effectLst>
            <a:innerShdw blurRad="63500" dist="50800" dir="8100000">
              <a:schemeClr val="accent6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1200" b="1">
                <a:solidFill>
                  <a:schemeClr val="accent3"/>
                </a:solidFill>
              </a:rPr>
              <a:t>BLO</a:t>
            </a:r>
            <a:endParaRPr lang="ru-RU" sz="1200" b="1" dirty="0" err="1" smtClean="0">
              <a:solidFill>
                <a:schemeClr val="accent3"/>
              </a:solidFill>
            </a:endParaRPr>
          </a:p>
        </p:txBody>
      </p:sp>
      <p:sp>
        <p:nvSpPr>
          <p:cNvPr id="74" name="Oval 73"/>
          <p:cNvSpPr/>
          <p:nvPr/>
        </p:nvSpPr>
        <p:spPr>
          <a:xfrm>
            <a:off x="270669" y="5707611"/>
            <a:ext cx="525823" cy="525823"/>
          </a:xfrm>
          <a:prstGeom prst="ellipse">
            <a:avLst/>
          </a:prstGeom>
          <a:solidFill>
            <a:schemeClr val="bg1"/>
          </a:solidFill>
          <a:ln w="9525">
            <a:noFill/>
          </a:ln>
          <a:effectLst>
            <a:innerShdw blurRad="63500" dist="50800" dir="8100000">
              <a:schemeClr val="accent6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1200" b="1" dirty="0" smtClean="0">
                <a:solidFill>
                  <a:schemeClr val="accent3"/>
                </a:solidFill>
              </a:rPr>
              <a:t>Full</a:t>
            </a:r>
            <a:endParaRPr lang="ru-RU" sz="1200" b="1" dirty="0" err="1" smtClean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07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ct 16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74559908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449" name="think-cell Slide" r:id="rId52" imgW="493" imgH="493" progId="TCLayout.ActiveDocument.1">
                  <p:embed/>
                </p:oleObj>
              </mc:Choice>
              <mc:Fallback>
                <p:oleObj name="think-cell Slide" r:id="rId52" imgW="493" imgH="49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ru-RU" sz="1200" dirty="0" err="1" smtClean="0">
              <a:solidFill>
                <a:schemeClr val="tx1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0" name="Rectangle 6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119061" y="1381424"/>
            <a:ext cx="5224464" cy="48812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vert="horz" lIns="76200" tIns="76200" rIns="76200" bIns="76200" rtlCol="0" anchor="ctr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endParaRPr lang="ru-RU" sz="1100" b="1" dirty="0"/>
          </a:p>
        </p:txBody>
      </p:sp>
      <p:sp>
        <p:nvSpPr>
          <p:cNvPr id="208" name="Freeform 207"/>
          <p:cNvSpPr/>
          <p:nvPr/>
        </p:nvSpPr>
        <p:spPr>
          <a:xfrm>
            <a:off x="584200" y="2595562"/>
            <a:ext cx="4298950" cy="3284538"/>
          </a:xfrm>
          <a:custGeom>
            <a:avLst/>
            <a:gdLst>
              <a:gd name="connsiteX0" fmla="*/ 0 w 4298950"/>
              <a:gd name="connsiteY0" fmla="*/ 3429000 h 3479800"/>
              <a:gd name="connsiteX1" fmla="*/ 171450 w 4298950"/>
              <a:gd name="connsiteY1" fmla="*/ 3448050 h 3479800"/>
              <a:gd name="connsiteX2" fmla="*/ 336550 w 4298950"/>
              <a:gd name="connsiteY2" fmla="*/ 3390900 h 3479800"/>
              <a:gd name="connsiteX3" fmla="*/ 514350 w 4298950"/>
              <a:gd name="connsiteY3" fmla="*/ 3308350 h 3479800"/>
              <a:gd name="connsiteX4" fmla="*/ 666750 w 4298950"/>
              <a:gd name="connsiteY4" fmla="*/ 3073400 h 3479800"/>
              <a:gd name="connsiteX5" fmla="*/ 844550 w 4298950"/>
              <a:gd name="connsiteY5" fmla="*/ 2749550 h 3479800"/>
              <a:gd name="connsiteX6" fmla="*/ 977900 w 4298950"/>
              <a:gd name="connsiteY6" fmla="*/ 2895600 h 3479800"/>
              <a:gd name="connsiteX7" fmla="*/ 1168400 w 4298950"/>
              <a:gd name="connsiteY7" fmla="*/ 2203450 h 3479800"/>
              <a:gd name="connsiteX8" fmla="*/ 1320800 w 4298950"/>
              <a:gd name="connsiteY8" fmla="*/ 2901950 h 3479800"/>
              <a:gd name="connsiteX9" fmla="*/ 1492250 w 4298950"/>
              <a:gd name="connsiteY9" fmla="*/ 2654300 h 3479800"/>
              <a:gd name="connsiteX10" fmla="*/ 1651000 w 4298950"/>
              <a:gd name="connsiteY10" fmla="*/ 2889250 h 3479800"/>
              <a:gd name="connsiteX11" fmla="*/ 1828800 w 4298950"/>
              <a:gd name="connsiteY11" fmla="*/ 2997200 h 3479800"/>
              <a:gd name="connsiteX12" fmla="*/ 1987550 w 4298950"/>
              <a:gd name="connsiteY12" fmla="*/ 2819400 h 3479800"/>
              <a:gd name="connsiteX13" fmla="*/ 2146300 w 4298950"/>
              <a:gd name="connsiteY13" fmla="*/ 2895600 h 3479800"/>
              <a:gd name="connsiteX14" fmla="*/ 2336800 w 4298950"/>
              <a:gd name="connsiteY14" fmla="*/ 2755900 h 3479800"/>
              <a:gd name="connsiteX15" fmla="*/ 2476500 w 4298950"/>
              <a:gd name="connsiteY15" fmla="*/ 1003300 h 3479800"/>
              <a:gd name="connsiteX16" fmla="*/ 2641600 w 4298950"/>
              <a:gd name="connsiteY16" fmla="*/ 1619250 h 3479800"/>
              <a:gd name="connsiteX17" fmla="*/ 2813050 w 4298950"/>
              <a:gd name="connsiteY17" fmla="*/ 565150 h 3479800"/>
              <a:gd name="connsiteX18" fmla="*/ 2978150 w 4298950"/>
              <a:gd name="connsiteY18" fmla="*/ 920750 h 3479800"/>
              <a:gd name="connsiteX19" fmla="*/ 3143250 w 4298950"/>
              <a:gd name="connsiteY19" fmla="*/ 1676400 h 3479800"/>
              <a:gd name="connsiteX20" fmla="*/ 3314700 w 4298950"/>
              <a:gd name="connsiteY20" fmla="*/ 1504950 h 3479800"/>
              <a:gd name="connsiteX21" fmla="*/ 3473450 w 4298950"/>
              <a:gd name="connsiteY21" fmla="*/ 1530350 h 3479800"/>
              <a:gd name="connsiteX22" fmla="*/ 3632200 w 4298950"/>
              <a:gd name="connsiteY22" fmla="*/ 2813050 h 3479800"/>
              <a:gd name="connsiteX23" fmla="*/ 3797300 w 4298950"/>
              <a:gd name="connsiteY23" fmla="*/ 0 h 3479800"/>
              <a:gd name="connsiteX24" fmla="*/ 3968750 w 4298950"/>
              <a:gd name="connsiteY24" fmla="*/ 2070100 h 3479800"/>
              <a:gd name="connsiteX25" fmla="*/ 4121150 w 4298950"/>
              <a:gd name="connsiteY25" fmla="*/ 2686050 h 3479800"/>
              <a:gd name="connsiteX26" fmla="*/ 4298950 w 4298950"/>
              <a:gd name="connsiteY26" fmla="*/ 3194050 h 3479800"/>
              <a:gd name="connsiteX27" fmla="*/ 4298950 w 4298950"/>
              <a:gd name="connsiteY27" fmla="*/ 3473450 h 3479800"/>
              <a:gd name="connsiteX28" fmla="*/ 0 w 4298950"/>
              <a:gd name="connsiteY28" fmla="*/ 3479800 h 3479800"/>
              <a:gd name="connsiteX29" fmla="*/ 0 w 4298950"/>
              <a:gd name="connsiteY29" fmla="*/ 3429000 h 3479800"/>
              <a:gd name="connsiteX0" fmla="*/ 0 w 4298950"/>
              <a:gd name="connsiteY0" fmla="*/ 3429000 h 3479800"/>
              <a:gd name="connsiteX1" fmla="*/ 171450 w 4298950"/>
              <a:gd name="connsiteY1" fmla="*/ 3448050 h 3479800"/>
              <a:gd name="connsiteX2" fmla="*/ 336550 w 4298950"/>
              <a:gd name="connsiteY2" fmla="*/ 3390900 h 3479800"/>
              <a:gd name="connsiteX3" fmla="*/ 514350 w 4298950"/>
              <a:gd name="connsiteY3" fmla="*/ 3308350 h 3479800"/>
              <a:gd name="connsiteX4" fmla="*/ 666750 w 4298950"/>
              <a:gd name="connsiteY4" fmla="*/ 3073400 h 3479800"/>
              <a:gd name="connsiteX5" fmla="*/ 844550 w 4298950"/>
              <a:gd name="connsiteY5" fmla="*/ 2749550 h 3479800"/>
              <a:gd name="connsiteX6" fmla="*/ 987425 w 4298950"/>
              <a:gd name="connsiteY6" fmla="*/ 2882900 h 3479800"/>
              <a:gd name="connsiteX7" fmla="*/ 1168400 w 4298950"/>
              <a:gd name="connsiteY7" fmla="*/ 2203450 h 3479800"/>
              <a:gd name="connsiteX8" fmla="*/ 1320800 w 4298950"/>
              <a:gd name="connsiteY8" fmla="*/ 2901950 h 3479800"/>
              <a:gd name="connsiteX9" fmla="*/ 1492250 w 4298950"/>
              <a:gd name="connsiteY9" fmla="*/ 2654300 h 3479800"/>
              <a:gd name="connsiteX10" fmla="*/ 1651000 w 4298950"/>
              <a:gd name="connsiteY10" fmla="*/ 2889250 h 3479800"/>
              <a:gd name="connsiteX11" fmla="*/ 1828800 w 4298950"/>
              <a:gd name="connsiteY11" fmla="*/ 2997200 h 3479800"/>
              <a:gd name="connsiteX12" fmla="*/ 1987550 w 4298950"/>
              <a:gd name="connsiteY12" fmla="*/ 2819400 h 3479800"/>
              <a:gd name="connsiteX13" fmla="*/ 2146300 w 4298950"/>
              <a:gd name="connsiteY13" fmla="*/ 2895600 h 3479800"/>
              <a:gd name="connsiteX14" fmla="*/ 2336800 w 4298950"/>
              <a:gd name="connsiteY14" fmla="*/ 2755900 h 3479800"/>
              <a:gd name="connsiteX15" fmla="*/ 2476500 w 4298950"/>
              <a:gd name="connsiteY15" fmla="*/ 1003300 h 3479800"/>
              <a:gd name="connsiteX16" fmla="*/ 2641600 w 4298950"/>
              <a:gd name="connsiteY16" fmla="*/ 1619250 h 3479800"/>
              <a:gd name="connsiteX17" fmla="*/ 2813050 w 4298950"/>
              <a:gd name="connsiteY17" fmla="*/ 565150 h 3479800"/>
              <a:gd name="connsiteX18" fmla="*/ 2978150 w 4298950"/>
              <a:gd name="connsiteY18" fmla="*/ 920750 h 3479800"/>
              <a:gd name="connsiteX19" fmla="*/ 3143250 w 4298950"/>
              <a:gd name="connsiteY19" fmla="*/ 1676400 h 3479800"/>
              <a:gd name="connsiteX20" fmla="*/ 3314700 w 4298950"/>
              <a:gd name="connsiteY20" fmla="*/ 1504950 h 3479800"/>
              <a:gd name="connsiteX21" fmla="*/ 3473450 w 4298950"/>
              <a:gd name="connsiteY21" fmla="*/ 1530350 h 3479800"/>
              <a:gd name="connsiteX22" fmla="*/ 3632200 w 4298950"/>
              <a:gd name="connsiteY22" fmla="*/ 2813050 h 3479800"/>
              <a:gd name="connsiteX23" fmla="*/ 3797300 w 4298950"/>
              <a:gd name="connsiteY23" fmla="*/ 0 h 3479800"/>
              <a:gd name="connsiteX24" fmla="*/ 3968750 w 4298950"/>
              <a:gd name="connsiteY24" fmla="*/ 2070100 h 3479800"/>
              <a:gd name="connsiteX25" fmla="*/ 4121150 w 4298950"/>
              <a:gd name="connsiteY25" fmla="*/ 2686050 h 3479800"/>
              <a:gd name="connsiteX26" fmla="*/ 4298950 w 4298950"/>
              <a:gd name="connsiteY26" fmla="*/ 3194050 h 3479800"/>
              <a:gd name="connsiteX27" fmla="*/ 4298950 w 4298950"/>
              <a:gd name="connsiteY27" fmla="*/ 3473450 h 3479800"/>
              <a:gd name="connsiteX28" fmla="*/ 0 w 4298950"/>
              <a:gd name="connsiteY28" fmla="*/ 3479800 h 3479800"/>
              <a:gd name="connsiteX29" fmla="*/ 0 w 4298950"/>
              <a:gd name="connsiteY29" fmla="*/ 3429000 h 3479800"/>
              <a:gd name="connsiteX0" fmla="*/ 0 w 4298950"/>
              <a:gd name="connsiteY0" fmla="*/ 3429000 h 3479800"/>
              <a:gd name="connsiteX1" fmla="*/ 171450 w 4298950"/>
              <a:gd name="connsiteY1" fmla="*/ 3448050 h 3479800"/>
              <a:gd name="connsiteX2" fmla="*/ 336550 w 4298950"/>
              <a:gd name="connsiteY2" fmla="*/ 3390900 h 3479800"/>
              <a:gd name="connsiteX3" fmla="*/ 514350 w 4298950"/>
              <a:gd name="connsiteY3" fmla="*/ 3308350 h 3479800"/>
              <a:gd name="connsiteX4" fmla="*/ 704850 w 4298950"/>
              <a:gd name="connsiteY4" fmla="*/ 3078162 h 3479800"/>
              <a:gd name="connsiteX5" fmla="*/ 844550 w 4298950"/>
              <a:gd name="connsiteY5" fmla="*/ 2749550 h 3479800"/>
              <a:gd name="connsiteX6" fmla="*/ 987425 w 4298950"/>
              <a:gd name="connsiteY6" fmla="*/ 2882900 h 3479800"/>
              <a:gd name="connsiteX7" fmla="*/ 1168400 w 4298950"/>
              <a:gd name="connsiteY7" fmla="*/ 2203450 h 3479800"/>
              <a:gd name="connsiteX8" fmla="*/ 1320800 w 4298950"/>
              <a:gd name="connsiteY8" fmla="*/ 2901950 h 3479800"/>
              <a:gd name="connsiteX9" fmla="*/ 1492250 w 4298950"/>
              <a:gd name="connsiteY9" fmla="*/ 2654300 h 3479800"/>
              <a:gd name="connsiteX10" fmla="*/ 1651000 w 4298950"/>
              <a:gd name="connsiteY10" fmla="*/ 2889250 h 3479800"/>
              <a:gd name="connsiteX11" fmla="*/ 1828800 w 4298950"/>
              <a:gd name="connsiteY11" fmla="*/ 2997200 h 3479800"/>
              <a:gd name="connsiteX12" fmla="*/ 1987550 w 4298950"/>
              <a:gd name="connsiteY12" fmla="*/ 2819400 h 3479800"/>
              <a:gd name="connsiteX13" fmla="*/ 2146300 w 4298950"/>
              <a:gd name="connsiteY13" fmla="*/ 2895600 h 3479800"/>
              <a:gd name="connsiteX14" fmla="*/ 2336800 w 4298950"/>
              <a:gd name="connsiteY14" fmla="*/ 2755900 h 3479800"/>
              <a:gd name="connsiteX15" fmla="*/ 2476500 w 4298950"/>
              <a:gd name="connsiteY15" fmla="*/ 1003300 h 3479800"/>
              <a:gd name="connsiteX16" fmla="*/ 2641600 w 4298950"/>
              <a:gd name="connsiteY16" fmla="*/ 1619250 h 3479800"/>
              <a:gd name="connsiteX17" fmla="*/ 2813050 w 4298950"/>
              <a:gd name="connsiteY17" fmla="*/ 565150 h 3479800"/>
              <a:gd name="connsiteX18" fmla="*/ 2978150 w 4298950"/>
              <a:gd name="connsiteY18" fmla="*/ 920750 h 3479800"/>
              <a:gd name="connsiteX19" fmla="*/ 3143250 w 4298950"/>
              <a:gd name="connsiteY19" fmla="*/ 1676400 h 3479800"/>
              <a:gd name="connsiteX20" fmla="*/ 3314700 w 4298950"/>
              <a:gd name="connsiteY20" fmla="*/ 1504950 h 3479800"/>
              <a:gd name="connsiteX21" fmla="*/ 3473450 w 4298950"/>
              <a:gd name="connsiteY21" fmla="*/ 1530350 h 3479800"/>
              <a:gd name="connsiteX22" fmla="*/ 3632200 w 4298950"/>
              <a:gd name="connsiteY22" fmla="*/ 2813050 h 3479800"/>
              <a:gd name="connsiteX23" fmla="*/ 3797300 w 4298950"/>
              <a:gd name="connsiteY23" fmla="*/ 0 h 3479800"/>
              <a:gd name="connsiteX24" fmla="*/ 3968750 w 4298950"/>
              <a:gd name="connsiteY24" fmla="*/ 2070100 h 3479800"/>
              <a:gd name="connsiteX25" fmla="*/ 4121150 w 4298950"/>
              <a:gd name="connsiteY25" fmla="*/ 2686050 h 3479800"/>
              <a:gd name="connsiteX26" fmla="*/ 4298950 w 4298950"/>
              <a:gd name="connsiteY26" fmla="*/ 3194050 h 3479800"/>
              <a:gd name="connsiteX27" fmla="*/ 4298950 w 4298950"/>
              <a:gd name="connsiteY27" fmla="*/ 3473450 h 3479800"/>
              <a:gd name="connsiteX28" fmla="*/ 0 w 4298950"/>
              <a:gd name="connsiteY28" fmla="*/ 3479800 h 3479800"/>
              <a:gd name="connsiteX29" fmla="*/ 0 w 4298950"/>
              <a:gd name="connsiteY29" fmla="*/ 3429000 h 3479800"/>
              <a:gd name="connsiteX0" fmla="*/ 0 w 4298950"/>
              <a:gd name="connsiteY0" fmla="*/ 3429000 h 3479800"/>
              <a:gd name="connsiteX1" fmla="*/ 171450 w 4298950"/>
              <a:gd name="connsiteY1" fmla="*/ 3448050 h 3479800"/>
              <a:gd name="connsiteX2" fmla="*/ 336550 w 4298950"/>
              <a:gd name="connsiteY2" fmla="*/ 3390900 h 3479800"/>
              <a:gd name="connsiteX3" fmla="*/ 514350 w 4298950"/>
              <a:gd name="connsiteY3" fmla="*/ 3308350 h 3479800"/>
              <a:gd name="connsiteX4" fmla="*/ 704850 w 4298950"/>
              <a:gd name="connsiteY4" fmla="*/ 3078162 h 3479800"/>
              <a:gd name="connsiteX5" fmla="*/ 844550 w 4298950"/>
              <a:gd name="connsiteY5" fmla="*/ 2749550 h 3479800"/>
              <a:gd name="connsiteX6" fmla="*/ 987425 w 4298950"/>
              <a:gd name="connsiteY6" fmla="*/ 2882900 h 3479800"/>
              <a:gd name="connsiteX7" fmla="*/ 1177925 w 4298950"/>
              <a:gd name="connsiteY7" fmla="*/ 2274887 h 3479800"/>
              <a:gd name="connsiteX8" fmla="*/ 1320800 w 4298950"/>
              <a:gd name="connsiteY8" fmla="*/ 2901950 h 3479800"/>
              <a:gd name="connsiteX9" fmla="*/ 1492250 w 4298950"/>
              <a:gd name="connsiteY9" fmla="*/ 2654300 h 3479800"/>
              <a:gd name="connsiteX10" fmla="*/ 1651000 w 4298950"/>
              <a:gd name="connsiteY10" fmla="*/ 2889250 h 3479800"/>
              <a:gd name="connsiteX11" fmla="*/ 1828800 w 4298950"/>
              <a:gd name="connsiteY11" fmla="*/ 2997200 h 3479800"/>
              <a:gd name="connsiteX12" fmla="*/ 1987550 w 4298950"/>
              <a:gd name="connsiteY12" fmla="*/ 2819400 h 3479800"/>
              <a:gd name="connsiteX13" fmla="*/ 2146300 w 4298950"/>
              <a:gd name="connsiteY13" fmla="*/ 2895600 h 3479800"/>
              <a:gd name="connsiteX14" fmla="*/ 2336800 w 4298950"/>
              <a:gd name="connsiteY14" fmla="*/ 2755900 h 3479800"/>
              <a:gd name="connsiteX15" fmla="*/ 2476500 w 4298950"/>
              <a:gd name="connsiteY15" fmla="*/ 1003300 h 3479800"/>
              <a:gd name="connsiteX16" fmla="*/ 2641600 w 4298950"/>
              <a:gd name="connsiteY16" fmla="*/ 1619250 h 3479800"/>
              <a:gd name="connsiteX17" fmla="*/ 2813050 w 4298950"/>
              <a:gd name="connsiteY17" fmla="*/ 565150 h 3479800"/>
              <a:gd name="connsiteX18" fmla="*/ 2978150 w 4298950"/>
              <a:gd name="connsiteY18" fmla="*/ 920750 h 3479800"/>
              <a:gd name="connsiteX19" fmla="*/ 3143250 w 4298950"/>
              <a:gd name="connsiteY19" fmla="*/ 1676400 h 3479800"/>
              <a:gd name="connsiteX20" fmla="*/ 3314700 w 4298950"/>
              <a:gd name="connsiteY20" fmla="*/ 1504950 h 3479800"/>
              <a:gd name="connsiteX21" fmla="*/ 3473450 w 4298950"/>
              <a:gd name="connsiteY21" fmla="*/ 1530350 h 3479800"/>
              <a:gd name="connsiteX22" fmla="*/ 3632200 w 4298950"/>
              <a:gd name="connsiteY22" fmla="*/ 2813050 h 3479800"/>
              <a:gd name="connsiteX23" fmla="*/ 3797300 w 4298950"/>
              <a:gd name="connsiteY23" fmla="*/ 0 h 3479800"/>
              <a:gd name="connsiteX24" fmla="*/ 3968750 w 4298950"/>
              <a:gd name="connsiteY24" fmla="*/ 2070100 h 3479800"/>
              <a:gd name="connsiteX25" fmla="*/ 4121150 w 4298950"/>
              <a:gd name="connsiteY25" fmla="*/ 2686050 h 3479800"/>
              <a:gd name="connsiteX26" fmla="*/ 4298950 w 4298950"/>
              <a:gd name="connsiteY26" fmla="*/ 3194050 h 3479800"/>
              <a:gd name="connsiteX27" fmla="*/ 4298950 w 4298950"/>
              <a:gd name="connsiteY27" fmla="*/ 3473450 h 3479800"/>
              <a:gd name="connsiteX28" fmla="*/ 0 w 4298950"/>
              <a:gd name="connsiteY28" fmla="*/ 3479800 h 3479800"/>
              <a:gd name="connsiteX29" fmla="*/ 0 w 4298950"/>
              <a:gd name="connsiteY29" fmla="*/ 3429000 h 3479800"/>
              <a:gd name="connsiteX0" fmla="*/ 0 w 4298950"/>
              <a:gd name="connsiteY0" fmla="*/ 3429000 h 3479800"/>
              <a:gd name="connsiteX1" fmla="*/ 171450 w 4298950"/>
              <a:gd name="connsiteY1" fmla="*/ 3448050 h 3479800"/>
              <a:gd name="connsiteX2" fmla="*/ 336550 w 4298950"/>
              <a:gd name="connsiteY2" fmla="*/ 3390900 h 3479800"/>
              <a:gd name="connsiteX3" fmla="*/ 514350 w 4298950"/>
              <a:gd name="connsiteY3" fmla="*/ 3308350 h 3479800"/>
              <a:gd name="connsiteX4" fmla="*/ 704850 w 4298950"/>
              <a:gd name="connsiteY4" fmla="*/ 3078162 h 3479800"/>
              <a:gd name="connsiteX5" fmla="*/ 844550 w 4298950"/>
              <a:gd name="connsiteY5" fmla="*/ 2749550 h 3479800"/>
              <a:gd name="connsiteX6" fmla="*/ 1016000 w 4298950"/>
              <a:gd name="connsiteY6" fmla="*/ 2925762 h 3479800"/>
              <a:gd name="connsiteX7" fmla="*/ 1177925 w 4298950"/>
              <a:gd name="connsiteY7" fmla="*/ 2274887 h 3479800"/>
              <a:gd name="connsiteX8" fmla="*/ 1320800 w 4298950"/>
              <a:gd name="connsiteY8" fmla="*/ 2901950 h 3479800"/>
              <a:gd name="connsiteX9" fmla="*/ 1492250 w 4298950"/>
              <a:gd name="connsiteY9" fmla="*/ 2654300 h 3479800"/>
              <a:gd name="connsiteX10" fmla="*/ 1651000 w 4298950"/>
              <a:gd name="connsiteY10" fmla="*/ 2889250 h 3479800"/>
              <a:gd name="connsiteX11" fmla="*/ 1828800 w 4298950"/>
              <a:gd name="connsiteY11" fmla="*/ 2997200 h 3479800"/>
              <a:gd name="connsiteX12" fmla="*/ 1987550 w 4298950"/>
              <a:gd name="connsiteY12" fmla="*/ 2819400 h 3479800"/>
              <a:gd name="connsiteX13" fmla="*/ 2146300 w 4298950"/>
              <a:gd name="connsiteY13" fmla="*/ 2895600 h 3479800"/>
              <a:gd name="connsiteX14" fmla="*/ 2336800 w 4298950"/>
              <a:gd name="connsiteY14" fmla="*/ 2755900 h 3479800"/>
              <a:gd name="connsiteX15" fmla="*/ 2476500 w 4298950"/>
              <a:gd name="connsiteY15" fmla="*/ 1003300 h 3479800"/>
              <a:gd name="connsiteX16" fmla="*/ 2641600 w 4298950"/>
              <a:gd name="connsiteY16" fmla="*/ 1619250 h 3479800"/>
              <a:gd name="connsiteX17" fmla="*/ 2813050 w 4298950"/>
              <a:gd name="connsiteY17" fmla="*/ 565150 h 3479800"/>
              <a:gd name="connsiteX18" fmla="*/ 2978150 w 4298950"/>
              <a:gd name="connsiteY18" fmla="*/ 920750 h 3479800"/>
              <a:gd name="connsiteX19" fmla="*/ 3143250 w 4298950"/>
              <a:gd name="connsiteY19" fmla="*/ 1676400 h 3479800"/>
              <a:gd name="connsiteX20" fmla="*/ 3314700 w 4298950"/>
              <a:gd name="connsiteY20" fmla="*/ 1504950 h 3479800"/>
              <a:gd name="connsiteX21" fmla="*/ 3473450 w 4298950"/>
              <a:gd name="connsiteY21" fmla="*/ 1530350 h 3479800"/>
              <a:gd name="connsiteX22" fmla="*/ 3632200 w 4298950"/>
              <a:gd name="connsiteY22" fmla="*/ 2813050 h 3479800"/>
              <a:gd name="connsiteX23" fmla="*/ 3797300 w 4298950"/>
              <a:gd name="connsiteY23" fmla="*/ 0 h 3479800"/>
              <a:gd name="connsiteX24" fmla="*/ 3968750 w 4298950"/>
              <a:gd name="connsiteY24" fmla="*/ 2070100 h 3479800"/>
              <a:gd name="connsiteX25" fmla="*/ 4121150 w 4298950"/>
              <a:gd name="connsiteY25" fmla="*/ 2686050 h 3479800"/>
              <a:gd name="connsiteX26" fmla="*/ 4298950 w 4298950"/>
              <a:gd name="connsiteY26" fmla="*/ 3194050 h 3479800"/>
              <a:gd name="connsiteX27" fmla="*/ 4298950 w 4298950"/>
              <a:gd name="connsiteY27" fmla="*/ 3473450 h 3479800"/>
              <a:gd name="connsiteX28" fmla="*/ 0 w 4298950"/>
              <a:gd name="connsiteY28" fmla="*/ 3479800 h 3479800"/>
              <a:gd name="connsiteX29" fmla="*/ 0 w 4298950"/>
              <a:gd name="connsiteY29" fmla="*/ 3429000 h 3479800"/>
              <a:gd name="connsiteX0" fmla="*/ 0 w 4298950"/>
              <a:gd name="connsiteY0" fmla="*/ 3429000 h 3479800"/>
              <a:gd name="connsiteX1" fmla="*/ 171450 w 4298950"/>
              <a:gd name="connsiteY1" fmla="*/ 3448050 h 3479800"/>
              <a:gd name="connsiteX2" fmla="*/ 336550 w 4298950"/>
              <a:gd name="connsiteY2" fmla="*/ 3390900 h 3479800"/>
              <a:gd name="connsiteX3" fmla="*/ 514350 w 4298950"/>
              <a:gd name="connsiteY3" fmla="*/ 3308350 h 3479800"/>
              <a:gd name="connsiteX4" fmla="*/ 704850 w 4298950"/>
              <a:gd name="connsiteY4" fmla="*/ 3078162 h 3479800"/>
              <a:gd name="connsiteX5" fmla="*/ 844550 w 4298950"/>
              <a:gd name="connsiteY5" fmla="*/ 2749550 h 3479800"/>
              <a:gd name="connsiteX6" fmla="*/ 1016000 w 4298950"/>
              <a:gd name="connsiteY6" fmla="*/ 2925762 h 3479800"/>
              <a:gd name="connsiteX7" fmla="*/ 1177925 w 4298950"/>
              <a:gd name="connsiteY7" fmla="*/ 2274887 h 3479800"/>
              <a:gd name="connsiteX8" fmla="*/ 1335087 w 4298950"/>
              <a:gd name="connsiteY8" fmla="*/ 2954337 h 3479800"/>
              <a:gd name="connsiteX9" fmla="*/ 1492250 w 4298950"/>
              <a:gd name="connsiteY9" fmla="*/ 2654300 h 3479800"/>
              <a:gd name="connsiteX10" fmla="*/ 1651000 w 4298950"/>
              <a:gd name="connsiteY10" fmla="*/ 2889250 h 3479800"/>
              <a:gd name="connsiteX11" fmla="*/ 1828800 w 4298950"/>
              <a:gd name="connsiteY11" fmla="*/ 2997200 h 3479800"/>
              <a:gd name="connsiteX12" fmla="*/ 1987550 w 4298950"/>
              <a:gd name="connsiteY12" fmla="*/ 2819400 h 3479800"/>
              <a:gd name="connsiteX13" fmla="*/ 2146300 w 4298950"/>
              <a:gd name="connsiteY13" fmla="*/ 2895600 h 3479800"/>
              <a:gd name="connsiteX14" fmla="*/ 2336800 w 4298950"/>
              <a:gd name="connsiteY14" fmla="*/ 2755900 h 3479800"/>
              <a:gd name="connsiteX15" fmla="*/ 2476500 w 4298950"/>
              <a:gd name="connsiteY15" fmla="*/ 1003300 h 3479800"/>
              <a:gd name="connsiteX16" fmla="*/ 2641600 w 4298950"/>
              <a:gd name="connsiteY16" fmla="*/ 1619250 h 3479800"/>
              <a:gd name="connsiteX17" fmla="*/ 2813050 w 4298950"/>
              <a:gd name="connsiteY17" fmla="*/ 565150 h 3479800"/>
              <a:gd name="connsiteX18" fmla="*/ 2978150 w 4298950"/>
              <a:gd name="connsiteY18" fmla="*/ 920750 h 3479800"/>
              <a:gd name="connsiteX19" fmla="*/ 3143250 w 4298950"/>
              <a:gd name="connsiteY19" fmla="*/ 1676400 h 3479800"/>
              <a:gd name="connsiteX20" fmla="*/ 3314700 w 4298950"/>
              <a:gd name="connsiteY20" fmla="*/ 1504950 h 3479800"/>
              <a:gd name="connsiteX21" fmla="*/ 3473450 w 4298950"/>
              <a:gd name="connsiteY21" fmla="*/ 1530350 h 3479800"/>
              <a:gd name="connsiteX22" fmla="*/ 3632200 w 4298950"/>
              <a:gd name="connsiteY22" fmla="*/ 2813050 h 3479800"/>
              <a:gd name="connsiteX23" fmla="*/ 3797300 w 4298950"/>
              <a:gd name="connsiteY23" fmla="*/ 0 h 3479800"/>
              <a:gd name="connsiteX24" fmla="*/ 3968750 w 4298950"/>
              <a:gd name="connsiteY24" fmla="*/ 2070100 h 3479800"/>
              <a:gd name="connsiteX25" fmla="*/ 4121150 w 4298950"/>
              <a:gd name="connsiteY25" fmla="*/ 2686050 h 3479800"/>
              <a:gd name="connsiteX26" fmla="*/ 4298950 w 4298950"/>
              <a:gd name="connsiteY26" fmla="*/ 3194050 h 3479800"/>
              <a:gd name="connsiteX27" fmla="*/ 4298950 w 4298950"/>
              <a:gd name="connsiteY27" fmla="*/ 3473450 h 3479800"/>
              <a:gd name="connsiteX28" fmla="*/ 0 w 4298950"/>
              <a:gd name="connsiteY28" fmla="*/ 3479800 h 3479800"/>
              <a:gd name="connsiteX29" fmla="*/ 0 w 4298950"/>
              <a:gd name="connsiteY29" fmla="*/ 3429000 h 3479800"/>
              <a:gd name="connsiteX0" fmla="*/ 0 w 4298950"/>
              <a:gd name="connsiteY0" fmla="*/ 3429000 h 3479800"/>
              <a:gd name="connsiteX1" fmla="*/ 171450 w 4298950"/>
              <a:gd name="connsiteY1" fmla="*/ 3448050 h 3479800"/>
              <a:gd name="connsiteX2" fmla="*/ 336550 w 4298950"/>
              <a:gd name="connsiteY2" fmla="*/ 3390900 h 3479800"/>
              <a:gd name="connsiteX3" fmla="*/ 514350 w 4298950"/>
              <a:gd name="connsiteY3" fmla="*/ 3308350 h 3479800"/>
              <a:gd name="connsiteX4" fmla="*/ 704850 w 4298950"/>
              <a:gd name="connsiteY4" fmla="*/ 3078162 h 3479800"/>
              <a:gd name="connsiteX5" fmla="*/ 844550 w 4298950"/>
              <a:gd name="connsiteY5" fmla="*/ 2749550 h 3479800"/>
              <a:gd name="connsiteX6" fmla="*/ 1016000 w 4298950"/>
              <a:gd name="connsiteY6" fmla="*/ 2925762 h 3479800"/>
              <a:gd name="connsiteX7" fmla="*/ 1177925 w 4298950"/>
              <a:gd name="connsiteY7" fmla="*/ 2274887 h 3479800"/>
              <a:gd name="connsiteX8" fmla="*/ 1335087 w 4298950"/>
              <a:gd name="connsiteY8" fmla="*/ 2954337 h 3479800"/>
              <a:gd name="connsiteX9" fmla="*/ 1530350 w 4298950"/>
              <a:gd name="connsiteY9" fmla="*/ 2692400 h 3479800"/>
              <a:gd name="connsiteX10" fmla="*/ 1651000 w 4298950"/>
              <a:gd name="connsiteY10" fmla="*/ 2889250 h 3479800"/>
              <a:gd name="connsiteX11" fmla="*/ 1828800 w 4298950"/>
              <a:gd name="connsiteY11" fmla="*/ 2997200 h 3479800"/>
              <a:gd name="connsiteX12" fmla="*/ 1987550 w 4298950"/>
              <a:gd name="connsiteY12" fmla="*/ 2819400 h 3479800"/>
              <a:gd name="connsiteX13" fmla="*/ 2146300 w 4298950"/>
              <a:gd name="connsiteY13" fmla="*/ 2895600 h 3479800"/>
              <a:gd name="connsiteX14" fmla="*/ 2336800 w 4298950"/>
              <a:gd name="connsiteY14" fmla="*/ 2755900 h 3479800"/>
              <a:gd name="connsiteX15" fmla="*/ 2476500 w 4298950"/>
              <a:gd name="connsiteY15" fmla="*/ 1003300 h 3479800"/>
              <a:gd name="connsiteX16" fmla="*/ 2641600 w 4298950"/>
              <a:gd name="connsiteY16" fmla="*/ 1619250 h 3479800"/>
              <a:gd name="connsiteX17" fmla="*/ 2813050 w 4298950"/>
              <a:gd name="connsiteY17" fmla="*/ 565150 h 3479800"/>
              <a:gd name="connsiteX18" fmla="*/ 2978150 w 4298950"/>
              <a:gd name="connsiteY18" fmla="*/ 920750 h 3479800"/>
              <a:gd name="connsiteX19" fmla="*/ 3143250 w 4298950"/>
              <a:gd name="connsiteY19" fmla="*/ 1676400 h 3479800"/>
              <a:gd name="connsiteX20" fmla="*/ 3314700 w 4298950"/>
              <a:gd name="connsiteY20" fmla="*/ 1504950 h 3479800"/>
              <a:gd name="connsiteX21" fmla="*/ 3473450 w 4298950"/>
              <a:gd name="connsiteY21" fmla="*/ 1530350 h 3479800"/>
              <a:gd name="connsiteX22" fmla="*/ 3632200 w 4298950"/>
              <a:gd name="connsiteY22" fmla="*/ 2813050 h 3479800"/>
              <a:gd name="connsiteX23" fmla="*/ 3797300 w 4298950"/>
              <a:gd name="connsiteY23" fmla="*/ 0 h 3479800"/>
              <a:gd name="connsiteX24" fmla="*/ 3968750 w 4298950"/>
              <a:gd name="connsiteY24" fmla="*/ 2070100 h 3479800"/>
              <a:gd name="connsiteX25" fmla="*/ 4121150 w 4298950"/>
              <a:gd name="connsiteY25" fmla="*/ 2686050 h 3479800"/>
              <a:gd name="connsiteX26" fmla="*/ 4298950 w 4298950"/>
              <a:gd name="connsiteY26" fmla="*/ 3194050 h 3479800"/>
              <a:gd name="connsiteX27" fmla="*/ 4298950 w 4298950"/>
              <a:gd name="connsiteY27" fmla="*/ 3473450 h 3479800"/>
              <a:gd name="connsiteX28" fmla="*/ 0 w 4298950"/>
              <a:gd name="connsiteY28" fmla="*/ 3479800 h 3479800"/>
              <a:gd name="connsiteX29" fmla="*/ 0 w 4298950"/>
              <a:gd name="connsiteY29" fmla="*/ 3429000 h 3479800"/>
              <a:gd name="connsiteX0" fmla="*/ 0 w 4298950"/>
              <a:gd name="connsiteY0" fmla="*/ 3429000 h 3479800"/>
              <a:gd name="connsiteX1" fmla="*/ 171450 w 4298950"/>
              <a:gd name="connsiteY1" fmla="*/ 3448050 h 3479800"/>
              <a:gd name="connsiteX2" fmla="*/ 336550 w 4298950"/>
              <a:gd name="connsiteY2" fmla="*/ 3390900 h 3479800"/>
              <a:gd name="connsiteX3" fmla="*/ 514350 w 4298950"/>
              <a:gd name="connsiteY3" fmla="*/ 3308350 h 3479800"/>
              <a:gd name="connsiteX4" fmla="*/ 704850 w 4298950"/>
              <a:gd name="connsiteY4" fmla="*/ 3078162 h 3479800"/>
              <a:gd name="connsiteX5" fmla="*/ 844550 w 4298950"/>
              <a:gd name="connsiteY5" fmla="*/ 2749550 h 3479800"/>
              <a:gd name="connsiteX6" fmla="*/ 1016000 w 4298950"/>
              <a:gd name="connsiteY6" fmla="*/ 2925762 h 3479800"/>
              <a:gd name="connsiteX7" fmla="*/ 1177925 w 4298950"/>
              <a:gd name="connsiteY7" fmla="*/ 2274887 h 3479800"/>
              <a:gd name="connsiteX8" fmla="*/ 1335087 w 4298950"/>
              <a:gd name="connsiteY8" fmla="*/ 2954337 h 3479800"/>
              <a:gd name="connsiteX9" fmla="*/ 1530350 w 4298950"/>
              <a:gd name="connsiteY9" fmla="*/ 2692400 h 3479800"/>
              <a:gd name="connsiteX10" fmla="*/ 1655762 w 4298950"/>
              <a:gd name="connsiteY10" fmla="*/ 2936875 h 3479800"/>
              <a:gd name="connsiteX11" fmla="*/ 1828800 w 4298950"/>
              <a:gd name="connsiteY11" fmla="*/ 2997200 h 3479800"/>
              <a:gd name="connsiteX12" fmla="*/ 1987550 w 4298950"/>
              <a:gd name="connsiteY12" fmla="*/ 2819400 h 3479800"/>
              <a:gd name="connsiteX13" fmla="*/ 2146300 w 4298950"/>
              <a:gd name="connsiteY13" fmla="*/ 2895600 h 3479800"/>
              <a:gd name="connsiteX14" fmla="*/ 2336800 w 4298950"/>
              <a:gd name="connsiteY14" fmla="*/ 2755900 h 3479800"/>
              <a:gd name="connsiteX15" fmla="*/ 2476500 w 4298950"/>
              <a:gd name="connsiteY15" fmla="*/ 1003300 h 3479800"/>
              <a:gd name="connsiteX16" fmla="*/ 2641600 w 4298950"/>
              <a:gd name="connsiteY16" fmla="*/ 1619250 h 3479800"/>
              <a:gd name="connsiteX17" fmla="*/ 2813050 w 4298950"/>
              <a:gd name="connsiteY17" fmla="*/ 565150 h 3479800"/>
              <a:gd name="connsiteX18" fmla="*/ 2978150 w 4298950"/>
              <a:gd name="connsiteY18" fmla="*/ 920750 h 3479800"/>
              <a:gd name="connsiteX19" fmla="*/ 3143250 w 4298950"/>
              <a:gd name="connsiteY19" fmla="*/ 1676400 h 3479800"/>
              <a:gd name="connsiteX20" fmla="*/ 3314700 w 4298950"/>
              <a:gd name="connsiteY20" fmla="*/ 1504950 h 3479800"/>
              <a:gd name="connsiteX21" fmla="*/ 3473450 w 4298950"/>
              <a:gd name="connsiteY21" fmla="*/ 1530350 h 3479800"/>
              <a:gd name="connsiteX22" fmla="*/ 3632200 w 4298950"/>
              <a:gd name="connsiteY22" fmla="*/ 2813050 h 3479800"/>
              <a:gd name="connsiteX23" fmla="*/ 3797300 w 4298950"/>
              <a:gd name="connsiteY23" fmla="*/ 0 h 3479800"/>
              <a:gd name="connsiteX24" fmla="*/ 3968750 w 4298950"/>
              <a:gd name="connsiteY24" fmla="*/ 2070100 h 3479800"/>
              <a:gd name="connsiteX25" fmla="*/ 4121150 w 4298950"/>
              <a:gd name="connsiteY25" fmla="*/ 2686050 h 3479800"/>
              <a:gd name="connsiteX26" fmla="*/ 4298950 w 4298950"/>
              <a:gd name="connsiteY26" fmla="*/ 3194050 h 3479800"/>
              <a:gd name="connsiteX27" fmla="*/ 4298950 w 4298950"/>
              <a:gd name="connsiteY27" fmla="*/ 3473450 h 3479800"/>
              <a:gd name="connsiteX28" fmla="*/ 0 w 4298950"/>
              <a:gd name="connsiteY28" fmla="*/ 3479800 h 3479800"/>
              <a:gd name="connsiteX29" fmla="*/ 0 w 4298950"/>
              <a:gd name="connsiteY29" fmla="*/ 3429000 h 3479800"/>
              <a:gd name="connsiteX0" fmla="*/ 0 w 4298950"/>
              <a:gd name="connsiteY0" fmla="*/ 3429000 h 3479800"/>
              <a:gd name="connsiteX1" fmla="*/ 171450 w 4298950"/>
              <a:gd name="connsiteY1" fmla="*/ 3448050 h 3479800"/>
              <a:gd name="connsiteX2" fmla="*/ 336550 w 4298950"/>
              <a:gd name="connsiteY2" fmla="*/ 3390900 h 3479800"/>
              <a:gd name="connsiteX3" fmla="*/ 514350 w 4298950"/>
              <a:gd name="connsiteY3" fmla="*/ 3308350 h 3479800"/>
              <a:gd name="connsiteX4" fmla="*/ 704850 w 4298950"/>
              <a:gd name="connsiteY4" fmla="*/ 3078162 h 3479800"/>
              <a:gd name="connsiteX5" fmla="*/ 844550 w 4298950"/>
              <a:gd name="connsiteY5" fmla="*/ 2749550 h 3479800"/>
              <a:gd name="connsiteX6" fmla="*/ 1016000 w 4298950"/>
              <a:gd name="connsiteY6" fmla="*/ 2925762 h 3479800"/>
              <a:gd name="connsiteX7" fmla="*/ 1177925 w 4298950"/>
              <a:gd name="connsiteY7" fmla="*/ 2274887 h 3479800"/>
              <a:gd name="connsiteX8" fmla="*/ 1335087 w 4298950"/>
              <a:gd name="connsiteY8" fmla="*/ 2954337 h 3479800"/>
              <a:gd name="connsiteX9" fmla="*/ 1501775 w 4298950"/>
              <a:gd name="connsiteY9" fmla="*/ 2687637 h 3479800"/>
              <a:gd name="connsiteX10" fmla="*/ 1655762 w 4298950"/>
              <a:gd name="connsiteY10" fmla="*/ 2936875 h 3479800"/>
              <a:gd name="connsiteX11" fmla="*/ 1828800 w 4298950"/>
              <a:gd name="connsiteY11" fmla="*/ 2997200 h 3479800"/>
              <a:gd name="connsiteX12" fmla="*/ 1987550 w 4298950"/>
              <a:gd name="connsiteY12" fmla="*/ 2819400 h 3479800"/>
              <a:gd name="connsiteX13" fmla="*/ 2146300 w 4298950"/>
              <a:gd name="connsiteY13" fmla="*/ 2895600 h 3479800"/>
              <a:gd name="connsiteX14" fmla="*/ 2336800 w 4298950"/>
              <a:gd name="connsiteY14" fmla="*/ 2755900 h 3479800"/>
              <a:gd name="connsiteX15" fmla="*/ 2476500 w 4298950"/>
              <a:gd name="connsiteY15" fmla="*/ 1003300 h 3479800"/>
              <a:gd name="connsiteX16" fmla="*/ 2641600 w 4298950"/>
              <a:gd name="connsiteY16" fmla="*/ 1619250 h 3479800"/>
              <a:gd name="connsiteX17" fmla="*/ 2813050 w 4298950"/>
              <a:gd name="connsiteY17" fmla="*/ 565150 h 3479800"/>
              <a:gd name="connsiteX18" fmla="*/ 2978150 w 4298950"/>
              <a:gd name="connsiteY18" fmla="*/ 920750 h 3479800"/>
              <a:gd name="connsiteX19" fmla="*/ 3143250 w 4298950"/>
              <a:gd name="connsiteY19" fmla="*/ 1676400 h 3479800"/>
              <a:gd name="connsiteX20" fmla="*/ 3314700 w 4298950"/>
              <a:gd name="connsiteY20" fmla="*/ 1504950 h 3479800"/>
              <a:gd name="connsiteX21" fmla="*/ 3473450 w 4298950"/>
              <a:gd name="connsiteY21" fmla="*/ 1530350 h 3479800"/>
              <a:gd name="connsiteX22" fmla="*/ 3632200 w 4298950"/>
              <a:gd name="connsiteY22" fmla="*/ 2813050 h 3479800"/>
              <a:gd name="connsiteX23" fmla="*/ 3797300 w 4298950"/>
              <a:gd name="connsiteY23" fmla="*/ 0 h 3479800"/>
              <a:gd name="connsiteX24" fmla="*/ 3968750 w 4298950"/>
              <a:gd name="connsiteY24" fmla="*/ 2070100 h 3479800"/>
              <a:gd name="connsiteX25" fmla="*/ 4121150 w 4298950"/>
              <a:gd name="connsiteY25" fmla="*/ 2686050 h 3479800"/>
              <a:gd name="connsiteX26" fmla="*/ 4298950 w 4298950"/>
              <a:gd name="connsiteY26" fmla="*/ 3194050 h 3479800"/>
              <a:gd name="connsiteX27" fmla="*/ 4298950 w 4298950"/>
              <a:gd name="connsiteY27" fmla="*/ 3473450 h 3479800"/>
              <a:gd name="connsiteX28" fmla="*/ 0 w 4298950"/>
              <a:gd name="connsiteY28" fmla="*/ 3479800 h 3479800"/>
              <a:gd name="connsiteX29" fmla="*/ 0 w 4298950"/>
              <a:gd name="connsiteY29" fmla="*/ 3429000 h 3479800"/>
              <a:gd name="connsiteX0" fmla="*/ 0 w 4298950"/>
              <a:gd name="connsiteY0" fmla="*/ 3429000 h 3479800"/>
              <a:gd name="connsiteX1" fmla="*/ 171450 w 4298950"/>
              <a:gd name="connsiteY1" fmla="*/ 3448050 h 3479800"/>
              <a:gd name="connsiteX2" fmla="*/ 336550 w 4298950"/>
              <a:gd name="connsiteY2" fmla="*/ 3390900 h 3479800"/>
              <a:gd name="connsiteX3" fmla="*/ 514350 w 4298950"/>
              <a:gd name="connsiteY3" fmla="*/ 3308350 h 3479800"/>
              <a:gd name="connsiteX4" fmla="*/ 704850 w 4298950"/>
              <a:gd name="connsiteY4" fmla="*/ 3078162 h 3479800"/>
              <a:gd name="connsiteX5" fmla="*/ 844550 w 4298950"/>
              <a:gd name="connsiteY5" fmla="*/ 2749550 h 3479800"/>
              <a:gd name="connsiteX6" fmla="*/ 1016000 w 4298950"/>
              <a:gd name="connsiteY6" fmla="*/ 2925762 h 3479800"/>
              <a:gd name="connsiteX7" fmla="*/ 1177925 w 4298950"/>
              <a:gd name="connsiteY7" fmla="*/ 2274887 h 3479800"/>
              <a:gd name="connsiteX8" fmla="*/ 1335087 w 4298950"/>
              <a:gd name="connsiteY8" fmla="*/ 2954337 h 3479800"/>
              <a:gd name="connsiteX9" fmla="*/ 1511300 w 4298950"/>
              <a:gd name="connsiteY9" fmla="*/ 2692399 h 3479800"/>
              <a:gd name="connsiteX10" fmla="*/ 1655762 w 4298950"/>
              <a:gd name="connsiteY10" fmla="*/ 2936875 h 3479800"/>
              <a:gd name="connsiteX11" fmla="*/ 1828800 w 4298950"/>
              <a:gd name="connsiteY11" fmla="*/ 2997200 h 3479800"/>
              <a:gd name="connsiteX12" fmla="*/ 1987550 w 4298950"/>
              <a:gd name="connsiteY12" fmla="*/ 2819400 h 3479800"/>
              <a:gd name="connsiteX13" fmla="*/ 2146300 w 4298950"/>
              <a:gd name="connsiteY13" fmla="*/ 2895600 h 3479800"/>
              <a:gd name="connsiteX14" fmla="*/ 2336800 w 4298950"/>
              <a:gd name="connsiteY14" fmla="*/ 2755900 h 3479800"/>
              <a:gd name="connsiteX15" fmla="*/ 2476500 w 4298950"/>
              <a:gd name="connsiteY15" fmla="*/ 1003300 h 3479800"/>
              <a:gd name="connsiteX16" fmla="*/ 2641600 w 4298950"/>
              <a:gd name="connsiteY16" fmla="*/ 1619250 h 3479800"/>
              <a:gd name="connsiteX17" fmla="*/ 2813050 w 4298950"/>
              <a:gd name="connsiteY17" fmla="*/ 565150 h 3479800"/>
              <a:gd name="connsiteX18" fmla="*/ 2978150 w 4298950"/>
              <a:gd name="connsiteY18" fmla="*/ 920750 h 3479800"/>
              <a:gd name="connsiteX19" fmla="*/ 3143250 w 4298950"/>
              <a:gd name="connsiteY19" fmla="*/ 1676400 h 3479800"/>
              <a:gd name="connsiteX20" fmla="*/ 3314700 w 4298950"/>
              <a:gd name="connsiteY20" fmla="*/ 1504950 h 3479800"/>
              <a:gd name="connsiteX21" fmla="*/ 3473450 w 4298950"/>
              <a:gd name="connsiteY21" fmla="*/ 1530350 h 3479800"/>
              <a:gd name="connsiteX22" fmla="*/ 3632200 w 4298950"/>
              <a:gd name="connsiteY22" fmla="*/ 2813050 h 3479800"/>
              <a:gd name="connsiteX23" fmla="*/ 3797300 w 4298950"/>
              <a:gd name="connsiteY23" fmla="*/ 0 h 3479800"/>
              <a:gd name="connsiteX24" fmla="*/ 3968750 w 4298950"/>
              <a:gd name="connsiteY24" fmla="*/ 2070100 h 3479800"/>
              <a:gd name="connsiteX25" fmla="*/ 4121150 w 4298950"/>
              <a:gd name="connsiteY25" fmla="*/ 2686050 h 3479800"/>
              <a:gd name="connsiteX26" fmla="*/ 4298950 w 4298950"/>
              <a:gd name="connsiteY26" fmla="*/ 3194050 h 3479800"/>
              <a:gd name="connsiteX27" fmla="*/ 4298950 w 4298950"/>
              <a:gd name="connsiteY27" fmla="*/ 3473450 h 3479800"/>
              <a:gd name="connsiteX28" fmla="*/ 0 w 4298950"/>
              <a:gd name="connsiteY28" fmla="*/ 3479800 h 3479800"/>
              <a:gd name="connsiteX29" fmla="*/ 0 w 4298950"/>
              <a:gd name="connsiteY29" fmla="*/ 3429000 h 3479800"/>
              <a:gd name="connsiteX0" fmla="*/ 0 w 4298950"/>
              <a:gd name="connsiteY0" fmla="*/ 3429000 h 3479800"/>
              <a:gd name="connsiteX1" fmla="*/ 171450 w 4298950"/>
              <a:gd name="connsiteY1" fmla="*/ 3448050 h 3479800"/>
              <a:gd name="connsiteX2" fmla="*/ 336550 w 4298950"/>
              <a:gd name="connsiteY2" fmla="*/ 3390900 h 3479800"/>
              <a:gd name="connsiteX3" fmla="*/ 514350 w 4298950"/>
              <a:gd name="connsiteY3" fmla="*/ 3308350 h 3479800"/>
              <a:gd name="connsiteX4" fmla="*/ 704850 w 4298950"/>
              <a:gd name="connsiteY4" fmla="*/ 3078162 h 3479800"/>
              <a:gd name="connsiteX5" fmla="*/ 844550 w 4298950"/>
              <a:gd name="connsiteY5" fmla="*/ 2749550 h 3479800"/>
              <a:gd name="connsiteX6" fmla="*/ 1016000 w 4298950"/>
              <a:gd name="connsiteY6" fmla="*/ 2925762 h 3479800"/>
              <a:gd name="connsiteX7" fmla="*/ 1177925 w 4298950"/>
              <a:gd name="connsiteY7" fmla="*/ 2274887 h 3479800"/>
              <a:gd name="connsiteX8" fmla="*/ 1335087 w 4298950"/>
              <a:gd name="connsiteY8" fmla="*/ 2954337 h 3479800"/>
              <a:gd name="connsiteX9" fmla="*/ 1511300 w 4298950"/>
              <a:gd name="connsiteY9" fmla="*/ 2692399 h 3479800"/>
              <a:gd name="connsiteX10" fmla="*/ 1655762 w 4298950"/>
              <a:gd name="connsiteY10" fmla="*/ 2936875 h 3479800"/>
              <a:gd name="connsiteX11" fmla="*/ 1828800 w 4298950"/>
              <a:gd name="connsiteY11" fmla="*/ 2997200 h 3479800"/>
              <a:gd name="connsiteX12" fmla="*/ 1997075 w 4298950"/>
              <a:gd name="connsiteY12" fmla="*/ 2852737 h 3479800"/>
              <a:gd name="connsiteX13" fmla="*/ 2146300 w 4298950"/>
              <a:gd name="connsiteY13" fmla="*/ 2895600 h 3479800"/>
              <a:gd name="connsiteX14" fmla="*/ 2336800 w 4298950"/>
              <a:gd name="connsiteY14" fmla="*/ 2755900 h 3479800"/>
              <a:gd name="connsiteX15" fmla="*/ 2476500 w 4298950"/>
              <a:gd name="connsiteY15" fmla="*/ 1003300 h 3479800"/>
              <a:gd name="connsiteX16" fmla="*/ 2641600 w 4298950"/>
              <a:gd name="connsiteY16" fmla="*/ 1619250 h 3479800"/>
              <a:gd name="connsiteX17" fmla="*/ 2813050 w 4298950"/>
              <a:gd name="connsiteY17" fmla="*/ 565150 h 3479800"/>
              <a:gd name="connsiteX18" fmla="*/ 2978150 w 4298950"/>
              <a:gd name="connsiteY18" fmla="*/ 920750 h 3479800"/>
              <a:gd name="connsiteX19" fmla="*/ 3143250 w 4298950"/>
              <a:gd name="connsiteY19" fmla="*/ 1676400 h 3479800"/>
              <a:gd name="connsiteX20" fmla="*/ 3314700 w 4298950"/>
              <a:gd name="connsiteY20" fmla="*/ 1504950 h 3479800"/>
              <a:gd name="connsiteX21" fmla="*/ 3473450 w 4298950"/>
              <a:gd name="connsiteY21" fmla="*/ 1530350 h 3479800"/>
              <a:gd name="connsiteX22" fmla="*/ 3632200 w 4298950"/>
              <a:gd name="connsiteY22" fmla="*/ 2813050 h 3479800"/>
              <a:gd name="connsiteX23" fmla="*/ 3797300 w 4298950"/>
              <a:gd name="connsiteY23" fmla="*/ 0 h 3479800"/>
              <a:gd name="connsiteX24" fmla="*/ 3968750 w 4298950"/>
              <a:gd name="connsiteY24" fmla="*/ 2070100 h 3479800"/>
              <a:gd name="connsiteX25" fmla="*/ 4121150 w 4298950"/>
              <a:gd name="connsiteY25" fmla="*/ 2686050 h 3479800"/>
              <a:gd name="connsiteX26" fmla="*/ 4298950 w 4298950"/>
              <a:gd name="connsiteY26" fmla="*/ 3194050 h 3479800"/>
              <a:gd name="connsiteX27" fmla="*/ 4298950 w 4298950"/>
              <a:gd name="connsiteY27" fmla="*/ 3473450 h 3479800"/>
              <a:gd name="connsiteX28" fmla="*/ 0 w 4298950"/>
              <a:gd name="connsiteY28" fmla="*/ 3479800 h 3479800"/>
              <a:gd name="connsiteX29" fmla="*/ 0 w 4298950"/>
              <a:gd name="connsiteY29" fmla="*/ 3429000 h 3479800"/>
              <a:gd name="connsiteX0" fmla="*/ 0 w 4298950"/>
              <a:gd name="connsiteY0" fmla="*/ 3429000 h 3479800"/>
              <a:gd name="connsiteX1" fmla="*/ 171450 w 4298950"/>
              <a:gd name="connsiteY1" fmla="*/ 3448050 h 3479800"/>
              <a:gd name="connsiteX2" fmla="*/ 336550 w 4298950"/>
              <a:gd name="connsiteY2" fmla="*/ 3390900 h 3479800"/>
              <a:gd name="connsiteX3" fmla="*/ 514350 w 4298950"/>
              <a:gd name="connsiteY3" fmla="*/ 3308350 h 3479800"/>
              <a:gd name="connsiteX4" fmla="*/ 704850 w 4298950"/>
              <a:gd name="connsiteY4" fmla="*/ 3078162 h 3479800"/>
              <a:gd name="connsiteX5" fmla="*/ 844550 w 4298950"/>
              <a:gd name="connsiteY5" fmla="*/ 2749550 h 3479800"/>
              <a:gd name="connsiteX6" fmla="*/ 1016000 w 4298950"/>
              <a:gd name="connsiteY6" fmla="*/ 2925762 h 3479800"/>
              <a:gd name="connsiteX7" fmla="*/ 1177925 w 4298950"/>
              <a:gd name="connsiteY7" fmla="*/ 2274887 h 3479800"/>
              <a:gd name="connsiteX8" fmla="*/ 1335087 w 4298950"/>
              <a:gd name="connsiteY8" fmla="*/ 2954337 h 3479800"/>
              <a:gd name="connsiteX9" fmla="*/ 1511300 w 4298950"/>
              <a:gd name="connsiteY9" fmla="*/ 2692399 h 3479800"/>
              <a:gd name="connsiteX10" fmla="*/ 1655762 w 4298950"/>
              <a:gd name="connsiteY10" fmla="*/ 2936875 h 3479800"/>
              <a:gd name="connsiteX11" fmla="*/ 1819275 w 4298950"/>
              <a:gd name="connsiteY11" fmla="*/ 3021013 h 3479800"/>
              <a:gd name="connsiteX12" fmla="*/ 1997075 w 4298950"/>
              <a:gd name="connsiteY12" fmla="*/ 2852737 h 3479800"/>
              <a:gd name="connsiteX13" fmla="*/ 2146300 w 4298950"/>
              <a:gd name="connsiteY13" fmla="*/ 2895600 h 3479800"/>
              <a:gd name="connsiteX14" fmla="*/ 2336800 w 4298950"/>
              <a:gd name="connsiteY14" fmla="*/ 2755900 h 3479800"/>
              <a:gd name="connsiteX15" fmla="*/ 2476500 w 4298950"/>
              <a:gd name="connsiteY15" fmla="*/ 1003300 h 3479800"/>
              <a:gd name="connsiteX16" fmla="*/ 2641600 w 4298950"/>
              <a:gd name="connsiteY16" fmla="*/ 1619250 h 3479800"/>
              <a:gd name="connsiteX17" fmla="*/ 2813050 w 4298950"/>
              <a:gd name="connsiteY17" fmla="*/ 565150 h 3479800"/>
              <a:gd name="connsiteX18" fmla="*/ 2978150 w 4298950"/>
              <a:gd name="connsiteY18" fmla="*/ 920750 h 3479800"/>
              <a:gd name="connsiteX19" fmla="*/ 3143250 w 4298950"/>
              <a:gd name="connsiteY19" fmla="*/ 1676400 h 3479800"/>
              <a:gd name="connsiteX20" fmla="*/ 3314700 w 4298950"/>
              <a:gd name="connsiteY20" fmla="*/ 1504950 h 3479800"/>
              <a:gd name="connsiteX21" fmla="*/ 3473450 w 4298950"/>
              <a:gd name="connsiteY21" fmla="*/ 1530350 h 3479800"/>
              <a:gd name="connsiteX22" fmla="*/ 3632200 w 4298950"/>
              <a:gd name="connsiteY22" fmla="*/ 2813050 h 3479800"/>
              <a:gd name="connsiteX23" fmla="*/ 3797300 w 4298950"/>
              <a:gd name="connsiteY23" fmla="*/ 0 h 3479800"/>
              <a:gd name="connsiteX24" fmla="*/ 3968750 w 4298950"/>
              <a:gd name="connsiteY24" fmla="*/ 2070100 h 3479800"/>
              <a:gd name="connsiteX25" fmla="*/ 4121150 w 4298950"/>
              <a:gd name="connsiteY25" fmla="*/ 2686050 h 3479800"/>
              <a:gd name="connsiteX26" fmla="*/ 4298950 w 4298950"/>
              <a:gd name="connsiteY26" fmla="*/ 3194050 h 3479800"/>
              <a:gd name="connsiteX27" fmla="*/ 4298950 w 4298950"/>
              <a:gd name="connsiteY27" fmla="*/ 3473450 h 3479800"/>
              <a:gd name="connsiteX28" fmla="*/ 0 w 4298950"/>
              <a:gd name="connsiteY28" fmla="*/ 3479800 h 3479800"/>
              <a:gd name="connsiteX29" fmla="*/ 0 w 4298950"/>
              <a:gd name="connsiteY29" fmla="*/ 3429000 h 3479800"/>
              <a:gd name="connsiteX0" fmla="*/ 0 w 4298950"/>
              <a:gd name="connsiteY0" fmla="*/ 3429000 h 3479800"/>
              <a:gd name="connsiteX1" fmla="*/ 171450 w 4298950"/>
              <a:gd name="connsiteY1" fmla="*/ 3448050 h 3479800"/>
              <a:gd name="connsiteX2" fmla="*/ 336550 w 4298950"/>
              <a:gd name="connsiteY2" fmla="*/ 3390900 h 3479800"/>
              <a:gd name="connsiteX3" fmla="*/ 514350 w 4298950"/>
              <a:gd name="connsiteY3" fmla="*/ 3308350 h 3479800"/>
              <a:gd name="connsiteX4" fmla="*/ 704850 w 4298950"/>
              <a:gd name="connsiteY4" fmla="*/ 3078162 h 3479800"/>
              <a:gd name="connsiteX5" fmla="*/ 844550 w 4298950"/>
              <a:gd name="connsiteY5" fmla="*/ 2749550 h 3479800"/>
              <a:gd name="connsiteX6" fmla="*/ 1016000 w 4298950"/>
              <a:gd name="connsiteY6" fmla="*/ 2925762 h 3479800"/>
              <a:gd name="connsiteX7" fmla="*/ 1177925 w 4298950"/>
              <a:gd name="connsiteY7" fmla="*/ 2274887 h 3479800"/>
              <a:gd name="connsiteX8" fmla="*/ 1335087 w 4298950"/>
              <a:gd name="connsiteY8" fmla="*/ 2954337 h 3479800"/>
              <a:gd name="connsiteX9" fmla="*/ 1511300 w 4298950"/>
              <a:gd name="connsiteY9" fmla="*/ 2692399 h 3479800"/>
              <a:gd name="connsiteX10" fmla="*/ 1655762 w 4298950"/>
              <a:gd name="connsiteY10" fmla="*/ 2936875 h 3479800"/>
              <a:gd name="connsiteX11" fmla="*/ 1819275 w 4298950"/>
              <a:gd name="connsiteY11" fmla="*/ 3021013 h 3479800"/>
              <a:gd name="connsiteX12" fmla="*/ 1997075 w 4298950"/>
              <a:gd name="connsiteY12" fmla="*/ 2852737 h 3479800"/>
              <a:gd name="connsiteX13" fmla="*/ 2170112 w 4298950"/>
              <a:gd name="connsiteY13" fmla="*/ 2914650 h 3479800"/>
              <a:gd name="connsiteX14" fmla="*/ 2336800 w 4298950"/>
              <a:gd name="connsiteY14" fmla="*/ 2755900 h 3479800"/>
              <a:gd name="connsiteX15" fmla="*/ 2476500 w 4298950"/>
              <a:gd name="connsiteY15" fmla="*/ 1003300 h 3479800"/>
              <a:gd name="connsiteX16" fmla="*/ 2641600 w 4298950"/>
              <a:gd name="connsiteY16" fmla="*/ 1619250 h 3479800"/>
              <a:gd name="connsiteX17" fmla="*/ 2813050 w 4298950"/>
              <a:gd name="connsiteY17" fmla="*/ 565150 h 3479800"/>
              <a:gd name="connsiteX18" fmla="*/ 2978150 w 4298950"/>
              <a:gd name="connsiteY18" fmla="*/ 920750 h 3479800"/>
              <a:gd name="connsiteX19" fmla="*/ 3143250 w 4298950"/>
              <a:gd name="connsiteY19" fmla="*/ 1676400 h 3479800"/>
              <a:gd name="connsiteX20" fmla="*/ 3314700 w 4298950"/>
              <a:gd name="connsiteY20" fmla="*/ 1504950 h 3479800"/>
              <a:gd name="connsiteX21" fmla="*/ 3473450 w 4298950"/>
              <a:gd name="connsiteY21" fmla="*/ 1530350 h 3479800"/>
              <a:gd name="connsiteX22" fmla="*/ 3632200 w 4298950"/>
              <a:gd name="connsiteY22" fmla="*/ 2813050 h 3479800"/>
              <a:gd name="connsiteX23" fmla="*/ 3797300 w 4298950"/>
              <a:gd name="connsiteY23" fmla="*/ 0 h 3479800"/>
              <a:gd name="connsiteX24" fmla="*/ 3968750 w 4298950"/>
              <a:gd name="connsiteY24" fmla="*/ 2070100 h 3479800"/>
              <a:gd name="connsiteX25" fmla="*/ 4121150 w 4298950"/>
              <a:gd name="connsiteY25" fmla="*/ 2686050 h 3479800"/>
              <a:gd name="connsiteX26" fmla="*/ 4298950 w 4298950"/>
              <a:gd name="connsiteY26" fmla="*/ 3194050 h 3479800"/>
              <a:gd name="connsiteX27" fmla="*/ 4298950 w 4298950"/>
              <a:gd name="connsiteY27" fmla="*/ 3473450 h 3479800"/>
              <a:gd name="connsiteX28" fmla="*/ 0 w 4298950"/>
              <a:gd name="connsiteY28" fmla="*/ 3479800 h 3479800"/>
              <a:gd name="connsiteX29" fmla="*/ 0 w 4298950"/>
              <a:gd name="connsiteY29" fmla="*/ 3429000 h 3479800"/>
              <a:gd name="connsiteX0" fmla="*/ 0 w 4298950"/>
              <a:gd name="connsiteY0" fmla="*/ 3429000 h 3479800"/>
              <a:gd name="connsiteX1" fmla="*/ 171450 w 4298950"/>
              <a:gd name="connsiteY1" fmla="*/ 3448050 h 3479800"/>
              <a:gd name="connsiteX2" fmla="*/ 336550 w 4298950"/>
              <a:gd name="connsiteY2" fmla="*/ 3390900 h 3479800"/>
              <a:gd name="connsiteX3" fmla="*/ 514350 w 4298950"/>
              <a:gd name="connsiteY3" fmla="*/ 3308350 h 3479800"/>
              <a:gd name="connsiteX4" fmla="*/ 704850 w 4298950"/>
              <a:gd name="connsiteY4" fmla="*/ 3078162 h 3479800"/>
              <a:gd name="connsiteX5" fmla="*/ 844550 w 4298950"/>
              <a:gd name="connsiteY5" fmla="*/ 2749550 h 3479800"/>
              <a:gd name="connsiteX6" fmla="*/ 1016000 w 4298950"/>
              <a:gd name="connsiteY6" fmla="*/ 2925762 h 3479800"/>
              <a:gd name="connsiteX7" fmla="*/ 1177925 w 4298950"/>
              <a:gd name="connsiteY7" fmla="*/ 2274887 h 3479800"/>
              <a:gd name="connsiteX8" fmla="*/ 1335087 w 4298950"/>
              <a:gd name="connsiteY8" fmla="*/ 2954337 h 3479800"/>
              <a:gd name="connsiteX9" fmla="*/ 1511300 w 4298950"/>
              <a:gd name="connsiteY9" fmla="*/ 2692399 h 3479800"/>
              <a:gd name="connsiteX10" fmla="*/ 1655762 w 4298950"/>
              <a:gd name="connsiteY10" fmla="*/ 2936875 h 3479800"/>
              <a:gd name="connsiteX11" fmla="*/ 1819275 w 4298950"/>
              <a:gd name="connsiteY11" fmla="*/ 3021013 h 3479800"/>
              <a:gd name="connsiteX12" fmla="*/ 1997075 w 4298950"/>
              <a:gd name="connsiteY12" fmla="*/ 2852737 h 3479800"/>
              <a:gd name="connsiteX13" fmla="*/ 2170112 w 4298950"/>
              <a:gd name="connsiteY13" fmla="*/ 2914650 h 3479800"/>
              <a:gd name="connsiteX14" fmla="*/ 2341563 w 4298950"/>
              <a:gd name="connsiteY14" fmla="*/ 2794000 h 3479800"/>
              <a:gd name="connsiteX15" fmla="*/ 2476500 w 4298950"/>
              <a:gd name="connsiteY15" fmla="*/ 1003300 h 3479800"/>
              <a:gd name="connsiteX16" fmla="*/ 2641600 w 4298950"/>
              <a:gd name="connsiteY16" fmla="*/ 1619250 h 3479800"/>
              <a:gd name="connsiteX17" fmla="*/ 2813050 w 4298950"/>
              <a:gd name="connsiteY17" fmla="*/ 565150 h 3479800"/>
              <a:gd name="connsiteX18" fmla="*/ 2978150 w 4298950"/>
              <a:gd name="connsiteY18" fmla="*/ 920750 h 3479800"/>
              <a:gd name="connsiteX19" fmla="*/ 3143250 w 4298950"/>
              <a:gd name="connsiteY19" fmla="*/ 1676400 h 3479800"/>
              <a:gd name="connsiteX20" fmla="*/ 3314700 w 4298950"/>
              <a:gd name="connsiteY20" fmla="*/ 1504950 h 3479800"/>
              <a:gd name="connsiteX21" fmla="*/ 3473450 w 4298950"/>
              <a:gd name="connsiteY21" fmla="*/ 1530350 h 3479800"/>
              <a:gd name="connsiteX22" fmla="*/ 3632200 w 4298950"/>
              <a:gd name="connsiteY22" fmla="*/ 2813050 h 3479800"/>
              <a:gd name="connsiteX23" fmla="*/ 3797300 w 4298950"/>
              <a:gd name="connsiteY23" fmla="*/ 0 h 3479800"/>
              <a:gd name="connsiteX24" fmla="*/ 3968750 w 4298950"/>
              <a:gd name="connsiteY24" fmla="*/ 2070100 h 3479800"/>
              <a:gd name="connsiteX25" fmla="*/ 4121150 w 4298950"/>
              <a:gd name="connsiteY25" fmla="*/ 2686050 h 3479800"/>
              <a:gd name="connsiteX26" fmla="*/ 4298950 w 4298950"/>
              <a:gd name="connsiteY26" fmla="*/ 3194050 h 3479800"/>
              <a:gd name="connsiteX27" fmla="*/ 4298950 w 4298950"/>
              <a:gd name="connsiteY27" fmla="*/ 3473450 h 3479800"/>
              <a:gd name="connsiteX28" fmla="*/ 0 w 4298950"/>
              <a:gd name="connsiteY28" fmla="*/ 3479800 h 3479800"/>
              <a:gd name="connsiteX29" fmla="*/ 0 w 4298950"/>
              <a:gd name="connsiteY29" fmla="*/ 3429000 h 3479800"/>
              <a:gd name="connsiteX0" fmla="*/ 0 w 4298950"/>
              <a:gd name="connsiteY0" fmla="*/ 3429000 h 3479800"/>
              <a:gd name="connsiteX1" fmla="*/ 171450 w 4298950"/>
              <a:gd name="connsiteY1" fmla="*/ 3448050 h 3479800"/>
              <a:gd name="connsiteX2" fmla="*/ 336550 w 4298950"/>
              <a:gd name="connsiteY2" fmla="*/ 3390900 h 3479800"/>
              <a:gd name="connsiteX3" fmla="*/ 514350 w 4298950"/>
              <a:gd name="connsiteY3" fmla="*/ 3308350 h 3479800"/>
              <a:gd name="connsiteX4" fmla="*/ 704850 w 4298950"/>
              <a:gd name="connsiteY4" fmla="*/ 3078162 h 3479800"/>
              <a:gd name="connsiteX5" fmla="*/ 844550 w 4298950"/>
              <a:gd name="connsiteY5" fmla="*/ 2749550 h 3479800"/>
              <a:gd name="connsiteX6" fmla="*/ 1016000 w 4298950"/>
              <a:gd name="connsiteY6" fmla="*/ 2925762 h 3479800"/>
              <a:gd name="connsiteX7" fmla="*/ 1177925 w 4298950"/>
              <a:gd name="connsiteY7" fmla="*/ 2274887 h 3479800"/>
              <a:gd name="connsiteX8" fmla="*/ 1335087 w 4298950"/>
              <a:gd name="connsiteY8" fmla="*/ 2954337 h 3479800"/>
              <a:gd name="connsiteX9" fmla="*/ 1511300 w 4298950"/>
              <a:gd name="connsiteY9" fmla="*/ 2692399 h 3479800"/>
              <a:gd name="connsiteX10" fmla="*/ 1655762 w 4298950"/>
              <a:gd name="connsiteY10" fmla="*/ 2936875 h 3479800"/>
              <a:gd name="connsiteX11" fmla="*/ 1819275 w 4298950"/>
              <a:gd name="connsiteY11" fmla="*/ 3021013 h 3479800"/>
              <a:gd name="connsiteX12" fmla="*/ 1997075 w 4298950"/>
              <a:gd name="connsiteY12" fmla="*/ 2852737 h 3479800"/>
              <a:gd name="connsiteX13" fmla="*/ 2170112 w 4298950"/>
              <a:gd name="connsiteY13" fmla="*/ 2914650 h 3479800"/>
              <a:gd name="connsiteX14" fmla="*/ 2341563 w 4298950"/>
              <a:gd name="connsiteY14" fmla="*/ 2794000 h 3479800"/>
              <a:gd name="connsiteX15" fmla="*/ 2486025 w 4298950"/>
              <a:gd name="connsiteY15" fmla="*/ 1112837 h 3479800"/>
              <a:gd name="connsiteX16" fmla="*/ 2641600 w 4298950"/>
              <a:gd name="connsiteY16" fmla="*/ 1619250 h 3479800"/>
              <a:gd name="connsiteX17" fmla="*/ 2813050 w 4298950"/>
              <a:gd name="connsiteY17" fmla="*/ 565150 h 3479800"/>
              <a:gd name="connsiteX18" fmla="*/ 2978150 w 4298950"/>
              <a:gd name="connsiteY18" fmla="*/ 920750 h 3479800"/>
              <a:gd name="connsiteX19" fmla="*/ 3143250 w 4298950"/>
              <a:gd name="connsiteY19" fmla="*/ 1676400 h 3479800"/>
              <a:gd name="connsiteX20" fmla="*/ 3314700 w 4298950"/>
              <a:gd name="connsiteY20" fmla="*/ 1504950 h 3479800"/>
              <a:gd name="connsiteX21" fmla="*/ 3473450 w 4298950"/>
              <a:gd name="connsiteY21" fmla="*/ 1530350 h 3479800"/>
              <a:gd name="connsiteX22" fmla="*/ 3632200 w 4298950"/>
              <a:gd name="connsiteY22" fmla="*/ 2813050 h 3479800"/>
              <a:gd name="connsiteX23" fmla="*/ 3797300 w 4298950"/>
              <a:gd name="connsiteY23" fmla="*/ 0 h 3479800"/>
              <a:gd name="connsiteX24" fmla="*/ 3968750 w 4298950"/>
              <a:gd name="connsiteY24" fmla="*/ 2070100 h 3479800"/>
              <a:gd name="connsiteX25" fmla="*/ 4121150 w 4298950"/>
              <a:gd name="connsiteY25" fmla="*/ 2686050 h 3479800"/>
              <a:gd name="connsiteX26" fmla="*/ 4298950 w 4298950"/>
              <a:gd name="connsiteY26" fmla="*/ 3194050 h 3479800"/>
              <a:gd name="connsiteX27" fmla="*/ 4298950 w 4298950"/>
              <a:gd name="connsiteY27" fmla="*/ 3473450 h 3479800"/>
              <a:gd name="connsiteX28" fmla="*/ 0 w 4298950"/>
              <a:gd name="connsiteY28" fmla="*/ 3479800 h 3479800"/>
              <a:gd name="connsiteX29" fmla="*/ 0 w 4298950"/>
              <a:gd name="connsiteY29" fmla="*/ 3429000 h 3479800"/>
              <a:gd name="connsiteX0" fmla="*/ 0 w 4298950"/>
              <a:gd name="connsiteY0" fmla="*/ 3429000 h 3479800"/>
              <a:gd name="connsiteX1" fmla="*/ 171450 w 4298950"/>
              <a:gd name="connsiteY1" fmla="*/ 3448050 h 3479800"/>
              <a:gd name="connsiteX2" fmla="*/ 336550 w 4298950"/>
              <a:gd name="connsiteY2" fmla="*/ 3390900 h 3479800"/>
              <a:gd name="connsiteX3" fmla="*/ 514350 w 4298950"/>
              <a:gd name="connsiteY3" fmla="*/ 3308350 h 3479800"/>
              <a:gd name="connsiteX4" fmla="*/ 704850 w 4298950"/>
              <a:gd name="connsiteY4" fmla="*/ 3078162 h 3479800"/>
              <a:gd name="connsiteX5" fmla="*/ 844550 w 4298950"/>
              <a:gd name="connsiteY5" fmla="*/ 2749550 h 3479800"/>
              <a:gd name="connsiteX6" fmla="*/ 1016000 w 4298950"/>
              <a:gd name="connsiteY6" fmla="*/ 2925762 h 3479800"/>
              <a:gd name="connsiteX7" fmla="*/ 1177925 w 4298950"/>
              <a:gd name="connsiteY7" fmla="*/ 2274887 h 3479800"/>
              <a:gd name="connsiteX8" fmla="*/ 1335087 w 4298950"/>
              <a:gd name="connsiteY8" fmla="*/ 2954337 h 3479800"/>
              <a:gd name="connsiteX9" fmla="*/ 1511300 w 4298950"/>
              <a:gd name="connsiteY9" fmla="*/ 2692399 h 3479800"/>
              <a:gd name="connsiteX10" fmla="*/ 1655762 w 4298950"/>
              <a:gd name="connsiteY10" fmla="*/ 2936875 h 3479800"/>
              <a:gd name="connsiteX11" fmla="*/ 1819275 w 4298950"/>
              <a:gd name="connsiteY11" fmla="*/ 3021013 h 3479800"/>
              <a:gd name="connsiteX12" fmla="*/ 1997075 w 4298950"/>
              <a:gd name="connsiteY12" fmla="*/ 2852737 h 3479800"/>
              <a:gd name="connsiteX13" fmla="*/ 2170112 w 4298950"/>
              <a:gd name="connsiteY13" fmla="*/ 2914650 h 3479800"/>
              <a:gd name="connsiteX14" fmla="*/ 2341563 w 4298950"/>
              <a:gd name="connsiteY14" fmla="*/ 2794000 h 3479800"/>
              <a:gd name="connsiteX15" fmla="*/ 2486025 w 4298950"/>
              <a:gd name="connsiteY15" fmla="*/ 1112837 h 3479800"/>
              <a:gd name="connsiteX16" fmla="*/ 2641600 w 4298950"/>
              <a:gd name="connsiteY16" fmla="*/ 1728787 h 3479800"/>
              <a:gd name="connsiteX17" fmla="*/ 2813050 w 4298950"/>
              <a:gd name="connsiteY17" fmla="*/ 565150 h 3479800"/>
              <a:gd name="connsiteX18" fmla="*/ 2978150 w 4298950"/>
              <a:gd name="connsiteY18" fmla="*/ 920750 h 3479800"/>
              <a:gd name="connsiteX19" fmla="*/ 3143250 w 4298950"/>
              <a:gd name="connsiteY19" fmla="*/ 1676400 h 3479800"/>
              <a:gd name="connsiteX20" fmla="*/ 3314700 w 4298950"/>
              <a:gd name="connsiteY20" fmla="*/ 1504950 h 3479800"/>
              <a:gd name="connsiteX21" fmla="*/ 3473450 w 4298950"/>
              <a:gd name="connsiteY21" fmla="*/ 1530350 h 3479800"/>
              <a:gd name="connsiteX22" fmla="*/ 3632200 w 4298950"/>
              <a:gd name="connsiteY22" fmla="*/ 2813050 h 3479800"/>
              <a:gd name="connsiteX23" fmla="*/ 3797300 w 4298950"/>
              <a:gd name="connsiteY23" fmla="*/ 0 h 3479800"/>
              <a:gd name="connsiteX24" fmla="*/ 3968750 w 4298950"/>
              <a:gd name="connsiteY24" fmla="*/ 2070100 h 3479800"/>
              <a:gd name="connsiteX25" fmla="*/ 4121150 w 4298950"/>
              <a:gd name="connsiteY25" fmla="*/ 2686050 h 3479800"/>
              <a:gd name="connsiteX26" fmla="*/ 4298950 w 4298950"/>
              <a:gd name="connsiteY26" fmla="*/ 3194050 h 3479800"/>
              <a:gd name="connsiteX27" fmla="*/ 4298950 w 4298950"/>
              <a:gd name="connsiteY27" fmla="*/ 3473450 h 3479800"/>
              <a:gd name="connsiteX28" fmla="*/ 0 w 4298950"/>
              <a:gd name="connsiteY28" fmla="*/ 3479800 h 3479800"/>
              <a:gd name="connsiteX29" fmla="*/ 0 w 4298950"/>
              <a:gd name="connsiteY29" fmla="*/ 3429000 h 3479800"/>
              <a:gd name="connsiteX0" fmla="*/ 0 w 4298950"/>
              <a:gd name="connsiteY0" fmla="*/ 3429000 h 3479800"/>
              <a:gd name="connsiteX1" fmla="*/ 171450 w 4298950"/>
              <a:gd name="connsiteY1" fmla="*/ 3448050 h 3479800"/>
              <a:gd name="connsiteX2" fmla="*/ 336550 w 4298950"/>
              <a:gd name="connsiteY2" fmla="*/ 3390900 h 3479800"/>
              <a:gd name="connsiteX3" fmla="*/ 514350 w 4298950"/>
              <a:gd name="connsiteY3" fmla="*/ 3308350 h 3479800"/>
              <a:gd name="connsiteX4" fmla="*/ 704850 w 4298950"/>
              <a:gd name="connsiteY4" fmla="*/ 3078162 h 3479800"/>
              <a:gd name="connsiteX5" fmla="*/ 844550 w 4298950"/>
              <a:gd name="connsiteY5" fmla="*/ 2749550 h 3479800"/>
              <a:gd name="connsiteX6" fmla="*/ 1016000 w 4298950"/>
              <a:gd name="connsiteY6" fmla="*/ 2925762 h 3479800"/>
              <a:gd name="connsiteX7" fmla="*/ 1177925 w 4298950"/>
              <a:gd name="connsiteY7" fmla="*/ 2274887 h 3479800"/>
              <a:gd name="connsiteX8" fmla="*/ 1335087 w 4298950"/>
              <a:gd name="connsiteY8" fmla="*/ 2954337 h 3479800"/>
              <a:gd name="connsiteX9" fmla="*/ 1511300 w 4298950"/>
              <a:gd name="connsiteY9" fmla="*/ 2692399 h 3479800"/>
              <a:gd name="connsiteX10" fmla="*/ 1655762 w 4298950"/>
              <a:gd name="connsiteY10" fmla="*/ 2936875 h 3479800"/>
              <a:gd name="connsiteX11" fmla="*/ 1819275 w 4298950"/>
              <a:gd name="connsiteY11" fmla="*/ 3021013 h 3479800"/>
              <a:gd name="connsiteX12" fmla="*/ 1997075 w 4298950"/>
              <a:gd name="connsiteY12" fmla="*/ 2852737 h 3479800"/>
              <a:gd name="connsiteX13" fmla="*/ 2170112 w 4298950"/>
              <a:gd name="connsiteY13" fmla="*/ 2914650 h 3479800"/>
              <a:gd name="connsiteX14" fmla="*/ 2341563 w 4298950"/>
              <a:gd name="connsiteY14" fmla="*/ 2794000 h 3479800"/>
              <a:gd name="connsiteX15" fmla="*/ 2486025 w 4298950"/>
              <a:gd name="connsiteY15" fmla="*/ 1112837 h 3479800"/>
              <a:gd name="connsiteX16" fmla="*/ 2641600 w 4298950"/>
              <a:gd name="connsiteY16" fmla="*/ 1728787 h 3479800"/>
              <a:gd name="connsiteX17" fmla="*/ 2798763 w 4298950"/>
              <a:gd name="connsiteY17" fmla="*/ 708025 h 3479800"/>
              <a:gd name="connsiteX18" fmla="*/ 2978150 w 4298950"/>
              <a:gd name="connsiteY18" fmla="*/ 920750 h 3479800"/>
              <a:gd name="connsiteX19" fmla="*/ 3143250 w 4298950"/>
              <a:gd name="connsiteY19" fmla="*/ 1676400 h 3479800"/>
              <a:gd name="connsiteX20" fmla="*/ 3314700 w 4298950"/>
              <a:gd name="connsiteY20" fmla="*/ 1504950 h 3479800"/>
              <a:gd name="connsiteX21" fmla="*/ 3473450 w 4298950"/>
              <a:gd name="connsiteY21" fmla="*/ 1530350 h 3479800"/>
              <a:gd name="connsiteX22" fmla="*/ 3632200 w 4298950"/>
              <a:gd name="connsiteY22" fmla="*/ 2813050 h 3479800"/>
              <a:gd name="connsiteX23" fmla="*/ 3797300 w 4298950"/>
              <a:gd name="connsiteY23" fmla="*/ 0 h 3479800"/>
              <a:gd name="connsiteX24" fmla="*/ 3968750 w 4298950"/>
              <a:gd name="connsiteY24" fmla="*/ 2070100 h 3479800"/>
              <a:gd name="connsiteX25" fmla="*/ 4121150 w 4298950"/>
              <a:gd name="connsiteY25" fmla="*/ 2686050 h 3479800"/>
              <a:gd name="connsiteX26" fmla="*/ 4298950 w 4298950"/>
              <a:gd name="connsiteY26" fmla="*/ 3194050 h 3479800"/>
              <a:gd name="connsiteX27" fmla="*/ 4298950 w 4298950"/>
              <a:gd name="connsiteY27" fmla="*/ 3473450 h 3479800"/>
              <a:gd name="connsiteX28" fmla="*/ 0 w 4298950"/>
              <a:gd name="connsiteY28" fmla="*/ 3479800 h 3479800"/>
              <a:gd name="connsiteX29" fmla="*/ 0 w 4298950"/>
              <a:gd name="connsiteY29" fmla="*/ 3429000 h 3479800"/>
              <a:gd name="connsiteX0" fmla="*/ 0 w 4298950"/>
              <a:gd name="connsiteY0" fmla="*/ 3429000 h 3479800"/>
              <a:gd name="connsiteX1" fmla="*/ 171450 w 4298950"/>
              <a:gd name="connsiteY1" fmla="*/ 3448050 h 3479800"/>
              <a:gd name="connsiteX2" fmla="*/ 336550 w 4298950"/>
              <a:gd name="connsiteY2" fmla="*/ 3390900 h 3479800"/>
              <a:gd name="connsiteX3" fmla="*/ 514350 w 4298950"/>
              <a:gd name="connsiteY3" fmla="*/ 3308350 h 3479800"/>
              <a:gd name="connsiteX4" fmla="*/ 704850 w 4298950"/>
              <a:gd name="connsiteY4" fmla="*/ 3078162 h 3479800"/>
              <a:gd name="connsiteX5" fmla="*/ 844550 w 4298950"/>
              <a:gd name="connsiteY5" fmla="*/ 2749550 h 3479800"/>
              <a:gd name="connsiteX6" fmla="*/ 1016000 w 4298950"/>
              <a:gd name="connsiteY6" fmla="*/ 2925762 h 3479800"/>
              <a:gd name="connsiteX7" fmla="*/ 1177925 w 4298950"/>
              <a:gd name="connsiteY7" fmla="*/ 2274887 h 3479800"/>
              <a:gd name="connsiteX8" fmla="*/ 1335087 w 4298950"/>
              <a:gd name="connsiteY8" fmla="*/ 2954337 h 3479800"/>
              <a:gd name="connsiteX9" fmla="*/ 1511300 w 4298950"/>
              <a:gd name="connsiteY9" fmla="*/ 2692399 h 3479800"/>
              <a:gd name="connsiteX10" fmla="*/ 1655762 w 4298950"/>
              <a:gd name="connsiteY10" fmla="*/ 2936875 h 3479800"/>
              <a:gd name="connsiteX11" fmla="*/ 1819275 w 4298950"/>
              <a:gd name="connsiteY11" fmla="*/ 3021013 h 3479800"/>
              <a:gd name="connsiteX12" fmla="*/ 1997075 w 4298950"/>
              <a:gd name="connsiteY12" fmla="*/ 2852737 h 3479800"/>
              <a:gd name="connsiteX13" fmla="*/ 2170112 w 4298950"/>
              <a:gd name="connsiteY13" fmla="*/ 2914650 h 3479800"/>
              <a:gd name="connsiteX14" fmla="*/ 2341563 w 4298950"/>
              <a:gd name="connsiteY14" fmla="*/ 2794000 h 3479800"/>
              <a:gd name="connsiteX15" fmla="*/ 2486025 w 4298950"/>
              <a:gd name="connsiteY15" fmla="*/ 1112837 h 3479800"/>
              <a:gd name="connsiteX16" fmla="*/ 2641600 w 4298950"/>
              <a:gd name="connsiteY16" fmla="*/ 1728787 h 3479800"/>
              <a:gd name="connsiteX17" fmla="*/ 2798763 w 4298950"/>
              <a:gd name="connsiteY17" fmla="*/ 708025 h 3479800"/>
              <a:gd name="connsiteX18" fmla="*/ 2982913 w 4298950"/>
              <a:gd name="connsiteY18" fmla="*/ 1058862 h 3479800"/>
              <a:gd name="connsiteX19" fmla="*/ 3143250 w 4298950"/>
              <a:gd name="connsiteY19" fmla="*/ 1676400 h 3479800"/>
              <a:gd name="connsiteX20" fmla="*/ 3314700 w 4298950"/>
              <a:gd name="connsiteY20" fmla="*/ 1504950 h 3479800"/>
              <a:gd name="connsiteX21" fmla="*/ 3473450 w 4298950"/>
              <a:gd name="connsiteY21" fmla="*/ 1530350 h 3479800"/>
              <a:gd name="connsiteX22" fmla="*/ 3632200 w 4298950"/>
              <a:gd name="connsiteY22" fmla="*/ 2813050 h 3479800"/>
              <a:gd name="connsiteX23" fmla="*/ 3797300 w 4298950"/>
              <a:gd name="connsiteY23" fmla="*/ 0 h 3479800"/>
              <a:gd name="connsiteX24" fmla="*/ 3968750 w 4298950"/>
              <a:gd name="connsiteY24" fmla="*/ 2070100 h 3479800"/>
              <a:gd name="connsiteX25" fmla="*/ 4121150 w 4298950"/>
              <a:gd name="connsiteY25" fmla="*/ 2686050 h 3479800"/>
              <a:gd name="connsiteX26" fmla="*/ 4298950 w 4298950"/>
              <a:gd name="connsiteY26" fmla="*/ 3194050 h 3479800"/>
              <a:gd name="connsiteX27" fmla="*/ 4298950 w 4298950"/>
              <a:gd name="connsiteY27" fmla="*/ 3473450 h 3479800"/>
              <a:gd name="connsiteX28" fmla="*/ 0 w 4298950"/>
              <a:gd name="connsiteY28" fmla="*/ 3479800 h 3479800"/>
              <a:gd name="connsiteX29" fmla="*/ 0 w 4298950"/>
              <a:gd name="connsiteY29" fmla="*/ 3429000 h 3479800"/>
              <a:gd name="connsiteX0" fmla="*/ 0 w 4298950"/>
              <a:gd name="connsiteY0" fmla="*/ 3429000 h 3479800"/>
              <a:gd name="connsiteX1" fmla="*/ 171450 w 4298950"/>
              <a:gd name="connsiteY1" fmla="*/ 3448050 h 3479800"/>
              <a:gd name="connsiteX2" fmla="*/ 336550 w 4298950"/>
              <a:gd name="connsiteY2" fmla="*/ 3390900 h 3479800"/>
              <a:gd name="connsiteX3" fmla="*/ 514350 w 4298950"/>
              <a:gd name="connsiteY3" fmla="*/ 3308350 h 3479800"/>
              <a:gd name="connsiteX4" fmla="*/ 704850 w 4298950"/>
              <a:gd name="connsiteY4" fmla="*/ 3078162 h 3479800"/>
              <a:gd name="connsiteX5" fmla="*/ 844550 w 4298950"/>
              <a:gd name="connsiteY5" fmla="*/ 2749550 h 3479800"/>
              <a:gd name="connsiteX6" fmla="*/ 1016000 w 4298950"/>
              <a:gd name="connsiteY6" fmla="*/ 2925762 h 3479800"/>
              <a:gd name="connsiteX7" fmla="*/ 1177925 w 4298950"/>
              <a:gd name="connsiteY7" fmla="*/ 2274887 h 3479800"/>
              <a:gd name="connsiteX8" fmla="*/ 1335087 w 4298950"/>
              <a:gd name="connsiteY8" fmla="*/ 2954337 h 3479800"/>
              <a:gd name="connsiteX9" fmla="*/ 1511300 w 4298950"/>
              <a:gd name="connsiteY9" fmla="*/ 2692399 h 3479800"/>
              <a:gd name="connsiteX10" fmla="*/ 1655762 w 4298950"/>
              <a:gd name="connsiteY10" fmla="*/ 2936875 h 3479800"/>
              <a:gd name="connsiteX11" fmla="*/ 1819275 w 4298950"/>
              <a:gd name="connsiteY11" fmla="*/ 3021013 h 3479800"/>
              <a:gd name="connsiteX12" fmla="*/ 1997075 w 4298950"/>
              <a:gd name="connsiteY12" fmla="*/ 2852737 h 3479800"/>
              <a:gd name="connsiteX13" fmla="*/ 2170112 w 4298950"/>
              <a:gd name="connsiteY13" fmla="*/ 2914650 h 3479800"/>
              <a:gd name="connsiteX14" fmla="*/ 2341563 w 4298950"/>
              <a:gd name="connsiteY14" fmla="*/ 2794000 h 3479800"/>
              <a:gd name="connsiteX15" fmla="*/ 2486025 w 4298950"/>
              <a:gd name="connsiteY15" fmla="*/ 1112837 h 3479800"/>
              <a:gd name="connsiteX16" fmla="*/ 2641600 w 4298950"/>
              <a:gd name="connsiteY16" fmla="*/ 1728787 h 3479800"/>
              <a:gd name="connsiteX17" fmla="*/ 2798763 w 4298950"/>
              <a:gd name="connsiteY17" fmla="*/ 708025 h 3479800"/>
              <a:gd name="connsiteX18" fmla="*/ 2982913 w 4298950"/>
              <a:gd name="connsiteY18" fmla="*/ 1058862 h 3479800"/>
              <a:gd name="connsiteX19" fmla="*/ 3138488 w 4298950"/>
              <a:gd name="connsiteY19" fmla="*/ 1800225 h 3479800"/>
              <a:gd name="connsiteX20" fmla="*/ 3314700 w 4298950"/>
              <a:gd name="connsiteY20" fmla="*/ 1504950 h 3479800"/>
              <a:gd name="connsiteX21" fmla="*/ 3473450 w 4298950"/>
              <a:gd name="connsiteY21" fmla="*/ 1530350 h 3479800"/>
              <a:gd name="connsiteX22" fmla="*/ 3632200 w 4298950"/>
              <a:gd name="connsiteY22" fmla="*/ 2813050 h 3479800"/>
              <a:gd name="connsiteX23" fmla="*/ 3797300 w 4298950"/>
              <a:gd name="connsiteY23" fmla="*/ 0 h 3479800"/>
              <a:gd name="connsiteX24" fmla="*/ 3968750 w 4298950"/>
              <a:gd name="connsiteY24" fmla="*/ 2070100 h 3479800"/>
              <a:gd name="connsiteX25" fmla="*/ 4121150 w 4298950"/>
              <a:gd name="connsiteY25" fmla="*/ 2686050 h 3479800"/>
              <a:gd name="connsiteX26" fmla="*/ 4298950 w 4298950"/>
              <a:gd name="connsiteY26" fmla="*/ 3194050 h 3479800"/>
              <a:gd name="connsiteX27" fmla="*/ 4298950 w 4298950"/>
              <a:gd name="connsiteY27" fmla="*/ 3473450 h 3479800"/>
              <a:gd name="connsiteX28" fmla="*/ 0 w 4298950"/>
              <a:gd name="connsiteY28" fmla="*/ 3479800 h 3479800"/>
              <a:gd name="connsiteX29" fmla="*/ 0 w 4298950"/>
              <a:gd name="connsiteY29" fmla="*/ 3429000 h 3479800"/>
              <a:gd name="connsiteX0" fmla="*/ 0 w 4298950"/>
              <a:gd name="connsiteY0" fmla="*/ 3429000 h 3479800"/>
              <a:gd name="connsiteX1" fmla="*/ 171450 w 4298950"/>
              <a:gd name="connsiteY1" fmla="*/ 3448050 h 3479800"/>
              <a:gd name="connsiteX2" fmla="*/ 336550 w 4298950"/>
              <a:gd name="connsiteY2" fmla="*/ 3390900 h 3479800"/>
              <a:gd name="connsiteX3" fmla="*/ 514350 w 4298950"/>
              <a:gd name="connsiteY3" fmla="*/ 3308350 h 3479800"/>
              <a:gd name="connsiteX4" fmla="*/ 704850 w 4298950"/>
              <a:gd name="connsiteY4" fmla="*/ 3078162 h 3479800"/>
              <a:gd name="connsiteX5" fmla="*/ 844550 w 4298950"/>
              <a:gd name="connsiteY5" fmla="*/ 2749550 h 3479800"/>
              <a:gd name="connsiteX6" fmla="*/ 1016000 w 4298950"/>
              <a:gd name="connsiteY6" fmla="*/ 2925762 h 3479800"/>
              <a:gd name="connsiteX7" fmla="*/ 1177925 w 4298950"/>
              <a:gd name="connsiteY7" fmla="*/ 2274887 h 3479800"/>
              <a:gd name="connsiteX8" fmla="*/ 1335087 w 4298950"/>
              <a:gd name="connsiteY8" fmla="*/ 2954337 h 3479800"/>
              <a:gd name="connsiteX9" fmla="*/ 1511300 w 4298950"/>
              <a:gd name="connsiteY9" fmla="*/ 2692399 h 3479800"/>
              <a:gd name="connsiteX10" fmla="*/ 1655762 w 4298950"/>
              <a:gd name="connsiteY10" fmla="*/ 2936875 h 3479800"/>
              <a:gd name="connsiteX11" fmla="*/ 1819275 w 4298950"/>
              <a:gd name="connsiteY11" fmla="*/ 3021013 h 3479800"/>
              <a:gd name="connsiteX12" fmla="*/ 1997075 w 4298950"/>
              <a:gd name="connsiteY12" fmla="*/ 2852737 h 3479800"/>
              <a:gd name="connsiteX13" fmla="*/ 2170112 w 4298950"/>
              <a:gd name="connsiteY13" fmla="*/ 2914650 h 3479800"/>
              <a:gd name="connsiteX14" fmla="*/ 2341563 w 4298950"/>
              <a:gd name="connsiteY14" fmla="*/ 2794000 h 3479800"/>
              <a:gd name="connsiteX15" fmla="*/ 2486025 w 4298950"/>
              <a:gd name="connsiteY15" fmla="*/ 1112837 h 3479800"/>
              <a:gd name="connsiteX16" fmla="*/ 2641600 w 4298950"/>
              <a:gd name="connsiteY16" fmla="*/ 1728787 h 3479800"/>
              <a:gd name="connsiteX17" fmla="*/ 2798763 w 4298950"/>
              <a:gd name="connsiteY17" fmla="*/ 708025 h 3479800"/>
              <a:gd name="connsiteX18" fmla="*/ 2982913 w 4298950"/>
              <a:gd name="connsiteY18" fmla="*/ 1058862 h 3479800"/>
              <a:gd name="connsiteX19" fmla="*/ 3138488 w 4298950"/>
              <a:gd name="connsiteY19" fmla="*/ 1800225 h 3479800"/>
              <a:gd name="connsiteX20" fmla="*/ 3295650 w 4298950"/>
              <a:gd name="connsiteY20" fmla="*/ 1609725 h 3479800"/>
              <a:gd name="connsiteX21" fmla="*/ 3473450 w 4298950"/>
              <a:gd name="connsiteY21" fmla="*/ 1530350 h 3479800"/>
              <a:gd name="connsiteX22" fmla="*/ 3632200 w 4298950"/>
              <a:gd name="connsiteY22" fmla="*/ 2813050 h 3479800"/>
              <a:gd name="connsiteX23" fmla="*/ 3797300 w 4298950"/>
              <a:gd name="connsiteY23" fmla="*/ 0 h 3479800"/>
              <a:gd name="connsiteX24" fmla="*/ 3968750 w 4298950"/>
              <a:gd name="connsiteY24" fmla="*/ 2070100 h 3479800"/>
              <a:gd name="connsiteX25" fmla="*/ 4121150 w 4298950"/>
              <a:gd name="connsiteY25" fmla="*/ 2686050 h 3479800"/>
              <a:gd name="connsiteX26" fmla="*/ 4298950 w 4298950"/>
              <a:gd name="connsiteY26" fmla="*/ 3194050 h 3479800"/>
              <a:gd name="connsiteX27" fmla="*/ 4298950 w 4298950"/>
              <a:gd name="connsiteY27" fmla="*/ 3473450 h 3479800"/>
              <a:gd name="connsiteX28" fmla="*/ 0 w 4298950"/>
              <a:gd name="connsiteY28" fmla="*/ 3479800 h 3479800"/>
              <a:gd name="connsiteX29" fmla="*/ 0 w 4298950"/>
              <a:gd name="connsiteY29" fmla="*/ 3429000 h 3479800"/>
              <a:gd name="connsiteX0" fmla="*/ 0 w 4298950"/>
              <a:gd name="connsiteY0" fmla="*/ 3429000 h 3479800"/>
              <a:gd name="connsiteX1" fmla="*/ 171450 w 4298950"/>
              <a:gd name="connsiteY1" fmla="*/ 3448050 h 3479800"/>
              <a:gd name="connsiteX2" fmla="*/ 336550 w 4298950"/>
              <a:gd name="connsiteY2" fmla="*/ 3390900 h 3479800"/>
              <a:gd name="connsiteX3" fmla="*/ 514350 w 4298950"/>
              <a:gd name="connsiteY3" fmla="*/ 3308350 h 3479800"/>
              <a:gd name="connsiteX4" fmla="*/ 704850 w 4298950"/>
              <a:gd name="connsiteY4" fmla="*/ 3078162 h 3479800"/>
              <a:gd name="connsiteX5" fmla="*/ 844550 w 4298950"/>
              <a:gd name="connsiteY5" fmla="*/ 2749550 h 3479800"/>
              <a:gd name="connsiteX6" fmla="*/ 1016000 w 4298950"/>
              <a:gd name="connsiteY6" fmla="*/ 2925762 h 3479800"/>
              <a:gd name="connsiteX7" fmla="*/ 1177925 w 4298950"/>
              <a:gd name="connsiteY7" fmla="*/ 2274887 h 3479800"/>
              <a:gd name="connsiteX8" fmla="*/ 1335087 w 4298950"/>
              <a:gd name="connsiteY8" fmla="*/ 2954337 h 3479800"/>
              <a:gd name="connsiteX9" fmla="*/ 1511300 w 4298950"/>
              <a:gd name="connsiteY9" fmla="*/ 2692399 h 3479800"/>
              <a:gd name="connsiteX10" fmla="*/ 1655762 w 4298950"/>
              <a:gd name="connsiteY10" fmla="*/ 2936875 h 3479800"/>
              <a:gd name="connsiteX11" fmla="*/ 1819275 w 4298950"/>
              <a:gd name="connsiteY11" fmla="*/ 3021013 h 3479800"/>
              <a:gd name="connsiteX12" fmla="*/ 1997075 w 4298950"/>
              <a:gd name="connsiteY12" fmla="*/ 2852737 h 3479800"/>
              <a:gd name="connsiteX13" fmla="*/ 2170112 w 4298950"/>
              <a:gd name="connsiteY13" fmla="*/ 2914650 h 3479800"/>
              <a:gd name="connsiteX14" fmla="*/ 2341563 w 4298950"/>
              <a:gd name="connsiteY14" fmla="*/ 2794000 h 3479800"/>
              <a:gd name="connsiteX15" fmla="*/ 2486025 w 4298950"/>
              <a:gd name="connsiteY15" fmla="*/ 1112837 h 3479800"/>
              <a:gd name="connsiteX16" fmla="*/ 2641600 w 4298950"/>
              <a:gd name="connsiteY16" fmla="*/ 1728787 h 3479800"/>
              <a:gd name="connsiteX17" fmla="*/ 2798763 w 4298950"/>
              <a:gd name="connsiteY17" fmla="*/ 708025 h 3479800"/>
              <a:gd name="connsiteX18" fmla="*/ 2982913 w 4298950"/>
              <a:gd name="connsiteY18" fmla="*/ 1058862 h 3479800"/>
              <a:gd name="connsiteX19" fmla="*/ 3138488 w 4298950"/>
              <a:gd name="connsiteY19" fmla="*/ 1800225 h 3479800"/>
              <a:gd name="connsiteX20" fmla="*/ 3295650 w 4298950"/>
              <a:gd name="connsiteY20" fmla="*/ 1609725 h 3479800"/>
              <a:gd name="connsiteX21" fmla="*/ 3463925 w 4298950"/>
              <a:gd name="connsiteY21" fmla="*/ 1635125 h 3479800"/>
              <a:gd name="connsiteX22" fmla="*/ 3632200 w 4298950"/>
              <a:gd name="connsiteY22" fmla="*/ 2813050 h 3479800"/>
              <a:gd name="connsiteX23" fmla="*/ 3797300 w 4298950"/>
              <a:gd name="connsiteY23" fmla="*/ 0 h 3479800"/>
              <a:gd name="connsiteX24" fmla="*/ 3968750 w 4298950"/>
              <a:gd name="connsiteY24" fmla="*/ 2070100 h 3479800"/>
              <a:gd name="connsiteX25" fmla="*/ 4121150 w 4298950"/>
              <a:gd name="connsiteY25" fmla="*/ 2686050 h 3479800"/>
              <a:gd name="connsiteX26" fmla="*/ 4298950 w 4298950"/>
              <a:gd name="connsiteY26" fmla="*/ 3194050 h 3479800"/>
              <a:gd name="connsiteX27" fmla="*/ 4298950 w 4298950"/>
              <a:gd name="connsiteY27" fmla="*/ 3473450 h 3479800"/>
              <a:gd name="connsiteX28" fmla="*/ 0 w 4298950"/>
              <a:gd name="connsiteY28" fmla="*/ 3479800 h 3479800"/>
              <a:gd name="connsiteX29" fmla="*/ 0 w 4298950"/>
              <a:gd name="connsiteY29" fmla="*/ 3429000 h 3479800"/>
              <a:gd name="connsiteX0" fmla="*/ 0 w 4298950"/>
              <a:gd name="connsiteY0" fmla="*/ 3429000 h 3479800"/>
              <a:gd name="connsiteX1" fmla="*/ 171450 w 4298950"/>
              <a:gd name="connsiteY1" fmla="*/ 3448050 h 3479800"/>
              <a:gd name="connsiteX2" fmla="*/ 336550 w 4298950"/>
              <a:gd name="connsiteY2" fmla="*/ 3390900 h 3479800"/>
              <a:gd name="connsiteX3" fmla="*/ 514350 w 4298950"/>
              <a:gd name="connsiteY3" fmla="*/ 3308350 h 3479800"/>
              <a:gd name="connsiteX4" fmla="*/ 704850 w 4298950"/>
              <a:gd name="connsiteY4" fmla="*/ 3078162 h 3479800"/>
              <a:gd name="connsiteX5" fmla="*/ 844550 w 4298950"/>
              <a:gd name="connsiteY5" fmla="*/ 2749550 h 3479800"/>
              <a:gd name="connsiteX6" fmla="*/ 1016000 w 4298950"/>
              <a:gd name="connsiteY6" fmla="*/ 2925762 h 3479800"/>
              <a:gd name="connsiteX7" fmla="*/ 1177925 w 4298950"/>
              <a:gd name="connsiteY7" fmla="*/ 2274887 h 3479800"/>
              <a:gd name="connsiteX8" fmla="*/ 1335087 w 4298950"/>
              <a:gd name="connsiteY8" fmla="*/ 2954337 h 3479800"/>
              <a:gd name="connsiteX9" fmla="*/ 1511300 w 4298950"/>
              <a:gd name="connsiteY9" fmla="*/ 2692399 h 3479800"/>
              <a:gd name="connsiteX10" fmla="*/ 1655762 w 4298950"/>
              <a:gd name="connsiteY10" fmla="*/ 2936875 h 3479800"/>
              <a:gd name="connsiteX11" fmla="*/ 1819275 w 4298950"/>
              <a:gd name="connsiteY11" fmla="*/ 3021013 h 3479800"/>
              <a:gd name="connsiteX12" fmla="*/ 1997075 w 4298950"/>
              <a:gd name="connsiteY12" fmla="*/ 2852737 h 3479800"/>
              <a:gd name="connsiteX13" fmla="*/ 2170112 w 4298950"/>
              <a:gd name="connsiteY13" fmla="*/ 2914650 h 3479800"/>
              <a:gd name="connsiteX14" fmla="*/ 2341563 w 4298950"/>
              <a:gd name="connsiteY14" fmla="*/ 2794000 h 3479800"/>
              <a:gd name="connsiteX15" fmla="*/ 2486025 w 4298950"/>
              <a:gd name="connsiteY15" fmla="*/ 1112837 h 3479800"/>
              <a:gd name="connsiteX16" fmla="*/ 2641600 w 4298950"/>
              <a:gd name="connsiteY16" fmla="*/ 1728787 h 3479800"/>
              <a:gd name="connsiteX17" fmla="*/ 2798763 w 4298950"/>
              <a:gd name="connsiteY17" fmla="*/ 708025 h 3479800"/>
              <a:gd name="connsiteX18" fmla="*/ 2982913 w 4298950"/>
              <a:gd name="connsiteY18" fmla="*/ 1058862 h 3479800"/>
              <a:gd name="connsiteX19" fmla="*/ 3138488 w 4298950"/>
              <a:gd name="connsiteY19" fmla="*/ 1800225 h 3479800"/>
              <a:gd name="connsiteX20" fmla="*/ 3295650 w 4298950"/>
              <a:gd name="connsiteY20" fmla="*/ 1609725 h 3479800"/>
              <a:gd name="connsiteX21" fmla="*/ 3463925 w 4298950"/>
              <a:gd name="connsiteY21" fmla="*/ 1635125 h 3479800"/>
              <a:gd name="connsiteX22" fmla="*/ 3641725 w 4298950"/>
              <a:gd name="connsiteY22" fmla="*/ 2855912 h 3479800"/>
              <a:gd name="connsiteX23" fmla="*/ 3797300 w 4298950"/>
              <a:gd name="connsiteY23" fmla="*/ 0 h 3479800"/>
              <a:gd name="connsiteX24" fmla="*/ 3968750 w 4298950"/>
              <a:gd name="connsiteY24" fmla="*/ 2070100 h 3479800"/>
              <a:gd name="connsiteX25" fmla="*/ 4121150 w 4298950"/>
              <a:gd name="connsiteY25" fmla="*/ 2686050 h 3479800"/>
              <a:gd name="connsiteX26" fmla="*/ 4298950 w 4298950"/>
              <a:gd name="connsiteY26" fmla="*/ 3194050 h 3479800"/>
              <a:gd name="connsiteX27" fmla="*/ 4298950 w 4298950"/>
              <a:gd name="connsiteY27" fmla="*/ 3473450 h 3479800"/>
              <a:gd name="connsiteX28" fmla="*/ 0 w 4298950"/>
              <a:gd name="connsiteY28" fmla="*/ 3479800 h 3479800"/>
              <a:gd name="connsiteX29" fmla="*/ 0 w 4298950"/>
              <a:gd name="connsiteY29" fmla="*/ 3429000 h 3479800"/>
              <a:gd name="connsiteX0" fmla="*/ 0 w 4298950"/>
              <a:gd name="connsiteY0" fmla="*/ 3233738 h 3284538"/>
              <a:gd name="connsiteX1" fmla="*/ 171450 w 4298950"/>
              <a:gd name="connsiteY1" fmla="*/ 3252788 h 3284538"/>
              <a:gd name="connsiteX2" fmla="*/ 336550 w 4298950"/>
              <a:gd name="connsiteY2" fmla="*/ 3195638 h 3284538"/>
              <a:gd name="connsiteX3" fmla="*/ 514350 w 4298950"/>
              <a:gd name="connsiteY3" fmla="*/ 3113088 h 3284538"/>
              <a:gd name="connsiteX4" fmla="*/ 704850 w 4298950"/>
              <a:gd name="connsiteY4" fmla="*/ 2882900 h 3284538"/>
              <a:gd name="connsiteX5" fmla="*/ 844550 w 4298950"/>
              <a:gd name="connsiteY5" fmla="*/ 2554288 h 3284538"/>
              <a:gd name="connsiteX6" fmla="*/ 1016000 w 4298950"/>
              <a:gd name="connsiteY6" fmla="*/ 2730500 h 3284538"/>
              <a:gd name="connsiteX7" fmla="*/ 1177925 w 4298950"/>
              <a:gd name="connsiteY7" fmla="*/ 2079625 h 3284538"/>
              <a:gd name="connsiteX8" fmla="*/ 1335087 w 4298950"/>
              <a:gd name="connsiteY8" fmla="*/ 2759075 h 3284538"/>
              <a:gd name="connsiteX9" fmla="*/ 1511300 w 4298950"/>
              <a:gd name="connsiteY9" fmla="*/ 2497137 h 3284538"/>
              <a:gd name="connsiteX10" fmla="*/ 1655762 w 4298950"/>
              <a:gd name="connsiteY10" fmla="*/ 2741613 h 3284538"/>
              <a:gd name="connsiteX11" fmla="*/ 1819275 w 4298950"/>
              <a:gd name="connsiteY11" fmla="*/ 2825751 h 3284538"/>
              <a:gd name="connsiteX12" fmla="*/ 1997075 w 4298950"/>
              <a:gd name="connsiteY12" fmla="*/ 2657475 h 3284538"/>
              <a:gd name="connsiteX13" fmla="*/ 2170112 w 4298950"/>
              <a:gd name="connsiteY13" fmla="*/ 2719388 h 3284538"/>
              <a:gd name="connsiteX14" fmla="*/ 2341563 w 4298950"/>
              <a:gd name="connsiteY14" fmla="*/ 2598738 h 3284538"/>
              <a:gd name="connsiteX15" fmla="*/ 2486025 w 4298950"/>
              <a:gd name="connsiteY15" fmla="*/ 917575 h 3284538"/>
              <a:gd name="connsiteX16" fmla="*/ 2641600 w 4298950"/>
              <a:gd name="connsiteY16" fmla="*/ 1533525 h 3284538"/>
              <a:gd name="connsiteX17" fmla="*/ 2798763 w 4298950"/>
              <a:gd name="connsiteY17" fmla="*/ 512763 h 3284538"/>
              <a:gd name="connsiteX18" fmla="*/ 2982913 w 4298950"/>
              <a:gd name="connsiteY18" fmla="*/ 863600 h 3284538"/>
              <a:gd name="connsiteX19" fmla="*/ 3138488 w 4298950"/>
              <a:gd name="connsiteY19" fmla="*/ 1604963 h 3284538"/>
              <a:gd name="connsiteX20" fmla="*/ 3295650 w 4298950"/>
              <a:gd name="connsiteY20" fmla="*/ 1414463 h 3284538"/>
              <a:gd name="connsiteX21" fmla="*/ 3463925 w 4298950"/>
              <a:gd name="connsiteY21" fmla="*/ 1439863 h 3284538"/>
              <a:gd name="connsiteX22" fmla="*/ 3641725 w 4298950"/>
              <a:gd name="connsiteY22" fmla="*/ 2660650 h 3284538"/>
              <a:gd name="connsiteX23" fmla="*/ 3802063 w 4298950"/>
              <a:gd name="connsiteY23" fmla="*/ 0 h 3284538"/>
              <a:gd name="connsiteX24" fmla="*/ 3968750 w 4298950"/>
              <a:gd name="connsiteY24" fmla="*/ 1874838 h 3284538"/>
              <a:gd name="connsiteX25" fmla="*/ 4121150 w 4298950"/>
              <a:gd name="connsiteY25" fmla="*/ 2490788 h 3284538"/>
              <a:gd name="connsiteX26" fmla="*/ 4298950 w 4298950"/>
              <a:gd name="connsiteY26" fmla="*/ 2998788 h 3284538"/>
              <a:gd name="connsiteX27" fmla="*/ 4298950 w 4298950"/>
              <a:gd name="connsiteY27" fmla="*/ 3278188 h 3284538"/>
              <a:gd name="connsiteX28" fmla="*/ 0 w 4298950"/>
              <a:gd name="connsiteY28" fmla="*/ 3284538 h 3284538"/>
              <a:gd name="connsiteX29" fmla="*/ 0 w 4298950"/>
              <a:gd name="connsiteY29" fmla="*/ 3233738 h 3284538"/>
              <a:gd name="connsiteX0" fmla="*/ 0 w 4298950"/>
              <a:gd name="connsiteY0" fmla="*/ 3233738 h 3284538"/>
              <a:gd name="connsiteX1" fmla="*/ 171450 w 4298950"/>
              <a:gd name="connsiteY1" fmla="*/ 3252788 h 3284538"/>
              <a:gd name="connsiteX2" fmla="*/ 336550 w 4298950"/>
              <a:gd name="connsiteY2" fmla="*/ 3195638 h 3284538"/>
              <a:gd name="connsiteX3" fmla="*/ 514350 w 4298950"/>
              <a:gd name="connsiteY3" fmla="*/ 3113088 h 3284538"/>
              <a:gd name="connsiteX4" fmla="*/ 704850 w 4298950"/>
              <a:gd name="connsiteY4" fmla="*/ 2882900 h 3284538"/>
              <a:gd name="connsiteX5" fmla="*/ 844550 w 4298950"/>
              <a:gd name="connsiteY5" fmla="*/ 2554288 h 3284538"/>
              <a:gd name="connsiteX6" fmla="*/ 1016000 w 4298950"/>
              <a:gd name="connsiteY6" fmla="*/ 2730500 h 3284538"/>
              <a:gd name="connsiteX7" fmla="*/ 1177925 w 4298950"/>
              <a:gd name="connsiteY7" fmla="*/ 2079625 h 3284538"/>
              <a:gd name="connsiteX8" fmla="*/ 1335087 w 4298950"/>
              <a:gd name="connsiteY8" fmla="*/ 2759075 h 3284538"/>
              <a:gd name="connsiteX9" fmla="*/ 1511300 w 4298950"/>
              <a:gd name="connsiteY9" fmla="*/ 2497137 h 3284538"/>
              <a:gd name="connsiteX10" fmla="*/ 1655762 w 4298950"/>
              <a:gd name="connsiteY10" fmla="*/ 2741613 h 3284538"/>
              <a:gd name="connsiteX11" fmla="*/ 1819275 w 4298950"/>
              <a:gd name="connsiteY11" fmla="*/ 2825751 h 3284538"/>
              <a:gd name="connsiteX12" fmla="*/ 1997075 w 4298950"/>
              <a:gd name="connsiteY12" fmla="*/ 2657475 h 3284538"/>
              <a:gd name="connsiteX13" fmla="*/ 2170112 w 4298950"/>
              <a:gd name="connsiteY13" fmla="*/ 2719388 h 3284538"/>
              <a:gd name="connsiteX14" fmla="*/ 2341563 w 4298950"/>
              <a:gd name="connsiteY14" fmla="*/ 2598738 h 3284538"/>
              <a:gd name="connsiteX15" fmla="*/ 2486025 w 4298950"/>
              <a:gd name="connsiteY15" fmla="*/ 917575 h 3284538"/>
              <a:gd name="connsiteX16" fmla="*/ 2641600 w 4298950"/>
              <a:gd name="connsiteY16" fmla="*/ 1533525 h 3284538"/>
              <a:gd name="connsiteX17" fmla="*/ 2798763 w 4298950"/>
              <a:gd name="connsiteY17" fmla="*/ 512763 h 3284538"/>
              <a:gd name="connsiteX18" fmla="*/ 2982913 w 4298950"/>
              <a:gd name="connsiteY18" fmla="*/ 863600 h 3284538"/>
              <a:gd name="connsiteX19" fmla="*/ 3138488 w 4298950"/>
              <a:gd name="connsiteY19" fmla="*/ 1604963 h 3284538"/>
              <a:gd name="connsiteX20" fmla="*/ 3295650 w 4298950"/>
              <a:gd name="connsiteY20" fmla="*/ 1414463 h 3284538"/>
              <a:gd name="connsiteX21" fmla="*/ 3463925 w 4298950"/>
              <a:gd name="connsiteY21" fmla="*/ 1439863 h 3284538"/>
              <a:gd name="connsiteX22" fmla="*/ 3641725 w 4298950"/>
              <a:gd name="connsiteY22" fmla="*/ 2660650 h 3284538"/>
              <a:gd name="connsiteX23" fmla="*/ 3802063 w 4298950"/>
              <a:gd name="connsiteY23" fmla="*/ 0 h 3284538"/>
              <a:gd name="connsiteX24" fmla="*/ 3963987 w 4298950"/>
              <a:gd name="connsiteY24" fmla="*/ 1941513 h 3284538"/>
              <a:gd name="connsiteX25" fmla="*/ 4121150 w 4298950"/>
              <a:gd name="connsiteY25" fmla="*/ 2490788 h 3284538"/>
              <a:gd name="connsiteX26" fmla="*/ 4298950 w 4298950"/>
              <a:gd name="connsiteY26" fmla="*/ 2998788 h 3284538"/>
              <a:gd name="connsiteX27" fmla="*/ 4298950 w 4298950"/>
              <a:gd name="connsiteY27" fmla="*/ 3278188 h 3284538"/>
              <a:gd name="connsiteX28" fmla="*/ 0 w 4298950"/>
              <a:gd name="connsiteY28" fmla="*/ 3284538 h 3284538"/>
              <a:gd name="connsiteX29" fmla="*/ 0 w 4298950"/>
              <a:gd name="connsiteY29" fmla="*/ 3233738 h 3284538"/>
              <a:gd name="connsiteX0" fmla="*/ 0 w 4298950"/>
              <a:gd name="connsiteY0" fmla="*/ 3233738 h 3284538"/>
              <a:gd name="connsiteX1" fmla="*/ 171450 w 4298950"/>
              <a:gd name="connsiteY1" fmla="*/ 3252788 h 3284538"/>
              <a:gd name="connsiteX2" fmla="*/ 336550 w 4298950"/>
              <a:gd name="connsiteY2" fmla="*/ 3195638 h 3284538"/>
              <a:gd name="connsiteX3" fmla="*/ 514350 w 4298950"/>
              <a:gd name="connsiteY3" fmla="*/ 3113088 h 3284538"/>
              <a:gd name="connsiteX4" fmla="*/ 704850 w 4298950"/>
              <a:gd name="connsiteY4" fmla="*/ 2882900 h 3284538"/>
              <a:gd name="connsiteX5" fmla="*/ 844550 w 4298950"/>
              <a:gd name="connsiteY5" fmla="*/ 2554288 h 3284538"/>
              <a:gd name="connsiteX6" fmla="*/ 1016000 w 4298950"/>
              <a:gd name="connsiteY6" fmla="*/ 2730500 h 3284538"/>
              <a:gd name="connsiteX7" fmla="*/ 1177925 w 4298950"/>
              <a:gd name="connsiteY7" fmla="*/ 2079625 h 3284538"/>
              <a:gd name="connsiteX8" fmla="*/ 1335087 w 4298950"/>
              <a:gd name="connsiteY8" fmla="*/ 2759075 h 3284538"/>
              <a:gd name="connsiteX9" fmla="*/ 1511300 w 4298950"/>
              <a:gd name="connsiteY9" fmla="*/ 2497137 h 3284538"/>
              <a:gd name="connsiteX10" fmla="*/ 1655762 w 4298950"/>
              <a:gd name="connsiteY10" fmla="*/ 2741613 h 3284538"/>
              <a:gd name="connsiteX11" fmla="*/ 1819275 w 4298950"/>
              <a:gd name="connsiteY11" fmla="*/ 2825751 h 3284538"/>
              <a:gd name="connsiteX12" fmla="*/ 1997075 w 4298950"/>
              <a:gd name="connsiteY12" fmla="*/ 2657475 h 3284538"/>
              <a:gd name="connsiteX13" fmla="*/ 2170112 w 4298950"/>
              <a:gd name="connsiteY13" fmla="*/ 2719388 h 3284538"/>
              <a:gd name="connsiteX14" fmla="*/ 2341563 w 4298950"/>
              <a:gd name="connsiteY14" fmla="*/ 2598738 h 3284538"/>
              <a:gd name="connsiteX15" fmla="*/ 2486025 w 4298950"/>
              <a:gd name="connsiteY15" fmla="*/ 917575 h 3284538"/>
              <a:gd name="connsiteX16" fmla="*/ 2641600 w 4298950"/>
              <a:gd name="connsiteY16" fmla="*/ 1533525 h 3284538"/>
              <a:gd name="connsiteX17" fmla="*/ 2798763 w 4298950"/>
              <a:gd name="connsiteY17" fmla="*/ 512763 h 3284538"/>
              <a:gd name="connsiteX18" fmla="*/ 2982913 w 4298950"/>
              <a:gd name="connsiteY18" fmla="*/ 863600 h 3284538"/>
              <a:gd name="connsiteX19" fmla="*/ 3138488 w 4298950"/>
              <a:gd name="connsiteY19" fmla="*/ 1604963 h 3284538"/>
              <a:gd name="connsiteX20" fmla="*/ 3295650 w 4298950"/>
              <a:gd name="connsiteY20" fmla="*/ 1414463 h 3284538"/>
              <a:gd name="connsiteX21" fmla="*/ 3463925 w 4298950"/>
              <a:gd name="connsiteY21" fmla="*/ 1439863 h 3284538"/>
              <a:gd name="connsiteX22" fmla="*/ 3641725 w 4298950"/>
              <a:gd name="connsiteY22" fmla="*/ 2660650 h 3284538"/>
              <a:gd name="connsiteX23" fmla="*/ 3802063 w 4298950"/>
              <a:gd name="connsiteY23" fmla="*/ 0 h 3284538"/>
              <a:gd name="connsiteX24" fmla="*/ 3963987 w 4298950"/>
              <a:gd name="connsiteY24" fmla="*/ 1941513 h 3284538"/>
              <a:gd name="connsiteX25" fmla="*/ 4125912 w 4298950"/>
              <a:gd name="connsiteY25" fmla="*/ 2547938 h 3284538"/>
              <a:gd name="connsiteX26" fmla="*/ 4298950 w 4298950"/>
              <a:gd name="connsiteY26" fmla="*/ 2998788 h 3284538"/>
              <a:gd name="connsiteX27" fmla="*/ 4298950 w 4298950"/>
              <a:gd name="connsiteY27" fmla="*/ 3278188 h 3284538"/>
              <a:gd name="connsiteX28" fmla="*/ 0 w 4298950"/>
              <a:gd name="connsiteY28" fmla="*/ 3284538 h 3284538"/>
              <a:gd name="connsiteX29" fmla="*/ 0 w 4298950"/>
              <a:gd name="connsiteY29" fmla="*/ 3233738 h 3284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4298950" h="3284538">
                <a:moveTo>
                  <a:pt x="0" y="3233738"/>
                </a:moveTo>
                <a:lnTo>
                  <a:pt x="171450" y="3252788"/>
                </a:lnTo>
                <a:lnTo>
                  <a:pt x="336550" y="3195638"/>
                </a:lnTo>
                <a:lnTo>
                  <a:pt x="514350" y="3113088"/>
                </a:lnTo>
                <a:lnTo>
                  <a:pt x="704850" y="2882900"/>
                </a:lnTo>
                <a:lnTo>
                  <a:pt x="844550" y="2554288"/>
                </a:lnTo>
                <a:lnTo>
                  <a:pt x="1016000" y="2730500"/>
                </a:lnTo>
                <a:lnTo>
                  <a:pt x="1177925" y="2079625"/>
                </a:lnTo>
                <a:lnTo>
                  <a:pt x="1335087" y="2759075"/>
                </a:lnTo>
                <a:lnTo>
                  <a:pt x="1511300" y="2497137"/>
                </a:lnTo>
                <a:lnTo>
                  <a:pt x="1655762" y="2741613"/>
                </a:lnTo>
                <a:lnTo>
                  <a:pt x="1819275" y="2825751"/>
                </a:lnTo>
                <a:lnTo>
                  <a:pt x="1997075" y="2657475"/>
                </a:lnTo>
                <a:lnTo>
                  <a:pt x="2170112" y="2719388"/>
                </a:lnTo>
                <a:lnTo>
                  <a:pt x="2341563" y="2598738"/>
                </a:lnTo>
                <a:lnTo>
                  <a:pt x="2486025" y="917575"/>
                </a:lnTo>
                <a:lnTo>
                  <a:pt x="2641600" y="1533525"/>
                </a:lnTo>
                <a:lnTo>
                  <a:pt x="2798763" y="512763"/>
                </a:lnTo>
                <a:lnTo>
                  <a:pt x="2982913" y="863600"/>
                </a:lnTo>
                <a:lnTo>
                  <a:pt x="3138488" y="1604963"/>
                </a:lnTo>
                <a:lnTo>
                  <a:pt x="3295650" y="1414463"/>
                </a:lnTo>
                <a:lnTo>
                  <a:pt x="3463925" y="1439863"/>
                </a:lnTo>
                <a:lnTo>
                  <a:pt x="3641725" y="2660650"/>
                </a:lnTo>
                <a:lnTo>
                  <a:pt x="3802063" y="0"/>
                </a:lnTo>
                <a:lnTo>
                  <a:pt x="3963987" y="1941513"/>
                </a:lnTo>
                <a:lnTo>
                  <a:pt x="4125912" y="2547938"/>
                </a:lnTo>
                <a:lnTo>
                  <a:pt x="4298950" y="2998788"/>
                </a:lnTo>
                <a:lnTo>
                  <a:pt x="4298950" y="3278188"/>
                </a:lnTo>
                <a:lnTo>
                  <a:pt x="0" y="3284538"/>
                </a:lnTo>
                <a:lnTo>
                  <a:pt x="0" y="3233738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 smtClean="0">
              <a:solidFill>
                <a:schemeClr val="tx1"/>
              </a:solidFill>
            </a:endParaRPr>
          </a:p>
        </p:txBody>
      </p:sp>
      <p:graphicFrame>
        <p:nvGraphicFramePr>
          <p:cNvPr id="117" name="Object 116"/>
          <p:cNvGraphicFramePr>
            <a:graphicFrameLocks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1182116272"/>
              </p:ext>
            </p:extLst>
          </p:nvPr>
        </p:nvGraphicFramePr>
        <p:xfrm>
          <a:off x="419100" y="1981200"/>
          <a:ext cx="4648379" cy="40004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450" name="Chart" r:id="rId54" imgW="4648379" imgH="4000460" progId="MSGraph.Chart.8">
                  <p:embed followColorScheme="full"/>
                </p:oleObj>
              </mc:Choice>
              <mc:Fallback>
                <p:oleObj name="Chart" r:id="rId54" imgW="4648379" imgH="400046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5"/>
                      <a:stretch>
                        <a:fillRect/>
                      </a:stretch>
                    </p:blipFill>
                    <p:spPr>
                      <a:xfrm>
                        <a:off x="419100" y="1981200"/>
                        <a:ext cx="4648379" cy="40004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" name="Text Placeholder 2"/>
          <p:cNvSpPr>
            <a:spLocks noGrp="1"/>
          </p:cNvSpPr>
          <p:nvPr>
            <p:custDataLst>
              <p:tags r:id="rId6"/>
            </p:custDataLst>
          </p:nvPr>
        </p:nvSpPr>
        <p:spPr bwMode="gray">
          <a:xfrm>
            <a:off x="5032375" y="2022475"/>
            <a:ext cx="168275" cy="16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fld id="{F4C5049F-F0C3-4BFA-BD1A-42303068BCBB}" type="datetime'''''''''''''''''''''''''6''''''''''''0'''''''''''''">
              <a:rPr lang="en-US" altLang="en-US" sz="1200">
                <a:sym typeface="+mn-lt"/>
              </a:rPr>
              <a:pPr>
                <a:lnSpc>
                  <a:spcPct val="90000"/>
                </a:lnSpc>
              </a:pPr>
              <a:t>60</a:t>
            </a:fld>
            <a:endParaRPr lang="en-US" sz="1200" dirty="0">
              <a:sym typeface="+mn-lt"/>
            </a:endParaRPr>
          </a:p>
        </p:txBody>
      </p:sp>
      <p:sp>
        <p:nvSpPr>
          <p:cNvPr id="184" name="Text Placeholder 2"/>
          <p:cNvSpPr>
            <a:spLocks noGrp="1"/>
          </p:cNvSpPr>
          <p:nvPr>
            <p:custDataLst>
              <p:tags r:id="rId7"/>
            </p:custDataLst>
          </p:nvPr>
        </p:nvSpPr>
        <p:spPr bwMode="gray">
          <a:xfrm>
            <a:off x="5032375" y="3908425"/>
            <a:ext cx="168275" cy="16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fld id="{AAD27C35-31C7-48E5-AEC5-95D688AE4C29}" type="datetime'3''''''''''''''''''''''''''''''''''''''''''''0'''''">
              <a:rPr lang="en-US" altLang="en-US" sz="1200">
                <a:sym typeface="+mn-lt"/>
              </a:rPr>
              <a:pPr>
                <a:lnSpc>
                  <a:spcPct val="90000"/>
                </a:lnSpc>
              </a:pPr>
              <a:t>30</a:t>
            </a:fld>
            <a:endParaRPr lang="en-US" sz="1200" dirty="0">
              <a:sym typeface="+mn-lt"/>
            </a:endParaRPr>
          </a:p>
        </p:txBody>
      </p:sp>
      <p:sp>
        <p:nvSpPr>
          <p:cNvPr id="200" name="Text Placeholder 2"/>
          <p:cNvSpPr>
            <a:spLocks noGrp="1"/>
          </p:cNvSpPr>
          <p:nvPr>
            <p:custDataLst>
              <p:tags r:id="rId8"/>
            </p:custDataLst>
          </p:nvPr>
        </p:nvSpPr>
        <p:spPr bwMode="gray">
          <a:xfrm>
            <a:off x="379413" y="2774950"/>
            <a:ext cx="84138" cy="16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r">
              <a:lnSpc>
                <a:spcPct val="90000"/>
              </a:lnSpc>
            </a:pPr>
            <a:fld id="{621B89F2-B70F-44AA-AB59-21735D4E66EF}" type="datetime'''''''''''''''''''''''''''''''''''''''8'">
              <a:rPr lang="en-US" altLang="en-US" sz="1200"/>
              <a:pPr/>
              <a:t>8</a:t>
            </a:fld>
            <a:endParaRPr lang="en-US" sz="1200" dirty="0">
              <a:sym typeface="+mn-lt"/>
            </a:endParaRPr>
          </a:p>
        </p:txBody>
      </p:sp>
      <p:sp>
        <p:nvSpPr>
          <p:cNvPr id="183" name="Text Placeholder 2"/>
          <p:cNvSpPr>
            <a:spLocks noGrp="1"/>
          </p:cNvSpPr>
          <p:nvPr>
            <p:custDataLst>
              <p:tags r:id="rId9"/>
            </p:custDataLst>
          </p:nvPr>
        </p:nvSpPr>
        <p:spPr bwMode="gray">
          <a:xfrm>
            <a:off x="5032375" y="4222750"/>
            <a:ext cx="168275" cy="16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fld id="{06BA92C0-069F-4FF1-8556-6D7F14FDA85D}" type="datetime'''''''''''''''''''2''''''''''''''''''5'''''''''">
              <a:rPr lang="en-US" altLang="en-US" sz="1200">
                <a:sym typeface="+mn-lt"/>
              </a:rPr>
              <a:pPr>
                <a:lnSpc>
                  <a:spcPct val="90000"/>
                </a:lnSpc>
              </a:pPr>
              <a:t>25</a:t>
            </a:fld>
            <a:endParaRPr lang="en-US" sz="1200" dirty="0">
              <a:sym typeface="+mn-lt"/>
            </a:endParaRPr>
          </a:p>
        </p:txBody>
      </p:sp>
      <p:sp>
        <p:nvSpPr>
          <p:cNvPr id="199" name="Text Placeholder 2"/>
          <p:cNvSpPr>
            <a:spLocks noGrp="1"/>
          </p:cNvSpPr>
          <p:nvPr>
            <p:custDataLst>
              <p:tags r:id="rId10"/>
            </p:custDataLst>
          </p:nvPr>
        </p:nvSpPr>
        <p:spPr bwMode="gray">
          <a:xfrm>
            <a:off x="379413" y="3155950"/>
            <a:ext cx="84138" cy="16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r">
              <a:lnSpc>
                <a:spcPct val="90000"/>
              </a:lnSpc>
            </a:pPr>
            <a:fld id="{4E46C6CB-38C7-4056-ADFC-6C2E89F783F3}" type="datetime'''''''''''''''''''7'''''''''">
              <a:rPr lang="en-US" altLang="en-US" sz="1200"/>
              <a:pPr/>
              <a:t>7</a:t>
            </a:fld>
            <a:endParaRPr lang="en-US" sz="1200" dirty="0">
              <a:sym typeface="+mn-lt"/>
            </a:endParaRPr>
          </a:p>
        </p:txBody>
      </p:sp>
      <p:sp>
        <p:nvSpPr>
          <p:cNvPr id="198" name="Text Placeholder 2"/>
          <p:cNvSpPr>
            <a:spLocks noGrp="1"/>
          </p:cNvSpPr>
          <p:nvPr>
            <p:custDataLst>
              <p:tags r:id="rId11"/>
            </p:custDataLst>
          </p:nvPr>
        </p:nvSpPr>
        <p:spPr bwMode="gray">
          <a:xfrm>
            <a:off x="379413" y="3908425"/>
            <a:ext cx="84138" cy="16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r">
              <a:lnSpc>
                <a:spcPct val="90000"/>
              </a:lnSpc>
            </a:pPr>
            <a:fld id="{A09F7DCE-2CAA-4701-BCD8-87A68A971DE7}" type="datetime'''''''''''''''''''''''''''''''''''''''''''''''''5'">
              <a:rPr lang="en-US" altLang="en-US" sz="1200"/>
              <a:pPr/>
              <a:t>5</a:t>
            </a:fld>
            <a:endParaRPr lang="en-US" sz="1200" dirty="0">
              <a:sym typeface="+mn-lt"/>
            </a:endParaRPr>
          </a:p>
        </p:txBody>
      </p:sp>
      <p:sp>
        <p:nvSpPr>
          <p:cNvPr id="180" name="Text Placeholder 2"/>
          <p:cNvSpPr>
            <a:spLocks noGrp="1"/>
          </p:cNvSpPr>
          <p:nvPr>
            <p:custDataLst>
              <p:tags r:id="rId12"/>
            </p:custDataLst>
          </p:nvPr>
        </p:nvSpPr>
        <p:spPr bwMode="gray">
          <a:xfrm>
            <a:off x="5032375" y="5165725"/>
            <a:ext cx="168275" cy="16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fld id="{82EC1606-D87F-4015-BF3D-1C826F3D554B}" type="datetime'''''''''''''''10'''''''''''''''">
              <a:rPr lang="en-US" altLang="en-US" sz="1200">
                <a:sym typeface="+mn-lt"/>
              </a:rPr>
              <a:pPr>
                <a:lnSpc>
                  <a:spcPct val="90000"/>
                </a:lnSpc>
              </a:pPr>
              <a:t>10</a:t>
            </a:fld>
            <a:endParaRPr lang="en-US" sz="1200" dirty="0">
              <a:sym typeface="+mn-lt"/>
            </a:endParaRPr>
          </a:p>
        </p:txBody>
      </p:sp>
      <p:sp>
        <p:nvSpPr>
          <p:cNvPr id="187" name="Text Placeholder 2"/>
          <p:cNvSpPr>
            <a:spLocks noGrp="1"/>
          </p:cNvSpPr>
          <p:nvPr>
            <p:custDataLst>
              <p:tags r:id="rId13"/>
            </p:custDataLst>
          </p:nvPr>
        </p:nvSpPr>
        <p:spPr bwMode="gray">
          <a:xfrm>
            <a:off x="5032375" y="2965450"/>
            <a:ext cx="168275" cy="16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fld id="{0CE855CC-40AE-4CD6-A691-C10D86888DD8}" type="datetime'''''''''''''''''''''4''''''''''''''''''''5'''''''''''">
              <a:rPr lang="en-US" altLang="en-US" sz="1200">
                <a:sym typeface="+mn-lt"/>
              </a:rPr>
              <a:pPr>
                <a:lnSpc>
                  <a:spcPct val="90000"/>
                </a:lnSpc>
              </a:pPr>
              <a:t>45</a:t>
            </a:fld>
            <a:endParaRPr lang="en-US" sz="1200" dirty="0">
              <a:sym typeface="+mn-lt"/>
            </a:endParaRPr>
          </a:p>
        </p:txBody>
      </p:sp>
      <p:sp>
        <p:nvSpPr>
          <p:cNvPr id="186" name="Text Placeholder 2"/>
          <p:cNvSpPr>
            <a:spLocks noGrp="1"/>
          </p:cNvSpPr>
          <p:nvPr>
            <p:custDataLst>
              <p:tags r:id="rId14"/>
            </p:custDataLst>
          </p:nvPr>
        </p:nvSpPr>
        <p:spPr bwMode="gray">
          <a:xfrm>
            <a:off x="5032375" y="3279775"/>
            <a:ext cx="168275" cy="16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fld id="{95419D87-C01F-4AF0-A759-0A8002963E84}" type="datetime'''''''''''''''''''''''4''''''''''''''0'''''">
              <a:rPr lang="en-US" altLang="en-US" sz="1200">
                <a:sym typeface="+mn-lt"/>
              </a:rPr>
              <a:pPr>
                <a:lnSpc>
                  <a:spcPct val="90000"/>
                </a:lnSpc>
              </a:pPr>
              <a:t>40</a:t>
            </a:fld>
            <a:endParaRPr lang="en-US" sz="1200" dirty="0">
              <a:sym typeface="+mn-lt"/>
            </a:endParaRPr>
          </a:p>
        </p:txBody>
      </p:sp>
      <p:sp>
        <p:nvSpPr>
          <p:cNvPr id="185" name="Text Placeholder 2"/>
          <p:cNvSpPr>
            <a:spLocks noGrp="1"/>
          </p:cNvSpPr>
          <p:nvPr>
            <p:custDataLst>
              <p:tags r:id="rId15"/>
            </p:custDataLst>
          </p:nvPr>
        </p:nvSpPr>
        <p:spPr bwMode="gray">
          <a:xfrm>
            <a:off x="5032375" y="3594100"/>
            <a:ext cx="168275" cy="16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fld id="{21BEBF5C-DBE8-4C92-B2D1-78BB647AF586}" type="datetime'''3''''''''''''5'''''''''''''''''''''''">
              <a:rPr lang="en-US" altLang="en-US" sz="1200">
                <a:sym typeface="+mn-lt"/>
              </a:rPr>
              <a:pPr>
                <a:lnSpc>
                  <a:spcPct val="90000"/>
                </a:lnSpc>
              </a:pPr>
              <a:t>35</a:t>
            </a:fld>
            <a:endParaRPr lang="en-US" sz="1200" dirty="0">
              <a:sym typeface="+mn-lt"/>
            </a:endParaRPr>
          </a:p>
        </p:txBody>
      </p:sp>
      <p:sp>
        <p:nvSpPr>
          <p:cNvPr id="181" name="Text Placeholder 2"/>
          <p:cNvSpPr>
            <a:spLocks noGrp="1"/>
          </p:cNvSpPr>
          <p:nvPr>
            <p:custDataLst>
              <p:tags r:id="rId16"/>
            </p:custDataLst>
          </p:nvPr>
        </p:nvSpPr>
        <p:spPr bwMode="gray">
          <a:xfrm>
            <a:off x="5032375" y="4851400"/>
            <a:ext cx="168275" cy="16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fld id="{89B52913-EF7C-4423-BF27-CAFD0D71FEBA}" type="datetime'1''''''''''''''''''''''5'''''''''''''''''''''">
              <a:rPr lang="en-US" altLang="en-US" sz="1200">
                <a:sym typeface="+mn-lt"/>
              </a:rPr>
              <a:pPr>
                <a:lnSpc>
                  <a:spcPct val="90000"/>
                </a:lnSpc>
              </a:pPr>
              <a:t>15</a:t>
            </a:fld>
            <a:endParaRPr lang="en-US" sz="1200" dirty="0">
              <a:sym typeface="+mn-lt"/>
            </a:endParaRPr>
          </a:p>
        </p:txBody>
      </p:sp>
      <p:sp>
        <p:nvSpPr>
          <p:cNvPr id="179" name="Text Placeholder 2"/>
          <p:cNvSpPr>
            <a:spLocks noGrp="1"/>
          </p:cNvSpPr>
          <p:nvPr>
            <p:custDataLst>
              <p:tags r:id="rId17"/>
            </p:custDataLst>
          </p:nvPr>
        </p:nvSpPr>
        <p:spPr bwMode="gray">
          <a:xfrm>
            <a:off x="5032375" y="5480050"/>
            <a:ext cx="84138" cy="16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fld id="{D921725E-501F-4A67-A7AA-942593C6C4FF}" type="datetime'''''''''''5'''''''''''">
              <a:rPr lang="en-US" altLang="en-US" sz="1200">
                <a:sym typeface="+mn-lt"/>
              </a:rPr>
              <a:pPr>
                <a:lnSpc>
                  <a:spcPct val="90000"/>
                </a:lnSpc>
              </a:pPr>
              <a:t>5</a:t>
            </a:fld>
            <a:endParaRPr lang="en-US" sz="1200" dirty="0">
              <a:sym typeface="+mn-lt"/>
            </a:endParaRPr>
          </a:p>
        </p:txBody>
      </p:sp>
      <p:sp>
        <p:nvSpPr>
          <p:cNvPr id="201" name="Text Placeholder 2"/>
          <p:cNvSpPr>
            <a:spLocks noGrp="1"/>
          </p:cNvSpPr>
          <p:nvPr>
            <p:custDataLst>
              <p:tags r:id="rId18"/>
            </p:custDataLst>
          </p:nvPr>
        </p:nvSpPr>
        <p:spPr bwMode="gray">
          <a:xfrm>
            <a:off x="295275" y="2022475"/>
            <a:ext cx="168275" cy="16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r">
              <a:lnSpc>
                <a:spcPct val="90000"/>
              </a:lnSpc>
            </a:pPr>
            <a:fld id="{272102D4-D89D-4B3A-9AF2-527B650B1937}" type="datetime'''''''''''''''''''''''''''''''1''''0'">
              <a:rPr lang="en-US" altLang="en-US" sz="1200"/>
              <a:pPr/>
              <a:t>10</a:t>
            </a:fld>
            <a:endParaRPr lang="en-US" sz="1200" dirty="0">
              <a:sym typeface="+mn-lt"/>
            </a:endParaRPr>
          </a:p>
        </p:txBody>
      </p:sp>
      <p:sp>
        <p:nvSpPr>
          <p:cNvPr id="204" name="Text Placeholder 2"/>
          <p:cNvSpPr>
            <a:spLocks noGrp="1"/>
          </p:cNvSpPr>
          <p:nvPr>
            <p:custDataLst>
              <p:tags r:id="rId19"/>
            </p:custDataLst>
          </p:nvPr>
        </p:nvSpPr>
        <p:spPr bwMode="gray">
          <a:xfrm>
            <a:off x="5032375" y="2336800"/>
            <a:ext cx="168275" cy="16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fld id="{185E07CC-712D-485E-884B-0A3F088E5C9B}" type="datetime'''''5''''''''''''''''''''''''''5'''''''''''''''''''''''''">
              <a:rPr lang="en-US" altLang="en-US" sz="1200">
                <a:sym typeface="+mn-lt"/>
              </a:rPr>
              <a:pPr>
                <a:lnSpc>
                  <a:spcPct val="90000"/>
                </a:lnSpc>
              </a:pPr>
              <a:t>55</a:t>
            </a:fld>
            <a:endParaRPr lang="en-US" sz="1200" dirty="0">
              <a:sym typeface="+mn-lt"/>
            </a:endParaRPr>
          </a:p>
        </p:txBody>
      </p:sp>
      <p:sp>
        <p:nvSpPr>
          <p:cNvPr id="188" name="Text Placeholder 2"/>
          <p:cNvSpPr>
            <a:spLocks noGrp="1"/>
          </p:cNvSpPr>
          <p:nvPr>
            <p:custDataLst>
              <p:tags r:id="rId20"/>
            </p:custDataLst>
          </p:nvPr>
        </p:nvSpPr>
        <p:spPr bwMode="gray">
          <a:xfrm>
            <a:off x="5032375" y="2651125"/>
            <a:ext cx="168275" cy="16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fld id="{CEEF5A5C-976A-4EFA-99BE-795554F9945F}" type="datetime'''''''''5''''0'''''''''''''''''''''''''''''">
              <a:rPr lang="en-US" altLang="en-US" sz="1200">
                <a:sym typeface="+mn-lt"/>
              </a:rPr>
              <a:pPr>
                <a:lnSpc>
                  <a:spcPct val="90000"/>
                </a:lnSpc>
              </a:pPr>
              <a:t>50</a:t>
            </a:fld>
            <a:endParaRPr lang="en-US" sz="1200" dirty="0">
              <a:sym typeface="+mn-lt"/>
            </a:endParaRPr>
          </a:p>
        </p:txBody>
      </p:sp>
      <p:sp>
        <p:nvSpPr>
          <p:cNvPr id="182" name="Text Placeholder 2"/>
          <p:cNvSpPr>
            <a:spLocks noGrp="1"/>
          </p:cNvSpPr>
          <p:nvPr>
            <p:custDataLst>
              <p:tags r:id="rId21"/>
            </p:custDataLst>
          </p:nvPr>
        </p:nvSpPr>
        <p:spPr bwMode="gray">
          <a:xfrm>
            <a:off x="5032375" y="4537075"/>
            <a:ext cx="168275" cy="16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fld id="{BDC84A6E-9ABB-4A3A-884B-2230EE1C3E4B}" type="datetime'''''''''''''''''''2''''''''''''''''''0'''''''''">
              <a:rPr lang="en-US" altLang="en-US" sz="1200">
                <a:sym typeface="+mn-lt"/>
              </a:rPr>
              <a:pPr>
                <a:lnSpc>
                  <a:spcPct val="90000"/>
                </a:lnSpc>
              </a:pPr>
              <a:t>20</a:t>
            </a:fld>
            <a:endParaRPr lang="en-US" sz="1200" dirty="0">
              <a:sym typeface="+mn-lt"/>
            </a:endParaRPr>
          </a:p>
        </p:txBody>
      </p:sp>
      <p:sp>
        <p:nvSpPr>
          <p:cNvPr id="178" name="Text Placeholder 2"/>
          <p:cNvSpPr>
            <a:spLocks noGrp="1"/>
          </p:cNvSpPr>
          <p:nvPr>
            <p:custDataLst>
              <p:tags r:id="rId22"/>
            </p:custDataLst>
          </p:nvPr>
        </p:nvSpPr>
        <p:spPr bwMode="gray">
          <a:xfrm>
            <a:off x="5032375" y="5794375"/>
            <a:ext cx="84138" cy="16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fld id="{A6B381B6-224C-4CAB-BFCD-7AC68838D974}" type="datetime'''''''''''''''''''''''''''0'''''''''''''''">
              <a:rPr lang="en-US" altLang="en-US" sz="1200">
                <a:sym typeface="+mn-lt"/>
              </a:rPr>
              <a:pPr>
                <a:lnSpc>
                  <a:spcPct val="90000"/>
                </a:lnSpc>
              </a:pPr>
              <a:t>0</a:t>
            </a:fld>
            <a:endParaRPr lang="en-US" sz="1200" dirty="0">
              <a:sym typeface="+mn-lt"/>
            </a:endParaRPr>
          </a:p>
        </p:txBody>
      </p:sp>
      <p:sp>
        <p:nvSpPr>
          <p:cNvPr id="177" name="Text Placeholder 2"/>
          <p:cNvSpPr>
            <a:spLocks noGrp="1"/>
          </p:cNvSpPr>
          <p:nvPr>
            <p:custDataLst>
              <p:tags r:id="rId23"/>
            </p:custDataLst>
          </p:nvPr>
        </p:nvSpPr>
        <p:spPr bwMode="gray">
          <a:xfrm>
            <a:off x="379413" y="2403475"/>
            <a:ext cx="84138" cy="16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r">
              <a:lnSpc>
                <a:spcPct val="90000"/>
              </a:lnSpc>
            </a:pPr>
            <a:fld id="{DA463ADE-5DA8-4310-B62A-E81BFEB0330B}" type="datetime'''9'''''''''''''''''''''''''''''''''''''">
              <a:rPr lang="en-US" altLang="en-US" sz="1200"/>
              <a:pPr/>
              <a:t>9</a:t>
            </a:fld>
            <a:endParaRPr lang="en-US" sz="1200" dirty="0">
              <a:sym typeface="+mn-lt"/>
            </a:endParaRPr>
          </a:p>
        </p:txBody>
      </p:sp>
      <p:sp>
        <p:nvSpPr>
          <p:cNvPr id="171" name="Text Placeholder 2"/>
          <p:cNvSpPr>
            <a:spLocks noGrp="1"/>
          </p:cNvSpPr>
          <p:nvPr>
            <p:custDataLst>
              <p:tags r:id="rId24"/>
            </p:custDataLst>
          </p:nvPr>
        </p:nvSpPr>
        <p:spPr bwMode="gray">
          <a:xfrm>
            <a:off x="379413" y="3527425"/>
            <a:ext cx="84138" cy="16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r">
              <a:lnSpc>
                <a:spcPct val="90000"/>
              </a:lnSpc>
            </a:pPr>
            <a:fld id="{DC1D7600-2458-40C9-9849-4AF4154D8F41}" type="datetime'''''''''''''''''''''''''''''''''''''''''''''''''6'''''''''''''">
              <a:rPr lang="en-US" altLang="en-US" sz="1200"/>
              <a:pPr/>
              <a:t>6</a:t>
            </a:fld>
            <a:endParaRPr lang="en-US" sz="1200" dirty="0">
              <a:sym typeface="+mn-lt"/>
            </a:endParaRPr>
          </a:p>
        </p:txBody>
      </p:sp>
      <p:sp>
        <p:nvSpPr>
          <p:cNvPr id="166" name="Text Placeholder 2"/>
          <p:cNvSpPr>
            <a:spLocks noGrp="1"/>
          </p:cNvSpPr>
          <p:nvPr>
            <p:custDataLst>
              <p:tags r:id="rId25"/>
            </p:custDataLst>
          </p:nvPr>
        </p:nvSpPr>
        <p:spPr bwMode="gray">
          <a:xfrm>
            <a:off x="379413" y="4660900"/>
            <a:ext cx="84138" cy="16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r">
              <a:lnSpc>
                <a:spcPct val="90000"/>
              </a:lnSpc>
            </a:pPr>
            <a:fld id="{E1CB34F6-F64F-4599-8C3B-98BD43E8C216}" type="datetime'''''''3'''''''''''''''''''''''''''''''''''''''''''">
              <a:rPr lang="en-US" altLang="en-US" sz="1200"/>
              <a:pPr/>
              <a:t>3</a:t>
            </a:fld>
            <a:endParaRPr lang="en-US" sz="1200" dirty="0">
              <a:sym typeface="+mn-lt"/>
            </a:endParaRPr>
          </a:p>
        </p:txBody>
      </p:sp>
      <p:sp>
        <p:nvSpPr>
          <p:cNvPr id="196" name="Text Placeholder 2"/>
          <p:cNvSpPr>
            <a:spLocks noGrp="1"/>
          </p:cNvSpPr>
          <p:nvPr>
            <p:custDataLst>
              <p:tags r:id="rId26"/>
            </p:custDataLst>
          </p:nvPr>
        </p:nvSpPr>
        <p:spPr bwMode="gray">
          <a:xfrm>
            <a:off x="379413" y="5041900"/>
            <a:ext cx="84138" cy="16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r">
              <a:lnSpc>
                <a:spcPct val="90000"/>
              </a:lnSpc>
            </a:pPr>
            <a:fld id="{D0A5C65C-A95D-4D35-8676-68249EAE5C18}" type="datetime'''''2'''''''''''''''''''''''''''''''''''''''">
              <a:rPr lang="en-US" altLang="en-US" sz="1200"/>
              <a:pPr/>
              <a:t>2</a:t>
            </a:fld>
            <a:endParaRPr lang="en-US" sz="1200" dirty="0">
              <a:sym typeface="+mn-lt"/>
            </a:endParaRPr>
          </a:p>
        </p:txBody>
      </p:sp>
      <p:sp>
        <p:nvSpPr>
          <p:cNvPr id="195" name="Text Placeholder 2"/>
          <p:cNvSpPr>
            <a:spLocks noGrp="1"/>
          </p:cNvSpPr>
          <p:nvPr>
            <p:custDataLst>
              <p:tags r:id="rId27"/>
            </p:custDataLst>
          </p:nvPr>
        </p:nvSpPr>
        <p:spPr bwMode="gray">
          <a:xfrm>
            <a:off x="379413" y="5413375"/>
            <a:ext cx="84138" cy="16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r">
              <a:lnSpc>
                <a:spcPct val="90000"/>
              </a:lnSpc>
            </a:pPr>
            <a:fld id="{6D5A42C7-2160-4C0F-9807-3B58B442C809}" type="datetime'''''''''''''''''''''''''''''''''''''''''''1'''''''''''''''''''">
              <a:rPr lang="en-US" altLang="en-US" sz="1200"/>
              <a:pPr/>
              <a:t>1</a:t>
            </a:fld>
            <a:endParaRPr lang="en-US" sz="1200" dirty="0">
              <a:sym typeface="+mn-lt"/>
            </a:endParaRPr>
          </a:p>
        </p:txBody>
      </p:sp>
      <p:sp>
        <p:nvSpPr>
          <p:cNvPr id="105" name="Text Placeholder 2"/>
          <p:cNvSpPr>
            <a:spLocks noGrp="1"/>
          </p:cNvSpPr>
          <p:nvPr>
            <p:custDataLst>
              <p:tags r:id="rId28"/>
            </p:custDataLst>
          </p:nvPr>
        </p:nvSpPr>
        <p:spPr bwMode="gray">
          <a:xfrm>
            <a:off x="379413" y="5794375"/>
            <a:ext cx="84138" cy="16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r">
              <a:lnSpc>
                <a:spcPct val="90000"/>
              </a:lnSpc>
            </a:pPr>
            <a:fld id="{D0320340-E71E-4073-9B97-BDB00835E0DE}" type="datetime'''''''''''''''''0'''''''''''''''''''''''''">
              <a:rPr lang="en-US" altLang="en-US" sz="1200"/>
              <a:pPr/>
              <a:t>0</a:t>
            </a:fld>
            <a:endParaRPr lang="en-US" sz="1200" dirty="0">
              <a:sym typeface="+mn-lt"/>
            </a:endParaRPr>
          </a:p>
        </p:txBody>
      </p:sp>
      <p:sp>
        <p:nvSpPr>
          <p:cNvPr id="197" name="Text Placeholder 2"/>
          <p:cNvSpPr>
            <a:spLocks noGrp="1"/>
          </p:cNvSpPr>
          <p:nvPr>
            <p:custDataLst>
              <p:tags r:id="rId29"/>
            </p:custDataLst>
          </p:nvPr>
        </p:nvSpPr>
        <p:spPr bwMode="gray">
          <a:xfrm>
            <a:off x="379413" y="4289425"/>
            <a:ext cx="84138" cy="16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r">
              <a:lnSpc>
                <a:spcPct val="90000"/>
              </a:lnSpc>
            </a:pPr>
            <a:fld id="{6FD9C567-9C12-40C9-984E-092BA39932AB}" type="datetime'''''''''''4'''''''''''''''''''''''''''''''''''''''''''''''''">
              <a:rPr lang="en-US" altLang="en-US" sz="1200"/>
              <a:pPr/>
              <a:t>4</a:t>
            </a:fld>
            <a:endParaRPr lang="en-US" sz="1200" dirty="0">
              <a:sym typeface="+mn-lt"/>
            </a:endParaRPr>
          </a:p>
        </p:txBody>
      </p:sp>
      <p:sp>
        <p:nvSpPr>
          <p:cNvPr id="76" name="Text Placeholder 2"/>
          <p:cNvSpPr>
            <a:spLocks noGrp="1"/>
          </p:cNvSpPr>
          <p:nvPr>
            <p:custDataLst>
              <p:tags r:id="rId30"/>
            </p:custDataLst>
          </p:nvPr>
        </p:nvSpPr>
        <p:spPr bwMode="auto">
          <a:xfrm>
            <a:off x="2901950" y="5965825"/>
            <a:ext cx="349250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lIns="0" tIns="0" rIns="0" bIns="0" numCol="1" spcCol="0" rtlCol="0" anchor="t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fld id="{756CBADC-8792-4B5A-96EB-ED21C0D2070D}" type="datetime'''''''2''''''''''''''0''''''''''''0''''''''''''''''''''''5'">
              <a:rPr lang="ru-RU" altLang="en-US" sz="1200"/>
              <a:pPr/>
              <a:t>2005</a:t>
            </a:fld>
            <a:endParaRPr lang="ru-RU" sz="1200" dirty="0">
              <a:sym typeface="+mn-lt"/>
            </a:endParaRPr>
          </a:p>
        </p:txBody>
      </p:sp>
      <p:sp>
        <p:nvSpPr>
          <p:cNvPr id="71" name="Text Placeholder 2"/>
          <p:cNvSpPr>
            <a:spLocks noGrp="1"/>
          </p:cNvSpPr>
          <p:nvPr>
            <p:custDataLst>
              <p:tags r:id="rId31"/>
            </p:custDataLst>
          </p:nvPr>
        </p:nvSpPr>
        <p:spPr bwMode="auto">
          <a:xfrm>
            <a:off x="2073275" y="5965825"/>
            <a:ext cx="349250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lIns="0" tIns="0" rIns="0" bIns="0" numCol="1" spcCol="0" rtlCol="0" anchor="t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fld id="{BC3B5F74-7760-4589-93F4-7288AB750678}" type="datetime'''''''''''''2''0''''''''''''0''''''''''''''0'''">
              <a:rPr lang="ru-RU" altLang="en-US" sz="1200"/>
              <a:pPr/>
              <a:t>2000</a:t>
            </a:fld>
            <a:endParaRPr lang="ru-RU" sz="1200" dirty="0">
              <a:sym typeface="+mn-lt"/>
            </a:endParaRPr>
          </a:p>
        </p:txBody>
      </p:sp>
      <p:sp>
        <p:nvSpPr>
          <p:cNvPr id="66" name="Text Placeholder 2"/>
          <p:cNvSpPr>
            <a:spLocks noGrp="1"/>
          </p:cNvSpPr>
          <p:nvPr>
            <p:custDataLst>
              <p:tags r:id="rId32"/>
            </p:custDataLst>
          </p:nvPr>
        </p:nvSpPr>
        <p:spPr bwMode="auto">
          <a:xfrm>
            <a:off x="1254125" y="5965825"/>
            <a:ext cx="349250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lIns="0" tIns="0" rIns="0" bIns="0" numCol="1" spcCol="0" rtlCol="0" anchor="t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fld id="{F77A40A0-124D-4688-B6F2-326DA051C0F1}" type="datetime'''1''''''''9''''''9''''''''''''''''''''5'''''''''">
              <a:rPr lang="ru-RU" altLang="en-US" sz="1200"/>
              <a:pPr/>
              <a:t>1995</a:t>
            </a:fld>
            <a:endParaRPr lang="ru-RU" sz="1200" dirty="0">
              <a:sym typeface="+mn-lt"/>
            </a:endParaRPr>
          </a:p>
        </p:txBody>
      </p:sp>
      <p:sp>
        <p:nvSpPr>
          <p:cNvPr id="86" name="Text Placeholder 2"/>
          <p:cNvSpPr>
            <a:spLocks noGrp="1"/>
          </p:cNvSpPr>
          <p:nvPr>
            <p:custDataLst>
              <p:tags r:id="rId33"/>
            </p:custDataLst>
          </p:nvPr>
        </p:nvSpPr>
        <p:spPr bwMode="auto">
          <a:xfrm>
            <a:off x="4540250" y="5965825"/>
            <a:ext cx="349250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lIns="0" tIns="0" rIns="0" bIns="0" numCol="1" spcCol="0" rtlCol="0" anchor="t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fld id="{48B30130-F505-47F3-8D83-1AD09B30C40C}" type="datetime'''''20''''''''''''''''''''''''''''1''''''''5'''''''''">
              <a:rPr lang="ru-RU" altLang="en-US" sz="1200"/>
              <a:pPr/>
              <a:t>2015</a:t>
            </a:fld>
            <a:endParaRPr lang="ru-RU" sz="1200" dirty="0">
              <a:sym typeface="+mn-lt"/>
            </a:endParaRPr>
          </a:p>
        </p:txBody>
      </p:sp>
      <p:sp>
        <p:nvSpPr>
          <p:cNvPr id="61" name="Text Placeholder 2"/>
          <p:cNvSpPr>
            <a:spLocks noGrp="1"/>
          </p:cNvSpPr>
          <p:nvPr>
            <p:custDataLst>
              <p:tags r:id="rId34"/>
            </p:custDataLst>
          </p:nvPr>
        </p:nvSpPr>
        <p:spPr bwMode="auto">
          <a:xfrm>
            <a:off x="434975" y="5965825"/>
            <a:ext cx="349250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lIns="0" tIns="0" rIns="0" bIns="0" numCol="1" spcCol="0" rtlCol="0" anchor="t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fld id="{1EC04F47-EC8A-40B2-B79D-7A04D4B41564}" type="datetime'''''''1''''''9''''''9''0'''''''''''''''''''''''''''''''''">
              <a:rPr lang="ru-RU" altLang="en-US" sz="1200"/>
              <a:pPr/>
              <a:t>1990</a:t>
            </a:fld>
            <a:endParaRPr lang="ru-RU" sz="1200" dirty="0">
              <a:sym typeface="+mn-lt"/>
            </a:endParaRPr>
          </a:p>
        </p:txBody>
      </p:sp>
      <p:sp>
        <p:nvSpPr>
          <p:cNvPr id="81" name="Text Placeholder 2"/>
          <p:cNvSpPr>
            <a:spLocks noGrp="1"/>
          </p:cNvSpPr>
          <p:nvPr>
            <p:custDataLst>
              <p:tags r:id="rId35"/>
            </p:custDataLst>
          </p:nvPr>
        </p:nvSpPr>
        <p:spPr bwMode="auto">
          <a:xfrm>
            <a:off x="3721100" y="5965825"/>
            <a:ext cx="349250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lIns="0" tIns="0" rIns="0" bIns="0" numCol="1" spcCol="0" rtlCol="0" anchor="t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fld id="{DC39549B-5FE2-486C-B936-4E49EB61CA81}" type="datetime'''''''2''''0''''1''''''''''''''''''''0'''''''''''''''''''''">
              <a:rPr lang="ru-RU" altLang="en-US" sz="1200"/>
              <a:pPr/>
              <a:t>2010</a:t>
            </a:fld>
            <a:endParaRPr lang="ru-RU" sz="1200" dirty="0">
              <a:sym typeface="+mn-lt"/>
            </a:endParaRPr>
          </a:p>
        </p:txBody>
      </p:sp>
      <p:sp>
        <p:nvSpPr>
          <p:cNvPr id="69" name="Rectangle 6"/>
          <p:cNvSpPr txBox="1">
            <a:spLocks/>
          </p:cNvSpPr>
          <p:nvPr>
            <p:custDataLst>
              <p:tags r:id="rId36"/>
            </p:custDataLst>
          </p:nvPr>
        </p:nvSpPr>
        <p:spPr>
          <a:xfrm>
            <a:off x="5459953" y="1381424"/>
            <a:ext cx="3277647" cy="34699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vert="horz" lIns="76200" tIns="76200" rIns="76200" bIns="76200" rtlCol="0" anchor="ctr" anchorCtr="0">
            <a:no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endParaRPr lang="ru-RU" sz="11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063" y="230188"/>
            <a:ext cx="8618537" cy="615553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ru-RU" dirty="0"/>
              <a:t>В 2013 году объем инвестиций в портовую инфраструктуру на условиях </a:t>
            </a:r>
            <a:r>
              <a:rPr lang="ru-RU" dirty="0" err="1"/>
              <a:t>ГЧП</a:t>
            </a:r>
            <a:r>
              <a:rPr lang="ru-RU" dirty="0"/>
              <a:t> составил рекордные 8,5 млрд долл. США</a:t>
            </a:r>
          </a:p>
        </p:txBody>
      </p:sp>
      <p:sp>
        <p:nvSpPr>
          <p:cNvPr id="5" name="5. Source"/>
          <p:cNvSpPr>
            <a:spLocks noChangeArrowheads="1"/>
          </p:cNvSpPr>
          <p:nvPr/>
        </p:nvSpPr>
        <p:spPr bwMode="gray">
          <a:xfrm>
            <a:off x="119063" y="6507558"/>
            <a:ext cx="72000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/>
          <a:p>
            <a:pPr marL="609600" indent="-609600" defTabSz="895350">
              <a:tabLst>
                <a:tab pos="630238" algn="l"/>
              </a:tabLst>
            </a:pPr>
            <a:r>
              <a:rPr lang="ru-RU" sz="800" dirty="0">
                <a:solidFill>
                  <a:schemeClr val="accent6"/>
                </a:solidFill>
                <a:latin typeface="+mn-lt"/>
              </a:rPr>
              <a:t>ИСТОЧНИК</a:t>
            </a:r>
            <a:r>
              <a:rPr lang="en-US" sz="800" dirty="0">
                <a:solidFill>
                  <a:schemeClr val="accent6"/>
                </a:solidFill>
                <a:latin typeface="+mn-lt"/>
              </a:rPr>
              <a:t>: World Bank (Private Participation in Infrastructure Database)</a:t>
            </a:r>
          </a:p>
        </p:txBody>
      </p:sp>
      <p:graphicFrame>
        <p:nvGraphicFramePr>
          <p:cNvPr id="4" name="Object 3"/>
          <p:cNvGraphicFramePr>
            <a:graphicFrameLocks/>
          </p:cNvGraphicFramePr>
          <p:nvPr>
            <p:custDataLst>
              <p:tags r:id="rId37"/>
            </p:custDataLst>
            <p:extLst>
              <p:ext uri="{D42A27DB-BD31-4B8C-83A1-F6EECF244321}">
                <p14:modId xmlns:p14="http://schemas.microsoft.com/office/powerpoint/2010/main" val="77284385"/>
              </p:ext>
            </p:extLst>
          </p:nvPr>
        </p:nvGraphicFramePr>
        <p:xfrm>
          <a:off x="5638801" y="1981200"/>
          <a:ext cx="2457405" cy="24574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451" name="Chart" r:id="rId56" imgW="2457405" imgH="2457410" progId="MSGraph.Chart.8">
                  <p:embed followColorScheme="full"/>
                </p:oleObj>
              </mc:Choice>
              <mc:Fallback>
                <p:oleObj name="Chart" r:id="rId56" imgW="2457405" imgH="245741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7"/>
                      <a:stretch>
                        <a:fillRect/>
                      </a:stretch>
                    </p:blipFill>
                    <p:spPr>
                      <a:xfrm>
                        <a:off x="5638801" y="1981200"/>
                        <a:ext cx="2457405" cy="24574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 Placeholder 2"/>
          <p:cNvSpPr>
            <a:spLocks noGrp="1"/>
          </p:cNvSpPr>
          <p:nvPr>
            <p:custDataLst>
              <p:tags r:id="rId38"/>
            </p:custDataLst>
          </p:nvPr>
        </p:nvSpPr>
        <p:spPr bwMode="gray">
          <a:xfrm>
            <a:off x="7212013" y="2243138"/>
            <a:ext cx="206375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19050" tIns="0" rIns="1905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ADA093BE-5CBF-4FCF-95CC-04FD108918A8}" type="datetime'''''''''''''''''''1''''''''''''''''''''''5'''">
              <a:rPr lang="ru-RU" altLang="en-US" sz="1200"/>
              <a:pPr/>
              <a:t>15</a:t>
            </a:fld>
            <a:endParaRPr lang="ru-RU" sz="1200" dirty="0">
              <a:sym typeface="+mn-lt"/>
            </a:endParaRPr>
          </a:p>
        </p:txBody>
      </p:sp>
      <p:sp>
        <p:nvSpPr>
          <p:cNvPr id="19" name="Text Placeholder 2"/>
          <p:cNvSpPr>
            <a:spLocks noGrp="1"/>
          </p:cNvSpPr>
          <p:nvPr>
            <p:custDataLst>
              <p:tags r:id="rId39"/>
            </p:custDataLst>
          </p:nvPr>
        </p:nvSpPr>
        <p:spPr bwMode="auto">
          <a:xfrm>
            <a:off x="8012113" y="2606675"/>
            <a:ext cx="64135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fld id="{ADC87C5A-F7BF-4ED8-B091-17CEF35727A5}" type="datetime'''''''''Б''''а''''''н''''''к''и''&#10;раз''''''вит''''и''''я'">
              <a:rPr lang="ru-RU" altLang="en-US" sz="1200"/>
              <a:pPr/>
              <a:t>Банки
развития</a:t>
            </a:fld>
            <a:endParaRPr lang="ru-RU" sz="1200" dirty="0">
              <a:sym typeface="+mn-lt"/>
            </a:endParaRPr>
          </a:p>
        </p:txBody>
      </p:sp>
      <p:sp>
        <p:nvSpPr>
          <p:cNvPr id="15" name="Text Placeholder 2"/>
          <p:cNvSpPr>
            <a:spLocks noGrp="1"/>
          </p:cNvSpPr>
          <p:nvPr>
            <p:custDataLst>
              <p:tags r:id="rId40"/>
            </p:custDataLst>
          </p:nvPr>
        </p:nvSpPr>
        <p:spPr bwMode="gray">
          <a:xfrm>
            <a:off x="7772400" y="3233738"/>
            <a:ext cx="206375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19050" tIns="0" rIns="1905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839E5337-F3E1-4A17-B8B6-02A4F43633A0}" type="datetime'''''''2''''''''''''''''''''''''''''''4'''">
              <a:rPr lang="ru-RU" altLang="en-US" sz="1200">
                <a:solidFill>
                  <a:schemeClr val="bg1"/>
                </a:solidFill>
              </a:rPr>
              <a:pPr/>
              <a:t>24</a:t>
            </a:fld>
            <a:endParaRPr lang="ru-RU" sz="1200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18" name="Text Placeholder 2"/>
          <p:cNvSpPr>
            <a:spLocks noGrp="1"/>
          </p:cNvSpPr>
          <p:nvPr>
            <p:custDataLst>
              <p:tags r:id="rId41"/>
            </p:custDataLst>
          </p:nvPr>
        </p:nvSpPr>
        <p:spPr bwMode="auto">
          <a:xfrm>
            <a:off x="7275513" y="1593850"/>
            <a:ext cx="1231900" cy="547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ru-RU" sz="1200" dirty="0" smtClean="0">
                <a:sym typeface="+mn-lt"/>
              </a:rPr>
              <a:t>Государственные</a:t>
            </a:r>
            <a:r>
              <a:rPr lang="pl-PL" sz="1200" dirty="0" smtClean="0">
                <a:sym typeface="+mn-lt"/>
              </a:rPr>
              <a:t/>
            </a:r>
            <a:br>
              <a:rPr lang="pl-PL" sz="1200" dirty="0" smtClean="0">
                <a:sym typeface="+mn-lt"/>
              </a:rPr>
            </a:br>
            <a:r>
              <a:rPr lang="ru-RU" sz="1200" dirty="0" smtClean="0">
                <a:sym typeface="+mn-lt"/>
              </a:rPr>
              <a:t>инвестиции</a:t>
            </a:r>
            <a:r>
              <a:rPr lang="pl-PL" sz="1200" dirty="0" smtClean="0">
                <a:sym typeface="+mn-lt"/>
              </a:rPr>
              <a:t/>
            </a:r>
            <a:br>
              <a:rPr lang="pl-PL" sz="1200" dirty="0" smtClean="0">
                <a:sym typeface="+mn-lt"/>
              </a:rPr>
            </a:br>
            <a:r>
              <a:rPr lang="ru-RU" sz="1200" dirty="0" smtClean="0">
                <a:sym typeface="+mn-lt"/>
              </a:rPr>
              <a:t>в</a:t>
            </a:r>
            <a:r>
              <a:rPr lang="pl-PL" sz="1200" dirty="0" smtClean="0">
                <a:sym typeface="+mn-lt"/>
              </a:rPr>
              <a:t> </a:t>
            </a:r>
            <a:r>
              <a:rPr lang="ru-RU" sz="1200" dirty="0" smtClean="0">
                <a:sym typeface="+mn-lt"/>
              </a:rPr>
              <a:t>форме долга</a:t>
            </a:r>
            <a:endParaRPr lang="ru-RU" sz="1200" dirty="0">
              <a:sym typeface="+mn-lt"/>
            </a:endParaRPr>
          </a:p>
        </p:txBody>
      </p:sp>
      <p:sp>
        <p:nvSpPr>
          <p:cNvPr id="21" name="Text Placeholder 2"/>
          <p:cNvSpPr>
            <a:spLocks noGrp="1"/>
          </p:cNvSpPr>
          <p:nvPr>
            <p:custDataLst>
              <p:tags r:id="rId42"/>
            </p:custDataLst>
          </p:nvPr>
        </p:nvSpPr>
        <p:spPr bwMode="gray">
          <a:xfrm>
            <a:off x="5778500" y="3295650"/>
            <a:ext cx="206375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19050" tIns="0" rIns="1905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1EDBA052-CBFA-4716-993A-ED3AFD672265}" type="datetime'''''''''''''''''''5''''''''''''''''''''''''6'''''''">
              <a:rPr lang="ru-RU" altLang="en-US" sz="1200">
                <a:solidFill>
                  <a:schemeClr val="bg1"/>
                </a:solidFill>
              </a:rPr>
              <a:pPr/>
              <a:t>56</a:t>
            </a:fld>
            <a:endParaRPr lang="ru-RU" sz="1200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20" name="Text Placeholder 2"/>
          <p:cNvSpPr>
            <a:spLocks noGrp="1"/>
          </p:cNvSpPr>
          <p:nvPr>
            <p:custDataLst>
              <p:tags r:id="rId43"/>
            </p:custDataLst>
          </p:nvPr>
        </p:nvSpPr>
        <p:spPr bwMode="auto">
          <a:xfrm>
            <a:off x="7391400" y="4233863"/>
            <a:ext cx="1023938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fld id="{5FED2757-DAC7-4F21-B5C3-8B6D48509493}" type="datetime'''''''''К''''''о''м''м''''''ерч''''''ес''к''ие&#10;б''ан''ки'">
              <a:rPr lang="ru-RU" altLang="en-US" sz="1200"/>
              <a:pPr/>
              <a:t>Коммерческие
банки</a:t>
            </a:fld>
            <a:endParaRPr lang="ru-RU" sz="1200" dirty="0">
              <a:sym typeface="+mn-lt"/>
            </a:endParaRPr>
          </a:p>
        </p:txBody>
      </p:sp>
      <p:sp>
        <p:nvSpPr>
          <p:cNvPr id="22" name="Text Placeholder 2"/>
          <p:cNvSpPr>
            <a:spLocks noGrp="1"/>
          </p:cNvSpPr>
          <p:nvPr>
            <p:custDataLst>
              <p:tags r:id="rId44"/>
            </p:custDataLst>
          </p:nvPr>
        </p:nvSpPr>
        <p:spPr bwMode="auto">
          <a:xfrm>
            <a:off x="5567363" y="1579563"/>
            <a:ext cx="939800" cy="547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fld id="{65B1F0EC-1CAA-4B5C-9A18-20AA978C82E6}" type="datetime'Ч''а''с''тны''й&#10;''''акци''о''нерн''''''ый&#10;кап''''и''''тал'''">
              <a:rPr lang="ru-RU" altLang="en-US" sz="1200"/>
              <a:pPr/>
              <a:t>Частный
акционерный
капитал</a:t>
            </a:fld>
            <a:endParaRPr lang="ru-RU" sz="1200" dirty="0">
              <a:sym typeface="+mn-lt"/>
            </a:endParaRPr>
          </a:p>
        </p:txBody>
      </p:sp>
      <p:sp>
        <p:nvSpPr>
          <p:cNvPr id="16" name="Text Placeholder 2"/>
          <p:cNvSpPr>
            <a:spLocks noGrp="1"/>
          </p:cNvSpPr>
          <p:nvPr>
            <p:custDataLst>
              <p:tags r:id="rId45"/>
            </p:custDataLst>
          </p:nvPr>
        </p:nvSpPr>
        <p:spPr bwMode="gray">
          <a:xfrm>
            <a:off x="7319963" y="3994150"/>
            <a:ext cx="122238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3"/>
                </a:solidFill>
              </a14:hiddenFill>
            </a:ext>
          </a:extLst>
        </p:spPr>
        <p:txBody>
          <a:bodyPr vert="horz" wrap="none" lIns="19050" tIns="0" rIns="1905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0A6C4012-C6BB-47EB-A324-FFB967622116}" type="datetime'''''''''''6'''''''''''''''''''''''''''''''">
              <a:rPr lang="ru-RU" altLang="en-US" sz="1200">
                <a:solidFill>
                  <a:schemeClr val="bg1"/>
                </a:solidFill>
              </a:rPr>
              <a:pPr/>
              <a:t>6</a:t>
            </a:fld>
            <a:endParaRPr lang="ru-RU" sz="1200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23" name="Rectangle 178"/>
          <p:cNvSpPr txBox="1">
            <a:spLocks/>
          </p:cNvSpPr>
          <p:nvPr>
            <p:custDataLst>
              <p:tags r:id="rId46"/>
            </p:custDataLst>
          </p:nvPr>
        </p:nvSpPr>
        <p:spPr>
          <a:xfrm>
            <a:off x="5459953" y="4956175"/>
            <a:ext cx="3277647" cy="13064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144000" tIns="144000" rIns="144000" bIns="144000" rtlCol="0" anchor="ctr" anchorCtr="0">
            <a:spAutoFit/>
          </a:bodyPr>
          <a:lstStyle>
            <a:defPPr>
              <a:defRPr lang="en-US"/>
            </a:defPPr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spcBef>
                <a:spcPct val="50000"/>
              </a:spcBef>
              <a:buClr>
                <a:schemeClr val="lt1"/>
              </a:buClr>
              <a:buSzPct val="125000"/>
              <a:buFont typeface="Arial" charset="0"/>
              <a:buChar char="▪"/>
              <a:defRPr sz="1400" b="1" baseline="0">
                <a:solidFill>
                  <a:schemeClr val="lt1"/>
                </a:solidFill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/>
            <a:r>
              <a:rPr lang="ru-RU" sz="1200" dirty="0"/>
              <a:t>Значительная часть инвестиций приходится на частных инвесторов</a:t>
            </a:r>
          </a:p>
          <a:p>
            <a:pPr lvl="1"/>
            <a:r>
              <a:rPr lang="ru-RU" sz="1200" dirty="0"/>
              <a:t>Государство, как правило, участвует в проектах путем предоставления заемного финансирования</a:t>
            </a:r>
          </a:p>
        </p:txBody>
      </p:sp>
      <p:cxnSp>
        <p:nvCxnSpPr>
          <p:cNvPr id="190" name="Straight Connector 189"/>
          <p:cNvCxnSpPr/>
          <p:nvPr>
            <p:custDataLst>
              <p:tags r:id="rId47"/>
            </p:custDataLst>
          </p:nvPr>
        </p:nvCxnSpPr>
        <p:spPr bwMode="gray">
          <a:xfrm>
            <a:off x="2117725" y="2103438"/>
            <a:ext cx="285750" cy="0"/>
          </a:xfrm>
          <a:prstGeom prst="line">
            <a:avLst/>
          </a:prstGeom>
          <a:ln w="19050">
            <a:solidFill>
              <a:schemeClr val="accent5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3" name="Oval 202"/>
          <p:cNvSpPr/>
          <p:nvPr>
            <p:custDataLst>
              <p:tags r:id="rId48"/>
            </p:custDataLst>
          </p:nvPr>
        </p:nvSpPr>
        <p:spPr bwMode="auto">
          <a:xfrm>
            <a:off x="2227263" y="2070100"/>
            <a:ext cx="66675" cy="66675"/>
          </a:xfrm>
          <a:prstGeom prst="ellipse">
            <a:avLst/>
          </a:prstGeom>
          <a:solidFill>
            <a:schemeClr val="accent5"/>
          </a:solidFill>
          <a:ln w="952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 smtClean="0">
              <a:solidFill>
                <a:schemeClr val="tx1"/>
              </a:solidFill>
            </a:endParaRPr>
          </a:p>
        </p:txBody>
      </p:sp>
      <p:sp>
        <p:nvSpPr>
          <p:cNvPr id="122" name="Text Placeholder 2"/>
          <p:cNvSpPr>
            <a:spLocks noGrp="1"/>
          </p:cNvSpPr>
          <p:nvPr>
            <p:custDataLst>
              <p:tags r:id="rId49"/>
            </p:custDataLst>
          </p:nvPr>
        </p:nvSpPr>
        <p:spPr bwMode="auto">
          <a:xfrm>
            <a:off x="2505075" y="2032000"/>
            <a:ext cx="2193925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ru-RU" altLang="en-US" sz="1000" dirty="0" smtClean="0">
                <a:sym typeface="+mn-lt"/>
              </a:rPr>
              <a:t>Количество проектов (правая шкала)</a:t>
            </a:r>
            <a:endParaRPr lang="en-US" sz="1000" dirty="0">
              <a:sym typeface="+mn-lt"/>
            </a:endParaRPr>
          </a:p>
        </p:txBody>
      </p:sp>
      <p:sp>
        <p:nvSpPr>
          <p:cNvPr id="206" name="TextBox 205"/>
          <p:cNvSpPr txBox="1"/>
          <p:nvPr/>
        </p:nvSpPr>
        <p:spPr>
          <a:xfrm>
            <a:off x="211138" y="1579563"/>
            <a:ext cx="1855789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sz="1200" b="1" dirty="0" smtClean="0"/>
              <a:t>Объем инвестиций</a:t>
            </a:r>
          </a:p>
          <a:p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</a:rPr>
              <a:t>Млрд долл. США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7" name="TextBox 206"/>
          <p:cNvSpPr txBox="1"/>
          <p:nvPr/>
        </p:nvSpPr>
        <p:spPr>
          <a:xfrm>
            <a:off x="3298031" y="1579563"/>
            <a:ext cx="1855789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algn="r"/>
            <a:r>
              <a:rPr lang="ru-RU" sz="1200" b="1" dirty="0" smtClean="0"/>
              <a:t>Количество проектов</a:t>
            </a:r>
          </a:p>
          <a:p>
            <a:pPr algn="r"/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</a:rPr>
              <a:t>Шт.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176463" y="2271713"/>
            <a:ext cx="2358539" cy="160338"/>
            <a:chOff x="1628251" y="2312719"/>
            <a:chExt cx="2358539" cy="160338"/>
          </a:xfrm>
        </p:grpSpPr>
        <p:sp>
          <p:nvSpPr>
            <p:cNvPr id="210" name="RectangleLegend1"/>
            <p:cNvSpPr>
              <a:spLocks noChangeArrowheads="1"/>
            </p:cNvSpPr>
            <p:nvPr/>
          </p:nvSpPr>
          <p:spPr bwMode="gray">
            <a:xfrm>
              <a:off x="1628251" y="2312719"/>
              <a:ext cx="165100" cy="16033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US" sz="1000" baseline="0" dirty="0">
                <a:latin typeface="+mn-lt"/>
                <a:ea typeface="+mn-ea"/>
              </a:endParaRPr>
            </a:p>
          </p:txBody>
        </p:sp>
        <p:sp>
          <p:nvSpPr>
            <p:cNvPr id="214" name="Legend1"/>
            <p:cNvSpPr>
              <a:spLocks noChangeArrowheads="1"/>
            </p:cNvSpPr>
            <p:nvPr>
              <p:custDataLst>
                <p:tags r:id="rId50"/>
              </p:custDataLst>
            </p:nvPr>
          </p:nvSpPr>
          <p:spPr bwMode="gray">
            <a:xfrm>
              <a:off x="1957388" y="2315944"/>
              <a:ext cx="2029402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ru-RU" sz="1000" baseline="0" dirty="0" smtClean="0">
                  <a:latin typeface="+mn-lt"/>
                  <a:ea typeface="+mn-ea"/>
                </a:rPr>
                <a:t>Объем инвестиций (левая</a:t>
              </a:r>
              <a:r>
                <a:rPr lang="ru-RU" sz="1000" dirty="0" smtClean="0">
                  <a:latin typeface="+mn-lt"/>
                  <a:ea typeface="+mn-ea"/>
                </a:rPr>
                <a:t> шкала)</a:t>
              </a:r>
              <a:endParaRPr lang="en-US" sz="1000" baseline="0" dirty="0">
                <a:latin typeface="+mn-lt"/>
                <a:ea typeface="+mn-ea"/>
              </a:endParaRPr>
            </a:p>
          </p:txBody>
        </p:sp>
      </p:grpSp>
      <p:grpSp>
        <p:nvGrpSpPr>
          <p:cNvPr id="62" name="Group 61"/>
          <p:cNvGrpSpPr>
            <a:grpSpLocks/>
          </p:cNvGrpSpPr>
          <p:nvPr/>
        </p:nvGrpSpPr>
        <p:grpSpPr>
          <a:xfrm>
            <a:off x="119062" y="1083337"/>
            <a:ext cx="5224464" cy="203133"/>
            <a:chOff x="412468" y="1206969"/>
            <a:chExt cx="837307" cy="203133"/>
          </a:xfrm>
        </p:grpSpPr>
        <p:cxnSp>
          <p:nvCxnSpPr>
            <p:cNvPr id="63" name="AutoShape 249"/>
            <p:cNvCxnSpPr>
              <a:cxnSpLocks noChangeShapeType="1"/>
              <a:stCxn id="64" idx="4"/>
              <a:endCxn id="64" idx="6"/>
            </p:cNvCxnSpPr>
            <p:nvPr/>
          </p:nvCxnSpPr>
          <p:spPr bwMode="gray">
            <a:xfrm>
              <a:off x="412468" y="1410102"/>
              <a:ext cx="837307" cy="0"/>
            </a:xfrm>
            <a:prstGeom prst="straightConnector1">
              <a:avLst/>
            </a:prstGeom>
            <a:noFill/>
            <a:ln w="9525">
              <a:solidFill>
                <a:schemeClr val="accent6">
                  <a:lumMod val="60000"/>
                  <a:lumOff val="4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4" name="AutoShape 250"/>
            <p:cNvSpPr>
              <a:spLocks noChangeArrowheads="1"/>
            </p:cNvSpPr>
            <p:nvPr/>
          </p:nvSpPr>
          <p:spPr bwMode="gray">
            <a:xfrm>
              <a:off x="412468" y="1206969"/>
              <a:ext cx="837307" cy="203133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sz="1200" b="1" dirty="0">
                  <a:solidFill>
                    <a:schemeClr val="accent3"/>
                  </a:solidFill>
                  <a:latin typeface="+mn-lt"/>
                </a:rPr>
                <a:t>Объем инвестиций в портовую инфраструктур на условиях </a:t>
              </a:r>
              <a:r>
                <a:rPr lang="ru-RU" sz="1200" b="1" dirty="0" err="1">
                  <a:solidFill>
                    <a:schemeClr val="accent3"/>
                  </a:solidFill>
                  <a:latin typeface="+mn-lt"/>
                </a:rPr>
                <a:t>ГЧП</a:t>
              </a:r>
              <a:endParaRPr lang="ru-RU" sz="1200" b="1" dirty="0">
                <a:solidFill>
                  <a:schemeClr val="accent3"/>
                </a:solidFill>
                <a:latin typeface="+mn-lt"/>
              </a:endParaRPr>
            </a:p>
          </p:txBody>
        </p:sp>
      </p:grpSp>
      <p:grpSp>
        <p:nvGrpSpPr>
          <p:cNvPr id="65" name="Group 64"/>
          <p:cNvGrpSpPr>
            <a:grpSpLocks/>
          </p:cNvGrpSpPr>
          <p:nvPr/>
        </p:nvGrpSpPr>
        <p:grpSpPr>
          <a:xfrm>
            <a:off x="5459953" y="1083339"/>
            <a:ext cx="3277647" cy="203133"/>
            <a:chOff x="1359204" y="1206971"/>
            <a:chExt cx="1403383" cy="203133"/>
          </a:xfrm>
        </p:grpSpPr>
        <p:cxnSp>
          <p:nvCxnSpPr>
            <p:cNvPr id="67" name="AutoShape 249"/>
            <p:cNvCxnSpPr>
              <a:cxnSpLocks noChangeShapeType="1"/>
              <a:stCxn id="68" idx="4"/>
              <a:endCxn id="68" idx="6"/>
            </p:cNvCxnSpPr>
            <p:nvPr/>
          </p:nvCxnSpPr>
          <p:spPr bwMode="gray">
            <a:xfrm>
              <a:off x="1359204" y="1410104"/>
              <a:ext cx="1403383" cy="0"/>
            </a:xfrm>
            <a:prstGeom prst="straightConnector1">
              <a:avLst/>
            </a:prstGeom>
            <a:noFill/>
            <a:ln w="9525">
              <a:solidFill>
                <a:schemeClr val="accent6">
                  <a:lumMod val="60000"/>
                  <a:lumOff val="4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8" name="AutoShape 250"/>
            <p:cNvSpPr>
              <a:spLocks noChangeArrowheads="1"/>
            </p:cNvSpPr>
            <p:nvPr/>
          </p:nvSpPr>
          <p:spPr bwMode="gray">
            <a:xfrm>
              <a:off x="1359204" y="1206971"/>
              <a:ext cx="1403383" cy="203133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sz="1200" b="1" dirty="0">
                  <a:solidFill>
                    <a:schemeClr val="accent3"/>
                  </a:solidFill>
                  <a:latin typeface="+mn-lt"/>
                </a:rPr>
                <a:t>Структура финансирования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3304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Object 1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8562270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92" name="think-cell Slide" r:id="rId8" imgW="359" imgH="358" progId="TCLayout.ActiveDocument.1">
                  <p:embed/>
                </p:oleObj>
              </mc:Choice>
              <mc:Fallback>
                <p:oleObj name="think-cell Slide" r:id="rId8" imgW="359" imgH="35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3" name="Straight Connector 112"/>
          <p:cNvCxnSpPr>
            <a:cxnSpLocks/>
          </p:cNvCxnSpPr>
          <p:nvPr/>
        </p:nvCxnSpPr>
        <p:spPr>
          <a:xfrm>
            <a:off x="714375" y="1361564"/>
            <a:ext cx="0" cy="4934271"/>
          </a:xfrm>
          <a:prstGeom prst="line">
            <a:avLst/>
          </a:prstGeom>
          <a:ln w="111125">
            <a:solidFill>
              <a:schemeClr val="accent1">
                <a:lumMod val="40000"/>
                <a:lumOff val="6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064" y="230188"/>
            <a:ext cx="8618537" cy="615553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ru-RU" dirty="0"/>
              <a:t>На привлекательность частных инвестиций в портовую инфраструктуру страны влияет множество факторов</a:t>
            </a:r>
          </a:p>
        </p:txBody>
      </p:sp>
      <p:cxnSp>
        <p:nvCxnSpPr>
          <p:cNvPr id="18" name="Straight Connector 17"/>
          <p:cNvCxnSpPr>
            <a:cxnSpLocks/>
          </p:cNvCxnSpPr>
          <p:nvPr/>
        </p:nvCxnSpPr>
        <p:spPr>
          <a:xfrm>
            <a:off x="3276600" y="2665497"/>
            <a:ext cx="5461001" cy="0"/>
          </a:xfrm>
          <a:prstGeom prst="line">
            <a:avLst/>
          </a:prstGeom>
          <a:noFill/>
          <a:ln w="9525">
            <a:solidFill>
              <a:schemeClr val="accent6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3276600" y="3898144"/>
            <a:ext cx="5461001" cy="0"/>
          </a:xfrm>
          <a:prstGeom prst="line">
            <a:avLst/>
          </a:prstGeom>
          <a:noFill/>
          <a:ln w="9525">
            <a:solidFill>
              <a:schemeClr val="accent6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3276600" y="5130792"/>
            <a:ext cx="5461001" cy="0"/>
          </a:xfrm>
          <a:prstGeom prst="line">
            <a:avLst/>
          </a:prstGeom>
          <a:noFill/>
          <a:ln w="9525">
            <a:solidFill>
              <a:schemeClr val="accent6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" name="Group 4"/>
          <p:cNvGrpSpPr>
            <a:grpSpLocks/>
          </p:cNvGrpSpPr>
          <p:nvPr/>
        </p:nvGrpSpPr>
        <p:grpSpPr>
          <a:xfrm>
            <a:off x="119064" y="1015857"/>
            <a:ext cx="3014662" cy="234493"/>
            <a:chOff x="119063" y="987282"/>
            <a:chExt cx="2808000" cy="234493"/>
          </a:xfrm>
        </p:grpSpPr>
        <p:cxnSp>
          <p:nvCxnSpPr>
            <p:cNvPr id="8" name="AutoShape 249"/>
            <p:cNvCxnSpPr>
              <a:cxnSpLocks noChangeShapeType="1"/>
              <a:stCxn id="9" idx="4"/>
              <a:endCxn id="9" idx="6"/>
            </p:cNvCxnSpPr>
            <p:nvPr/>
          </p:nvCxnSpPr>
          <p:spPr bwMode="gray">
            <a:xfrm>
              <a:off x="119063" y="1221775"/>
              <a:ext cx="2808000" cy="0"/>
            </a:xfrm>
            <a:prstGeom prst="straightConnector1">
              <a:avLst/>
            </a:prstGeom>
            <a:noFill/>
            <a:ln w="9525">
              <a:solidFill>
                <a:schemeClr val="accent6">
                  <a:lumMod val="60000"/>
                  <a:lumOff val="4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" name="AutoShape 250"/>
            <p:cNvSpPr>
              <a:spLocks noChangeArrowheads="1"/>
            </p:cNvSpPr>
            <p:nvPr/>
          </p:nvSpPr>
          <p:spPr bwMode="gray">
            <a:xfrm>
              <a:off x="119063" y="987282"/>
              <a:ext cx="2808000" cy="234493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ru-RU" sz="1400" b="1" dirty="0" smtClean="0">
                  <a:solidFill>
                    <a:schemeClr val="accent3"/>
                  </a:solidFill>
                  <a:latin typeface="+mn-lt"/>
                </a:rPr>
                <a:t>Категория</a:t>
              </a:r>
              <a:endParaRPr lang="en-US" sz="1400" baseline="0" dirty="0">
                <a:solidFill>
                  <a:schemeClr val="accent3"/>
                </a:solidFill>
                <a:latin typeface="+mn-lt"/>
              </a:endParaRPr>
            </a:p>
          </p:txBody>
        </p:sp>
      </p:grpSp>
      <p:grpSp>
        <p:nvGrpSpPr>
          <p:cNvPr id="6" name="Group 5"/>
          <p:cNvGrpSpPr>
            <a:grpSpLocks/>
          </p:cNvGrpSpPr>
          <p:nvPr/>
        </p:nvGrpSpPr>
        <p:grpSpPr>
          <a:xfrm>
            <a:off x="3276600" y="1016987"/>
            <a:ext cx="5461001" cy="233363"/>
            <a:chOff x="3192886" y="988412"/>
            <a:chExt cx="5649489" cy="233363"/>
          </a:xfrm>
        </p:grpSpPr>
        <p:cxnSp>
          <p:nvCxnSpPr>
            <p:cNvPr id="11" name="AutoShape 249"/>
            <p:cNvCxnSpPr>
              <a:cxnSpLocks noChangeShapeType="1"/>
              <a:stCxn id="12" idx="4"/>
              <a:endCxn id="12" idx="6"/>
            </p:cNvCxnSpPr>
            <p:nvPr/>
          </p:nvCxnSpPr>
          <p:spPr bwMode="gray">
            <a:xfrm>
              <a:off x="3192886" y="1221775"/>
              <a:ext cx="5649489" cy="0"/>
            </a:xfrm>
            <a:prstGeom prst="straightConnector1">
              <a:avLst/>
            </a:prstGeom>
            <a:noFill/>
            <a:ln w="9525">
              <a:solidFill>
                <a:schemeClr val="accent6">
                  <a:lumMod val="60000"/>
                  <a:lumOff val="4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" name="AutoShape 250"/>
            <p:cNvSpPr>
              <a:spLocks noChangeArrowheads="1"/>
            </p:cNvSpPr>
            <p:nvPr/>
          </p:nvSpPr>
          <p:spPr bwMode="gray">
            <a:xfrm>
              <a:off x="3192886" y="988412"/>
              <a:ext cx="5649489" cy="233363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ru-RU" sz="1400" b="1" dirty="0" smtClean="0">
                  <a:solidFill>
                    <a:schemeClr val="accent3"/>
                  </a:solidFill>
                  <a:latin typeface="+mn-lt"/>
                </a:rPr>
                <a:t>Факторы успеха в привлечении частных инвестиций</a:t>
              </a:r>
              <a:endParaRPr lang="en-US" sz="1400" baseline="0" dirty="0">
                <a:solidFill>
                  <a:schemeClr val="accent3"/>
                </a:solidFill>
                <a:latin typeface="+mn-lt"/>
              </a:endParaRPr>
            </a:p>
          </p:txBody>
        </p:sp>
      </p:grpSp>
      <p:sp>
        <p:nvSpPr>
          <p:cNvPr id="16" name="TextBox 15"/>
          <p:cNvSpPr txBox="1">
            <a:spLocks/>
          </p:cNvSpPr>
          <p:nvPr/>
        </p:nvSpPr>
        <p:spPr>
          <a:xfrm>
            <a:off x="3276600" y="5261132"/>
            <a:ext cx="5461001" cy="969496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>
              <a:spcBef>
                <a:spcPct val="25000"/>
              </a:spcBef>
            </a:pPr>
            <a:r>
              <a:rPr lang="ru-RU" b="1" dirty="0" smtClean="0"/>
              <a:t>Защита права частной собственности</a:t>
            </a:r>
          </a:p>
          <a:p>
            <a:pPr lvl="1">
              <a:spcBef>
                <a:spcPct val="25000"/>
              </a:spcBef>
            </a:pPr>
            <a:r>
              <a:rPr lang="ru-RU" dirty="0" smtClean="0"/>
              <a:t>Независимое и неизбирательное </a:t>
            </a:r>
            <a:r>
              <a:rPr lang="ru-RU" dirty="0" err="1" smtClean="0"/>
              <a:t>правоприменение</a:t>
            </a:r>
            <a:endParaRPr lang="ru-RU" dirty="0" smtClean="0"/>
          </a:p>
          <a:p>
            <a:pPr lvl="1">
              <a:spcBef>
                <a:spcPct val="25000"/>
              </a:spcBef>
            </a:pPr>
            <a:r>
              <a:rPr lang="ru-RU" b="1" dirty="0" smtClean="0"/>
              <a:t>Законодательное обеспечение</a:t>
            </a:r>
            <a:r>
              <a:rPr lang="ru-RU" dirty="0" smtClean="0"/>
              <a:t> сложных коммерческих форм (например, </a:t>
            </a:r>
            <a:r>
              <a:rPr lang="ru-RU" dirty="0" err="1" smtClean="0"/>
              <a:t>ГЧП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26" name="Rectangle 6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119064" y="3963276"/>
            <a:ext cx="3014662" cy="11023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lIns="1224000" tIns="76200" rIns="76200" bIns="76200" rtlCol="0" anchor="ctr" anchorCtr="0">
            <a:noAutofit/>
          </a:bodyPr>
          <a:lstStyle>
            <a:defPPr>
              <a:defRPr lang="en-US"/>
            </a:defPPr>
            <a:lvl1pPr marL="0" lvl="0" indent="0" defTabSz="895350" eaLnBrk="1" latinLnBrk="0" hangingPunct="1">
              <a:buClr>
                <a:schemeClr val="tx2"/>
              </a:buClr>
              <a:buSzPct val="100000"/>
              <a:defRPr sz="1100" b="1" baseline="0">
                <a:solidFill>
                  <a:schemeClr val="bg1"/>
                </a:solidFill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sz="1400" dirty="0"/>
              <a:t>Инфраструктура </a:t>
            </a:r>
            <a:br>
              <a:rPr lang="ru-RU" sz="1400" dirty="0"/>
            </a:br>
            <a:r>
              <a:rPr lang="ru-RU" sz="1400" dirty="0"/>
              <a:t>и география</a:t>
            </a:r>
          </a:p>
        </p:txBody>
      </p:sp>
      <p:sp>
        <p:nvSpPr>
          <p:cNvPr id="14" name="TextBox 13"/>
          <p:cNvSpPr txBox="1">
            <a:spLocks/>
          </p:cNvSpPr>
          <p:nvPr/>
        </p:nvSpPr>
        <p:spPr>
          <a:xfrm>
            <a:off x="3276600" y="4028629"/>
            <a:ext cx="5461001" cy="971676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>
              <a:spcBef>
                <a:spcPct val="25000"/>
              </a:spcBef>
            </a:pPr>
            <a:r>
              <a:rPr lang="ru-RU" b="1" dirty="0" smtClean="0"/>
              <a:t>Наличие вспомогательной инфраструктуры</a:t>
            </a:r>
          </a:p>
          <a:p>
            <a:pPr lvl="2">
              <a:spcBef>
                <a:spcPct val="12500"/>
              </a:spcBef>
            </a:pPr>
            <a:r>
              <a:rPr lang="ru-RU" dirty="0" smtClean="0"/>
              <a:t>Подъездные пути</a:t>
            </a:r>
          </a:p>
          <a:p>
            <a:pPr lvl="2">
              <a:spcBef>
                <a:spcPct val="12500"/>
              </a:spcBef>
            </a:pPr>
            <a:r>
              <a:rPr lang="ru-RU" dirty="0" smtClean="0"/>
              <a:t>Энергетика и коммуникации</a:t>
            </a:r>
          </a:p>
          <a:p>
            <a:pPr lvl="1">
              <a:spcBef>
                <a:spcPct val="25000"/>
              </a:spcBef>
            </a:pPr>
            <a:r>
              <a:rPr lang="ru-RU" b="1" dirty="0" smtClean="0"/>
              <a:t>Наличие </a:t>
            </a:r>
            <a:r>
              <a:rPr lang="ru-RU" dirty="0" smtClean="0"/>
              <a:t>квалифицированной</a:t>
            </a:r>
            <a:r>
              <a:rPr lang="ru-RU" b="1" dirty="0" smtClean="0"/>
              <a:t> рабочей силы </a:t>
            </a:r>
            <a:r>
              <a:rPr lang="ru-RU" dirty="0" smtClean="0"/>
              <a:t>и жилья</a:t>
            </a:r>
            <a:endParaRPr lang="ru-RU" dirty="0"/>
          </a:p>
        </p:txBody>
      </p:sp>
      <p:sp>
        <p:nvSpPr>
          <p:cNvPr id="24" name="Rectangle 6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119064" y="2730629"/>
            <a:ext cx="3014662" cy="11023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lIns="1224000" tIns="76200" rIns="76200" bIns="76200" rtlCol="0" anchor="ctr" anchorCtr="0">
            <a:noAutofit/>
          </a:bodyPr>
          <a:lstStyle>
            <a:defPPr>
              <a:defRPr lang="en-US"/>
            </a:defPPr>
            <a:lvl1pPr marL="0" lvl="0" indent="0" defTabSz="895350" eaLnBrk="1" latinLnBrk="0" hangingPunct="1">
              <a:buClr>
                <a:schemeClr val="tx2"/>
              </a:buClr>
              <a:buSzPct val="100000"/>
              <a:defRPr sz="1100" b="1" baseline="0">
                <a:solidFill>
                  <a:schemeClr val="bg1"/>
                </a:solidFill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sz="1400" dirty="0"/>
              <a:t>Финансовые инструменты </a:t>
            </a:r>
            <a:br>
              <a:rPr lang="ru-RU" sz="1400" dirty="0"/>
            </a:br>
            <a:r>
              <a:rPr lang="ru-RU" sz="1400" dirty="0"/>
              <a:t>и институты</a:t>
            </a:r>
          </a:p>
        </p:txBody>
      </p:sp>
      <p:sp>
        <p:nvSpPr>
          <p:cNvPr id="10" name="TextBox 9"/>
          <p:cNvSpPr txBox="1">
            <a:spLocks/>
          </p:cNvSpPr>
          <p:nvPr/>
        </p:nvSpPr>
        <p:spPr>
          <a:xfrm>
            <a:off x="3276600" y="2795982"/>
            <a:ext cx="5461001" cy="971676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>
              <a:spcBef>
                <a:spcPct val="25000"/>
              </a:spcBef>
            </a:pPr>
            <a:r>
              <a:rPr lang="ru-RU" b="1" dirty="0" smtClean="0"/>
              <a:t>Доступность финансирования</a:t>
            </a:r>
          </a:p>
          <a:p>
            <a:pPr lvl="2">
              <a:spcBef>
                <a:spcPct val="12500"/>
              </a:spcBef>
            </a:pPr>
            <a:r>
              <a:rPr lang="ru-RU" dirty="0" smtClean="0"/>
              <a:t>Наличие банков развития и инфраструктурных фондов</a:t>
            </a:r>
          </a:p>
          <a:p>
            <a:pPr lvl="2">
              <a:spcBef>
                <a:spcPct val="12500"/>
              </a:spcBef>
            </a:pPr>
            <a:r>
              <a:rPr lang="ru-RU" dirty="0" smtClean="0"/>
              <a:t>Развитость финансового рынка</a:t>
            </a:r>
          </a:p>
          <a:p>
            <a:pPr lvl="1">
              <a:spcBef>
                <a:spcPct val="25000"/>
              </a:spcBef>
            </a:pPr>
            <a:r>
              <a:rPr lang="ru-RU" b="1" dirty="0" smtClean="0"/>
              <a:t>Стоимость заемного финансирования</a:t>
            </a:r>
            <a:endParaRPr lang="ru-RU" b="1" dirty="0"/>
          </a:p>
        </p:txBody>
      </p:sp>
      <p:sp>
        <p:nvSpPr>
          <p:cNvPr id="22" name="Rectangle 6"/>
          <p:cNvSpPr txBox="1">
            <a:spLocks/>
          </p:cNvSpPr>
          <p:nvPr>
            <p:custDataLst>
              <p:tags r:id="rId5"/>
            </p:custDataLst>
          </p:nvPr>
        </p:nvSpPr>
        <p:spPr>
          <a:xfrm>
            <a:off x="119064" y="5195925"/>
            <a:ext cx="3014662" cy="109991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lIns="1224000" tIns="76200" rIns="76200" bIns="76200" rtlCol="0" anchor="ctr" anchorCtr="0">
            <a:noAutofit/>
          </a:bodyPr>
          <a:lstStyle>
            <a:defPPr>
              <a:defRPr lang="en-US"/>
            </a:defPPr>
            <a:lvl1pPr marL="0" lvl="0" indent="0" defTabSz="895350" eaLnBrk="1" latinLnBrk="0" hangingPunct="1">
              <a:buClr>
                <a:schemeClr val="tx2"/>
              </a:buClr>
              <a:buSzPct val="100000"/>
              <a:defRPr sz="1100" b="1" baseline="0">
                <a:solidFill>
                  <a:schemeClr val="bg1"/>
                </a:solidFill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sz="1400" dirty="0"/>
              <a:t>Регуляторная </a:t>
            </a:r>
            <a:br>
              <a:rPr lang="ru-RU" sz="1400" dirty="0"/>
            </a:br>
            <a:r>
              <a:rPr lang="ru-RU" sz="1400" dirty="0"/>
              <a:t>и правовая среда</a:t>
            </a:r>
          </a:p>
        </p:txBody>
      </p:sp>
      <p:sp>
        <p:nvSpPr>
          <p:cNvPr id="17" name="Rectangle 6"/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119064" y="1361564"/>
            <a:ext cx="3014662" cy="12388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lIns="1224000" tIns="76200" rIns="76200" bIns="76200" rtlCol="0" anchor="ctr" anchorCtr="0">
            <a:noAutofit/>
          </a:bodyPr>
          <a:lstStyle>
            <a:defPPr>
              <a:defRPr lang="en-US"/>
            </a:defPPr>
            <a:lvl1pPr marL="0" lvl="0" indent="0" defTabSz="895350" eaLnBrk="1" latinLnBrk="0" hangingPunct="1">
              <a:buClr>
                <a:schemeClr val="tx2"/>
              </a:buClr>
              <a:buSzPct val="100000"/>
              <a:defRPr sz="1100" b="1" baseline="0">
                <a:solidFill>
                  <a:schemeClr val="bg1"/>
                </a:solidFill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sz="1400" dirty="0"/>
              <a:t>Экономическая конъюнктура</a:t>
            </a:r>
          </a:p>
        </p:txBody>
      </p:sp>
      <p:sp>
        <p:nvSpPr>
          <p:cNvPr id="4" name="TextBox 3"/>
          <p:cNvSpPr txBox="1">
            <a:spLocks/>
          </p:cNvSpPr>
          <p:nvPr/>
        </p:nvSpPr>
        <p:spPr>
          <a:xfrm>
            <a:off x="3276600" y="1361564"/>
            <a:ext cx="5461001" cy="123880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>
              <a:spcBef>
                <a:spcPct val="25000"/>
              </a:spcBef>
            </a:pPr>
            <a:r>
              <a:rPr lang="ru-RU" b="1" dirty="0" smtClean="0"/>
              <a:t>Рост</a:t>
            </a:r>
            <a:r>
              <a:rPr lang="ru-RU" dirty="0" smtClean="0"/>
              <a:t> </a:t>
            </a:r>
            <a:r>
              <a:rPr lang="ru-RU" b="1" dirty="0" smtClean="0"/>
              <a:t>экономики</a:t>
            </a:r>
            <a:r>
              <a:rPr lang="ru-RU" dirty="0" smtClean="0"/>
              <a:t> и морской </a:t>
            </a:r>
            <a:r>
              <a:rPr lang="ru-RU" b="1" dirty="0" smtClean="0"/>
              <a:t>торговли</a:t>
            </a:r>
          </a:p>
          <a:p>
            <a:pPr lvl="1">
              <a:spcBef>
                <a:spcPct val="25000"/>
              </a:spcBef>
            </a:pPr>
            <a:r>
              <a:rPr lang="ru-RU" dirty="0" smtClean="0"/>
              <a:t>Умеренный </a:t>
            </a:r>
            <a:r>
              <a:rPr lang="ru-RU" b="1" dirty="0" smtClean="0"/>
              <a:t>уровень</a:t>
            </a:r>
            <a:r>
              <a:rPr lang="ru-RU" dirty="0" smtClean="0"/>
              <a:t> </a:t>
            </a:r>
            <a:r>
              <a:rPr lang="ru-RU" b="1" dirty="0" smtClean="0"/>
              <a:t>конкуренции</a:t>
            </a:r>
          </a:p>
          <a:p>
            <a:pPr lvl="1">
              <a:spcBef>
                <a:spcPct val="25000"/>
              </a:spcBef>
            </a:pPr>
            <a:r>
              <a:rPr lang="ru-RU" dirty="0" smtClean="0"/>
              <a:t>Длительное </a:t>
            </a:r>
            <a:r>
              <a:rPr lang="ru-RU" b="1" dirty="0" smtClean="0"/>
              <a:t>отсутствие</a:t>
            </a:r>
            <a:r>
              <a:rPr lang="ru-RU" dirty="0" smtClean="0"/>
              <a:t> внутренних </a:t>
            </a:r>
            <a:r>
              <a:rPr lang="ru-RU" b="1" dirty="0" smtClean="0"/>
              <a:t>политических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b="1" dirty="0" smtClean="0"/>
              <a:t>и экономических шоков</a:t>
            </a:r>
          </a:p>
          <a:p>
            <a:pPr lvl="1">
              <a:spcBef>
                <a:spcPct val="25000"/>
              </a:spcBef>
            </a:pPr>
            <a:r>
              <a:rPr lang="ru-RU" dirty="0" smtClean="0"/>
              <a:t>Налоговые и прочие </a:t>
            </a:r>
            <a:r>
              <a:rPr lang="ru-RU" b="1" dirty="0" smtClean="0"/>
              <a:t>льготы</a:t>
            </a:r>
            <a:r>
              <a:rPr lang="ru-RU" dirty="0" smtClean="0"/>
              <a:t> (в </a:t>
            </a:r>
            <a:r>
              <a:rPr lang="ru-RU" dirty="0" err="1" smtClean="0"/>
              <a:t>т.ч</a:t>
            </a:r>
            <a:r>
              <a:rPr lang="ru-RU" dirty="0" smtClean="0"/>
              <a:t>. экономические зоны)</a:t>
            </a:r>
            <a:endParaRPr lang="ru-RU" dirty="0"/>
          </a:p>
        </p:txBody>
      </p:sp>
      <p:sp>
        <p:nvSpPr>
          <p:cNvPr id="13" name="Oval 12"/>
          <p:cNvSpPr/>
          <p:nvPr/>
        </p:nvSpPr>
        <p:spPr>
          <a:xfrm>
            <a:off x="257175" y="1523764"/>
            <a:ext cx="914400" cy="914400"/>
          </a:xfrm>
          <a:prstGeom prst="ellipse">
            <a:avLst/>
          </a:prstGeom>
          <a:solidFill>
            <a:schemeClr val="bg1"/>
          </a:solidFill>
          <a:ln w="9525">
            <a:noFill/>
          </a:ln>
          <a:effectLst>
            <a:innerShdw blurRad="63500" dist="50800" dir="8100000">
              <a:schemeClr val="accent6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</a:endParaRPr>
          </a:p>
        </p:txBody>
      </p:sp>
      <p:sp>
        <p:nvSpPr>
          <p:cNvPr id="91" name="Oval 90"/>
          <p:cNvSpPr/>
          <p:nvPr/>
        </p:nvSpPr>
        <p:spPr>
          <a:xfrm>
            <a:off x="257175" y="2824620"/>
            <a:ext cx="914400" cy="914400"/>
          </a:xfrm>
          <a:prstGeom prst="ellipse">
            <a:avLst/>
          </a:prstGeom>
          <a:solidFill>
            <a:schemeClr val="bg1"/>
          </a:solidFill>
          <a:ln w="9525">
            <a:noFill/>
          </a:ln>
          <a:effectLst>
            <a:innerShdw blurRad="63500" dist="50800" dir="8100000">
              <a:schemeClr val="accent6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</a:endParaRPr>
          </a:p>
        </p:txBody>
      </p:sp>
      <p:sp>
        <p:nvSpPr>
          <p:cNvPr id="106" name="Oval 105"/>
          <p:cNvSpPr/>
          <p:nvPr/>
        </p:nvSpPr>
        <p:spPr>
          <a:xfrm>
            <a:off x="257175" y="4057267"/>
            <a:ext cx="914400" cy="914400"/>
          </a:xfrm>
          <a:prstGeom prst="ellipse">
            <a:avLst/>
          </a:prstGeom>
          <a:solidFill>
            <a:schemeClr val="bg1"/>
          </a:solidFill>
          <a:ln w="9525">
            <a:noFill/>
          </a:ln>
          <a:effectLst>
            <a:innerShdw blurRad="63500" dist="50800" dir="8100000">
              <a:schemeClr val="accent6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</a:endParaRPr>
          </a:p>
        </p:txBody>
      </p:sp>
      <p:sp>
        <p:nvSpPr>
          <p:cNvPr id="107" name="Oval 106"/>
          <p:cNvSpPr/>
          <p:nvPr/>
        </p:nvSpPr>
        <p:spPr>
          <a:xfrm>
            <a:off x="257175" y="5288680"/>
            <a:ext cx="914400" cy="914400"/>
          </a:xfrm>
          <a:prstGeom prst="ellipse">
            <a:avLst/>
          </a:prstGeom>
          <a:solidFill>
            <a:schemeClr val="bg1"/>
          </a:solidFill>
          <a:ln w="9525">
            <a:noFill/>
          </a:ln>
          <a:effectLst>
            <a:innerShdw blurRad="63500" dist="50800" dir="8100000">
              <a:schemeClr val="accent6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</a:endParaRPr>
          </a:p>
        </p:txBody>
      </p:sp>
      <p:grpSp>
        <p:nvGrpSpPr>
          <p:cNvPr id="39" name="Group 4"/>
          <p:cNvGrpSpPr>
            <a:grpSpLocks noChangeAspect="1"/>
          </p:cNvGrpSpPr>
          <p:nvPr/>
        </p:nvGrpSpPr>
        <p:grpSpPr bwMode="auto">
          <a:xfrm>
            <a:off x="431800" y="5493517"/>
            <a:ext cx="565150" cy="443980"/>
            <a:chOff x="-514" y="3457"/>
            <a:chExt cx="611" cy="480"/>
          </a:xfrm>
          <a:solidFill>
            <a:schemeClr val="accent3"/>
          </a:solidFill>
        </p:grpSpPr>
        <p:sp>
          <p:nvSpPr>
            <p:cNvPr id="41" name="Freeform 5"/>
            <p:cNvSpPr>
              <a:spLocks noEditPoints="1"/>
            </p:cNvSpPr>
            <p:nvPr/>
          </p:nvSpPr>
          <p:spPr bwMode="auto">
            <a:xfrm>
              <a:off x="-94" y="3534"/>
              <a:ext cx="115" cy="173"/>
            </a:xfrm>
            <a:custGeom>
              <a:avLst/>
              <a:gdLst>
                <a:gd name="T0" fmla="*/ 115 w 115"/>
                <a:gd name="T1" fmla="*/ 173 h 173"/>
                <a:gd name="T2" fmla="*/ 0 w 115"/>
                <a:gd name="T3" fmla="*/ 173 h 173"/>
                <a:gd name="T4" fmla="*/ 0 w 115"/>
                <a:gd name="T5" fmla="*/ 0 h 173"/>
                <a:gd name="T6" fmla="*/ 115 w 115"/>
                <a:gd name="T7" fmla="*/ 0 h 173"/>
                <a:gd name="T8" fmla="*/ 115 w 115"/>
                <a:gd name="T9" fmla="*/ 173 h 173"/>
                <a:gd name="T10" fmla="*/ 20 w 115"/>
                <a:gd name="T11" fmla="*/ 154 h 173"/>
                <a:gd name="T12" fmla="*/ 96 w 115"/>
                <a:gd name="T13" fmla="*/ 154 h 173"/>
                <a:gd name="T14" fmla="*/ 96 w 115"/>
                <a:gd name="T15" fmla="*/ 19 h 173"/>
                <a:gd name="T16" fmla="*/ 20 w 115"/>
                <a:gd name="T17" fmla="*/ 19 h 173"/>
                <a:gd name="T18" fmla="*/ 20 w 115"/>
                <a:gd name="T19" fmla="*/ 154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5" h="173">
                  <a:moveTo>
                    <a:pt x="115" y="173"/>
                  </a:moveTo>
                  <a:lnTo>
                    <a:pt x="0" y="173"/>
                  </a:lnTo>
                  <a:lnTo>
                    <a:pt x="0" y="0"/>
                  </a:lnTo>
                  <a:lnTo>
                    <a:pt x="115" y="0"/>
                  </a:lnTo>
                  <a:lnTo>
                    <a:pt x="115" y="173"/>
                  </a:lnTo>
                  <a:close/>
                  <a:moveTo>
                    <a:pt x="20" y="154"/>
                  </a:moveTo>
                  <a:lnTo>
                    <a:pt x="96" y="154"/>
                  </a:lnTo>
                  <a:lnTo>
                    <a:pt x="96" y="19"/>
                  </a:lnTo>
                  <a:lnTo>
                    <a:pt x="20" y="19"/>
                  </a:lnTo>
                  <a:lnTo>
                    <a:pt x="20" y="1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  <p:sp>
          <p:nvSpPr>
            <p:cNvPr id="42" name="Freeform 6"/>
            <p:cNvSpPr>
              <a:spLocks/>
            </p:cNvSpPr>
            <p:nvPr/>
          </p:nvSpPr>
          <p:spPr bwMode="auto">
            <a:xfrm>
              <a:off x="-132" y="3707"/>
              <a:ext cx="191" cy="77"/>
            </a:xfrm>
            <a:custGeom>
              <a:avLst/>
              <a:gdLst>
                <a:gd name="T0" fmla="*/ 64 w 80"/>
                <a:gd name="T1" fmla="*/ 32 h 32"/>
                <a:gd name="T2" fmla="*/ 16 w 80"/>
                <a:gd name="T3" fmla="*/ 32 h 32"/>
                <a:gd name="T4" fmla="*/ 0 w 80"/>
                <a:gd name="T5" fmla="*/ 16 h 32"/>
                <a:gd name="T6" fmla="*/ 16 w 80"/>
                <a:gd name="T7" fmla="*/ 0 h 32"/>
                <a:gd name="T8" fmla="*/ 16 w 80"/>
                <a:gd name="T9" fmla="*/ 8 h 32"/>
                <a:gd name="T10" fmla="*/ 8 w 80"/>
                <a:gd name="T11" fmla="*/ 16 h 32"/>
                <a:gd name="T12" fmla="*/ 16 w 80"/>
                <a:gd name="T13" fmla="*/ 24 h 32"/>
                <a:gd name="T14" fmla="*/ 64 w 80"/>
                <a:gd name="T15" fmla="*/ 24 h 32"/>
                <a:gd name="T16" fmla="*/ 72 w 80"/>
                <a:gd name="T17" fmla="*/ 16 h 32"/>
                <a:gd name="T18" fmla="*/ 64 w 80"/>
                <a:gd name="T19" fmla="*/ 8 h 32"/>
                <a:gd name="T20" fmla="*/ 64 w 80"/>
                <a:gd name="T21" fmla="*/ 0 h 32"/>
                <a:gd name="T22" fmla="*/ 80 w 80"/>
                <a:gd name="T23" fmla="*/ 16 h 32"/>
                <a:gd name="T24" fmla="*/ 64 w 80"/>
                <a:gd name="T25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0" h="32">
                  <a:moveTo>
                    <a:pt x="64" y="32"/>
                  </a:moveTo>
                  <a:cubicBezTo>
                    <a:pt x="16" y="32"/>
                    <a:pt x="16" y="32"/>
                    <a:pt x="16" y="32"/>
                  </a:cubicBezTo>
                  <a:cubicBezTo>
                    <a:pt x="7" y="32"/>
                    <a:pt x="0" y="25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2" y="8"/>
                    <a:pt x="8" y="12"/>
                    <a:pt x="8" y="16"/>
                  </a:cubicBezTo>
                  <a:cubicBezTo>
                    <a:pt x="8" y="20"/>
                    <a:pt x="12" y="24"/>
                    <a:pt x="16" y="24"/>
                  </a:cubicBezTo>
                  <a:cubicBezTo>
                    <a:pt x="64" y="24"/>
                    <a:pt x="64" y="24"/>
                    <a:pt x="64" y="24"/>
                  </a:cubicBezTo>
                  <a:cubicBezTo>
                    <a:pt x="68" y="24"/>
                    <a:pt x="72" y="20"/>
                    <a:pt x="72" y="16"/>
                  </a:cubicBezTo>
                  <a:cubicBezTo>
                    <a:pt x="72" y="12"/>
                    <a:pt x="68" y="8"/>
                    <a:pt x="64" y="8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73" y="0"/>
                    <a:pt x="80" y="7"/>
                    <a:pt x="80" y="16"/>
                  </a:cubicBezTo>
                  <a:cubicBezTo>
                    <a:pt x="80" y="25"/>
                    <a:pt x="73" y="32"/>
                    <a:pt x="64" y="3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  <p:sp>
          <p:nvSpPr>
            <p:cNvPr id="43" name="Freeform 7"/>
            <p:cNvSpPr>
              <a:spLocks/>
            </p:cNvSpPr>
            <p:nvPr/>
          </p:nvSpPr>
          <p:spPr bwMode="auto">
            <a:xfrm>
              <a:off x="-132" y="3457"/>
              <a:ext cx="191" cy="77"/>
            </a:xfrm>
            <a:custGeom>
              <a:avLst/>
              <a:gdLst>
                <a:gd name="T0" fmla="*/ 64 w 80"/>
                <a:gd name="T1" fmla="*/ 32 h 32"/>
                <a:gd name="T2" fmla="*/ 64 w 80"/>
                <a:gd name="T3" fmla="*/ 24 h 32"/>
                <a:gd name="T4" fmla="*/ 72 w 80"/>
                <a:gd name="T5" fmla="*/ 16 h 32"/>
                <a:gd name="T6" fmla="*/ 64 w 80"/>
                <a:gd name="T7" fmla="*/ 8 h 32"/>
                <a:gd name="T8" fmla="*/ 16 w 80"/>
                <a:gd name="T9" fmla="*/ 8 h 32"/>
                <a:gd name="T10" fmla="*/ 8 w 80"/>
                <a:gd name="T11" fmla="*/ 16 h 32"/>
                <a:gd name="T12" fmla="*/ 16 w 80"/>
                <a:gd name="T13" fmla="*/ 24 h 32"/>
                <a:gd name="T14" fmla="*/ 16 w 80"/>
                <a:gd name="T15" fmla="*/ 32 h 32"/>
                <a:gd name="T16" fmla="*/ 0 w 80"/>
                <a:gd name="T17" fmla="*/ 16 h 32"/>
                <a:gd name="T18" fmla="*/ 16 w 80"/>
                <a:gd name="T19" fmla="*/ 0 h 32"/>
                <a:gd name="T20" fmla="*/ 64 w 80"/>
                <a:gd name="T21" fmla="*/ 0 h 32"/>
                <a:gd name="T22" fmla="*/ 80 w 80"/>
                <a:gd name="T23" fmla="*/ 16 h 32"/>
                <a:gd name="T24" fmla="*/ 64 w 80"/>
                <a:gd name="T25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0" h="32">
                  <a:moveTo>
                    <a:pt x="64" y="32"/>
                  </a:moveTo>
                  <a:cubicBezTo>
                    <a:pt x="64" y="24"/>
                    <a:pt x="64" y="24"/>
                    <a:pt x="64" y="24"/>
                  </a:cubicBezTo>
                  <a:cubicBezTo>
                    <a:pt x="68" y="24"/>
                    <a:pt x="72" y="20"/>
                    <a:pt x="72" y="16"/>
                  </a:cubicBezTo>
                  <a:cubicBezTo>
                    <a:pt x="72" y="12"/>
                    <a:pt x="68" y="8"/>
                    <a:pt x="64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2" y="8"/>
                    <a:pt x="8" y="12"/>
                    <a:pt x="8" y="16"/>
                  </a:cubicBezTo>
                  <a:cubicBezTo>
                    <a:pt x="8" y="20"/>
                    <a:pt x="12" y="24"/>
                    <a:pt x="16" y="24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7" y="32"/>
                    <a:pt x="0" y="25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73" y="0"/>
                    <a:pt x="80" y="7"/>
                    <a:pt x="80" y="16"/>
                  </a:cubicBezTo>
                  <a:cubicBezTo>
                    <a:pt x="80" y="25"/>
                    <a:pt x="73" y="32"/>
                    <a:pt x="64" y="3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  <p:sp>
          <p:nvSpPr>
            <p:cNvPr id="45" name="Rectangle 8"/>
            <p:cNvSpPr>
              <a:spLocks noChangeArrowheads="1"/>
            </p:cNvSpPr>
            <p:nvPr/>
          </p:nvSpPr>
          <p:spPr bwMode="auto">
            <a:xfrm>
              <a:off x="-84" y="3745"/>
              <a:ext cx="19" cy="2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  <p:sp>
          <p:nvSpPr>
            <p:cNvPr id="46" name="Rectangle 9"/>
            <p:cNvSpPr>
              <a:spLocks noChangeArrowheads="1"/>
            </p:cNvSpPr>
            <p:nvPr/>
          </p:nvSpPr>
          <p:spPr bwMode="auto">
            <a:xfrm>
              <a:off x="-46" y="3745"/>
              <a:ext cx="19" cy="2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  <p:sp>
          <p:nvSpPr>
            <p:cNvPr id="47" name="Rectangle 10"/>
            <p:cNvSpPr>
              <a:spLocks noChangeArrowheads="1"/>
            </p:cNvSpPr>
            <p:nvPr/>
          </p:nvSpPr>
          <p:spPr bwMode="auto">
            <a:xfrm>
              <a:off x="-8" y="3745"/>
              <a:ext cx="19" cy="2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  <p:sp>
          <p:nvSpPr>
            <p:cNvPr id="48" name="Rectangle 11"/>
            <p:cNvSpPr>
              <a:spLocks noChangeArrowheads="1"/>
            </p:cNvSpPr>
            <p:nvPr/>
          </p:nvSpPr>
          <p:spPr bwMode="auto">
            <a:xfrm>
              <a:off x="-84" y="3467"/>
              <a:ext cx="19" cy="2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  <p:sp>
          <p:nvSpPr>
            <p:cNvPr id="49" name="Rectangle 12"/>
            <p:cNvSpPr>
              <a:spLocks noChangeArrowheads="1"/>
            </p:cNvSpPr>
            <p:nvPr/>
          </p:nvSpPr>
          <p:spPr bwMode="auto">
            <a:xfrm>
              <a:off x="-46" y="3467"/>
              <a:ext cx="19" cy="2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  <p:sp>
          <p:nvSpPr>
            <p:cNvPr id="50" name="Rectangle 13"/>
            <p:cNvSpPr>
              <a:spLocks noChangeArrowheads="1"/>
            </p:cNvSpPr>
            <p:nvPr/>
          </p:nvSpPr>
          <p:spPr bwMode="auto">
            <a:xfrm>
              <a:off x="-8" y="3467"/>
              <a:ext cx="19" cy="2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  <p:sp>
          <p:nvSpPr>
            <p:cNvPr id="51" name="Freeform 14"/>
            <p:cNvSpPr>
              <a:spLocks/>
            </p:cNvSpPr>
            <p:nvPr/>
          </p:nvSpPr>
          <p:spPr bwMode="auto">
            <a:xfrm>
              <a:off x="-418" y="3582"/>
              <a:ext cx="334" cy="29"/>
            </a:xfrm>
            <a:custGeom>
              <a:avLst/>
              <a:gdLst>
                <a:gd name="T0" fmla="*/ 334 w 334"/>
                <a:gd name="T1" fmla="*/ 29 h 29"/>
                <a:gd name="T2" fmla="*/ 303 w 334"/>
                <a:gd name="T3" fmla="*/ 29 h 29"/>
                <a:gd name="T4" fmla="*/ 284 w 334"/>
                <a:gd name="T5" fmla="*/ 19 h 29"/>
                <a:gd name="T6" fmla="*/ 0 w 334"/>
                <a:gd name="T7" fmla="*/ 19 h 29"/>
                <a:gd name="T8" fmla="*/ 0 w 334"/>
                <a:gd name="T9" fmla="*/ 0 h 29"/>
                <a:gd name="T10" fmla="*/ 289 w 334"/>
                <a:gd name="T11" fmla="*/ 0 h 29"/>
                <a:gd name="T12" fmla="*/ 308 w 334"/>
                <a:gd name="T13" fmla="*/ 10 h 29"/>
                <a:gd name="T14" fmla="*/ 334 w 334"/>
                <a:gd name="T15" fmla="*/ 10 h 29"/>
                <a:gd name="T16" fmla="*/ 334 w 334"/>
                <a:gd name="T17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4" h="29">
                  <a:moveTo>
                    <a:pt x="334" y="29"/>
                  </a:moveTo>
                  <a:lnTo>
                    <a:pt x="303" y="29"/>
                  </a:lnTo>
                  <a:lnTo>
                    <a:pt x="284" y="19"/>
                  </a:lnTo>
                  <a:lnTo>
                    <a:pt x="0" y="19"/>
                  </a:lnTo>
                  <a:lnTo>
                    <a:pt x="0" y="0"/>
                  </a:lnTo>
                  <a:lnTo>
                    <a:pt x="289" y="0"/>
                  </a:lnTo>
                  <a:lnTo>
                    <a:pt x="308" y="10"/>
                  </a:lnTo>
                  <a:lnTo>
                    <a:pt x="334" y="10"/>
                  </a:lnTo>
                  <a:lnTo>
                    <a:pt x="334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  <p:sp>
          <p:nvSpPr>
            <p:cNvPr id="52" name="Freeform 15"/>
            <p:cNvSpPr>
              <a:spLocks/>
            </p:cNvSpPr>
            <p:nvPr/>
          </p:nvSpPr>
          <p:spPr bwMode="auto">
            <a:xfrm>
              <a:off x="-418" y="3630"/>
              <a:ext cx="334" cy="29"/>
            </a:xfrm>
            <a:custGeom>
              <a:avLst/>
              <a:gdLst>
                <a:gd name="T0" fmla="*/ 289 w 334"/>
                <a:gd name="T1" fmla="*/ 29 h 29"/>
                <a:gd name="T2" fmla="*/ 0 w 334"/>
                <a:gd name="T3" fmla="*/ 29 h 29"/>
                <a:gd name="T4" fmla="*/ 0 w 334"/>
                <a:gd name="T5" fmla="*/ 10 h 29"/>
                <a:gd name="T6" fmla="*/ 284 w 334"/>
                <a:gd name="T7" fmla="*/ 10 h 29"/>
                <a:gd name="T8" fmla="*/ 303 w 334"/>
                <a:gd name="T9" fmla="*/ 0 h 29"/>
                <a:gd name="T10" fmla="*/ 334 w 334"/>
                <a:gd name="T11" fmla="*/ 0 h 29"/>
                <a:gd name="T12" fmla="*/ 334 w 334"/>
                <a:gd name="T13" fmla="*/ 19 h 29"/>
                <a:gd name="T14" fmla="*/ 308 w 334"/>
                <a:gd name="T15" fmla="*/ 19 h 29"/>
                <a:gd name="T16" fmla="*/ 289 w 334"/>
                <a:gd name="T17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4" h="29">
                  <a:moveTo>
                    <a:pt x="289" y="29"/>
                  </a:moveTo>
                  <a:lnTo>
                    <a:pt x="0" y="29"/>
                  </a:lnTo>
                  <a:lnTo>
                    <a:pt x="0" y="10"/>
                  </a:lnTo>
                  <a:lnTo>
                    <a:pt x="284" y="10"/>
                  </a:lnTo>
                  <a:lnTo>
                    <a:pt x="303" y="0"/>
                  </a:lnTo>
                  <a:lnTo>
                    <a:pt x="334" y="0"/>
                  </a:lnTo>
                  <a:lnTo>
                    <a:pt x="334" y="19"/>
                  </a:lnTo>
                  <a:lnTo>
                    <a:pt x="308" y="19"/>
                  </a:lnTo>
                  <a:lnTo>
                    <a:pt x="289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  <p:sp>
          <p:nvSpPr>
            <p:cNvPr id="53" name="Freeform 16"/>
            <p:cNvSpPr>
              <a:spLocks noEditPoints="1"/>
            </p:cNvSpPr>
            <p:nvPr/>
          </p:nvSpPr>
          <p:spPr bwMode="auto">
            <a:xfrm>
              <a:off x="-514" y="3563"/>
              <a:ext cx="115" cy="115"/>
            </a:xfrm>
            <a:custGeom>
              <a:avLst/>
              <a:gdLst>
                <a:gd name="T0" fmla="*/ 24 w 48"/>
                <a:gd name="T1" fmla="*/ 48 h 48"/>
                <a:gd name="T2" fmla="*/ 0 w 48"/>
                <a:gd name="T3" fmla="*/ 24 h 48"/>
                <a:gd name="T4" fmla="*/ 24 w 48"/>
                <a:gd name="T5" fmla="*/ 0 h 48"/>
                <a:gd name="T6" fmla="*/ 48 w 48"/>
                <a:gd name="T7" fmla="*/ 24 h 48"/>
                <a:gd name="T8" fmla="*/ 24 w 48"/>
                <a:gd name="T9" fmla="*/ 48 h 48"/>
                <a:gd name="T10" fmla="*/ 24 w 48"/>
                <a:gd name="T11" fmla="*/ 8 h 48"/>
                <a:gd name="T12" fmla="*/ 8 w 48"/>
                <a:gd name="T13" fmla="*/ 24 h 48"/>
                <a:gd name="T14" fmla="*/ 24 w 48"/>
                <a:gd name="T15" fmla="*/ 40 h 48"/>
                <a:gd name="T16" fmla="*/ 40 w 48"/>
                <a:gd name="T17" fmla="*/ 24 h 48"/>
                <a:gd name="T18" fmla="*/ 24 w 48"/>
                <a:gd name="T19" fmla="*/ 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8" h="48">
                  <a:moveTo>
                    <a:pt x="24" y="48"/>
                  </a:moveTo>
                  <a:cubicBezTo>
                    <a:pt x="11" y="48"/>
                    <a:pt x="0" y="37"/>
                    <a:pt x="0" y="24"/>
                  </a:cubicBezTo>
                  <a:cubicBezTo>
                    <a:pt x="0" y="11"/>
                    <a:pt x="11" y="0"/>
                    <a:pt x="24" y="0"/>
                  </a:cubicBezTo>
                  <a:cubicBezTo>
                    <a:pt x="37" y="0"/>
                    <a:pt x="48" y="11"/>
                    <a:pt x="48" y="24"/>
                  </a:cubicBezTo>
                  <a:cubicBezTo>
                    <a:pt x="48" y="37"/>
                    <a:pt x="37" y="48"/>
                    <a:pt x="24" y="48"/>
                  </a:cubicBezTo>
                  <a:close/>
                  <a:moveTo>
                    <a:pt x="24" y="8"/>
                  </a:moveTo>
                  <a:cubicBezTo>
                    <a:pt x="15" y="8"/>
                    <a:pt x="8" y="15"/>
                    <a:pt x="8" y="24"/>
                  </a:cubicBezTo>
                  <a:cubicBezTo>
                    <a:pt x="8" y="33"/>
                    <a:pt x="15" y="40"/>
                    <a:pt x="24" y="40"/>
                  </a:cubicBezTo>
                  <a:cubicBezTo>
                    <a:pt x="33" y="40"/>
                    <a:pt x="40" y="33"/>
                    <a:pt x="40" y="24"/>
                  </a:cubicBezTo>
                  <a:cubicBezTo>
                    <a:pt x="40" y="15"/>
                    <a:pt x="33" y="8"/>
                    <a:pt x="24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  <p:sp>
          <p:nvSpPr>
            <p:cNvPr id="54" name="Rectangle 17"/>
            <p:cNvSpPr>
              <a:spLocks noChangeArrowheads="1"/>
            </p:cNvSpPr>
            <p:nvPr/>
          </p:nvSpPr>
          <p:spPr bwMode="auto">
            <a:xfrm>
              <a:off x="-170" y="3592"/>
              <a:ext cx="19" cy="5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  <p:sp>
          <p:nvSpPr>
            <p:cNvPr id="55" name="Rectangle 18"/>
            <p:cNvSpPr>
              <a:spLocks noChangeArrowheads="1"/>
            </p:cNvSpPr>
            <p:nvPr/>
          </p:nvSpPr>
          <p:spPr bwMode="auto">
            <a:xfrm>
              <a:off x="-208" y="3592"/>
              <a:ext cx="19" cy="5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  <p:sp>
          <p:nvSpPr>
            <p:cNvPr id="56" name="Rectangle 19"/>
            <p:cNvSpPr>
              <a:spLocks noChangeArrowheads="1"/>
            </p:cNvSpPr>
            <p:nvPr/>
          </p:nvSpPr>
          <p:spPr bwMode="auto">
            <a:xfrm>
              <a:off x="-246" y="3592"/>
              <a:ext cx="19" cy="5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  <p:sp>
          <p:nvSpPr>
            <p:cNvPr id="57" name="Freeform 20"/>
            <p:cNvSpPr>
              <a:spLocks/>
            </p:cNvSpPr>
            <p:nvPr/>
          </p:nvSpPr>
          <p:spPr bwMode="auto">
            <a:xfrm>
              <a:off x="-151" y="3822"/>
              <a:ext cx="229" cy="48"/>
            </a:xfrm>
            <a:custGeom>
              <a:avLst/>
              <a:gdLst>
                <a:gd name="T0" fmla="*/ 96 w 96"/>
                <a:gd name="T1" fmla="*/ 20 h 20"/>
                <a:gd name="T2" fmla="*/ 88 w 96"/>
                <a:gd name="T3" fmla="*/ 20 h 20"/>
                <a:gd name="T4" fmla="*/ 88 w 96"/>
                <a:gd name="T5" fmla="*/ 12 h 20"/>
                <a:gd name="T6" fmla="*/ 84 w 96"/>
                <a:gd name="T7" fmla="*/ 8 h 20"/>
                <a:gd name="T8" fmla="*/ 12 w 96"/>
                <a:gd name="T9" fmla="*/ 8 h 20"/>
                <a:gd name="T10" fmla="*/ 8 w 96"/>
                <a:gd name="T11" fmla="*/ 12 h 20"/>
                <a:gd name="T12" fmla="*/ 8 w 96"/>
                <a:gd name="T13" fmla="*/ 20 h 20"/>
                <a:gd name="T14" fmla="*/ 0 w 96"/>
                <a:gd name="T15" fmla="*/ 20 h 20"/>
                <a:gd name="T16" fmla="*/ 0 w 96"/>
                <a:gd name="T17" fmla="*/ 12 h 20"/>
                <a:gd name="T18" fmla="*/ 12 w 96"/>
                <a:gd name="T19" fmla="*/ 0 h 20"/>
                <a:gd name="T20" fmla="*/ 84 w 96"/>
                <a:gd name="T21" fmla="*/ 0 h 20"/>
                <a:gd name="T22" fmla="*/ 96 w 96"/>
                <a:gd name="T23" fmla="*/ 12 h 20"/>
                <a:gd name="T24" fmla="*/ 96 w 96"/>
                <a:gd name="T25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6" h="20">
                  <a:moveTo>
                    <a:pt x="96" y="20"/>
                  </a:moveTo>
                  <a:cubicBezTo>
                    <a:pt x="88" y="20"/>
                    <a:pt x="88" y="20"/>
                    <a:pt x="88" y="20"/>
                  </a:cubicBezTo>
                  <a:cubicBezTo>
                    <a:pt x="88" y="12"/>
                    <a:pt x="88" y="12"/>
                    <a:pt x="88" y="12"/>
                  </a:cubicBezTo>
                  <a:cubicBezTo>
                    <a:pt x="88" y="10"/>
                    <a:pt x="86" y="8"/>
                    <a:pt x="84" y="8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0" y="8"/>
                    <a:pt x="8" y="10"/>
                    <a:pt x="8" y="12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91" y="0"/>
                    <a:pt x="96" y="5"/>
                    <a:pt x="96" y="12"/>
                  </a:cubicBezTo>
                  <a:lnTo>
                    <a:pt x="96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  <p:sp>
          <p:nvSpPr>
            <p:cNvPr id="58" name="Freeform 21"/>
            <p:cNvSpPr>
              <a:spLocks noEditPoints="1"/>
            </p:cNvSpPr>
            <p:nvPr/>
          </p:nvSpPr>
          <p:spPr bwMode="auto">
            <a:xfrm>
              <a:off x="-170" y="3860"/>
              <a:ext cx="267" cy="77"/>
            </a:xfrm>
            <a:custGeom>
              <a:avLst/>
              <a:gdLst>
                <a:gd name="T0" fmla="*/ 100 w 112"/>
                <a:gd name="T1" fmla="*/ 32 h 32"/>
                <a:gd name="T2" fmla="*/ 12 w 112"/>
                <a:gd name="T3" fmla="*/ 32 h 32"/>
                <a:gd name="T4" fmla="*/ 0 w 112"/>
                <a:gd name="T5" fmla="*/ 20 h 32"/>
                <a:gd name="T6" fmla="*/ 0 w 112"/>
                <a:gd name="T7" fmla="*/ 12 h 32"/>
                <a:gd name="T8" fmla="*/ 12 w 112"/>
                <a:gd name="T9" fmla="*/ 0 h 32"/>
                <a:gd name="T10" fmla="*/ 100 w 112"/>
                <a:gd name="T11" fmla="*/ 0 h 32"/>
                <a:gd name="T12" fmla="*/ 112 w 112"/>
                <a:gd name="T13" fmla="*/ 12 h 32"/>
                <a:gd name="T14" fmla="*/ 112 w 112"/>
                <a:gd name="T15" fmla="*/ 20 h 32"/>
                <a:gd name="T16" fmla="*/ 100 w 112"/>
                <a:gd name="T17" fmla="*/ 32 h 32"/>
                <a:gd name="T18" fmla="*/ 12 w 112"/>
                <a:gd name="T19" fmla="*/ 8 h 32"/>
                <a:gd name="T20" fmla="*/ 8 w 112"/>
                <a:gd name="T21" fmla="*/ 12 h 32"/>
                <a:gd name="T22" fmla="*/ 8 w 112"/>
                <a:gd name="T23" fmla="*/ 20 h 32"/>
                <a:gd name="T24" fmla="*/ 12 w 112"/>
                <a:gd name="T25" fmla="*/ 24 h 32"/>
                <a:gd name="T26" fmla="*/ 100 w 112"/>
                <a:gd name="T27" fmla="*/ 24 h 32"/>
                <a:gd name="T28" fmla="*/ 104 w 112"/>
                <a:gd name="T29" fmla="*/ 20 h 32"/>
                <a:gd name="T30" fmla="*/ 104 w 112"/>
                <a:gd name="T31" fmla="*/ 12 h 32"/>
                <a:gd name="T32" fmla="*/ 100 w 112"/>
                <a:gd name="T33" fmla="*/ 8 h 32"/>
                <a:gd name="T34" fmla="*/ 12 w 112"/>
                <a:gd name="T35" fmla="*/ 8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2" h="32">
                  <a:moveTo>
                    <a:pt x="100" y="32"/>
                  </a:moveTo>
                  <a:cubicBezTo>
                    <a:pt x="12" y="32"/>
                    <a:pt x="12" y="32"/>
                    <a:pt x="12" y="32"/>
                  </a:cubicBezTo>
                  <a:cubicBezTo>
                    <a:pt x="5" y="32"/>
                    <a:pt x="0" y="27"/>
                    <a:pt x="0" y="2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107" y="0"/>
                    <a:pt x="112" y="5"/>
                    <a:pt x="112" y="12"/>
                  </a:cubicBezTo>
                  <a:cubicBezTo>
                    <a:pt x="112" y="20"/>
                    <a:pt x="112" y="20"/>
                    <a:pt x="112" y="20"/>
                  </a:cubicBezTo>
                  <a:cubicBezTo>
                    <a:pt x="112" y="27"/>
                    <a:pt x="107" y="32"/>
                    <a:pt x="100" y="32"/>
                  </a:cubicBezTo>
                  <a:close/>
                  <a:moveTo>
                    <a:pt x="12" y="8"/>
                  </a:moveTo>
                  <a:cubicBezTo>
                    <a:pt x="10" y="8"/>
                    <a:pt x="8" y="10"/>
                    <a:pt x="8" y="12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8" y="22"/>
                    <a:pt x="10" y="24"/>
                    <a:pt x="12" y="24"/>
                  </a:cubicBezTo>
                  <a:cubicBezTo>
                    <a:pt x="100" y="24"/>
                    <a:pt x="100" y="24"/>
                    <a:pt x="100" y="24"/>
                  </a:cubicBezTo>
                  <a:cubicBezTo>
                    <a:pt x="102" y="24"/>
                    <a:pt x="104" y="22"/>
                    <a:pt x="104" y="20"/>
                  </a:cubicBezTo>
                  <a:cubicBezTo>
                    <a:pt x="104" y="12"/>
                    <a:pt x="104" y="12"/>
                    <a:pt x="104" y="12"/>
                  </a:cubicBezTo>
                  <a:cubicBezTo>
                    <a:pt x="104" y="10"/>
                    <a:pt x="102" y="8"/>
                    <a:pt x="100" y="8"/>
                  </a:cubicBezTo>
                  <a:lnTo>
                    <a:pt x="12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  <p:sp>
          <p:nvSpPr>
            <p:cNvPr id="59" name="Rectangle 22"/>
            <p:cNvSpPr>
              <a:spLocks noChangeArrowheads="1"/>
            </p:cNvSpPr>
            <p:nvPr/>
          </p:nvSpPr>
          <p:spPr bwMode="auto">
            <a:xfrm>
              <a:off x="-514" y="3918"/>
              <a:ext cx="373" cy="1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  <p:sp>
          <p:nvSpPr>
            <p:cNvPr id="60" name="Rectangle 23"/>
            <p:cNvSpPr>
              <a:spLocks noChangeArrowheads="1"/>
            </p:cNvSpPr>
            <p:nvPr/>
          </p:nvSpPr>
          <p:spPr bwMode="auto">
            <a:xfrm>
              <a:off x="-46" y="3573"/>
              <a:ext cx="19" cy="1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  <p:sp>
          <p:nvSpPr>
            <p:cNvPr id="61" name="Rectangle 24"/>
            <p:cNvSpPr>
              <a:spLocks noChangeArrowheads="1"/>
            </p:cNvSpPr>
            <p:nvPr/>
          </p:nvSpPr>
          <p:spPr bwMode="auto">
            <a:xfrm>
              <a:off x="-46" y="3611"/>
              <a:ext cx="19" cy="1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  <p:sp>
          <p:nvSpPr>
            <p:cNvPr id="62" name="Rectangle 25"/>
            <p:cNvSpPr>
              <a:spLocks noChangeArrowheads="1"/>
            </p:cNvSpPr>
            <p:nvPr/>
          </p:nvSpPr>
          <p:spPr bwMode="auto">
            <a:xfrm>
              <a:off x="-46" y="3649"/>
              <a:ext cx="19" cy="1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</p:grpSp>
      <p:grpSp>
        <p:nvGrpSpPr>
          <p:cNvPr id="63" name="Group 28"/>
          <p:cNvGrpSpPr>
            <a:grpSpLocks/>
          </p:cNvGrpSpPr>
          <p:nvPr/>
        </p:nvGrpSpPr>
        <p:grpSpPr bwMode="auto">
          <a:xfrm>
            <a:off x="427200" y="4198884"/>
            <a:ext cx="574351" cy="631166"/>
            <a:chOff x="-512" y="2578"/>
            <a:chExt cx="556" cy="611"/>
          </a:xfrm>
          <a:solidFill>
            <a:schemeClr val="accent3"/>
          </a:solidFill>
        </p:grpSpPr>
        <p:sp>
          <p:nvSpPr>
            <p:cNvPr id="65" name="Freeform 29"/>
            <p:cNvSpPr>
              <a:spLocks/>
            </p:cNvSpPr>
            <p:nvPr/>
          </p:nvSpPr>
          <p:spPr bwMode="auto">
            <a:xfrm>
              <a:off x="-425" y="2674"/>
              <a:ext cx="382" cy="129"/>
            </a:xfrm>
            <a:custGeom>
              <a:avLst/>
              <a:gdLst>
                <a:gd name="T0" fmla="*/ 152 w 160"/>
                <a:gd name="T1" fmla="*/ 54 h 54"/>
                <a:gd name="T2" fmla="*/ 80 w 160"/>
                <a:gd name="T3" fmla="*/ 8 h 54"/>
                <a:gd name="T4" fmla="*/ 8 w 160"/>
                <a:gd name="T5" fmla="*/ 54 h 54"/>
                <a:gd name="T6" fmla="*/ 0 w 160"/>
                <a:gd name="T7" fmla="*/ 50 h 54"/>
                <a:gd name="T8" fmla="*/ 80 w 160"/>
                <a:gd name="T9" fmla="*/ 0 h 54"/>
                <a:gd name="T10" fmla="*/ 160 w 160"/>
                <a:gd name="T11" fmla="*/ 50 h 54"/>
                <a:gd name="T12" fmla="*/ 152 w 160"/>
                <a:gd name="T13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54">
                  <a:moveTo>
                    <a:pt x="152" y="54"/>
                  </a:moveTo>
                  <a:cubicBezTo>
                    <a:pt x="139" y="26"/>
                    <a:pt x="111" y="8"/>
                    <a:pt x="80" y="8"/>
                  </a:cubicBezTo>
                  <a:cubicBezTo>
                    <a:pt x="49" y="8"/>
                    <a:pt x="21" y="26"/>
                    <a:pt x="8" y="54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15" y="20"/>
                    <a:pt x="46" y="0"/>
                    <a:pt x="80" y="0"/>
                  </a:cubicBezTo>
                  <a:cubicBezTo>
                    <a:pt x="114" y="0"/>
                    <a:pt x="145" y="20"/>
                    <a:pt x="160" y="50"/>
                  </a:cubicBezTo>
                  <a:lnTo>
                    <a:pt x="152" y="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  <p:sp>
          <p:nvSpPr>
            <p:cNvPr id="66" name="Freeform 30"/>
            <p:cNvSpPr>
              <a:spLocks/>
            </p:cNvSpPr>
            <p:nvPr/>
          </p:nvSpPr>
          <p:spPr bwMode="auto">
            <a:xfrm>
              <a:off x="-425" y="2965"/>
              <a:ext cx="382" cy="129"/>
            </a:xfrm>
            <a:custGeom>
              <a:avLst/>
              <a:gdLst>
                <a:gd name="T0" fmla="*/ 80 w 160"/>
                <a:gd name="T1" fmla="*/ 54 h 54"/>
                <a:gd name="T2" fmla="*/ 0 w 160"/>
                <a:gd name="T3" fmla="*/ 4 h 54"/>
                <a:gd name="T4" fmla="*/ 8 w 160"/>
                <a:gd name="T5" fmla="*/ 0 h 54"/>
                <a:gd name="T6" fmla="*/ 80 w 160"/>
                <a:gd name="T7" fmla="*/ 46 h 54"/>
                <a:gd name="T8" fmla="*/ 152 w 160"/>
                <a:gd name="T9" fmla="*/ 0 h 54"/>
                <a:gd name="T10" fmla="*/ 160 w 160"/>
                <a:gd name="T11" fmla="*/ 4 h 54"/>
                <a:gd name="T12" fmla="*/ 80 w 160"/>
                <a:gd name="T13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54">
                  <a:moveTo>
                    <a:pt x="80" y="54"/>
                  </a:moveTo>
                  <a:cubicBezTo>
                    <a:pt x="46" y="54"/>
                    <a:pt x="15" y="34"/>
                    <a:pt x="0" y="4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1" y="28"/>
                    <a:pt x="49" y="46"/>
                    <a:pt x="80" y="46"/>
                  </a:cubicBezTo>
                  <a:cubicBezTo>
                    <a:pt x="111" y="46"/>
                    <a:pt x="139" y="28"/>
                    <a:pt x="152" y="0"/>
                  </a:cubicBezTo>
                  <a:cubicBezTo>
                    <a:pt x="160" y="4"/>
                    <a:pt x="160" y="4"/>
                    <a:pt x="160" y="4"/>
                  </a:cubicBezTo>
                  <a:cubicBezTo>
                    <a:pt x="145" y="34"/>
                    <a:pt x="114" y="54"/>
                    <a:pt x="80" y="5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  <p:sp>
          <p:nvSpPr>
            <p:cNvPr id="67" name="Freeform 31"/>
            <p:cNvSpPr>
              <a:spLocks/>
            </p:cNvSpPr>
            <p:nvPr/>
          </p:nvSpPr>
          <p:spPr bwMode="auto">
            <a:xfrm>
              <a:off x="-205" y="2607"/>
              <a:ext cx="249" cy="504"/>
            </a:xfrm>
            <a:custGeom>
              <a:avLst/>
              <a:gdLst>
                <a:gd name="T0" fmla="*/ 54 w 104"/>
                <a:gd name="T1" fmla="*/ 211 h 211"/>
                <a:gd name="T2" fmla="*/ 50 w 104"/>
                <a:gd name="T3" fmla="*/ 204 h 211"/>
                <a:gd name="T4" fmla="*/ 96 w 104"/>
                <a:gd name="T5" fmla="*/ 116 h 211"/>
                <a:gd name="T6" fmla="*/ 0 w 104"/>
                <a:gd name="T7" fmla="*/ 8 h 211"/>
                <a:gd name="T8" fmla="*/ 0 w 104"/>
                <a:gd name="T9" fmla="*/ 0 h 211"/>
                <a:gd name="T10" fmla="*/ 104 w 104"/>
                <a:gd name="T11" fmla="*/ 116 h 211"/>
                <a:gd name="T12" fmla="*/ 54 w 104"/>
                <a:gd name="T13" fmla="*/ 211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4" h="211">
                  <a:moveTo>
                    <a:pt x="54" y="211"/>
                  </a:moveTo>
                  <a:cubicBezTo>
                    <a:pt x="50" y="204"/>
                    <a:pt x="50" y="204"/>
                    <a:pt x="50" y="204"/>
                  </a:cubicBezTo>
                  <a:cubicBezTo>
                    <a:pt x="79" y="184"/>
                    <a:pt x="96" y="151"/>
                    <a:pt x="96" y="116"/>
                  </a:cubicBezTo>
                  <a:cubicBezTo>
                    <a:pt x="96" y="60"/>
                    <a:pt x="55" y="14"/>
                    <a:pt x="0" y="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9" y="6"/>
                    <a:pt x="104" y="56"/>
                    <a:pt x="104" y="116"/>
                  </a:cubicBezTo>
                  <a:cubicBezTo>
                    <a:pt x="104" y="154"/>
                    <a:pt x="85" y="189"/>
                    <a:pt x="54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  <p:sp>
          <p:nvSpPr>
            <p:cNvPr id="68" name="Freeform 32"/>
            <p:cNvSpPr>
              <a:spLocks/>
            </p:cNvSpPr>
            <p:nvPr/>
          </p:nvSpPr>
          <p:spPr bwMode="auto">
            <a:xfrm>
              <a:off x="-512" y="2657"/>
              <a:ext cx="249" cy="504"/>
            </a:xfrm>
            <a:custGeom>
              <a:avLst/>
              <a:gdLst>
                <a:gd name="T0" fmla="*/ 104 w 104"/>
                <a:gd name="T1" fmla="*/ 211 h 211"/>
                <a:gd name="T2" fmla="*/ 0 w 104"/>
                <a:gd name="T3" fmla="*/ 95 h 211"/>
                <a:gd name="T4" fmla="*/ 50 w 104"/>
                <a:gd name="T5" fmla="*/ 0 h 211"/>
                <a:gd name="T6" fmla="*/ 54 w 104"/>
                <a:gd name="T7" fmla="*/ 6 h 211"/>
                <a:gd name="T8" fmla="*/ 8 w 104"/>
                <a:gd name="T9" fmla="*/ 95 h 211"/>
                <a:gd name="T10" fmla="*/ 104 w 104"/>
                <a:gd name="T11" fmla="*/ 203 h 211"/>
                <a:gd name="T12" fmla="*/ 104 w 104"/>
                <a:gd name="T13" fmla="*/ 211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4" h="211">
                  <a:moveTo>
                    <a:pt x="104" y="211"/>
                  </a:moveTo>
                  <a:cubicBezTo>
                    <a:pt x="45" y="205"/>
                    <a:pt x="0" y="155"/>
                    <a:pt x="0" y="95"/>
                  </a:cubicBezTo>
                  <a:cubicBezTo>
                    <a:pt x="0" y="57"/>
                    <a:pt x="19" y="21"/>
                    <a:pt x="50" y="0"/>
                  </a:cubicBezTo>
                  <a:cubicBezTo>
                    <a:pt x="54" y="6"/>
                    <a:pt x="54" y="6"/>
                    <a:pt x="54" y="6"/>
                  </a:cubicBezTo>
                  <a:cubicBezTo>
                    <a:pt x="25" y="26"/>
                    <a:pt x="8" y="60"/>
                    <a:pt x="8" y="95"/>
                  </a:cubicBezTo>
                  <a:cubicBezTo>
                    <a:pt x="8" y="151"/>
                    <a:pt x="49" y="197"/>
                    <a:pt x="104" y="203"/>
                  </a:cubicBezTo>
                  <a:lnTo>
                    <a:pt x="104" y="2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  <p:sp>
          <p:nvSpPr>
            <p:cNvPr id="69" name="Freeform 33"/>
            <p:cNvSpPr>
              <a:spLocks noEditPoints="1"/>
            </p:cNvSpPr>
            <p:nvPr/>
          </p:nvSpPr>
          <p:spPr bwMode="auto">
            <a:xfrm>
              <a:off x="-272" y="2578"/>
              <a:ext cx="76" cy="76"/>
            </a:xfrm>
            <a:custGeom>
              <a:avLst/>
              <a:gdLst>
                <a:gd name="T0" fmla="*/ 16 w 32"/>
                <a:gd name="T1" fmla="*/ 32 h 32"/>
                <a:gd name="T2" fmla="*/ 0 w 32"/>
                <a:gd name="T3" fmla="*/ 16 h 32"/>
                <a:gd name="T4" fmla="*/ 16 w 32"/>
                <a:gd name="T5" fmla="*/ 0 h 32"/>
                <a:gd name="T6" fmla="*/ 32 w 32"/>
                <a:gd name="T7" fmla="*/ 16 h 32"/>
                <a:gd name="T8" fmla="*/ 16 w 32"/>
                <a:gd name="T9" fmla="*/ 32 h 32"/>
                <a:gd name="T10" fmla="*/ 16 w 32"/>
                <a:gd name="T11" fmla="*/ 8 h 32"/>
                <a:gd name="T12" fmla="*/ 8 w 32"/>
                <a:gd name="T13" fmla="*/ 16 h 32"/>
                <a:gd name="T14" fmla="*/ 16 w 32"/>
                <a:gd name="T15" fmla="*/ 24 h 32"/>
                <a:gd name="T16" fmla="*/ 24 w 32"/>
                <a:gd name="T17" fmla="*/ 16 h 32"/>
                <a:gd name="T18" fmla="*/ 16 w 32"/>
                <a:gd name="T19" fmla="*/ 8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32">
                  <a:moveTo>
                    <a:pt x="16" y="32"/>
                  </a:moveTo>
                  <a:cubicBezTo>
                    <a:pt x="7" y="32"/>
                    <a:pt x="0" y="25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25" y="0"/>
                    <a:pt x="32" y="7"/>
                    <a:pt x="32" y="16"/>
                  </a:cubicBezTo>
                  <a:cubicBezTo>
                    <a:pt x="32" y="25"/>
                    <a:pt x="25" y="32"/>
                    <a:pt x="16" y="32"/>
                  </a:cubicBezTo>
                  <a:close/>
                  <a:moveTo>
                    <a:pt x="16" y="8"/>
                  </a:moveTo>
                  <a:cubicBezTo>
                    <a:pt x="12" y="8"/>
                    <a:pt x="8" y="11"/>
                    <a:pt x="8" y="16"/>
                  </a:cubicBezTo>
                  <a:cubicBezTo>
                    <a:pt x="8" y="20"/>
                    <a:pt x="12" y="24"/>
                    <a:pt x="16" y="24"/>
                  </a:cubicBezTo>
                  <a:cubicBezTo>
                    <a:pt x="20" y="24"/>
                    <a:pt x="24" y="20"/>
                    <a:pt x="24" y="16"/>
                  </a:cubicBezTo>
                  <a:cubicBezTo>
                    <a:pt x="24" y="11"/>
                    <a:pt x="20" y="8"/>
                    <a:pt x="1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  <p:sp>
          <p:nvSpPr>
            <p:cNvPr id="70" name="Freeform 34"/>
            <p:cNvSpPr>
              <a:spLocks noEditPoints="1"/>
            </p:cNvSpPr>
            <p:nvPr/>
          </p:nvSpPr>
          <p:spPr bwMode="auto">
            <a:xfrm>
              <a:off x="-272" y="3113"/>
              <a:ext cx="76" cy="76"/>
            </a:xfrm>
            <a:custGeom>
              <a:avLst/>
              <a:gdLst>
                <a:gd name="T0" fmla="*/ 16 w 32"/>
                <a:gd name="T1" fmla="*/ 32 h 32"/>
                <a:gd name="T2" fmla="*/ 0 w 32"/>
                <a:gd name="T3" fmla="*/ 16 h 32"/>
                <a:gd name="T4" fmla="*/ 16 w 32"/>
                <a:gd name="T5" fmla="*/ 0 h 32"/>
                <a:gd name="T6" fmla="*/ 32 w 32"/>
                <a:gd name="T7" fmla="*/ 16 h 32"/>
                <a:gd name="T8" fmla="*/ 16 w 32"/>
                <a:gd name="T9" fmla="*/ 32 h 32"/>
                <a:gd name="T10" fmla="*/ 16 w 32"/>
                <a:gd name="T11" fmla="*/ 8 h 32"/>
                <a:gd name="T12" fmla="*/ 8 w 32"/>
                <a:gd name="T13" fmla="*/ 16 h 32"/>
                <a:gd name="T14" fmla="*/ 16 w 32"/>
                <a:gd name="T15" fmla="*/ 24 h 32"/>
                <a:gd name="T16" fmla="*/ 24 w 32"/>
                <a:gd name="T17" fmla="*/ 16 h 32"/>
                <a:gd name="T18" fmla="*/ 16 w 32"/>
                <a:gd name="T19" fmla="*/ 8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32">
                  <a:moveTo>
                    <a:pt x="16" y="32"/>
                  </a:moveTo>
                  <a:cubicBezTo>
                    <a:pt x="7" y="32"/>
                    <a:pt x="0" y="25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25" y="0"/>
                    <a:pt x="32" y="7"/>
                    <a:pt x="32" y="16"/>
                  </a:cubicBezTo>
                  <a:cubicBezTo>
                    <a:pt x="32" y="25"/>
                    <a:pt x="25" y="32"/>
                    <a:pt x="16" y="32"/>
                  </a:cubicBezTo>
                  <a:close/>
                  <a:moveTo>
                    <a:pt x="16" y="8"/>
                  </a:moveTo>
                  <a:cubicBezTo>
                    <a:pt x="12" y="8"/>
                    <a:pt x="8" y="11"/>
                    <a:pt x="8" y="16"/>
                  </a:cubicBezTo>
                  <a:cubicBezTo>
                    <a:pt x="8" y="20"/>
                    <a:pt x="12" y="24"/>
                    <a:pt x="16" y="24"/>
                  </a:cubicBezTo>
                  <a:cubicBezTo>
                    <a:pt x="20" y="24"/>
                    <a:pt x="24" y="20"/>
                    <a:pt x="24" y="16"/>
                  </a:cubicBezTo>
                  <a:cubicBezTo>
                    <a:pt x="24" y="11"/>
                    <a:pt x="20" y="8"/>
                    <a:pt x="1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  <p:sp>
          <p:nvSpPr>
            <p:cNvPr id="71" name="Rectangle 35"/>
            <p:cNvSpPr>
              <a:spLocks noChangeArrowheads="1"/>
            </p:cNvSpPr>
            <p:nvPr/>
          </p:nvSpPr>
          <p:spPr bwMode="auto">
            <a:xfrm>
              <a:off x="-406" y="2874"/>
              <a:ext cx="344" cy="1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  <p:sp>
          <p:nvSpPr>
            <p:cNvPr id="72" name="Freeform 36"/>
            <p:cNvSpPr>
              <a:spLocks/>
            </p:cNvSpPr>
            <p:nvPr/>
          </p:nvSpPr>
          <p:spPr bwMode="auto">
            <a:xfrm>
              <a:off x="-382" y="2733"/>
              <a:ext cx="296" cy="55"/>
            </a:xfrm>
            <a:custGeom>
              <a:avLst/>
              <a:gdLst>
                <a:gd name="T0" fmla="*/ 62 w 124"/>
                <a:gd name="T1" fmla="*/ 23 h 23"/>
                <a:gd name="T2" fmla="*/ 0 w 124"/>
                <a:gd name="T3" fmla="*/ 7 h 23"/>
                <a:gd name="T4" fmla="*/ 4 w 124"/>
                <a:gd name="T5" fmla="*/ 0 h 23"/>
                <a:gd name="T6" fmla="*/ 62 w 124"/>
                <a:gd name="T7" fmla="*/ 15 h 23"/>
                <a:gd name="T8" fmla="*/ 120 w 124"/>
                <a:gd name="T9" fmla="*/ 0 h 23"/>
                <a:gd name="T10" fmla="*/ 124 w 124"/>
                <a:gd name="T11" fmla="*/ 7 h 23"/>
                <a:gd name="T12" fmla="*/ 62 w 124"/>
                <a:gd name="T13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4" h="23">
                  <a:moveTo>
                    <a:pt x="62" y="23"/>
                  </a:moveTo>
                  <a:cubicBezTo>
                    <a:pt x="38" y="23"/>
                    <a:pt x="15" y="17"/>
                    <a:pt x="0" y="7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8" y="9"/>
                    <a:pt x="39" y="15"/>
                    <a:pt x="62" y="15"/>
                  </a:cubicBezTo>
                  <a:cubicBezTo>
                    <a:pt x="85" y="15"/>
                    <a:pt x="106" y="9"/>
                    <a:pt x="120" y="0"/>
                  </a:cubicBezTo>
                  <a:cubicBezTo>
                    <a:pt x="124" y="7"/>
                    <a:pt x="124" y="7"/>
                    <a:pt x="124" y="7"/>
                  </a:cubicBezTo>
                  <a:cubicBezTo>
                    <a:pt x="109" y="17"/>
                    <a:pt x="86" y="23"/>
                    <a:pt x="62" y="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  <p:sp>
          <p:nvSpPr>
            <p:cNvPr id="73" name="Freeform 37"/>
            <p:cNvSpPr>
              <a:spLocks/>
            </p:cNvSpPr>
            <p:nvPr/>
          </p:nvSpPr>
          <p:spPr bwMode="auto">
            <a:xfrm>
              <a:off x="-382" y="2979"/>
              <a:ext cx="296" cy="55"/>
            </a:xfrm>
            <a:custGeom>
              <a:avLst/>
              <a:gdLst>
                <a:gd name="T0" fmla="*/ 120 w 124"/>
                <a:gd name="T1" fmla="*/ 23 h 23"/>
                <a:gd name="T2" fmla="*/ 62 w 124"/>
                <a:gd name="T3" fmla="*/ 8 h 23"/>
                <a:gd name="T4" fmla="*/ 4 w 124"/>
                <a:gd name="T5" fmla="*/ 23 h 23"/>
                <a:gd name="T6" fmla="*/ 0 w 124"/>
                <a:gd name="T7" fmla="*/ 16 h 23"/>
                <a:gd name="T8" fmla="*/ 62 w 124"/>
                <a:gd name="T9" fmla="*/ 0 h 23"/>
                <a:gd name="T10" fmla="*/ 124 w 124"/>
                <a:gd name="T11" fmla="*/ 16 h 23"/>
                <a:gd name="T12" fmla="*/ 120 w 124"/>
                <a:gd name="T13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4" h="23">
                  <a:moveTo>
                    <a:pt x="120" y="23"/>
                  </a:moveTo>
                  <a:cubicBezTo>
                    <a:pt x="106" y="13"/>
                    <a:pt x="85" y="8"/>
                    <a:pt x="62" y="8"/>
                  </a:cubicBezTo>
                  <a:cubicBezTo>
                    <a:pt x="39" y="8"/>
                    <a:pt x="18" y="13"/>
                    <a:pt x="4" y="23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15" y="6"/>
                    <a:pt x="38" y="0"/>
                    <a:pt x="62" y="0"/>
                  </a:cubicBezTo>
                  <a:cubicBezTo>
                    <a:pt x="86" y="0"/>
                    <a:pt x="109" y="6"/>
                    <a:pt x="124" y="16"/>
                  </a:cubicBezTo>
                  <a:lnTo>
                    <a:pt x="120" y="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  <p:sp>
          <p:nvSpPr>
            <p:cNvPr id="74" name="Freeform 38"/>
            <p:cNvSpPr>
              <a:spLocks noEditPoints="1"/>
            </p:cNvSpPr>
            <p:nvPr/>
          </p:nvSpPr>
          <p:spPr bwMode="auto">
            <a:xfrm>
              <a:off x="-473" y="2846"/>
              <a:ext cx="76" cy="76"/>
            </a:xfrm>
            <a:custGeom>
              <a:avLst/>
              <a:gdLst>
                <a:gd name="T0" fmla="*/ 16 w 32"/>
                <a:gd name="T1" fmla="*/ 32 h 32"/>
                <a:gd name="T2" fmla="*/ 0 w 32"/>
                <a:gd name="T3" fmla="*/ 16 h 32"/>
                <a:gd name="T4" fmla="*/ 16 w 32"/>
                <a:gd name="T5" fmla="*/ 0 h 32"/>
                <a:gd name="T6" fmla="*/ 32 w 32"/>
                <a:gd name="T7" fmla="*/ 16 h 32"/>
                <a:gd name="T8" fmla="*/ 16 w 32"/>
                <a:gd name="T9" fmla="*/ 32 h 32"/>
                <a:gd name="T10" fmla="*/ 16 w 32"/>
                <a:gd name="T11" fmla="*/ 8 h 32"/>
                <a:gd name="T12" fmla="*/ 8 w 32"/>
                <a:gd name="T13" fmla="*/ 16 h 32"/>
                <a:gd name="T14" fmla="*/ 16 w 32"/>
                <a:gd name="T15" fmla="*/ 24 h 32"/>
                <a:gd name="T16" fmla="*/ 24 w 32"/>
                <a:gd name="T17" fmla="*/ 16 h 32"/>
                <a:gd name="T18" fmla="*/ 16 w 32"/>
                <a:gd name="T19" fmla="*/ 8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32">
                  <a:moveTo>
                    <a:pt x="16" y="32"/>
                  </a:moveTo>
                  <a:cubicBezTo>
                    <a:pt x="7" y="32"/>
                    <a:pt x="0" y="25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25" y="0"/>
                    <a:pt x="32" y="7"/>
                    <a:pt x="32" y="16"/>
                  </a:cubicBezTo>
                  <a:cubicBezTo>
                    <a:pt x="32" y="25"/>
                    <a:pt x="25" y="32"/>
                    <a:pt x="16" y="32"/>
                  </a:cubicBezTo>
                  <a:close/>
                  <a:moveTo>
                    <a:pt x="16" y="8"/>
                  </a:moveTo>
                  <a:cubicBezTo>
                    <a:pt x="12" y="8"/>
                    <a:pt x="8" y="11"/>
                    <a:pt x="8" y="16"/>
                  </a:cubicBezTo>
                  <a:cubicBezTo>
                    <a:pt x="8" y="20"/>
                    <a:pt x="12" y="24"/>
                    <a:pt x="16" y="24"/>
                  </a:cubicBezTo>
                  <a:cubicBezTo>
                    <a:pt x="20" y="24"/>
                    <a:pt x="24" y="20"/>
                    <a:pt x="24" y="16"/>
                  </a:cubicBezTo>
                  <a:cubicBezTo>
                    <a:pt x="24" y="11"/>
                    <a:pt x="20" y="8"/>
                    <a:pt x="1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  <p:sp>
          <p:nvSpPr>
            <p:cNvPr id="75" name="Freeform 39"/>
            <p:cNvSpPr>
              <a:spLocks noEditPoints="1"/>
            </p:cNvSpPr>
            <p:nvPr/>
          </p:nvSpPr>
          <p:spPr bwMode="auto">
            <a:xfrm>
              <a:off x="-71" y="2846"/>
              <a:ext cx="76" cy="76"/>
            </a:xfrm>
            <a:custGeom>
              <a:avLst/>
              <a:gdLst>
                <a:gd name="T0" fmla="*/ 16 w 32"/>
                <a:gd name="T1" fmla="*/ 32 h 32"/>
                <a:gd name="T2" fmla="*/ 0 w 32"/>
                <a:gd name="T3" fmla="*/ 16 h 32"/>
                <a:gd name="T4" fmla="*/ 16 w 32"/>
                <a:gd name="T5" fmla="*/ 0 h 32"/>
                <a:gd name="T6" fmla="*/ 32 w 32"/>
                <a:gd name="T7" fmla="*/ 16 h 32"/>
                <a:gd name="T8" fmla="*/ 16 w 32"/>
                <a:gd name="T9" fmla="*/ 32 h 32"/>
                <a:gd name="T10" fmla="*/ 16 w 32"/>
                <a:gd name="T11" fmla="*/ 8 h 32"/>
                <a:gd name="T12" fmla="*/ 8 w 32"/>
                <a:gd name="T13" fmla="*/ 16 h 32"/>
                <a:gd name="T14" fmla="*/ 16 w 32"/>
                <a:gd name="T15" fmla="*/ 24 h 32"/>
                <a:gd name="T16" fmla="*/ 24 w 32"/>
                <a:gd name="T17" fmla="*/ 16 h 32"/>
                <a:gd name="T18" fmla="*/ 16 w 32"/>
                <a:gd name="T19" fmla="*/ 8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32">
                  <a:moveTo>
                    <a:pt x="16" y="32"/>
                  </a:moveTo>
                  <a:cubicBezTo>
                    <a:pt x="7" y="32"/>
                    <a:pt x="0" y="25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25" y="0"/>
                    <a:pt x="32" y="7"/>
                    <a:pt x="32" y="16"/>
                  </a:cubicBezTo>
                  <a:cubicBezTo>
                    <a:pt x="32" y="25"/>
                    <a:pt x="25" y="32"/>
                    <a:pt x="16" y="32"/>
                  </a:cubicBezTo>
                  <a:close/>
                  <a:moveTo>
                    <a:pt x="16" y="8"/>
                  </a:moveTo>
                  <a:cubicBezTo>
                    <a:pt x="12" y="8"/>
                    <a:pt x="8" y="11"/>
                    <a:pt x="8" y="16"/>
                  </a:cubicBezTo>
                  <a:cubicBezTo>
                    <a:pt x="8" y="20"/>
                    <a:pt x="12" y="24"/>
                    <a:pt x="16" y="24"/>
                  </a:cubicBezTo>
                  <a:cubicBezTo>
                    <a:pt x="20" y="24"/>
                    <a:pt x="24" y="20"/>
                    <a:pt x="24" y="16"/>
                  </a:cubicBezTo>
                  <a:cubicBezTo>
                    <a:pt x="24" y="11"/>
                    <a:pt x="20" y="8"/>
                    <a:pt x="1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  <p:sp>
          <p:nvSpPr>
            <p:cNvPr id="76" name="Freeform 40"/>
            <p:cNvSpPr>
              <a:spLocks noEditPoints="1"/>
            </p:cNvSpPr>
            <p:nvPr/>
          </p:nvSpPr>
          <p:spPr bwMode="auto">
            <a:xfrm>
              <a:off x="-311" y="2674"/>
              <a:ext cx="154" cy="420"/>
            </a:xfrm>
            <a:custGeom>
              <a:avLst/>
              <a:gdLst>
                <a:gd name="T0" fmla="*/ 32 w 64"/>
                <a:gd name="T1" fmla="*/ 176 h 176"/>
                <a:gd name="T2" fmla="*/ 0 w 64"/>
                <a:gd name="T3" fmla="*/ 88 h 176"/>
                <a:gd name="T4" fmla="*/ 32 w 64"/>
                <a:gd name="T5" fmla="*/ 0 h 176"/>
                <a:gd name="T6" fmla="*/ 64 w 64"/>
                <a:gd name="T7" fmla="*/ 88 h 176"/>
                <a:gd name="T8" fmla="*/ 32 w 64"/>
                <a:gd name="T9" fmla="*/ 176 h 176"/>
                <a:gd name="T10" fmla="*/ 32 w 64"/>
                <a:gd name="T11" fmla="*/ 8 h 176"/>
                <a:gd name="T12" fmla="*/ 8 w 64"/>
                <a:gd name="T13" fmla="*/ 88 h 176"/>
                <a:gd name="T14" fmla="*/ 32 w 64"/>
                <a:gd name="T15" fmla="*/ 168 h 176"/>
                <a:gd name="T16" fmla="*/ 56 w 64"/>
                <a:gd name="T17" fmla="*/ 88 h 176"/>
                <a:gd name="T18" fmla="*/ 32 w 64"/>
                <a:gd name="T19" fmla="*/ 8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176">
                  <a:moveTo>
                    <a:pt x="32" y="176"/>
                  </a:moveTo>
                  <a:cubicBezTo>
                    <a:pt x="11" y="176"/>
                    <a:pt x="0" y="130"/>
                    <a:pt x="0" y="88"/>
                  </a:cubicBezTo>
                  <a:cubicBezTo>
                    <a:pt x="0" y="45"/>
                    <a:pt x="11" y="0"/>
                    <a:pt x="32" y="0"/>
                  </a:cubicBezTo>
                  <a:cubicBezTo>
                    <a:pt x="53" y="0"/>
                    <a:pt x="64" y="45"/>
                    <a:pt x="64" y="88"/>
                  </a:cubicBezTo>
                  <a:cubicBezTo>
                    <a:pt x="64" y="130"/>
                    <a:pt x="53" y="176"/>
                    <a:pt x="32" y="176"/>
                  </a:cubicBezTo>
                  <a:close/>
                  <a:moveTo>
                    <a:pt x="32" y="8"/>
                  </a:moveTo>
                  <a:cubicBezTo>
                    <a:pt x="21" y="8"/>
                    <a:pt x="8" y="42"/>
                    <a:pt x="8" y="88"/>
                  </a:cubicBezTo>
                  <a:cubicBezTo>
                    <a:pt x="8" y="134"/>
                    <a:pt x="21" y="168"/>
                    <a:pt x="32" y="168"/>
                  </a:cubicBezTo>
                  <a:cubicBezTo>
                    <a:pt x="43" y="168"/>
                    <a:pt x="56" y="134"/>
                    <a:pt x="56" y="88"/>
                  </a:cubicBezTo>
                  <a:cubicBezTo>
                    <a:pt x="56" y="42"/>
                    <a:pt x="43" y="8"/>
                    <a:pt x="32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</p:grpSp>
      <p:grpSp>
        <p:nvGrpSpPr>
          <p:cNvPr id="77" name="Group 43"/>
          <p:cNvGrpSpPr>
            <a:grpSpLocks noChangeAspect="1"/>
          </p:cNvGrpSpPr>
          <p:nvPr/>
        </p:nvGrpSpPr>
        <p:grpSpPr bwMode="auto">
          <a:xfrm>
            <a:off x="492385" y="3016357"/>
            <a:ext cx="443980" cy="530926"/>
            <a:chOff x="-574" y="1819"/>
            <a:chExt cx="480" cy="574"/>
          </a:xfrm>
          <a:solidFill>
            <a:schemeClr val="accent3"/>
          </a:solidFill>
        </p:grpSpPr>
        <p:sp>
          <p:nvSpPr>
            <p:cNvPr id="79" name="Freeform 44"/>
            <p:cNvSpPr>
              <a:spLocks noEditPoints="1"/>
            </p:cNvSpPr>
            <p:nvPr/>
          </p:nvSpPr>
          <p:spPr bwMode="auto">
            <a:xfrm>
              <a:off x="-420" y="1835"/>
              <a:ext cx="172" cy="196"/>
            </a:xfrm>
            <a:custGeom>
              <a:avLst/>
              <a:gdLst>
                <a:gd name="T0" fmla="*/ 86 w 172"/>
                <a:gd name="T1" fmla="*/ 196 h 196"/>
                <a:gd name="T2" fmla="*/ 0 w 172"/>
                <a:gd name="T3" fmla="*/ 141 h 196"/>
                <a:gd name="T4" fmla="*/ 0 w 172"/>
                <a:gd name="T5" fmla="*/ 55 h 196"/>
                <a:gd name="T6" fmla="*/ 86 w 172"/>
                <a:gd name="T7" fmla="*/ 0 h 196"/>
                <a:gd name="T8" fmla="*/ 172 w 172"/>
                <a:gd name="T9" fmla="*/ 55 h 196"/>
                <a:gd name="T10" fmla="*/ 172 w 172"/>
                <a:gd name="T11" fmla="*/ 141 h 196"/>
                <a:gd name="T12" fmla="*/ 86 w 172"/>
                <a:gd name="T13" fmla="*/ 196 h 196"/>
                <a:gd name="T14" fmla="*/ 19 w 172"/>
                <a:gd name="T15" fmla="*/ 132 h 196"/>
                <a:gd name="T16" fmla="*/ 86 w 172"/>
                <a:gd name="T17" fmla="*/ 172 h 196"/>
                <a:gd name="T18" fmla="*/ 153 w 172"/>
                <a:gd name="T19" fmla="*/ 132 h 196"/>
                <a:gd name="T20" fmla="*/ 153 w 172"/>
                <a:gd name="T21" fmla="*/ 65 h 196"/>
                <a:gd name="T22" fmla="*/ 86 w 172"/>
                <a:gd name="T23" fmla="*/ 24 h 196"/>
                <a:gd name="T24" fmla="*/ 19 w 172"/>
                <a:gd name="T25" fmla="*/ 65 h 196"/>
                <a:gd name="T26" fmla="*/ 19 w 172"/>
                <a:gd name="T27" fmla="*/ 132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2" h="196">
                  <a:moveTo>
                    <a:pt x="86" y="196"/>
                  </a:moveTo>
                  <a:lnTo>
                    <a:pt x="0" y="141"/>
                  </a:lnTo>
                  <a:lnTo>
                    <a:pt x="0" y="55"/>
                  </a:lnTo>
                  <a:lnTo>
                    <a:pt x="86" y="0"/>
                  </a:lnTo>
                  <a:lnTo>
                    <a:pt x="172" y="55"/>
                  </a:lnTo>
                  <a:lnTo>
                    <a:pt x="172" y="141"/>
                  </a:lnTo>
                  <a:lnTo>
                    <a:pt x="86" y="196"/>
                  </a:lnTo>
                  <a:close/>
                  <a:moveTo>
                    <a:pt x="19" y="132"/>
                  </a:moveTo>
                  <a:lnTo>
                    <a:pt x="86" y="172"/>
                  </a:lnTo>
                  <a:lnTo>
                    <a:pt x="153" y="132"/>
                  </a:lnTo>
                  <a:lnTo>
                    <a:pt x="153" y="65"/>
                  </a:lnTo>
                  <a:lnTo>
                    <a:pt x="86" y="24"/>
                  </a:lnTo>
                  <a:lnTo>
                    <a:pt x="19" y="65"/>
                  </a:lnTo>
                  <a:lnTo>
                    <a:pt x="19" y="1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  <p:sp>
          <p:nvSpPr>
            <p:cNvPr id="80" name="Freeform 45"/>
            <p:cNvSpPr>
              <a:spLocks/>
            </p:cNvSpPr>
            <p:nvPr/>
          </p:nvSpPr>
          <p:spPr bwMode="auto">
            <a:xfrm>
              <a:off x="-416" y="1888"/>
              <a:ext cx="163" cy="67"/>
            </a:xfrm>
            <a:custGeom>
              <a:avLst/>
              <a:gdLst>
                <a:gd name="T0" fmla="*/ 82 w 163"/>
                <a:gd name="T1" fmla="*/ 67 h 67"/>
                <a:gd name="T2" fmla="*/ 0 w 163"/>
                <a:gd name="T3" fmla="*/ 14 h 67"/>
                <a:gd name="T4" fmla="*/ 10 w 163"/>
                <a:gd name="T5" fmla="*/ 0 h 67"/>
                <a:gd name="T6" fmla="*/ 82 w 163"/>
                <a:gd name="T7" fmla="*/ 43 h 67"/>
                <a:gd name="T8" fmla="*/ 154 w 163"/>
                <a:gd name="T9" fmla="*/ 0 h 67"/>
                <a:gd name="T10" fmla="*/ 163 w 163"/>
                <a:gd name="T11" fmla="*/ 14 h 67"/>
                <a:gd name="T12" fmla="*/ 82 w 163"/>
                <a:gd name="T13" fmla="*/ 6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3" h="67">
                  <a:moveTo>
                    <a:pt x="82" y="67"/>
                  </a:moveTo>
                  <a:lnTo>
                    <a:pt x="0" y="14"/>
                  </a:lnTo>
                  <a:lnTo>
                    <a:pt x="10" y="0"/>
                  </a:lnTo>
                  <a:lnTo>
                    <a:pt x="82" y="43"/>
                  </a:lnTo>
                  <a:lnTo>
                    <a:pt x="154" y="0"/>
                  </a:lnTo>
                  <a:lnTo>
                    <a:pt x="163" y="14"/>
                  </a:lnTo>
                  <a:lnTo>
                    <a:pt x="82" y="6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  <p:sp>
          <p:nvSpPr>
            <p:cNvPr id="81" name="Rectangle 46"/>
            <p:cNvSpPr>
              <a:spLocks noChangeArrowheads="1"/>
            </p:cNvSpPr>
            <p:nvPr/>
          </p:nvSpPr>
          <p:spPr bwMode="auto">
            <a:xfrm>
              <a:off x="-344" y="1943"/>
              <a:ext cx="19" cy="7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  <p:sp>
          <p:nvSpPr>
            <p:cNvPr id="82" name="Rectangle 47"/>
            <p:cNvSpPr>
              <a:spLocks noChangeArrowheads="1"/>
            </p:cNvSpPr>
            <p:nvPr/>
          </p:nvSpPr>
          <p:spPr bwMode="auto">
            <a:xfrm>
              <a:off x="-248" y="2220"/>
              <a:ext cx="19" cy="17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  <p:sp>
          <p:nvSpPr>
            <p:cNvPr id="83" name="Rectangle 48"/>
            <p:cNvSpPr>
              <a:spLocks noChangeArrowheads="1"/>
            </p:cNvSpPr>
            <p:nvPr/>
          </p:nvSpPr>
          <p:spPr bwMode="auto">
            <a:xfrm>
              <a:off x="-344" y="2125"/>
              <a:ext cx="19" cy="1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  <p:sp>
          <p:nvSpPr>
            <p:cNvPr id="84" name="Rectangle 49"/>
            <p:cNvSpPr>
              <a:spLocks noChangeArrowheads="1"/>
            </p:cNvSpPr>
            <p:nvPr/>
          </p:nvSpPr>
          <p:spPr bwMode="auto">
            <a:xfrm>
              <a:off x="-382" y="2125"/>
              <a:ext cx="19" cy="1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  <p:sp>
          <p:nvSpPr>
            <p:cNvPr id="85" name="Rectangle 50"/>
            <p:cNvSpPr>
              <a:spLocks noChangeArrowheads="1"/>
            </p:cNvSpPr>
            <p:nvPr/>
          </p:nvSpPr>
          <p:spPr bwMode="auto">
            <a:xfrm>
              <a:off x="-305" y="2125"/>
              <a:ext cx="19" cy="1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  <p:sp>
          <p:nvSpPr>
            <p:cNvPr id="86" name="Freeform 51"/>
            <p:cNvSpPr>
              <a:spLocks/>
            </p:cNvSpPr>
            <p:nvPr/>
          </p:nvSpPr>
          <p:spPr bwMode="auto">
            <a:xfrm>
              <a:off x="-363" y="2287"/>
              <a:ext cx="58" cy="106"/>
            </a:xfrm>
            <a:custGeom>
              <a:avLst/>
              <a:gdLst>
                <a:gd name="T0" fmla="*/ 24 w 24"/>
                <a:gd name="T1" fmla="*/ 44 h 44"/>
                <a:gd name="T2" fmla="*/ 16 w 24"/>
                <a:gd name="T3" fmla="*/ 44 h 44"/>
                <a:gd name="T4" fmla="*/ 16 w 24"/>
                <a:gd name="T5" fmla="*/ 12 h 44"/>
                <a:gd name="T6" fmla="*/ 12 w 24"/>
                <a:gd name="T7" fmla="*/ 8 h 44"/>
                <a:gd name="T8" fmla="*/ 8 w 24"/>
                <a:gd name="T9" fmla="*/ 12 h 44"/>
                <a:gd name="T10" fmla="*/ 8 w 24"/>
                <a:gd name="T11" fmla="*/ 44 h 44"/>
                <a:gd name="T12" fmla="*/ 0 w 24"/>
                <a:gd name="T13" fmla="*/ 44 h 44"/>
                <a:gd name="T14" fmla="*/ 0 w 24"/>
                <a:gd name="T15" fmla="*/ 12 h 44"/>
                <a:gd name="T16" fmla="*/ 12 w 24"/>
                <a:gd name="T17" fmla="*/ 0 h 44"/>
                <a:gd name="T18" fmla="*/ 24 w 24"/>
                <a:gd name="T19" fmla="*/ 12 h 44"/>
                <a:gd name="T20" fmla="*/ 24 w 24"/>
                <a:gd name="T21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" h="44">
                  <a:moveTo>
                    <a:pt x="24" y="44"/>
                  </a:moveTo>
                  <a:cubicBezTo>
                    <a:pt x="16" y="44"/>
                    <a:pt x="16" y="44"/>
                    <a:pt x="16" y="44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6" y="10"/>
                    <a:pt x="14" y="8"/>
                    <a:pt x="12" y="8"/>
                  </a:cubicBezTo>
                  <a:cubicBezTo>
                    <a:pt x="10" y="8"/>
                    <a:pt x="8" y="10"/>
                    <a:pt x="8" y="12"/>
                  </a:cubicBezTo>
                  <a:cubicBezTo>
                    <a:pt x="8" y="44"/>
                    <a:pt x="8" y="44"/>
                    <a:pt x="8" y="44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9" y="0"/>
                    <a:pt x="24" y="5"/>
                    <a:pt x="24" y="12"/>
                  </a:cubicBezTo>
                  <a:lnTo>
                    <a:pt x="24" y="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  <p:sp>
          <p:nvSpPr>
            <p:cNvPr id="87" name="Freeform 52"/>
            <p:cNvSpPr>
              <a:spLocks/>
            </p:cNvSpPr>
            <p:nvPr/>
          </p:nvSpPr>
          <p:spPr bwMode="auto">
            <a:xfrm>
              <a:off x="-574" y="1819"/>
              <a:ext cx="154" cy="574"/>
            </a:xfrm>
            <a:custGeom>
              <a:avLst/>
              <a:gdLst>
                <a:gd name="T0" fmla="*/ 64 w 64"/>
                <a:gd name="T1" fmla="*/ 240 h 240"/>
                <a:gd name="T2" fmla="*/ 56 w 64"/>
                <a:gd name="T3" fmla="*/ 240 h 240"/>
                <a:gd name="T4" fmla="*/ 56 w 64"/>
                <a:gd name="T5" fmla="*/ 171 h 240"/>
                <a:gd name="T6" fmla="*/ 0 w 64"/>
                <a:gd name="T7" fmla="*/ 80 h 240"/>
                <a:gd name="T8" fmla="*/ 42 w 64"/>
                <a:gd name="T9" fmla="*/ 1 h 240"/>
                <a:gd name="T10" fmla="*/ 43 w 64"/>
                <a:gd name="T11" fmla="*/ 0 h 240"/>
                <a:gd name="T12" fmla="*/ 56 w 64"/>
                <a:gd name="T13" fmla="*/ 0 h 240"/>
                <a:gd name="T14" fmla="*/ 56 w 64"/>
                <a:gd name="T15" fmla="*/ 8 h 240"/>
                <a:gd name="T16" fmla="*/ 45 w 64"/>
                <a:gd name="T17" fmla="*/ 8 h 240"/>
                <a:gd name="T18" fmla="*/ 8 w 64"/>
                <a:gd name="T19" fmla="*/ 80 h 240"/>
                <a:gd name="T20" fmla="*/ 62 w 64"/>
                <a:gd name="T21" fmla="*/ 164 h 240"/>
                <a:gd name="T22" fmla="*/ 64 w 64"/>
                <a:gd name="T23" fmla="*/ 165 h 240"/>
                <a:gd name="T24" fmla="*/ 64 w 64"/>
                <a:gd name="T25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4" h="240">
                  <a:moveTo>
                    <a:pt x="64" y="240"/>
                  </a:moveTo>
                  <a:cubicBezTo>
                    <a:pt x="56" y="240"/>
                    <a:pt x="56" y="240"/>
                    <a:pt x="56" y="240"/>
                  </a:cubicBezTo>
                  <a:cubicBezTo>
                    <a:pt x="56" y="171"/>
                    <a:pt x="56" y="171"/>
                    <a:pt x="56" y="171"/>
                  </a:cubicBezTo>
                  <a:cubicBezTo>
                    <a:pt x="22" y="154"/>
                    <a:pt x="0" y="119"/>
                    <a:pt x="0" y="80"/>
                  </a:cubicBezTo>
                  <a:cubicBezTo>
                    <a:pt x="0" y="45"/>
                    <a:pt x="14" y="19"/>
                    <a:pt x="42" y="1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56" y="8"/>
                    <a:pt x="56" y="8"/>
                    <a:pt x="56" y="8"/>
                  </a:cubicBezTo>
                  <a:cubicBezTo>
                    <a:pt x="45" y="8"/>
                    <a:pt x="45" y="8"/>
                    <a:pt x="45" y="8"/>
                  </a:cubicBezTo>
                  <a:cubicBezTo>
                    <a:pt x="20" y="25"/>
                    <a:pt x="8" y="48"/>
                    <a:pt x="8" y="80"/>
                  </a:cubicBezTo>
                  <a:cubicBezTo>
                    <a:pt x="8" y="116"/>
                    <a:pt x="29" y="150"/>
                    <a:pt x="62" y="164"/>
                  </a:cubicBezTo>
                  <a:cubicBezTo>
                    <a:pt x="64" y="165"/>
                    <a:pt x="64" y="165"/>
                    <a:pt x="64" y="165"/>
                  </a:cubicBezTo>
                  <a:lnTo>
                    <a:pt x="64" y="2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  <p:sp>
          <p:nvSpPr>
            <p:cNvPr id="88" name="Freeform 53"/>
            <p:cNvSpPr>
              <a:spLocks/>
            </p:cNvSpPr>
            <p:nvPr/>
          </p:nvSpPr>
          <p:spPr bwMode="auto">
            <a:xfrm>
              <a:off x="-459" y="1819"/>
              <a:ext cx="365" cy="430"/>
            </a:xfrm>
            <a:custGeom>
              <a:avLst/>
              <a:gdLst>
                <a:gd name="T0" fmla="*/ 52 w 152"/>
                <a:gd name="T1" fmla="*/ 180 h 180"/>
                <a:gd name="T2" fmla="*/ 52 w 152"/>
                <a:gd name="T3" fmla="*/ 172 h 180"/>
                <a:gd name="T4" fmla="*/ 144 w 152"/>
                <a:gd name="T5" fmla="*/ 80 h 180"/>
                <a:gd name="T6" fmla="*/ 107 w 152"/>
                <a:gd name="T7" fmla="*/ 8 h 180"/>
                <a:gd name="T8" fmla="*/ 104 w 152"/>
                <a:gd name="T9" fmla="*/ 8 h 180"/>
                <a:gd name="T10" fmla="*/ 104 w 152"/>
                <a:gd name="T11" fmla="*/ 78 h 180"/>
                <a:gd name="T12" fmla="*/ 52 w 152"/>
                <a:gd name="T13" fmla="*/ 113 h 180"/>
                <a:gd name="T14" fmla="*/ 0 w 152"/>
                <a:gd name="T15" fmla="*/ 78 h 180"/>
                <a:gd name="T16" fmla="*/ 0 w 152"/>
                <a:gd name="T17" fmla="*/ 16 h 180"/>
                <a:gd name="T18" fmla="*/ 8 w 152"/>
                <a:gd name="T19" fmla="*/ 16 h 180"/>
                <a:gd name="T20" fmla="*/ 8 w 152"/>
                <a:gd name="T21" fmla="*/ 74 h 180"/>
                <a:gd name="T22" fmla="*/ 52 w 152"/>
                <a:gd name="T23" fmla="*/ 103 h 180"/>
                <a:gd name="T24" fmla="*/ 96 w 152"/>
                <a:gd name="T25" fmla="*/ 74 h 180"/>
                <a:gd name="T26" fmla="*/ 96 w 152"/>
                <a:gd name="T27" fmla="*/ 0 h 180"/>
                <a:gd name="T28" fmla="*/ 109 w 152"/>
                <a:gd name="T29" fmla="*/ 0 h 180"/>
                <a:gd name="T30" fmla="*/ 110 w 152"/>
                <a:gd name="T31" fmla="*/ 1 h 180"/>
                <a:gd name="T32" fmla="*/ 152 w 152"/>
                <a:gd name="T33" fmla="*/ 80 h 180"/>
                <a:gd name="T34" fmla="*/ 52 w 152"/>
                <a:gd name="T3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52" h="180">
                  <a:moveTo>
                    <a:pt x="52" y="180"/>
                  </a:moveTo>
                  <a:cubicBezTo>
                    <a:pt x="52" y="172"/>
                    <a:pt x="52" y="172"/>
                    <a:pt x="52" y="172"/>
                  </a:cubicBezTo>
                  <a:cubicBezTo>
                    <a:pt x="103" y="172"/>
                    <a:pt x="144" y="131"/>
                    <a:pt x="144" y="80"/>
                  </a:cubicBezTo>
                  <a:cubicBezTo>
                    <a:pt x="144" y="48"/>
                    <a:pt x="132" y="25"/>
                    <a:pt x="107" y="8"/>
                  </a:cubicBezTo>
                  <a:cubicBezTo>
                    <a:pt x="104" y="8"/>
                    <a:pt x="104" y="8"/>
                    <a:pt x="104" y="8"/>
                  </a:cubicBezTo>
                  <a:cubicBezTo>
                    <a:pt x="104" y="78"/>
                    <a:pt x="104" y="78"/>
                    <a:pt x="104" y="78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74"/>
                    <a:pt x="8" y="74"/>
                    <a:pt x="8" y="74"/>
                  </a:cubicBezTo>
                  <a:cubicBezTo>
                    <a:pt x="52" y="103"/>
                    <a:pt x="52" y="103"/>
                    <a:pt x="52" y="103"/>
                  </a:cubicBezTo>
                  <a:cubicBezTo>
                    <a:pt x="96" y="74"/>
                    <a:pt x="96" y="74"/>
                    <a:pt x="96" y="74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38" y="19"/>
                    <a:pt x="152" y="45"/>
                    <a:pt x="152" y="80"/>
                  </a:cubicBezTo>
                  <a:cubicBezTo>
                    <a:pt x="152" y="135"/>
                    <a:pt x="107" y="180"/>
                    <a:pt x="52" y="18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  <p:sp>
          <p:nvSpPr>
            <p:cNvPr id="89" name="Freeform 54"/>
            <p:cNvSpPr>
              <a:spLocks/>
            </p:cNvSpPr>
            <p:nvPr/>
          </p:nvSpPr>
          <p:spPr bwMode="auto">
            <a:xfrm>
              <a:off x="-536" y="1850"/>
              <a:ext cx="403" cy="361"/>
            </a:xfrm>
            <a:custGeom>
              <a:avLst/>
              <a:gdLst>
                <a:gd name="T0" fmla="*/ 84 w 168"/>
                <a:gd name="T1" fmla="*/ 151 h 151"/>
                <a:gd name="T2" fmla="*/ 0 w 168"/>
                <a:gd name="T3" fmla="*/ 67 h 151"/>
                <a:gd name="T4" fmla="*/ 8 w 168"/>
                <a:gd name="T5" fmla="*/ 67 h 151"/>
                <a:gd name="T6" fmla="*/ 84 w 168"/>
                <a:gd name="T7" fmla="*/ 143 h 151"/>
                <a:gd name="T8" fmla="*/ 160 w 168"/>
                <a:gd name="T9" fmla="*/ 67 h 151"/>
                <a:gd name="T10" fmla="*/ 130 w 168"/>
                <a:gd name="T11" fmla="*/ 6 h 151"/>
                <a:gd name="T12" fmla="*/ 134 w 168"/>
                <a:gd name="T13" fmla="*/ 0 h 151"/>
                <a:gd name="T14" fmla="*/ 168 w 168"/>
                <a:gd name="T15" fmla="*/ 67 h 151"/>
                <a:gd name="T16" fmla="*/ 84 w 168"/>
                <a:gd name="T17" fmla="*/ 151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8" h="151">
                  <a:moveTo>
                    <a:pt x="84" y="151"/>
                  </a:moveTo>
                  <a:cubicBezTo>
                    <a:pt x="38" y="151"/>
                    <a:pt x="0" y="113"/>
                    <a:pt x="0" y="67"/>
                  </a:cubicBezTo>
                  <a:cubicBezTo>
                    <a:pt x="8" y="67"/>
                    <a:pt x="8" y="67"/>
                    <a:pt x="8" y="67"/>
                  </a:cubicBezTo>
                  <a:cubicBezTo>
                    <a:pt x="8" y="109"/>
                    <a:pt x="42" y="143"/>
                    <a:pt x="84" y="143"/>
                  </a:cubicBezTo>
                  <a:cubicBezTo>
                    <a:pt x="126" y="143"/>
                    <a:pt x="160" y="109"/>
                    <a:pt x="160" y="67"/>
                  </a:cubicBezTo>
                  <a:cubicBezTo>
                    <a:pt x="160" y="43"/>
                    <a:pt x="149" y="21"/>
                    <a:pt x="130" y="6"/>
                  </a:cubicBezTo>
                  <a:cubicBezTo>
                    <a:pt x="134" y="0"/>
                    <a:pt x="134" y="0"/>
                    <a:pt x="134" y="0"/>
                  </a:cubicBezTo>
                  <a:cubicBezTo>
                    <a:pt x="156" y="16"/>
                    <a:pt x="168" y="40"/>
                    <a:pt x="168" y="67"/>
                  </a:cubicBezTo>
                  <a:cubicBezTo>
                    <a:pt x="168" y="113"/>
                    <a:pt x="130" y="151"/>
                    <a:pt x="84" y="1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</p:grpSp>
      <p:grpSp>
        <p:nvGrpSpPr>
          <p:cNvPr id="90" name="Group 57"/>
          <p:cNvGrpSpPr>
            <a:grpSpLocks/>
          </p:cNvGrpSpPr>
          <p:nvPr/>
        </p:nvGrpSpPr>
        <p:grpSpPr bwMode="auto">
          <a:xfrm>
            <a:off x="405923" y="1702200"/>
            <a:ext cx="616905" cy="557528"/>
            <a:chOff x="-541" y="1128"/>
            <a:chExt cx="613" cy="554"/>
          </a:xfrm>
          <a:solidFill>
            <a:schemeClr val="accent3"/>
          </a:solidFill>
        </p:grpSpPr>
        <p:sp>
          <p:nvSpPr>
            <p:cNvPr id="92" name="Freeform 58"/>
            <p:cNvSpPr>
              <a:spLocks noEditPoints="1"/>
            </p:cNvSpPr>
            <p:nvPr/>
          </p:nvSpPr>
          <p:spPr bwMode="auto">
            <a:xfrm>
              <a:off x="-541" y="1367"/>
              <a:ext cx="77" cy="76"/>
            </a:xfrm>
            <a:custGeom>
              <a:avLst/>
              <a:gdLst>
                <a:gd name="T0" fmla="*/ 16 w 32"/>
                <a:gd name="T1" fmla="*/ 32 h 32"/>
                <a:gd name="T2" fmla="*/ 0 w 32"/>
                <a:gd name="T3" fmla="*/ 16 h 32"/>
                <a:gd name="T4" fmla="*/ 16 w 32"/>
                <a:gd name="T5" fmla="*/ 0 h 32"/>
                <a:gd name="T6" fmla="*/ 32 w 32"/>
                <a:gd name="T7" fmla="*/ 16 h 32"/>
                <a:gd name="T8" fmla="*/ 16 w 32"/>
                <a:gd name="T9" fmla="*/ 32 h 32"/>
                <a:gd name="T10" fmla="*/ 16 w 32"/>
                <a:gd name="T11" fmla="*/ 8 h 32"/>
                <a:gd name="T12" fmla="*/ 8 w 32"/>
                <a:gd name="T13" fmla="*/ 16 h 32"/>
                <a:gd name="T14" fmla="*/ 16 w 32"/>
                <a:gd name="T15" fmla="*/ 24 h 32"/>
                <a:gd name="T16" fmla="*/ 24 w 32"/>
                <a:gd name="T17" fmla="*/ 16 h 32"/>
                <a:gd name="T18" fmla="*/ 16 w 32"/>
                <a:gd name="T19" fmla="*/ 8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32">
                  <a:moveTo>
                    <a:pt x="16" y="32"/>
                  </a:moveTo>
                  <a:cubicBezTo>
                    <a:pt x="7" y="32"/>
                    <a:pt x="0" y="25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25" y="0"/>
                    <a:pt x="32" y="7"/>
                    <a:pt x="32" y="16"/>
                  </a:cubicBezTo>
                  <a:cubicBezTo>
                    <a:pt x="32" y="25"/>
                    <a:pt x="25" y="32"/>
                    <a:pt x="16" y="32"/>
                  </a:cubicBezTo>
                  <a:close/>
                  <a:moveTo>
                    <a:pt x="16" y="8"/>
                  </a:moveTo>
                  <a:cubicBezTo>
                    <a:pt x="12" y="8"/>
                    <a:pt x="8" y="12"/>
                    <a:pt x="8" y="16"/>
                  </a:cubicBezTo>
                  <a:cubicBezTo>
                    <a:pt x="8" y="20"/>
                    <a:pt x="12" y="24"/>
                    <a:pt x="16" y="24"/>
                  </a:cubicBezTo>
                  <a:cubicBezTo>
                    <a:pt x="20" y="24"/>
                    <a:pt x="24" y="20"/>
                    <a:pt x="24" y="16"/>
                  </a:cubicBezTo>
                  <a:cubicBezTo>
                    <a:pt x="24" y="12"/>
                    <a:pt x="20" y="8"/>
                    <a:pt x="1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  <p:sp>
          <p:nvSpPr>
            <p:cNvPr id="93" name="Freeform 59"/>
            <p:cNvSpPr>
              <a:spLocks noEditPoints="1"/>
            </p:cNvSpPr>
            <p:nvPr/>
          </p:nvSpPr>
          <p:spPr bwMode="auto">
            <a:xfrm>
              <a:off x="-5" y="1367"/>
              <a:ext cx="77" cy="76"/>
            </a:xfrm>
            <a:custGeom>
              <a:avLst/>
              <a:gdLst>
                <a:gd name="T0" fmla="*/ 16 w 32"/>
                <a:gd name="T1" fmla="*/ 32 h 32"/>
                <a:gd name="T2" fmla="*/ 0 w 32"/>
                <a:gd name="T3" fmla="*/ 16 h 32"/>
                <a:gd name="T4" fmla="*/ 16 w 32"/>
                <a:gd name="T5" fmla="*/ 0 h 32"/>
                <a:gd name="T6" fmla="*/ 32 w 32"/>
                <a:gd name="T7" fmla="*/ 16 h 32"/>
                <a:gd name="T8" fmla="*/ 16 w 32"/>
                <a:gd name="T9" fmla="*/ 32 h 32"/>
                <a:gd name="T10" fmla="*/ 16 w 32"/>
                <a:gd name="T11" fmla="*/ 8 h 32"/>
                <a:gd name="T12" fmla="*/ 8 w 32"/>
                <a:gd name="T13" fmla="*/ 16 h 32"/>
                <a:gd name="T14" fmla="*/ 16 w 32"/>
                <a:gd name="T15" fmla="*/ 24 h 32"/>
                <a:gd name="T16" fmla="*/ 24 w 32"/>
                <a:gd name="T17" fmla="*/ 16 h 32"/>
                <a:gd name="T18" fmla="*/ 16 w 32"/>
                <a:gd name="T19" fmla="*/ 8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32">
                  <a:moveTo>
                    <a:pt x="16" y="32"/>
                  </a:moveTo>
                  <a:cubicBezTo>
                    <a:pt x="7" y="32"/>
                    <a:pt x="0" y="25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25" y="0"/>
                    <a:pt x="32" y="7"/>
                    <a:pt x="32" y="16"/>
                  </a:cubicBezTo>
                  <a:cubicBezTo>
                    <a:pt x="32" y="25"/>
                    <a:pt x="25" y="32"/>
                    <a:pt x="16" y="32"/>
                  </a:cubicBezTo>
                  <a:close/>
                  <a:moveTo>
                    <a:pt x="16" y="8"/>
                  </a:moveTo>
                  <a:cubicBezTo>
                    <a:pt x="12" y="8"/>
                    <a:pt x="8" y="12"/>
                    <a:pt x="8" y="16"/>
                  </a:cubicBezTo>
                  <a:cubicBezTo>
                    <a:pt x="8" y="20"/>
                    <a:pt x="12" y="24"/>
                    <a:pt x="16" y="24"/>
                  </a:cubicBezTo>
                  <a:cubicBezTo>
                    <a:pt x="20" y="24"/>
                    <a:pt x="24" y="20"/>
                    <a:pt x="24" y="16"/>
                  </a:cubicBezTo>
                  <a:cubicBezTo>
                    <a:pt x="24" y="12"/>
                    <a:pt x="20" y="8"/>
                    <a:pt x="1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  <p:sp>
          <p:nvSpPr>
            <p:cNvPr id="94" name="Freeform 60"/>
            <p:cNvSpPr>
              <a:spLocks/>
            </p:cNvSpPr>
            <p:nvPr/>
          </p:nvSpPr>
          <p:spPr bwMode="auto">
            <a:xfrm>
              <a:off x="-72" y="1195"/>
              <a:ext cx="67" cy="67"/>
            </a:xfrm>
            <a:custGeom>
              <a:avLst/>
              <a:gdLst>
                <a:gd name="T0" fmla="*/ 24 w 28"/>
                <a:gd name="T1" fmla="*/ 28 h 28"/>
                <a:gd name="T2" fmla="*/ 0 w 28"/>
                <a:gd name="T3" fmla="*/ 28 h 28"/>
                <a:gd name="T4" fmla="*/ 0 w 28"/>
                <a:gd name="T5" fmla="*/ 20 h 28"/>
                <a:gd name="T6" fmla="*/ 20 w 28"/>
                <a:gd name="T7" fmla="*/ 20 h 28"/>
                <a:gd name="T8" fmla="*/ 20 w 28"/>
                <a:gd name="T9" fmla="*/ 0 h 28"/>
                <a:gd name="T10" fmla="*/ 28 w 28"/>
                <a:gd name="T11" fmla="*/ 0 h 28"/>
                <a:gd name="T12" fmla="*/ 28 w 28"/>
                <a:gd name="T13" fmla="*/ 24 h 28"/>
                <a:gd name="T14" fmla="*/ 24 w 28"/>
                <a:gd name="T1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" h="28">
                  <a:moveTo>
                    <a:pt x="24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20" y="20"/>
                    <a:pt x="20" y="20"/>
                    <a:pt x="20" y="2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8" y="24"/>
                    <a:pt x="28" y="24"/>
                    <a:pt x="28" y="24"/>
                  </a:cubicBezTo>
                  <a:cubicBezTo>
                    <a:pt x="28" y="26"/>
                    <a:pt x="26" y="28"/>
                    <a:pt x="24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  <p:sp>
          <p:nvSpPr>
            <p:cNvPr id="95" name="Freeform 61"/>
            <p:cNvSpPr>
              <a:spLocks/>
            </p:cNvSpPr>
            <p:nvPr/>
          </p:nvSpPr>
          <p:spPr bwMode="auto">
            <a:xfrm>
              <a:off x="-464" y="1549"/>
              <a:ext cx="67" cy="67"/>
            </a:xfrm>
            <a:custGeom>
              <a:avLst/>
              <a:gdLst>
                <a:gd name="T0" fmla="*/ 8 w 28"/>
                <a:gd name="T1" fmla="*/ 28 h 28"/>
                <a:gd name="T2" fmla="*/ 0 w 28"/>
                <a:gd name="T3" fmla="*/ 28 h 28"/>
                <a:gd name="T4" fmla="*/ 0 w 28"/>
                <a:gd name="T5" fmla="*/ 4 h 28"/>
                <a:gd name="T6" fmla="*/ 4 w 28"/>
                <a:gd name="T7" fmla="*/ 0 h 28"/>
                <a:gd name="T8" fmla="*/ 28 w 28"/>
                <a:gd name="T9" fmla="*/ 0 h 28"/>
                <a:gd name="T10" fmla="*/ 28 w 28"/>
                <a:gd name="T11" fmla="*/ 8 h 28"/>
                <a:gd name="T12" fmla="*/ 8 w 28"/>
                <a:gd name="T13" fmla="*/ 8 h 28"/>
                <a:gd name="T14" fmla="*/ 8 w 28"/>
                <a:gd name="T1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" h="28">
                  <a:moveTo>
                    <a:pt x="8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8" y="8"/>
                    <a:pt x="28" y="8"/>
                    <a:pt x="28" y="8"/>
                  </a:cubicBezTo>
                  <a:cubicBezTo>
                    <a:pt x="8" y="8"/>
                    <a:pt x="8" y="8"/>
                    <a:pt x="8" y="8"/>
                  </a:cubicBezTo>
                  <a:lnTo>
                    <a:pt x="8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  <p:sp>
          <p:nvSpPr>
            <p:cNvPr id="96" name="Freeform 62"/>
            <p:cNvSpPr>
              <a:spLocks noEditPoints="1"/>
            </p:cNvSpPr>
            <p:nvPr/>
          </p:nvSpPr>
          <p:spPr bwMode="auto">
            <a:xfrm>
              <a:off x="-414" y="1224"/>
              <a:ext cx="359" cy="363"/>
            </a:xfrm>
            <a:custGeom>
              <a:avLst/>
              <a:gdLst>
                <a:gd name="T0" fmla="*/ 64 w 150"/>
                <a:gd name="T1" fmla="*/ 151 h 152"/>
                <a:gd name="T2" fmla="*/ 56 w 150"/>
                <a:gd name="T3" fmla="*/ 133 h 152"/>
                <a:gd name="T4" fmla="*/ 39 w 150"/>
                <a:gd name="T5" fmla="*/ 143 h 152"/>
                <a:gd name="T6" fmla="*/ 21 w 150"/>
                <a:gd name="T7" fmla="*/ 126 h 152"/>
                <a:gd name="T8" fmla="*/ 11 w 150"/>
                <a:gd name="T9" fmla="*/ 112 h 152"/>
                <a:gd name="T10" fmla="*/ 0 w 150"/>
                <a:gd name="T11" fmla="*/ 89 h 152"/>
                <a:gd name="T12" fmla="*/ 15 w 150"/>
                <a:gd name="T13" fmla="*/ 76 h 152"/>
                <a:gd name="T14" fmla="*/ 0 w 150"/>
                <a:gd name="T15" fmla="*/ 63 h 152"/>
                <a:gd name="T16" fmla="*/ 11 w 150"/>
                <a:gd name="T17" fmla="*/ 40 h 152"/>
                <a:gd name="T18" fmla="*/ 21 w 150"/>
                <a:gd name="T19" fmla="*/ 26 h 152"/>
                <a:gd name="T20" fmla="*/ 39 w 150"/>
                <a:gd name="T21" fmla="*/ 9 h 152"/>
                <a:gd name="T22" fmla="*/ 56 w 150"/>
                <a:gd name="T23" fmla="*/ 19 h 152"/>
                <a:gd name="T24" fmla="*/ 64 w 150"/>
                <a:gd name="T25" fmla="*/ 1 h 152"/>
                <a:gd name="T26" fmla="*/ 89 w 150"/>
                <a:gd name="T27" fmla="*/ 4 h 152"/>
                <a:gd name="T28" fmla="*/ 106 w 150"/>
                <a:gd name="T29" fmla="*/ 9 h 152"/>
                <a:gd name="T30" fmla="*/ 128 w 150"/>
                <a:gd name="T31" fmla="*/ 21 h 152"/>
                <a:gd name="T32" fmla="*/ 123 w 150"/>
                <a:gd name="T33" fmla="*/ 41 h 152"/>
                <a:gd name="T34" fmla="*/ 143 w 150"/>
                <a:gd name="T35" fmla="*/ 43 h 152"/>
                <a:gd name="T36" fmla="*/ 148 w 150"/>
                <a:gd name="T37" fmla="*/ 67 h 152"/>
                <a:gd name="T38" fmla="*/ 148 w 150"/>
                <a:gd name="T39" fmla="*/ 85 h 152"/>
                <a:gd name="T40" fmla="*/ 143 w 150"/>
                <a:gd name="T41" fmla="*/ 109 h 152"/>
                <a:gd name="T42" fmla="*/ 123 w 150"/>
                <a:gd name="T43" fmla="*/ 111 h 152"/>
                <a:gd name="T44" fmla="*/ 128 w 150"/>
                <a:gd name="T45" fmla="*/ 131 h 152"/>
                <a:gd name="T46" fmla="*/ 106 w 150"/>
                <a:gd name="T47" fmla="*/ 143 h 152"/>
                <a:gd name="T48" fmla="*/ 89 w 150"/>
                <a:gd name="T49" fmla="*/ 148 h 152"/>
                <a:gd name="T50" fmla="*/ 75 w 150"/>
                <a:gd name="T51" fmla="*/ 152 h 152"/>
                <a:gd name="T52" fmla="*/ 82 w 150"/>
                <a:gd name="T53" fmla="*/ 144 h 152"/>
                <a:gd name="T54" fmla="*/ 90 w 150"/>
                <a:gd name="T55" fmla="*/ 122 h 152"/>
                <a:gd name="T56" fmla="*/ 109 w 150"/>
                <a:gd name="T57" fmla="*/ 135 h 152"/>
                <a:gd name="T58" fmla="*/ 114 w 150"/>
                <a:gd name="T59" fmla="*/ 108 h 152"/>
                <a:gd name="T60" fmla="*/ 118 w 150"/>
                <a:gd name="T61" fmla="*/ 103 h 152"/>
                <a:gd name="T62" fmla="*/ 141 w 150"/>
                <a:gd name="T63" fmla="*/ 90 h 152"/>
                <a:gd name="T64" fmla="*/ 124 w 150"/>
                <a:gd name="T65" fmla="*/ 76 h 152"/>
                <a:gd name="T66" fmla="*/ 141 w 150"/>
                <a:gd name="T67" fmla="*/ 62 h 152"/>
                <a:gd name="T68" fmla="*/ 118 w 150"/>
                <a:gd name="T69" fmla="*/ 49 h 152"/>
                <a:gd name="T70" fmla="*/ 114 w 150"/>
                <a:gd name="T71" fmla="*/ 44 h 152"/>
                <a:gd name="T72" fmla="*/ 109 w 150"/>
                <a:gd name="T73" fmla="*/ 17 h 152"/>
                <a:gd name="T74" fmla="*/ 90 w 150"/>
                <a:gd name="T75" fmla="*/ 30 h 152"/>
                <a:gd name="T76" fmla="*/ 82 w 150"/>
                <a:gd name="T77" fmla="*/ 8 h 152"/>
                <a:gd name="T78" fmla="*/ 63 w 150"/>
                <a:gd name="T79" fmla="*/ 27 h 152"/>
                <a:gd name="T80" fmla="*/ 56 w 150"/>
                <a:gd name="T81" fmla="*/ 29 h 152"/>
                <a:gd name="T82" fmla="*/ 30 w 150"/>
                <a:gd name="T83" fmla="*/ 25 h 152"/>
                <a:gd name="T84" fmla="*/ 36 w 150"/>
                <a:gd name="T85" fmla="*/ 47 h 152"/>
                <a:gd name="T86" fmla="*/ 13 w 150"/>
                <a:gd name="T87" fmla="*/ 48 h 152"/>
                <a:gd name="T88" fmla="*/ 24 w 150"/>
                <a:gd name="T89" fmla="*/ 73 h 152"/>
                <a:gd name="T90" fmla="*/ 24 w 150"/>
                <a:gd name="T91" fmla="*/ 79 h 152"/>
                <a:gd name="T92" fmla="*/ 13 w 150"/>
                <a:gd name="T93" fmla="*/ 104 h 152"/>
                <a:gd name="T94" fmla="*/ 36 w 150"/>
                <a:gd name="T95" fmla="*/ 105 h 152"/>
                <a:gd name="T96" fmla="*/ 30 w 150"/>
                <a:gd name="T97" fmla="*/ 127 h 152"/>
                <a:gd name="T98" fmla="*/ 56 w 150"/>
                <a:gd name="T99" fmla="*/ 123 h 152"/>
                <a:gd name="T100" fmla="*/ 63 w 150"/>
                <a:gd name="T101" fmla="*/ 125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2">
                  <a:moveTo>
                    <a:pt x="75" y="152"/>
                  </a:moveTo>
                  <a:cubicBezTo>
                    <a:pt x="72" y="152"/>
                    <a:pt x="68" y="152"/>
                    <a:pt x="64" y="151"/>
                  </a:cubicBezTo>
                  <a:cubicBezTo>
                    <a:pt x="63" y="151"/>
                    <a:pt x="61" y="150"/>
                    <a:pt x="61" y="148"/>
                  </a:cubicBezTo>
                  <a:cubicBezTo>
                    <a:pt x="56" y="133"/>
                    <a:pt x="56" y="133"/>
                    <a:pt x="56" y="133"/>
                  </a:cubicBezTo>
                  <a:cubicBezTo>
                    <a:pt x="44" y="143"/>
                    <a:pt x="44" y="143"/>
                    <a:pt x="44" y="143"/>
                  </a:cubicBezTo>
                  <a:cubicBezTo>
                    <a:pt x="42" y="144"/>
                    <a:pt x="41" y="144"/>
                    <a:pt x="39" y="143"/>
                  </a:cubicBezTo>
                  <a:cubicBezTo>
                    <a:pt x="33" y="140"/>
                    <a:pt x="27" y="136"/>
                    <a:pt x="22" y="131"/>
                  </a:cubicBezTo>
                  <a:cubicBezTo>
                    <a:pt x="21" y="129"/>
                    <a:pt x="21" y="128"/>
                    <a:pt x="21" y="126"/>
                  </a:cubicBezTo>
                  <a:cubicBezTo>
                    <a:pt x="27" y="111"/>
                    <a:pt x="27" y="111"/>
                    <a:pt x="27" y="111"/>
                  </a:cubicBezTo>
                  <a:cubicBezTo>
                    <a:pt x="11" y="112"/>
                    <a:pt x="11" y="112"/>
                    <a:pt x="11" y="112"/>
                  </a:cubicBezTo>
                  <a:cubicBezTo>
                    <a:pt x="9" y="112"/>
                    <a:pt x="7" y="111"/>
                    <a:pt x="7" y="109"/>
                  </a:cubicBezTo>
                  <a:cubicBezTo>
                    <a:pt x="4" y="103"/>
                    <a:pt x="1" y="96"/>
                    <a:pt x="0" y="89"/>
                  </a:cubicBezTo>
                  <a:cubicBezTo>
                    <a:pt x="0" y="88"/>
                    <a:pt x="1" y="86"/>
                    <a:pt x="2" y="85"/>
                  </a:cubicBezTo>
                  <a:cubicBezTo>
                    <a:pt x="15" y="76"/>
                    <a:pt x="15" y="76"/>
                    <a:pt x="15" y="76"/>
                  </a:cubicBezTo>
                  <a:cubicBezTo>
                    <a:pt x="2" y="67"/>
                    <a:pt x="2" y="67"/>
                    <a:pt x="2" y="67"/>
                  </a:cubicBezTo>
                  <a:cubicBezTo>
                    <a:pt x="1" y="66"/>
                    <a:pt x="0" y="64"/>
                    <a:pt x="0" y="63"/>
                  </a:cubicBezTo>
                  <a:cubicBezTo>
                    <a:pt x="1" y="56"/>
                    <a:pt x="4" y="49"/>
                    <a:pt x="7" y="43"/>
                  </a:cubicBezTo>
                  <a:cubicBezTo>
                    <a:pt x="7" y="41"/>
                    <a:pt x="9" y="40"/>
                    <a:pt x="11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1" y="26"/>
                    <a:pt x="21" y="26"/>
                    <a:pt x="21" y="26"/>
                  </a:cubicBezTo>
                  <a:cubicBezTo>
                    <a:pt x="21" y="24"/>
                    <a:pt x="21" y="23"/>
                    <a:pt x="22" y="21"/>
                  </a:cubicBezTo>
                  <a:cubicBezTo>
                    <a:pt x="27" y="16"/>
                    <a:pt x="33" y="12"/>
                    <a:pt x="39" y="9"/>
                  </a:cubicBezTo>
                  <a:cubicBezTo>
                    <a:pt x="41" y="8"/>
                    <a:pt x="42" y="8"/>
                    <a:pt x="44" y="9"/>
                  </a:cubicBezTo>
                  <a:cubicBezTo>
                    <a:pt x="56" y="19"/>
                    <a:pt x="56" y="19"/>
                    <a:pt x="56" y="19"/>
                  </a:cubicBezTo>
                  <a:cubicBezTo>
                    <a:pt x="61" y="4"/>
                    <a:pt x="61" y="4"/>
                    <a:pt x="61" y="4"/>
                  </a:cubicBezTo>
                  <a:cubicBezTo>
                    <a:pt x="61" y="2"/>
                    <a:pt x="63" y="1"/>
                    <a:pt x="64" y="1"/>
                  </a:cubicBezTo>
                  <a:cubicBezTo>
                    <a:pt x="72" y="0"/>
                    <a:pt x="78" y="0"/>
                    <a:pt x="86" y="1"/>
                  </a:cubicBezTo>
                  <a:cubicBezTo>
                    <a:pt x="87" y="1"/>
                    <a:pt x="89" y="2"/>
                    <a:pt x="89" y="4"/>
                  </a:cubicBezTo>
                  <a:cubicBezTo>
                    <a:pt x="94" y="19"/>
                    <a:pt x="94" y="19"/>
                    <a:pt x="94" y="19"/>
                  </a:cubicBezTo>
                  <a:cubicBezTo>
                    <a:pt x="106" y="9"/>
                    <a:pt x="106" y="9"/>
                    <a:pt x="106" y="9"/>
                  </a:cubicBezTo>
                  <a:cubicBezTo>
                    <a:pt x="108" y="8"/>
                    <a:pt x="109" y="8"/>
                    <a:pt x="111" y="9"/>
                  </a:cubicBezTo>
                  <a:cubicBezTo>
                    <a:pt x="117" y="12"/>
                    <a:pt x="123" y="16"/>
                    <a:pt x="128" y="21"/>
                  </a:cubicBezTo>
                  <a:cubicBezTo>
                    <a:pt x="129" y="23"/>
                    <a:pt x="129" y="24"/>
                    <a:pt x="129" y="26"/>
                  </a:cubicBezTo>
                  <a:cubicBezTo>
                    <a:pt x="123" y="41"/>
                    <a:pt x="123" y="41"/>
                    <a:pt x="123" y="41"/>
                  </a:cubicBezTo>
                  <a:cubicBezTo>
                    <a:pt x="139" y="40"/>
                    <a:pt x="139" y="40"/>
                    <a:pt x="139" y="40"/>
                  </a:cubicBezTo>
                  <a:cubicBezTo>
                    <a:pt x="141" y="40"/>
                    <a:pt x="143" y="41"/>
                    <a:pt x="143" y="43"/>
                  </a:cubicBezTo>
                  <a:cubicBezTo>
                    <a:pt x="146" y="49"/>
                    <a:pt x="149" y="56"/>
                    <a:pt x="150" y="63"/>
                  </a:cubicBezTo>
                  <a:cubicBezTo>
                    <a:pt x="150" y="64"/>
                    <a:pt x="149" y="66"/>
                    <a:pt x="148" y="67"/>
                  </a:cubicBezTo>
                  <a:cubicBezTo>
                    <a:pt x="135" y="76"/>
                    <a:pt x="135" y="76"/>
                    <a:pt x="135" y="76"/>
                  </a:cubicBezTo>
                  <a:cubicBezTo>
                    <a:pt x="148" y="85"/>
                    <a:pt x="148" y="85"/>
                    <a:pt x="148" y="85"/>
                  </a:cubicBezTo>
                  <a:cubicBezTo>
                    <a:pt x="149" y="86"/>
                    <a:pt x="150" y="88"/>
                    <a:pt x="150" y="89"/>
                  </a:cubicBezTo>
                  <a:cubicBezTo>
                    <a:pt x="149" y="96"/>
                    <a:pt x="146" y="103"/>
                    <a:pt x="143" y="109"/>
                  </a:cubicBezTo>
                  <a:cubicBezTo>
                    <a:pt x="143" y="111"/>
                    <a:pt x="141" y="112"/>
                    <a:pt x="139" y="112"/>
                  </a:cubicBezTo>
                  <a:cubicBezTo>
                    <a:pt x="123" y="111"/>
                    <a:pt x="123" y="111"/>
                    <a:pt x="123" y="111"/>
                  </a:cubicBezTo>
                  <a:cubicBezTo>
                    <a:pt x="129" y="126"/>
                    <a:pt x="129" y="126"/>
                    <a:pt x="129" y="126"/>
                  </a:cubicBezTo>
                  <a:cubicBezTo>
                    <a:pt x="129" y="128"/>
                    <a:pt x="129" y="129"/>
                    <a:pt x="128" y="131"/>
                  </a:cubicBezTo>
                  <a:cubicBezTo>
                    <a:pt x="123" y="136"/>
                    <a:pt x="117" y="140"/>
                    <a:pt x="111" y="143"/>
                  </a:cubicBezTo>
                  <a:cubicBezTo>
                    <a:pt x="109" y="144"/>
                    <a:pt x="108" y="144"/>
                    <a:pt x="106" y="143"/>
                  </a:cubicBezTo>
                  <a:cubicBezTo>
                    <a:pt x="94" y="133"/>
                    <a:pt x="94" y="133"/>
                    <a:pt x="94" y="133"/>
                  </a:cubicBezTo>
                  <a:cubicBezTo>
                    <a:pt x="89" y="148"/>
                    <a:pt x="89" y="148"/>
                    <a:pt x="89" y="148"/>
                  </a:cubicBezTo>
                  <a:cubicBezTo>
                    <a:pt x="89" y="150"/>
                    <a:pt x="87" y="151"/>
                    <a:pt x="86" y="151"/>
                  </a:cubicBezTo>
                  <a:cubicBezTo>
                    <a:pt x="82" y="152"/>
                    <a:pt x="78" y="152"/>
                    <a:pt x="75" y="152"/>
                  </a:cubicBezTo>
                  <a:close/>
                  <a:moveTo>
                    <a:pt x="68" y="144"/>
                  </a:moveTo>
                  <a:cubicBezTo>
                    <a:pt x="73" y="144"/>
                    <a:pt x="77" y="144"/>
                    <a:pt x="82" y="144"/>
                  </a:cubicBezTo>
                  <a:cubicBezTo>
                    <a:pt x="87" y="125"/>
                    <a:pt x="87" y="125"/>
                    <a:pt x="87" y="125"/>
                  </a:cubicBezTo>
                  <a:cubicBezTo>
                    <a:pt x="88" y="124"/>
                    <a:pt x="89" y="123"/>
                    <a:pt x="90" y="122"/>
                  </a:cubicBezTo>
                  <a:cubicBezTo>
                    <a:pt x="91" y="122"/>
                    <a:pt x="93" y="122"/>
                    <a:pt x="94" y="123"/>
                  </a:cubicBezTo>
                  <a:cubicBezTo>
                    <a:pt x="109" y="135"/>
                    <a:pt x="109" y="135"/>
                    <a:pt x="109" y="135"/>
                  </a:cubicBezTo>
                  <a:cubicBezTo>
                    <a:pt x="113" y="132"/>
                    <a:pt x="117" y="130"/>
                    <a:pt x="120" y="127"/>
                  </a:cubicBezTo>
                  <a:cubicBezTo>
                    <a:pt x="114" y="108"/>
                    <a:pt x="114" y="108"/>
                    <a:pt x="114" y="108"/>
                  </a:cubicBezTo>
                  <a:cubicBezTo>
                    <a:pt x="114" y="107"/>
                    <a:pt x="114" y="106"/>
                    <a:pt x="114" y="105"/>
                  </a:cubicBezTo>
                  <a:cubicBezTo>
                    <a:pt x="115" y="104"/>
                    <a:pt x="116" y="103"/>
                    <a:pt x="118" y="103"/>
                  </a:cubicBezTo>
                  <a:cubicBezTo>
                    <a:pt x="137" y="104"/>
                    <a:pt x="137" y="104"/>
                    <a:pt x="137" y="104"/>
                  </a:cubicBezTo>
                  <a:cubicBezTo>
                    <a:pt x="139" y="99"/>
                    <a:pt x="140" y="95"/>
                    <a:pt x="141" y="90"/>
                  </a:cubicBezTo>
                  <a:cubicBezTo>
                    <a:pt x="126" y="79"/>
                    <a:pt x="126" y="79"/>
                    <a:pt x="126" y="79"/>
                  </a:cubicBezTo>
                  <a:cubicBezTo>
                    <a:pt x="124" y="79"/>
                    <a:pt x="124" y="77"/>
                    <a:pt x="124" y="76"/>
                  </a:cubicBezTo>
                  <a:cubicBezTo>
                    <a:pt x="124" y="75"/>
                    <a:pt x="124" y="73"/>
                    <a:pt x="126" y="73"/>
                  </a:cubicBezTo>
                  <a:cubicBezTo>
                    <a:pt x="141" y="62"/>
                    <a:pt x="141" y="62"/>
                    <a:pt x="141" y="62"/>
                  </a:cubicBezTo>
                  <a:cubicBezTo>
                    <a:pt x="140" y="57"/>
                    <a:pt x="139" y="53"/>
                    <a:pt x="137" y="48"/>
                  </a:cubicBezTo>
                  <a:cubicBezTo>
                    <a:pt x="118" y="49"/>
                    <a:pt x="118" y="49"/>
                    <a:pt x="118" y="49"/>
                  </a:cubicBezTo>
                  <a:cubicBezTo>
                    <a:pt x="117" y="49"/>
                    <a:pt x="115" y="48"/>
                    <a:pt x="114" y="47"/>
                  </a:cubicBezTo>
                  <a:cubicBezTo>
                    <a:pt x="114" y="46"/>
                    <a:pt x="114" y="45"/>
                    <a:pt x="114" y="44"/>
                  </a:cubicBezTo>
                  <a:cubicBezTo>
                    <a:pt x="120" y="25"/>
                    <a:pt x="120" y="25"/>
                    <a:pt x="120" y="25"/>
                  </a:cubicBezTo>
                  <a:cubicBezTo>
                    <a:pt x="117" y="22"/>
                    <a:pt x="113" y="20"/>
                    <a:pt x="109" y="17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3" y="30"/>
                    <a:pt x="91" y="30"/>
                    <a:pt x="90" y="30"/>
                  </a:cubicBezTo>
                  <a:cubicBezTo>
                    <a:pt x="89" y="29"/>
                    <a:pt x="88" y="28"/>
                    <a:pt x="87" y="27"/>
                  </a:cubicBezTo>
                  <a:cubicBezTo>
                    <a:pt x="82" y="8"/>
                    <a:pt x="82" y="8"/>
                    <a:pt x="82" y="8"/>
                  </a:cubicBezTo>
                  <a:cubicBezTo>
                    <a:pt x="77" y="8"/>
                    <a:pt x="73" y="8"/>
                    <a:pt x="68" y="8"/>
                  </a:cubicBezTo>
                  <a:cubicBezTo>
                    <a:pt x="63" y="27"/>
                    <a:pt x="63" y="27"/>
                    <a:pt x="63" y="27"/>
                  </a:cubicBezTo>
                  <a:cubicBezTo>
                    <a:pt x="62" y="28"/>
                    <a:pt x="61" y="29"/>
                    <a:pt x="60" y="30"/>
                  </a:cubicBezTo>
                  <a:cubicBezTo>
                    <a:pt x="59" y="30"/>
                    <a:pt x="57" y="30"/>
                    <a:pt x="56" y="29"/>
                  </a:cubicBezTo>
                  <a:cubicBezTo>
                    <a:pt x="41" y="17"/>
                    <a:pt x="41" y="17"/>
                    <a:pt x="41" y="17"/>
                  </a:cubicBezTo>
                  <a:cubicBezTo>
                    <a:pt x="37" y="20"/>
                    <a:pt x="33" y="22"/>
                    <a:pt x="30" y="25"/>
                  </a:cubicBezTo>
                  <a:cubicBezTo>
                    <a:pt x="36" y="44"/>
                    <a:pt x="36" y="44"/>
                    <a:pt x="36" y="44"/>
                  </a:cubicBezTo>
                  <a:cubicBezTo>
                    <a:pt x="36" y="45"/>
                    <a:pt x="36" y="46"/>
                    <a:pt x="36" y="47"/>
                  </a:cubicBezTo>
                  <a:cubicBezTo>
                    <a:pt x="35" y="48"/>
                    <a:pt x="33" y="49"/>
                    <a:pt x="32" y="49"/>
                  </a:cubicBezTo>
                  <a:cubicBezTo>
                    <a:pt x="13" y="48"/>
                    <a:pt x="13" y="48"/>
                    <a:pt x="13" y="48"/>
                  </a:cubicBezTo>
                  <a:cubicBezTo>
                    <a:pt x="11" y="53"/>
                    <a:pt x="10" y="57"/>
                    <a:pt x="9" y="62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6" y="73"/>
                    <a:pt x="26" y="75"/>
                    <a:pt x="26" y="76"/>
                  </a:cubicBezTo>
                  <a:cubicBezTo>
                    <a:pt x="26" y="77"/>
                    <a:pt x="26" y="79"/>
                    <a:pt x="24" y="79"/>
                  </a:cubicBezTo>
                  <a:cubicBezTo>
                    <a:pt x="9" y="90"/>
                    <a:pt x="9" y="90"/>
                    <a:pt x="9" y="90"/>
                  </a:cubicBezTo>
                  <a:cubicBezTo>
                    <a:pt x="10" y="95"/>
                    <a:pt x="11" y="99"/>
                    <a:pt x="13" y="104"/>
                  </a:cubicBezTo>
                  <a:cubicBezTo>
                    <a:pt x="32" y="103"/>
                    <a:pt x="32" y="103"/>
                    <a:pt x="32" y="103"/>
                  </a:cubicBezTo>
                  <a:cubicBezTo>
                    <a:pt x="33" y="103"/>
                    <a:pt x="35" y="104"/>
                    <a:pt x="36" y="105"/>
                  </a:cubicBezTo>
                  <a:cubicBezTo>
                    <a:pt x="36" y="106"/>
                    <a:pt x="36" y="107"/>
                    <a:pt x="36" y="108"/>
                  </a:cubicBezTo>
                  <a:cubicBezTo>
                    <a:pt x="30" y="127"/>
                    <a:pt x="30" y="127"/>
                    <a:pt x="30" y="127"/>
                  </a:cubicBezTo>
                  <a:cubicBezTo>
                    <a:pt x="33" y="130"/>
                    <a:pt x="37" y="132"/>
                    <a:pt x="41" y="135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7" y="122"/>
                    <a:pt x="59" y="122"/>
                    <a:pt x="60" y="122"/>
                  </a:cubicBezTo>
                  <a:cubicBezTo>
                    <a:pt x="61" y="123"/>
                    <a:pt x="62" y="124"/>
                    <a:pt x="63" y="125"/>
                  </a:cubicBezTo>
                  <a:lnTo>
                    <a:pt x="68" y="1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  <p:sp>
          <p:nvSpPr>
            <p:cNvPr id="97" name="Rectangle 63"/>
            <p:cNvSpPr>
              <a:spLocks noChangeArrowheads="1"/>
            </p:cNvSpPr>
            <p:nvPr/>
          </p:nvSpPr>
          <p:spPr bwMode="auto">
            <a:xfrm>
              <a:off x="-493" y="1491"/>
              <a:ext cx="19" cy="1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  <p:sp>
          <p:nvSpPr>
            <p:cNvPr id="98" name="Rectangle 64"/>
            <p:cNvSpPr>
              <a:spLocks noChangeArrowheads="1"/>
            </p:cNvSpPr>
            <p:nvPr/>
          </p:nvSpPr>
          <p:spPr bwMode="auto">
            <a:xfrm>
              <a:off x="5" y="1300"/>
              <a:ext cx="19" cy="1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  <p:sp>
          <p:nvSpPr>
            <p:cNvPr id="99" name="Freeform 65"/>
            <p:cNvSpPr>
              <a:spLocks/>
            </p:cNvSpPr>
            <p:nvPr/>
          </p:nvSpPr>
          <p:spPr bwMode="auto">
            <a:xfrm>
              <a:off x="-462" y="1432"/>
              <a:ext cx="502" cy="250"/>
            </a:xfrm>
            <a:custGeom>
              <a:avLst/>
              <a:gdLst>
                <a:gd name="T0" fmla="*/ 95 w 210"/>
                <a:gd name="T1" fmla="*/ 105 h 105"/>
                <a:gd name="T2" fmla="*/ 0 w 210"/>
                <a:gd name="T3" fmla="*/ 55 h 105"/>
                <a:gd name="T4" fmla="*/ 6 w 210"/>
                <a:gd name="T5" fmla="*/ 51 h 105"/>
                <a:gd name="T6" fmla="*/ 95 w 210"/>
                <a:gd name="T7" fmla="*/ 97 h 105"/>
                <a:gd name="T8" fmla="*/ 202 w 210"/>
                <a:gd name="T9" fmla="*/ 0 h 105"/>
                <a:gd name="T10" fmla="*/ 210 w 210"/>
                <a:gd name="T11" fmla="*/ 1 h 105"/>
                <a:gd name="T12" fmla="*/ 95 w 210"/>
                <a:gd name="T13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0" h="105">
                  <a:moveTo>
                    <a:pt x="95" y="105"/>
                  </a:moveTo>
                  <a:cubicBezTo>
                    <a:pt x="57" y="105"/>
                    <a:pt x="22" y="86"/>
                    <a:pt x="0" y="55"/>
                  </a:cubicBezTo>
                  <a:cubicBezTo>
                    <a:pt x="6" y="51"/>
                    <a:pt x="6" y="51"/>
                    <a:pt x="6" y="51"/>
                  </a:cubicBezTo>
                  <a:cubicBezTo>
                    <a:pt x="27" y="80"/>
                    <a:pt x="60" y="97"/>
                    <a:pt x="95" y="97"/>
                  </a:cubicBezTo>
                  <a:cubicBezTo>
                    <a:pt x="151" y="97"/>
                    <a:pt x="197" y="55"/>
                    <a:pt x="202" y="0"/>
                  </a:cubicBezTo>
                  <a:cubicBezTo>
                    <a:pt x="210" y="1"/>
                    <a:pt x="210" y="1"/>
                    <a:pt x="210" y="1"/>
                  </a:cubicBezTo>
                  <a:cubicBezTo>
                    <a:pt x="204" y="60"/>
                    <a:pt x="155" y="105"/>
                    <a:pt x="95" y="10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  <p:sp>
          <p:nvSpPr>
            <p:cNvPr id="100" name="Freeform 66"/>
            <p:cNvSpPr>
              <a:spLocks/>
            </p:cNvSpPr>
            <p:nvPr/>
          </p:nvSpPr>
          <p:spPr bwMode="auto">
            <a:xfrm>
              <a:off x="-509" y="1128"/>
              <a:ext cx="502" cy="249"/>
            </a:xfrm>
            <a:custGeom>
              <a:avLst/>
              <a:gdLst>
                <a:gd name="T0" fmla="*/ 8 w 210"/>
                <a:gd name="T1" fmla="*/ 104 h 104"/>
                <a:gd name="T2" fmla="*/ 0 w 210"/>
                <a:gd name="T3" fmla="*/ 104 h 104"/>
                <a:gd name="T4" fmla="*/ 115 w 210"/>
                <a:gd name="T5" fmla="*/ 0 h 104"/>
                <a:gd name="T6" fmla="*/ 210 w 210"/>
                <a:gd name="T7" fmla="*/ 50 h 104"/>
                <a:gd name="T8" fmla="*/ 204 w 210"/>
                <a:gd name="T9" fmla="*/ 54 h 104"/>
                <a:gd name="T10" fmla="*/ 115 w 210"/>
                <a:gd name="T11" fmla="*/ 8 h 104"/>
                <a:gd name="T12" fmla="*/ 8 w 210"/>
                <a:gd name="T13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0" h="104">
                  <a:moveTo>
                    <a:pt x="8" y="104"/>
                  </a:moveTo>
                  <a:cubicBezTo>
                    <a:pt x="0" y="104"/>
                    <a:pt x="0" y="104"/>
                    <a:pt x="0" y="104"/>
                  </a:cubicBezTo>
                  <a:cubicBezTo>
                    <a:pt x="6" y="45"/>
                    <a:pt x="56" y="0"/>
                    <a:pt x="115" y="0"/>
                  </a:cubicBezTo>
                  <a:cubicBezTo>
                    <a:pt x="153" y="0"/>
                    <a:pt x="188" y="19"/>
                    <a:pt x="210" y="50"/>
                  </a:cubicBezTo>
                  <a:cubicBezTo>
                    <a:pt x="204" y="54"/>
                    <a:pt x="204" y="54"/>
                    <a:pt x="204" y="54"/>
                  </a:cubicBezTo>
                  <a:cubicBezTo>
                    <a:pt x="183" y="25"/>
                    <a:pt x="150" y="8"/>
                    <a:pt x="115" y="8"/>
                  </a:cubicBezTo>
                  <a:cubicBezTo>
                    <a:pt x="60" y="8"/>
                    <a:pt x="13" y="49"/>
                    <a:pt x="8" y="1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  <p:sp>
          <p:nvSpPr>
            <p:cNvPr id="101" name="Freeform 67"/>
            <p:cNvSpPr>
              <a:spLocks/>
            </p:cNvSpPr>
            <p:nvPr/>
          </p:nvSpPr>
          <p:spPr bwMode="auto">
            <a:xfrm>
              <a:off x="-273" y="1338"/>
              <a:ext cx="77" cy="134"/>
            </a:xfrm>
            <a:custGeom>
              <a:avLst/>
              <a:gdLst>
                <a:gd name="T0" fmla="*/ 16 w 32"/>
                <a:gd name="T1" fmla="*/ 56 h 56"/>
                <a:gd name="T2" fmla="*/ 0 w 32"/>
                <a:gd name="T3" fmla="*/ 40 h 56"/>
                <a:gd name="T4" fmla="*/ 8 w 32"/>
                <a:gd name="T5" fmla="*/ 40 h 56"/>
                <a:gd name="T6" fmla="*/ 16 w 32"/>
                <a:gd name="T7" fmla="*/ 48 h 56"/>
                <a:gd name="T8" fmla="*/ 24 w 32"/>
                <a:gd name="T9" fmla="*/ 40 h 56"/>
                <a:gd name="T10" fmla="*/ 14 w 32"/>
                <a:gd name="T11" fmla="*/ 32 h 56"/>
                <a:gd name="T12" fmla="*/ 0 w 32"/>
                <a:gd name="T13" fmla="*/ 16 h 56"/>
                <a:gd name="T14" fmla="*/ 16 w 32"/>
                <a:gd name="T15" fmla="*/ 0 h 56"/>
                <a:gd name="T16" fmla="*/ 32 w 32"/>
                <a:gd name="T17" fmla="*/ 16 h 56"/>
                <a:gd name="T18" fmla="*/ 24 w 32"/>
                <a:gd name="T19" fmla="*/ 16 h 56"/>
                <a:gd name="T20" fmla="*/ 16 w 32"/>
                <a:gd name="T21" fmla="*/ 8 h 56"/>
                <a:gd name="T22" fmla="*/ 8 w 32"/>
                <a:gd name="T23" fmla="*/ 16 h 56"/>
                <a:gd name="T24" fmla="*/ 18 w 32"/>
                <a:gd name="T25" fmla="*/ 24 h 56"/>
                <a:gd name="T26" fmla="*/ 32 w 32"/>
                <a:gd name="T27" fmla="*/ 40 h 56"/>
                <a:gd name="T28" fmla="*/ 16 w 32"/>
                <a:gd name="T29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2" h="56">
                  <a:moveTo>
                    <a:pt x="16" y="56"/>
                  </a:moveTo>
                  <a:cubicBezTo>
                    <a:pt x="7" y="56"/>
                    <a:pt x="0" y="49"/>
                    <a:pt x="0" y="40"/>
                  </a:cubicBezTo>
                  <a:cubicBezTo>
                    <a:pt x="8" y="40"/>
                    <a:pt x="8" y="40"/>
                    <a:pt x="8" y="40"/>
                  </a:cubicBezTo>
                  <a:cubicBezTo>
                    <a:pt x="8" y="44"/>
                    <a:pt x="12" y="48"/>
                    <a:pt x="16" y="48"/>
                  </a:cubicBezTo>
                  <a:cubicBezTo>
                    <a:pt x="20" y="48"/>
                    <a:pt x="24" y="44"/>
                    <a:pt x="24" y="40"/>
                  </a:cubicBezTo>
                  <a:cubicBezTo>
                    <a:pt x="24" y="37"/>
                    <a:pt x="18" y="33"/>
                    <a:pt x="14" y="32"/>
                  </a:cubicBezTo>
                  <a:cubicBezTo>
                    <a:pt x="12" y="31"/>
                    <a:pt x="0" y="25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25" y="0"/>
                    <a:pt x="32" y="7"/>
                    <a:pt x="32" y="16"/>
                  </a:cubicBezTo>
                  <a:cubicBezTo>
                    <a:pt x="24" y="16"/>
                    <a:pt x="24" y="16"/>
                    <a:pt x="24" y="16"/>
                  </a:cubicBezTo>
                  <a:cubicBezTo>
                    <a:pt x="24" y="12"/>
                    <a:pt x="20" y="8"/>
                    <a:pt x="16" y="8"/>
                  </a:cubicBezTo>
                  <a:cubicBezTo>
                    <a:pt x="12" y="8"/>
                    <a:pt x="8" y="12"/>
                    <a:pt x="8" y="16"/>
                  </a:cubicBezTo>
                  <a:cubicBezTo>
                    <a:pt x="8" y="19"/>
                    <a:pt x="14" y="23"/>
                    <a:pt x="18" y="24"/>
                  </a:cubicBezTo>
                  <a:cubicBezTo>
                    <a:pt x="20" y="25"/>
                    <a:pt x="32" y="31"/>
                    <a:pt x="32" y="40"/>
                  </a:cubicBezTo>
                  <a:cubicBezTo>
                    <a:pt x="32" y="49"/>
                    <a:pt x="25" y="56"/>
                    <a:pt x="16" y="5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  <p:sp>
          <p:nvSpPr>
            <p:cNvPr id="102" name="Rectangle 68"/>
            <p:cNvSpPr>
              <a:spLocks noChangeArrowheads="1"/>
            </p:cNvSpPr>
            <p:nvPr/>
          </p:nvSpPr>
          <p:spPr bwMode="auto">
            <a:xfrm>
              <a:off x="-244" y="1319"/>
              <a:ext cx="19" cy="2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  <p:sp>
          <p:nvSpPr>
            <p:cNvPr id="103" name="Rectangle 69"/>
            <p:cNvSpPr>
              <a:spLocks noChangeArrowheads="1"/>
            </p:cNvSpPr>
            <p:nvPr/>
          </p:nvSpPr>
          <p:spPr bwMode="auto">
            <a:xfrm>
              <a:off x="-244" y="1463"/>
              <a:ext cx="19" cy="2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  <p:sp>
          <p:nvSpPr>
            <p:cNvPr id="104" name="Rectangle 70"/>
            <p:cNvSpPr>
              <a:spLocks noChangeArrowheads="1"/>
            </p:cNvSpPr>
            <p:nvPr/>
          </p:nvSpPr>
          <p:spPr bwMode="auto">
            <a:xfrm>
              <a:off x="-177" y="1396"/>
              <a:ext cx="19" cy="1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  <p:sp>
          <p:nvSpPr>
            <p:cNvPr id="105" name="Rectangle 71"/>
            <p:cNvSpPr>
              <a:spLocks noChangeArrowheads="1"/>
            </p:cNvSpPr>
            <p:nvPr/>
          </p:nvSpPr>
          <p:spPr bwMode="auto">
            <a:xfrm>
              <a:off x="-311" y="1396"/>
              <a:ext cx="19" cy="1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</a:pPr>
              <a:endParaRPr lang="ru-RU"/>
            </a:p>
          </p:txBody>
        </p:sp>
      </p:grpSp>
      <p:sp>
        <p:nvSpPr>
          <p:cNvPr id="114" name="5. Source"/>
          <p:cNvSpPr>
            <a:spLocks noChangeArrowheads="1"/>
          </p:cNvSpPr>
          <p:nvPr/>
        </p:nvSpPr>
        <p:spPr bwMode="gray">
          <a:xfrm>
            <a:off x="119063" y="6507558"/>
            <a:ext cx="72000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/>
          <a:p>
            <a:pPr marL="609600" indent="-609600" defTabSz="895350">
              <a:tabLst>
                <a:tab pos="630238" algn="l"/>
              </a:tabLst>
            </a:pPr>
            <a:r>
              <a:rPr lang="ru-RU" sz="800" dirty="0">
                <a:solidFill>
                  <a:schemeClr val="accent6"/>
                </a:solidFill>
                <a:latin typeface="+mn-lt"/>
              </a:rPr>
              <a:t>ИСТОЧНИК</a:t>
            </a:r>
            <a:r>
              <a:rPr lang="en-US" sz="800" dirty="0">
                <a:solidFill>
                  <a:schemeClr val="accent6"/>
                </a:solidFill>
                <a:latin typeface="+mn-lt"/>
              </a:rPr>
              <a:t>: </a:t>
            </a:r>
            <a:r>
              <a:rPr lang="ru-RU" sz="800" dirty="0" smtClean="0">
                <a:solidFill>
                  <a:schemeClr val="accent6"/>
                </a:solidFill>
                <a:latin typeface="+mn-lt"/>
              </a:rPr>
              <a:t>анализ рабочей группы</a:t>
            </a:r>
            <a:endParaRPr lang="en-US" sz="800" dirty="0">
              <a:solidFill>
                <a:schemeClr val="accent6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4247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9" name="Object 88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32688525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08" name="think-cell Slide" r:id="rId7" imgW="359" imgH="358" progId="TCLayout.ActiveDocument.1">
                  <p:embed/>
                </p:oleObj>
              </mc:Choice>
              <mc:Fallback>
                <p:oleObj name="think-cell Slide" r:id="rId7" imgW="359" imgH="35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7" name="Straight Connector 86"/>
          <p:cNvCxnSpPr>
            <a:cxnSpLocks/>
          </p:cNvCxnSpPr>
          <p:nvPr/>
        </p:nvCxnSpPr>
        <p:spPr>
          <a:xfrm>
            <a:off x="714375" y="1537932"/>
            <a:ext cx="0" cy="4495264"/>
          </a:xfrm>
          <a:prstGeom prst="line">
            <a:avLst/>
          </a:prstGeom>
          <a:ln w="111125">
            <a:solidFill>
              <a:schemeClr val="accent1">
                <a:lumMod val="40000"/>
                <a:lumOff val="6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063" y="230188"/>
            <a:ext cx="8618537" cy="615553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ru-RU" dirty="0"/>
              <a:t>Примеры успешных проектов в портовой инфраструктуре реализованных с привлечением частного </a:t>
            </a:r>
            <a:r>
              <a:rPr lang="ru-RU" dirty="0" smtClean="0"/>
              <a:t>капитала (1/2)</a:t>
            </a:r>
            <a:endParaRPr lang="ru-RU" dirty="0"/>
          </a:p>
        </p:txBody>
      </p:sp>
      <p:sp>
        <p:nvSpPr>
          <p:cNvPr id="25" name="TextBox 24"/>
          <p:cNvSpPr txBox="1">
            <a:spLocks/>
          </p:cNvSpPr>
          <p:nvPr/>
        </p:nvSpPr>
        <p:spPr>
          <a:xfrm>
            <a:off x="3398504" y="1537932"/>
            <a:ext cx="795896" cy="13849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vert="horz" lIns="76200" tIns="76200" rIns="76200" bIns="76200" rtlCol="0" anchor="ctr" anchorCtr="0">
            <a:noAutofit/>
          </a:bodyPr>
          <a:lstStyle>
            <a:defPPr>
              <a:defRPr lang="en-US"/>
            </a:defPPr>
            <a:lvl1pPr marL="449263" lvl="0" indent="0" defTabSz="895350" eaLnBrk="1" latinLnBrk="0" hangingPunct="1">
              <a:buClr>
                <a:schemeClr val="tx2"/>
              </a:buClr>
              <a:buSzPct val="100000"/>
              <a:defRPr sz="1100" b="1" spc="-2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52388"/>
            <a:r>
              <a:rPr lang="en-US" sz="1000" dirty="0"/>
              <a:t>850</a:t>
            </a:r>
            <a:r>
              <a:rPr lang="ru-RU" sz="1000" dirty="0"/>
              <a:t> (</a:t>
            </a:r>
            <a:r>
              <a:rPr lang="en-US" sz="1000" dirty="0"/>
              <a:t>200)</a:t>
            </a:r>
            <a:endParaRPr lang="ru-RU" sz="1000" dirty="0"/>
          </a:p>
        </p:txBody>
      </p:sp>
      <p:sp>
        <p:nvSpPr>
          <p:cNvPr id="38" name="TextBox 37"/>
          <p:cNvSpPr txBox="1">
            <a:spLocks/>
          </p:cNvSpPr>
          <p:nvPr/>
        </p:nvSpPr>
        <p:spPr>
          <a:xfrm>
            <a:off x="3398504" y="3016123"/>
            <a:ext cx="795896" cy="13849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vert="horz" lIns="76200" tIns="76200" rIns="76200" bIns="76200" rtlCol="0" anchor="ctr" anchorCtr="0">
            <a:noAutofit/>
          </a:bodyPr>
          <a:lstStyle>
            <a:defPPr>
              <a:defRPr lang="en-US"/>
            </a:defPPr>
            <a:lvl1pPr marL="52388" lvl="0" indent="0" defTabSz="895350" eaLnBrk="1" latinLnBrk="0" hangingPunct="1">
              <a:buClr>
                <a:schemeClr val="tx2"/>
              </a:buClr>
              <a:buSzPct val="100000"/>
              <a:defRPr sz="1000" b="1" spc="-2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dirty="0"/>
              <a:t>282</a:t>
            </a:r>
            <a:r>
              <a:rPr lang="ru-RU" baseline="30000" dirty="0"/>
              <a:t>2</a:t>
            </a:r>
            <a:r>
              <a:rPr lang="ru-RU" dirty="0"/>
              <a:t> </a:t>
            </a:r>
          </a:p>
        </p:txBody>
      </p:sp>
      <p:sp>
        <p:nvSpPr>
          <p:cNvPr id="50" name="TextBox 49"/>
          <p:cNvSpPr txBox="1">
            <a:spLocks/>
          </p:cNvSpPr>
          <p:nvPr/>
        </p:nvSpPr>
        <p:spPr>
          <a:xfrm>
            <a:off x="3398504" y="4494313"/>
            <a:ext cx="795896" cy="153888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vert="horz" lIns="76200" tIns="76200" rIns="76200" bIns="76200" rtlCol="0" anchor="ctr" anchorCtr="0">
            <a:noAutofit/>
          </a:bodyPr>
          <a:lstStyle>
            <a:defPPr>
              <a:defRPr lang="en-US"/>
            </a:defPPr>
            <a:lvl1pPr marL="52388" lvl="0" indent="0" defTabSz="895350" eaLnBrk="1" latinLnBrk="0" hangingPunct="1">
              <a:buClr>
                <a:schemeClr val="tx2"/>
              </a:buClr>
              <a:buSzPct val="100000"/>
              <a:defRPr sz="1000" b="1" spc="-2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dirty="0"/>
              <a:t>Н/Д </a:t>
            </a:r>
          </a:p>
        </p:txBody>
      </p:sp>
      <p:sp>
        <p:nvSpPr>
          <p:cNvPr id="3" name="TextBox 2"/>
          <p:cNvSpPr txBox="1">
            <a:spLocks/>
          </p:cNvSpPr>
          <p:nvPr/>
        </p:nvSpPr>
        <p:spPr>
          <a:xfrm>
            <a:off x="1378351" y="1537932"/>
            <a:ext cx="1948865" cy="1384995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/>
            <a:r>
              <a:rPr lang="ru-RU" sz="1000" dirty="0" smtClean="0"/>
              <a:t>В 2007 г</a:t>
            </a:r>
            <a:r>
              <a:rPr lang="en-US" sz="1000" dirty="0" smtClean="0"/>
              <a:t>.</a:t>
            </a:r>
            <a:r>
              <a:rPr lang="ru-RU" sz="1000" dirty="0" smtClean="0"/>
              <a:t> был открыт контейнерный терминал под управлением </a:t>
            </a:r>
            <a:r>
              <a:rPr lang="ru-RU" sz="1000" dirty="0" err="1" smtClean="0"/>
              <a:t>APM</a:t>
            </a:r>
            <a:r>
              <a:rPr lang="ru-RU" sz="1000" dirty="0" smtClean="0"/>
              <a:t> </a:t>
            </a:r>
            <a:r>
              <a:rPr lang="ru-RU" sz="1000" dirty="0" err="1" smtClean="0"/>
              <a:t>Terminals</a:t>
            </a:r>
            <a:r>
              <a:rPr lang="ru-RU" sz="1000" dirty="0" smtClean="0"/>
              <a:t> в сотрудничестве</a:t>
            </a:r>
            <a:br>
              <a:rPr lang="ru-RU" sz="1000" dirty="0" smtClean="0"/>
            </a:br>
            <a:r>
              <a:rPr lang="ru-RU" sz="1000" dirty="0" smtClean="0"/>
              <a:t>с</a:t>
            </a:r>
            <a:r>
              <a:rPr lang="pl-PL" sz="1000" dirty="0" smtClean="0"/>
              <a:t> </a:t>
            </a:r>
            <a:r>
              <a:rPr lang="ru-RU" sz="1000" dirty="0" err="1" smtClean="0"/>
              <a:t>Moroccan</a:t>
            </a:r>
            <a:r>
              <a:rPr lang="ru-RU" sz="1000" dirty="0" smtClean="0"/>
              <a:t> </a:t>
            </a:r>
            <a:r>
              <a:rPr lang="ru-RU" sz="1000" dirty="0" err="1" smtClean="0"/>
              <a:t>Akwa</a:t>
            </a:r>
            <a:r>
              <a:rPr lang="ru-RU" sz="1000" dirty="0" smtClean="0"/>
              <a:t> </a:t>
            </a:r>
            <a:r>
              <a:rPr lang="ru-RU" sz="1000" dirty="0" err="1" smtClean="0"/>
              <a:t>Group</a:t>
            </a:r>
            <a:endParaRPr lang="ru-RU" sz="1000" dirty="0" smtClean="0"/>
          </a:p>
          <a:p>
            <a:pPr lvl="1"/>
            <a:r>
              <a:rPr lang="ru-RU" sz="1000" dirty="0" smtClean="0"/>
              <a:t>Крупный порт (мощность 3</a:t>
            </a:r>
            <a:r>
              <a:rPr lang="pl-PL" sz="1000" dirty="0" smtClean="0"/>
              <a:t>,</a:t>
            </a:r>
            <a:r>
              <a:rPr lang="ru-RU" sz="1000" dirty="0" smtClean="0"/>
              <a:t>5 млн </a:t>
            </a:r>
            <a:r>
              <a:rPr lang="ru-RU" sz="1000" dirty="0" err="1" smtClean="0"/>
              <a:t>ДФЭ</a:t>
            </a:r>
            <a:r>
              <a:rPr lang="ru-RU" sz="1000" dirty="0" smtClean="0"/>
              <a:t>) расположенный в</a:t>
            </a:r>
            <a:r>
              <a:rPr lang="en-US" sz="1000" dirty="0" smtClean="0"/>
              <a:t> </a:t>
            </a:r>
            <a:r>
              <a:rPr lang="ru-RU" sz="1000" dirty="0" err="1" smtClean="0"/>
              <a:t>Танжерской</a:t>
            </a:r>
            <a:r>
              <a:rPr lang="ru-RU" sz="1000" dirty="0" smtClean="0"/>
              <a:t> свободной экономической зоне</a:t>
            </a:r>
            <a:endParaRPr lang="ru-RU" sz="1000" dirty="0"/>
          </a:p>
        </p:txBody>
      </p:sp>
      <p:sp>
        <p:nvSpPr>
          <p:cNvPr id="5" name="TextBox 4"/>
          <p:cNvSpPr txBox="1">
            <a:spLocks/>
          </p:cNvSpPr>
          <p:nvPr/>
        </p:nvSpPr>
        <p:spPr>
          <a:xfrm>
            <a:off x="1378351" y="3016123"/>
            <a:ext cx="1948865" cy="1384995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/>
            <a:r>
              <a:rPr lang="ru-RU" sz="1000" dirty="0" smtClean="0"/>
              <a:t>Один из крупнейших контейнерных терминалов Бразилии (доля рынка ~5%)</a:t>
            </a:r>
          </a:p>
          <a:p>
            <a:pPr lvl="1"/>
            <a:r>
              <a:rPr lang="ru-RU" sz="1000" dirty="0" smtClean="0"/>
              <a:t>В 2001 г</a:t>
            </a:r>
            <a:r>
              <a:rPr lang="en-US" sz="1000" dirty="0" smtClean="0"/>
              <a:t>.</a:t>
            </a:r>
            <a:r>
              <a:rPr lang="ru-RU" sz="1000" dirty="0" smtClean="0"/>
              <a:t> терминал перешел</a:t>
            </a:r>
            <a:r>
              <a:rPr lang="en-US" sz="1000" dirty="0" smtClean="0"/>
              <a:t> </a:t>
            </a:r>
            <a:r>
              <a:rPr lang="ru-RU" sz="1000" dirty="0" smtClean="0"/>
              <a:t>в концессионное управление </a:t>
            </a:r>
            <a:r>
              <a:rPr lang="ru-RU" sz="1000" dirty="0" err="1" smtClean="0"/>
              <a:t>ICTSI</a:t>
            </a:r>
            <a:r>
              <a:rPr lang="ru-RU" sz="1000" dirty="0" smtClean="0"/>
              <a:t> на 30 лет. Концессионное соглашение стало крупнейшим соглашение</a:t>
            </a:r>
            <a:r>
              <a:rPr lang="ru-RU" sz="1000" dirty="0"/>
              <a:t>м</a:t>
            </a:r>
            <a:r>
              <a:rPr lang="ru-RU" sz="1000" dirty="0" smtClean="0"/>
              <a:t> в Бразилии</a:t>
            </a:r>
            <a:endParaRPr lang="ru-RU" sz="1000" dirty="0"/>
          </a:p>
        </p:txBody>
      </p:sp>
      <p:sp>
        <p:nvSpPr>
          <p:cNvPr id="17" name="TextBox 16"/>
          <p:cNvSpPr txBox="1">
            <a:spLocks/>
          </p:cNvSpPr>
          <p:nvPr/>
        </p:nvSpPr>
        <p:spPr>
          <a:xfrm>
            <a:off x="1378351" y="4494313"/>
            <a:ext cx="1948865" cy="61555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/>
            <a:r>
              <a:rPr lang="ru-RU" sz="1000" dirty="0" smtClean="0"/>
              <a:t>Второй по размеру порт в</a:t>
            </a:r>
            <a:r>
              <a:rPr lang="en-US" sz="1000" dirty="0" smtClean="0"/>
              <a:t> </a:t>
            </a:r>
            <a:r>
              <a:rPr lang="ru-RU" sz="1000" dirty="0" smtClean="0"/>
              <a:t>Республике Корее</a:t>
            </a:r>
          </a:p>
          <a:p>
            <a:pPr lvl="1"/>
            <a:r>
              <a:rPr lang="ru-RU" sz="1000" dirty="0" smtClean="0"/>
              <a:t>Является частью свободной экономической зоны </a:t>
            </a:r>
            <a:r>
              <a:rPr lang="ru-RU" sz="1000" dirty="0" err="1" smtClean="0"/>
              <a:t>Инчхион</a:t>
            </a:r>
            <a:endParaRPr lang="ru-RU" sz="1000" dirty="0"/>
          </a:p>
        </p:txBody>
      </p:sp>
      <p:sp>
        <p:nvSpPr>
          <p:cNvPr id="19" name="TextBox 18"/>
          <p:cNvSpPr txBox="1">
            <a:spLocks/>
          </p:cNvSpPr>
          <p:nvPr/>
        </p:nvSpPr>
        <p:spPr>
          <a:xfrm>
            <a:off x="4265688" y="1537932"/>
            <a:ext cx="1758511" cy="923330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/>
            <a:r>
              <a:rPr lang="ru-RU" sz="1000" dirty="0" smtClean="0"/>
              <a:t>Разработка комплексного плана развития свобод</a:t>
            </a:r>
            <a:r>
              <a:rPr lang="en-US" sz="1000" dirty="0" smtClean="0"/>
              <a:t>-</a:t>
            </a:r>
            <a:r>
              <a:rPr lang="ru-RU" sz="1000" dirty="0" smtClean="0"/>
              <a:t>ной экономической зоны</a:t>
            </a:r>
          </a:p>
          <a:p>
            <a:pPr lvl="1"/>
            <a:r>
              <a:rPr lang="ru-RU" sz="1000" dirty="0" smtClean="0"/>
              <a:t>Создание </a:t>
            </a:r>
            <a:r>
              <a:rPr lang="ru-RU" sz="1000" dirty="0" err="1" smtClean="0"/>
              <a:t>государствен</a:t>
            </a:r>
            <a:r>
              <a:rPr lang="en-US" sz="1000" dirty="0" smtClean="0"/>
              <a:t>-</a:t>
            </a:r>
            <a:r>
              <a:rPr lang="ru-RU" sz="1000" dirty="0" err="1" smtClean="0"/>
              <a:t>ного</a:t>
            </a:r>
            <a:r>
              <a:rPr lang="ru-RU" sz="1000" dirty="0" smtClean="0"/>
              <a:t> агентства по  управлению территорией</a:t>
            </a:r>
            <a:endParaRPr lang="ru-RU" sz="1000" dirty="0"/>
          </a:p>
        </p:txBody>
      </p:sp>
      <p:sp>
        <p:nvSpPr>
          <p:cNvPr id="22" name="TextBox 21"/>
          <p:cNvSpPr txBox="1">
            <a:spLocks/>
          </p:cNvSpPr>
          <p:nvPr/>
        </p:nvSpPr>
        <p:spPr>
          <a:xfrm>
            <a:off x="4265688" y="3016123"/>
            <a:ext cx="1758511" cy="1231106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/>
            <a:r>
              <a:rPr lang="ru-RU" sz="1000" dirty="0" smtClean="0"/>
              <a:t>Финансирование углубительных работ в</a:t>
            </a:r>
            <a:r>
              <a:rPr lang="pl-PL" sz="1000" dirty="0" smtClean="0"/>
              <a:t> </a:t>
            </a:r>
            <a:r>
              <a:rPr lang="ru-RU" sz="1000" dirty="0" smtClean="0"/>
              <a:t>рамках государственной стратегии развития портов</a:t>
            </a:r>
            <a:r>
              <a:rPr lang="en-US" sz="1000" dirty="0" smtClean="0"/>
              <a:t> </a:t>
            </a:r>
            <a:r>
              <a:rPr lang="ru-RU" sz="1000" dirty="0" smtClean="0"/>
              <a:t>Бразилии</a:t>
            </a:r>
          </a:p>
          <a:p>
            <a:pPr lvl="1"/>
            <a:r>
              <a:rPr lang="ru-RU" sz="1000" dirty="0" smtClean="0"/>
              <a:t>Подготовка и проведение сделки в рамках </a:t>
            </a:r>
            <a:r>
              <a:rPr lang="ru-RU" sz="1000" dirty="0" err="1" smtClean="0"/>
              <a:t>концес-сионного</a:t>
            </a:r>
            <a:r>
              <a:rPr lang="ru-RU" sz="1000" dirty="0" smtClean="0"/>
              <a:t> соглашения</a:t>
            </a:r>
            <a:endParaRPr lang="ru-RU" sz="1000" dirty="0"/>
          </a:p>
        </p:txBody>
      </p:sp>
      <p:sp>
        <p:nvSpPr>
          <p:cNvPr id="29" name="TextBox 28"/>
          <p:cNvSpPr txBox="1">
            <a:spLocks/>
          </p:cNvSpPr>
          <p:nvPr/>
        </p:nvSpPr>
        <p:spPr>
          <a:xfrm>
            <a:off x="4265688" y="4494313"/>
            <a:ext cx="1758511" cy="1231106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/>
            <a:r>
              <a:rPr lang="ru-RU" sz="1000" dirty="0" smtClean="0"/>
              <a:t>В рамках свободной экономической зоны государство привлекает частные инвестиции путем снижение налогов, имущественной поддержкой, различными субсидиями</a:t>
            </a:r>
            <a:endParaRPr lang="ru-RU" sz="1000" dirty="0"/>
          </a:p>
        </p:txBody>
      </p:sp>
      <p:sp>
        <p:nvSpPr>
          <p:cNvPr id="35" name="TextBox 34"/>
          <p:cNvSpPr txBox="1">
            <a:spLocks/>
          </p:cNvSpPr>
          <p:nvPr/>
        </p:nvSpPr>
        <p:spPr>
          <a:xfrm>
            <a:off x="6095486" y="4494313"/>
            <a:ext cx="2642114" cy="153888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/>
            <a:r>
              <a:rPr lang="ru-RU" sz="1000" dirty="0" smtClean="0"/>
              <a:t>Наличие развитого производственного кластера в непосредственной близости</a:t>
            </a:r>
            <a:r>
              <a:rPr lang="en-US" sz="1000" dirty="0" smtClean="0"/>
              <a:t> </a:t>
            </a:r>
            <a:r>
              <a:rPr lang="ru-RU" sz="1000" dirty="0" smtClean="0"/>
              <a:t>от порта</a:t>
            </a:r>
          </a:p>
          <a:p>
            <a:pPr lvl="1"/>
            <a:r>
              <a:rPr lang="ru-RU" sz="1000" dirty="0" smtClean="0"/>
              <a:t>Удачное географическое расположение порта (близость к индустриальным районам Китая)</a:t>
            </a:r>
          </a:p>
          <a:p>
            <a:pPr lvl="1"/>
            <a:r>
              <a:rPr lang="ru-RU" sz="1000" dirty="0" smtClean="0"/>
              <a:t>Поддержка со стороны государства (налоговые послабления, сниженные социальные выплаты для компаний резидентов)</a:t>
            </a:r>
            <a:endParaRPr lang="ru-RU" sz="1000" dirty="0"/>
          </a:p>
        </p:txBody>
      </p:sp>
      <p:sp>
        <p:nvSpPr>
          <p:cNvPr id="42" name="TextBox 41"/>
          <p:cNvSpPr txBox="1">
            <a:spLocks/>
          </p:cNvSpPr>
          <p:nvPr/>
        </p:nvSpPr>
        <p:spPr>
          <a:xfrm>
            <a:off x="6095486" y="3016123"/>
            <a:ext cx="2642114" cy="107721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/>
            <a:r>
              <a:rPr lang="ru-RU" sz="1000" dirty="0" smtClean="0"/>
              <a:t>Поддержка со стороны государства (скорость выдачи разрешений и</a:t>
            </a:r>
            <a:r>
              <a:rPr lang="pl-PL" sz="1000" dirty="0" smtClean="0"/>
              <a:t> </a:t>
            </a:r>
            <a:r>
              <a:rPr lang="ru-RU" sz="1000" dirty="0" smtClean="0"/>
              <a:t>инвестиции в портовую акваторию)</a:t>
            </a:r>
          </a:p>
          <a:p>
            <a:pPr lvl="1"/>
            <a:r>
              <a:rPr lang="ru-RU" sz="1000" dirty="0" smtClean="0"/>
              <a:t>Удачное географическое расположение порта (ключевой порт для грузоотправителей на южном побережье Бразилии)</a:t>
            </a:r>
            <a:endParaRPr lang="ru-RU" sz="1000" dirty="0"/>
          </a:p>
        </p:txBody>
      </p:sp>
      <p:sp>
        <p:nvSpPr>
          <p:cNvPr id="44" name="TextBox 43"/>
          <p:cNvSpPr txBox="1">
            <a:spLocks/>
          </p:cNvSpPr>
          <p:nvPr/>
        </p:nvSpPr>
        <p:spPr>
          <a:xfrm>
            <a:off x="6095486" y="1537932"/>
            <a:ext cx="2642114" cy="1231106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/>
            <a:r>
              <a:rPr lang="ru-RU" sz="1000" dirty="0" smtClean="0"/>
              <a:t>Поддержка со стороны государства (налоговые послабления, скорость</a:t>
            </a:r>
            <a:r>
              <a:rPr lang="pl-PL" sz="1000" dirty="0" smtClean="0"/>
              <a:t> </a:t>
            </a:r>
            <a:r>
              <a:rPr lang="ru-RU" sz="1000" dirty="0" smtClean="0"/>
              <a:t>выдачи разрешений)</a:t>
            </a:r>
          </a:p>
          <a:p>
            <a:pPr lvl="1"/>
            <a:r>
              <a:rPr lang="ru-RU" sz="1000" dirty="0" smtClean="0"/>
              <a:t>Комплексный план развития территории</a:t>
            </a:r>
          </a:p>
          <a:p>
            <a:pPr lvl="1"/>
            <a:r>
              <a:rPr lang="ru-RU" sz="1000" dirty="0" smtClean="0"/>
              <a:t>Привлечение ведущих специалистов с</a:t>
            </a:r>
            <a:r>
              <a:rPr lang="pl-PL" sz="1000" dirty="0" smtClean="0"/>
              <a:t> </a:t>
            </a:r>
            <a:r>
              <a:rPr lang="ru-RU" sz="1000" dirty="0" smtClean="0"/>
              <a:t>рынка для управления развитием зоны </a:t>
            </a:r>
          </a:p>
          <a:p>
            <a:pPr lvl="1"/>
            <a:r>
              <a:rPr lang="ru-RU" sz="1000" dirty="0" smtClean="0"/>
              <a:t>Создание индустриального парка в</a:t>
            </a:r>
            <a:r>
              <a:rPr lang="pl-PL" sz="1000" dirty="0" smtClean="0"/>
              <a:t> </a:t>
            </a:r>
            <a:r>
              <a:rPr lang="ru-RU" sz="1000" dirty="0" smtClean="0"/>
              <a:t>непосредственной близости от порта</a:t>
            </a:r>
            <a:endParaRPr lang="ru-RU" sz="1000" dirty="0"/>
          </a:p>
        </p:txBody>
      </p:sp>
      <p:grpSp>
        <p:nvGrpSpPr>
          <p:cNvPr id="53" name="Group 52"/>
          <p:cNvGrpSpPr>
            <a:grpSpLocks/>
          </p:cNvGrpSpPr>
          <p:nvPr/>
        </p:nvGrpSpPr>
        <p:grpSpPr>
          <a:xfrm>
            <a:off x="4265688" y="1275849"/>
            <a:ext cx="1758511" cy="172355"/>
            <a:chOff x="2872016" y="1237742"/>
            <a:chExt cx="1403383" cy="172355"/>
          </a:xfrm>
        </p:grpSpPr>
        <p:cxnSp>
          <p:nvCxnSpPr>
            <p:cNvPr id="54" name="AutoShape 249"/>
            <p:cNvCxnSpPr>
              <a:cxnSpLocks noChangeShapeType="1"/>
              <a:stCxn id="55" idx="4"/>
              <a:endCxn id="55" idx="6"/>
            </p:cNvCxnSpPr>
            <p:nvPr/>
          </p:nvCxnSpPr>
          <p:spPr bwMode="gray">
            <a:xfrm>
              <a:off x="2872016" y="1410097"/>
              <a:ext cx="1403383" cy="0"/>
            </a:xfrm>
            <a:prstGeom prst="straightConnector1">
              <a:avLst/>
            </a:prstGeom>
            <a:noFill/>
            <a:ln w="9525">
              <a:solidFill>
                <a:schemeClr val="accent6">
                  <a:lumMod val="60000"/>
                  <a:lumOff val="4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5" name="AutoShape 250"/>
            <p:cNvSpPr>
              <a:spLocks noChangeArrowheads="1"/>
            </p:cNvSpPr>
            <p:nvPr/>
          </p:nvSpPr>
          <p:spPr bwMode="gray">
            <a:xfrm>
              <a:off x="2872016" y="1237742"/>
              <a:ext cx="1403383" cy="172355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18288" anchor="b">
              <a:spAutoFit/>
            </a:bodyPr>
            <a:lstStyle/>
            <a:p>
              <a:r>
                <a:rPr lang="ru-RU" sz="1000" b="1" dirty="0">
                  <a:solidFill>
                    <a:schemeClr val="accent3"/>
                  </a:solidFill>
                  <a:latin typeface="+mn-lt"/>
                </a:rPr>
                <a:t>Роль государства</a:t>
              </a:r>
            </a:p>
          </p:txBody>
        </p:sp>
      </p:grpSp>
      <p:grpSp>
        <p:nvGrpSpPr>
          <p:cNvPr id="56" name="Group 55"/>
          <p:cNvGrpSpPr>
            <a:grpSpLocks/>
          </p:cNvGrpSpPr>
          <p:nvPr/>
        </p:nvGrpSpPr>
        <p:grpSpPr>
          <a:xfrm>
            <a:off x="3398504" y="1121961"/>
            <a:ext cx="795896" cy="326243"/>
            <a:chOff x="1359204" y="1083861"/>
            <a:chExt cx="1403383" cy="326243"/>
          </a:xfrm>
        </p:grpSpPr>
        <p:cxnSp>
          <p:nvCxnSpPr>
            <p:cNvPr id="57" name="AutoShape 249"/>
            <p:cNvCxnSpPr>
              <a:cxnSpLocks noChangeShapeType="1"/>
              <a:stCxn id="58" idx="4"/>
              <a:endCxn id="58" idx="6"/>
            </p:cNvCxnSpPr>
            <p:nvPr/>
          </p:nvCxnSpPr>
          <p:spPr bwMode="gray">
            <a:xfrm>
              <a:off x="1359204" y="1410104"/>
              <a:ext cx="1403383" cy="0"/>
            </a:xfrm>
            <a:prstGeom prst="straightConnector1">
              <a:avLst/>
            </a:prstGeom>
            <a:noFill/>
            <a:ln w="9525">
              <a:solidFill>
                <a:schemeClr val="accent6">
                  <a:lumMod val="60000"/>
                  <a:lumOff val="4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8" name="AutoShape 250"/>
            <p:cNvSpPr>
              <a:spLocks noChangeArrowheads="1"/>
            </p:cNvSpPr>
            <p:nvPr/>
          </p:nvSpPr>
          <p:spPr bwMode="gray">
            <a:xfrm>
              <a:off x="1359204" y="1083861"/>
              <a:ext cx="1403383" cy="326243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sz="1000" b="1" dirty="0" smtClean="0">
                  <a:solidFill>
                    <a:schemeClr val="accent3"/>
                  </a:solidFill>
                  <a:latin typeface="+mn-lt"/>
                </a:rPr>
                <a:t>Объем</a:t>
              </a:r>
              <a:r>
                <a:rPr lang="pl-PL" sz="1000" b="1" dirty="0" smtClean="0">
                  <a:solidFill>
                    <a:schemeClr val="accent3"/>
                  </a:solidFill>
                  <a:latin typeface="+mn-lt"/>
                </a:rPr>
                <a:t> </a:t>
              </a:r>
              <a:r>
                <a:rPr lang="ru-RU" sz="1000" b="1" dirty="0" smtClean="0">
                  <a:solidFill>
                    <a:schemeClr val="accent3"/>
                  </a:solidFill>
                  <a:latin typeface="+mn-lt"/>
                </a:rPr>
                <a:t>инвестиций</a:t>
              </a:r>
              <a:r>
                <a:rPr lang="ru-RU" sz="1000" b="1" baseline="30000" dirty="0" smtClean="0">
                  <a:solidFill>
                    <a:schemeClr val="accent3"/>
                  </a:solidFill>
                  <a:latin typeface="+mn-lt"/>
                </a:rPr>
                <a:t>1</a:t>
              </a:r>
              <a:endParaRPr lang="ru-RU" sz="1000" b="1" baseline="30000" dirty="0">
                <a:solidFill>
                  <a:schemeClr val="accent3"/>
                </a:solidFill>
                <a:latin typeface="+mn-lt"/>
              </a:endParaRPr>
            </a:p>
          </p:txBody>
        </p:sp>
      </p:grpSp>
      <p:grpSp>
        <p:nvGrpSpPr>
          <p:cNvPr id="59" name="Group 58"/>
          <p:cNvGrpSpPr>
            <a:grpSpLocks/>
          </p:cNvGrpSpPr>
          <p:nvPr/>
        </p:nvGrpSpPr>
        <p:grpSpPr>
          <a:xfrm>
            <a:off x="119063" y="1275849"/>
            <a:ext cx="1188000" cy="172355"/>
            <a:chOff x="1359204" y="1237749"/>
            <a:chExt cx="1403383" cy="172355"/>
          </a:xfrm>
        </p:grpSpPr>
        <p:cxnSp>
          <p:nvCxnSpPr>
            <p:cNvPr id="60" name="AutoShape 249"/>
            <p:cNvCxnSpPr>
              <a:cxnSpLocks noChangeShapeType="1"/>
              <a:stCxn id="61" idx="4"/>
              <a:endCxn id="61" idx="6"/>
            </p:cNvCxnSpPr>
            <p:nvPr/>
          </p:nvCxnSpPr>
          <p:spPr bwMode="gray">
            <a:xfrm>
              <a:off x="1359204" y="1410104"/>
              <a:ext cx="1403383" cy="0"/>
            </a:xfrm>
            <a:prstGeom prst="straightConnector1">
              <a:avLst/>
            </a:prstGeom>
            <a:noFill/>
            <a:ln w="9525">
              <a:solidFill>
                <a:schemeClr val="accent6">
                  <a:lumMod val="60000"/>
                  <a:lumOff val="4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1" name="AutoShape 250"/>
            <p:cNvSpPr>
              <a:spLocks noChangeArrowheads="1"/>
            </p:cNvSpPr>
            <p:nvPr/>
          </p:nvSpPr>
          <p:spPr bwMode="gray">
            <a:xfrm>
              <a:off x="1359204" y="1237749"/>
              <a:ext cx="1403383" cy="172355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sz="1000" b="1" dirty="0" smtClean="0">
                  <a:solidFill>
                    <a:schemeClr val="accent3"/>
                  </a:solidFill>
                  <a:latin typeface="+mn-lt"/>
                </a:rPr>
                <a:t>Страна/проект</a:t>
              </a:r>
              <a:endParaRPr lang="ru-RU" sz="1000" b="1" dirty="0">
                <a:solidFill>
                  <a:schemeClr val="accent3"/>
                </a:solidFill>
                <a:latin typeface="+mn-lt"/>
              </a:endParaRPr>
            </a:p>
          </p:txBody>
        </p:sp>
      </p:grpSp>
      <p:sp>
        <p:nvSpPr>
          <p:cNvPr id="65" name="4. Footnote"/>
          <p:cNvSpPr txBox="1">
            <a:spLocks noChangeArrowheads="1"/>
          </p:cNvSpPr>
          <p:nvPr/>
        </p:nvSpPr>
        <p:spPr bwMode="gray">
          <a:xfrm>
            <a:off x="119063" y="6183549"/>
            <a:ext cx="861853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104775" indent="-104775" defTabSz="895350">
              <a:defRPr sz="800" baseline="0">
                <a:solidFill>
                  <a:schemeClr val="accent6"/>
                </a:solidFill>
                <a:latin typeface="+mn-lt"/>
              </a:defRPr>
            </a:lvl1pPr>
            <a:lvl2pPr marL="1031875" defTabSz="895350">
              <a:defRPr sz="2400"/>
            </a:lvl2pPr>
            <a:lvl3pPr marL="1217613" defTabSz="895350">
              <a:defRPr sz="2400"/>
            </a:lvl3pPr>
            <a:lvl4pPr marL="1404938" defTabSz="895350">
              <a:defRPr sz="2400"/>
            </a:lvl4pPr>
            <a:lvl5pPr marL="1792288" defTabSz="895350">
              <a:defRPr sz="2400"/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/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/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/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/>
            </a:lvl9pPr>
          </a:lstStyle>
          <a:p>
            <a:r>
              <a:rPr lang="ru-RU" dirty="0"/>
              <a:t>1 Общие инвестиции (частные)</a:t>
            </a:r>
          </a:p>
          <a:p>
            <a:r>
              <a:rPr lang="ru-RU" dirty="0"/>
              <a:t>2 частные инвестиции в рамках соглашения: 175 </a:t>
            </a:r>
            <a:r>
              <a:rPr lang="ru-RU" dirty="0" smtClean="0"/>
              <a:t>млн долл. США </a:t>
            </a:r>
            <a:r>
              <a:rPr lang="ru-RU" dirty="0"/>
              <a:t>стоимость аренды, 107 млн. долларов инвестиции в развитие терминала </a:t>
            </a:r>
          </a:p>
        </p:txBody>
      </p:sp>
      <p:sp>
        <p:nvSpPr>
          <p:cNvPr id="67" name="5. Source"/>
          <p:cNvSpPr>
            <a:spLocks noChangeArrowheads="1"/>
          </p:cNvSpPr>
          <p:nvPr/>
        </p:nvSpPr>
        <p:spPr bwMode="gray">
          <a:xfrm>
            <a:off x="119063" y="6507558"/>
            <a:ext cx="72000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/>
          <a:p>
            <a:pPr marL="609600" indent="-609600" defTabSz="895350">
              <a:tabLst>
                <a:tab pos="630238" algn="l"/>
              </a:tabLst>
            </a:pPr>
            <a:r>
              <a:rPr lang="ru-RU" sz="800" dirty="0">
                <a:solidFill>
                  <a:schemeClr val="accent6"/>
                </a:solidFill>
                <a:latin typeface="+mn-lt"/>
              </a:rPr>
              <a:t>ИСТОЧНИК</a:t>
            </a:r>
            <a:r>
              <a:rPr lang="en-US" sz="800" dirty="0">
                <a:solidFill>
                  <a:schemeClr val="accent6"/>
                </a:solidFill>
                <a:latin typeface="+mn-lt"/>
              </a:rPr>
              <a:t>: </a:t>
            </a:r>
            <a:r>
              <a:rPr lang="ru-RU" sz="800" dirty="0" smtClean="0">
                <a:solidFill>
                  <a:schemeClr val="accent6"/>
                </a:solidFill>
                <a:latin typeface="+mn-lt"/>
              </a:rPr>
              <a:t>анализ рабочей группы</a:t>
            </a:r>
            <a:endParaRPr lang="en-US" sz="800" dirty="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68" name="3. Unit of measure"/>
          <p:cNvSpPr txBox="1">
            <a:spLocks noChangeArrowheads="1"/>
          </p:cNvSpPr>
          <p:nvPr/>
        </p:nvSpPr>
        <p:spPr bwMode="gray">
          <a:xfrm>
            <a:off x="119063" y="850457"/>
            <a:ext cx="861853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1600" dirty="0">
                <a:solidFill>
                  <a:schemeClr val="accent6"/>
                </a:solidFill>
                <a:latin typeface="+mn-lt"/>
              </a:rPr>
              <a:t>Млн долл. США </a:t>
            </a:r>
          </a:p>
        </p:txBody>
      </p:sp>
      <p:grpSp>
        <p:nvGrpSpPr>
          <p:cNvPr id="62" name="Group 61"/>
          <p:cNvGrpSpPr>
            <a:grpSpLocks/>
          </p:cNvGrpSpPr>
          <p:nvPr/>
        </p:nvGrpSpPr>
        <p:grpSpPr>
          <a:xfrm>
            <a:off x="1378351" y="1275849"/>
            <a:ext cx="1948865" cy="172355"/>
            <a:chOff x="1359204" y="1237749"/>
            <a:chExt cx="1403383" cy="172355"/>
          </a:xfrm>
        </p:grpSpPr>
        <p:cxnSp>
          <p:nvCxnSpPr>
            <p:cNvPr id="63" name="AutoShape 249"/>
            <p:cNvCxnSpPr>
              <a:cxnSpLocks noChangeShapeType="1"/>
              <a:stCxn id="64" idx="4"/>
              <a:endCxn id="64" idx="6"/>
            </p:cNvCxnSpPr>
            <p:nvPr/>
          </p:nvCxnSpPr>
          <p:spPr bwMode="gray">
            <a:xfrm>
              <a:off x="1359204" y="1410104"/>
              <a:ext cx="1403383" cy="0"/>
            </a:xfrm>
            <a:prstGeom prst="straightConnector1">
              <a:avLst/>
            </a:prstGeom>
            <a:noFill/>
            <a:ln w="9525">
              <a:solidFill>
                <a:schemeClr val="accent6">
                  <a:lumMod val="60000"/>
                  <a:lumOff val="4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4" name="AutoShape 250"/>
            <p:cNvSpPr>
              <a:spLocks noChangeArrowheads="1"/>
            </p:cNvSpPr>
            <p:nvPr/>
          </p:nvSpPr>
          <p:spPr bwMode="gray">
            <a:xfrm>
              <a:off x="1359204" y="1237749"/>
              <a:ext cx="1403383" cy="172355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sz="1000" b="1" dirty="0">
                  <a:solidFill>
                    <a:schemeClr val="accent3"/>
                  </a:solidFill>
                  <a:latin typeface="+mn-lt"/>
                </a:rPr>
                <a:t>Описание</a:t>
              </a:r>
            </a:p>
          </p:txBody>
        </p:sp>
      </p:grpSp>
      <p:grpSp>
        <p:nvGrpSpPr>
          <p:cNvPr id="69" name="Group 68"/>
          <p:cNvGrpSpPr>
            <a:grpSpLocks/>
          </p:cNvGrpSpPr>
          <p:nvPr/>
        </p:nvGrpSpPr>
        <p:grpSpPr>
          <a:xfrm>
            <a:off x="6095486" y="1275849"/>
            <a:ext cx="2642114" cy="172355"/>
            <a:chOff x="2872016" y="1237742"/>
            <a:chExt cx="1403383" cy="172355"/>
          </a:xfrm>
        </p:grpSpPr>
        <p:cxnSp>
          <p:nvCxnSpPr>
            <p:cNvPr id="70" name="AutoShape 249"/>
            <p:cNvCxnSpPr>
              <a:cxnSpLocks noChangeShapeType="1"/>
              <a:stCxn id="71" idx="4"/>
              <a:endCxn id="71" idx="6"/>
            </p:cNvCxnSpPr>
            <p:nvPr/>
          </p:nvCxnSpPr>
          <p:spPr bwMode="gray">
            <a:xfrm>
              <a:off x="2872016" y="1410097"/>
              <a:ext cx="1403383" cy="0"/>
            </a:xfrm>
            <a:prstGeom prst="straightConnector1">
              <a:avLst/>
            </a:prstGeom>
            <a:noFill/>
            <a:ln w="9525">
              <a:solidFill>
                <a:schemeClr val="accent6">
                  <a:lumMod val="60000"/>
                  <a:lumOff val="4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1" name="AutoShape 250"/>
            <p:cNvSpPr>
              <a:spLocks noChangeArrowheads="1"/>
            </p:cNvSpPr>
            <p:nvPr/>
          </p:nvSpPr>
          <p:spPr bwMode="gray">
            <a:xfrm>
              <a:off x="2872016" y="1237742"/>
              <a:ext cx="1403383" cy="172355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sz="1000" b="1" dirty="0">
                  <a:solidFill>
                    <a:schemeClr val="accent3"/>
                  </a:solidFill>
                  <a:latin typeface="+mn-lt"/>
                </a:rPr>
                <a:t>Ключевые факторы успеха</a:t>
              </a:r>
            </a:p>
          </p:txBody>
        </p:sp>
      </p:grpSp>
      <p:sp>
        <p:nvSpPr>
          <p:cNvPr id="73" name="Rectangle 6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119063" y="3016123"/>
            <a:ext cx="1188000" cy="138499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72000" tIns="72000" rIns="72000" bIns="72000" rtlCol="0" anchor="t" anchorCtr="0">
            <a:noAutofit/>
          </a:bodyPr>
          <a:lstStyle>
            <a:defPPr>
              <a:defRPr lang="en-US"/>
            </a:defPPr>
            <a:lvl1pPr marL="0" lvl="0" indent="0" defTabSz="895350" eaLnBrk="1" latinLnBrk="0" hangingPunct="1">
              <a:buClr>
                <a:schemeClr val="tx2"/>
              </a:buClr>
              <a:buSzPct val="100000"/>
              <a:defRPr sz="1100" b="1" baseline="0">
                <a:solidFill>
                  <a:schemeClr val="bg1"/>
                </a:solidFill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sz="1000" dirty="0" smtClean="0"/>
              <a:t>Бразилия/</a:t>
            </a:r>
            <a:r>
              <a:rPr lang="ru-RU" sz="1000" dirty="0" err="1" smtClean="0"/>
              <a:t>Суапи</a:t>
            </a:r>
            <a:r>
              <a:rPr lang="ru-RU" sz="1000" dirty="0" smtClean="0"/>
              <a:t> контейнерный </a:t>
            </a:r>
            <a:r>
              <a:rPr lang="ru-RU" sz="1000" dirty="0"/>
              <a:t>терминал</a:t>
            </a:r>
          </a:p>
        </p:txBody>
      </p:sp>
      <p:sp>
        <p:nvSpPr>
          <p:cNvPr id="72" name="Rectangle 6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119063" y="4494313"/>
            <a:ext cx="1188000" cy="15388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lIns="72000" tIns="72000" rIns="72000" bIns="72000" rtlCol="0" anchor="t" anchorCtr="0">
            <a:noAutofit/>
          </a:bodyPr>
          <a:lstStyle>
            <a:defPPr>
              <a:defRPr lang="en-US"/>
            </a:defPPr>
            <a:lvl1pPr marL="0" lvl="0" indent="0" defTabSz="895350" eaLnBrk="1" latinLnBrk="0" hangingPunct="1">
              <a:buClr>
                <a:schemeClr val="tx2"/>
              </a:buClr>
              <a:buSzPct val="100000"/>
              <a:defRPr sz="1100" b="1" baseline="0">
                <a:solidFill>
                  <a:schemeClr val="bg1"/>
                </a:solidFill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sz="1000" dirty="0"/>
              <a:t>Республика </a:t>
            </a:r>
            <a:r>
              <a:rPr lang="ru-RU" sz="1000" dirty="0" smtClean="0"/>
              <a:t>Корея/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ru-RU" sz="1000" dirty="0" err="1" smtClean="0"/>
              <a:t>Инчхион</a:t>
            </a:r>
            <a:endParaRPr lang="ru-RU" sz="1000" dirty="0"/>
          </a:p>
        </p:txBody>
      </p:sp>
      <p:sp>
        <p:nvSpPr>
          <p:cNvPr id="74" name="Rectangle 6"/>
          <p:cNvSpPr txBox="1">
            <a:spLocks/>
          </p:cNvSpPr>
          <p:nvPr>
            <p:custDataLst>
              <p:tags r:id="rId5"/>
            </p:custDataLst>
          </p:nvPr>
        </p:nvSpPr>
        <p:spPr>
          <a:xfrm>
            <a:off x="119063" y="1537932"/>
            <a:ext cx="1188000" cy="138499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lIns="72000" tIns="72000" rIns="72000" bIns="72000" rtlCol="0" anchor="t" anchorCtr="0">
            <a:noAutofit/>
          </a:bodyPr>
          <a:lstStyle>
            <a:defPPr>
              <a:defRPr lang="en-US"/>
            </a:defPPr>
            <a:lvl1pPr marL="0" lvl="0" indent="0" defTabSz="895350" eaLnBrk="1" latinLnBrk="0" hangingPunct="1">
              <a:buClr>
                <a:schemeClr val="tx2"/>
              </a:buClr>
              <a:buSzPct val="100000"/>
              <a:defRPr sz="1100" b="1" baseline="0">
                <a:solidFill>
                  <a:schemeClr val="bg1"/>
                </a:solidFill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sz="1000" dirty="0" err="1" smtClean="0"/>
              <a:t>Морокко</a:t>
            </a:r>
            <a:r>
              <a:rPr lang="ru-RU" sz="1000" dirty="0" smtClean="0"/>
              <a:t>/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ru-RU" sz="1000" dirty="0" smtClean="0"/>
              <a:t>Танжер</a:t>
            </a:r>
            <a:endParaRPr lang="ru-RU" sz="1000" dirty="0"/>
          </a:p>
        </p:txBody>
      </p:sp>
      <p:cxnSp>
        <p:nvCxnSpPr>
          <p:cNvPr id="75" name="Straight Connector 74"/>
          <p:cNvCxnSpPr>
            <a:cxnSpLocks/>
          </p:cNvCxnSpPr>
          <p:nvPr/>
        </p:nvCxnSpPr>
        <p:spPr>
          <a:xfrm>
            <a:off x="1378351" y="2969525"/>
            <a:ext cx="7359249" cy="0"/>
          </a:xfrm>
          <a:prstGeom prst="line">
            <a:avLst/>
          </a:prstGeom>
          <a:noFill/>
          <a:ln w="9525">
            <a:solidFill>
              <a:schemeClr val="accent6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Straight Connector 75"/>
          <p:cNvCxnSpPr>
            <a:cxnSpLocks/>
          </p:cNvCxnSpPr>
          <p:nvPr/>
        </p:nvCxnSpPr>
        <p:spPr>
          <a:xfrm>
            <a:off x="1378351" y="4447716"/>
            <a:ext cx="7359249" cy="0"/>
          </a:xfrm>
          <a:prstGeom prst="line">
            <a:avLst/>
          </a:prstGeom>
          <a:noFill/>
          <a:ln w="9525">
            <a:solidFill>
              <a:schemeClr val="accent6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Oval 76"/>
          <p:cNvSpPr/>
          <p:nvPr/>
        </p:nvSpPr>
        <p:spPr>
          <a:xfrm>
            <a:off x="356934" y="3615694"/>
            <a:ext cx="712259" cy="712259"/>
          </a:xfrm>
          <a:prstGeom prst="ellipse">
            <a:avLst/>
          </a:prstGeom>
          <a:solidFill>
            <a:schemeClr val="bg1"/>
          </a:solidFill>
          <a:ln w="9525">
            <a:noFill/>
          </a:ln>
          <a:effectLst>
            <a:innerShdw blurRad="63500" dist="50800" dir="8100000">
              <a:schemeClr val="accent6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</a:endParaRPr>
          </a:p>
        </p:txBody>
      </p:sp>
      <p:sp>
        <p:nvSpPr>
          <p:cNvPr id="79" name="Oval 78"/>
          <p:cNvSpPr/>
          <p:nvPr/>
        </p:nvSpPr>
        <p:spPr>
          <a:xfrm>
            <a:off x="356934" y="5242225"/>
            <a:ext cx="712259" cy="712259"/>
          </a:xfrm>
          <a:prstGeom prst="ellipse">
            <a:avLst/>
          </a:prstGeom>
          <a:solidFill>
            <a:schemeClr val="bg1"/>
          </a:solidFill>
          <a:ln w="9525">
            <a:noFill/>
          </a:ln>
          <a:effectLst>
            <a:innerShdw blurRad="63500" dist="50800" dir="8100000">
              <a:schemeClr val="accent6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</a:endParaRPr>
          </a:p>
        </p:txBody>
      </p:sp>
      <p:sp>
        <p:nvSpPr>
          <p:cNvPr id="80" name="Oval 79"/>
          <p:cNvSpPr/>
          <p:nvPr/>
        </p:nvSpPr>
        <p:spPr>
          <a:xfrm>
            <a:off x="356934" y="2139028"/>
            <a:ext cx="712259" cy="712259"/>
          </a:xfrm>
          <a:prstGeom prst="ellipse">
            <a:avLst/>
          </a:prstGeom>
          <a:solidFill>
            <a:schemeClr val="bg1"/>
          </a:solidFill>
          <a:ln w="9525">
            <a:noFill/>
          </a:ln>
          <a:effectLst>
            <a:innerShdw blurRad="63500" dist="50800" dir="8100000">
              <a:schemeClr val="accent6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</a:endParaRPr>
          </a:p>
        </p:txBody>
      </p:sp>
      <p:pic>
        <p:nvPicPr>
          <p:cNvPr id="84" name="Picture 8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653" y="5365944"/>
            <a:ext cx="464820" cy="464820"/>
          </a:xfrm>
          <a:prstGeom prst="rect">
            <a:avLst/>
          </a:prstGeom>
        </p:spPr>
      </p:pic>
      <p:pic>
        <p:nvPicPr>
          <p:cNvPr id="85" name="Picture 8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653" y="3739413"/>
            <a:ext cx="464820" cy="464820"/>
          </a:xfrm>
          <a:prstGeom prst="rect">
            <a:avLst/>
          </a:prstGeom>
        </p:spPr>
      </p:pic>
      <p:pic>
        <p:nvPicPr>
          <p:cNvPr id="86" name="Picture 8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653" y="2262747"/>
            <a:ext cx="464820" cy="464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44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063" y="230188"/>
            <a:ext cx="8618537" cy="615553"/>
          </a:xfrm>
        </p:spPr>
        <p:txBody>
          <a:bodyPr/>
          <a:lstStyle/>
          <a:p>
            <a:r>
              <a:rPr lang="ru-RU" dirty="0"/>
              <a:t>Примеры успешных проектов в портовой инфраструктуре реализованных с привлечением частного капитала </a:t>
            </a:r>
            <a:r>
              <a:rPr lang="ru-RU" dirty="0" smtClean="0"/>
              <a:t>(2/2</a:t>
            </a:r>
            <a:r>
              <a:rPr lang="ru-RU" dirty="0"/>
              <a:t>)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26205" y="6322339"/>
            <a:ext cx="6646069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en-US" sz="800" dirty="0" smtClean="0"/>
              <a:t>1 </a:t>
            </a:r>
            <a:r>
              <a:rPr lang="ru-RU" sz="800" dirty="0" smtClean="0"/>
              <a:t>Общие инвестиции (частные)</a:t>
            </a:r>
          </a:p>
          <a:p>
            <a:r>
              <a:rPr lang="ru-RU" sz="800" dirty="0" smtClean="0"/>
              <a:t>2 частные инвестиции в рамках соглашения: 175 млн. долларов стоимость аренды, 107 </a:t>
            </a:r>
            <a:r>
              <a:rPr lang="ru-RU" sz="800" dirty="0"/>
              <a:t>млн. </a:t>
            </a:r>
            <a:r>
              <a:rPr lang="ru-RU" sz="800" dirty="0" smtClean="0"/>
              <a:t>долларов инвестиции в развитие терминала</a:t>
            </a:r>
            <a:endParaRPr lang="en-US" sz="800" dirty="0" smtClean="0"/>
          </a:p>
        </p:txBody>
      </p:sp>
      <p:sp>
        <p:nvSpPr>
          <p:cNvPr id="49" name="TextBox 48"/>
          <p:cNvSpPr txBox="1"/>
          <p:nvPr/>
        </p:nvSpPr>
        <p:spPr>
          <a:xfrm>
            <a:off x="1378350" y="3682311"/>
            <a:ext cx="1948865" cy="923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/>
            <a:r>
              <a:rPr lang="ru-RU" sz="1000" dirty="0"/>
              <a:t>Порт был построен в июле 2009 года </a:t>
            </a:r>
            <a:r>
              <a:rPr lang="ru-RU" sz="1000" dirty="0" smtClean="0"/>
              <a:t>благодаря государственно-частному </a:t>
            </a:r>
            <a:r>
              <a:rPr lang="ru-RU" sz="1000" dirty="0"/>
              <a:t>партнерство между </a:t>
            </a:r>
            <a:r>
              <a:rPr lang="en-US" sz="1000" dirty="0" smtClean="0"/>
              <a:t>Rio Tinto</a:t>
            </a:r>
            <a:r>
              <a:rPr lang="ru-RU" sz="1000" dirty="0" smtClean="0"/>
              <a:t> </a:t>
            </a:r>
            <a:r>
              <a:rPr lang="ru-RU" sz="1000" dirty="0"/>
              <a:t>и </a:t>
            </a:r>
            <a:r>
              <a:rPr lang="ru-RU" sz="1000" dirty="0" smtClean="0"/>
              <a:t>правительством</a:t>
            </a:r>
            <a:r>
              <a:rPr lang="en-US" sz="1000" dirty="0" smtClean="0"/>
              <a:t> </a:t>
            </a:r>
            <a:r>
              <a:rPr lang="ru-RU" sz="1000" dirty="0" smtClean="0"/>
              <a:t>Мадагаскара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273605" y="3646068"/>
            <a:ext cx="1746441" cy="1231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/>
            <a:r>
              <a:rPr lang="ru-RU" sz="1000" dirty="0" smtClean="0"/>
              <a:t>Со финансирование проекта</a:t>
            </a:r>
            <a:endParaRPr lang="en-US" sz="1000" dirty="0" smtClean="0"/>
          </a:p>
          <a:p>
            <a:pPr lvl="1"/>
            <a:r>
              <a:rPr lang="ru-RU" sz="1000" dirty="0" smtClean="0"/>
              <a:t>Участие в разработке проекта порта и стратегии его развития (привлечение консультантов из Мирового Банка)</a:t>
            </a:r>
            <a:endParaRPr lang="ru-RU" sz="1000" dirty="0"/>
          </a:p>
        </p:txBody>
      </p:sp>
      <p:sp>
        <p:nvSpPr>
          <p:cNvPr id="52" name="TextBox 51"/>
          <p:cNvSpPr txBox="1"/>
          <p:nvPr/>
        </p:nvSpPr>
        <p:spPr>
          <a:xfrm>
            <a:off x="6093808" y="3652259"/>
            <a:ext cx="2615954" cy="15388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/>
            <a:r>
              <a:rPr lang="ru-RU" sz="1000" dirty="0"/>
              <a:t>Поддержка со стороны государства </a:t>
            </a:r>
            <a:r>
              <a:rPr lang="ru-RU" sz="1000" dirty="0" smtClean="0"/>
              <a:t>(налоговые послабления, скорость оформления документации, скорость принятия решения по проекту)</a:t>
            </a:r>
          </a:p>
          <a:p>
            <a:pPr lvl="1"/>
            <a:r>
              <a:rPr lang="ru-RU" sz="1000" dirty="0" smtClean="0"/>
              <a:t>Удачное географическое положение в непосредственной близости от шахт </a:t>
            </a:r>
            <a:r>
              <a:rPr lang="en-US" sz="1000" dirty="0" smtClean="0"/>
              <a:t>Rio Tinto</a:t>
            </a:r>
            <a:endParaRPr lang="ru-RU" sz="1000" dirty="0" smtClean="0"/>
          </a:p>
          <a:p>
            <a:pPr lvl="1"/>
            <a:r>
              <a:rPr lang="ru-RU" sz="1000" dirty="0" smtClean="0"/>
              <a:t>Развитие не грузового бизнеса (один из крупнейших туристических портов Мадагаскара)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378351" y="1537932"/>
            <a:ext cx="1948865" cy="10772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/>
            <a:r>
              <a:rPr lang="ru-RU" sz="1000" dirty="0" smtClean="0"/>
              <a:t>Крупнейший </a:t>
            </a:r>
            <a:r>
              <a:rPr lang="ru-RU" sz="1000" dirty="0"/>
              <a:t>многоцелевой </a:t>
            </a:r>
            <a:r>
              <a:rPr lang="ru-RU" sz="1000" dirty="0" smtClean="0"/>
              <a:t>частный портовый терминал в Бразилии</a:t>
            </a:r>
          </a:p>
          <a:p>
            <a:pPr lvl="1"/>
            <a:r>
              <a:rPr lang="ru-RU" sz="1000" dirty="0" smtClean="0"/>
              <a:t>Порт </a:t>
            </a:r>
            <a:r>
              <a:rPr lang="ru-RU" sz="1000" dirty="0"/>
              <a:t>начал свою работу в июле 2013 года. </a:t>
            </a:r>
          </a:p>
          <a:p>
            <a:pPr lvl="1"/>
            <a:r>
              <a:rPr lang="ru-RU" sz="1000" dirty="0" smtClean="0"/>
              <a:t>Мощности порта рассчитаны на перевалку </a:t>
            </a:r>
            <a:r>
              <a:rPr lang="ru-RU" sz="1000" dirty="0"/>
              <a:t>2 млн </a:t>
            </a:r>
            <a:r>
              <a:rPr lang="ru-RU" sz="1000" dirty="0" err="1" smtClean="0"/>
              <a:t>ДФЭ</a:t>
            </a:r>
            <a:endParaRPr lang="ru-RU" sz="1000" dirty="0" smtClean="0"/>
          </a:p>
        </p:txBody>
      </p:sp>
      <p:sp>
        <p:nvSpPr>
          <p:cNvPr id="41" name="TextBox 40"/>
          <p:cNvSpPr txBox="1"/>
          <p:nvPr/>
        </p:nvSpPr>
        <p:spPr>
          <a:xfrm>
            <a:off x="4265688" y="1537932"/>
            <a:ext cx="1758511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/>
            <a:r>
              <a:rPr lang="ru-RU" sz="1000" dirty="0"/>
              <a:t>Подготовка и проведение сделки в рамках концессионного </a:t>
            </a:r>
            <a:r>
              <a:rPr lang="ru-RU" sz="1000" dirty="0" smtClean="0"/>
              <a:t>соглашения</a:t>
            </a:r>
            <a:endParaRPr lang="en-US" sz="1000" dirty="0" smtClean="0"/>
          </a:p>
        </p:txBody>
      </p:sp>
      <p:sp>
        <p:nvSpPr>
          <p:cNvPr id="42" name="TextBox 41"/>
          <p:cNvSpPr txBox="1"/>
          <p:nvPr/>
        </p:nvSpPr>
        <p:spPr>
          <a:xfrm>
            <a:off x="6095486" y="1537932"/>
            <a:ext cx="2615954" cy="20005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1"/>
            <a:r>
              <a:rPr lang="ru-RU" sz="1000" dirty="0" smtClean="0"/>
              <a:t>Поддержка со стороны государства (принятие специального закона расширяющего длительность </a:t>
            </a:r>
            <a:r>
              <a:rPr lang="ru-RU" sz="1000" dirty="0" err="1" smtClean="0"/>
              <a:t>концессионого</a:t>
            </a:r>
            <a:r>
              <a:rPr lang="ru-RU" sz="1000" dirty="0" smtClean="0"/>
              <a:t> соглашения на 10 лет и позволяющего владельцам портовых терминалов Сан-Пауло производить модернизацию и расширение порта без длительного согласования с </a:t>
            </a:r>
            <a:r>
              <a:rPr lang="ru-RU" sz="1000" dirty="0" err="1" smtClean="0"/>
              <a:t>гос</a:t>
            </a:r>
            <a:r>
              <a:rPr lang="ru-RU" sz="1000" dirty="0" smtClean="0"/>
              <a:t> органами) </a:t>
            </a:r>
          </a:p>
          <a:p>
            <a:pPr lvl="1"/>
            <a:r>
              <a:rPr lang="ru-RU" sz="1000" dirty="0" smtClean="0"/>
              <a:t>Развитая автомобильная и </a:t>
            </a:r>
            <a:r>
              <a:rPr lang="ru-RU" sz="1000" dirty="0" err="1" smtClean="0"/>
              <a:t>жд</a:t>
            </a:r>
            <a:r>
              <a:rPr lang="ru-RU" sz="1000" dirty="0" smtClean="0"/>
              <a:t> инфраструктура на подходах к порту</a:t>
            </a:r>
          </a:p>
          <a:p>
            <a:pPr lvl="1"/>
            <a:r>
              <a:rPr lang="ru-RU" sz="1000" dirty="0" smtClean="0"/>
              <a:t>Использование современной техники и оборудования при оборудование порта</a:t>
            </a:r>
            <a:endParaRPr lang="ru-RU" sz="1000" dirty="0"/>
          </a:p>
        </p:txBody>
      </p:sp>
      <p:sp>
        <p:nvSpPr>
          <p:cNvPr id="67" name="TextBox 66"/>
          <p:cNvSpPr txBox="1">
            <a:spLocks/>
          </p:cNvSpPr>
          <p:nvPr/>
        </p:nvSpPr>
        <p:spPr>
          <a:xfrm>
            <a:off x="3398504" y="1537932"/>
            <a:ext cx="795896" cy="20005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vert="horz" lIns="76200" tIns="76200" rIns="76200" bIns="76200" rtlCol="0" anchor="ctr" anchorCtr="0">
            <a:noAutofit/>
          </a:bodyPr>
          <a:lstStyle>
            <a:defPPr>
              <a:defRPr lang="en-US"/>
            </a:defPPr>
            <a:lvl1pPr marL="449263" lvl="0" indent="0" defTabSz="895350" eaLnBrk="1" latinLnBrk="0" hangingPunct="1">
              <a:buClr>
                <a:schemeClr val="tx2"/>
              </a:buClr>
              <a:buSzPct val="100000"/>
              <a:defRPr sz="1100" b="1" spc="-2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52388"/>
            <a:r>
              <a:rPr lang="en-US" sz="1000" dirty="0" smtClean="0"/>
              <a:t>8</a:t>
            </a:r>
            <a:r>
              <a:rPr lang="ru-RU" sz="1000" dirty="0" smtClean="0"/>
              <a:t>0</a:t>
            </a:r>
            <a:r>
              <a:rPr lang="en-US" sz="1000" dirty="0" smtClean="0"/>
              <a:t>0</a:t>
            </a:r>
            <a:r>
              <a:rPr lang="ru-RU" sz="1000" dirty="0" smtClean="0"/>
              <a:t> (</a:t>
            </a:r>
            <a:r>
              <a:rPr lang="ru-RU" sz="1000" dirty="0"/>
              <a:t>8</a:t>
            </a:r>
            <a:r>
              <a:rPr lang="en-US" sz="1000" dirty="0" smtClean="0"/>
              <a:t>00</a:t>
            </a:r>
            <a:r>
              <a:rPr lang="ru-RU" sz="1000" baseline="30000" dirty="0" smtClean="0"/>
              <a:t>1</a:t>
            </a:r>
            <a:r>
              <a:rPr lang="en-US" sz="1000" dirty="0" smtClean="0"/>
              <a:t>)</a:t>
            </a:r>
            <a:endParaRPr lang="ru-RU" sz="1000" dirty="0"/>
          </a:p>
        </p:txBody>
      </p:sp>
      <p:sp>
        <p:nvSpPr>
          <p:cNvPr id="68" name="TextBox 67"/>
          <p:cNvSpPr txBox="1">
            <a:spLocks/>
          </p:cNvSpPr>
          <p:nvPr/>
        </p:nvSpPr>
        <p:spPr>
          <a:xfrm>
            <a:off x="3398504" y="3652259"/>
            <a:ext cx="795896" cy="198967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vert="horz" lIns="76200" tIns="76200" rIns="76200" bIns="76200" rtlCol="0" anchor="ctr" anchorCtr="0">
            <a:noAutofit/>
          </a:bodyPr>
          <a:lstStyle>
            <a:defPPr>
              <a:defRPr lang="en-US"/>
            </a:defPPr>
            <a:lvl1pPr marL="52388" lvl="0" indent="0" defTabSz="895350" eaLnBrk="1" latinLnBrk="0" hangingPunct="1">
              <a:buClr>
                <a:schemeClr val="tx2"/>
              </a:buClr>
              <a:buSzPct val="100000"/>
              <a:defRPr sz="1000" b="1" spc="-20"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dirty="0" smtClean="0"/>
              <a:t>145 (110</a:t>
            </a:r>
            <a:r>
              <a:rPr lang="ru-RU" baseline="30000" dirty="0" smtClean="0"/>
              <a:t>2</a:t>
            </a:r>
            <a:r>
              <a:rPr lang="ru-RU" dirty="0" smtClean="0"/>
              <a:t>)</a:t>
            </a:r>
            <a:endParaRPr lang="ru-RU" dirty="0"/>
          </a:p>
        </p:txBody>
      </p:sp>
      <p:grpSp>
        <p:nvGrpSpPr>
          <p:cNvPr id="69" name="Group 68"/>
          <p:cNvGrpSpPr>
            <a:grpSpLocks/>
          </p:cNvGrpSpPr>
          <p:nvPr/>
        </p:nvGrpSpPr>
        <p:grpSpPr>
          <a:xfrm>
            <a:off x="4265688" y="1275849"/>
            <a:ext cx="1758511" cy="172355"/>
            <a:chOff x="2872016" y="1237742"/>
            <a:chExt cx="1403383" cy="172355"/>
          </a:xfrm>
        </p:grpSpPr>
        <p:cxnSp>
          <p:nvCxnSpPr>
            <p:cNvPr id="70" name="AutoShape 249"/>
            <p:cNvCxnSpPr>
              <a:cxnSpLocks noChangeShapeType="1"/>
              <a:stCxn id="71" idx="4"/>
              <a:endCxn id="71" idx="6"/>
            </p:cNvCxnSpPr>
            <p:nvPr/>
          </p:nvCxnSpPr>
          <p:spPr bwMode="gray">
            <a:xfrm>
              <a:off x="2872016" y="1410097"/>
              <a:ext cx="1403383" cy="0"/>
            </a:xfrm>
            <a:prstGeom prst="straightConnector1">
              <a:avLst/>
            </a:prstGeom>
            <a:noFill/>
            <a:ln w="9525">
              <a:solidFill>
                <a:schemeClr val="accent6">
                  <a:lumMod val="60000"/>
                  <a:lumOff val="4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1" name="AutoShape 250"/>
            <p:cNvSpPr>
              <a:spLocks noChangeArrowheads="1"/>
            </p:cNvSpPr>
            <p:nvPr/>
          </p:nvSpPr>
          <p:spPr bwMode="gray">
            <a:xfrm>
              <a:off x="2872016" y="1237742"/>
              <a:ext cx="1403383" cy="172355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18288" anchor="b">
              <a:spAutoFit/>
            </a:bodyPr>
            <a:lstStyle/>
            <a:p>
              <a:r>
                <a:rPr lang="ru-RU" sz="1000" b="1" dirty="0">
                  <a:solidFill>
                    <a:schemeClr val="accent3"/>
                  </a:solidFill>
                  <a:latin typeface="+mn-lt"/>
                </a:rPr>
                <a:t>Роль государства</a:t>
              </a:r>
            </a:p>
          </p:txBody>
        </p:sp>
      </p:grpSp>
      <p:grpSp>
        <p:nvGrpSpPr>
          <p:cNvPr id="72" name="Group 71"/>
          <p:cNvGrpSpPr>
            <a:grpSpLocks/>
          </p:cNvGrpSpPr>
          <p:nvPr/>
        </p:nvGrpSpPr>
        <p:grpSpPr>
          <a:xfrm>
            <a:off x="3398504" y="1121961"/>
            <a:ext cx="795896" cy="326243"/>
            <a:chOff x="1359204" y="1083861"/>
            <a:chExt cx="1403383" cy="326243"/>
          </a:xfrm>
        </p:grpSpPr>
        <p:cxnSp>
          <p:nvCxnSpPr>
            <p:cNvPr id="73" name="AutoShape 249"/>
            <p:cNvCxnSpPr>
              <a:cxnSpLocks noChangeShapeType="1"/>
              <a:stCxn id="74" idx="4"/>
              <a:endCxn id="74" idx="6"/>
            </p:cNvCxnSpPr>
            <p:nvPr/>
          </p:nvCxnSpPr>
          <p:spPr bwMode="gray">
            <a:xfrm>
              <a:off x="1359204" y="1410104"/>
              <a:ext cx="1403383" cy="0"/>
            </a:xfrm>
            <a:prstGeom prst="straightConnector1">
              <a:avLst/>
            </a:prstGeom>
            <a:noFill/>
            <a:ln w="9525">
              <a:solidFill>
                <a:schemeClr val="accent6">
                  <a:lumMod val="60000"/>
                  <a:lumOff val="4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4" name="AutoShape 250"/>
            <p:cNvSpPr>
              <a:spLocks noChangeArrowheads="1"/>
            </p:cNvSpPr>
            <p:nvPr/>
          </p:nvSpPr>
          <p:spPr bwMode="gray">
            <a:xfrm>
              <a:off x="1359204" y="1083861"/>
              <a:ext cx="1403383" cy="326243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sz="1000" b="1" dirty="0" smtClean="0">
                  <a:solidFill>
                    <a:schemeClr val="accent3"/>
                  </a:solidFill>
                  <a:latin typeface="+mn-lt"/>
                </a:rPr>
                <a:t>Объем</a:t>
              </a:r>
              <a:r>
                <a:rPr lang="pl-PL" sz="1000" b="1" dirty="0" smtClean="0">
                  <a:solidFill>
                    <a:schemeClr val="accent3"/>
                  </a:solidFill>
                  <a:latin typeface="+mn-lt"/>
                </a:rPr>
                <a:t> </a:t>
              </a:r>
              <a:r>
                <a:rPr lang="ru-RU" sz="1000" b="1" dirty="0" smtClean="0">
                  <a:solidFill>
                    <a:schemeClr val="accent3"/>
                  </a:solidFill>
                  <a:latin typeface="+mn-lt"/>
                </a:rPr>
                <a:t>инвестиций</a:t>
              </a:r>
              <a:r>
                <a:rPr lang="ru-RU" sz="1000" b="1" baseline="30000" dirty="0" smtClean="0">
                  <a:solidFill>
                    <a:schemeClr val="accent3"/>
                  </a:solidFill>
                  <a:latin typeface="+mn-lt"/>
                </a:rPr>
                <a:t>1</a:t>
              </a:r>
              <a:endParaRPr lang="ru-RU" sz="1000" b="1" baseline="30000" dirty="0">
                <a:solidFill>
                  <a:schemeClr val="accent3"/>
                </a:solidFill>
                <a:latin typeface="+mn-lt"/>
              </a:endParaRPr>
            </a:p>
          </p:txBody>
        </p:sp>
      </p:grpSp>
      <p:grpSp>
        <p:nvGrpSpPr>
          <p:cNvPr id="75" name="Group 74"/>
          <p:cNvGrpSpPr>
            <a:grpSpLocks/>
          </p:cNvGrpSpPr>
          <p:nvPr/>
        </p:nvGrpSpPr>
        <p:grpSpPr>
          <a:xfrm>
            <a:off x="119063" y="1275849"/>
            <a:ext cx="1188000" cy="172355"/>
            <a:chOff x="1359204" y="1237749"/>
            <a:chExt cx="1403383" cy="172355"/>
          </a:xfrm>
        </p:grpSpPr>
        <p:cxnSp>
          <p:nvCxnSpPr>
            <p:cNvPr id="76" name="AutoShape 249"/>
            <p:cNvCxnSpPr>
              <a:cxnSpLocks noChangeShapeType="1"/>
              <a:stCxn id="77" idx="4"/>
              <a:endCxn id="77" idx="6"/>
            </p:cNvCxnSpPr>
            <p:nvPr/>
          </p:nvCxnSpPr>
          <p:spPr bwMode="gray">
            <a:xfrm>
              <a:off x="1359204" y="1410104"/>
              <a:ext cx="1403383" cy="0"/>
            </a:xfrm>
            <a:prstGeom prst="straightConnector1">
              <a:avLst/>
            </a:prstGeom>
            <a:noFill/>
            <a:ln w="9525">
              <a:solidFill>
                <a:schemeClr val="accent6">
                  <a:lumMod val="60000"/>
                  <a:lumOff val="4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7" name="AutoShape 250"/>
            <p:cNvSpPr>
              <a:spLocks noChangeArrowheads="1"/>
            </p:cNvSpPr>
            <p:nvPr/>
          </p:nvSpPr>
          <p:spPr bwMode="gray">
            <a:xfrm>
              <a:off x="1359204" y="1237749"/>
              <a:ext cx="1403383" cy="172355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sz="1000" b="1" dirty="0" smtClean="0">
                  <a:solidFill>
                    <a:schemeClr val="accent3"/>
                  </a:solidFill>
                  <a:latin typeface="+mn-lt"/>
                </a:rPr>
                <a:t>Страна/проект</a:t>
              </a:r>
              <a:endParaRPr lang="ru-RU" sz="1000" b="1" dirty="0">
                <a:solidFill>
                  <a:schemeClr val="accent3"/>
                </a:solidFill>
                <a:latin typeface="+mn-lt"/>
              </a:endParaRPr>
            </a:p>
          </p:txBody>
        </p:sp>
      </p:grpSp>
      <p:grpSp>
        <p:nvGrpSpPr>
          <p:cNvPr id="78" name="Group 77"/>
          <p:cNvGrpSpPr>
            <a:grpSpLocks/>
          </p:cNvGrpSpPr>
          <p:nvPr/>
        </p:nvGrpSpPr>
        <p:grpSpPr>
          <a:xfrm>
            <a:off x="1378351" y="1275849"/>
            <a:ext cx="1948865" cy="172355"/>
            <a:chOff x="1359204" y="1237749"/>
            <a:chExt cx="1403383" cy="172355"/>
          </a:xfrm>
        </p:grpSpPr>
        <p:cxnSp>
          <p:nvCxnSpPr>
            <p:cNvPr id="79" name="AutoShape 249"/>
            <p:cNvCxnSpPr>
              <a:cxnSpLocks noChangeShapeType="1"/>
              <a:stCxn id="80" idx="4"/>
              <a:endCxn id="80" idx="6"/>
            </p:cNvCxnSpPr>
            <p:nvPr/>
          </p:nvCxnSpPr>
          <p:spPr bwMode="gray">
            <a:xfrm>
              <a:off x="1359204" y="1410104"/>
              <a:ext cx="1403383" cy="0"/>
            </a:xfrm>
            <a:prstGeom prst="straightConnector1">
              <a:avLst/>
            </a:prstGeom>
            <a:noFill/>
            <a:ln w="9525">
              <a:solidFill>
                <a:schemeClr val="accent6">
                  <a:lumMod val="60000"/>
                  <a:lumOff val="4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0" name="AutoShape 250"/>
            <p:cNvSpPr>
              <a:spLocks noChangeArrowheads="1"/>
            </p:cNvSpPr>
            <p:nvPr/>
          </p:nvSpPr>
          <p:spPr bwMode="gray">
            <a:xfrm>
              <a:off x="1359204" y="1237749"/>
              <a:ext cx="1403383" cy="172355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sz="1000" b="1" dirty="0">
                  <a:solidFill>
                    <a:schemeClr val="accent3"/>
                  </a:solidFill>
                  <a:latin typeface="+mn-lt"/>
                </a:rPr>
                <a:t>Описание</a:t>
              </a:r>
            </a:p>
          </p:txBody>
        </p:sp>
      </p:grpSp>
      <p:grpSp>
        <p:nvGrpSpPr>
          <p:cNvPr id="81" name="Group 80"/>
          <p:cNvGrpSpPr>
            <a:grpSpLocks/>
          </p:cNvGrpSpPr>
          <p:nvPr/>
        </p:nvGrpSpPr>
        <p:grpSpPr>
          <a:xfrm>
            <a:off x="6095486" y="1275849"/>
            <a:ext cx="2642114" cy="172355"/>
            <a:chOff x="2872016" y="1237742"/>
            <a:chExt cx="1403383" cy="172355"/>
          </a:xfrm>
        </p:grpSpPr>
        <p:cxnSp>
          <p:nvCxnSpPr>
            <p:cNvPr id="82" name="AutoShape 249"/>
            <p:cNvCxnSpPr>
              <a:cxnSpLocks noChangeShapeType="1"/>
              <a:stCxn id="83" idx="4"/>
              <a:endCxn id="83" idx="6"/>
            </p:cNvCxnSpPr>
            <p:nvPr/>
          </p:nvCxnSpPr>
          <p:spPr bwMode="gray">
            <a:xfrm>
              <a:off x="2872016" y="1410097"/>
              <a:ext cx="1403383" cy="0"/>
            </a:xfrm>
            <a:prstGeom prst="straightConnector1">
              <a:avLst/>
            </a:prstGeom>
            <a:noFill/>
            <a:ln w="9525">
              <a:solidFill>
                <a:schemeClr val="accent6">
                  <a:lumMod val="60000"/>
                  <a:lumOff val="4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3" name="AutoShape 250"/>
            <p:cNvSpPr>
              <a:spLocks noChangeArrowheads="1"/>
            </p:cNvSpPr>
            <p:nvPr/>
          </p:nvSpPr>
          <p:spPr bwMode="gray">
            <a:xfrm>
              <a:off x="2872016" y="1237742"/>
              <a:ext cx="1403383" cy="172355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sz="1000" b="1" dirty="0">
                  <a:solidFill>
                    <a:schemeClr val="accent3"/>
                  </a:solidFill>
                  <a:latin typeface="+mn-lt"/>
                </a:rPr>
                <a:t>Ключевые факторы успеха</a:t>
              </a:r>
            </a:p>
          </p:txBody>
        </p:sp>
      </p:grpSp>
      <p:cxnSp>
        <p:nvCxnSpPr>
          <p:cNvPr id="84" name="Straight Connector 83"/>
          <p:cNvCxnSpPr>
            <a:cxnSpLocks/>
          </p:cNvCxnSpPr>
          <p:nvPr/>
        </p:nvCxnSpPr>
        <p:spPr>
          <a:xfrm>
            <a:off x="1378351" y="3595028"/>
            <a:ext cx="7359249" cy="0"/>
          </a:xfrm>
          <a:prstGeom prst="line">
            <a:avLst/>
          </a:prstGeom>
          <a:noFill/>
          <a:ln w="9525">
            <a:solidFill>
              <a:schemeClr val="accent6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>
            <a:cxnSpLocks/>
          </p:cNvCxnSpPr>
          <p:nvPr/>
        </p:nvCxnSpPr>
        <p:spPr>
          <a:xfrm>
            <a:off x="714375" y="1537932"/>
            <a:ext cx="0" cy="4495264"/>
          </a:xfrm>
          <a:prstGeom prst="line">
            <a:avLst/>
          </a:prstGeom>
          <a:ln w="111125">
            <a:solidFill>
              <a:schemeClr val="accent1">
                <a:lumMod val="40000"/>
                <a:lumOff val="6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/>
          <p:cNvGrpSpPr/>
          <p:nvPr/>
        </p:nvGrpSpPr>
        <p:grpSpPr>
          <a:xfrm>
            <a:off x="119063" y="1537932"/>
            <a:ext cx="1188000" cy="1991296"/>
            <a:chOff x="119063" y="1634609"/>
            <a:chExt cx="1188000" cy="1991296"/>
          </a:xfrm>
        </p:grpSpPr>
        <p:sp>
          <p:nvSpPr>
            <p:cNvPr id="86" name="Rectangle 6"/>
            <p:cNvSpPr txBox="1">
              <a:spLocks/>
            </p:cNvSpPr>
            <p:nvPr>
              <p:custDataLst>
                <p:tags r:id="rId2"/>
              </p:custDataLst>
            </p:nvPr>
          </p:nvSpPr>
          <p:spPr>
            <a:xfrm>
              <a:off x="119063" y="1634609"/>
              <a:ext cx="1188000" cy="199129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72000" tIns="72000" rIns="72000" bIns="72000" rtlCol="0" anchor="t" anchorCtr="0">
              <a:noAutofit/>
            </a:bodyPr>
            <a:lstStyle>
              <a:defPPr>
                <a:defRPr lang="en-US"/>
              </a:defPPr>
              <a:lvl1pPr marL="0" lvl="0" indent="0" defTabSz="895350" eaLnBrk="1" latinLnBrk="0" hangingPunct="1">
                <a:buClr>
                  <a:schemeClr val="tx2"/>
                </a:buClr>
                <a:buSzPct val="100000"/>
                <a:defRPr sz="1100" b="1" baseline="0">
                  <a:solidFill>
                    <a:schemeClr val="bg1"/>
                  </a:solidFill>
                  <a:latin typeface="+mn-lt"/>
                </a:defRPr>
              </a:lvl1pPr>
              <a:lvl2pPr marL="193675" lvl="1" indent="-192088" defTabSz="895350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400" baseline="0">
                  <a:latin typeface="+mn-lt"/>
                </a:defRPr>
              </a:lvl2pPr>
              <a:lvl3pPr marL="457200" lvl="2" indent="-261938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400" baseline="0">
                  <a:latin typeface="+mn-lt"/>
                </a:defRPr>
              </a:lvl3pPr>
              <a:lvl4pPr marL="614363" lvl="3" indent="-155575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400" baseline="0">
                  <a:latin typeface="+mn-lt"/>
                </a:defRPr>
              </a:lvl4pPr>
              <a:lvl5pPr marL="749808" lvl="4" indent="-130175" defTabSz="895350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400" baseline="0"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r>
                <a:rPr lang="ru-RU" sz="1000" dirty="0" smtClean="0"/>
                <a:t>Бразилия / </a:t>
              </a:r>
              <a:r>
                <a:rPr lang="ru-RU" sz="1000" dirty="0" err="1" smtClean="0"/>
                <a:t>Эмбрапорт</a:t>
              </a:r>
              <a:endParaRPr lang="ru-RU" sz="1000" dirty="0"/>
            </a:p>
          </p:txBody>
        </p:sp>
        <p:sp>
          <p:nvSpPr>
            <p:cNvPr id="87" name="Oval 86"/>
            <p:cNvSpPr/>
            <p:nvPr/>
          </p:nvSpPr>
          <p:spPr>
            <a:xfrm>
              <a:off x="356934" y="2414695"/>
              <a:ext cx="712259" cy="712259"/>
            </a:xfrm>
            <a:prstGeom prst="ellipse">
              <a:avLst/>
            </a:prstGeom>
            <a:solidFill>
              <a:schemeClr val="bg1"/>
            </a:solidFill>
            <a:ln w="9525">
              <a:noFill/>
            </a:ln>
            <a:effectLst>
              <a:innerShdw blurRad="63500" dist="50800" dir="8100000">
                <a:schemeClr val="accent6">
                  <a:alpha val="5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 err="1" smtClean="0">
                <a:solidFill>
                  <a:schemeClr val="tx1"/>
                </a:solidFill>
              </a:endParaRPr>
            </a:p>
          </p:txBody>
        </p:sp>
        <p:pic>
          <p:nvPicPr>
            <p:cNvPr id="88" name="Picture 8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0653" y="2538414"/>
              <a:ext cx="464820" cy="464820"/>
            </a:xfrm>
            <a:prstGeom prst="rect">
              <a:avLst/>
            </a:prstGeom>
          </p:spPr>
        </p:pic>
      </p:grpSp>
      <p:sp>
        <p:nvSpPr>
          <p:cNvPr id="90" name="Rectangle 6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119063" y="3650633"/>
            <a:ext cx="1188000" cy="19912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72000" tIns="72000" rIns="72000" bIns="72000" rtlCol="0" anchor="t" anchorCtr="0">
            <a:noAutofit/>
          </a:bodyPr>
          <a:lstStyle>
            <a:defPPr>
              <a:defRPr lang="en-US"/>
            </a:defPPr>
            <a:lvl1pPr marL="0" lvl="0" indent="0" defTabSz="895350" eaLnBrk="1" latinLnBrk="0" hangingPunct="1">
              <a:buClr>
                <a:schemeClr val="tx2"/>
              </a:buClr>
              <a:buSzPct val="100000"/>
              <a:defRPr sz="1100" b="1" baseline="0">
                <a:solidFill>
                  <a:schemeClr val="bg1"/>
                </a:solidFill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r>
              <a:rPr lang="ru-RU" sz="1000" dirty="0" smtClean="0"/>
              <a:t>Мадагаскар / Порт </a:t>
            </a:r>
            <a:r>
              <a:rPr lang="ru-RU" sz="1000" dirty="0" err="1" smtClean="0"/>
              <a:t>Эхола</a:t>
            </a:r>
            <a:endParaRPr lang="ru-RU" sz="1000" dirty="0"/>
          </a:p>
        </p:txBody>
      </p:sp>
      <p:sp>
        <p:nvSpPr>
          <p:cNvPr id="91" name="Oval 90"/>
          <p:cNvSpPr/>
          <p:nvPr/>
        </p:nvSpPr>
        <p:spPr>
          <a:xfrm>
            <a:off x="356934" y="4430719"/>
            <a:ext cx="712259" cy="712259"/>
          </a:xfrm>
          <a:prstGeom prst="ellipse">
            <a:avLst/>
          </a:prstGeom>
          <a:solidFill>
            <a:schemeClr val="bg1"/>
          </a:solidFill>
          <a:ln w="9525">
            <a:noFill/>
          </a:ln>
          <a:effectLst>
            <a:innerShdw blurRad="63500" dist="50800" dir="8100000">
              <a:schemeClr val="accent6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653" y="4554438"/>
            <a:ext cx="464820" cy="464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52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S" val="1,2"/>
  <p:tag name="TPVERSION" val="5"/>
  <p:tag name="TPFULLVERSION" val="5.3.2.24"/>
  <p:tag name="PPTVERSION" val="14"/>
  <p:tag name="TPOS" val="2"/>
  <p:tag name="APLORISREVISION" val="9"/>
  <p:tag name="MTBTACCENT" val="Accent3"/>
  <p:tag name="THINKCELLPRESENTATIONDONOTDELETE" val="&lt;?xml version=&quot;1.0&quot; encoding=&quot;UTF-16&quot; standalone=&quot;yes&quot;?&gt;&lt;root reqver=&quot;23045&quot;&gt;&lt;version val=&quot;25109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.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-%1-%Y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7&quot;&gt;&lt;elem m_fUsage=&quot;2.62900000000000000355E+00&quot;&gt;&lt;m_msothmcolidx val=&quot;0&quot;/&gt;&lt;m_rgb r=&quot;E8&quot; g=&quot;E8&quot; b=&quot;E8&quot;/&gt;&lt;m_nBrightness val=&quot;0&quot;/&gt;&lt;/elem&gt;&lt;elem m_fUsage=&quot;1.35841634010000023025E+00&quot;&gt;&lt;m_msothmcolidx val=&quot;0&quot;/&gt;&lt;m_rgb r=&quot;66&quot; g=&quot;66&quot; b=&quot;66&quot;/&gt;&lt;m_nBrightness val=&quot;0&quot;/&gt;&lt;/elem&gt;&lt;elem m_fUsage=&quot;8.10000000000000053291E-01&quot;&gt;&lt;m_msothmcolidx val=&quot;0&quot;/&gt;&lt;m_rgb r=&quot;AD&quot; g=&quot;AD&quot; b=&quot;AD&quot;/&gt;&lt;m_nBrightness val=&quot;0&quot;/&gt;&lt;/elem&gt;&lt;elem m_fUsage=&quot;6.56100000000000127542E-01&quot;&gt;&lt;m_msothmcolidx val=&quot;0&quot;/&gt;&lt;m_rgb r=&quot;DC&quot; g=&quot;DC&quot; b=&quot;DC&quot;/&gt;&lt;m_nBrightness val=&quot;0&quot;/&gt;&lt;/elem&gt;&lt;elem m_fUsage=&quot;5.90490000000000181402E-01&quot;&gt;&lt;m_msothmcolidx val=&quot;0&quot;/&gt;&lt;m_rgb r=&quot;F2&quot; g=&quot;7F&quot; b=&quot;00&quot;/&gt;&lt;m_nBrightness val=&quot;0&quot;/&gt;&lt;/elem&gt;&lt;elem m_fUsage=&quot;4.30467210000000155556E-01&quot;&gt;&lt;m_msothmcolidx val=&quot;0&quot;/&gt;&lt;m_rgb r=&quot;CD&quot; g=&quot;20&quot; b=&quot;2C&quot;/&gt;&lt;m_nBrightness val=&quot;0&quot;/&gt;&lt;/elem&gt;&lt;elem m_fUsage=&quot;3.87420489000000145552E-01&quot;&gt;&lt;m_msothmcolidx val=&quot;0&quot;/&gt;&lt;m_rgb r=&quot;A3&quot; g=&quot;B3&quot; b=&quot;00&quot;/&gt;&lt;m_nBrightness val=&quot;0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0"/>
  <p:tag name="ISNEWSLIDENUMBER" val="True"/>
  <p:tag name="PREVIOUSNAME" val="C:\Users\Konstantin Golovin\Desktop\Инвестиции в порты\20170412 - Международный опыт инвестиций в портовую инфраструктуру.pptx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W1bde1rqkOrYkvEutVTFw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7I09Lel_EqJXDr_ZyHhNQ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7I09Lel_EqJXDr_ZyHhNQ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W1bde1rqkOrYkvEutVTFw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W1bde1rqkOrYkvEutVTFw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wGjGR3tRtCUBn17YMWhWg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wGjGR3tRtCUBn17YMWhWg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oXaQcKcQAWgldt.CK1OKA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DLdxyXcRbKdG8clHBo_vA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62bOaePQ1KxN9GX0JTQkg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CfqjlMhSQ2JgmNNCI2XcA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x6yVxteSTytaytgkl.xuw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m1msBOURQW2Mz.vQxmi.Q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R21hp.8TA.UYt9hTeL05w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j1AKFVIQSCAWnSaBxMq7w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OQlJ8yWTwuHuxFNULbvUA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Ddq44B_T0iJmvou_HyCpA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C6O2w4wQkqCHVPIqKsf7A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J7jYrmJTBOOpnmH0Glt.w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QZ9gDTQRryOoUXvHv3VOg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c9986POS.ymSJUOSM5ISQ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C8F.fTjSpiRztgKRAwB9w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CcScIF0TJ6jRc.f8HH6lg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c5lNVhwSeyEdhxsKdxzCw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cxL6fUfTAqeeevu6Gx8fg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_yiQNz5T.W65N4guhRPWQ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_72rxeCSKmjAO8ztqtRGA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FBZZfnBSWOyTzVrs8U9Cg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uKSbc3dTCyKSAlSG5Tibg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zLsydZmSwmQTVkKtB51QA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ydJOTbQRMyEELfFYCShog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vzDnwihTNORNSNTR.xDcA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YPJH8TNS.O3iftOTpOjsQ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6WYnwQlQNmK_knkrXePjA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OiWn4R5TuiAfwxbWNLQcQ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r7AQUBoSxyEL5mmwFx7jQ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MSsbizBTe6f8_qiPnDgbg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xNEoj_kShKVWyph8iZJwg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iXkUjrSRE24IR1czmQ0cg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Mblr2yAQuC83VxgKxr1nw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bJ26wdrT5686WIB43WvlA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gLz9KQlQB.Y1kZTsYCpBA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51ZsmkzSXGUb_CwnBIrTQ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OY9XtYLTyC2yC.dCUgsgw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9rLbtKnR1CixoA5wi9HAA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wrXnm4_S7W83b1DlUURRQ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cih0vczTAi4OYeV7AQQ3w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UktrscRSGecjGPK8Pk.sw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qAotUoCTrKwEqmEZT7KjQ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l7CeLZcQNGnKfmov4D_8w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EGEND" val="true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9k_DOuhQNivctBl2SqniA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qdkMj_8TuGhfGGI1JfghQ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pD77YjJQoCTuzLoNeK7Gg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uR5bpVwTJSjDzuGyd_DNQ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qbdc4baTM.PAzch1Jvqqg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U1HtE5bQRiaXLk2a2erlQ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ZBCAxSARhGyvCjK38XHBQ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AMyGBPqSDu46PQUOY6YJg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ajg8_RESMy_jd03XPARfg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JaFIcu3Rwq8sujtaejGTQ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0Nye4NeRoKBw2opYDbQ7g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ESTSsweRue5UFWYv340ug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qRReXuNRMS7083xgxkkSQ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ED_TU2CS6SqspORNbwE.Q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UVaNioeQEy1srSxzx_jYw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UVaNioeQEy1srSxzx_jY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wGjGR3tRtCUBn17YMWhWg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xvobq6sRb.Nm5cUaWZ_Eg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vW9xvdQSqaMaZIlAszz.Q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Mf2eNuDR9mqM0gGOBvFkA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T4x31H8R1m9yFEpozBv.A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tDg8rZZQnSyr17do3GSl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04v8.ciQFy35DANmgQzvQ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jq8L4OsRxOYsMeV6h.sOg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D8T0pvMQcirga._Zx4PyQ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7Yk.wr4SBWeQFqgZS74pw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NwGrvopTmSYuiYUykgHSw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Xs4eZjpTuSes1IVPLsM7A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hfITI4wS3uY6KL1kzXhPQ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58ka600RJ.7kO9TJhcr9Q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5S17iCXRluZrQ4xxZI7qQ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nInaXSXQXGLvHdTf9XqC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rcQYkGoT6OleNN3gZ.XZg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Lxy7eMLTIWxqHHVvVecmw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wtrluYmQ_GQDrBEnNdJNQ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AQsQt2nS3igRis7O2_dvw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gBdU8ZRSmmDHw_QaUaqYw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1CzPVvBR9Oj_LNAPNF2pQ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CsmfypiQlaK3VsirrGY8g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SBw2gYGRa6EcguTO_GnjA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5mQKLRJRiWMTb0xUkP88Q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09NQDMYS7GaMKxswoM20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RDQKbZtSbCr0tUXEYEYyg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GHjnFgVSzmq8rUQZpZtug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3A4q5UsSJKcU81d3.6T8g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F2hhSjqRxOoawOId5yRJg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H3FapqBSR6GsFTYLEVtLA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r1yKg4WS7qxX0qZ5Zm0Mg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WAqpsd7Q6SjC_IbtrRb4g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LsjJVRcTXGyqWQeGa.MZw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sd0WA_zR_e55ZilTmg7DQ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QINFeAQQo64jlfKOw6oV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heme/theme1.xml><?xml version="1.0" encoding="utf-8"?>
<a:theme xmlns:a="http://schemas.openxmlformats.org/drawingml/2006/main" name="Firm Format - template_Blue">
  <a:themeElements>
    <a:clrScheme name="Cyan_blue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C5C5C5"/>
      </a:accent1>
      <a:accent2>
        <a:srgbClr val="00ADEF"/>
      </a:accent2>
      <a:accent3>
        <a:srgbClr val="0065BD"/>
      </a:accent3>
      <a:accent4>
        <a:srgbClr val="002960"/>
      </a:accent4>
      <a:accent5>
        <a:srgbClr val="F27F00"/>
      </a:accent5>
      <a:accent6>
        <a:srgbClr val="808080"/>
      </a:accent6>
      <a:hlink>
        <a:srgbClr val="0065BD"/>
      </a:hlink>
      <a:folHlink>
        <a:srgbClr val="00296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McKinsey Grey-Blue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5C5C5"/>
        </a:accent1>
        <a:accent2>
          <a:srgbClr val="00ADEF"/>
        </a:accent2>
        <a:accent3>
          <a:srgbClr val="0065BD"/>
        </a:accent3>
        <a:accent4>
          <a:srgbClr val="002960"/>
        </a:accent4>
        <a:accent5>
          <a:srgbClr val="F27F00"/>
        </a:accent5>
        <a:accent6>
          <a:srgbClr val="808080"/>
        </a:accent6>
        <a:hlink>
          <a:srgbClr val="0065BD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Kinsey Cyan-Blue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9F0FF"/>
        </a:accent1>
        <a:accent2>
          <a:srgbClr val="00ADEF"/>
        </a:accent2>
        <a:accent3>
          <a:srgbClr val="0065BD"/>
        </a:accent3>
        <a:accent4>
          <a:srgbClr val="002960"/>
        </a:accent4>
        <a:accent5>
          <a:srgbClr val="F27F00"/>
        </a:accent5>
        <a:accent6>
          <a:srgbClr val="808080"/>
        </a:accent6>
        <a:hlink>
          <a:srgbClr val="006983"/>
        </a:hlink>
        <a:folHlink>
          <a:srgbClr val="3333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Firm Format - template - blue - normal" id="{C75ED597-A648-42ED-A4DC-A5D09CAD6C59}" vid="{F0629F24-3C58-41B5-9C5E-254256C7B134}"/>
    </a:ext>
  </a:extLst>
</a:theme>
</file>

<file path=ppt/theme/theme2.xml><?xml version="1.0" encoding="utf-8"?>
<a:theme xmlns:a="http://schemas.openxmlformats.org/drawingml/2006/main" name="Firm Format - template_Grey">
  <a:themeElements>
    <a:clrScheme name="McKinsey Blue with Pink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C5C5C5"/>
      </a:accent1>
      <a:accent2>
        <a:srgbClr val="00ADEF"/>
      </a:accent2>
      <a:accent3>
        <a:srgbClr val="006983"/>
      </a:accent3>
      <a:accent4>
        <a:srgbClr val="002960"/>
      </a:accent4>
      <a:accent5>
        <a:srgbClr val="AD005B"/>
      </a:accent5>
      <a:accent6>
        <a:srgbClr val="808080"/>
      </a:accent6>
      <a:hlink>
        <a:srgbClr val="006983"/>
      </a:hlink>
      <a:folHlink>
        <a:srgbClr val="333333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McKinsey Blue with Orange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5C5C5"/>
        </a:accent1>
        <a:accent2>
          <a:srgbClr val="00ADEF"/>
        </a:accent2>
        <a:accent3>
          <a:srgbClr val="0065BD"/>
        </a:accent3>
        <a:accent4>
          <a:srgbClr val="002960"/>
        </a:accent4>
        <a:accent5>
          <a:srgbClr val="F27F00"/>
        </a:accent5>
        <a:accent6>
          <a:srgbClr val="808080"/>
        </a:accent6>
        <a:hlink>
          <a:srgbClr val="0065BD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Kinsey Blue with Pink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5C5C5"/>
        </a:accent1>
        <a:accent2>
          <a:srgbClr val="00ADEF"/>
        </a:accent2>
        <a:accent3>
          <a:srgbClr val="006983"/>
        </a:accent3>
        <a:accent4>
          <a:srgbClr val="002960"/>
        </a:accent4>
        <a:accent5>
          <a:srgbClr val="AD005B"/>
        </a:accent5>
        <a:accent6>
          <a:srgbClr val="808080"/>
        </a:accent6>
        <a:hlink>
          <a:srgbClr val="006983"/>
        </a:hlink>
        <a:folHlink>
          <a:srgbClr val="3333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Firm Format - template - blue - normal" id="{C75ED597-A648-42ED-A4DC-A5D09CAD6C59}" vid="{633C688E-81B4-4E84-A874-C9E4062297AD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D0D0D0"/>
      </a:accent2>
      <a:accent3>
        <a:srgbClr val="FFFFFF"/>
      </a:accent3>
      <a:accent4>
        <a:srgbClr val="000000"/>
      </a:accent4>
      <a:accent5>
        <a:srgbClr val="FFFFFF"/>
      </a:accent5>
      <a:accent6>
        <a:srgbClr val="BCBCBC"/>
      </a:accent6>
      <a:hlink>
        <a:srgbClr val="90909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Firm Format - English (United States) - Blue - Normal</Template>
  <TotalTime>0</TotalTime>
  <Words>1086</Words>
  <Application>Microsoft Office PowerPoint</Application>
  <PresentationFormat>Произвольный</PresentationFormat>
  <Paragraphs>336</Paragraphs>
  <Slides>11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Firm Format - template_Blue</vt:lpstr>
      <vt:lpstr>Firm Format - template_Grey</vt:lpstr>
      <vt:lpstr>think-cell Slide</vt:lpstr>
      <vt:lpstr>Chart</vt:lpstr>
      <vt:lpstr>Международный опыт инвестиций в портовую инфраструктуру</vt:lpstr>
      <vt:lpstr>В последние десятилетия активный рост международной торговли потребовал значительных инвестиций в портовую инфраструктуру</vt:lpstr>
      <vt:lpstr>Недостаток бюджетных средств привел к либерализации рынка и перераспределению прав собственности в пользу частного бизнеса</vt:lpstr>
      <vt:lpstr>Наибольшее распространение получила модель Landlord, в которой операционной деятельностью занимаются частные компании</vt:lpstr>
      <vt:lpstr>Основной способ привлечения частных инвестиций в портовую инфраструктуру – это государственно-частные партнерства (ГЧП)</vt:lpstr>
      <vt:lpstr>В 2013 году объем инвестиций в портовую инфраструктуру на условиях ГЧП составил рекордные 8,5 млрд долл. США</vt:lpstr>
      <vt:lpstr>На привлекательность частных инвестиций в портовую инфраструктуру страны влияет множество факторов</vt:lpstr>
      <vt:lpstr>Примеры успешных проектов в портовой инфраструктуре реализованных с привлечением частного капитала (1/2)</vt:lpstr>
      <vt:lpstr>Примеры успешных проектов в портовой инфраструктуре реализованных с привлечением частного капитала (2/2)</vt:lpstr>
      <vt:lpstr>Презентация PowerPoint</vt:lpstr>
      <vt:lpstr>По объему инвестиций в портовую инфраструктуру Россия отстает от многих передовых и развивающихся стран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cp:lastPrinted>2015-10-15T15:41:18Z</cp:lastPrinted>
  <dcterms:created xsi:type="dcterms:W3CDTF">2017-04-09T10:32:20Z</dcterms:created>
  <dcterms:modified xsi:type="dcterms:W3CDTF">2017-04-12T10:30:29Z</dcterms:modified>
  <dc:language/>
  <cp:version/>
</cp:coreProperties>
</file>