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16"/>
  </p:notesMasterIdLst>
  <p:handoutMasterIdLst>
    <p:handoutMasterId r:id="rId17"/>
  </p:handoutMasterIdLst>
  <p:sldIdLst>
    <p:sldId id="278" r:id="rId3"/>
    <p:sldId id="520" r:id="rId4"/>
    <p:sldId id="664" r:id="rId5"/>
    <p:sldId id="513" r:id="rId6"/>
    <p:sldId id="648" r:id="rId7"/>
    <p:sldId id="514" r:id="rId8"/>
    <p:sldId id="523" r:id="rId9"/>
    <p:sldId id="655" r:id="rId10"/>
    <p:sldId id="665" r:id="rId11"/>
    <p:sldId id="659" r:id="rId12"/>
    <p:sldId id="660" r:id="rId13"/>
    <p:sldId id="663" r:id="rId14"/>
    <p:sldId id="661" r:id="rId15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1888B9"/>
    <a:srgbClr val="E7F5FE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2" d="100"/>
          <a:sy n="92" d="100"/>
        </p:scale>
        <p:origin x="1566" y="90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7.1886915801583948E-2"/>
                  <c:y val="5.7084970494810587E-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Федеральное имущество - </a:t>
                    </a:r>
                    <a:r>
                      <a:rPr lang="ru-RU" sz="1200" dirty="0" smtClean="0"/>
                      <a:t>713</a:t>
                    </a:r>
                    <a:endParaRPr lang="ru-RU" sz="1200" dirty="0"/>
                  </a:p>
                </c:rich>
              </c:tx>
              <c:spPr>
                <a:xfrm>
                  <a:off x="2997204" y="500889"/>
                  <a:ext cx="2056005" cy="435110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712"/>
                        <a:gd name="adj2" fmla="val 238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687107798805117"/>
                      <c:h val="0.14032904809037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0D-47C6-858F-9FF4A01A11DC}"/>
                </c:ext>
              </c:extLst>
            </c:dLbl>
            <c:dLbl>
              <c:idx val="1"/>
              <c:layout>
                <c:manualLayout>
                  <c:x val="0.14919598790728114"/>
                  <c:y val="3.32157124929973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Государственное (субъектов РФ) имущество -  </a:t>
                    </a:r>
                    <a:r>
                      <a:rPr lang="ru-RU" sz="1200" dirty="0" smtClean="0"/>
                      <a:t>8</a:t>
                    </a:r>
                    <a:r>
                      <a:rPr lang="ru-RU" sz="1200" baseline="0" dirty="0" smtClean="0"/>
                      <a:t> 060</a:t>
                    </a:r>
                    <a:endParaRPr lang="ru-RU" sz="1200" dirty="0"/>
                  </a:p>
                </c:rich>
              </c:tx>
              <c:spPr>
                <a:xfrm>
                  <a:off x="3657654" y="1023754"/>
                  <a:ext cx="1395555" cy="548943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189"/>
                        <a:gd name="adj2" fmla="val -107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17206048742793"/>
                      <c:h val="0.21390512477903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0D-47C6-858F-9FF4A01A11DC}"/>
                </c:ext>
              </c:extLst>
            </c:dLbl>
            <c:dLbl>
              <c:idx val="2"/>
              <c:layout>
                <c:manualLayout>
                  <c:x val="0.70126876671840188"/>
                  <c:y val="0.199719832125034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Муниципальное имущество -  </a:t>
                    </a:r>
                    <a:r>
                      <a:rPr lang="ru-RU" sz="1200" dirty="0" smtClean="0"/>
                      <a:t>34 957</a:t>
                    </a:r>
                    <a:endParaRPr lang="ru-RU" sz="1200" dirty="0"/>
                  </a:p>
                </c:rich>
              </c:tx>
              <c:spPr>
                <a:xfrm>
                  <a:off x="3592514" y="1641731"/>
                  <a:ext cx="1459854" cy="457169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8866"/>
                        <a:gd name="adj2" fmla="val -4101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39409323575004"/>
                      <c:h val="0.14744370599498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0D-47C6-858F-9FF4A01A11D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8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3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49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16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15.08.2017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15.08.2017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15.08.2017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15.08.2017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15.08.2017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15.08.2017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gosuslugi.ru/306517/1/info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7"/>
            <a:ext cx="12599988" cy="41029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2017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14.08.2017)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Москва, 2017 г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65352" y="1845140"/>
            <a:ext cx="12051180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129,61 млрд руб.*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1498292"/>
            <a:ext cx="12039542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2017 ГОДА: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выданных в 2017 г. гарантий и поручительств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78,25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2426" y="2605119"/>
            <a:ext cx="521534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2014-2017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14 августа  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2615510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2016-2017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 августа 2017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745798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104,8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106,8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5878653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Программы на 2017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3088790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217207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520774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6 619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104,8**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5878817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088790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217207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364095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471426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3745367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540157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540157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540158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543344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093505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153410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3615016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110873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2017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августа 2017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132,1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118" y="971363"/>
            <a:ext cx="12050316" cy="643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168850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16,5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23,7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20,5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44,2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31,6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29,1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1041965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93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3060" y="2174187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2017 года: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185,00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5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14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августа 2017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81,90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30,81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112,71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39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3559" y="6519400"/>
            <a:ext cx="121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0265" y="-70123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Имущественная поддержка. Образовательные программы для предпринимателей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49" y="880623"/>
            <a:ext cx="5950059" cy="382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 и ЕПГУ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764131" y="1592563"/>
          <a:ext cx="5254315" cy="310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95426" y="870347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1419" y="4186985"/>
            <a:ext cx="5688945" cy="814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состоянию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14 августа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2017 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43 730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объектов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имущества.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31 декабря 2015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рост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количества объектов имущества </a:t>
            </a: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составил </a:t>
            </a: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53%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66"/>
          <p:cNvSpPr txBox="1">
            <a:spLocks noChangeArrowheads="1"/>
          </p:cNvSpPr>
          <p:nvPr/>
        </p:nvSpPr>
        <p:spPr bwMode="auto">
          <a:xfrm>
            <a:off x="1009463" y="6088636"/>
            <a:ext cx="5806088" cy="23878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«Азбука предпринимателя»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5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проведены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тренинга (обучены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1022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«Мама-предприниматель»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ОПОРОЙ России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женщин-предпринимателей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благотворительного фонда «В ответе за будущее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участниц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получили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2575" y="5619822"/>
            <a:ext cx="12030075" cy="4043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Образовательные программы Корпорации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для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потенциальных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действующих предпринимателей: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56910" y="6009211"/>
            <a:ext cx="5660843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«Азбука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предпринимателя»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alt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состоянию на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14.08.2017):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74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173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тренинга и обучено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3113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4138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Союзом «Агентство развития профессиональных сообществ 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рабочих кадров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Ворлдскиллс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Россия»: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</a:t>
            </a:r>
            <a:r>
              <a:rPr kumimoji="0" lang="ru-RU" altLang="ru-RU" sz="15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  <a:r>
              <a:rPr kumimoji="0" lang="ru-RU" altLang="ru-RU" sz="15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семинаров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развитию предпринимательских навыков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участие в семинарах приняли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215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студентов колледжей</a:t>
            </a: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«Мама-предприниматель» (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ОПОРОЙ России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проведена в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субъектах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Федерации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конца года)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Pentagon 35"/>
          <p:cNvSpPr/>
          <p:nvPr/>
        </p:nvSpPr>
        <p:spPr>
          <a:xfrm>
            <a:off x="292589" y="617190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Pentagon 35"/>
          <p:cNvSpPr/>
          <p:nvPr/>
        </p:nvSpPr>
        <p:spPr>
          <a:xfrm>
            <a:off x="272776" y="615920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36" name="Pentagon 35"/>
          <p:cNvSpPr/>
          <p:nvPr/>
        </p:nvSpPr>
        <p:spPr>
          <a:xfrm>
            <a:off x="5881487" y="6175652"/>
            <a:ext cx="882644" cy="420688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Pentagon 35"/>
          <p:cNvSpPr/>
          <p:nvPr/>
        </p:nvSpPr>
        <p:spPr>
          <a:xfrm>
            <a:off x="5851164" y="6169302"/>
            <a:ext cx="809294" cy="421071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sp>
        <p:nvSpPr>
          <p:cNvPr id="28" name="TextBox 66"/>
          <p:cNvSpPr txBox="1">
            <a:spLocks noChangeArrowheads="1"/>
          </p:cNvSpPr>
          <p:nvPr/>
        </p:nvSpPr>
        <p:spPr bwMode="auto">
          <a:xfrm>
            <a:off x="163087" y="1672548"/>
            <a:ext cx="6229158" cy="14260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2016</a:t>
            </a:r>
            <a:r>
              <a:rPr lang="ru-RU" altLang="ru-RU" sz="1600" dirty="0">
                <a:latin typeface="Arial Narrow" panose="020B0606020202030204" pitchFamily="34" charset="0"/>
              </a:rPr>
              <a:t> год, </a:t>
            </a:r>
            <a:r>
              <a:rPr lang="ru-RU" altLang="ru-RU" sz="1600" b="1" dirty="0">
                <a:latin typeface="Arial Narrow" panose="020B0606020202030204" pitchFamily="34" charset="0"/>
              </a:rPr>
              <a:t>факт</a:t>
            </a:r>
            <a:r>
              <a:rPr lang="ru-RU" altLang="ru-RU" sz="1600" dirty="0">
                <a:latin typeface="Arial Narrow" panose="020B0606020202030204" pitchFamily="34" charset="0"/>
              </a:rPr>
              <a:t> – </a:t>
            </a:r>
            <a:r>
              <a:rPr lang="ru-RU" altLang="ru-RU" sz="1600" b="1" dirty="0">
                <a:latin typeface="Arial Narrow" panose="020B0606020202030204" pitchFamily="34" charset="0"/>
              </a:rPr>
              <a:t>3</a:t>
            </a:r>
            <a:r>
              <a:rPr lang="ru-RU" altLang="ru-RU" sz="1600" dirty="0">
                <a:latin typeface="Arial Narrow" panose="020B0606020202030204" pitchFamily="34" charset="0"/>
              </a:rPr>
              <a:t> услуги (имущество, заказчики, финансы)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2017</a:t>
            </a:r>
            <a:r>
              <a:rPr lang="ru-RU" altLang="ru-RU" sz="1600" dirty="0">
                <a:latin typeface="Arial Narrow" panose="020B0606020202030204" pitchFamily="34" charset="0"/>
              </a:rPr>
              <a:t> год, </a:t>
            </a:r>
            <a:r>
              <a:rPr lang="ru-RU" altLang="ru-RU" sz="1600" b="1" dirty="0">
                <a:latin typeface="Arial Narrow" panose="020B0606020202030204" pitchFamily="34" charset="0"/>
              </a:rPr>
              <a:t>план</a:t>
            </a:r>
            <a:r>
              <a:rPr lang="ru-RU" altLang="ru-RU" sz="1600" dirty="0">
                <a:latin typeface="Arial Narrow" panose="020B0606020202030204" pitchFamily="34" charset="0"/>
              </a:rPr>
              <a:t> – </a:t>
            </a:r>
            <a:r>
              <a:rPr lang="ru-RU" altLang="ru-RU" sz="1600" b="1" dirty="0">
                <a:latin typeface="Arial Narrow" panose="020B0606020202030204" pitchFamily="34" charset="0"/>
              </a:rPr>
              <a:t>9</a:t>
            </a:r>
            <a:r>
              <a:rPr lang="ru-RU" altLang="ru-RU" sz="1600" dirty="0">
                <a:latin typeface="Arial Narrow" panose="020B0606020202030204" pitchFamily="34" charset="0"/>
              </a:rPr>
              <a:t> услуг (господдержка, тренинги, номенклатура закупок, Бизнес-навигатор МСП, кредитно-гарантийная поддержка) 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Факт за 6 месяцев 2017</a:t>
            </a:r>
            <a:r>
              <a:rPr lang="ru-RU" altLang="ru-RU" sz="1600" dirty="0">
                <a:latin typeface="Arial Narrow" panose="020B0606020202030204" pitchFamily="34" charset="0"/>
              </a:rPr>
              <a:t> года - </a:t>
            </a:r>
            <a:r>
              <a:rPr lang="ru-RU" altLang="ru-RU" sz="1600" b="1" dirty="0">
                <a:latin typeface="Arial Narrow" panose="020B0606020202030204" pitchFamily="34" charset="0"/>
              </a:rPr>
              <a:t>7</a:t>
            </a:r>
            <a:r>
              <a:rPr lang="ru-RU" altLang="ru-RU" sz="1600" dirty="0">
                <a:latin typeface="Arial Narrow" panose="020B0606020202030204" pitchFamily="34" charset="0"/>
              </a:rPr>
              <a:t> услуг (имущество, заказчики, финансы, господдержка, тренинги, номенклатура закупок, Бизнес-навигатор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161477" y="3619467"/>
            <a:ext cx="6344839" cy="20210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2016</a:t>
            </a:r>
            <a:r>
              <a:rPr lang="ru-RU" altLang="ru-RU" sz="1600" dirty="0">
                <a:latin typeface="Arial Narrow" panose="020B0606020202030204" pitchFamily="34" charset="0"/>
              </a:rPr>
              <a:t> год, </a:t>
            </a:r>
            <a:r>
              <a:rPr lang="ru-RU" altLang="ru-RU" sz="1600" b="1" dirty="0">
                <a:latin typeface="Arial Narrow" panose="020B0606020202030204" pitchFamily="34" charset="0"/>
              </a:rPr>
              <a:t>факт</a:t>
            </a:r>
            <a:r>
              <a:rPr lang="ru-RU" altLang="ru-RU" sz="1600" dirty="0">
                <a:latin typeface="Arial Narrow" panose="020B0606020202030204" pitchFamily="34" charset="0"/>
              </a:rPr>
              <a:t> - </a:t>
            </a:r>
            <a:r>
              <a:rPr lang="ru-RU" altLang="ru-RU" sz="1600" b="1" dirty="0">
                <a:latin typeface="Arial Narrow" panose="020B0606020202030204" pitchFamily="34" charset="0"/>
              </a:rPr>
              <a:t>23,8 тыс.</a:t>
            </a:r>
            <a:r>
              <a:rPr lang="ru-RU" altLang="ru-RU" sz="1600" dirty="0">
                <a:latin typeface="Arial Narrow" panose="020B0606020202030204" pitchFamily="34" charset="0"/>
              </a:rPr>
              <a:t> «уникальных» субъектов МСП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2017</a:t>
            </a:r>
            <a:r>
              <a:rPr lang="ru-RU" altLang="ru-RU" sz="1600" dirty="0">
                <a:latin typeface="Arial Narrow" panose="020B0606020202030204" pitchFamily="34" charset="0"/>
              </a:rPr>
              <a:t> год, </a:t>
            </a:r>
            <a:r>
              <a:rPr lang="ru-RU" altLang="ru-RU" sz="1600" b="1" dirty="0">
                <a:latin typeface="Arial Narrow" panose="020B0606020202030204" pitchFamily="34" charset="0"/>
              </a:rPr>
              <a:t>план</a:t>
            </a:r>
            <a:r>
              <a:rPr lang="ru-RU" altLang="ru-RU" sz="1600" dirty="0">
                <a:latin typeface="Arial Narrow" panose="020B0606020202030204" pitchFamily="34" charset="0"/>
              </a:rPr>
              <a:t> – </a:t>
            </a:r>
            <a:r>
              <a:rPr lang="ru-RU" altLang="ru-RU" sz="1600" b="1" dirty="0">
                <a:latin typeface="Arial Narrow" panose="020B0606020202030204" pitchFamily="34" charset="0"/>
              </a:rPr>
              <a:t>100,0 тыс. </a:t>
            </a:r>
            <a:r>
              <a:rPr lang="ru-RU" altLang="ru-RU" sz="1600" dirty="0">
                <a:latin typeface="Arial Narrow" panose="020B0606020202030204" pitchFamily="34" charset="0"/>
              </a:rPr>
              <a:t>«уникальных» субъектов МСП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Факт за 6 месяцев 2017</a:t>
            </a:r>
            <a:r>
              <a:rPr lang="ru-RU" altLang="ru-RU" sz="1600" dirty="0">
                <a:latin typeface="Arial Narrow" panose="020B0606020202030204" pitchFamily="34" charset="0"/>
              </a:rPr>
              <a:t> года – </a:t>
            </a:r>
            <a:r>
              <a:rPr lang="ru-RU" altLang="ru-RU" sz="1600" b="1" dirty="0">
                <a:latin typeface="Arial Narrow" panose="020B0606020202030204" pitchFamily="34" charset="0"/>
              </a:rPr>
              <a:t>69,9</a:t>
            </a:r>
            <a:r>
              <a:rPr lang="ru-RU" altLang="ru-RU" sz="1600" dirty="0"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</a:rPr>
              <a:t>тыс.</a:t>
            </a:r>
            <a:r>
              <a:rPr lang="ru-RU" altLang="ru-RU" sz="1600" dirty="0">
                <a:latin typeface="Arial Narrow" panose="020B0606020202030204" pitchFamily="34" charset="0"/>
              </a:rPr>
              <a:t> «уникальных» субъектов МСП 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latin typeface="Arial Narrow" panose="020B0606020202030204" pitchFamily="34" charset="0"/>
              </a:rPr>
              <a:t>На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14.08.2017 </a:t>
            </a:r>
            <a:r>
              <a:rPr lang="ru-RU" altLang="ru-RU" sz="1600" dirty="0">
                <a:latin typeface="Arial Narrow" panose="020B0606020202030204" pitchFamily="34" charset="0"/>
              </a:rPr>
              <a:t>через МФЦ зарегистрировано на Портале Бизнес-навигатора </a:t>
            </a:r>
            <a:r>
              <a:rPr lang="ru-RU" altLang="ru-RU" sz="1600">
                <a:latin typeface="Arial Narrow" panose="020B0606020202030204" pitchFamily="34" charset="0"/>
              </a:rPr>
              <a:t>МСП </a:t>
            </a:r>
            <a:r>
              <a:rPr lang="ru-RU" altLang="ru-RU" sz="1600" b="1" smtClean="0">
                <a:latin typeface="Arial Narrow" panose="020B0606020202030204" pitchFamily="34" charset="0"/>
              </a:rPr>
              <a:t>34,6 </a:t>
            </a:r>
            <a:r>
              <a:rPr lang="ru-RU" altLang="ru-RU" sz="1600" b="1" dirty="0">
                <a:latin typeface="Arial Narrow" panose="020B0606020202030204" pitchFamily="34" charset="0"/>
              </a:rPr>
              <a:t>тыс.</a:t>
            </a:r>
            <a:r>
              <a:rPr lang="ru-RU" altLang="ru-RU" sz="1600" dirty="0">
                <a:latin typeface="Arial Narrow" panose="020B0606020202030204" pitchFamily="34" charset="0"/>
              </a:rPr>
              <a:t> «уникальных» субъектов МСП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latin typeface="Arial Narrow" panose="020B0606020202030204" pitchFamily="34" charset="0"/>
              </a:rPr>
              <a:t>08.06.2017 </a:t>
            </a:r>
            <a:r>
              <a:rPr lang="ru-RU" altLang="ru-RU" sz="1600" b="1" dirty="0">
                <a:latin typeface="Arial Narrow" panose="020B0606020202030204" pitchFamily="34" charset="0"/>
              </a:rPr>
              <a:t>услуга </a:t>
            </a:r>
            <a:r>
              <a:rPr lang="ru-RU" altLang="ru-RU" sz="1600" dirty="0">
                <a:latin typeface="Arial Narrow" panose="020B0606020202030204" pitchFamily="34" charset="0"/>
              </a:rPr>
              <a:t>по регистрации на Портале Бизнес-навигатора МСП </a:t>
            </a:r>
            <a:r>
              <a:rPr lang="ru-RU" altLang="ru-RU" sz="1600" b="1" dirty="0">
                <a:latin typeface="Arial Narrow" panose="020B0606020202030204" pitchFamily="34" charset="0"/>
              </a:rPr>
              <a:t>опубликована на ЕПГУ</a:t>
            </a:r>
            <a:r>
              <a:rPr lang="ru-RU" altLang="ru-RU" sz="1600" dirty="0">
                <a:latin typeface="Arial Narrow" panose="020B0606020202030204" pitchFamily="34" charset="0"/>
              </a:rPr>
              <a:t> (</a:t>
            </a:r>
            <a:r>
              <a:rPr lang="ru-RU" altLang="ru-RU" sz="1600" dirty="0">
                <a:latin typeface="Arial Narrow" panose="020B0606020202030204" pitchFamily="34" charset="0"/>
                <a:hlinkClick r:id="rId5"/>
              </a:rPr>
              <a:t>https://www.gosuslugi.ru/306517/1/info</a:t>
            </a:r>
            <a:r>
              <a:rPr lang="ru-RU" altLang="ru-RU" sz="16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1306" y="1346439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5637" y="3034748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73763" y="4211502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64794" y="1713099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97951" y="6485328"/>
          <a:ext cx="12020764" cy="176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Производство комплектов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зданий и сооружений жилого и промышленного назначения на основе конструкционного строительного материала – панели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CLT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Лесная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промышленность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2 701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82246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производства и радиохимического выделения активной фармацевтической субстанции стронция-82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Фармацевтика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3 580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Проектирование, строительство и эксплуатация завода по производству </a:t>
                      </a:r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диметилового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эфира высокой частоты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Химическая промышленность 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Расширение собственных производственных мощностей химического предприятия и увеличение объемов производства перспективных видов продукции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 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857060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2016-2017 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9 проектов общим бюджетом 10,096 млрд 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70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85-100%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кредита: до 10 лет.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2619" y="2124796"/>
            <a:ext cx="5761363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ГОДА: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74" y="1006449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1,511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(на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основании данных, подтвержденных Федеральным казначейством, ФНС </a:t>
            </a:r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России)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586004"/>
            <a:ext cx="3455309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34342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10 до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89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%), 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почти 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(10%)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14681" y="3557490"/>
            <a:ext cx="3513172" cy="23992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2103" y="3514212"/>
            <a:ext cx="3481858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концу 2017 года: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целевой показатель-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996902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регионов –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лидеров</a:t>
            </a:r>
            <a:r>
              <a:rPr lang="ru-RU" sz="1400" dirty="0" smtClean="0">
                <a:latin typeface="Arial Narrow" panose="020B0606020202030204" pitchFamily="34" charset="0"/>
              </a:rPr>
              <a:t>: </a:t>
            </a:r>
            <a:r>
              <a:rPr lang="ru-RU" sz="1400" dirty="0">
                <a:latin typeface="Arial Narrow" panose="020B0606020202030204" pitchFamily="34" charset="0"/>
              </a:rPr>
              <a:t>город Москва </a:t>
            </a:r>
            <a:r>
              <a:rPr lang="ru-RU" sz="1400" dirty="0" smtClean="0">
                <a:latin typeface="Arial Narrow" panose="020B0606020202030204" pitchFamily="34" charset="0"/>
              </a:rPr>
              <a:t>(450,2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руб.), город </a:t>
            </a:r>
            <a:r>
              <a:rPr lang="ru-RU" sz="1400" dirty="0">
                <a:latin typeface="Arial Narrow" panose="020B0606020202030204" pitchFamily="34" charset="0"/>
              </a:rPr>
              <a:t>Санкт-Петербург </a:t>
            </a:r>
            <a:r>
              <a:rPr lang="ru-RU" sz="1400" dirty="0" smtClean="0">
                <a:latin typeface="Arial Narrow" panose="020B0606020202030204" pitchFamily="34" charset="0"/>
              </a:rPr>
              <a:t>(млрд руб.), Ханты-Мансийский автономный округ - Югра (63,8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руб.), Московская область (52,1 млрд руб.), Новосибирская область (50,4 млрд руб.)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marL="0" lvl="1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b="1" kern="1200" spc="0" baseline="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169475"/>
            <a:ext cx="9969026" cy="921003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47 заказчиков</a:t>
            </a:r>
            <a:r>
              <a:rPr lang="ru-RU" sz="1400" dirty="0" smtClean="0">
                <a:latin typeface="Arial Narrow" panose="020B0606020202030204" pitchFamily="34" charset="0"/>
              </a:rPr>
              <a:t> утвердили программы партнерства, участниками которых стали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1 234 субъекта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МСП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Корпорацией подписаны </a:t>
            </a:r>
            <a:r>
              <a:rPr lang="ru-RU" sz="1400" dirty="0">
                <a:latin typeface="Arial Narrow" panose="020B0606020202030204" pitchFamily="34" charset="0"/>
              </a:rPr>
              <a:t>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заказчиками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заказчиков-лидеров</a:t>
            </a:r>
            <a:r>
              <a:rPr lang="ru-RU" sz="1400" dirty="0" smtClean="0">
                <a:latin typeface="Arial Narrow" panose="020B0606020202030204" pitchFamily="34" charset="0"/>
              </a:rPr>
              <a:t>: </a:t>
            </a:r>
            <a:r>
              <a:rPr lang="ru-RU" sz="1400" dirty="0">
                <a:latin typeface="Arial Narrow" panose="020B0606020202030204" pitchFamily="34" charset="0"/>
              </a:rPr>
              <a:t>ОАО «РЖД» (120,4 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руб.), </a:t>
            </a:r>
            <a:r>
              <a:rPr lang="ru-RU" sz="1400" dirty="0">
                <a:latin typeface="Arial Narrow" panose="020B0606020202030204" pitchFamily="34" charset="0"/>
              </a:rPr>
              <a:t>ПАО «Ростелеком» (64,6 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руб.), </a:t>
            </a:r>
            <a:r>
              <a:rPr lang="ru-RU" sz="1400" dirty="0">
                <a:latin typeface="Arial Narrow" panose="020B0606020202030204" pitchFamily="34" charset="0"/>
              </a:rPr>
              <a:t>АО «</a:t>
            </a:r>
            <a:r>
              <a:rPr lang="ru-RU" sz="1400" dirty="0" err="1" smtClean="0">
                <a:latin typeface="Arial Narrow" panose="020B0606020202030204" pitchFamily="34" charset="0"/>
              </a:rPr>
              <a:t>РЖДстрой</a:t>
            </a:r>
            <a:r>
              <a:rPr lang="ru-RU" sz="1400" dirty="0" smtClean="0">
                <a:latin typeface="Arial Narrow" panose="020B0606020202030204" pitchFamily="34" charset="0"/>
              </a:rPr>
              <a:t>» </a:t>
            </a:r>
            <a:r>
              <a:rPr lang="ru-RU" sz="1400" dirty="0">
                <a:latin typeface="Arial Narrow" panose="020B0606020202030204" pitchFamily="34" charset="0"/>
              </a:rPr>
              <a:t>(58,6 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руб.),                                         ПАО </a:t>
            </a:r>
            <a:r>
              <a:rPr lang="ru-RU" sz="1400" dirty="0">
                <a:latin typeface="Arial Narrow" panose="020B0606020202030204" pitchFamily="34" charset="0"/>
              </a:rPr>
              <a:t>«НК «Роснефть» (43,9 </a:t>
            </a:r>
            <a:r>
              <a:rPr lang="ru-RU" sz="1400">
                <a:latin typeface="Arial Narrow" panose="020B0606020202030204" pitchFamily="34" charset="0"/>
              </a:rPr>
              <a:t>млрд </a:t>
            </a:r>
            <a:r>
              <a:rPr lang="ru-RU" sz="1400" smtClean="0">
                <a:latin typeface="Arial Narrow" panose="020B0606020202030204" pitchFamily="34" charset="0"/>
              </a:rPr>
              <a:t>руб.), </a:t>
            </a:r>
            <a:r>
              <a:rPr lang="ru-RU" sz="1400">
                <a:latin typeface="Arial Narrow" panose="020B0606020202030204" pitchFamily="34" charset="0"/>
              </a:rPr>
              <a:t>ПАО </a:t>
            </a:r>
            <a:r>
              <a:rPr lang="ru-RU" sz="1400" smtClean="0">
                <a:latin typeface="Arial Narrow" panose="020B0606020202030204" pitchFamily="34" charset="0"/>
              </a:rPr>
              <a:t>Сбербанк </a:t>
            </a:r>
            <a:r>
              <a:rPr lang="ru-RU" sz="1400" dirty="0">
                <a:latin typeface="Arial Narrow" panose="020B0606020202030204" pitchFamily="34" charset="0"/>
              </a:rPr>
              <a:t>(43,2 млрд </a:t>
            </a:r>
            <a:r>
              <a:rPr lang="ru-RU" sz="1400" dirty="0" smtClean="0">
                <a:latin typeface="Arial Narrow" panose="020B0606020202030204" pitchFamily="34" charset="0"/>
              </a:rPr>
              <a:t>руб.)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57679" y="399247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27,6%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7831" y="4307477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135 764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позиций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9719" y="370441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1,192 трлн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руб.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50595" y="4210985"/>
            <a:ext cx="27224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1,6 трлн руб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. </a:t>
            </a:r>
            <a:endParaRPr lang="ru-RU" sz="2800" b="1" dirty="0" smtClean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учетом расширения заказчиков (с 200 до 420) </a:t>
            </a:r>
            <a:endParaRPr lang="ru-RU" sz="1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2 трлн рублей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469055" y="262292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2700719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спецторги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», квота 10%)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2792517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4797" y="2819174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45719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3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76" y="2922671"/>
            <a:ext cx="3907923" cy="4619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5952" y="2908066"/>
            <a:ext cx="3919596" cy="5360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328" y="2908066"/>
            <a:ext cx="4015286" cy="1579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5328" y="2891119"/>
            <a:ext cx="4073672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47031" y="34771"/>
            <a:ext cx="88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одтверждение сведений об объемах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крупнейшими заказчиками у субъектов МСП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575" y="1007111"/>
            <a:ext cx="12077013" cy="8446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период с 1 января по 26 июля 2017 года, с 25 650 субъектами МСП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аключено 67 264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договора на общую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сумму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893,1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38512" y="1889684"/>
            <a:ext cx="4080488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казначейства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9288" y="1889684"/>
            <a:ext cx="3775084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казначейства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2" y="1889683"/>
            <a:ext cx="3900079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ФНС России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количестве поставщиков,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являющихся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38512" y="2891120"/>
            <a:ext cx="4028919" cy="554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720" y="84614"/>
            <a:ext cx="1525280" cy="7905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" y="0"/>
            <a:ext cx="2163618" cy="98425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88" y="2866089"/>
            <a:ext cx="3772736" cy="5308922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2441575" y="6701551"/>
            <a:ext cx="1332431" cy="156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с  33  010   поставщиками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2575" y="6893128"/>
            <a:ext cx="2189397" cy="1617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на общую сумму 4 356 637 465 068,67 рубля. 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28417" y="5895101"/>
            <a:ext cx="1135933" cy="1500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3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33 010 поставщиков</a:t>
            </a:r>
            <a:endParaRPr kumimoji="0" lang="ru-RU" sz="8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82614" y="6241155"/>
            <a:ext cx="1868985" cy="154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24 430 внесены в указанный реестр.</a:t>
            </a:r>
            <a:endParaRPr kumimoji="0" lang="ru-RU" sz="8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t="10280"/>
          <a:stretch/>
        </p:blipFill>
        <p:spPr>
          <a:xfrm>
            <a:off x="8461591" y="4612861"/>
            <a:ext cx="3679427" cy="23973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t="2621" r="174" b="70533"/>
          <a:stretch/>
        </p:blipFill>
        <p:spPr>
          <a:xfrm>
            <a:off x="8461591" y="7019925"/>
            <a:ext cx="3673036" cy="4243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5488" y="4425398"/>
            <a:ext cx="1614964" cy="160798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8715457" y="5946050"/>
            <a:ext cx="3425560" cy="1574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За период с 01 января по 26 июля 2017 года крупнейшими заказчиками,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603162" y="6390780"/>
            <a:ext cx="537855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453515" y="6557897"/>
            <a:ext cx="3687501" cy="1436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67 264 договора  на  общую  сумму  893 149 264 721,95 рублей (за исключением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53514" y="6709552"/>
            <a:ext cx="3687501" cy="124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внутригрупповых закупок)    с   25   650    поставщиками   и   субподрядными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50643" y="6842171"/>
            <a:ext cx="2401673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организациями, являющимися субъектами МСП.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5766" y="7334250"/>
            <a:ext cx="1468861" cy="9253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288" y="2891119"/>
            <a:ext cx="3791061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460041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декабрь 2016 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данные Счетной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палаты Российской Федерации по итогам 2015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данные Минэкономразвития России по итогам первого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полугодия 2016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2,9</a:t>
              </a: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1,69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3389" y="568522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17,83 %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36226" y="587478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24,6%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1069" y="5874789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63%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6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368" y="7594359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2,6 раза 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98881" y="7581907"/>
            <a:ext cx="196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11,1 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1,7 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883260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1 219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контактный телефон не является уникальным</a:t>
            </a: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3 655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адрес не является уникальным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36811" y="3110456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(217,65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2008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(50,6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МСП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857953" y="1145204"/>
            <a:ext cx="86489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184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поставщика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0,9%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в рамках осуществления внутригрупповых закупок между основным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дочерними хозяйственными обществами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поставщиков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58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- поставщика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74" y="937009"/>
            <a:ext cx="5325306" cy="613355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примерный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открытия или расширения 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14.08.2017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898141" y="2666590"/>
          <a:ext cx="10902999" cy="4816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</a:t>
                      </a:r>
                      <a:r>
                        <a:rPr lang="ru-RU" sz="1700" b="1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14.08.2017</a:t>
                      </a:r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Яндекс-метрики)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840 019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47 322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243 190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23 065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или расширения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7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141 684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20 808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9559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73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25767</TotalTime>
  <Words>2732</Words>
  <Application>Microsoft Office PowerPoint</Application>
  <PresentationFormat>Произвольный</PresentationFormat>
  <Paragraphs>461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Приемная Бравермана</cp:lastModifiedBy>
  <cp:revision>890</cp:revision>
  <cp:lastPrinted>2017-08-08T13:42:05Z</cp:lastPrinted>
  <dcterms:created xsi:type="dcterms:W3CDTF">2015-12-16T13:43:54Z</dcterms:created>
  <dcterms:modified xsi:type="dcterms:W3CDTF">2017-08-15T16:12:13Z</dcterms:modified>
</cp:coreProperties>
</file>