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1" r:id="rId3"/>
    <p:sldId id="324" r:id="rId4"/>
    <p:sldId id="315" r:id="rId5"/>
    <p:sldId id="301" r:id="rId6"/>
    <p:sldId id="293" r:id="rId7"/>
    <p:sldId id="288" r:id="rId8"/>
    <p:sldId id="292" r:id="rId9"/>
    <p:sldId id="294" r:id="rId10"/>
    <p:sldId id="302" r:id="rId11"/>
    <p:sldId id="295" r:id="rId12"/>
    <p:sldId id="303" r:id="rId13"/>
    <p:sldId id="287" r:id="rId14"/>
    <p:sldId id="306" r:id="rId15"/>
    <p:sldId id="304" r:id="rId16"/>
    <p:sldId id="305" r:id="rId17"/>
    <p:sldId id="307" r:id="rId18"/>
    <p:sldId id="321" r:id="rId19"/>
    <p:sldId id="272" r:id="rId20"/>
    <p:sldId id="316" r:id="rId21"/>
    <p:sldId id="276" r:id="rId22"/>
    <p:sldId id="277" r:id="rId23"/>
    <p:sldId id="325" r:id="rId24"/>
    <p:sldId id="279" r:id="rId25"/>
    <p:sldId id="320" r:id="rId26"/>
    <p:sldId id="326" r:id="rId27"/>
    <p:sldId id="329" r:id="rId28"/>
    <p:sldId id="327" r:id="rId29"/>
    <p:sldId id="328" r:id="rId30"/>
    <p:sldId id="259" r:id="rId31"/>
    <p:sldId id="264" r:id="rId32"/>
    <p:sldId id="267" r:id="rId33"/>
    <p:sldId id="260" r:id="rId34"/>
    <p:sldId id="261" r:id="rId35"/>
    <p:sldId id="314" r:id="rId36"/>
    <p:sldId id="262" r:id="rId37"/>
    <p:sldId id="330" r:id="rId38"/>
    <p:sldId id="322" r:id="rId39"/>
    <p:sldId id="312" r:id="rId40"/>
    <p:sldId id="323" r:id="rId41"/>
    <p:sldId id="308" r:id="rId42"/>
    <p:sldId id="331" r:id="rId43"/>
    <p:sldId id="317" r:id="rId44"/>
    <p:sldId id="318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E8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6B542-150D-4007-A864-66773FC01AD4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6F80-871E-4D56-B76F-7EFCE3B09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0AD9-D45E-4AA8-8D8B-9C563A279BD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Это вошедшая в современные учебники (например. </a:t>
            </a:r>
            <a:r>
              <a:rPr lang="ru-RU" altLang="ru-RU" dirty="0" err="1"/>
              <a:t>Кругман</a:t>
            </a:r>
            <a:r>
              <a:rPr lang="ru-RU" altLang="ru-RU" dirty="0"/>
              <a:t>) так называемая проблема «невыполнимого триединства» (</a:t>
            </a:r>
            <a:r>
              <a:rPr lang="en-US" altLang="ru-RU" dirty="0"/>
              <a:t>impossible trinity</a:t>
            </a:r>
            <a:r>
              <a:rPr lang="ru-RU" altLang="ru-RU" dirty="0"/>
              <a:t>): невозможно одновременное совмещение режима фиксированного курса, свободного движения капитала и самостоятельной денежно-кредитной политики, совмещение этих элементов возможно в лучшем случае в сочетаниях по два.</a:t>
            </a:r>
          </a:p>
          <a:p>
            <a:r>
              <a:rPr lang="ru-RU" altLang="ru-RU" dirty="0"/>
              <a:t>Модель Манделла-Флеминга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F80-871E-4D56-B76F-7EFCE3B097B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1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212" indent="-220212"/>
            <a:endParaRPr lang="ru-RU" sz="1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3780-0AD4-4644-829C-B7AC85AE754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6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532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8907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F80-871E-4D56-B76F-7EFCE3B097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9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54F8-1A86-4070-BB38-3BB780A9715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C777-BC2E-4EDA-9880-6C3FA7E8990C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BB97-BE12-4CD0-B9DD-B132A156CC4C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7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447B-3D28-4CA5-8ABF-47355376C010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27EAFAC-00B9-4DAB-9D89-9FFFC1D834E3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FB5BC5B-41D7-4E6B-A8B7-568B38ED9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125F-3F2A-42F0-BFE9-38810152179F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7F0-42F7-4AA4-B648-A9B6754CBEA7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94CA-9E91-49FC-9FB0-8160C63998EB}" type="datetime1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F40F-1BEF-4533-8E48-B9CAEFCA559F}" type="datetime1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2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815-AAFF-47D0-A5A3-85EE8168E2C2}" type="datetime1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2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0AD-D6F3-4F5F-B3B3-15087A7E4C9C}" type="datetime1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CB3A-5A72-4839-9648-3BA4B5DB75DB}" type="datetime1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34F9-D80F-44BD-AE85-E29EE89B6A25}" type="datetime1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4135-4794-4AF3-A995-115C67B5BC37}" type="datetime1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4647-AB11-4EED-A745-D927334F20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6642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 обсуждению проекта «Основных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направлений единой государственной денежно-кредитной политики на 2016 год и период 2017 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2018 годов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», 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12168"/>
          </a:xfr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Заседание комиссии РСПП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по банкам и банковской деятельности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</a:t>
            </a:r>
            <a:r>
              <a:rPr 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 </a:t>
            </a:r>
            <a:r>
              <a:rPr lang="ru-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октября </a:t>
            </a:r>
            <a:r>
              <a:rPr 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2015 г</a:t>
            </a:r>
            <a:r>
              <a:rPr lang="ru-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.</a:t>
            </a:r>
            <a:endParaRPr lang="ru-RU" sz="6400" b="1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endParaRPr lang="ru-RU" sz="64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6156176" y="404664"/>
            <a:ext cx="216024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А.Хандруев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524000" y="4867284"/>
            <a:ext cx="6400800" cy="100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194876"/>
            <a:ext cx="7772400" cy="33862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 роли денежно-кредитной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политики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развитии российской экономики</a:t>
            </a:r>
          </a:p>
          <a:p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 обсуждение проекта «Основных направлений единой государственной денежно-кредитной политики на 2016 год и период 2017 и 2018 годов»)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13" y="548680"/>
            <a:ext cx="8027946" cy="36724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проведении денежно-кредитной политики Банк России следует стратегии таргетирования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инфляции» (с.8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НО!!!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предстоящие три года вероятно сохранение ряда проблем в российской экономике, требующих продолжения реализации дополнительных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нестандартных мер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Банком России» (с.42)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2486" y="4725144"/>
            <a:ext cx="8229600" cy="1152129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«Основные направления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государственной денежно-кредитной политики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2016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период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  (проект)»(11.09.2015)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«Решения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денежно-кредитной политике будут приниматься на основе оценки баланса инфляционных рисков и рисков для экономического роста. При этом обеспечение финансовой стабильности останется одним из приоритетов деятельности Банка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России» (с.3)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15841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«Основные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единой государственной денежно-кредитной политики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2016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период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годов (проект)»</a:t>
            </a:r>
            <a:endParaRPr lang="ru-RU" sz="20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Какую денежно-кредитную политику проводит Банк России?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ГИПОТЕЗА: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факту  Банк России реализует нестандартную политику таргетирования финансовой стабильности, которая включает в себя комбинацию элементов таргетирования инфляции, таргетирования ВВП и таргетирования реального эффективного курса рубля.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ru-RU" alt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инфляционного таргетирования</a:t>
            </a:r>
          </a:p>
          <a:p>
            <a:pPr algn="ctr"/>
            <a:endParaRPr lang="ru-RU" altLang="ru-RU" sz="2400" b="1" cap="all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D6B4D-A5CA-4542-9750-A057CA73423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" name="Содержимое 2"/>
          <p:cNvSpPr>
            <a:spLocks noGrp="1"/>
          </p:cNvSpPr>
          <p:nvPr>
            <p:ph type="title"/>
          </p:nvPr>
        </p:nvSpPr>
        <p:spPr>
          <a:xfrm>
            <a:off x="722313" y="1340768"/>
            <a:ext cx="3705671" cy="475205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Стандартный подход:</a:t>
            </a:r>
            <a:b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Полнофункциональное  инфляционное таргетирование</a:t>
            </a:r>
            <a:r>
              <a:rPr lang="ru-RU" altLang="ru-RU" sz="1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(англ. Full-fledged inflation targeting —FFIT); 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ыборочное инфляционное таргетирование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(англ. eclectic inflation targeting — EIT);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sz="18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прощенное инфляционное таргетирование</a:t>
            </a:r>
            <a:r>
              <a:rPr lang="ru-RU" altLang="ru-RU" sz="1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(англ. inflation targeting </a:t>
            </a:r>
            <a:r>
              <a:rPr lang="ru-RU" altLang="ru-RU" sz="1800" dirty="0" err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ru-RU" sz="1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ght</a:t>
            </a:r>
            <a:r>
              <a:rPr lang="ru-RU" altLang="ru-RU" sz="1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ITL)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800" dirty="0" smtClean="0">
              <a:solidFill>
                <a:srgbClr val="006666"/>
              </a:solidFill>
              <a:latin typeface="Verdana" pitchFamily="34" charset="0"/>
            </a:endParaRPr>
          </a:p>
          <a:p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340768"/>
            <a:ext cx="3888432" cy="475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sz="1600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sz="1600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sz="1600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altLang="ru-RU" sz="1600" b="1" cap="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Нестандартный подход:</a:t>
            </a: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Гибкое  инфляционное таргетирование (англ. </a:t>
            </a:r>
            <a:r>
              <a:rPr lang="en-US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Flexible inflation  targeting</a:t>
            </a:r>
            <a:r>
              <a:rPr lang="ru-RU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ru-RU" sz="1600" b="1" cap="all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ru-RU" sz="1600" b="1" cap="all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Таргетирование инфляционных ожиданий</a:t>
            </a:r>
            <a:r>
              <a:rPr lang="en-US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процентных ставок (англ.</a:t>
            </a:r>
            <a:r>
              <a:rPr lang="en-US" altLang="ru-RU" sz="1600" b="1" cap="all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forward guidance policy</a:t>
            </a:r>
            <a:endParaRPr lang="ru-RU" altLang="ru-RU" sz="1600" b="1" cap="all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altLang="ru-RU" sz="1600" b="1" cap="all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altLang="ru-RU" sz="1600" b="1" cap="all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ru-RU" sz="1600" b="1" cap="all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ru-RU" sz="1600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altLang="ru-RU" b="1" cap="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altLang="ru-RU" b="1" cap="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ctr"/>
            <a:r>
              <a:rPr lang="ru-RU" altLang="ru-RU" b="1" cap="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b="1" cap="all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358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Режимы денежно-кредитной политики: что в России?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52736"/>
            <a:ext cx="3830960" cy="5303614"/>
          </a:xfr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b="1" dirty="0" smtClean="0"/>
              <a:t>Стандартный подход:</a:t>
            </a:r>
          </a:p>
          <a:p>
            <a:pPr eaLnBrk="1" hangingPunct="1">
              <a:defRPr/>
            </a:pPr>
            <a:endParaRPr lang="ru-RU" altLang="ru-RU" sz="2600" dirty="0" smtClean="0"/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25000"/>
                  </a:schemeClr>
                </a:solidFill>
              </a:rPr>
              <a:t>Таргетирование  валютного курса</a:t>
            </a:r>
          </a:p>
          <a:p>
            <a:pPr eaLnBrk="1" hangingPunct="1">
              <a:defRPr/>
            </a:pPr>
            <a:endParaRPr lang="ru-RU" alt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25000"/>
                  </a:schemeClr>
                </a:solidFill>
              </a:rPr>
              <a:t>Таргетирование денежной массы</a:t>
            </a:r>
          </a:p>
          <a:p>
            <a:pPr eaLnBrk="1" hangingPunct="1">
              <a:defRPr/>
            </a:pPr>
            <a:endParaRPr lang="ru-RU" alt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25000"/>
                  </a:schemeClr>
                </a:solidFill>
              </a:rPr>
              <a:t> Инфляционное таргетирование</a:t>
            </a:r>
          </a:p>
        </p:txBody>
      </p:sp>
      <p:sp>
        <p:nvSpPr>
          <p:cNvPr id="23556" name="Объект 1"/>
          <p:cNvSpPr>
            <a:spLocks noGrp="1"/>
          </p:cNvSpPr>
          <p:nvPr>
            <p:ph sz="half" idx="2"/>
          </p:nvPr>
        </p:nvSpPr>
        <p:spPr>
          <a:xfrm>
            <a:off x="4355975" y="1052736"/>
            <a:ext cx="4464175" cy="530361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    Нестандартный подход:</a:t>
            </a:r>
          </a:p>
          <a:p>
            <a:pPr marL="0" indent="0">
              <a:buNone/>
            </a:pPr>
            <a:endParaRPr lang="ru-RU" altLang="ru-RU" dirty="0" smtClean="0"/>
          </a:p>
          <a:p>
            <a:r>
              <a:rPr lang="ru-RU" altLang="ru-RU" sz="2000" b="1" dirty="0" smtClean="0"/>
              <a:t>Таргетирование ВВП и занятости</a:t>
            </a:r>
          </a:p>
          <a:p>
            <a:pPr marL="0" indent="0">
              <a:buNone/>
            </a:pPr>
            <a:endParaRPr lang="ru-RU" altLang="ru-RU" sz="2000" b="1" dirty="0" smtClean="0"/>
          </a:p>
          <a:p>
            <a:r>
              <a:rPr lang="ru-RU" altLang="ru-RU" sz="2000" b="1" dirty="0" smtClean="0"/>
              <a:t>Таргетирование процентных ставок  (</a:t>
            </a:r>
            <a:r>
              <a:rPr lang="en-US" altLang="ru-RU" sz="2000" b="1" dirty="0" smtClean="0"/>
              <a:t>Forward guidance)</a:t>
            </a:r>
            <a:r>
              <a:rPr lang="ru-RU" altLang="ru-RU" sz="2000" b="1" dirty="0" smtClean="0"/>
              <a:t> инфляционных ожиданий</a:t>
            </a:r>
            <a:endParaRPr lang="en-US" altLang="ru-RU" sz="2000" b="1" dirty="0" smtClean="0"/>
          </a:p>
          <a:p>
            <a:endParaRPr lang="ru-RU" altLang="ru-RU" sz="2000" b="1" dirty="0" smtClean="0"/>
          </a:p>
          <a:p>
            <a:r>
              <a:rPr lang="ru-RU" altLang="ru-RU" sz="2000" b="1" dirty="0" smtClean="0"/>
              <a:t>Таргетирование финансовой стабильности</a:t>
            </a:r>
          </a:p>
          <a:p>
            <a:endParaRPr lang="ru-RU" altLang="ru-RU" sz="2000" b="1" dirty="0" smtClean="0"/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83DADA-58DB-41D8-BB3B-E5C2E5D39AA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" name="Кольцо 1"/>
          <p:cNvSpPr/>
          <p:nvPr/>
        </p:nvSpPr>
        <p:spPr>
          <a:xfrm>
            <a:off x="381000" y="1905001"/>
            <a:ext cx="3657600" cy="947936"/>
          </a:xfrm>
          <a:prstGeom prst="donut">
            <a:avLst>
              <a:gd name="adj" fmla="val 115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81000" y="3932239"/>
            <a:ext cx="3657600" cy="1224953"/>
          </a:xfrm>
          <a:prstGeom prst="donut">
            <a:avLst>
              <a:gd name="adj" fmla="val 115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4495800" y="3789040"/>
            <a:ext cx="3820616" cy="1368153"/>
          </a:xfrm>
          <a:prstGeom prst="donut">
            <a:avLst>
              <a:gd name="adj" fmla="val 83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648200" y="1905001"/>
            <a:ext cx="2660104" cy="803919"/>
          </a:xfrm>
          <a:prstGeom prst="donut">
            <a:avLst>
              <a:gd name="adj" fmla="val 83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Динамика и структура рефинансирования кредитных организаций Банком России</a:t>
            </a:r>
            <a:br>
              <a:rPr lang="ru-RU" sz="2000" b="1" i="1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467600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Кольцо 2"/>
          <p:cNvSpPr/>
          <p:nvPr/>
        </p:nvSpPr>
        <p:spPr>
          <a:xfrm>
            <a:off x="6228184" y="1700809"/>
            <a:ext cx="1368152" cy="1008111"/>
          </a:xfrm>
          <a:prstGeom prst="donut">
            <a:avLst>
              <a:gd name="adj" fmla="val 0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Динамика валового кредита Банка России кредитным организациям в 2013-2015 годах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1"/>
            <a:ext cx="8305800" cy="477729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134777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endParaRPr lang="ru-RU" sz="1400" b="1" cap="all" dirty="0" smtClean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sz="1400" b="1" cap="all" dirty="0" smtClean="0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Российская экономика находится в стагфляционной ловушке. Высокими остаются девальвационные и инфляционные ожидания. </a:t>
            </a:r>
          </a:p>
          <a:p>
            <a:pPr algn="just"/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этих условиях  по факту ничего не  остается как проводить  политику  симбиоза выборочного инфляционного таргетирования и таргетирования финансовой стабильности</a:t>
            </a:r>
          </a:p>
          <a:p>
            <a:pPr algn="just"/>
            <a:endParaRPr lang="ru-RU" sz="1400" b="1" cap="all" dirty="0" smtClean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D6B4D-A5CA-4542-9750-A057CA73423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" name="Содержимое 2"/>
          <p:cNvSpPr>
            <a:spLocks noGrp="1"/>
          </p:cNvSpPr>
          <p:nvPr>
            <p:ph type="title"/>
          </p:nvPr>
        </p:nvSpPr>
        <p:spPr>
          <a:xfrm>
            <a:off x="714348" y="1340768"/>
            <a:ext cx="7772400" cy="4926672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altLang="ru-RU" sz="1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ыборочное инфляционное таргетирование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таргетирование финансовой стабильности =</a:t>
            </a:r>
            <a:r>
              <a:rPr lang="en-US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гибкое инфляционное таргетирование</a:t>
            </a:r>
            <a:b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ru-RU" altLang="ru-RU" sz="1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>
              <a:solidFill>
                <a:srgbClr val="006666"/>
              </a:solidFill>
              <a:latin typeface="Verdana" pitchFamily="34" charset="0"/>
            </a:endParaRPr>
          </a:p>
          <a:p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492896"/>
            <a:ext cx="3281588" cy="37221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 практике многие страны с развивающимися рынками следуют  режиму управляемого плавания национальных валют, в рамках которого ставки по инструментам центрального банка используются для сглаживания курсовой динамики. 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492896"/>
            <a:ext cx="4429156" cy="3722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b="1" dirty="0" smtClean="0">
                <a:solidFill>
                  <a:schemeClr val="tx1"/>
                </a:solidFill>
              </a:rPr>
              <a:t>Такая политика может быть оправданной в условиях: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Высокой зависимости экономики от импорта и, как следствие, сильного воздействия курса на цены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Нестабильных курсовых ожиданий и значимой рисковой премии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   Невысокого уровня доверия к денежным властям и, как следствие, отсутствия альтернативного валютному курсу якоря денежной политики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Трилемма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«обменный курс – процентные ставки – свободное движение капиталов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 Манделла Флеминга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0B5E-42A2-4345-811C-B514256CBF32}" type="slidenum">
              <a:rPr lang="ru-RU" altLang="en-US"/>
              <a:pPr/>
              <a:t>18</a:t>
            </a:fld>
            <a:endParaRPr lang="ru-RU" altLang="en-US"/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612439" y="1340768"/>
            <a:ext cx="7991129" cy="4680520"/>
            <a:chOff x="938" y="1059"/>
            <a:chExt cx="3908" cy="2733"/>
          </a:xfrm>
        </p:grpSpPr>
        <p:sp>
          <p:nvSpPr>
            <p:cNvPr id="156677" name="AutoShape 5"/>
            <p:cNvSpPr>
              <a:spLocks noChangeAspect="1" noChangeArrowheads="1"/>
            </p:cNvSpPr>
            <p:nvPr/>
          </p:nvSpPr>
          <p:spPr bwMode="auto">
            <a:xfrm>
              <a:off x="1924" y="1617"/>
              <a:ext cx="1831" cy="150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altLang="ru-RU" b="1" dirty="0" smtClean="0"/>
                <a:t>Невозможная троица </a:t>
              </a:r>
              <a:r>
                <a:rPr lang="ru-RU" altLang="ru-RU" b="1" dirty="0"/>
                <a:t>(</a:t>
              </a:r>
              <a:r>
                <a:rPr lang="en-US" altLang="ru-RU" b="1" dirty="0"/>
                <a:t>Impossible Trinity)</a:t>
              </a:r>
              <a:endParaRPr lang="ru-RU" altLang="ru-RU" b="1" dirty="0"/>
            </a:p>
          </p:txBody>
        </p:sp>
        <p:sp>
          <p:nvSpPr>
            <p:cNvPr id="156678" name="Oval 6"/>
            <p:cNvSpPr>
              <a:spLocks noChangeArrowheads="1"/>
            </p:cNvSpPr>
            <p:nvPr/>
          </p:nvSpPr>
          <p:spPr bwMode="auto">
            <a:xfrm>
              <a:off x="938" y="2951"/>
              <a:ext cx="1091" cy="8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alt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Автономная денежно-кредитная политика</a:t>
              </a:r>
              <a:endPara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679" name="Oval 7"/>
            <p:cNvSpPr>
              <a:spLocks noChangeArrowheads="1"/>
            </p:cNvSpPr>
            <p:nvPr/>
          </p:nvSpPr>
          <p:spPr bwMode="auto">
            <a:xfrm>
              <a:off x="1994" y="1059"/>
              <a:ext cx="1570" cy="55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alt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Свободное движение капитала</a:t>
              </a:r>
            </a:p>
          </p:txBody>
        </p:sp>
        <p:sp>
          <p:nvSpPr>
            <p:cNvPr id="156680" name="Oval 8"/>
            <p:cNvSpPr>
              <a:spLocks noChangeArrowheads="1"/>
            </p:cNvSpPr>
            <p:nvPr/>
          </p:nvSpPr>
          <p:spPr bwMode="auto">
            <a:xfrm>
              <a:off x="3660" y="2867"/>
              <a:ext cx="1186" cy="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alt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Фиксированный (управляемый) валютный  </a:t>
              </a:r>
              <a:r>
                <a:rPr lang="ru-RU" alt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курс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0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4B04-0722-4358-ACD6-E30DD6B04736}" type="slidenum">
              <a:rPr lang="ru-RU"/>
              <a:pPr/>
              <a:t>19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 Манделла-Флеминга: практика применения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19256" cy="46413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        В </a:t>
            </a:r>
            <a:r>
              <a:rPr lang="ru-RU" sz="1800" b="1" dirty="0"/>
              <a:t>условиях отсутствия ограничений по капитальным операциям центральный банк не может одновременно контролировать валютный курс и процентные </a:t>
            </a:r>
            <a:r>
              <a:rPr lang="ru-RU" sz="1800" b="1" dirty="0" smtClean="0"/>
              <a:t>ставки.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</a:rPr>
              <a:t>На </a:t>
            </a:r>
            <a:r>
              <a:rPr lang="ru-RU" sz="1800" b="1" dirty="0">
                <a:solidFill>
                  <a:srgbClr val="C00000"/>
                </a:solidFill>
              </a:rPr>
              <a:t>практике многие страны с развивающимися рынками следуют  режиму управляемого плавания национальных валют, в рамках которого ставки по инструментам центрального банка используются для сглаживания курсовой динамики.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 </a:t>
            </a:r>
            <a:r>
              <a:rPr lang="en-US" sz="1800" b="1" dirty="0" smtClean="0"/>
              <a:t>          </a:t>
            </a:r>
            <a:r>
              <a:rPr lang="ru-RU" sz="1800" b="1" dirty="0" smtClean="0"/>
              <a:t>Такая </a:t>
            </a:r>
            <a:r>
              <a:rPr lang="ru-RU" sz="1800" b="1" dirty="0"/>
              <a:t>политика может быть оправданной в условиях:</a:t>
            </a:r>
          </a:p>
          <a:p>
            <a:pPr lvl="1">
              <a:buClr>
                <a:srgbClr val="C00000"/>
              </a:buClr>
            </a:pPr>
            <a:r>
              <a:rPr lang="ru-RU" sz="1600" b="1" dirty="0"/>
              <a:t>Высокой зависимости экономики от импорта и, как следствие, сильного воздействия курса на цены</a:t>
            </a:r>
          </a:p>
          <a:p>
            <a:pPr lvl="1">
              <a:buClr>
                <a:srgbClr val="C00000"/>
              </a:buClr>
            </a:pPr>
            <a:r>
              <a:rPr lang="ru-RU" sz="1600" b="1" dirty="0"/>
              <a:t>Значительных относительно масштабов экономики внешних потоков капитала и низкой емкости внутреннего финансового рынка</a:t>
            </a:r>
          </a:p>
          <a:p>
            <a:pPr lvl="1">
              <a:buClr>
                <a:srgbClr val="C00000"/>
              </a:buClr>
            </a:pPr>
            <a:r>
              <a:rPr lang="ru-RU" sz="1600" b="1" dirty="0"/>
              <a:t>Нестабильных курсовых ожиданий и значимой рисковой премии</a:t>
            </a:r>
          </a:p>
          <a:p>
            <a:pPr lvl="1">
              <a:buClr>
                <a:srgbClr val="C00000"/>
              </a:buClr>
            </a:pPr>
            <a:r>
              <a:rPr lang="ru-RU" sz="1600" b="1" dirty="0"/>
              <a:t>Невысокого уровня доверия к денежным властям и, как следствие, отсутствия альтернативного валютному курсу якоря денежной политики</a:t>
            </a:r>
          </a:p>
          <a:p>
            <a:pPr lvl="1">
              <a:buClr>
                <a:srgbClr val="C00000"/>
              </a:buClr>
            </a:pPr>
            <a:endParaRPr lang="ru-RU" sz="1600" b="1" dirty="0"/>
          </a:p>
          <a:p>
            <a:pPr lvl="1">
              <a:buClr>
                <a:srgbClr val="C00000"/>
              </a:buClr>
            </a:pPr>
            <a:endParaRPr lang="ru-RU" sz="1600" dirty="0"/>
          </a:p>
          <a:p>
            <a:pPr lvl="1">
              <a:buClr>
                <a:srgbClr val="C00000"/>
              </a:buClr>
            </a:pPr>
            <a:endParaRPr lang="ru-RU" sz="1600" dirty="0"/>
          </a:p>
          <a:p>
            <a:pPr lvl="1">
              <a:buClr>
                <a:srgbClr val="C00000"/>
              </a:buClr>
            </a:pPr>
            <a:endParaRPr lang="ru-RU" sz="1600" dirty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Оценка текущего момента: </a:t>
            </a:r>
            <a:br>
              <a:rPr lang="ru-RU" sz="2400" b="1" dirty="0" smtClean="0"/>
            </a:br>
            <a:r>
              <a:rPr lang="ru-RU" sz="2400" b="1" dirty="0">
                <a:solidFill>
                  <a:srgbClr val="FF000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кономика России в «стагфляционной ловушке»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Банк России в ситуации «идеального шторма»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6" y="1514858"/>
            <a:ext cx="8291384" cy="5082494"/>
          </a:xfr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роста ВВП и инвестиций в основной капитал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Инфляция, близкая к галопирующей;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Ограничения, вплоть до полного закрытия, доступа на внешние рынки заимствования;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олатильность внутреннего валютного рынка и высокие девальвационные ожидания;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Неустойчивость финансового сектора, прежде всего банковской системы.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95416" y="1772816"/>
            <a:ext cx="8291384" cy="1490464"/>
          </a:xfrm>
          <a:prstGeom prst="frame">
            <a:avLst>
              <a:gd name="adj1" fmla="val 6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Операционная процедура денежно-кредитной </a:t>
            </a:r>
            <a:r>
              <a:rPr lang="ru-RU" sz="2400" b="1" dirty="0" smtClean="0"/>
              <a:t>политики</a:t>
            </a:r>
            <a:br>
              <a:rPr lang="ru-RU" sz="2400" b="1" dirty="0" smtClean="0"/>
            </a:br>
            <a:r>
              <a:rPr lang="ru-RU" sz="2400" b="1" dirty="0" smtClean="0"/>
              <a:t>Банка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536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«Операционной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целью денежно-кредитной политики является сближение ставок в сегменте «овернайт» денежного рынка с ключевой ставкой. Для передачи сигнала через ключевую ставку в экономику Банку России недостаточно только лишь объявить ее – необходимо обеспечить формирование фактических ставок по кредитам с невысокими рисками 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близком к ключевой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ставке» (с.9)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«Основные направления</a:t>
            </a:r>
          </a:p>
          <a:p>
            <a:pPr marL="0" lvl="0" indent="0" algn="ctr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единой государственной денежно-кредитной политики </a:t>
            </a:r>
          </a:p>
          <a:p>
            <a:pPr marL="0" lvl="0" indent="0" algn="ctr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2016 год и период 2017 и 2018 годов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9555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200" b="1" dirty="0" smtClean="0"/>
              <a:t>       </a:t>
            </a:r>
            <a:r>
              <a:rPr lang="ru-RU" altLang="ru-RU" sz="2400" b="1" dirty="0" smtClean="0"/>
              <a:t>«Черный ящик» денежно-кредитной  политики </a:t>
            </a:r>
          </a:p>
        </p:txBody>
      </p:sp>
      <p:sp>
        <p:nvSpPr>
          <p:cNvPr id="1024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E08F40-641D-4F10-A2B1-72CF66551019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20" y="1857376"/>
            <a:ext cx="8044962" cy="3571875"/>
          </a:xfrm>
          <a:prstGeom prst="rect">
            <a:avLst/>
          </a:prstGeom>
          <a:solidFill>
            <a:srgbClr val="EAF7E7"/>
          </a:solidFill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773723" y="123825"/>
            <a:ext cx="6963508" cy="1295400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latin typeface="Times New Roman" pitchFamily="18" charset="0"/>
              </a:rPr>
              <a:t>Общая схема трансмиссионного механизма  денежно-кредитной политики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EA201F-F178-4D9A-809E-128AA173E665}" type="slidenum">
              <a:rPr lang="ru-RU" altLang="en-US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ru-RU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6" name="Text Box 39"/>
          <p:cNvSpPr txBox="1">
            <a:spLocks noChangeArrowheads="1"/>
          </p:cNvSpPr>
          <p:nvPr/>
        </p:nvSpPr>
        <p:spPr bwMode="auto">
          <a:xfrm>
            <a:off x="3446585" y="1419226"/>
            <a:ext cx="2110154" cy="2460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</p:txBody>
      </p:sp>
      <p:sp>
        <p:nvSpPr>
          <p:cNvPr id="13317" name="Text Box 39"/>
          <p:cNvSpPr txBox="1">
            <a:spLocks noChangeArrowheads="1"/>
          </p:cNvSpPr>
          <p:nvPr/>
        </p:nvSpPr>
        <p:spPr bwMode="auto">
          <a:xfrm>
            <a:off x="3376246" y="6019801"/>
            <a:ext cx="2602523" cy="2460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ВАЛОВЫЙ ВНУТРЕННИЙ ПРОДУКТ</a:t>
            </a:r>
          </a:p>
        </p:txBody>
      </p:sp>
      <p:sp>
        <p:nvSpPr>
          <p:cNvPr id="13318" name="Text Box 39"/>
          <p:cNvSpPr txBox="1">
            <a:spLocks noChangeArrowheads="1"/>
          </p:cNvSpPr>
          <p:nvPr/>
        </p:nvSpPr>
        <p:spPr bwMode="auto">
          <a:xfrm>
            <a:off x="4642338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Влияние ставки процента на расходы по приобретению товаров длительного пользования</a:t>
            </a:r>
          </a:p>
        </p:txBody>
      </p:sp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5627077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Эффект богатства</a:t>
            </a:r>
          </a:p>
          <a:p>
            <a:pPr algn="ctr">
              <a:spcBef>
                <a:spcPct val="50000"/>
              </a:spcBef>
            </a:pPr>
            <a:endParaRPr lang="ru-RU" altLang="ru-RU" sz="1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0" name="Text Box 39"/>
          <p:cNvSpPr txBox="1">
            <a:spLocks noChangeArrowheads="1"/>
          </p:cNvSpPr>
          <p:nvPr/>
        </p:nvSpPr>
        <p:spPr bwMode="auto">
          <a:xfrm>
            <a:off x="6611815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Эффект ликвидности</a:t>
            </a:r>
          </a:p>
          <a:p>
            <a:pPr algn="ctr">
              <a:spcBef>
                <a:spcPct val="50000"/>
              </a:spcBef>
            </a:pPr>
            <a:endParaRPr lang="ru-RU" altLang="ru-RU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1" name="Text Box 39"/>
          <p:cNvSpPr txBox="1">
            <a:spLocks noChangeArrowheads="1"/>
          </p:cNvSpPr>
          <p:nvPr/>
        </p:nvSpPr>
        <p:spPr bwMode="auto">
          <a:xfrm>
            <a:off x="7596554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Влияние ставки процента на чистый экспорт</a:t>
            </a:r>
          </a:p>
        </p:txBody>
      </p:sp>
      <p:sp>
        <p:nvSpPr>
          <p:cNvPr id="13322" name="Text Box 39"/>
          <p:cNvSpPr txBox="1">
            <a:spLocks noChangeArrowheads="1"/>
          </p:cNvSpPr>
          <p:nvPr/>
        </p:nvSpPr>
        <p:spPr bwMode="auto">
          <a:xfrm>
            <a:off x="691661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Влияние ставки процента на инвестиции</a:t>
            </a:r>
          </a:p>
        </p:txBody>
      </p:sp>
      <p:sp>
        <p:nvSpPr>
          <p:cNvPr id="13323" name="Text Box 39"/>
          <p:cNvSpPr txBox="1">
            <a:spLocks noChangeArrowheads="1"/>
          </p:cNvSpPr>
          <p:nvPr/>
        </p:nvSpPr>
        <p:spPr bwMode="auto">
          <a:xfrm>
            <a:off x="1676400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Теория </a:t>
            </a:r>
            <a:r>
              <a:rPr lang="en-US" altLang="ru-RU" sz="1000" dirty="0">
                <a:solidFill>
                  <a:srgbClr val="000000"/>
                </a:solidFill>
                <a:latin typeface="Times New Roman" pitchFamily="18" charset="0"/>
              </a:rPr>
              <a:t>q-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Тобина</a:t>
            </a:r>
          </a:p>
        </p:txBody>
      </p:sp>
      <p:sp>
        <p:nvSpPr>
          <p:cNvPr id="13324" name="Text Box 39"/>
          <p:cNvSpPr txBox="1">
            <a:spLocks noChangeArrowheads="1"/>
          </p:cNvSpPr>
          <p:nvPr/>
        </p:nvSpPr>
        <p:spPr bwMode="auto">
          <a:xfrm>
            <a:off x="2661138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Кредитный подход</a:t>
            </a:r>
          </a:p>
          <a:p>
            <a:pPr algn="ctr">
              <a:spcBef>
                <a:spcPct val="50000"/>
              </a:spcBef>
            </a:pPr>
            <a:endParaRPr lang="ru-RU" altLang="ru-RU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39"/>
          <p:cNvSpPr txBox="1">
            <a:spLocks noChangeArrowheads="1"/>
          </p:cNvSpPr>
          <p:nvPr/>
        </p:nvSpPr>
        <p:spPr bwMode="auto">
          <a:xfrm>
            <a:off x="3645877" y="19050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Влияние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</a:rPr>
              <a:t>ассиметричности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 информации</a:t>
            </a:r>
          </a:p>
        </p:txBody>
      </p:sp>
      <p:sp>
        <p:nvSpPr>
          <p:cNvPr id="13326" name="Text Box 39"/>
          <p:cNvSpPr txBox="1">
            <a:spLocks noChangeArrowheads="1"/>
          </p:cNvSpPr>
          <p:nvPr/>
        </p:nvSpPr>
        <p:spPr bwMode="auto">
          <a:xfrm>
            <a:off x="703385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Процентные ставки</a:t>
            </a:r>
          </a:p>
        </p:txBody>
      </p:sp>
      <p:sp>
        <p:nvSpPr>
          <p:cNvPr id="13327" name="Text Box 39"/>
          <p:cNvSpPr txBox="1">
            <a:spLocks noChangeArrowheads="1"/>
          </p:cNvSpPr>
          <p:nvPr/>
        </p:nvSpPr>
        <p:spPr bwMode="auto">
          <a:xfrm>
            <a:off x="691661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</a:t>
            </a: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 в жилье</a:t>
            </a:r>
          </a:p>
        </p:txBody>
      </p:sp>
      <p:sp>
        <p:nvSpPr>
          <p:cNvPr id="13328" name="Text Box 39"/>
          <p:cNvSpPr txBox="1">
            <a:spLocks noChangeArrowheads="1"/>
          </p:cNvSpPr>
          <p:nvPr/>
        </p:nvSpPr>
        <p:spPr bwMode="auto">
          <a:xfrm>
            <a:off x="1676400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Цены акций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ru-RU" sz="1000">
                <a:solidFill>
                  <a:srgbClr val="000000"/>
                </a:solidFill>
                <a:latin typeface="Times New Roman" pitchFamily="18" charset="0"/>
              </a:rPr>
              <a:t>q-</a:t>
            </a: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Тобина</a:t>
            </a:r>
            <a:endParaRPr lang="ru-RU" altLang="ru-RU" sz="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39"/>
          <p:cNvSpPr txBox="1">
            <a:spLocks noChangeArrowheads="1"/>
          </p:cNvSpPr>
          <p:nvPr/>
        </p:nvSpPr>
        <p:spPr bwMode="auto">
          <a:xfrm>
            <a:off x="1688123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</a:t>
            </a:r>
          </a:p>
        </p:txBody>
      </p:sp>
      <p:sp>
        <p:nvSpPr>
          <p:cNvPr id="13330" name="Text Box 39"/>
          <p:cNvSpPr txBox="1">
            <a:spLocks noChangeArrowheads="1"/>
          </p:cNvSpPr>
          <p:nvPr/>
        </p:nvSpPr>
        <p:spPr bwMode="auto">
          <a:xfrm>
            <a:off x="2672862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Доступность кредитов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1" name="Text Box 39"/>
          <p:cNvSpPr txBox="1">
            <a:spLocks noChangeArrowheads="1"/>
          </p:cNvSpPr>
          <p:nvPr/>
        </p:nvSpPr>
        <p:spPr bwMode="auto">
          <a:xfrm>
            <a:off x="2672861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</a:t>
            </a: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 в жилье</a:t>
            </a:r>
          </a:p>
        </p:txBody>
      </p:sp>
      <p:sp>
        <p:nvSpPr>
          <p:cNvPr id="13332" name="Text Box 39"/>
          <p:cNvSpPr txBox="1">
            <a:spLocks noChangeArrowheads="1"/>
          </p:cNvSpPr>
          <p:nvPr/>
        </p:nvSpPr>
        <p:spPr bwMode="auto">
          <a:xfrm>
            <a:off x="3657600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Цены акций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Риск ложного выбора и недобросовестного поведения</a:t>
            </a:r>
          </a:p>
          <a:p>
            <a:pPr algn="ctr">
              <a:spcBef>
                <a:spcPct val="50000"/>
              </a:spcBef>
            </a:pPr>
            <a:endParaRPr lang="en-US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Ссуды</a:t>
            </a:r>
          </a:p>
        </p:txBody>
      </p:sp>
      <p:sp>
        <p:nvSpPr>
          <p:cNvPr id="13333" name="Text Box 39"/>
          <p:cNvSpPr txBox="1">
            <a:spLocks noChangeArrowheads="1"/>
          </p:cNvSpPr>
          <p:nvPr/>
        </p:nvSpPr>
        <p:spPr bwMode="auto">
          <a:xfrm>
            <a:off x="4642339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Процентные ставки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4" name="Text Box 39"/>
          <p:cNvSpPr txBox="1">
            <a:spLocks noChangeArrowheads="1"/>
          </p:cNvSpPr>
          <p:nvPr/>
        </p:nvSpPr>
        <p:spPr bwMode="auto">
          <a:xfrm>
            <a:off x="3657600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Инвестиции</a:t>
            </a:r>
          </a:p>
        </p:txBody>
      </p:sp>
      <p:sp>
        <p:nvSpPr>
          <p:cNvPr id="13335" name="Text Box 39"/>
          <p:cNvSpPr txBox="1">
            <a:spLocks noChangeArrowheads="1"/>
          </p:cNvSpPr>
          <p:nvPr/>
        </p:nvSpPr>
        <p:spPr bwMode="auto">
          <a:xfrm>
            <a:off x="4642338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 eaLnBrk="1" hangingPunct="1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Расходы на товары длительного пользования</a:t>
            </a:r>
          </a:p>
        </p:txBody>
      </p:sp>
      <p:sp>
        <p:nvSpPr>
          <p:cNvPr id="13336" name="Text Box 39"/>
          <p:cNvSpPr txBox="1">
            <a:spLocks noChangeArrowheads="1"/>
          </p:cNvSpPr>
          <p:nvPr/>
        </p:nvSpPr>
        <p:spPr bwMode="auto">
          <a:xfrm>
            <a:off x="5627077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Цены акций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Рыночная стоимость богатства в форме фин. ресурсов</a:t>
            </a:r>
          </a:p>
        </p:txBody>
      </p:sp>
      <p:sp>
        <p:nvSpPr>
          <p:cNvPr id="13337" name="Text Box 39"/>
          <p:cNvSpPr txBox="1">
            <a:spLocks noChangeArrowheads="1"/>
          </p:cNvSpPr>
          <p:nvPr/>
        </p:nvSpPr>
        <p:spPr bwMode="auto">
          <a:xfrm>
            <a:off x="5627077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Потребление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8" name="Text Box 39"/>
          <p:cNvSpPr txBox="1">
            <a:spLocks noChangeArrowheads="1"/>
          </p:cNvSpPr>
          <p:nvPr/>
        </p:nvSpPr>
        <p:spPr bwMode="auto">
          <a:xfrm>
            <a:off x="6611816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en-US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Цены акций</a:t>
            </a:r>
          </a:p>
          <a:p>
            <a:pPr algn="ctr">
              <a:spcBef>
                <a:spcPct val="50000"/>
              </a:spcBef>
            </a:pPr>
            <a:endParaRPr lang="en-US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Рыночная стоимость богатства в форме фин. ресурсов</a:t>
            </a:r>
          </a:p>
          <a:p>
            <a:pPr algn="ctr">
              <a:spcBef>
                <a:spcPct val="50000"/>
              </a:spcBef>
            </a:pPr>
            <a:endParaRPr lang="en-US" altLang="ru-RU" sz="9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Вероятность появления фин. затруднений</a:t>
            </a:r>
          </a:p>
        </p:txBody>
      </p:sp>
      <p:sp>
        <p:nvSpPr>
          <p:cNvPr id="13339" name="Text Box 39"/>
          <p:cNvSpPr txBox="1">
            <a:spLocks noChangeArrowheads="1"/>
          </p:cNvSpPr>
          <p:nvPr/>
        </p:nvSpPr>
        <p:spPr bwMode="auto">
          <a:xfrm>
            <a:off x="6611815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Инвестиции в жилье</a:t>
            </a:r>
          </a:p>
          <a:p>
            <a:pPr algn="ctr">
              <a:spcBef>
                <a:spcPct val="50000"/>
              </a:spcBef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Расходы на товары длительного пользования</a:t>
            </a:r>
          </a:p>
        </p:txBody>
      </p:sp>
      <p:sp>
        <p:nvSpPr>
          <p:cNvPr id="13340" name="Text Box 39"/>
          <p:cNvSpPr txBox="1">
            <a:spLocks noChangeArrowheads="1"/>
          </p:cNvSpPr>
          <p:nvPr/>
        </p:nvSpPr>
        <p:spPr bwMode="auto">
          <a:xfrm>
            <a:off x="7596554" y="2667000"/>
            <a:ext cx="983274" cy="2362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Предложение денег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Процентные ставки</a:t>
            </a:r>
          </a:p>
          <a:p>
            <a:pPr algn="ctr">
              <a:spcBef>
                <a:spcPct val="50000"/>
              </a:spcBef>
            </a:pPr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Обменный курс</a:t>
            </a:r>
          </a:p>
        </p:txBody>
      </p:sp>
      <p:sp>
        <p:nvSpPr>
          <p:cNvPr id="13341" name="Text Box 39"/>
          <p:cNvSpPr txBox="1">
            <a:spLocks noChangeArrowheads="1"/>
          </p:cNvSpPr>
          <p:nvPr/>
        </p:nvSpPr>
        <p:spPr bwMode="auto">
          <a:xfrm>
            <a:off x="7596554" y="5029200"/>
            <a:ext cx="996462" cy="763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</a:rPr>
              <a:t>Чистый экспорт</a:t>
            </a:r>
          </a:p>
        </p:txBody>
      </p:sp>
      <p:sp>
        <p:nvSpPr>
          <p:cNvPr id="19486" name="Line 47"/>
          <p:cNvSpPr>
            <a:spLocks noChangeShapeType="1"/>
          </p:cNvSpPr>
          <p:nvPr/>
        </p:nvSpPr>
        <p:spPr bwMode="auto">
          <a:xfrm>
            <a:off x="1125415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87" name="Line 48"/>
          <p:cNvSpPr>
            <a:spLocks noChangeShapeType="1"/>
          </p:cNvSpPr>
          <p:nvPr/>
        </p:nvSpPr>
        <p:spPr bwMode="auto">
          <a:xfrm>
            <a:off x="2110154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88" name="Line 49"/>
          <p:cNvSpPr>
            <a:spLocks noChangeShapeType="1"/>
          </p:cNvSpPr>
          <p:nvPr/>
        </p:nvSpPr>
        <p:spPr bwMode="auto">
          <a:xfrm>
            <a:off x="3165231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89" name="Line 50"/>
          <p:cNvSpPr>
            <a:spLocks noChangeShapeType="1"/>
          </p:cNvSpPr>
          <p:nvPr/>
        </p:nvSpPr>
        <p:spPr bwMode="auto">
          <a:xfrm>
            <a:off x="4149969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0" name="Line 51"/>
          <p:cNvSpPr>
            <a:spLocks noChangeShapeType="1"/>
          </p:cNvSpPr>
          <p:nvPr/>
        </p:nvSpPr>
        <p:spPr bwMode="auto">
          <a:xfrm>
            <a:off x="5134708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1" name="Line 52"/>
          <p:cNvSpPr>
            <a:spLocks noChangeShapeType="1"/>
          </p:cNvSpPr>
          <p:nvPr/>
        </p:nvSpPr>
        <p:spPr bwMode="auto">
          <a:xfrm>
            <a:off x="6119446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2" name="Line 53"/>
          <p:cNvSpPr>
            <a:spLocks noChangeShapeType="1"/>
          </p:cNvSpPr>
          <p:nvPr/>
        </p:nvSpPr>
        <p:spPr bwMode="auto">
          <a:xfrm>
            <a:off x="7104185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3" name="Line 54"/>
          <p:cNvSpPr>
            <a:spLocks noChangeShapeType="1"/>
          </p:cNvSpPr>
          <p:nvPr/>
        </p:nvSpPr>
        <p:spPr bwMode="auto">
          <a:xfrm>
            <a:off x="8088923" y="30480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4" name="Line 55"/>
          <p:cNvSpPr>
            <a:spLocks noChangeShapeType="1"/>
          </p:cNvSpPr>
          <p:nvPr/>
        </p:nvSpPr>
        <p:spPr bwMode="auto">
          <a:xfrm>
            <a:off x="1125415" y="3706814"/>
            <a:ext cx="0" cy="13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5" name="Line 56"/>
          <p:cNvSpPr>
            <a:spLocks noChangeShapeType="1"/>
          </p:cNvSpPr>
          <p:nvPr/>
        </p:nvSpPr>
        <p:spPr bwMode="auto">
          <a:xfrm>
            <a:off x="2110154" y="35544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6" name="Line 57"/>
          <p:cNvSpPr>
            <a:spLocks noChangeShapeType="1"/>
          </p:cNvSpPr>
          <p:nvPr/>
        </p:nvSpPr>
        <p:spPr bwMode="auto">
          <a:xfrm>
            <a:off x="3165231" y="3657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7" name="Line 58"/>
          <p:cNvSpPr>
            <a:spLocks noChangeShapeType="1"/>
          </p:cNvSpPr>
          <p:nvPr/>
        </p:nvSpPr>
        <p:spPr bwMode="auto">
          <a:xfrm>
            <a:off x="2110154" y="403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8" name="Line 59"/>
          <p:cNvSpPr>
            <a:spLocks noChangeShapeType="1"/>
          </p:cNvSpPr>
          <p:nvPr/>
        </p:nvSpPr>
        <p:spPr bwMode="auto">
          <a:xfrm>
            <a:off x="4149969" y="35544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499" name="Line 60"/>
          <p:cNvSpPr>
            <a:spLocks noChangeShapeType="1"/>
          </p:cNvSpPr>
          <p:nvPr/>
        </p:nvSpPr>
        <p:spPr bwMode="auto">
          <a:xfrm>
            <a:off x="4149969" y="43926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0" name="Line 61"/>
          <p:cNvSpPr>
            <a:spLocks noChangeShapeType="1"/>
          </p:cNvSpPr>
          <p:nvPr/>
        </p:nvSpPr>
        <p:spPr bwMode="auto">
          <a:xfrm>
            <a:off x="4149969" y="48498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1" name="Line 62"/>
          <p:cNvSpPr>
            <a:spLocks noChangeShapeType="1"/>
          </p:cNvSpPr>
          <p:nvPr/>
        </p:nvSpPr>
        <p:spPr bwMode="auto">
          <a:xfrm>
            <a:off x="5134708" y="3706814"/>
            <a:ext cx="0" cy="13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2" name="Line 63"/>
          <p:cNvSpPr>
            <a:spLocks noChangeShapeType="1"/>
          </p:cNvSpPr>
          <p:nvPr/>
        </p:nvSpPr>
        <p:spPr bwMode="auto">
          <a:xfrm>
            <a:off x="6119446" y="35544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3" name="Line 64"/>
          <p:cNvSpPr>
            <a:spLocks noChangeShapeType="1"/>
          </p:cNvSpPr>
          <p:nvPr/>
        </p:nvSpPr>
        <p:spPr bwMode="auto">
          <a:xfrm>
            <a:off x="7104185" y="35544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4" name="Line 65"/>
          <p:cNvSpPr>
            <a:spLocks noChangeShapeType="1"/>
          </p:cNvSpPr>
          <p:nvPr/>
        </p:nvSpPr>
        <p:spPr bwMode="auto">
          <a:xfrm>
            <a:off x="6119446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5" name="Line 66"/>
          <p:cNvSpPr>
            <a:spLocks noChangeShapeType="1"/>
          </p:cNvSpPr>
          <p:nvPr/>
        </p:nvSpPr>
        <p:spPr bwMode="auto">
          <a:xfrm>
            <a:off x="7104185" y="42672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6" name="Line 67"/>
          <p:cNvSpPr>
            <a:spLocks noChangeShapeType="1"/>
          </p:cNvSpPr>
          <p:nvPr/>
        </p:nvSpPr>
        <p:spPr bwMode="auto">
          <a:xfrm>
            <a:off x="7104185" y="4849814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7" name="Line 68"/>
          <p:cNvSpPr>
            <a:spLocks noChangeShapeType="1"/>
          </p:cNvSpPr>
          <p:nvPr/>
        </p:nvSpPr>
        <p:spPr bwMode="auto">
          <a:xfrm>
            <a:off x="8088923" y="37068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8" name="Line 70"/>
          <p:cNvSpPr>
            <a:spLocks noChangeShapeType="1"/>
          </p:cNvSpPr>
          <p:nvPr/>
        </p:nvSpPr>
        <p:spPr bwMode="auto">
          <a:xfrm>
            <a:off x="8088923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09" name="Line 74"/>
          <p:cNvSpPr>
            <a:spLocks noChangeShapeType="1"/>
          </p:cNvSpPr>
          <p:nvPr/>
        </p:nvSpPr>
        <p:spPr bwMode="auto">
          <a:xfrm>
            <a:off x="4149969" y="17256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0" name="Line 75"/>
          <p:cNvSpPr>
            <a:spLocks noChangeShapeType="1"/>
          </p:cNvSpPr>
          <p:nvPr/>
        </p:nvSpPr>
        <p:spPr bwMode="auto">
          <a:xfrm>
            <a:off x="5134708" y="17256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1" name="Line 76"/>
          <p:cNvSpPr>
            <a:spLocks noChangeShapeType="1"/>
          </p:cNvSpPr>
          <p:nvPr/>
        </p:nvSpPr>
        <p:spPr bwMode="auto">
          <a:xfrm>
            <a:off x="5556738" y="1600200"/>
            <a:ext cx="56270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2" name="Line 77"/>
          <p:cNvSpPr>
            <a:spLocks noChangeShapeType="1"/>
          </p:cNvSpPr>
          <p:nvPr/>
        </p:nvSpPr>
        <p:spPr bwMode="auto">
          <a:xfrm>
            <a:off x="5556739" y="1600200"/>
            <a:ext cx="154744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3" name="Line 78"/>
          <p:cNvSpPr>
            <a:spLocks noChangeShapeType="1"/>
          </p:cNvSpPr>
          <p:nvPr/>
        </p:nvSpPr>
        <p:spPr bwMode="auto">
          <a:xfrm>
            <a:off x="5556738" y="1600200"/>
            <a:ext cx="253218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4" name="Line 79"/>
          <p:cNvSpPr>
            <a:spLocks noChangeShapeType="1"/>
          </p:cNvSpPr>
          <p:nvPr/>
        </p:nvSpPr>
        <p:spPr bwMode="auto">
          <a:xfrm flipH="1">
            <a:off x="3165231" y="1524000"/>
            <a:ext cx="281354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5" name="Line 80"/>
          <p:cNvSpPr>
            <a:spLocks noChangeShapeType="1"/>
          </p:cNvSpPr>
          <p:nvPr/>
        </p:nvSpPr>
        <p:spPr bwMode="auto">
          <a:xfrm flipH="1">
            <a:off x="2180492" y="1524000"/>
            <a:ext cx="126609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6" name="Line 81"/>
          <p:cNvSpPr>
            <a:spLocks noChangeShapeType="1"/>
          </p:cNvSpPr>
          <p:nvPr/>
        </p:nvSpPr>
        <p:spPr bwMode="auto">
          <a:xfrm flipH="1">
            <a:off x="1195754" y="1524000"/>
            <a:ext cx="225083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7" name="Line 82"/>
          <p:cNvSpPr>
            <a:spLocks noChangeShapeType="1"/>
          </p:cNvSpPr>
          <p:nvPr/>
        </p:nvSpPr>
        <p:spPr bwMode="auto">
          <a:xfrm>
            <a:off x="4149969" y="57912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8" name="Line 83"/>
          <p:cNvSpPr>
            <a:spLocks noChangeShapeType="1"/>
          </p:cNvSpPr>
          <p:nvPr/>
        </p:nvSpPr>
        <p:spPr bwMode="auto">
          <a:xfrm>
            <a:off x="5134708" y="57912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19" name="Line 84"/>
          <p:cNvSpPr>
            <a:spLocks noChangeShapeType="1"/>
          </p:cNvSpPr>
          <p:nvPr/>
        </p:nvSpPr>
        <p:spPr bwMode="auto">
          <a:xfrm flipH="1">
            <a:off x="5978769" y="5791200"/>
            <a:ext cx="14067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20" name="Line 85"/>
          <p:cNvSpPr>
            <a:spLocks noChangeShapeType="1"/>
          </p:cNvSpPr>
          <p:nvPr/>
        </p:nvSpPr>
        <p:spPr bwMode="auto">
          <a:xfrm flipH="1">
            <a:off x="5978769" y="5791200"/>
            <a:ext cx="112541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21" name="Line 86"/>
          <p:cNvSpPr>
            <a:spLocks noChangeShapeType="1"/>
          </p:cNvSpPr>
          <p:nvPr/>
        </p:nvSpPr>
        <p:spPr bwMode="auto">
          <a:xfrm>
            <a:off x="2180492" y="5791200"/>
            <a:ext cx="1195754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22" name="Line 87"/>
          <p:cNvSpPr>
            <a:spLocks noChangeShapeType="1"/>
          </p:cNvSpPr>
          <p:nvPr/>
        </p:nvSpPr>
        <p:spPr bwMode="auto">
          <a:xfrm>
            <a:off x="3165231" y="5791200"/>
            <a:ext cx="21101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23" name="Line 88"/>
          <p:cNvSpPr>
            <a:spLocks noChangeShapeType="1"/>
          </p:cNvSpPr>
          <p:nvPr/>
        </p:nvSpPr>
        <p:spPr bwMode="auto">
          <a:xfrm>
            <a:off x="1195754" y="5791200"/>
            <a:ext cx="2110154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524" name="Line 89"/>
          <p:cNvSpPr>
            <a:spLocks noChangeShapeType="1"/>
          </p:cNvSpPr>
          <p:nvPr/>
        </p:nvSpPr>
        <p:spPr bwMode="auto">
          <a:xfrm flipH="1">
            <a:off x="5978769" y="5791200"/>
            <a:ext cx="218049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/>
              <a:t>Основные каналы денежной трансмиссии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 algn="just" eaLnBrk="1" hangingPunct="1"/>
            <a:endParaRPr lang="ru-RU" altLang="ru-RU" sz="2400" b="1" dirty="0" smtClean="0"/>
          </a:p>
          <a:p>
            <a:pPr algn="just" eaLnBrk="1" hangingPunct="1"/>
            <a:r>
              <a:rPr lang="ru-RU" altLang="ru-RU" sz="2400" b="1" dirty="0" smtClean="0"/>
              <a:t>Процентный канал</a:t>
            </a:r>
          </a:p>
          <a:p>
            <a:pPr algn="just" eaLnBrk="1" hangingPunct="1"/>
            <a:r>
              <a:rPr lang="ru-RU" altLang="ru-RU" sz="2400" b="1" dirty="0" smtClean="0"/>
              <a:t>Канал цен активов</a:t>
            </a:r>
          </a:p>
          <a:p>
            <a:pPr algn="just" eaLnBrk="1" hangingPunct="1"/>
            <a:r>
              <a:rPr lang="ru-RU" altLang="ru-RU" sz="2400" b="1" dirty="0" smtClean="0"/>
              <a:t>Валютный канал</a:t>
            </a:r>
          </a:p>
          <a:p>
            <a:pPr algn="just" eaLnBrk="1" hangingPunct="1"/>
            <a:r>
              <a:rPr lang="ru-RU" altLang="ru-RU" sz="2400" b="1" dirty="0" smtClean="0"/>
              <a:t>Кредитный канал</a:t>
            </a:r>
          </a:p>
          <a:p>
            <a:pPr lvl="1" algn="just" eaLnBrk="1" hangingPunct="1"/>
            <a:r>
              <a:rPr lang="ru-RU" altLang="ru-RU" sz="2400" b="1" dirty="0" smtClean="0"/>
              <a:t>Балансовый канал</a:t>
            </a:r>
          </a:p>
          <a:p>
            <a:pPr lvl="1" algn="just" eaLnBrk="1" hangingPunct="1"/>
            <a:r>
              <a:rPr lang="ru-RU" altLang="ru-RU" sz="2400" b="1" dirty="0" smtClean="0"/>
              <a:t>Канал банковского кредитования</a:t>
            </a:r>
          </a:p>
          <a:p>
            <a:pPr algn="just" eaLnBrk="1" hangingPunct="1"/>
            <a:r>
              <a:rPr lang="ru-RU" altLang="ru-RU" sz="2400" b="1" dirty="0" smtClean="0"/>
              <a:t>Канал ожиданий</a:t>
            </a:r>
          </a:p>
          <a:p>
            <a:pPr algn="just" eaLnBrk="1" hangingPunct="1"/>
            <a:r>
              <a:rPr lang="ru-RU" altLang="ru-RU" sz="2400" b="1" dirty="0" smtClean="0"/>
              <a:t>Информационный канал</a:t>
            </a:r>
          </a:p>
          <a:p>
            <a:pPr lvl="1"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/>
            <a:endParaRPr lang="ru-RU" altLang="ru-RU" sz="2400" dirty="0" smtClean="0"/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 Cyr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 Cyr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 Cyr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 Cyr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 Cyr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 Cyr" pitchFamily="18" charset="0"/>
              </a:defRPr>
            </a:lvl9pPr>
          </a:lstStyle>
          <a:p>
            <a:fld id="{285BA398-F210-4E2A-8172-C63377F62287}" type="slidenum">
              <a:rPr lang="ru-RU" altLang="ru-RU" smtClean="0">
                <a:latin typeface="Arial Black" pitchFamily="34" charset="0"/>
              </a:rPr>
              <a:pPr/>
              <a:t>23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/>
              <a:t>Схема каналов денежной трансмиссии, предполагающая использование процентной ставки в качестве инструмента денежной политики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33624"/>
              </p:ext>
            </p:extLst>
          </p:nvPr>
        </p:nvGraphicFramePr>
        <p:xfrm>
          <a:off x="457200" y="1340768"/>
          <a:ext cx="8229600" cy="525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Visio" r:id="rId4" imgW="7284415" imgH="4379976" progId="">
                  <p:embed/>
                </p:oleObj>
              </mc:Choice>
              <mc:Fallback>
                <p:oleObj name="Visio" r:id="rId4" imgW="7284415" imgH="4379976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0768"/>
                        <a:ext cx="8229600" cy="525110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C0722-0F37-4B98-B31F-561EFDACD04C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cxnSp>
        <p:nvCxnSpPr>
          <p:cNvPr id="5125" name="Прямая со стрелкой 5"/>
          <p:cNvCxnSpPr>
            <a:cxnSpLocks noChangeShapeType="1"/>
          </p:cNvCxnSpPr>
          <p:nvPr/>
        </p:nvCxnSpPr>
        <p:spPr bwMode="auto">
          <a:xfrm rot="10800000" flipV="1">
            <a:off x="3582866" y="5572125"/>
            <a:ext cx="1780442" cy="6429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32A-F8AB-4408-9018-96293F2DB0C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каналов денежной трансмиссии в странах с развивающимися рынками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/>
              <a:t>Процентный канал: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Денежная политика в большей степени оказывает влияние на кредитно-депозитные ставки, а не на доходность рыночных корпоративных обязательств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Наличие сильной связи между девальвационными и инфляционными ожиданиями имеет своим следствием включение в ставки внутреннего облигационного </a:t>
            </a:r>
            <a:r>
              <a:rPr lang="ru-RU" altLang="ru-RU" sz="1800" b="1" dirty="0" smtClean="0"/>
              <a:t>и кредитного рынков </a:t>
            </a:r>
            <a:r>
              <a:rPr lang="ru-RU" altLang="ru-RU" sz="1800" b="1" dirty="0"/>
              <a:t>«рисковой премии»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Кредитный </a:t>
            </a:r>
            <a:r>
              <a:rPr lang="ru-RU" altLang="ru-RU" sz="1800" b="1" dirty="0"/>
              <a:t>канал: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Высокая зависимость предприятий от банковского кредитования, а также низкий уровень конкуренции в финансовой сфере  предопределяет </a:t>
            </a:r>
            <a:r>
              <a:rPr lang="ru-RU" altLang="ru-RU" sz="1800" b="1" dirty="0" smtClean="0"/>
              <a:t>весомую  </a:t>
            </a:r>
            <a:r>
              <a:rPr lang="ru-RU" altLang="ru-RU" sz="1800" b="1" dirty="0"/>
              <a:t>роль кредитного канала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 smtClean="0"/>
              <a:t>Валютный </a:t>
            </a:r>
            <a:r>
              <a:rPr lang="ru-RU" altLang="ru-RU" sz="1800" b="1" dirty="0"/>
              <a:t>канал: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Инфляция в </a:t>
            </a:r>
            <a:r>
              <a:rPr lang="ru-RU" altLang="ru-RU" sz="1800" b="1" dirty="0" smtClean="0"/>
              <a:t>немалой </a:t>
            </a:r>
            <a:r>
              <a:rPr lang="ru-RU" altLang="ru-RU" sz="1800" b="1" dirty="0"/>
              <a:t>степени формируется под влиянием прямого воздействия курса на цены торгуемых товаров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/>
          </a:p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0132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327268" cy="57214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проведения стандартной политики полнофункционального инфляционного таргетирования  определяются также практическим отсутствием в России конкурентного межбанковского рынка, устойчиво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высокими инфляционными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девальвационными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ожиданиями, наличием острой проблемы «плохих» долгов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неудовлетворительным  финансовым положением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большинства кредитных организаций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этих условиях процентный канал денежной трансмиссии не может обеспечивать эффективной связи изменения цены денег с динамикой выпуском (ВВП) и инфляцией. 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395536" y="4178289"/>
            <a:ext cx="8424936" cy="1562472"/>
          </a:xfrm>
          <a:prstGeom prst="frame">
            <a:avLst>
              <a:gd name="adj1" fmla="val 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Рекомендация Банку России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целях повышения прозрачности и повышения эффективности процентного канала денежно-кредитной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 Банку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России совместно с экспертным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сообществом: 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подготовить предложения по дальнейшему развитию системы рефинансирования кредитных организаций и межбанковского рынка;</a:t>
            </a: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 разработать стандарты раскрытия информации об инструментах,  индикаторах, объемах и уровне концентрации совершаемых операциях в сегменте «овернайт» денежного рынка (без указания конкретных участников).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1872208"/>
          </a:xfr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практике Банк России в гораздо большей степени ориентируется на использование элементов таргетирования обменного курса, но делает это неявным образом.  Применяемый в России режим обменного курса гораздо ближе к режиму управляемого плавания, чем к курсовой политике, определяемой спросом и предложением.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00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/>
              <a:t>«Банк России продолжит следовать режиму плавающего валютного курса, при этом в случае возникновения угроз для финансовой стабильности будет готов совершать интервенции на внутреннем валютном рынке»</a:t>
            </a:r>
            <a:r>
              <a:rPr lang="ru-RU" sz="1600" dirty="0"/>
              <a:t> </a:t>
            </a:r>
            <a:r>
              <a:rPr lang="ru-RU" sz="1600" b="1" dirty="0"/>
              <a:t>(с.43) </a:t>
            </a:r>
            <a:r>
              <a:rPr lang="ru-RU" sz="1600" dirty="0"/>
              <a:t>Более того, предполагается наращивание международных резервов до уровня 500 млрд долларов США, что, согласно тексту «Проекта» «</a:t>
            </a:r>
            <a:r>
              <a:rPr lang="ru-RU" sz="1600" b="1" i="1" dirty="0"/>
              <a:t>потребует продолжительного времени и будет зависеть от развития ситуации по тому или иному сценарию</a:t>
            </a:r>
            <a:r>
              <a:rPr lang="ru-RU" sz="1600" i="1" dirty="0"/>
              <a:t>»</a:t>
            </a:r>
            <a:r>
              <a:rPr lang="ru-RU" sz="1600" dirty="0"/>
              <a:t> (</a:t>
            </a:r>
            <a:r>
              <a:rPr lang="ru-RU" sz="1600" b="1" dirty="0"/>
              <a:t>с.44)</a:t>
            </a:r>
            <a:r>
              <a:rPr lang="ru-RU" sz="1600" dirty="0"/>
              <a:t>.  В пользу того, что Банк России неявно ориентируется на таргетирование обменного курса,  говорит и привязка  всех трех сценариев макроэкономического развития на 2016- 2018 годы к мировым ценам на нефть </a:t>
            </a:r>
            <a:r>
              <a:rPr lang="ru-RU" sz="1600" b="1" dirty="0"/>
              <a:t>(с.34-37), </a:t>
            </a:r>
            <a:r>
              <a:rPr lang="ru-RU" sz="1600" dirty="0"/>
              <a:t>а не к прогнозным оценкам спроса на деньги. </a:t>
            </a:r>
          </a:p>
          <a:p>
            <a:pPr algn="just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132856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59631" y="5733256"/>
            <a:ext cx="6984777" cy="36004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БЮДЖЕТНО-НЕФТЯНОГО КОРИДОРА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Рекомендация Банку России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1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сравнительные эмпирические расчеты    эффективности процентного и курсового каналов в механизме денежной трансмиссии и представить их экспертному сообществу для открытого обсуждения.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Динамика </a:t>
            </a:r>
            <a:r>
              <a:rPr lang="ru-RU" sz="2200" b="1" i="1" dirty="0"/>
              <a:t>ВВП России и инвестиций в основной капитал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2493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16632"/>
            <a:ext cx="7886700" cy="9361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Модификация концепции инфляционного таргетирования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789" y="1330947"/>
            <a:ext cx="8463031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использования «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guidance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зависит от комплекса следующих условий: 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1) предсказуемость реакции общественности;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2) качественная интерпретация информации;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3) соблюдение обязательств (обещаний).</a:t>
            </a:r>
          </a:p>
          <a:p>
            <a:endParaRPr lang="ru-RU" dirty="0"/>
          </a:p>
        </p:txBody>
      </p:sp>
      <p:pic>
        <p:nvPicPr>
          <p:cNvPr id="4098" name="Рисунок 9" descr="C:\Users\Оля\Desktop\ДИПЛОМ\картинки\Рисунок1 безра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46" y="2996953"/>
            <a:ext cx="2221706" cy="27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8" descr="C:\Users\Оля\Desktop\ДИПЛОМ\картинки\Рисунок1 ВВ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50" y="3068960"/>
            <a:ext cx="2314575" cy="27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7" descr="C:\Users\Оля\Desktop\ДИПЛОМ\картинки\Рисунок1 ИП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2" y="3239163"/>
            <a:ext cx="2208277" cy="25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669" y="5780898"/>
            <a:ext cx="292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уровня инфляции в Великобритании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420" y="5775627"/>
            <a:ext cx="282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уровня безработицы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Великобритании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1150" y="5780898"/>
            <a:ext cx="279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темпов экономического роста в Великобритании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752" y="1260129"/>
            <a:ext cx="8545068" cy="173682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Канал   </a:t>
            </a:r>
            <a:r>
              <a:rPr lang="ru-RU" sz="2400" b="1" dirty="0"/>
              <a:t>ожиданий</a:t>
            </a:r>
            <a:endParaRPr lang="en-US" sz="2400" b="1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013576" cy="47133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sz="2500" b="1" dirty="0"/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Один из наиболее важных каналов – связан с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инфляционными ожиданиями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 будущей политики важны и относятся к текущей политике 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денежной трансмиссии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может меняться если частные экономические агенты не верят и/или меняют поведение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Эффективность инструментов проводимой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политики зависят от предыдущих ожиданий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1625-F367-4CF3-87B2-66D6CB43015E}" type="slidenum">
              <a:rPr lang="ru-RU"/>
              <a:pPr/>
              <a:t>32</a:t>
            </a:fld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Значение канала </a:t>
            </a:r>
            <a:r>
              <a:rPr lang="ru-RU" sz="2800" b="1" dirty="0"/>
              <a:t>ожиданий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8229600" cy="5145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r>
              <a:rPr lang="ru-RU" sz="2000" b="1" dirty="0" smtClean="0"/>
              <a:t>Изменения </a:t>
            </a:r>
            <a:r>
              <a:rPr lang="ru-RU" sz="2000" b="1" dirty="0"/>
              <a:t>в </a:t>
            </a:r>
            <a:r>
              <a:rPr lang="ru-RU" sz="2000" b="1" dirty="0" smtClean="0"/>
              <a:t>денежно-кредитной </a:t>
            </a:r>
            <a:r>
              <a:rPr lang="ru-RU" sz="2000" b="1" dirty="0"/>
              <a:t>политике уже сами по себе обладают сигнальным эффектом, т.е. способны повлиять на поведение предприятий и </a:t>
            </a:r>
            <a:r>
              <a:rPr lang="ru-RU" sz="2000" b="1" dirty="0" smtClean="0"/>
              <a:t>населения. 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Канал </a:t>
            </a:r>
            <a:r>
              <a:rPr lang="ru-RU" sz="2000" b="1" dirty="0"/>
              <a:t>ожиданий характеризуется наименьшей предсказуемостью: финансовые посредники, предприятия и население могут интерпретировать решения денежных властей противоположным </a:t>
            </a:r>
            <a:r>
              <a:rPr lang="ru-RU" sz="2000" b="1" dirty="0" smtClean="0"/>
              <a:t>образом.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ситуации, когда денежные власти пользуются высоким уровнем доверия, они могут достигать конечных целей денежной политики, действуя через «словесные интервенции» и проводя незначительные изменения в параметрах процентной </a:t>
            </a:r>
            <a:r>
              <a:rPr lang="ru-RU" sz="2000" b="1" dirty="0" smtClean="0"/>
              <a:t>политики.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6858000" cy="8048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Фактическая и прогнозная динамика ключевой ставки в рамках  коридора неопределенности  (uncertainty  bands)</a:t>
            </a:r>
            <a:endParaRPr lang="ru-RU" sz="1800" b="1" dirty="0"/>
          </a:p>
        </p:txBody>
      </p:sp>
      <p:pic>
        <p:nvPicPr>
          <p:cNvPr id="15" name="Рисунок 14" descr=" Repo rate with uncertainty bands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7244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838200" y="914400"/>
            <a:ext cx="2895600" cy="1524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Ставка РЕПО ( </a:t>
            </a:r>
            <a:r>
              <a:rPr lang="en-US" b="1" dirty="0" smtClean="0">
                <a:solidFill>
                  <a:schemeClr val="tx1"/>
                </a:solidFill>
              </a:rPr>
              <a:t>policy rate)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>
                <a:solidFill>
                  <a:srgbClr val="FF0000"/>
                </a:solidFill>
              </a:rPr>
              <a:t>0.35%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Установлена с 9.09.2015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762000" y="152400"/>
            <a:ext cx="7696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Банк Швеции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2590800"/>
            <a:ext cx="2895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838200" y="2590799"/>
          <a:ext cx="2895600" cy="243840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853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Effective</a:t>
                      </a:r>
                      <a:br>
                        <a:rPr lang="ru-RU" sz="1200" b="1" dirty="0">
                          <a:cs typeface="Arabic Typesetting" pitchFamily="66" charset="-78"/>
                        </a:rPr>
                      </a:br>
                      <a:r>
                        <a:rPr lang="ru-RU" sz="1200" b="1" dirty="0">
                          <a:cs typeface="Arabic Typesetting" pitchFamily="66" charset="-78"/>
                        </a:rPr>
                        <a:t>(DD/MM/YY)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cs typeface="Arabic Typesetting" pitchFamily="66" charset="-78"/>
                        </a:rPr>
                        <a:t>Repo</a:t>
                      </a:r>
                      <a:r>
                        <a:rPr lang="ru-RU" sz="1200" b="1" dirty="0">
                          <a:cs typeface="Arabic Typesetting" pitchFamily="66" charset="-78"/>
                        </a:rPr>
                        <a:t> </a:t>
                      </a:r>
                      <a:r>
                        <a:rPr lang="ru-RU" sz="1200" b="1" dirty="0" err="1">
                          <a:cs typeface="Arabic Typesetting" pitchFamily="66" charset="-78"/>
                        </a:rPr>
                        <a:t>rate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cs typeface="Arabic Typesetting" pitchFamily="66" charset="-78"/>
                        </a:rPr>
                        <a:t>Deposit</a:t>
                      </a:r>
                      <a:r>
                        <a:rPr lang="ru-RU" sz="1200" b="1" dirty="0">
                          <a:cs typeface="Arabic Typesetting" pitchFamily="66" charset="-78"/>
                        </a:rPr>
                        <a:t/>
                      </a:r>
                      <a:br>
                        <a:rPr lang="ru-RU" sz="1200" b="1" dirty="0">
                          <a:cs typeface="Arabic Typesetting" pitchFamily="66" charset="-78"/>
                        </a:rPr>
                      </a:br>
                      <a:r>
                        <a:rPr lang="ru-RU" sz="1200" b="1" dirty="0" err="1">
                          <a:cs typeface="Arabic Typesetting" pitchFamily="66" charset="-78"/>
                        </a:rPr>
                        <a:t>rate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cs typeface="Arabic Typesetting" pitchFamily="66" charset="-78"/>
                        </a:rPr>
                        <a:t>Lending</a:t>
                      </a:r>
                      <a:br>
                        <a:rPr lang="ru-RU" sz="1200" b="1">
                          <a:cs typeface="Arabic Typesetting" pitchFamily="66" charset="-78"/>
                        </a:rPr>
                      </a:br>
                      <a:r>
                        <a:rPr lang="ru-RU" sz="1200" b="1">
                          <a:cs typeface="Arabic Typesetting" pitchFamily="66" charset="-78"/>
                        </a:rPr>
                        <a:t>rate</a:t>
                      </a:r>
                      <a:endParaRPr lang="ru-RU" sz="1200" b="1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</a:tr>
              <a:tr h="302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9/9/2015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-0.35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-1.10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cs typeface="Arabic Typesetting" pitchFamily="66" charset="-78"/>
                        </a:rPr>
                        <a:t> 0.40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</a:tr>
              <a:tr h="3747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8/7/2015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-0,35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-1,10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       </a:t>
                      </a:r>
                      <a:r>
                        <a:rPr lang="ru-RU" sz="1200" b="1" dirty="0" smtClean="0">
                          <a:cs typeface="Arabic Typesetting" pitchFamily="66" charset="-78"/>
                        </a:rPr>
                        <a:t>0,40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</a:tr>
              <a:tr h="302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cs typeface="Arabic Typesetting" pitchFamily="66" charset="-78"/>
                        </a:rPr>
                        <a:t>6/5/2015</a:t>
                      </a:r>
                      <a:endParaRPr lang="ru-RU" sz="1200" b="1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-0.25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-1.00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cs typeface="Arabic Typesetting" pitchFamily="66" charset="-78"/>
                        </a:rPr>
                        <a:t>   0.50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</a:tr>
              <a:tr h="302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cs typeface="Arabic Typesetting" pitchFamily="66" charset="-78"/>
                        </a:rPr>
                        <a:t>25/3/2015</a:t>
                      </a:r>
                      <a:endParaRPr lang="ru-RU" sz="1200" b="1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-0.25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-1.00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        </a:t>
                      </a:r>
                      <a:r>
                        <a:rPr lang="ru-RU" sz="1200" b="1" dirty="0" smtClean="0">
                          <a:cs typeface="Arabic Typesetting" pitchFamily="66" charset="-78"/>
                        </a:rPr>
                        <a:t>0.50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</a:tr>
              <a:tr h="302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cs typeface="Arabic Typesetting" pitchFamily="66" charset="-78"/>
                        </a:rPr>
                        <a:t>18/2/2015</a:t>
                      </a:r>
                      <a:endParaRPr lang="ru-RU" sz="1200" b="1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cs typeface="Arabic Typesetting" pitchFamily="66" charset="-78"/>
                        </a:rPr>
                        <a:t>-0.10</a:t>
                      </a:r>
                      <a:endParaRPr lang="ru-RU" sz="1200" b="1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-0.85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cs typeface="Arabic Typesetting" pitchFamily="66" charset="-78"/>
                        </a:rPr>
                        <a:t>       </a:t>
                      </a:r>
                      <a:r>
                        <a:rPr lang="ru-RU" sz="1200" b="1" baseline="0" dirty="0" smtClean="0">
                          <a:cs typeface="Arabic Typesetting" pitchFamily="66" charset="-78"/>
                        </a:rPr>
                        <a:t> </a:t>
                      </a:r>
                      <a:r>
                        <a:rPr lang="ru-RU" sz="1200" b="1" dirty="0" smtClean="0">
                          <a:cs typeface="Arabic Typesetting" pitchFamily="66" charset="-78"/>
                        </a:rPr>
                        <a:t> </a:t>
                      </a:r>
                      <a:r>
                        <a:rPr lang="ru-RU" sz="1200" b="1" dirty="0">
                          <a:cs typeface="Arabic Typesetting" pitchFamily="66" charset="-78"/>
                        </a:rPr>
                        <a:t>0,65</a:t>
                      </a:r>
                      <a:endParaRPr lang="ru-RU" sz="1200" b="1" dirty="0">
                        <a:latin typeface="Calibri"/>
                        <a:ea typeface="Calibri"/>
                        <a:cs typeface="Arabic Typesetting" pitchFamily="66" charset="-78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28" name="Выноска со стрелкой вниз 27"/>
          <p:cNvSpPr/>
          <p:nvPr/>
        </p:nvSpPr>
        <p:spPr>
          <a:xfrm rot="20326186">
            <a:off x="6284616" y="1557793"/>
            <a:ext cx="1542694" cy="1048931"/>
          </a:xfrm>
          <a:prstGeom prst="downArrowCallout">
            <a:avLst>
              <a:gd name="adj1" fmla="val 25000"/>
              <a:gd name="adj2" fmla="val 6091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Ожидания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Банк Швеции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876800"/>
            <a:ext cx="3733800" cy="152400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Фактическая и прогнозная динамика  инфляции (индекса потребительских цен)в  рамках  коридора неопределенности  (uncertainty  bands)</a:t>
            </a:r>
          </a:p>
          <a:p>
            <a:endParaRPr lang="ru-RU" dirty="0"/>
          </a:p>
        </p:txBody>
      </p:sp>
      <p:pic>
        <p:nvPicPr>
          <p:cNvPr id="5" name="Рисунок 4" descr="CPI with uncertainty ban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3657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Рисунок 6" descr=" GDP with uncertainty bands 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r="7171"/>
          <a:stretch>
            <a:fillRect/>
          </a:stretch>
        </p:blipFill>
        <p:spPr bwMode="auto">
          <a:xfrm>
            <a:off x="4648200" y="1143000"/>
            <a:ext cx="3962400" cy="3657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48200" y="4876800"/>
            <a:ext cx="39624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Фактическая и прогнозная динамика  ВВП в рамках коридора неопределенности  (uncertainty  bands)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 rot="19040651">
            <a:off x="2131371" y="1766497"/>
            <a:ext cx="1271359" cy="1047197"/>
          </a:xfrm>
          <a:prstGeom prst="downArrowCallout">
            <a:avLst>
              <a:gd name="adj1" fmla="val 16477"/>
              <a:gd name="adj2" fmla="val 13196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«Банк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России рассматривает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канал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еще один важный канал трансмиссионного механизма денежно-кредитной политики. При принятии решений экономические агенты во многом полагаются на свои ожидания относительно дальнейшего изменения цен, а также относительно динамики краткосрочных процентных ставок и других экономических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индикаторов» 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Основные направления единой государственной денежно-кредитной политики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2016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период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годов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(проект)</a:t>
            </a:r>
            <a:endParaRPr lang="ru-RU" sz="20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285728"/>
            <a:ext cx="7717536" cy="92869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Транспарентность  при таргетировании инфляции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57298"/>
            <a:ext cx="7560839" cy="492922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глоссария к проекту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«Основные направления единой государственной денежно-кредитной политики </a:t>
            </a:r>
            <a:b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2016 год и период 2017 и 2018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«</a:t>
            </a:r>
            <a:r>
              <a:rPr lang="ru-RU" b="1" dirty="0"/>
              <a:t>Улыбка» волатильности (</a:t>
            </a:r>
            <a:r>
              <a:rPr lang="en-US" b="1" dirty="0"/>
              <a:t>volatility smile)</a:t>
            </a:r>
            <a:endParaRPr lang="en-US" dirty="0"/>
          </a:p>
          <a:p>
            <a:pPr marL="0" indent="0" algn="just">
              <a:buNone/>
            </a:pPr>
            <a:r>
              <a:rPr lang="ru-RU" dirty="0" smtClean="0"/>
              <a:t>      </a:t>
            </a:r>
          </a:p>
          <a:p>
            <a:pPr marL="0" indent="0" algn="just">
              <a:buNone/>
            </a:pPr>
            <a:endParaRPr lang="ru-RU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вмененной волатильности от </a:t>
            </a:r>
            <a:r>
              <a:rPr 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страйка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(цены исполнения) опциона. Каждому </a:t>
            </a:r>
            <a:r>
              <a:rPr 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страйку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соответствует определенная дельта опциона, которая равна первой производной стоимости опциона по цене базового актива и отражает приблизительную вероятность относительно риск-нейтральной меры того, что опцион будет исполнен «в деньгах».</a:t>
            </a:r>
          </a:p>
        </p:txBody>
      </p:sp>
      <p:sp>
        <p:nvSpPr>
          <p:cNvPr id="4" name="Рамка 3"/>
          <p:cNvSpPr/>
          <p:nvPr/>
        </p:nvSpPr>
        <p:spPr>
          <a:xfrm>
            <a:off x="323528" y="3068960"/>
            <a:ext cx="8496943" cy="3024336"/>
          </a:xfrm>
          <a:prstGeom prst="frame">
            <a:avLst>
              <a:gd name="adj1" fmla="val 1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923928" y="1844824"/>
            <a:ext cx="1440160" cy="10081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136904" cy="5970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 целях повышения эффективности информационного канала и обеспечения транспарентности в деятельности Банка России  перейти с 2016 года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протоколов и сокращенных стенограмм заседаний Совета директоров в части, касающейся  вопросов  денежно-кредитной политики (не позднее чем через месяц после заседания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раскрытию содержания экономико-математических моделей, используемых при принятии решений в области денежно-кредитной политики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ежеквартальной публикации целевых ориентиров и сценарных прогнозов (в форме веерных диаграмм) основных макроэкономических агрегатов, включая показатели денежно-кредитной статистики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налаживанию по примеру большинства центральных банков публикации на сайте Банка России результатов научно-исследовательских работ по денежно-кредитной политике и финансовому сектору в форме рабочих документов 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дискуссионных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документов. </a:t>
            </a:r>
          </a:p>
          <a:p>
            <a:pPr marL="285750" indent="-285750">
              <a:buFontTx/>
              <a:buChar char="-"/>
            </a:pPr>
            <a:endParaRPr lang="ru-RU" sz="16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611557" y="1153907"/>
            <a:ext cx="8064898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R="0" algn="just"/>
            <a:r>
              <a:rPr lang="en-US" b="1" i="1" dirty="0" smtClean="0"/>
              <a:t>“</a:t>
            </a:r>
            <a:r>
              <a:rPr lang="ru-RU" b="1" i="1" dirty="0" smtClean="0"/>
              <a:t>Основные </a:t>
            </a:r>
            <a:r>
              <a:rPr lang="ru-RU" b="1" i="1" dirty="0"/>
              <a:t>направления единой государственной денежно-кредитной политики на предстоящий </a:t>
            </a:r>
            <a:r>
              <a:rPr lang="ru-RU" b="1" dirty="0"/>
              <a:t>год включают следующие положения: </a:t>
            </a:r>
            <a:r>
              <a:rPr lang="en-US" b="1" dirty="0" smtClean="0"/>
              <a:t>“</a:t>
            </a:r>
            <a:endParaRPr lang="ru-RU" sz="1600" b="1" dirty="0" smtClean="0"/>
          </a:p>
          <a:p>
            <a:pPr marL="285750" marR="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лежащие в основе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денежно-кредитной политики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проводимой Банком России;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краткую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состояния экономики Российской Федерации;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ожидаемого выполнения основных параметров денежно-кредитной политики в текущем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году;</a:t>
            </a: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 отклонения от целей денежно-кредитной политики, заявленных Банком России на текущий год, оценку перспектив достижения указанных целей и обоснование их возможной корректировки;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(состоящий не менее чем из двух вариантов) прогноз развития экономики Российской Федерации на предстоящий год с указанием цен на нефть и другие товары российского экспорта, предусматриваемых каждым сценарием;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показателей платежного баланса Российской Федерации на предстоящий год;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ориентиры, характеризующие основные цели денежно-кредитной политики, заявляемые Банком России на предстоящий год, включая интервальные показатели инфляции, денежной базы, денежной массы, процентных ставок, изменения золотовалютных резервов;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денежной программы на предстоящий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R="0" algn="ctr">
              <a:buClr>
                <a:srgbClr val="FF0000"/>
              </a:buClr>
            </a:pP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332656"/>
            <a:ext cx="8064897" cy="69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записано в статье 45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«Закона о Центральном банке Российской Федерации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Уровень инфляции по годам в России  и странах еврозоны, %</a:t>
            </a:r>
            <a:endParaRPr lang="ru-RU" sz="2400" b="1" dirty="0"/>
          </a:p>
        </p:txBody>
      </p:sp>
      <p:pic>
        <p:nvPicPr>
          <p:cNvPr id="1026" name="Picture 2" descr="C:\Users\Анна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052736"/>
            <a:ext cx="2160240" cy="12241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 22.10. 2015 года: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Ключевая ставка Банка России – </a:t>
            </a:r>
            <a:r>
              <a:rPr lang="ru-RU" sz="1600" b="1" dirty="0" smtClean="0">
                <a:solidFill>
                  <a:srgbClr val="C00000"/>
                </a:solidFill>
              </a:rPr>
              <a:t>11%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Ставка ЕЦБ 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0,05%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4"/>
            <a:ext cx="8280920" cy="4585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РЕКОМЕНДАЦИЯ: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Целевые </a:t>
            </a:r>
            <a:r>
              <a:rPr lang="ru-RU" sz="1600" b="1" dirty="0"/>
              <a:t>ориентиры по инфляции устанавливать в рамках доверительного интервала с разбивкой по </a:t>
            </a:r>
            <a:r>
              <a:rPr lang="ru-RU" sz="1600" b="1" dirty="0" smtClean="0"/>
              <a:t>кварталам;</a:t>
            </a:r>
          </a:p>
          <a:p>
            <a:r>
              <a:rPr lang="ru-RU" sz="16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Отражать  </a:t>
            </a:r>
            <a:r>
              <a:rPr lang="ru-RU" sz="1600" b="1" dirty="0"/>
              <a:t>промежуточные результаты их выполнения в квартальных «Докладах о денежно-кредитной политике» с объяснением причин попадания или  непопадания в установленный диапазон.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Усилить </a:t>
            </a:r>
            <a:r>
              <a:rPr lang="ru-RU" sz="1600" b="1" dirty="0"/>
              <a:t>публичный характер целевых ориентиров по инфляции и хода их выполнения, в том числе через  разъяснения в популярной форме  при помощи пресс-релизов и специальных ежеквартальных пресс-конференций руководства Банка России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Заслушивать </a:t>
            </a:r>
            <a:r>
              <a:rPr lang="ru-RU" sz="1600" b="1" dirty="0"/>
              <a:t>регулярные отчеты о выполнении  публично объявленных целевых ориентиров по инфляции  на профильном комитете Госдумы. 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Предусмотреть </a:t>
            </a:r>
            <a:r>
              <a:rPr lang="ru-RU" sz="1600" b="1" dirty="0"/>
              <a:t>ответственность руководства Банка России за их выполнение.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/>
              <a:t>Согласно «Проекту»  цель по инфляции определена  в виде точки, а не диапазона значений, на уровне 4%.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664" y="1600201"/>
            <a:ext cx="6681936" cy="4061048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ПРИЛОЖЕНИЯ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16623"/>
              </a:xfrm>
              <a:solidFill>
                <a:srgbClr val="FFFFCC"/>
              </a:solidFill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М</m:t>
                        </m:r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ВВП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 спроса на деньги (так назыв. показатель монетизации)</a:t>
                </a:r>
              </a:p>
              <a:p>
                <a:pPr marL="0" indent="0">
                  <a:buNone/>
                </a:pP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Три  эмпирически  установленных правила:</a:t>
                </a:r>
              </a:p>
              <a:p>
                <a:pPr marL="0" indent="0">
                  <a:buNone/>
                </a:pPr>
                <a:endPara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Правило 1.  Чем выше темпы инфляции, тем ниже</a:t>
                </a: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коэффициент  спроса на деньги </a:t>
                </a:r>
              </a:p>
              <a:p>
                <a:pPr marL="0" indent="0" algn="ctr">
                  <a:buNone/>
                </a:pPr>
                <a:endPara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Правило 2. Чем ниже темпы инфляции, тем выше </a:t>
                </a: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 спроса на деньги</a:t>
                </a:r>
              </a:p>
              <a:p>
                <a:pPr marL="0" indent="0" algn="ctr">
                  <a:buNone/>
                </a:pPr>
                <a:endPara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Правило 3. При высокой инфляции  наблюдается </a:t>
                </a:r>
              </a:p>
              <a:p>
                <a:pPr marL="0" indent="0" algn="ctr">
                  <a:buNone/>
                </a:pPr>
                <a:r>
                  <a:rPr lang="ru-RU" sz="16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тагнация  ВВП в реальном выражении </a:t>
                </a:r>
                <a:endPara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1662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мка 3"/>
          <p:cNvSpPr/>
          <p:nvPr/>
        </p:nvSpPr>
        <p:spPr>
          <a:xfrm>
            <a:off x="1763688" y="1988840"/>
            <a:ext cx="5688632" cy="828092"/>
          </a:xfrm>
          <a:prstGeom prst="frame">
            <a:avLst>
              <a:gd name="adj1" fmla="val 2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745263" y="3356992"/>
            <a:ext cx="5688632" cy="1008112"/>
          </a:xfrm>
          <a:prstGeom prst="frame">
            <a:avLst>
              <a:gd name="adj1" fmla="val 2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763688" y="4869160"/>
            <a:ext cx="5688632" cy="936104"/>
          </a:xfrm>
          <a:prstGeom prst="frame">
            <a:avLst>
              <a:gd name="adj1" fmla="val 2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Отношение денежной массы к ВВП в реальном выражении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90" y="752474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5024"/>
            <a:ext cx="40100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794" y="752475"/>
            <a:ext cx="4010025" cy="28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3209" y="3717032"/>
            <a:ext cx="4010025" cy="27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6500834"/>
            <a:ext cx="991367" cy="2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динамики обменного курса рубля в 2014 -2015 гг.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81000" y="5786438"/>
            <a:ext cx="8326438" cy="714375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 Cyr" panose="02020603050405020304" pitchFamily="18" charset="0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* Знак "+" означает укрепление рубля к инвалютам.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Знак "-" -    обесценение </a:t>
            </a:r>
          </a:p>
        </p:txBody>
      </p:sp>
      <p:sp>
        <p:nvSpPr>
          <p:cNvPr id="8" name="Рамка 7"/>
          <p:cNvSpPr/>
          <p:nvPr/>
        </p:nvSpPr>
        <p:spPr>
          <a:xfrm>
            <a:off x="7696200" y="3933056"/>
            <a:ext cx="914400" cy="1440160"/>
          </a:xfrm>
          <a:prstGeom prst="frame">
            <a:avLst>
              <a:gd name="adj1" fmla="val 10195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74511"/>
            <a:ext cx="8218487" cy="4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Кольцо 9"/>
          <p:cNvSpPr/>
          <p:nvPr/>
        </p:nvSpPr>
        <p:spPr bwMode="auto">
          <a:xfrm>
            <a:off x="7596335" y="3789040"/>
            <a:ext cx="1111103" cy="1440160"/>
          </a:xfrm>
          <a:prstGeom prst="donut">
            <a:avLst>
              <a:gd name="adj" fmla="val 1370"/>
            </a:avLst>
          </a:prstGeom>
          <a:solidFill>
            <a:schemeClr val="accent6"/>
          </a:solidFill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5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Законодательно закрепленная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денежно-кредитной политики: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мандат Банка России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endParaRPr lang="ru-RU" sz="18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Защита и обеспечение устойчивости рубля - основная функция Центрального банка Российской Федерации, которую он осуществляет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независимо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от других органов государственной власти»</a:t>
            </a:r>
          </a:p>
          <a:p>
            <a:pPr marL="0" indent="0">
              <a:buClr>
                <a:srgbClr val="C00000"/>
              </a:buClr>
              <a:buSzPct val="150000"/>
              <a:buNone/>
            </a:pP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/ Конституция Российской Федерации, статья 75, п.2/</a:t>
            </a:r>
            <a:b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«Основной целью денежно-кредитной политики Банка России является защита и обеспечение устойчивости рубля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посредством поддержания ценовой стабильности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в том числе для формирования условий сбалансированного и устойчивого экономического </a:t>
            </a: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роста»</a:t>
            </a:r>
          </a:p>
          <a:p>
            <a:pPr marL="0" indent="0" algn="ctr">
              <a:buClr>
                <a:srgbClr val="C00000"/>
              </a:buClr>
              <a:buSzPct val="150000"/>
              <a:buNone/>
            </a:pP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 ФЗ «О Центральном Банке (Банке России)</a:t>
            </a:r>
          </a:p>
          <a:p>
            <a:pPr marL="0" indent="0" algn="ctr">
              <a:buClr>
                <a:srgbClr val="C00000"/>
              </a:buClr>
              <a:buSzPct val="150000"/>
              <a:buNone/>
            </a:pP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Российской Федерации»,    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ru-RU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татья 34.1/</a:t>
            </a:r>
            <a:endParaRPr lang="ru-RU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«Банк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России в предстоящий трехлетний период сохранит преемственность реализуемых принципов денежно-кредитной политики и планирует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2015 году завершить переход к режиму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таргетирования  инфляции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72808" cy="17281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ru-RU" sz="1600" dirty="0">
              <a:solidFill>
                <a:srgbClr val="000000"/>
              </a:solidFill>
              <a:latin typeface="FuturisLightC"/>
            </a:endParaRP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единой государственной денежно-кредитной политики на 2013 год и период 2014 и 2015 годов (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1.11.2012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EF4775-545C-4442-83C8-AFCCCB5A2BA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16574" y="116631"/>
            <a:ext cx="7970226" cy="108012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элементы</a:t>
            </a:r>
            <a:b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инфляционного таргетирования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Ценовая стабильность определена как  основная долгосрочная задача денежно-кредитной политики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Публичное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провозглашение среднесрочных количественно определенных плановых показателей инфляции;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Относительная свобода денежных властей в выборе промежуточных целей;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прозрачность денежно-кредитной политики;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ответственность регулирующих органов за достижение плановых показателей.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году Банк России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 завершить переход к режиму таргетирования инфляции, в рамках которого обеспечение ценовой стабильности признается приоритетной целью денежно-кредитной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политики»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ru-RU" sz="1600" dirty="0">
              <a:solidFill>
                <a:srgbClr val="000000"/>
              </a:solidFill>
              <a:latin typeface="FuturisLightC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Основные направления единой государственной денежно-кредитной политики на 2014 год и период 2015 и 2016 годов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13.09.2013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«Банк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2015 года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проводить денежно-кредитную политику в рамках режима таргетирования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инфляции»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endParaRPr lang="ru-RU" sz="1600" dirty="0">
              <a:solidFill>
                <a:srgbClr val="000000"/>
              </a:solidFill>
              <a:latin typeface="FuturisLightC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Основные направления единой государственной денежно-кредитной политики на 2015 год и период 2016 и 2017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    (</a:t>
            </a:r>
            <a:r>
              <a:rPr lang="ru-RU" sz="2400" b="1" i="1" dirty="0" smtClean="0">
                <a:solidFill>
                  <a:srgbClr val="C00000"/>
                </a:solidFill>
                <a:latin typeface="FuturisLightC"/>
                <a:ea typeface="+mj-ea"/>
                <a:cs typeface="+mj-cs"/>
              </a:rPr>
              <a:t>6.11.2014</a:t>
            </a:r>
            <a:r>
              <a:rPr lang="ru-RU" sz="2400" b="1" i="1" dirty="0" smtClean="0">
                <a:solidFill>
                  <a:schemeClr val="tx1"/>
                </a:solidFill>
                <a:latin typeface="FuturisLightC"/>
                <a:ea typeface="+mj-ea"/>
                <a:cs typeface="+mj-cs"/>
              </a:rPr>
              <a:t>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4647-AB11-4EED-A745-D927334F20E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2507</Words>
  <Application>Microsoft Office PowerPoint</Application>
  <PresentationFormat>Экран (4:3)</PresentationFormat>
  <Paragraphs>446</Paragraphs>
  <Slides>45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Visio</vt:lpstr>
      <vt:lpstr>К обсуждению проекта «Основных направлений единой государственной денежно-кредитной политики на 2016 год и период 2017 и 2018 годов», </vt:lpstr>
      <vt:lpstr>Оценка текущего момента:  экономика России в «стагфляционной ловушке» Банк России в ситуации «идеального шторма»</vt:lpstr>
      <vt:lpstr> Динамика ВВП России и инвестиций в основной капитал </vt:lpstr>
      <vt:lpstr>Уровень инфляции по годам в России  и странах еврозоны, %</vt:lpstr>
      <vt:lpstr>Законодательно закрепленная  основная цель денежно-кредитной политики: мандат Банка России </vt:lpstr>
      <vt:lpstr>«Банк России в предстоящий трехлетний период сохранит преемственность реализуемых принципов денежно-кредитной политики и планирует к 2015 году завершить переход к режиму таргетирования  инфляции»</vt:lpstr>
      <vt:lpstr>Ключевые элементы инфляционного таргетирования</vt:lpstr>
      <vt:lpstr>«К 2015 году Банк России планирует завершить переход к режиму таргетирования инфляции, в рамках которого обеспечение ценовой стабильности признается приоритетной целью денежно-кредитной политики» </vt:lpstr>
      <vt:lpstr>«Банк России с 2015 года будет проводить денежно-кредитную политику в рамках режима таргетирования инфляции»</vt:lpstr>
      <vt:lpstr>«При проведении денежно-кредитной политики Банк России следует стратегии таргетирования инфляции» (с.8  НО!!!   «В предстоящие три года вероятно сохранение ряда проблем в российской экономике, требующих продолжения реализации дополнительных нестандартных мер Банком России» (с.42) </vt:lpstr>
      <vt:lpstr>«Решения по денежно-кредитной политике будут приниматься на основе оценки баланса инфляционных рисков и рисков для экономического роста. При этом обеспечение финансовой стабильности останется одним из приоритетов деятельности Банка России» (с.3)</vt:lpstr>
      <vt:lpstr> Какую денежно-кредитную политику проводит Банк России?</vt:lpstr>
      <vt:lpstr>                        Стандартный подход:   Полнофункциональное  инфляционное таргетирование (англ. Full-fledged inflation targeting —FFIT);   Выборочное инфляционное таргетирование (англ. eclectic inflation targeting — EIT);  Упрощенное инфляционное таргетирование (англ. inflation targeting light — ITL)  </vt:lpstr>
      <vt:lpstr>Режимы денежно-кредитной политики: что в России?</vt:lpstr>
      <vt:lpstr>Динамика и структура рефинансирования кредитных организаций Банком России </vt:lpstr>
      <vt:lpstr>Динамика валового кредита Банка России кредитным организациям в 2013-2015 годах</vt:lpstr>
      <vt:lpstr>          Выборочное инфляционное таргетирование  + таргетирование финансовой стабильности = гибкое инфляционное таргетирование     </vt:lpstr>
      <vt:lpstr>  Трилемма «обменный курс – процентные ставки – свободное движение капиталов» Правило Манделла Флеминга  </vt:lpstr>
      <vt:lpstr>Правило Манделла-Флеминга: практика применения</vt:lpstr>
      <vt:lpstr>Операционная процедура денежно-кредитной политики Банка России</vt:lpstr>
      <vt:lpstr>       «Черный ящик» денежно-кредитной  политики </vt:lpstr>
      <vt:lpstr>Общая схема трансмиссионного механизма  денежно-кредитной политики</vt:lpstr>
      <vt:lpstr>Основные каналы денежной трансмиссии</vt:lpstr>
      <vt:lpstr>Схема каналов денежной трансмиссии, предполагающая использование процентной ставки в качестве инструмента денежной политики</vt:lpstr>
      <vt:lpstr>Особенности каналов денежной трансмиссии в странах с развивающимися рынками</vt:lpstr>
      <vt:lpstr>Презентация PowerPoint</vt:lpstr>
      <vt:lpstr>Рекомендация Банку России</vt:lpstr>
      <vt:lpstr>        На практике Банк России в гораздо большей степени ориентируется на использование элементов таргетирования обменного курса, но делает это неявным образом.  Применяемый в России режим обменного курса гораздо ближе к режиму управляемого плавания, чем к курсовой политике, определяемой спросом и предложением. </vt:lpstr>
      <vt:lpstr>Рекомендация Банку России</vt:lpstr>
      <vt:lpstr>Презентация PowerPoint</vt:lpstr>
      <vt:lpstr>Канал   ожиданий</vt:lpstr>
      <vt:lpstr>Значение канала ожиданий</vt:lpstr>
      <vt:lpstr>Презентация PowerPoint</vt:lpstr>
      <vt:lpstr>Банк Швеции</vt:lpstr>
      <vt:lpstr>«Банк России рассматривает информационный канал как еще один важный канал трансмиссионного механизма денежно-кредитной политики. При принятии решений экономические агенты во многом полагаются на свои ожидания относительно дальнейшего изменения цен, а также относительно динамики краткосрочных процентных ставок и других экономических индикаторов» </vt:lpstr>
      <vt:lpstr>Транспарентность  при таргетировании инфляции</vt:lpstr>
      <vt:lpstr>Из глоссария к проекту  «Основные направления единой государственной денежно-кредитной политики  на 2016 год и период 2017 и 2018 годов»</vt:lpstr>
      <vt:lpstr>Презентация PowerPoint</vt:lpstr>
      <vt:lpstr> </vt:lpstr>
      <vt:lpstr>Согласно «Проекту»  цель по инфляции определена  в виде точки, а не диапазона значений, на уровне 4%. </vt:lpstr>
      <vt:lpstr>Презентация PowerPoint</vt:lpstr>
      <vt:lpstr>Презентация PowerPoint</vt:lpstr>
      <vt:lpstr>Презентация PowerPoint</vt:lpstr>
      <vt:lpstr>Отношение денежной массы к ВВП в реальном выражении</vt:lpstr>
      <vt:lpstr>Показатели динамики обменного курса рубля в 2014 -2015 гг.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72</cp:revision>
  <cp:lastPrinted>2015-10-12T10:00:59Z</cp:lastPrinted>
  <dcterms:created xsi:type="dcterms:W3CDTF">2015-10-02T14:51:11Z</dcterms:created>
  <dcterms:modified xsi:type="dcterms:W3CDTF">2015-10-22T07:48:27Z</dcterms:modified>
</cp:coreProperties>
</file>