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2" r:id="rId1"/>
    <p:sldMasterId id="2147483716" r:id="rId2"/>
    <p:sldMasterId id="2147483760" r:id="rId3"/>
  </p:sldMasterIdLst>
  <p:notesMasterIdLst>
    <p:notesMasterId r:id="rId22"/>
  </p:notesMasterIdLst>
  <p:sldIdLst>
    <p:sldId id="299" r:id="rId4"/>
    <p:sldId id="310" r:id="rId5"/>
    <p:sldId id="289" r:id="rId6"/>
    <p:sldId id="290" r:id="rId7"/>
    <p:sldId id="307" r:id="rId8"/>
    <p:sldId id="305" r:id="rId9"/>
    <p:sldId id="263" r:id="rId10"/>
    <p:sldId id="281" r:id="rId11"/>
    <p:sldId id="292" r:id="rId12"/>
    <p:sldId id="309" r:id="rId13"/>
    <p:sldId id="306" r:id="rId14"/>
    <p:sldId id="311" r:id="rId15"/>
    <p:sldId id="266" r:id="rId16"/>
    <p:sldId id="282" r:id="rId17"/>
    <p:sldId id="285" r:id="rId18"/>
    <p:sldId id="291" r:id="rId19"/>
    <p:sldId id="276" r:id="rId20"/>
    <p:sldId id="304" r:id="rId21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689C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245" autoAdjust="0"/>
    <p:restoredTop sz="84892" autoAdjust="0"/>
  </p:normalViewPr>
  <p:slideViewPr>
    <p:cSldViewPr>
      <p:cViewPr>
        <p:scale>
          <a:sx n="84" d="100"/>
          <a:sy n="84" d="100"/>
        </p:scale>
        <p:origin x="-2304" y="-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1D7058-4C02-45B7-862A-995EECA2C966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4066F344-1861-493B-868C-B9D9D2B1348F}">
      <dgm:prSet custT="1"/>
      <dgm:spPr/>
      <dgm:t>
        <a:bodyPr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400" b="1" dirty="0" smtClean="0">
            <a:solidFill>
              <a:schemeClr val="bg1"/>
            </a:solidFill>
          </a:endParaRPr>
        </a:p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400" b="1" dirty="0" smtClean="0">
            <a:solidFill>
              <a:schemeClr val="bg1"/>
            </a:solidFill>
          </a:endParaRPr>
        </a:p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dirty="0" smtClean="0">
              <a:solidFill>
                <a:schemeClr val="bg1">
                  <a:lumMod val="85000"/>
                </a:schemeClr>
              </a:solidFill>
            </a:rPr>
            <a:t>Международный стандарт  ISO 26000 : 2010 / Национальный стандарт ГОСТ Р ИСО 26000 и Рекомендации РСПП по самооценке:</a:t>
          </a:r>
        </a:p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dirty="0" smtClean="0">
              <a:solidFill>
                <a:schemeClr val="bg1">
                  <a:lumMod val="85000"/>
                </a:schemeClr>
              </a:solidFill>
            </a:rPr>
            <a:t>возможности использования в практике управления </a:t>
          </a:r>
        </a:p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dirty="0" smtClean="0">
              <a:solidFill>
                <a:schemeClr val="bg1">
                  <a:lumMod val="85000"/>
                </a:schemeClr>
              </a:solidFill>
            </a:rPr>
            <a:t>и процессе отчетности </a:t>
          </a:r>
        </a:p>
        <a:p>
          <a:pPr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b="1" dirty="0" smtClean="0"/>
        </a:p>
        <a:p>
          <a:pPr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dirty="0" smtClean="0">
              <a:solidFill>
                <a:schemeClr val="bg1"/>
              </a:solidFill>
            </a:rPr>
            <a:t> </a:t>
          </a:r>
          <a:endParaRPr lang="ru-RU" sz="3200" b="1" dirty="0">
            <a:solidFill>
              <a:srgbClr val="C00000"/>
            </a:solidFill>
          </a:endParaRPr>
        </a:p>
      </dgm:t>
    </dgm:pt>
    <dgm:pt modelId="{B42B758A-8A4B-492B-9FD8-DCCC113A333C}" type="parTrans" cxnId="{DE3586A5-ACB4-4D97-8AC2-370B5E263ED3}">
      <dgm:prSet/>
      <dgm:spPr/>
      <dgm:t>
        <a:bodyPr/>
        <a:lstStyle/>
        <a:p>
          <a:endParaRPr lang="ru-RU"/>
        </a:p>
      </dgm:t>
    </dgm:pt>
    <dgm:pt modelId="{98ED0995-49E9-4A5A-84BC-E47A9D446916}" type="sibTrans" cxnId="{DE3586A5-ACB4-4D97-8AC2-370B5E263ED3}">
      <dgm:prSet/>
      <dgm:spPr/>
      <dgm:t>
        <a:bodyPr/>
        <a:lstStyle/>
        <a:p>
          <a:endParaRPr lang="ru-RU"/>
        </a:p>
      </dgm:t>
    </dgm:pt>
    <dgm:pt modelId="{9D5770AD-993F-41D0-97BE-0C95F4D6AAAB}" type="pres">
      <dgm:prSet presAssocID="{A61D7058-4C02-45B7-862A-995EECA2C96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DE41D04-ACD6-4819-874A-E6017300540A}" type="pres">
      <dgm:prSet presAssocID="{4066F344-1861-493B-868C-B9D9D2B1348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E3586A5-ACB4-4D97-8AC2-370B5E263ED3}" srcId="{A61D7058-4C02-45B7-862A-995EECA2C966}" destId="{4066F344-1861-493B-868C-B9D9D2B1348F}" srcOrd="0" destOrd="0" parTransId="{B42B758A-8A4B-492B-9FD8-DCCC113A333C}" sibTransId="{98ED0995-49E9-4A5A-84BC-E47A9D446916}"/>
    <dgm:cxn modelId="{CD9D8333-FE76-4185-B0F4-2E55BE2BF27B}" type="presOf" srcId="{4066F344-1861-493B-868C-B9D9D2B1348F}" destId="{6DE41D04-ACD6-4819-874A-E6017300540A}" srcOrd="0" destOrd="0" presId="urn:microsoft.com/office/officeart/2005/8/layout/vList2"/>
    <dgm:cxn modelId="{4DCBC865-0BF7-4E94-9B74-022CEF9E6216}" type="presOf" srcId="{A61D7058-4C02-45B7-862A-995EECA2C966}" destId="{9D5770AD-993F-41D0-97BE-0C95F4D6AAAB}" srcOrd="0" destOrd="0" presId="urn:microsoft.com/office/officeart/2005/8/layout/vList2"/>
    <dgm:cxn modelId="{0AA8AC47-C006-448C-8432-618BC25006EA}" type="presParOf" srcId="{9D5770AD-993F-41D0-97BE-0C95F4D6AAAB}" destId="{6DE41D04-ACD6-4819-874A-E6017300540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114D6E7-06F8-4684-A87B-D54D41140FAC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27F91684-4424-43F4-A1EB-A7E3DB257E08}">
      <dgm:prSet custT="1"/>
      <dgm:spPr/>
      <dgm:t>
        <a:bodyPr/>
        <a:lstStyle/>
        <a:p>
          <a:pPr algn="ctr" rtl="0"/>
          <a:r>
            <a:rPr lang="ru-RU" sz="2000" b="1" dirty="0" smtClean="0">
              <a:solidFill>
                <a:schemeClr val="bg1">
                  <a:lumMod val="85000"/>
                </a:schemeClr>
              </a:solidFill>
            </a:rPr>
            <a:t>Е.Н. Феоктистова – Директор Центра корпоративной социальной ответственности и нефинансовой отчетности РСПП</a:t>
          </a:r>
          <a:endParaRPr lang="ru-RU" sz="2000" b="1" dirty="0">
            <a:solidFill>
              <a:schemeClr val="bg1">
                <a:lumMod val="85000"/>
              </a:schemeClr>
            </a:solidFill>
          </a:endParaRPr>
        </a:p>
      </dgm:t>
    </dgm:pt>
    <dgm:pt modelId="{A08AAD8C-0CC5-4178-B9E1-2628A823308D}" type="parTrans" cxnId="{810B7599-51E0-4C75-8B13-9B27C245C3CD}">
      <dgm:prSet/>
      <dgm:spPr/>
      <dgm:t>
        <a:bodyPr/>
        <a:lstStyle/>
        <a:p>
          <a:endParaRPr lang="ru-RU" b="1"/>
        </a:p>
      </dgm:t>
    </dgm:pt>
    <dgm:pt modelId="{7C432072-ACEC-4D24-94E4-56F542626DEE}" type="sibTrans" cxnId="{810B7599-51E0-4C75-8B13-9B27C245C3CD}">
      <dgm:prSet/>
      <dgm:spPr/>
      <dgm:t>
        <a:bodyPr/>
        <a:lstStyle/>
        <a:p>
          <a:endParaRPr lang="ru-RU" b="1"/>
        </a:p>
      </dgm:t>
    </dgm:pt>
    <dgm:pt modelId="{B614F7B0-1C63-45D3-8BE4-16558A69AF20}">
      <dgm:prSet custT="1"/>
      <dgm:spPr/>
      <dgm:t>
        <a:bodyPr/>
        <a:lstStyle/>
        <a:p>
          <a:pPr algn="ctr" rtl="0"/>
          <a:r>
            <a:rPr lang="ru-RU" sz="1400" b="0" cap="none" spc="0" dirty="0" smtClean="0">
              <a:ln w="18415" cmpd="sng"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Москва, март 2014</a:t>
          </a:r>
          <a:endParaRPr lang="ru-RU" sz="1400" b="0" cap="none" spc="0" dirty="0">
            <a:ln w="18415" cmpd="sng">
              <a:prstDash val="solid"/>
            </a:ln>
            <a:solidFill>
              <a:srgbClr val="002060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ACF11D68-AA47-4930-AE1C-499D7141D636}" type="parTrans" cxnId="{FDE8FFB0-0D0B-449A-BCF7-065EC1A68081}">
      <dgm:prSet/>
      <dgm:spPr/>
      <dgm:t>
        <a:bodyPr/>
        <a:lstStyle/>
        <a:p>
          <a:endParaRPr lang="ru-RU"/>
        </a:p>
      </dgm:t>
    </dgm:pt>
    <dgm:pt modelId="{83CD108B-C486-4E06-B0D3-3E8FB48DA044}" type="sibTrans" cxnId="{FDE8FFB0-0D0B-449A-BCF7-065EC1A68081}">
      <dgm:prSet/>
      <dgm:spPr/>
      <dgm:t>
        <a:bodyPr/>
        <a:lstStyle/>
        <a:p>
          <a:endParaRPr lang="ru-RU"/>
        </a:p>
      </dgm:t>
    </dgm:pt>
    <dgm:pt modelId="{C50B1D2D-66A7-4A07-9675-54B6CBEB0C25}" type="pres">
      <dgm:prSet presAssocID="{C114D6E7-06F8-4684-A87B-D54D41140FA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BED8B78-D0BD-4FBC-A7D5-7747B4794719}" type="pres">
      <dgm:prSet presAssocID="{27F91684-4424-43F4-A1EB-A7E3DB257E08}" presName="parentText" presStyleLbl="node1" presStyleIdx="0" presStyleCnt="2" custLinFactNeighborX="2703" custLinFactNeighborY="-9257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BFFBD7-B1AD-41D9-90D2-0DF81DDEE460}" type="pres">
      <dgm:prSet presAssocID="{7C432072-ACEC-4D24-94E4-56F542626DEE}" presName="spacer" presStyleCnt="0"/>
      <dgm:spPr/>
      <dgm:t>
        <a:bodyPr/>
        <a:lstStyle/>
        <a:p>
          <a:endParaRPr lang="ru-RU"/>
        </a:p>
      </dgm:t>
    </dgm:pt>
    <dgm:pt modelId="{49FC8802-8AA1-4181-8A95-68DE212BA097}" type="pres">
      <dgm:prSet presAssocID="{B614F7B0-1C63-45D3-8BE4-16558A69AF20}" presName="parentText" presStyleLbl="node1" presStyleIdx="1" presStyleCnt="2" custScaleY="45396" custLinFactNeighborX="-383" custLinFactNeighborY="1185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7CBA585-DBCD-4E34-A994-85C826CDA45E}" type="presOf" srcId="{C114D6E7-06F8-4684-A87B-D54D41140FAC}" destId="{C50B1D2D-66A7-4A07-9675-54B6CBEB0C25}" srcOrd="0" destOrd="0" presId="urn:microsoft.com/office/officeart/2005/8/layout/vList2"/>
    <dgm:cxn modelId="{FDE8FFB0-0D0B-449A-BCF7-065EC1A68081}" srcId="{C114D6E7-06F8-4684-A87B-D54D41140FAC}" destId="{B614F7B0-1C63-45D3-8BE4-16558A69AF20}" srcOrd="1" destOrd="0" parTransId="{ACF11D68-AA47-4930-AE1C-499D7141D636}" sibTransId="{83CD108B-C486-4E06-B0D3-3E8FB48DA044}"/>
    <dgm:cxn modelId="{810B7599-51E0-4C75-8B13-9B27C245C3CD}" srcId="{C114D6E7-06F8-4684-A87B-D54D41140FAC}" destId="{27F91684-4424-43F4-A1EB-A7E3DB257E08}" srcOrd="0" destOrd="0" parTransId="{A08AAD8C-0CC5-4178-B9E1-2628A823308D}" sibTransId="{7C432072-ACEC-4D24-94E4-56F542626DEE}"/>
    <dgm:cxn modelId="{BB92CDF3-872A-4E03-AE8E-022A39C31913}" type="presOf" srcId="{B614F7B0-1C63-45D3-8BE4-16558A69AF20}" destId="{49FC8802-8AA1-4181-8A95-68DE212BA097}" srcOrd="0" destOrd="0" presId="urn:microsoft.com/office/officeart/2005/8/layout/vList2"/>
    <dgm:cxn modelId="{AEBA380C-1268-4732-A704-0FE5256B0199}" type="presOf" srcId="{27F91684-4424-43F4-A1EB-A7E3DB257E08}" destId="{8BED8B78-D0BD-4FBC-A7D5-7747B4794719}" srcOrd="0" destOrd="0" presId="urn:microsoft.com/office/officeart/2005/8/layout/vList2"/>
    <dgm:cxn modelId="{29412618-EAF9-4F92-8EA6-F5D3D38CED7C}" type="presParOf" srcId="{C50B1D2D-66A7-4A07-9675-54B6CBEB0C25}" destId="{8BED8B78-D0BD-4FBC-A7D5-7747B4794719}" srcOrd="0" destOrd="0" presId="urn:microsoft.com/office/officeart/2005/8/layout/vList2"/>
    <dgm:cxn modelId="{FDD5E54C-53F2-4FA4-9330-FD32A641E240}" type="presParOf" srcId="{C50B1D2D-66A7-4A07-9675-54B6CBEB0C25}" destId="{A5BFFBD7-B1AD-41D9-90D2-0DF81DDEE460}" srcOrd="1" destOrd="0" presId="urn:microsoft.com/office/officeart/2005/8/layout/vList2"/>
    <dgm:cxn modelId="{09536035-C554-4C0E-8D90-D7D117DDBF0F}" type="presParOf" srcId="{C50B1D2D-66A7-4A07-9675-54B6CBEB0C25}" destId="{49FC8802-8AA1-4181-8A95-68DE212BA097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09FA2E3-1776-48DB-A8EB-C5ACD3FB9D09}" type="doc">
      <dgm:prSet loTypeId="urn:microsoft.com/office/officeart/2009/3/layout/IncreasingArrowsProcess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C45F830-C75F-4DE3-804F-2992BDA04B21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/>
            <a:t>Комплексная диагностика, оценка соответствия принципам и положениям ИСО 26000 </a:t>
          </a:r>
          <a:r>
            <a:rPr lang="ru-RU" sz="1800" b="1" dirty="0" smtClean="0">
              <a:solidFill>
                <a:schemeClr val="bg1"/>
              </a:solidFill>
            </a:rPr>
            <a:t>пример: </a:t>
          </a:r>
          <a:r>
            <a:rPr lang="ru-RU" sz="1800" b="1" dirty="0" smtClean="0">
              <a:solidFill>
                <a:schemeClr val="tx1"/>
              </a:solidFill>
            </a:rPr>
            <a:t>«Сахалин-</a:t>
          </a:r>
          <a:r>
            <a:rPr lang="ru-RU" sz="1800" b="1" dirty="0" err="1" smtClean="0">
              <a:solidFill>
                <a:schemeClr val="tx1"/>
              </a:solidFill>
            </a:rPr>
            <a:t>Энерджи</a:t>
          </a:r>
          <a:r>
            <a:rPr lang="ru-RU" sz="1800" b="1" dirty="0" smtClean="0">
              <a:solidFill>
                <a:schemeClr val="tx1"/>
              </a:solidFill>
            </a:rPr>
            <a:t>»</a:t>
          </a:r>
          <a:endParaRPr lang="ru-RU" sz="1800" b="1" dirty="0">
            <a:solidFill>
              <a:schemeClr val="tx1"/>
            </a:solidFill>
          </a:endParaRPr>
        </a:p>
      </dgm:t>
    </dgm:pt>
    <dgm:pt modelId="{673F17DC-B1B5-44B0-A322-89417F70CBA5}" type="parTrans" cxnId="{3FC0BC8F-8F21-4A54-936A-4ADFD7FEEFF5}">
      <dgm:prSet/>
      <dgm:spPr/>
      <dgm:t>
        <a:bodyPr/>
        <a:lstStyle/>
        <a:p>
          <a:endParaRPr lang="ru-RU"/>
        </a:p>
      </dgm:t>
    </dgm:pt>
    <dgm:pt modelId="{E4F9B6D7-69F3-483F-AA55-C17102685998}" type="sibTrans" cxnId="{3FC0BC8F-8F21-4A54-936A-4ADFD7FEEFF5}">
      <dgm:prSet/>
      <dgm:spPr/>
      <dgm:t>
        <a:bodyPr/>
        <a:lstStyle/>
        <a:p>
          <a:endParaRPr lang="ru-RU"/>
        </a:p>
      </dgm:t>
    </dgm:pt>
    <dgm:pt modelId="{994B813F-B60A-468A-9129-658F51A62A09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000" b="1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 smtClean="0"/>
            <a:t> </a:t>
          </a:r>
          <a:r>
            <a:rPr lang="ru-RU" sz="1800" b="1" dirty="0" smtClean="0"/>
            <a:t>Частичная диагностика и оценка соответствия по направлениям </a:t>
          </a:r>
          <a:r>
            <a:rPr lang="ru-RU" sz="1800" b="1" dirty="0" smtClean="0">
              <a:solidFill>
                <a:schemeClr val="tx1"/>
              </a:solidFill>
            </a:rPr>
            <a:t>Газпром Нефть, </a:t>
          </a:r>
          <a:r>
            <a:rPr lang="ru-RU" sz="1600" b="1" dirty="0" smtClean="0">
              <a:solidFill>
                <a:schemeClr val="tx1"/>
              </a:solidFill>
            </a:rPr>
            <a:t>Северсталь</a:t>
          </a:r>
          <a:endParaRPr lang="ru-RU" sz="1600" b="1" dirty="0">
            <a:solidFill>
              <a:schemeClr val="tx1"/>
            </a:solidFill>
          </a:endParaRPr>
        </a:p>
      </dgm:t>
    </dgm:pt>
    <dgm:pt modelId="{B134DB00-451D-4D9B-A0D3-4EA3179B7C71}" type="sibTrans" cxnId="{26F231C5-7337-4B0A-994A-B411562B2A94}">
      <dgm:prSet/>
      <dgm:spPr/>
      <dgm:t>
        <a:bodyPr/>
        <a:lstStyle/>
        <a:p>
          <a:endParaRPr lang="ru-RU"/>
        </a:p>
      </dgm:t>
    </dgm:pt>
    <dgm:pt modelId="{FBC5579B-99C7-4BA0-9535-81E159F86EB5}" type="parTrans" cxnId="{26F231C5-7337-4B0A-994A-B411562B2A94}">
      <dgm:prSet/>
      <dgm:spPr/>
      <dgm:t>
        <a:bodyPr/>
        <a:lstStyle/>
        <a:p>
          <a:endParaRPr lang="ru-RU"/>
        </a:p>
      </dgm:t>
    </dgm:pt>
    <dgm:pt modelId="{9F565F6A-F294-4A24-A52B-98ECF11FFBCE}">
      <dgm:prSet phldrT="[Текст]" custT="1"/>
      <dgm:spPr>
        <a:solidFill>
          <a:schemeClr val="bg1">
            <a:lumMod val="85000"/>
          </a:schemeClr>
        </a:solidFill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gm:spPr>
      <dgm:t>
        <a:bodyPr/>
        <a:lstStyle/>
        <a:p>
          <a:pPr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dirty="0" smtClean="0">
              <a:solidFill>
                <a:srgbClr val="002060"/>
              </a:solidFill>
            </a:rPr>
            <a:t>Формализованный анализ основных политик и процедур, деловых практик компании</a:t>
          </a:r>
        </a:p>
        <a:p>
          <a:pPr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dirty="0" smtClean="0">
              <a:solidFill>
                <a:schemeClr val="accent1">
                  <a:lumMod val="75000"/>
                </a:schemeClr>
              </a:solidFill>
            </a:rPr>
            <a:t>Подготовка и принятие управленческих решений</a:t>
          </a:r>
          <a:endParaRPr lang="ru-RU" sz="1600" b="1" dirty="0" smtClean="0">
            <a:solidFill>
              <a:schemeClr val="accent1">
                <a:lumMod val="75000"/>
              </a:schemeClr>
            </a:solidFill>
          </a:endParaRPr>
        </a:p>
        <a:p>
          <a:pPr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dirty="0" smtClean="0">
              <a:solidFill>
                <a:srgbClr val="002060"/>
              </a:solidFill>
            </a:rPr>
            <a:t>Раскрытие результатов в открытых источниках </a:t>
          </a:r>
        </a:p>
        <a:p>
          <a:pPr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dirty="0" smtClean="0">
              <a:solidFill>
                <a:schemeClr val="accent1">
                  <a:lumMod val="75000"/>
                </a:schemeClr>
              </a:solidFill>
            </a:rPr>
            <a:t>Повышение прозрачности, рост качества отчетности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dirty="0" smtClean="0">
              <a:solidFill>
                <a:srgbClr val="002060"/>
              </a:solidFill>
            </a:rPr>
            <a:t>Периодичность диагностики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dirty="0" smtClean="0">
              <a:solidFill>
                <a:schemeClr val="tx2">
                  <a:lumMod val="60000"/>
                  <a:lumOff val="40000"/>
                </a:schemeClr>
              </a:solidFill>
            </a:rPr>
            <a:t>Совершенствование технологий 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400" b="1" dirty="0" smtClean="0"/>
        </a:p>
      </dgm:t>
    </dgm:pt>
    <dgm:pt modelId="{25C16911-C408-406D-B52D-89EBC909839F}" type="sibTrans" cxnId="{79DCB016-D65A-45A7-A8F3-272A13409EC5}">
      <dgm:prSet/>
      <dgm:spPr/>
      <dgm:t>
        <a:bodyPr/>
        <a:lstStyle/>
        <a:p>
          <a:endParaRPr lang="ru-RU"/>
        </a:p>
      </dgm:t>
    </dgm:pt>
    <dgm:pt modelId="{3548FE4C-0FE3-42E1-AF14-C2701208A190}" type="parTrans" cxnId="{79DCB016-D65A-45A7-A8F3-272A13409EC5}">
      <dgm:prSet/>
      <dgm:spPr/>
      <dgm:t>
        <a:bodyPr/>
        <a:lstStyle/>
        <a:p>
          <a:endParaRPr lang="ru-RU"/>
        </a:p>
      </dgm:t>
    </dgm:pt>
    <dgm:pt modelId="{FB4499B9-B945-496F-8FF7-70DECDB88825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 smtClean="0"/>
            <a:t>       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800" b="1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dirty="0" smtClean="0"/>
            <a:t>Оценка соответствия тем в отчетах </a:t>
          </a:r>
          <a:r>
            <a:rPr lang="ru-RU" sz="1800" b="1" dirty="0" err="1" smtClean="0">
              <a:solidFill>
                <a:schemeClr val="tx1"/>
              </a:solidFill>
            </a:rPr>
            <a:t>Уралсиб</a:t>
          </a:r>
          <a:r>
            <a:rPr lang="ru-RU" sz="1800" b="1" dirty="0" smtClean="0">
              <a:solidFill>
                <a:schemeClr val="tx1"/>
              </a:solidFill>
            </a:rPr>
            <a:t>, </a:t>
          </a:r>
          <a:r>
            <a:rPr lang="ru-RU" sz="1800" b="1" dirty="0" err="1" smtClean="0">
              <a:solidFill>
                <a:schemeClr val="tx1"/>
              </a:solidFill>
            </a:rPr>
            <a:t>НорНикель</a:t>
          </a:r>
          <a:r>
            <a:rPr lang="ru-RU" sz="1800" b="1" dirty="0" smtClean="0">
              <a:solidFill>
                <a:schemeClr val="tx1"/>
              </a:solidFill>
            </a:rPr>
            <a:t> </a:t>
          </a:r>
          <a:r>
            <a:rPr lang="ru-RU" sz="1800" b="1" dirty="0" err="1" smtClean="0"/>
            <a:t>НорНикель</a:t>
          </a:r>
          <a:r>
            <a:rPr lang="ru-RU" sz="1800" b="1" dirty="0" smtClean="0"/>
            <a:t>)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 smtClean="0"/>
            <a:t>       инструментарий</a:t>
          </a:r>
          <a:endParaRPr lang="ru-RU" sz="2000" dirty="0"/>
        </a:p>
      </dgm:t>
    </dgm:pt>
    <dgm:pt modelId="{DE41EDD1-13CE-4CAB-B815-98685D802BA1}" type="sibTrans" cxnId="{713BE1C8-7126-40BF-AF01-80FC011CEEB0}">
      <dgm:prSet/>
      <dgm:spPr/>
      <dgm:t>
        <a:bodyPr/>
        <a:lstStyle/>
        <a:p>
          <a:endParaRPr lang="ru-RU"/>
        </a:p>
      </dgm:t>
    </dgm:pt>
    <dgm:pt modelId="{1871CFB4-65B6-4023-8CF1-15128F473854}" type="parTrans" cxnId="{713BE1C8-7126-40BF-AF01-80FC011CEEB0}">
      <dgm:prSet/>
      <dgm:spPr/>
      <dgm:t>
        <a:bodyPr/>
        <a:lstStyle/>
        <a:p>
          <a:endParaRPr lang="ru-RU"/>
        </a:p>
      </dgm:t>
    </dgm:pt>
    <dgm:pt modelId="{43FB9A9B-8E8E-4EE4-B11D-51DEC7126C67}">
      <dgm:prSet phldrT="[Текст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ru-RU" sz="1400" b="1" dirty="0" smtClean="0"/>
            <a:t> </a:t>
          </a:r>
          <a:r>
            <a:rPr lang="ru-RU" sz="1400" b="1" dirty="0" smtClean="0">
              <a:solidFill>
                <a:srgbClr val="002060"/>
              </a:solidFill>
            </a:rPr>
            <a:t>Выбор направления (социальные программы  в местных сообществах, программы для персонала, экологические аспекты и пр.), </a:t>
          </a:r>
        </a:p>
        <a:p>
          <a:r>
            <a:rPr lang="ru-RU" sz="1400" b="1" dirty="0" smtClean="0">
              <a:solidFill>
                <a:schemeClr val="accent1">
                  <a:lumMod val="75000"/>
                </a:schemeClr>
              </a:solidFill>
            </a:rPr>
            <a:t>Проверка соответствия в этой сфере комплексная либо частичная (термины и определения, общие подходы) </a:t>
          </a:r>
        </a:p>
        <a:p>
          <a:r>
            <a:rPr lang="ru-RU" sz="1400" b="1" dirty="0" smtClean="0">
              <a:solidFill>
                <a:srgbClr val="002060"/>
              </a:solidFill>
            </a:rPr>
            <a:t>Информирование , отражение в отчете</a:t>
          </a:r>
        </a:p>
        <a:p>
          <a:r>
            <a:rPr lang="ru-RU" sz="1400" b="1" dirty="0" smtClean="0"/>
            <a:t>   </a:t>
          </a:r>
        </a:p>
        <a:p>
          <a:endParaRPr lang="ru-RU" sz="1400" b="1" dirty="0" smtClean="0"/>
        </a:p>
        <a:p>
          <a:endParaRPr lang="ru-RU" sz="1400" b="1" dirty="0"/>
        </a:p>
      </dgm:t>
    </dgm:pt>
    <dgm:pt modelId="{7BCDED18-5956-4FF5-95BB-1563B8909548}" type="sibTrans" cxnId="{77E41203-33C2-4233-AAC5-B1239B3A25ED}">
      <dgm:prSet/>
      <dgm:spPr/>
      <dgm:t>
        <a:bodyPr/>
        <a:lstStyle/>
        <a:p>
          <a:endParaRPr lang="ru-RU"/>
        </a:p>
      </dgm:t>
    </dgm:pt>
    <dgm:pt modelId="{C22C59F6-D6D6-43F3-9418-30F9D1571F11}" type="parTrans" cxnId="{77E41203-33C2-4233-AAC5-B1239B3A25ED}">
      <dgm:prSet/>
      <dgm:spPr/>
      <dgm:t>
        <a:bodyPr/>
        <a:lstStyle/>
        <a:p>
          <a:endParaRPr lang="ru-RU"/>
        </a:p>
      </dgm:t>
    </dgm:pt>
    <dgm:pt modelId="{C2C3480A-6BC8-4C90-A52D-E705A1D842C5}">
      <dgm:prSet phldrT="[Текст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ru-RU" sz="1400" b="1" dirty="0" smtClean="0">
              <a:solidFill>
                <a:srgbClr val="002060"/>
              </a:solidFill>
            </a:rPr>
            <a:t>Сопоставление тематического содержания отчета на предмет соответствия основным темам ИСО 26000</a:t>
          </a:r>
        </a:p>
        <a:p>
          <a:r>
            <a:rPr lang="ru-RU" sz="1400" b="1" dirty="0" smtClean="0">
              <a:solidFill>
                <a:schemeClr val="accent1">
                  <a:lumMod val="75000"/>
                </a:schemeClr>
              </a:solidFill>
            </a:rPr>
            <a:t>Включение соответствующего заявления в отчет</a:t>
          </a:r>
          <a:endParaRPr lang="ru-RU" sz="1400" dirty="0">
            <a:solidFill>
              <a:schemeClr val="accent1">
                <a:lumMod val="75000"/>
              </a:schemeClr>
            </a:solidFill>
          </a:endParaRPr>
        </a:p>
      </dgm:t>
    </dgm:pt>
    <dgm:pt modelId="{78BA1CE9-1AE4-4FE2-A3E9-FFD730AA6BE0}" type="sibTrans" cxnId="{A54FFD1A-EF7C-4B2B-9B30-C5EDBC7B0DD4}">
      <dgm:prSet/>
      <dgm:spPr/>
      <dgm:t>
        <a:bodyPr/>
        <a:lstStyle/>
        <a:p>
          <a:endParaRPr lang="ru-RU"/>
        </a:p>
      </dgm:t>
    </dgm:pt>
    <dgm:pt modelId="{355E1E20-7202-4EB3-85D4-B8CC60CD2FE6}" type="parTrans" cxnId="{A54FFD1A-EF7C-4B2B-9B30-C5EDBC7B0DD4}">
      <dgm:prSet/>
      <dgm:spPr/>
      <dgm:t>
        <a:bodyPr/>
        <a:lstStyle/>
        <a:p>
          <a:endParaRPr lang="ru-RU"/>
        </a:p>
      </dgm:t>
    </dgm:pt>
    <dgm:pt modelId="{26ABE014-8BE0-4657-A1C4-D11BD87D2A2E}" type="pres">
      <dgm:prSet presAssocID="{009FA2E3-1776-48DB-A8EB-C5ACD3FB9D09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0539CA0E-3FC6-48C7-A812-6C9355999052}" type="pres">
      <dgm:prSet presAssocID="{AC45F830-C75F-4DE3-804F-2992BDA04B21}" presName="parentText1" presStyleLbl="node1" presStyleIdx="0" presStyleCnt="3" custScaleX="97915" custLinFactNeighborX="2903" custLinFactNeighborY="-4513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575D11-2434-40D7-A9CD-A3A0CE236C25}" type="pres">
      <dgm:prSet presAssocID="{AC45F830-C75F-4DE3-804F-2992BDA04B21}" presName="childText1" presStyleLbl="solidAlignAcc1" presStyleIdx="0" presStyleCnt="3" custAng="0" custScaleX="80647" custScaleY="164782" custLinFactNeighborX="3134" custLinFactNeighborY="1754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67F973-D801-4F2F-95D2-FAB55D4D7A01}" type="pres">
      <dgm:prSet presAssocID="{994B813F-B60A-468A-9129-658F51A62A09}" presName="parentText2" presStyleLbl="node1" presStyleIdx="1" presStyleCnt="3" custScaleX="106522" custLinFactNeighborX="-1547" custLinFactNeighborY="-14088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1C2116-E231-42E6-BDB3-F3635A58879B}" type="pres">
      <dgm:prSet presAssocID="{994B813F-B60A-468A-9129-658F51A62A09}" presName="childText2" presStyleLbl="solidAlignAcc1" presStyleIdx="1" presStyleCnt="3" custScaleX="93691" custScaleY="132803" custLinFactNeighborX="-13958" custLinFactNeighborY="1159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3A5009-A823-47E4-9645-4F1FB502D41A}" type="pres">
      <dgm:prSet presAssocID="{FB4499B9-B945-496F-8FF7-70DECDB88825}" presName="parentText3" presStyleLbl="node1" presStyleIdx="2" presStyleCnt="3" custScaleX="117398" custScaleY="75581" custLinFactNeighborX="-9143" custLinFactNeighborY="4748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145499-BDB9-4D9C-A1D6-8C828ED2F79A}" type="pres">
      <dgm:prSet presAssocID="{FB4499B9-B945-496F-8FF7-70DECDB88825}" presName="childText3" presStyleLbl="solidAlignAcc1" presStyleIdx="2" presStyleCnt="3" custScaleX="96449" custScaleY="111354" custLinFactNeighborX="-21253" custLinFactNeighborY="48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EC6E54A-AA98-4540-A878-48D84E17A355}" type="presOf" srcId="{C2C3480A-6BC8-4C90-A52D-E705A1D842C5}" destId="{EF145499-BDB9-4D9C-A1D6-8C828ED2F79A}" srcOrd="0" destOrd="0" presId="urn:microsoft.com/office/officeart/2009/3/layout/IncreasingArrowsProcess"/>
    <dgm:cxn modelId="{79DCB016-D65A-45A7-A8F3-272A13409EC5}" srcId="{AC45F830-C75F-4DE3-804F-2992BDA04B21}" destId="{9F565F6A-F294-4A24-A52B-98ECF11FFBCE}" srcOrd="0" destOrd="0" parTransId="{3548FE4C-0FE3-42E1-AF14-C2701208A190}" sibTransId="{25C16911-C408-406D-B52D-89EBC909839F}"/>
    <dgm:cxn modelId="{77E41203-33C2-4233-AAC5-B1239B3A25ED}" srcId="{994B813F-B60A-468A-9129-658F51A62A09}" destId="{43FB9A9B-8E8E-4EE4-B11D-51DEC7126C67}" srcOrd="0" destOrd="0" parTransId="{C22C59F6-D6D6-43F3-9418-30F9D1571F11}" sibTransId="{7BCDED18-5956-4FF5-95BB-1563B8909548}"/>
    <dgm:cxn modelId="{A54FFD1A-EF7C-4B2B-9B30-C5EDBC7B0DD4}" srcId="{FB4499B9-B945-496F-8FF7-70DECDB88825}" destId="{C2C3480A-6BC8-4C90-A52D-E705A1D842C5}" srcOrd="0" destOrd="0" parTransId="{355E1E20-7202-4EB3-85D4-B8CC60CD2FE6}" sibTransId="{78BA1CE9-1AE4-4FE2-A3E9-FFD730AA6BE0}"/>
    <dgm:cxn modelId="{8B3ACAE7-9E49-4E84-8CB5-CC3A131E0863}" type="presOf" srcId="{43FB9A9B-8E8E-4EE4-B11D-51DEC7126C67}" destId="{651C2116-E231-42E6-BDB3-F3635A58879B}" srcOrd="0" destOrd="0" presId="urn:microsoft.com/office/officeart/2009/3/layout/IncreasingArrowsProcess"/>
    <dgm:cxn modelId="{08587E48-B7F0-44B7-A33E-700A176F752C}" type="presOf" srcId="{994B813F-B60A-468A-9129-658F51A62A09}" destId="{5667F973-D801-4F2F-95D2-FAB55D4D7A01}" srcOrd="0" destOrd="0" presId="urn:microsoft.com/office/officeart/2009/3/layout/IncreasingArrowsProcess"/>
    <dgm:cxn modelId="{9B1CBCC2-5012-4F80-8752-F2F44E722381}" type="presOf" srcId="{AC45F830-C75F-4DE3-804F-2992BDA04B21}" destId="{0539CA0E-3FC6-48C7-A812-6C9355999052}" srcOrd="0" destOrd="0" presId="urn:microsoft.com/office/officeart/2009/3/layout/IncreasingArrowsProcess"/>
    <dgm:cxn modelId="{ADA8D52B-078F-4C3B-8606-935F84014905}" type="presOf" srcId="{FB4499B9-B945-496F-8FF7-70DECDB88825}" destId="{A03A5009-A823-47E4-9645-4F1FB502D41A}" srcOrd="0" destOrd="0" presId="urn:microsoft.com/office/officeart/2009/3/layout/IncreasingArrowsProcess"/>
    <dgm:cxn modelId="{AAD5E457-96BA-48AD-86E3-C8773F3C6E38}" type="presOf" srcId="{009FA2E3-1776-48DB-A8EB-C5ACD3FB9D09}" destId="{26ABE014-8BE0-4657-A1C4-D11BD87D2A2E}" srcOrd="0" destOrd="0" presId="urn:microsoft.com/office/officeart/2009/3/layout/IncreasingArrowsProcess"/>
    <dgm:cxn modelId="{713BE1C8-7126-40BF-AF01-80FC011CEEB0}" srcId="{009FA2E3-1776-48DB-A8EB-C5ACD3FB9D09}" destId="{FB4499B9-B945-496F-8FF7-70DECDB88825}" srcOrd="2" destOrd="0" parTransId="{1871CFB4-65B6-4023-8CF1-15128F473854}" sibTransId="{DE41EDD1-13CE-4CAB-B815-98685D802BA1}"/>
    <dgm:cxn modelId="{3FC0BC8F-8F21-4A54-936A-4ADFD7FEEFF5}" srcId="{009FA2E3-1776-48DB-A8EB-C5ACD3FB9D09}" destId="{AC45F830-C75F-4DE3-804F-2992BDA04B21}" srcOrd="0" destOrd="0" parTransId="{673F17DC-B1B5-44B0-A322-89417F70CBA5}" sibTransId="{E4F9B6D7-69F3-483F-AA55-C17102685998}"/>
    <dgm:cxn modelId="{26F231C5-7337-4B0A-994A-B411562B2A94}" srcId="{009FA2E3-1776-48DB-A8EB-C5ACD3FB9D09}" destId="{994B813F-B60A-468A-9129-658F51A62A09}" srcOrd="1" destOrd="0" parTransId="{FBC5579B-99C7-4BA0-9535-81E159F86EB5}" sibTransId="{B134DB00-451D-4D9B-A0D3-4EA3179B7C71}"/>
    <dgm:cxn modelId="{BC1E8839-823B-4C18-AB52-17CD2FA402EA}" type="presOf" srcId="{9F565F6A-F294-4A24-A52B-98ECF11FFBCE}" destId="{DA575D11-2434-40D7-A9CD-A3A0CE236C25}" srcOrd="0" destOrd="0" presId="urn:microsoft.com/office/officeart/2009/3/layout/IncreasingArrowsProcess"/>
    <dgm:cxn modelId="{B5082951-4B0E-4A9F-929F-F3BF952DDE75}" type="presParOf" srcId="{26ABE014-8BE0-4657-A1C4-D11BD87D2A2E}" destId="{0539CA0E-3FC6-48C7-A812-6C9355999052}" srcOrd="0" destOrd="0" presId="urn:microsoft.com/office/officeart/2009/3/layout/IncreasingArrowsProcess"/>
    <dgm:cxn modelId="{E70AC6AD-19E6-4E3B-BCD7-7438AB8037A7}" type="presParOf" srcId="{26ABE014-8BE0-4657-A1C4-D11BD87D2A2E}" destId="{DA575D11-2434-40D7-A9CD-A3A0CE236C25}" srcOrd="1" destOrd="0" presId="urn:microsoft.com/office/officeart/2009/3/layout/IncreasingArrowsProcess"/>
    <dgm:cxn modelId="{A486CD27-D020-4E67-9701-0033667C1ADE}" type="presParOf" srcId="{26ABE014-8BE0-4657-A1C4-D11BD87D2A2E}" destId="{5667F973-D801-4F2F-95D2-FAB55D4D7A01}" srcOrd="2" destOrd="0" presId="urn:microsoft.com/office/officeart/2009/3/layout/IncreasingArrowsProcess"/>
    <dgm:cxn modelId="{6304B886-2449-4469-A372-B1A6922F3EC6}" type="presParOf" srcId="{26ABE014-8BE0-4657-A1C4-D11BD87D2A2E}" destId="{651C2116-E231-42E6-BDB3-F3635A58879B}" srcOrd="3" destOrd="0" presId="urn:microsoft.com/office/officeart/2009/3/layout/IncreasingArrowsProcess"/>
    <dgm:cxn modelId="{75B2218A-D807-4F4D-878C-F7ADE6750BDA}" type="presParOf" srcId="{26ABE014-8BE0-4657-A1C4-D11BD87D2A2E}" destId="{A03A5009-A823-47E4-9645-4F1FB502D41A}" srcOrd="4" destOrd="0" presId="urn:microsoft.com/office/officeart/2009/3/layout/IncreasingArrowsProcess"/>
    <dgm:cxn modelId="{F7713E86-9474-49B1-BCA8-77CE65166350}" type="presParOf" srcId="{26ABE014-8BE0-4657-A1C4-D11BD87D2A2E}" destId="{EF145499-BDB9-4D9C-A1D6-8C828ED2F79A}" srcOrd="5" destOrd="0" presId="urn:microsoft.com/office/officeart/2009/3/layout/IncreasingArrowsProcess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A9229DC-8A0F-4723-8690-6F8FABDF59B2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8266F2C-BA1D-468C-83FF-1763086B3B24}">
      <dgm:prSet phldrT="[Текст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dirty="0" smtClean="0"/>
            <a:t>Планирование и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dirty="0" smtClean="0"/>
            <a:t> подготовка</a:t>
          </a:r>
        </a:p>
        <a:p>
          <a:pPr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dirty="0"/>
        </a:p>
      </dgm:t>
    </dgm:pt>
    <dgm:pt modelId="{36399912-1270-46A6-A927-290A6A228F4A}" type="parTrans" cxnId="{0727C1DE-B1F7-457F-BC0C-2F43E3C4E73E}">
      <dgm:prSet/>
      <dgm:spPr/>
      <dgm:t>
        <a:bodyPr/>
        <a:lstStyle/>
        <a:p>
          <a:endParaRPr lang="ru-RU" sz="1200"/>
        </a:p>
      </dgm:t>
    </dgm:pt>
    <dgm:pt modelId="{0F9E44F6-33A6-4881-B5A0-CF596D4CF7F6}" type="sibTrans" cxnId="{0727C1DE-B1F7-457F-BC0C-2F43E3C4E73E}">
      <dgm:prSet/>
      <dgm:spPr/>
      <dgm:t>
        <a:bodyPr/>
        <a:lstStyle/>
        <a:p>
          <a:endParaRPr lang="ru-RU" sz="1200"/>
        </a:p>
      </dgm:t>
    </dgm:pt>
    <dgm:pt modelId="{25303F53-294C-4B70-90E2-C6CC8184433E}">
      <dgm:prSet phldrT="[Текст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dirty="0" smtClean="0"/>
            <a:t>Проведение самооценки</a:t>
          </a: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dirty="0"/>
        </a:p>
      </dgm:t>
    </dgm:pt>
    <dgm:pt modelId="{050A6A46-E66D-4BF7-83F3-F803D9D0C86D}" type="parTrans" cxnId="{B9EF002B-C785-4160-8FC6-75AA2E5E7510}">
      <dgm:prSet/>
      <dgm:spPr/>
      <dgm:t>
        <a:bodyPr/>
        <a:lstStyle/>
        <a:p>
          <a:endParaRPr lang="ru-RU" sz="1200"/>
        </a:p>
      </dgm:t>
    </dgm:pt>
    <dgm:pt modelId="{838F4347-3BA2-472F-8134-6D2325F8F266}" type="sibTrans" cxnId="{B9EF002B-C785-4160-8FC6-75AA2E5E7510}">
      <dgm:prSet/>
      <dgm:spPr/>
      <dgm:t>
        <a:bodyPr/>
        <a:lstStyle/>
        <a:p>
          <a:endParaRPr lang="ru-RU" sz="1200"/>
        </a:p>
      </dgm:t>
    </dgm:pt>
    <dgm:pt modelId="{7AFC92D0-3475-442C-9EFB-5D3DAC907B4E}">
      <dgm:prSet phldrT="[Текст]" custT="1"/>
      <dgm:spPr/>
      <dgm:t>
        <a:bodyPr/>
        <a:lstStyle/>
        <a:p>
          <a:r>
            <a:rPr lang="ru-RU" sz="1400" b="1" dirty="0" smtClean="0"/>
            <a:t>Определение  областей развития</a:t>
          </a:r>
          <a:endParaRPr lang="ru-RU" sz="1400" b="1" dirty="0"/>
        </a:p>
      </dgm:t>
    </dgm:pt>
    <dgm:pt modelId="{9705547A-CBCC-4AE0-BBDF-C6BC71CF7246}" type="parTrans" cxnId="{ECF528B0-89FF-4B3E-9339-93600CB3E7A0}">
      <dgm:prSet/>
      <dgm:spPr/>
      <dgm:t>
        <a:bodyPr/>
        <a:lstStyle/>
        <a:p>
          <a:endParaRPr lang="ru-RU" sz="1200"/>
        </a:p>
      </dgm:t>
    </dgm:pt>
    <dgm:pt modelId="{5E8E078A-999F-4A68-B181-9F1076FC10D3}" type="sibTrans" cxnId="{ECF528B0-89FF-4B3E-9339-93600CB3E7A0}">
      <dgm:prSet/>
      <dgm:spPr/>
      <dgm:t>
        <a:bodyPr/>
        <a:lstStyle/>
        <a:p>
          <a:endParaRPr lang="ru-RU" sz="1200"/>
        </a:p>
      </dgm:t>
    </dgm:pt>
    <dgm:pt modelId="{095062FB-1A8B-4B11-A910-48FA027D61BD}">
      <dgm:prSet phldrT="[Текст]" custT="1"/>
      <dgm:spPr/>
      <dgm:t>
        <a:bodyPr/>
        <a:lstStyle/>
        <a:p>
          <a:r>
            <a:rPr lang="ru-RU" sz="1400" b="1" dirty="0" smtClean="0"/>
            <a:t>Подготовка и публикация заявления (декларации)</a:t>
          </a:r>
          <a:endParaRPr lang="ru-RU" sz="1400" b="1" dirty="0"/>
        </a:p>
      </dgm:t>
    </dgm:pt>
    <dgm:pt modelId="{FA8C38BB-FB52-46CD-928D-A08366686009}" type="parTrans" cxnId="{99CF8716-4CBA-43DC-ADEB-6FBBE33197D3}">
      <dgm:prSet/>
      <dgm:spPr/>
      <dgm:t>
        <a:bodyPr/>
        <a:lstStyle/>
        <a:p>
          <a:endParaRPr lang="ru-RU" sz="1200"/>
        </a:p>
      </dgm:t>
    </dgm:pt>
    <dgm:pt modelId="{ECE6A1CE-687F-49C1-BBB4-4DFAB4C3036C}" type="sibTrans" cxnId="{99CF8716-4CBA-43DC-ADEB-6FBBE33197D3}">
      <dgm:prSet/>
      <dgm:spPr/>
      <dgm:t>
        <a:bodyPr/>
        <a:lstStyle/>
        <a:p>
          <a:endParaRPr lang="ru-RU" sz="1200"/>
        </a:p>
      </dgm:t>
    </dgm:pt>
    <dgm:pt modelId="{CCA53018-E218-42D7-A2B9-18AA53784596}">
      <dgm:prSet phldrT="[Текст]" custT="1"/>
      <dgm:spPr/>
      <dgm:t>
        <a:bodyPr/>
        <a:lstStyle/>
        <a:p>
          <a:r>
            <a:rPr lang="ru-RU" sz="1400" b="1" dirty="0" smtClean="0"/>
            <a:t>Определение потребности в независимом подтверждении</a:t>
          </a:r>
          <a:endParaRPr lang="ru-RU" sz="1400" b="1" dirty="0"/>
        </a:p>
      </dgm:t>
    </dgm:pt>
    <dgm:pt modelId="{62F9E3A1-6755-44FF-B811-68783261A4E0}" type="parTrans" cxnId="{AECC12AC-2B72-47EF-B933-F6A24C8F785C}">
      <dgm:prSet/>
      <dgm:spPr/>
      <dgm:t>
        <a:bodyPr/>
        <a:lstStyle/>
        <a:p>
          <a:endParaRPr lang="ru-RU" sz="1200"/>
        </a:p>
      </dgm:t>
    </dgm:pt>
    <dgm:pt modelId="{02979F58-AE05-41F8-B7CF-74CD03872FF9}" type="sibTrans" cxnId="{AECC12AC-2B72-47EF-B933-F6A24C8F785C}">
      <dgm:prSet/>
      <dgm:spPr/>
      <dgm:t>
        <a:bodyPr/>
        <a:lstStyle/>
        <a:p>
          <a:endParaRPr lang="ru-RU" sz="1200"/>
        </a:p>
      </dgm:t>
    </dgm:pt>
    <dgm:pt modelId="{6798B427-6052-4CB9-B21E-1B2811FF177D}">
      <dgm:prSet custT="1"/>
      <dgm:spPr/>
      <dgm:t>
        <a:bodyPr/>
        <a:lstStyle/>
        <a:p>
          <a:r>
            <a:rPr lang="ru-RU" sz="1400" b="1" dirty="0" smtClean="0"/>
            <a:t>Определение периодичности и сроков повторной самооценки</a:t>
          </a:r>
          <a:endParaRPr lang="ru-RU" sz="1400" b="1" dirty="0"/>
        </a:p>
      </dgm:t>
    </dgm:pt>
    <dgm:pt modelId="{A3B91634-EC77-4FD6-8AA6-F99FCD2EE6EA}" type="parTrans" cxnId="{388348C9-66A0-4438-BEA1-6436937522C0}">
      <dgm:prSet/>
      <dgm:spPr/>
      <dgm:t>
        <a:bodyPr/>
        <a:lstStyle/>
        <a:p>
          <a:endParaRPr lang="ru-RU" sz="1200"/>
        </a:p>
      </dgm:t>
    </dgm:pt>
    <dgm:pt modelId="{17035345-35CA-444B-8884-25097D56AF72}" type="sibTrans" cxnId="{388348C9-66A0-4438-BEA1-6436937522C0}">
      <dgm:prSet/>
      <dgm:spPr/>
      <dgm:t>
        <a:bodyPr/>
        <a:lstStyle/>
        <a:p>
          <a:endParaRPr lang="ru-RU" sz="1200"/>
        </a:p>
      </dgm:t>
    </dgm:pt>
    <dgm:pt modelId="{2DCBE954-E964-424C-B8B1-35A81F142899}" type="pres">
      <dgm:prSet presAssocID="{8A9229DC-8A0F-4723-8690-6F8FABDF59B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2A8ED7-FB8D-4F01-94F5-E83174147018}" type="pres">
      <dgm:prSet presAssocID="{D8266F2C-BA1D-468C-83FF-1763086B3B24}" presName="node" presStyleLbl="node1" presStyleIdx="0" presStyleCnt="6" custScaleX="138372" custScaleY="112108" custRadScaleRad="101021" custRadScaleInc="-75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3AD44B-7E2F-4A34-8095-BCF099655AC0}" type="pres">
      <dgm:prSet presAssocID="{D8266F2C-BA1D-468C-83FF-1763086B3B24}" presName="spNode" presStyleCnt="0"/>
      <dgm:spPr/>
    </dgm:pt>
    <dgm:pt modelId="{9C7DE78E-7B5D-48F9-AB2B-A3495C77ADF7}" type="pres">
      <dgm:prSet presAssocID="{0F9E44F6-33A6-4881-B5A0-CF596D4CF7F6}" presName="sibTrans" presStyleLbl="sibTrans1D1" presStyleIdx="0" presStyleCnt="6"/>
      <dgm:spPr/>
      <dgm:t>
        <a:bodyPr/>
        <a:lstStyle/>
        <a:p>
          <a:endParaRPr lang="ru-RU"/>
        </a:p>
      </dgm:t>
    </dgm:pt>
    <dgm:pt modelId="{5C63D3C6-B69F-4F3A-8B5D-4FC55C2AB13B}" type="pres">
      <dgm:prSet presAssocID="{25303F53-294C-4B70-90E2-C6CC8184433E}" presName="node" presStyleLbl="node1" presStyleIdx="1" presStyleCnt="6" custScaleX="136616" custScaleY="1043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26D9F7-5299-49A8-B13A-C12C4B82C492}" type="pres">
      <dgm:prSet presAssocID="{25303F53-294C-4B70-90E2-C6CC8184433E}" presName="spNode" presStyleCnt="0"/>
      <dgm:spPr/>
    </dgm:pt>
    <dgm:pt modelId="{3133C394-A8A4-4EE9-A747-D29367AE0E76}" type="pres">
      <dgm:prSet presAssocID="{838F4347-3BA2-472F-8134-6D2325F8F266}" presName="sibTrans" presStyleLbl="sibTrans1D1" presStyleIdx="1" presStyleCnt="6"/>
      <dgm:spPr/>
      <dgm:t>
        <a:bodyPr/>
        <a:lstStyle/>
        <a:p>
          <a:endParaRPr lang="ru-RU"/>
        </a:p>
      </dgm:t>
    </dgm:pt>
    <dgm:pt modelId="{6B4D3194-53D6-4408-9815-EC76EB4D81C4}" type="pres">
      <dgm:prSet presAssocID="{7AFC92D0-3475-442C-9EFB-5D3DAC907B4E}" presName="node" presStyleLbl="node1" presStyleIdx="2" presStyleCnt="6" custScaleX="134892" custScaleY="131938" custRadScaleRad="95745" custRadScaleInc="-136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314DEF-03C6-4B76-B163-48CF592C4C5D}" type="pres">
      <dgm:prSet presAssocID="{7AFC92D0-3475-442C-9EFB-5D3DAC907B4E}" presName="spNode" presStyleCnt="0"/>
      <dgm:spPr/>
    </dgm:pt>
    <dgm:pt modelId="{9D74ACCD-C8DE-40AA-ADD2-2CF55101B8AD}" type="pres">
      <dgm:prSet presAssocID="{5E8E078A-999F-4A68-B181-9F1076FC10D3}" presName="sibTrans" presStyleLbl="sibTrans1D1" presStyleIdx="2" presStyleCnt="6"/>
      <dgm:spPr/>
      <dgm:t>
        <a:bodyPr/>
        <a:lstStyle/>
        <a:p>
          <a:endParaRPr lang="ru-RU"/>
        </a:p>
      </dgm:t>
    </dgm:pt>
    <dgm:pt modelId="{97A72156-8F60-4C5D-AC9F-2F1D80FFD5A4}" type="pres">
      <dgm:prSet presAssocID="{095062FB-1A8B-4B11-A910-48FA027D61BD}" presName="node" presStyleLbl="node1" presStyleIdx="3" presStyleCnt="6" custScaleX="130275" custScaleY="1231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919BD0-D37A-4841-B87D-C26AD1D3057A}" type="pres">
      <dgm:prSet presAssocID="{095062FB-1A8B-4B11-A910-48FA027D61BD}" presName="spNode" presStyleCnt="0"/>
      <dgm:spPr/>
    </dgm:pt>
    <dgm:pt modelId="{1936FE14-7A55-4311-B637-303C2697FD83}" type="pres">
      <dgm:prSet presAssocID="{ECE6A1CE-687F-49C1-BBB4-4DFAB4C3036C}" presName="sibTrans" presStyleLbl="sibTrans1D1" presStyleIdx="3" presStyleCnt="6"/>
      <dgm:spPr/>
      <dgm:t>
        <a:bodyPr/>
        <a:lstStyle/>
        <a:p>
          <a:endParaRPr lang="ru-RU"/>
        </a:p>
      </dgm:t>
    </dgm:pt>
    <dgm:pt modelId="{4EEA4111-2BD5-4C43-9979-DB38BEAF4E7E}" type="pres">
      <dgm:prSet presAssocID="{CCA53018-E218-42D7-A2B9-18AA53784596}" presName="node" presStyleLbl="node1" presStyleIdx="4" presStyleCnt="6" custScaleX="151681" custScaleY="139261" custRadScaleRad="95059" custRadScaleInc="164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45FD4D-5FCD-4A95-A42C-F4E5D9AF7FAB}" type="pres">
      <dgm:prSet presAssocID="{CCA53018-E218-42D7-A2B9-18AA53784596}" presName="spNode" presStyleCnt="0"/>
      <dgm:spPr/>
    </dgm:pt>
    <dgm:pt modelId="{43936898-73D7-4708-9AC2-D22F7987C594}" type="pres">
      <dgm:prSet presAssocID="{02979F58-AE05-41F8-B7CF-74CD03872FF9}" presName="sibTrans" presStyleLbl="sibTrans1D1" presStyleIdx="4" presStyleCnt="6"/>
      <dgm:spPr/>
      <dgm:t>
        <a:bodyPr/>
        <a:lstStyle/>
        <a:p>
          <a:endParaRPr lang="ru-RU"/>
        </a:p>
      </dgm:t>
    </dgm:pt>
    <dgm:pt modelId="{572F089D-1511-484A-829C-BF5B9EFB7F8E}" type="pres">
      <dgm:prSet presAssocID="{6798B427-6052-4CB9-B21E-1B2811FF177D}" presName="node" presStyleLbl="node1" presStyleIdx="5" presStyleCnt="6" custScaleX="134984" custScaleY="113600" custRadScaleRad="97524" custRadScaleInc="-131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EB5FDE-CF5A-4E72-83F0-AEBB479FA21D}" type="pres">
      <dgm:prSet presAssocID="{6798B427-6052-4CB9-B21E-1B2811FF177D}" presName="spNode" presStyleCnt="0"/>
      <dgm:spPr/>
    </dgm:pt>
    <dgm:pt modelId="{9A41E6DB-F379-445C-B67F-E7DEF8584F4B}" type="pres">
      <dgm:prSet presAssocID="{17035345-35CA-444B-8884-25097D56AF72}" presName="sibTrans" presStyleLbl="sibTrans1D1" presStyleIdx="5" presStyleCnt="6"/>
      <dgm:spPr/>
      <dgm:t>
        <a:bodyPr/>
        <a:lstStyle/>
        <a:p>
          <a:endParaRPr lang="ru-RU"/>
        </a:p>
      </dgm:t>
    </dgm:pt>
  </dgm:ptLst>
  <dgm:cxnLst>
    <dgm:cxn modelId="{99CF8716-4CBA-43DC-ADEB-6FBBE33197D3}" srcId="{8A9229DC-8A0F-4723-8690-6F8FABDF59B2}" destId="{095062FB-1A8B-4B11-A910-48FA027D61BD}" srcOrd="3" destOrd="0" parTransId="{FA8C38BB-FB52-46CD-928D-A08366686009}" sibTransId="{ECE6A1CE-687F-49C1-BBB4-4DFAB4C3036C}"/>
    <dgm:cxn modelId="{DE91A4C0-D53D-484E-AD19-FA9D068A5F2A}" type="presOf" srcId="{6798B427-6052-4CB9-B21E-1B2811FF177D}" destId="{572F089D-1511-484A-829C-BF5B9EFB7F8E}" srcOrd="0" destOrd="0" presId="urn:microsoft.com/office/officeart/2005/8/layout/cycle5"/>
    <dgm:cxn modelId="{388348C9-66A0-4438-BEA1-6436937522C0}" srcId="{8A9229DC-8A0F-4723-8690-6F8FABDF59B2}" destId="{6798B427-6052-4CB9-B21E-1B2811FF177D}" srcOrd="5" destOrd="0" parTransId="{A3B91634-EC77-4FD6-8AA6-F99FCD2EE6EA}" sibTransId="{17035345-35CA-444B-8884-25097D56AF72}"/>
    <dgm:cxn modelId="{1E177D0F-1BA5-4925-8B60-39D9A39E6BCC}" type="presOf" srcId="{ECE6A1CE-687F-49C1-BBB4-4DFAB4C3036C}" destId="{1936FE14-7A55-4311-B637-303C2697FD83}" srcOrd="0" destOrd="0" presId="urn:microsoft.com/office/officeart/2005/8/layout/cycle5"/>
    <dgm:cxn modelId="{ECF528B0-89FF-4B3E-9339-93600CB3E7A0}" srcId="{8A9229DC-8A0F-4723-8690-6F8FABDF59B2}" destId="{7AFC92D0-3475-442C-9EFB-5D3DAC907B4E}" srcOrd="2" destOrd="0" parTransId="{9705547A-CBCC-4AE0-BBDF-C6BC71CF7246}" sibTransId="{5E8E078A-999F-4A68-B181-9F1076FC10D3}"/>
    <dgm:cxn modelId="{18CA9752-3DD7-4C4A-A2A1-9F10573E6B84}" type="presOf" srcId="{5E8E078A-999F-4A68-B181-9F1076FC10D3}" destId="{9D74ACCD-C8DE-40AA-ADD2-2CF55101B8AD}" srcOrd="0" destOrd="0" presId="urn:microsoft.com/office/officeart/2005/8/layout/cycle5"/>
    <dgm:cxn modelId="{45208813-7444-4F4A-A00A-90B7F1BE1141}" type="presOf" srcId="{D8266F2C-BA1D-468C-83FF-1763086B3B24}" destId="{5E2A8ED7-FB8D-4F01-94F5-E83174147018}" srcOrd="0" destOrd="0" presId="urn:microsoft.com/office/officeart/2005/8/layout/cycle5"/>
    <dgm:cxn modelId="{9D9C6AD7-1355-4344-88E8-B40A0DDA71D1}" type="presOf" srcId="{17035345-35CA-444B-8884-25097D56AF72}" destId="{9A41E6DB-F379-445C-B67F-E7DEF8584F4B}" srcOrd="0" destOrd="0" presId="urn:microsoft.com/office/officeart/2005/8/layout/cycle5"/>
    <dgm:cxn modelId="{18A49848-E730-45A1-B757-A69DEF192796}" type="presOf" srcId="{25303F53-294C-4B70-90E2-C6CC8184433E}" destId="{5C63D3C6-B69F-4F3A-8B5D-4FC55C2AB13B}" srcOrd="0" destOrd="0" presId="urn:microsoft.com/office/officeart/2005/8/layout/cycle5"/>
    <dgm:cxn modelId="{BFCF8755-D90A-4C4A-A534-1A358271FC16}" type="presOf" srcId="{8A9229DC-8A0F-4723-8690-6F8FABDF59B2}" destId="{2DCBE954-E964-424C-B8B1-35A81F142899}" srcOrd="0" destOrd="0" presId="urn:microsoft.com/office/officeart/2005/8/layout/cycle5"/>
    <dgm:cxn modelId="{35CAB905-EDE2-4D77-A0E1-B3E944791B8A}" type="presOf" srcId="{CCA53018-E218-42D7-A2B9-18AA53784596}" destId="{4EEA4111-2BD5-4C43-9979-DB38BEAF4E7E}" srcOrd="0" destOrd="0" presId="urn:microsoft.com/office/officeart/2005/8/layout/cycle5"/>
    <dgm:cxn modelId="{0727C1DE-B1F7-457F-BC0C-2F43E3C4E73E}" srcId="{8A9229DC-8A0F-4723-8690-6F8FABDF59B2}" destId="{D8266F2C-BA1D-468C-83FF-1763086B3B24}" srcOrd="0" destOrd="0" parTransId="{36399912-1270-46A6-A927-290A6A228F4A}" sibTransId="{0F9E44F6-33A6-4881-B5A0-CF596D4CF7F6}"/>
    <dgm:cxn modelId="{B28E8419-CB76-4413-B4BB-0AA813E941B3}" type="presOf" srcId="{02979F58-AE05-41F8-B7CF-74CD03872FF9}" destId="{43936898-73D7-4708-9AC2-D22F7987C594}" srcOrd="0" destOrd="0" presId="urn:microsoft.com/office/officeart/2005/8/layout/cycle5"/>
    <dgm:cxn modelId="{82E6F92D-531F-4153-B04D-071E7950BC3E}" type="presOf" srcId="{0F9E44F6-33A6-4881-B5A0-CF596D4CF7F6}" destId="{9C7DE78E-7B5D-48F9-AB2B-A3495C77ADF7}" srcOrd="0" destOrd="0" presId="urn:microsoft.com/office/officeart/2005/8/layout/cycle5"/>
    <dgm:cxn modelId="{AECC12AC-2B72-47EF-B933-F6A24C8F785C}" srcId="{8A9229DC-8A0F-4723-8690-6F8FABDF59B2}" destId="{CCA53018-E218-42D7-A2B9-18AA53784596}" srcOrd="4" destOrd="0" parTransId="{62F9E3A1-6755-44FF-B811-68783261A4E0}" sibTransId="{02979F58-AE05-41F8-B7CF-74CD03872FF9}"/>
    <dgm:cxn modelId="{B9EF002B-C785-4160-8FC6-75AA2E5E7510}" srcId="{8A9229DC-8A0F-4723-8690-6F8FABDF59B2}" destId="{25303F53-294C-4B70-90E2-C6CC8184433E}" srcOrd="1" destOrd="0" parTransId="{050A6A46-E66D-4BF7-83F3-F803D9D0C86D}" sibTransId="{838F4347-3BA2-472F-8134-6D2325F8F266}"/>
    <dgm:cxn modelId="{BF66B610-3196-4B9B-B4ED-B71A9D9E3D19}" type="presOf" srcId="{838F4347-3BA2-472F-8134-6D2325F8F266}" destId="{3133C394-A8A4-4EE9-A747-D29367AE0E76}" srcOrd="0" destOrd="0" presId="urn:microsoft.com/office/officeart/2005/8/layout/cycle5"/>
    <dgm:cxn modelId="{FF603321-0200-416E-B506-C9D17A25465E}" type="presOf" srcId="{7AFC92D0-3475-442C-9EFB-5D3DAC907B4E}" destId="{6B4D3194-53D6-4408-9815-EC76EB4D81C4}" srcOrd="0" destOrd="0" presId="urn:microsoft.com/office/officeart/2005/8/layout/cycle5"/>
    <dgm:cxn modelId="{7F768018-BFA7-437D-AB8A-C8A8E4718AFC}" type="presOf" srcId="{095062FB-1A8B-4B11-A910-48FA027D61BD}" destId="{97A72156-8F60-4C5D-AC9F-2F1D80FFD5A4}" srcOrd="0" destOrd="0" presId="urn:microsoft.com/office/officeart/2005/8/layout/cycle5"/>
    <dgm:cxn modelId="{BA65F77E-4F89-40C8-A876-C4745B1BEA4E}" type="presParOf" srcId="{2DCBE954-E964-424C-B8B1-35A81F142899}" destId="{5E2A8ED7-FB8D-4F01-94F5-E83174147018}" srcOrd="0" destOrd="0" presId="urn:microsoft.com/office/officeart/2005/8/layout/cycle5"/>
    <dgm:cxn modelId="{35D4D0E5-B7B8-4D96-998C-342CEA379E95}" type="presParOf" srcId="{2DCBE954-E964-424C-B8B1-35A81F142899}" destId="{7E3AD44B-7E2F-4A34-8095-BCF099655AC0}" srcOrd="1" destOrd="0" presId="urn:microsoft.com/office/officeart/2005/8/layout/cycle5"/>
    <dgm:cxn modelId="{3F27B776-270A-4ED2-BDBA-880B918BC365}" type="presParOf" srcId="{2DCBE954-E964-424C-B8B1-35A81F142899}" destId="{9C7DE78E-7B5D-48F9-AB2B-A3495C77ADF7}" srcOrd="2" destOrd="0" presId="urn:microsoft.com/office/officeart/2005/8/layout/cycle5"/>
    <dgm:cxn modelId="{D835B07D-CF21-4FF1-A8B8-ED1B5C4F63E7}" type="presParOf" srcId="{2DCBE954-E964-424C-B8B1-35A81F142899}" destId="{5C63D3C6-B69F-4F3A-8B5D-4FC55C2AB13B}" srcOrd="3" destOrd="0" presId="urn:microsoft.com/office/officeart/2005/8/layout/cycle5"/>
    <dgm:cxn modelId="{E51B9051-9159-43A2-8340-E91D345ADF78}" type="presParOf" srcId="{2DCBE954-E964-424C-B8B1-35A81F142899}" destId="{CA26D9F7-5299-49A8-B13A-C12C4B82C492}" srcOrd="4" destOrd="0" presId="urn:microsoft.com/office/officeart/2005/8/layout/cycle5"/>
    <dgm:cxn modelId="{72855256-056F-4566-B76A-179DFC02B0D9}" type="presParOf" srcId="{2DCBE954-E964-424C-B8B1-35A81F142899}" destId="{3133C394-A8A4-4EE9-A747-D29367AE0E76}" srcOrd="5" destOrd="0" presId="urn:microsoft.com/office/officeart/2005/8/layout/cycle5"/>
    <dgm:cxn modelId="{15F5EFFB-0C91-46E1-A617-D4E6DD9FB1D0}" type="presParOf" srcId="{2DCBE954-E964-424C-B8B1-35A81F142899}" destId="{6B4D3194-53D6-4408-9815-EC76EB4D81C4}" srcOrd="6" destOrd="0" presId="urn:microsoft.com/office/officeart/2005/8/layout/cycle5"/>
    <dgm:cxn modelId="{CE1F39E2-D7A1-44A0-948F-E4ABC7F4CE1E}" type="presParOf" srcId="{2DCBE954-E964-424C-B8B1-35A81F142899}" destId="{53314DEF-03C6-4B76-B163-48CF592C4C5D}" srcOrd="7" destOrd="0" presId="urn:microsoft.com/office/officeart/2005/8/layout/cycle5"/>
    <dgm:cxn modelId="{832EB817-4B40-436D-B248-E4FFD0322B6D}" type="presParOf" srcId="{2DCBE954-E964-424C-B8B1-35A81F142899}" destId="{9D74ACCD-C8DE-40AA-ADD2-2CF55101B8AD}" srcOrd="8" destOrd="0" presId="urn:microsoft.com/office/officeart/2005/8/layout/cycle5"/>
    <dgm:cxn modelId="{3BA1A034-97CD-404C-B2CD-D69D0A880654}" type="presParOf" srcId="{2DCBE954-E964-424C-B8B1-35A81F142899}" destId="{97A72156-8F60-4C5D-AC9F-2F1D80FFD5A4}" srcOrd="9" destOrd="0" presId="urn:microsoft.com/office/officeart/2005/8/layout/cycle5"/>
    <dgm:cxn modelId="{D3311E04-AC81-4C5C-9817-2E6B230EAEF3}" type="presParOf" srcId="{2DCBE954-E964-424C-B8B1-35A81F142899}" destId="{1B919BD0-D37A-4841-B87D-C26AD1D3057A}" srcOrd="10" destOrd="0" presId="urn:microsoft.com/office/officeart/2005/8/layout/cycle5"/>
    <dgm:cxn modelId="{05F49640-CAFD-49C3-B974-4038B4EC6170}" type="presParOf" srcId="{2DCBE954-E964-424C-B8B1-35A81F142899}" destId="{1936FE14-7A55-4311-B637-303C2697FD83}" srcOrd="11" destOrd="0" presId="urn:microsoft.com/office/officeart/2005/8/layout/cycle5"/>
    <dgm:cxn modelId="{2F6B972B-A1E4-4720-82B0-79A8F4818E4F}" type="presParOf" srcId="{2DCBE954-E964-424C-B8B1-35A81F142899}" destId="{4EEA4111-2BD5-4C43-9979-DB38BEAF4E7E}" srcOrd="12" destOrd="0" presId="urn:microsoft.com/office/officeart/2005/8/layout/cycle5"/>
    <dgm:cxn modelId="{1AF06E62-A061-4859-8E64-BD5B3DDBDCAD}" type="presParOf" srcId="{2DCBE954-E964-424C-B8B1-35A81F142899}" destId="{7C45FD4D-5FCD-4A95-A42C-F4E5D9AF7FAB}" srcOrd="13" destOrd="0" presId="urn:microsoft.com/office/officeart/2005/8/layout/cycle5"/>
    <dgm:cxn modelId="{C0D17EC6-AF33-4B0B-9E5A-993C4738DFF4}" type="presParOf" srcId="{2DCBE954-E964-424C-B8B1-35A81F142899}" destId="{43936898-73D7-4708-9AC2-D22F7987C594}" srcOrd="14" destOrd="0" presId="urn:microsoft.com/office/officeart/2005/8/layout/cycle5"/>
    <dgm:cxn modelId="{1E1BF7A6-3656-46C2-A001-2FE09397B23B}" type="presParOf" srcId="{2DCBE954-E964-424C-B8B1-35A81F142899}" destId="{572F089D-1511-484A-829C-BF5B9EFB7F8E}" srcOrd="15" destOrd="0" presId="urn:microsoft.com/office/officeart/2005/8/layout/cycle5"/>
    <dgm:cxn modelId="{72BD5B73-78C9-4279-8C0C-75D3C3BDEC0D}" type="presParOf" srcId="{2DCBE954-E964-424C-B8B1-35A81F142899}" destId="{A2EB5FDE-CF5A-4E72-83F0-AEBB479FA21D}" srcOrd="16" destOrd="0" presId="urn:microsoft.com/office/officeart/2005/8/layout/cycle5"/>
    <dgm:cxn modelId="{D896F519-24B6-45B9-B1FA-74AE4987BBE5}" type="presParOf" srcId="{2DCBE954-E964-424C-B8B1-35A81F142899}" destId="{9A41E6DB-F379-445C-B67F-E7DEF8584F4B}" srcOrd="17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09FA2E3-1776-48DB-A8EB-C5ACD3FB9D09}" type="doc">
      <dgm:prSet loTypeId="urn:microsoft.com/office/officeart/2009/3/layout/IncreasingArrowsProcess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C45F830-C75F-4DE3-804F-2992BDA04B21}">
      <dgm:prSet phldrT="[Текст]" custT="1"/>
      <dgm:spPr/>
      <dgm:t>
        <a:bodyPr/>
        <a:lstStyle/>
        <a:p>
          <a:r>
            <a:rPr lang="ru-RU" sz="2000" b="1" dirty="0" smtClean="0"/>
            <a:t>Базовые принципы</a:t>
          </a:r>
          <a:endParaRPr lang="ru-RU" sz="2000" b="1" dirty="0"/>
        </a:p>
      </dgm:t>
    </dgm:pt>
    <dgm:pt modelId="{673F17DC-B1B5-44B0-A322-89417F70CBA5}" type="parTrans" cxnId="{3FC0BC8F-8F21-4A54-936A-4ADFD7FEEFF5}">
      <dgm:prSet/>
      <dgm:spPr/>
      <dgm:t>
        <a:bodyPr/>
        <a:lstStyle/>
        <a:p>
          <a:endParaRPr lang="ru-RU"/>
        </a:p>
      </dgm:t>
    </dgm:pt>
    <dgm:pt modelId="{E4F9B6D7-69F3-483F-AA55-C17102685998}" type="sibTrans" cxnId="{3FC0BC8F-8F21-4A54-936A-4ADFD7FEEFF5}">
      <dgm:prSet/>
      <dgm:spPr/>
      <dgm:t>
        <a:bodyPr/>
        <a:lstStyle/>
        <a:p>
          <a:endParaRPr lang="ru-RU"/>
        </a:p>
      </dgm:t>
    </dgm:pt>
    <dgm:pt modelId="{9F565F6A-F294-4A24-A52B-98ECF11FFBCE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Социальная хартия российского бизнеса (первый выпуск – 2006, новая редакция -2007)</a:t>
          </a:r>
          <a:endParaRPr lang="ru-RU" sz="16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3548FE4C-0FE3-42E1-AF14-C2701208A190}" type="parTrans" cxnId="{79DCB016-D65A-45A7-A8F3-272A13409EC5}">
      <dgm:prSet/>
      <dgm:spPr/>
      <dgm:t>
        <a:bodyPr/>
        <a:lstStyle/>
        <a:p>
          <a:endParaRPr lang="ru-RU"/>
        </a:p>
      </dgm:t>
    </dgm:pt>
    <dgm:pt modelId="{25C16911-C408-406D-B52D-89EBC909839F}" type="sibTrans" cxnId="{79DCB016-D65A-45A7-A8F3-272A13409EC5}">
      <dgm:prSet/>
      <dgm:spPr/>
      <dgm:t>
        <a:bodyPr/>
        <a:lstStyle/>
        <a:p>
          <a:endParaRPr lang="ru-RU"/>
        </a:p>
      </dgm:t>
    </dgm:pt>
    <dgm:pt modelId="{994B813F-B60A-468A-9129-658F51A62A09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000" b="1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 smtClean="0"/>
            <a:t>    Информационная база и аналитика</a:t>
          </a:r>
        </a:p>
        <a:p>
          <a:endParaRPr lang="ru-RU" sz="2000" b="1" dirty="0"/>
        </a:p>
      </dgm:t>
    </dgm:pt>
    <dgm:pt modelId="{FBC5579B-99C7-4BA0-9535-81E159F86EB5}" type="parTrans" cxnId="{26F231C5-7337-4B0A-994A-B411562B2A94}">
      <dgm:prSet/>
      <dgm:spPr/>
      <dgm:t>
        <a:bodyPr/>
        <a:lstStyle/>
        <a:p>
          <a:endParaRPr lang="ru-RU"/>
        </a:p>
      </dgm:t>
    </dgm:pt>
    <dgm:pt modelId="{B134DB00-451D-4D9B-A0D3-4EA3179B7C71}" type="sibTrans" cxnId="{26F231C5-7337-4B0A-994A-B411562B2A94}">
      <dgm:prSet/>
      <dgm:spPr/>
      <dgm:t>
        <a:bodyPr/>
        <a:lstStyle/>
        <a:p>
          <a:endParaRPr lang="ru-RU"/>
        </a:p>
      </dgm:t>
    </dgm:pt>
    <dgm:pt modelId="{43FB9A9B-8E8E-4EE4-B11D-51DEC7126C67}">
      <dgm:prSet phldrT="[Текст]" custT="1"/>
      <dgm:spPr/>
      <dgm:t>
        <a:bodyPr/>
        <a:lstStyle/>
        <a:p>
          <a:r>
            <a:rPr lang="ru-RU" sz="1600" b="1" dirty="0" smtClean="0">
              <a:sym typeface="Wingdings"/>
            </a:rPr>
            <a:t> </a:t>
          </a:r>
          <a:r>
            <a:rPr lang="ru-RU" sz="1600" b="0" dirty="0" smtClean="0"/>
            <a:t>Библиотека корпоративных практик</a:t>
          </a:r>
          <a:endParaRPr lang="ru-RU" sz="1600" b="0" dirty="0"/>
        </a:p>
      </dgm:t>
    </dgm:pt>
    <dgm:pt modelId="{C22C59F6-D6D6-43F3-9418-30F9D1571F11}" type="parTrans" cxnId="{77E41203-33C2-4233-AAC5-B1239B3A25ED}">
      <dgm:prSet/>
      <dgm:spPr/>
      <dgm:t>
        <a:bodyPr/>
        <a:lstStyle/>
        <a:p>
          <a:endParaRPr lang="ru-RU"/>
        </a:p>
      </dgm:t>
    </dgm:pt>
    <dgm:pt modelId="{7BCDED18-5956-4FF5-95BB-1563B8909548}" type="sibTrans" cxnId="{77E41203-33C2-4233-AAC5-B1239B3A25ED}">
      <dgm:prSet/>
      <dgm:spPr/>
      <dgm:t>
        <a:bodyPr/>
        <a:lstStyle/>
        <a:p>
          <a:endParaRPr lang="ru-RU"/>
        </a:p>
      </dgm:t>
    </dgm:pt>
    <dgm:pt modelId="{FB4499B9-B945-496F-8FF7-70DECDB88825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 smtClean="0"/>
            <a:t>       Методический     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 smtClean="0"/>
            <a:t>       инструментарий</a:t>
          </a:r>
          <a:endParaRPr lang="ru-RU" sz="2000" dirty="0"/>
        </a:p>
      </dgm:t>
    </dgm:pt>
    <dgm:pt modelId="{1871CFB4-65B6-4023-8CF1-15128F473854}" type="parTrans" cxnId="{713BE1C8-7126-40BF-AF01-80FC011CEEB0}">
      <dgm:prSet/>
      <dgm:spPr/>
      <dgm:t>
        <a:bodyPr/>
        <a:lstStyle/>
        <a:p>
          <a:endParaRPr lang="ru-RU"/>
        </a:p>
      </dgm:t>
    </dgm:pt>
    <dgm:pt modelId="{DE41EDD1-13CE-4CAB-B815-98685D802BA1}" type="sibTrans" cxnId="{713BE1C8-7126-40BF-AF01-80FC011CEEB0}">
      <dgm:prSet/>
      <dgm:spPr/>
      <dgm:t>
        <a:bodyPr/>
        <a:lstStyle/>
        <a:p>
          <a:endParaRPr lang="ru-RU"/>
        </a:p>
      </dgm:t>
    </dgm:pt>
    <dgm:pt modelId="{C2C3480A-6BC8-4C90-A52D-E705A1D842C5}">
      <dgm:prSet phldrT="[Текст]" custT="1"/>
      <dgm:spPr/>
      <dgm:t>
        <a:bodyPr/>
        <a:lstStyle/>
        <a:p>
          <a:r>
            <a:rPr lang="ru-RU" sz="1400" b="1" dirty="0" smtClean="0">
              <a:sym typeface="Wingdings"/>
            </a:rPr>
            <a:t></a:t>
          </a:r>
          <a:r>
            <a:rPr lang="ru-RU" sz="1400" b="0" dirty="0" smtClean="0"/>
            <a:t>2004 – Рекомендации «Пять шагов…»</a:t>
          </a:r>
        </a:p>
        <a:p>
          <a:r>
            <a:rPr lang="ru-RU" sz="1400" b="1" dirty="0" smtClean="0">
              <a:sym typeface="Wingdings"/>
            </a:rPr>
            <a:t></a:t>
          </a:r>
          <a:r>
            <a:rPr lang="ru-RU" sz="1400" b="0" dirty="0" smtClean="0"/>
            <a:t>2008 – Рекомендации «Базовые индикаторы…»</a:t>
          </a:r>
        </a:p>
        <a:p>
          <a:r>
            <a:rPr lang="ru-RU" sz="1400" b="1" dirty="0" smtClean="0">
              <a:sym typeface="Wingdings"/>
            </a:rPr>
            <a:t></a:t>
          </a:r>
          <a:r>
            <a:rPr lang="ru-RU" sz="1400" b="0" dirty="0" smtClean="0"/>
            <a:t>2009 – Регламент общественного заверения нефинансовых отчетов</a:t>
          </a:r>
        </a:p>
        <a:p>
          <a:r>
            <a:rPr lang="ru-RU" sz="1400" b="1" dirty="0" smtClean="0">
              <a:sym typeface="Wingdings"/>
            </a:rPr>
            <a:t></a:t>
          </a:r>
          <a:r>
            <a:rPr lang="ru-RU" sz="1400" b="1" dirty="0" smtClean="0"/>
            <a:t>2011 – Рекомендации по самооценке (диагностике) организации деятельности компаний в соответствии с принципами социальной ответственности на основе положений </a:t>
          </a:r>
          <a:r>
            <a:rPr lang="ru-RU" sz="1400" b="1" u="none" dirty="0" smtClean="0"/>
            <a:t>международного стандарта  ISO 26000: 2010</a:t>
          </a:r>
          <a:endParaRPr lang="ru-RU" sz="1400" dirty="0"/>
        </a:p>
      </dgm:t>
    </dgm:pt>
    <dgm:pt modelId="{355E1E20-7202-4EB3-85D4-B8CC60CD2FE6}" type="parTrans" cxnId="{A54FFD1A-EF7C-4B2B-9B30-C5EDBC7B0DD4}">
      <dgm:prSet/>
      <dgm:spPr/>
      <dgm:t>
        <a:bodyPr/>
        <a:lstStyle/>
        <a:p>
          <a:endParaRPr lang="ru-RU"/>
        </a:p>
      </dgm:t>
    </dgm:pt>
    <dgm:pt modelId="{78BA1CE9-1AE4-4FE2-A3E9-FFD730AA6BE0}" type="sibTrans" cxnId="{A54FFD1A-EF7C-4B2B-9B30-C5EDBC7B0DD4}">
      <dgm:prSet/>
      <dgm:spPr/>
      <dgm:t>
        <a:bodyPr/>
        <a:lstStyle/>
        <a:p>
          <a:endParaRPr lang="ru-RU"/>
        </a:p>
      </dgm:t>
    </dgm:pt>
    <dgm:pt modelId="{E652B7BE-2F06-48A2-93B9-E94B715D8869}">
      <dgm:prSet custT="1"/>
      <dgm:spPr/>
      <dgm:t>
        <a:bodyPr/>
        <a:lstStyle/>
        <a:p>
          <a:r>
            <a:rPr lang="ru-RU" sz="1600" b="1" dirty="0" smtClean="0">
              <a:sym typeface="Wingdings"/>
            </a:rPr>
            <a:t></a:t>
          </a:r>
          <a:r>
            <a:rPr lang="ru-RU" sz="1600" b="0" dirty="0" smtClean="0"/>
            <a:t>Аналитические обзоры корпоративных нефинансовых отчетов (2006 г., 2008 г., 2011 г.) </a:t>
          </a:r>
          <a:endParaRPr lang="ru-RU" sz="1600" b="0" dirty="0"/>
        </a:p>
      </dgm:t>
    </dgm:pt>
    <dgm:pt modelId="{10D80737-D85C-45E4-A70F-7CB2F6E17F12}" type="parTrans" cxnId="{BDDC56FA-B9F7-45ED-AB45-D168E47E70AC}">
      <dgm:prSet/>
      <dgm:spPr/>
      <dgm:t>
        <a:bodyPr/>
        <a:lstStyle/>
        <a:p>
          <a:endParaRPr lang="ru-RU"/>
        </a:p>
      </dgm:t>
    </dgm:pt>
    <dgm:pt modelId="{51A5D4FC-AD91-4D6B-BA24-80864125CEAF}" type="sibTrans" cxnId="{BDDC56FA-B9F7-45ED-AB45-D168E47E70AC}">
      <dgm:prSet/>
      <dgm:spPr/>
      <dgm:t>
        <a:bodyPr/>
        <a:lstStyle/>
        <a:p>
          <a:endParaRPr lang="ru-RU"/>
        </a:p>
      </dgm:t>
    </dgm:pt>
    <dgm:pt modelId="{26ABE014-8BE0-4657-A1C4-D11BD87D2A2E}" type="pres">
      <dgm:prSet presAssocID="{009FA2E3-1776-48DB-A8EB-C5ACD3FB9D09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0539CA0E-3FC6-48C7-A812-6C9355999052}" type="pres">
      <dgm:prSet presAssocID="{AC45F830-C75F-4DE3-804F-2992BDA04B21}" presName="parentText1" presStyleLbl="node1" presStyleIdx="0" presStyleCnt="3" custScaleX="97915" custLinFactNeighborX="4316" custLinFactNeighborY="-41539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575D11-2434-40D7-A9CD-A3A0CE236C25}" type="pres">
      <dgm:prSet presAssocID="{AC45F830-C75F-4DE3-804F-2992BDA04B21}" presName="childText1" presStyleLbl="solidAlignAcc1" presStyleIdx="0" presStyleCnt="3" custAng="0" custScaleX="67953" custScaleY="144109" custLinFactNeighborX="1374" custLinFactNeighborY="907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67F973-D801-4F2F-95D2-FAB55D4D7A01}" type="pres">
      <dgm:prSet presAssocID="{994B813F-B60A-468A-9129-658F51A62A09}" presName="parentText2" presStyleLbl="node1" presStyleIdx="1" presStyleCnt="3" custScaleX="106522" custLinFactNeighborX="-3266" custLinFactNeighborY="-20877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1C2116-E231-42E6-BDB3-F3635A58879B}" type="pres">
      <dgm:prSet presAssocID="{994B813F-B60A-468A-9129-658F51A62A09}" presName="childText2" presStyleLbl="solidAlignAcc1" presStyleIdx="1" presStyleCnt="3" custScaleX="88961" custScaleY="143890" custLinFactNeighborX="-18936" custLinFactNeighborY="988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3A5009-A823-47E4-9645-4F1FB502D41A}" type="pres">
      <dgm:prSet presAssocID="{FB4499B9-B945-496F-8FF7-70DECDB88825}" presName="parentText3" presStyleLbl="node1" presStyleIdx="2" presStyleCnt="3" custScaleX="117891" custLinFactNeighborX="-12016" custLinFactNeighborY="-11622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145499-BDB9-4D9C-A1D6-8C828ED2F79A}" type="pres">
      <dgm:prSet presAssocID="{FB4499B9-B945-496F-8FF7-70DECDB88825}" presName="childText3" presStyleLbl="solidAlignAcc1" presStyleIdx="2" presStyleCnt="3" custScaleX="124945" custScaleY="129364" custLinFactNeighborX="-12386" custLinFactNeighborY="660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A44248A-D443-483C-A348-794DA7445065}" type="presOf" srcId="{E652B7BE-2F06-48A2-93B9-E94B715D8869}" destId="{651C2116-E231-42E6-BDB3-F3635A58879B}" srcOrd="0" destOrd="1" presId="urn:microsoft.com/office/officeart/2009/3/layout/IncreasingArrowsProcess"/>
    <dgm:cxn modelId="{5CBF8090-904C-476F-9BB1-65ECEEF5B3B3}" type="presOf" srcId="{43FB9A9B-8E8E-4EE4-B11D-51DEC7126C67}" destId="{651C2116-E231-42E6-BDB3-F3635A58879B}" srcOrd="0" destOrd="0" presId="urn:microsoft.com/office/officeart/2009/3/layout/IncreasingArrowsProcess"/>
    <dgm:cxn modelId="{FC25EABE-7697-48AA-AC15-BD9AB7A7B092}" type="presOf" srcId="{994B813F-B60A-468A-9129-658F51A62A09}" destId="{5667F973-D801-4F2F-95D2-FAB55D4D7A01}" srcOrd="0" destOrd="0" presId="urn:microsoft.com/office/officeart/2009/3/layout/IncreasingArrowsProcess"/>
    <dgm:cxn modelId="{F52729AB-27F7-4E29-98F6-371484B68278}" type="presOf" srcId="{9F565F6A-F294-4A24-A52B-98ECF11FFBCE}" destId="{DA575D11-2434-40D7-A9CD-A3A0CE236C25}" srcOrd="0" destOrd="0" presId="urn:microsoft.com/office/officeart/2009/3/layout/IncreasingArrowsProcess"/>
    <dgm:cxn modelId="{BDDC56FA-B9F7-45ED-AB45-D168E47E70AC}" srcId="{994B813F-B60A-468A-9129-658F51A62A09}" destId="{E652B7BE-2F06-48A2-93B9-E94B715D8869}" srcOrd="1" destOrd="0" parTransId="{10D80737-D85C-45E4-A70F-7CB2F6E17F12}" sibTransId="{51A5D4FC-AD91-4D6B-BA24-80864125CEAF}"/>
    <dgm:cxn modelId="{79DCB016-D65A-45A7-A8F3-272A13409EC5}" srcId="{AC45F830-C75F-4DE3-804F-2992BDA04B21}" destId="{9F565F6A-F294-4A24-A52B-98ECF11FFBCE}" srcOrd="0" destOrd="0" parTransId="{3548FE4C-0FE3-42E1-AF14-C2701208A190}" sibTransId="{25C16911-C408-406D-B52D-89EBC909839F}"/>
    <dgm:cxn modelId="{77E41203-33C2-4233-AAC5-B1239B3A25ED}" srcId="{994B813F-B60A-468A-9129-658F51A62A09}" destId="{43FB9A9B-8E8E-4EE4-B11D-51DEC7126C67}" srcOrd="0" destOrd="0" parTransId="{C22C59F6-D6D6-43F3-9418-30F9D1571F11}" sibTransId="{7BCDED18-5956-4FF5-95BB-1563B8909548}"/>
    <dgm:cxn modelId="{B0565EF0-5808-467A-BFC3-79ED1A41BB60}" type="presOf" srcId="{009FA2E3-1776-48DB-A8EB-C5ACD3FB9D09}" destId="{26ABE014-8BE0-4657-A1C4-D11BD87D2A2E}" srcOrd="0" destOrd="0" presId="urn:microsoft.com/office/officeart/2009/3/layout/IncreasingArrowsProcess"/>
    <dgm:cxn modelId="{A54FFD1A-EF7C-4B2B-9B30-C5EDBC7B0DD4}" srcId="{FB4499B9-B945-496F-8FF7-70DECDB88825}" destId="{C2C3480A-6BC8-4C90-A52D-E705A1D842C5}" srcOrd="0" destOrd="0" parTransId="{355E1E20-7202-4EB3-85D4-B8CC60CD2FE6}" sibTransId="{78BA1CE9-1AE4-4FE2-A3E9-FFD730AA6BE0}"/>
    <dgm:cxn modelId="{0A49141C-97B5-4B1A-BD31-5AB73E7BC3AB}" type="presOf" srcId="{FB4499B9-B945-496F-8FF7-70DECDB88825}" destId="{A03A5009-A823-47E4-9645-4F1FB502D41A}" srcOrd="0" destOrd="0" presId="urn:microsoft.com/office/officeart/2009/3/layout/IncreasingArrowsProcess"/>
    <dgm:cxn modelId="{713BE1C8-7126-40BF-AF01-80FC011CEEB0}" srcId="{009FA2E3-1776-48DB-A8EB-C5ACD3FB9D09}" destId="{FB4499B9-B945-496F-8FF7-70DECDB88825}" srcOrd="2" destOrd="0" parTransId="{1871CFB4-65B6-4023-8CF1-15128F473854}" sibTransId="{DE41EDD1-13CE-4CAB-B815-98685D802BA1}"/>
    <dgm:cxn modelId="{3FC0BC8F-8F21-4A54-936A-4ADFD7FEEFF5}" srcId="{009FA2E3-1776-48DB-A8EB-C5ACD3FB9D09}" destId="{AC45F830-C75F-4DE3-804F-2992BDA04B21}" srcOrd="0" destOrd="0" parTransId="{673F17DC-B1B5-44B0-A322-89417F70CBA5}" sibTransId="{E4F9B6D7-69F3-483F-AA55-C17102685998}"/>
    <dgm:cxn modelId="{26F231C5-7337-4B0A-994A-B411562B2A94}" srcId="{009FA2E3-1776-48DB-A8EB-C5ACD3FB9D09}" destId="{994B813F-B60A-468A-9129-658F51A62A09}" srcOrd="1" destOrd="0" parTransId="{FBC5579B-99C7-4BA0-9535-81E159F86EB5}" sibTransId="{B134DB00-451D-4D9B-A0D3-4EA3179B7C71}"/>
    <dgm:cxn modelId="{D6D1677E-0F0E-4FD4-8ADE-318A823F0139}" type="presOf" srcId="{C2C3480A-6BC8-4C90-A52D-E705A1D842C5}" destId="{EF145499-BDB9-4D9C-A1D6-8C828ED2F79A}" srcOrd="0" destOrd="0" presId="urn:microsoft.com/office/officeart/2009/3/layout/IncreasingArrowsProcess"/>
    <dgm:cxn modelId="{68144A20-7929-4B4D-A6FC-C65EBFBDE271}" type="presOf" srcId="{AC45F830-C75F-4DE3-804F-2992BDA04B21}" destId="{0539CA0E-3FC6-48C7-A812-6C9355999052}" srcOrd="0" destOrd="0" presId="urn:microsoft.com/office/officeart/2009/3/layout/IncreasingArrowsProcess"/>
    <dgm:cxn modelId="{09BFEA2F-E3F6-4C7E-A531-581E74D31808}" type="presParOf" srcId="{26ABE014-8BE0-4657-A1C4-D11BD87D2A2E}" destId="{0539CA0E-3FC6-48C7-A812-6C9355999052}" srcOrd="0" destOrd="0" presId="urn:microsoft.com/office/officeart/2009/3/layout/IncreasingArrowsProcess"/>
    <dgm:cxn modelId="{E6703FF0-109B-473F-BA80-C1E0B1EC31C3}" type="presParOf" srcId="{26ABE014-8BE0-4657-A1C4-D11BD87D2A2E}" destId="{DA575D11-2434-40D7-A9CD-A3A0CE236C25}" srcOrd="1" destOrd="0" presId="urn:microsoft.com/office/officeart/2009/3/layout/IncreasingArrowsProcess"/>
    <dgm:cxn modelId="{0D423A86-8F71-419B-8637-9A32BEAF82A7}" type="presParOf" srcId="{26ABE014-8BE0-4657-A1C4-D11BD87D2A2E}" destId="{5667F973-D801-4F2F-95D2-FAB55D4D7A01}" srcOrd="2" destOrd="0" presId="urn:microsoft.com/office/officeart/2009/3/layout/IncreasingArrowsProcess"/>
    <dgm:cxn modelId="{7A0C6242-A894-4137-88E8-42A7D50D1843}" type="presParOf" srcId="{26ABE014-8BE0-4657-A1C4-D11BD87D2A2E}" destId="{651C2116-E231-42E6-BDB3-F3635A58879B}" srcOrd="3" destOrd="0" presId="urn:microsoft.com/office/officeart/2009/3/layout/IncreasingArrowsProcess"/>
    <dgm:cxn modelId="{D6D0D682-D465-4982-9D4B-08163338CC07}" type="presParOf" srcId="{26ABE014-8BE0-4657-A1C4-D11BD87D2A2E}" destId="{A03A5009-A823-47E4-9645-4F1FB502D41A}" srcOrd="4" destOrd="0" presId="urn:microsoft.com/office/officeart/2009/3/layout/IncreasingArrowsProcess"/>
    <dgm:cxn modelId="{244A1BC1-5A32-4126-93E1-9C5CD01C5A99}" type="presParOf" srcId="{26ABE014-8BE0-4657-A1C4-D11BD87D2A2E}" destId="{EF145499-BDB9-4D9C-A1D6-8C828ED2F79A}" srcOrd="5" destOrd="0" presId="urn:microsoft.com/office/officeart/2009/3/layout/IncreasingArrowsProcess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E41D04-ACD6-4819-874A-E6017300540A}">
      <dsp:nvSpPr>
        <dsp:cNvPr id="0" name=""/>
        <dsp:cNvSpPr/>
      </dsp:nvSpPr>
      <dsp:spPr>
        <a:xfrm>
          <a:off x="0" y="1920"/>
          <a:ext cx="7772400" cy="2496487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400" b="1" kern="1200" dirty="0" smtClean="0">
            <a:solidFill>
              <a:schemeClr val="bg1"/>
            </a:solidFill>
          </a:endParaRPr>
        </a:p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400" b="1" kern="1200" dirty="0" smtClean="0">
            <a:solidFill>
              <a:schemeClr val="bg1"/>
            </a:solidFill>
          </a:endParaRPr>
        </a:p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kern="1200" dirty="0" smtClean="0">
              <a:solidFill>
                <a:schemeClr val="bg1">
                  <a:lumMod val="85000"/>
                </a:schemeClr>
              </a:solidFill>
            </a:rPr>
            <a:t>Международный стандарт  ISO 26000 : 2010 / Национальный стандарт ГОСТ Р ИСО 26000 и Рекомендации РСПП по самооценке:</a:t>
          </a:r>
        </a:p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kern="1200" dirty="0" smtClean="0">
              <a:solidFill>
                <a:schemeClr val="bg1">
                  <a:lumMod val="85000"/>
                </a:schemeClr>
              </a:solidFill>
            </a:rPr>
            <a:t>возможности использования в практике управления </a:t>
          </a:r>
        </a:p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kern="1200" dirty="0" smtClean="0">
              <a:solidFill>
                <a:schemeClr val="bg1">
                  <a:lumMod val="85000"/>
                </a:schemeClr>
              </a:solidFill>
            </a:rPr>
            <a:t>и процессе отчетности </a:t>
          </a:r>
        </a:p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b="1" kern="1200" dirty="0" smtClean="0"/>
        </a:p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chemeClr val="bg1"/>
              </a:solidFill>
            </a:rPr>
            <a:t> </a:t>
          </a:r>
          <a:endParaRPr lang="ru-RU" sz="3200" b="1" kern="1200" dirty="0">
            <a:solidFill>
              <a:srgbClr val="C00000"/>
            </a:solidFill>
          </a:endParaRPr>
        </a:p>
      </dsp:txBody>
      <dsp:txXfrm>
        <a:off x="121868" y="123788"/>
        <a:ext cx="7528664" cy="22527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ED8B78-D0BD-4FBC-A7D5-7747B4794719}">
      <dsp:nvSpPr>
        <dsp:cNvPr id="0" name=""/>
        <dsp:cNvSpPr/>
      </dsp:nvSpPr>
      <dsp:spPr>
        <a:xfrm>
          <a:off x="0" y="0"/>
          <a:ext cx="7000924" cy="121680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>
                  <a:lumMod val="85000"/>
                </a:schemeClr>
              </a:solidFill>
            </a:rPr>
            <a:t>Е.Н. Феоктистова – Директор Центра корпоративной социальной ответственности и нефинансовой отчетности РСПП</a:t>
          </a:r>
          <a:endParaRPr lang="ru-RU" sz="2000" b="1" kern="1200" dirty="0">
            <a:solidFill>
              <a:schemeClr val="bg1">
                <a:lumMod val="85000"/>
              </a:schemeClr>
            </a:solidFill>
          </a:endParaRPr>
        </a:p>
      </dsp:txBody>
      <dsp:txXfrm>
        <a:off x="59399" y="59399"/>
        <a:ext cx="6882126" cy="1098002"/>
      </dsp:txXfrm>
    </dsp:sp>
    <dsp:sp modelId="{49FC8802-8AA1-4181-8A95-68DE212BA097}">
      <dsp:nvSpPr>
        <dsp:cNvPr id="0" name=""/>
        <dsp:cNvSpPr/>
      </dsp:nvSpPr>
      <dsp:spPr>
        <a:xfrm>
          <a:off x="0" y="1519578"/>
          <a:ext cx="7000924" cy="552378"/>
        </a:xfrm>
        <a:prstGeom prst="roundRect">
          <a:avLst/>
        </a:prstGeom>
        <a:solidFill>
          <a:schemeClr val="accent1">
            <a:shade val="80000"/>
            <a:hueOff val="306246"/>
            <a:satOff val="-4392"/>
            <a:lumOff val="256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cap="none" spc="0" dirty="0" smtClean="0">
              <a:ln w="18415" cmpd="sng"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Москва, март 2014</a:t>
          </a:r>
          <a:endParaRPr lang="ru-RU" sz="1400" b="0" kern="1200" cap="none" spc="0" dirty="0">
            <a:ln w="18415" cmpd="sng">
              <a:prstDash val="solid"/>
            </a:ln>
            <a:solidFill>
              <a:srgbClr val="002060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26965" y="1546543"/>
        <a:ext cx="6946994" cy="4984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39CA0E-3FC6-48C7-A812-6C9355999052}">
      <dsp:nvSpPr>
        <dsp:cNvPr id="0" name=""/>
        <dsp:cNvSpPr/>
      </dsp:nvSpPr>
      <dsp:spPr>
        <a:xfrm>
          <a:off x="172679" y="0"/>
          <a:ext cx="8271806" cy="1230342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195317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dirty="0" smtClean="0"/>
            <a:t>Комплексная диагностика, оценка соответствия принципам и положениям ИСО 26000 </a:t>
          </a:r>
          <a:r>
            <a:rPr lang="ru-RU" sz="1800" b="1" kern="1200" dirty="0" smtClean="0">
              <a:solidFill>
                <a:schemeClr val="bg1"/>
              </a:solidFill>
            </a:rPr>
            <a:t>пример: </a:t>
          </a:r>
          <a:r>
            <a:rPr lang="ru-RU" sz="1800" b="1" kern="1200" dirty="0" smtClean="0">
              <a:solidFill>
                <a:schemeClr val="tx1"/>
              </a:solidFill>
            </a:rPr>
            <a:t>«Сахалин-</a:t>
          </a:r>
          <a:r>
            <a:rPr lang="ru-RU" sz="1800" b="1" kern="1200" dirty="0" err="1" smtClean="0">
              <a:solidFill>
                <a:schemeClr val="tx1"/>
              </a:solidFill>
            </a:rPr>
            <a:t>Энерджи</a:t>
          </a:r>
          <a:r>
            <a:rPr lang="ru-RU" sz="1800" b="1" kern="1200" dirty="0" smtClean="0">
              <a:solidFill>
                <a:schemeClr val="tx1"/>
              </a:solidFill>
            </a:rPr>
            <a:t>»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172679" y="307586"/>
        <a:ext cx="7964221" cy="615171"/>
      </dsp:txXfrm>
    </dsp:sp>
    <dsp:sp modelId="{DA575D11-2434-40D7-A9CD-A3A0CE236C25}">
      <dsp:nvSpPr>
        <dsp:cNvPr id="0" name=""/>
        <dsp:cNvSpPr/>
      </dsp:nvSpPr>
      <dsp:spPr>
        <a:xfrm>
          <a:off x="172690" y="962594"/>
          <a:ext cx="2098408" cy="3905487"/>
        </a:xfrm>
        <a:prstGeom prst="rect">
          <a:avLst/>
        </a:prstGeom>
        <a:solidFill>
          <a:schemeClr val="bg1">
            <a:lumMod val="85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</a:rPr>
            <a:t>Формализованный анализ основных политик и процедур, деловых практик компании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accent1">
                  <a:lumMod val="75000"/>
                </a:schemeClr>
              </a:solidFill>
            </a:rPr>
            <a:t>Подготовка и принятие управленческих решений</a:t>
          </a:r>
          <a:endParaRPr lang="ru-RU" sz="1600" b="1" kern="1200" dirty="0" smtClean="0">
            <a:solidFill>
              <a:schemeClr val="accent1">
                <a:lumMod val="75000"/>
              </a:schemeClr>
            </a:solidFill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</a:rPr>
            <a:t>Раскрытие результатов в открытых источниках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accent1">
                  <a:lumMod val="75000"/>
                </a:schemeClr>
              </a:solidFill>
            </a:rPr>
            <a:t>Повышение прозрачности, рост качества отчетности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kern="1200" dirty="0" smtClean="0">
              <a:solidFill>
                <a:srgbClr val="002060"/>
              </a:solidFill>
            </a:rPr>
            <a:t>Периодичность диагностики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kern="1200" dirty="0" smtClean="0">
              <a:solidFill>
                <a:schemeClr val="tx2">
                  <a:lumMod val="60000"/>
                  <a:lumOff val="40000"/>
                </a:schemeClr>
              </a:solidFill>
            </a:rPr>
            <a:t>Совершенствование технологий 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400" b="1" kern="1200" dirty="0" smtClean="0"/>
        </a:p>
      </dsp:txBody>
      <dsp:txXfrm>
        <a:off x="172690" y="962594"/>
        <a:ext cx="2098408" cy="3905487"/>
      </dsp:txXfrm>
    </dsp:sp>
    <dsp:sp modelId="{5667F973-D801-4F2F-95D2-FAB55D4D7A01}">
      <dsp:nvSpPr>
        <dsp:cNvPr id="0" name=""/>
        <dsp:cNvSpPr/>
      </dsp:nvSpPr>
      <dsp:spPr>
        <a:xfrm>
          <a:off x="2160258" y="602564"/>
          <a:ext cx="6227253" cy="1230342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195317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000" b="1" kern="1200" dirty="0" smtClean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kern="1200" dirty="0" smtClean="0"/>
            <a:t> </a:t>
          </a:r>
          <a:r>
            <a:rPr lang="ru-RU" sz="1800" b="1" kern="1200" dirty="0" smtClean="0"/>
            <a:t>Частичная диагностика и оценка соответствия по направлениям </a:t>
          </a:r>
          <a:r>
            <a:rPr lang="ru-RU" sz="1800" b="1" kern="1200" dirty="0" smtClean="0">
              <a:solidFill>
                <a:schemeClr val="tx1"/>
              </a:solidFill>
            </a:rPr>
            <a:t>Газпром Нефть, </a:t>
          </a:r>
          <a:r>
            <a:rPr lang="ru-RU" sz="1600" b="1" kern="1200" dirty="0" smtClean="0">
              <a:solidFill>
                <a:schemeClr val="tx1"/>
              </a:solidFill>
            </a:rPr>
            <a:t>Северсталь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2160258" y="910150"/>
        <a:ext cx="5919668" cy="615171"/>
      </dsp:txXfrm>
    </dsp:sp>
    <dsp:sp modelId="{651C2116-E231-42E6-BDB3-F3635A58879B}">
      <dsp:nvSpPr>
        <dsp:cNvPr id="0" name=""/>
        <dsp:cNvSpPr/>
      </dsp:nvSpPr>
      <dsp:spPr>
        <a:xfrm>
          <a:off x="2160229" y="1610677"/>
          <a:ext cx="2437809" cy="3147554"/>
        </a:xfrm>
        <a:prstGeom prst="rect">
          <a:avLst/>
        </a:prstGeom>
        <a:solidFill>
          <a:schemeClr val="bg1">
            <a:lumMod val="85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 </a:t>
          </a:r>
          <a:r>
            <a:rPr lang="ru-RU" sz="1400" b="1" kern="1200" dirty="0" smtClean="0">
              <a:solidFill>
                <a:srgbClr val="002060"/>
              </a:solidFill>
            </a:rPr>
            <a:t>Выбор направления (социальные программы  в местных сообществах, программы для персонала, экологические аспекты и пр.),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accent1">
                  <a:lumMod val="75000"/>
                </a:schemeClr>
              </a:solidFill>
            </a:rPr>
            <a:t>Проверка соответствия в этой сфере комплексная либо частичная (термины и определения, общие подходы)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</a:rPr>
            <a:t>Информирование , отражение в отчете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  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/>
        </a:p>
      </dsp:txBody>
      <dsp:txXfrm>
        <a:off x="2160229" y="1610677"/>
        <a:ext cx="2437809" cy="3147554"/>
      </dsp:txXfrm>
    </dsp:sp>
    <dsp:sp modelId="{A03A5009-A823-47E4-9645-4F1FB502D41A}">
      <dsp:nvSpPr>
        <dsp:cNvPr id="0" name=""/>
        <dsp:cNvSpPr/>
      </dsp:nvSpPr>
      <dsp:spPr>
        <a:xfrm>
          <a:off x="4464504" y="1394645"/>
          <a:ext cx="3808404" cy="929905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195317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kern="1200" dirty="0" smtClean="0"/>
            <a:t>       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800" b="1" kern="1200" dirty="0" smtClean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kern="1200" dirty="0" smtClean="0"/>
            <a:t>Оценка соответствия тем в отчетах </a:t>
          </a:r>
          <a:r>
            <a:rPr lang="ru-RU" sz="1800" b="1" kern="1200" dirty="0" err="1" smtClean="0">
              <a:solidFill>
                <a:schemeClr val="tx1"/>
              </a:solidFill>
            </a:rPr>
            <a:t>Уралсиб</a:t>
          </a:r>
          <a:r>
            <a:rPr lang="ru-RU" sz="1800" b="1" kern="1200" dirty="0" smtClean="0">
              <a:solidFill>
                <a:schemeClr val="tx1"/>
              </a:solidFill>
            </a:rPr>
            <a:t>, </a:t>
          </a:r>
          <a:r>
            <a:rPr lang="ru-RU" sz="1800" b="1" kern="1200" dirty="0" err="1" smtClean="0">
              <a:solidFill>
                <a:schemeClr val="tx1"/>
              </a:solidFill>
            </a:rPr>
            <a:t>НорНикель</a:t>
          </a:r>
          <a:r>
            <a:rPr lang="ru-RU" sz="1800" b="1" kern="1200" dirty="0" smtClean="0">
              <a:solidFill>
                <a:schemeClr val="tx1"/>
              </a:solidFill>
            </a:rPr>
            <a:t> </a:t>
          </a:r>
          <a:r>
            <a:rPr lang="ru-RU" sz="1800" b="1" kern="1200" dirty="0" err="1" smtClean="0"/>
            <a:t>НорНикель</a:t>
          </a:r>
          <a:r>
            <a:rPr lang="ru-RU" sz="1800" b="1" kern="1200" dirty="0" smtClean="0"/>
            <a:t>)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kern="1200" dirty="0" smtClean="0"/>
            <a:t>       инструментарий</a:t>
          </a:r>
          <a:endParaRPr lang="ru-RU" sz="2000" kern="1200" dirty="0"/>
        </a:p>
      </dsp:txBody>
      <dsp:txXfrm>
        <a:off x="4464504" y="1627121"/>
        <a:ext cx="3575928" cy="464953"/>
      </dsp:txXfrm>
    </dsp:sp>
    <dsp:sp modelId="{EF145499-BDB9-4D9C-A1D6-8C828ED2F79A}">
      <dsp:nvSpPr>
        <dsp:cNvPr id="0" name=""/>
        <dsp:cNvSpPr/>
      </dsp:nvSpPr>
      <dsp:spPr>
        <a:xfrm>
          <a:off x="4536502" y="2114720"/>
          <a:ext cx="2509571" cy="2600569"/>
        </a:xfrm>
        <a:prstGeom prst="rect">
          <a:avLst/>
        </a:prstGeom>
        <a:solidFill>
          <a:schemeClr val="bg1">
            <a:lumMod val="85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</a:rPr>
            <a:t>Сопоставление тематического содержания отчета на предмет соответствия основным темам ИСО 26000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accent1">
                  <a:lumMod val="75000"/>
                </a:schemeClr>
              </a:solidFill>
            </a:rPr>
            <a:t>Включение соответствующего заявления в отчет</a:t>
          </a:r>
          <a:endParaRPr lang="ru-RU" sz="14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4536502" y="2114720"/>
        <a:ext cx="2509571" cy="260056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2A8ED7-FB8D-4F01-94F5-E83174147018}">
      <dsp:nvSpPr>
        <dsp:cNvPr id="0" name=""/>
        <dsp:cNvSpPr/>
      </dsp:nvSpPr>
      <dsp:spPr>
        <a:xfrm>
          <a:off x="3278007" y="-68860"/>
          <a:ext cx="1728200" cy="9101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kern="1200" dirty="0" smtClean="0"/>
            <a:t>Планирование и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kern="1200" dirty="0" smtClean="0"/>
            <a:t> подготовка</a:t>
          </a:r>
        </a:p>
        <a:p>
          <a:pPr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>
        <a:off x="3322435" y="-24432"/>
        <a:ext cx="1639344" cy="821258"/>
      </dsp:txXfrm>
    </dsp:sp>
    <dsp:sp modelId="{9C7DE78E-7B5D-48F9-AB2B-A3495C77ADF7}">
      <dsp:nvSpPr>
        <dsp:cNvPr id="0" name=""/>
        <dsp:cNvSpPr/>
      </dsp:nvSpPr>
      <dsp:spPr>
        <a:xfrm>
          <a:off x="2279093" y="384749"/>
          <a:ext cx="3824140" cy="3824140"/>
        </a:xfrm>
        <a:custGeom>
          <a:avLst/>
          <a:gdLst/>
          <a:ahLst/>
          <a:cxnLst/>
          <a:rect l="0" t="0" r="0" b="0"/>
          <a:pathLst>
            <a:path>
              <a:moveTo>
                <a:pt x="2837483" y="238862"/>
              </a:moveTo>
              <a:arcTo wR="1912070" hR="1912070" stAng="17936759" swAng="67370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63D3C6-B69F-4F3A-8B5D-4FC55C2AB13B}">
      <dsp:nvSpPr>
        <dsp:cNvPr id="0" name=""/>
        <dsp:cNvSpPr/>
      </dsp:nvSpPr>
      <dsp:spPr>
        <a:xfrm>
          <a:off x="4995437" y="918839"/>
          <a:ext cx="1706269" cy="8467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kern="1200" dirty="0" smtClean="0"/>
            <a:t>Проведение самооценки</a:t>
          </a:r>
        </a:p>
        <a:p>
          <a:pPr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>
        <a:off x="5036774" y="960176"/>
        <a:ext cx="1623595" cy="764110"/>
      </dsp:txXfrm>
    </dsp:sp>
    <dsp:sp modelId="{3133C394-A8A4-4EE9-A747-D29367AE0E76}">
      <dsp:nvSpPr>
        <dsp:cNvPr id="0" name=""/>
        <dsp:cNvSpPr/>
      </dsp:nvSpPr>
      <dsp:spPr>
        <a:xfrm>
          <a:off x="2237004" y="202393"/>
          <a:ext cx="3824140" cy="3824140"/>
        </a:xfrm>
        <a:custGeom>
          <a:avLst/>
          <a:gdLst/>
          <a:ahLst/>
          <a:cxnLst/>
          <a:rect l="0" t="0" r="0" b="0"/>
          <a:pathLst>
            <a:path>
              <a:moveTo>
                <a:pt x="3815337" y="1728799"/>
              </a:moveTo>
              <a:arcTo wR="1912070" hR="1912070" stAng="21269987" swAng="91436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4D3194-53D6-4408-9815-EC76EB4D81C4}">
      <dsp:nvSpPr>
        <dsp:cNvPr id="0" name=""/>
        <dsp:cNvSpPr/>
      </dsp:nvSpPr>
      <dsp:spPr>
        <a:xfrm>
          <a:off x="4977651" y="2601311"/>
          <a:ext cx="1684737" cy="10710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Определение  областей развития</a:t>
          </a:r>
          <a:endParaRPr lang="ru-RU" sz="1400" b="1" kern="1200" dirty="0"/>
        </a:p>
      </dsp:txBody>
      <dsp:txXfrm>
        <a:off x="5029938" y="2653598"/>
        <a:ext cx="1580163" cy="966524"/>
      </dsp:txXfrm>
    </dsp:sp>
    <dsp:sp modelId="{9D74ACCD-C8DE-40AA-ADD2-2CF55101B8AD}">
      <dsp:nvSpPr>
        <dsp:cNvPr id="0" name=""/>
        <dsp:cNvSpPr/>
      </dsp:nvSpPr>
      <dsp:spPr>
        <a:xfrm>
          <a:off x="2026088" y="530598"/>
          <a:ext cx="3824140" cy="3824140"/>
        </a:xfrm>
        <a:custGeom>
          <a:avLst/>
          <a:gdLst/>
          <a:ahLst/>
          <a:cxnLst/>
          <a:rect l="0" t="0" r="0" b="0"/>
          <a:pathLst>
            <a:path>
              <a:moveTo>
                <a:pt x="3305464" y="3221445"/>
              </a:moveTo>
              <a:arcTo wR="1912070" hR="1912070" stAng="2593167" swAng="57780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A72156-8F60-4C5D-AC9F-2F1D80FFD5A4}">
      <dsp:nvSpPr>
        <dsp:cNvPr id="0" name=""/>
        <dsp:cNvSpPr/>
      </dsp:nvSpPr>
      <dsp:spPr>
        <a:xfrm>
          <a:off x="3379134" y="3710435"/>
          <a:ext cx="1627073" cy="9998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Подготовка и публикация заявления (декларации)</a:t>
          </a:r>
          <a:endParaRPr lang="ru-RU" sz="1400" b="1" kern="1200" dirty="0"/>
        </a:p>
      </dsp:txBody>
      <dsp:txXfrm>
        <a:off x="3427940" y="3759241"/>
        <a:ext cx="1529461" cy="902192"/>
      </dsp:txXfrm>
    </dsp:sp>
    <dsp:sp modelId="{1936FE14-7A55-4311-B637-303C2697FD83}">
      <dsp:nvSpPr>
        <dsp:cNvPr id="0" name=""/>
        <dsp:cNvSpPr/>
      </dsp:nvSpPr>
      <dsp:spPr>
        <a:xfrm>
          <a:off x="2588545" y="567922"/>
          <a:ext cx="3824140" cy="3824140"/>
        </a:xfrm>
        <a:custGeom>
          <a:avLst/>
          <a:gdLst/>
          <a:ahLst/>
          <a:cxnLst/>
          <a:rect l="0" t="0" r="0" b="0"/>
          <a:pathLst>
            <a:path>
              <a:moveTo>
                <a:pt x="710293" y="3399264"/>
              </a:moveTo>
              <a:arcTo wR="1912070" hR="1912070" stAng="7736465" swAng="54809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EA4111-2BD5-4C43-9979-DB38BEAF4E7E}">
      <dsp:nvSpPr>
        <dsp:cNvPr id="0" name=""/>
        <dsp:cNvSpPr/>
      </dsp:nvSpPr>
      <dsp:spPr>
        <a:xfrm>
          <a:off x="1621834" y="2549996"/>
          <a:ext cx="1894423" cy="11305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Определение потребности в независимом подтверждении</a:t>
          </a:r>
          <a:endParaRPr lang="ru-RU" sz="1400" b="1" kern="1200" dirty="0"/>
        </a:p>
      </dsp:txBody>
      <dsp:txXfrm>
        <a:off x="1677023" y="2605185"/>
        <a:ext cx="1784045" cy="1020169"/>
      </dsp:txXfrm>
    </dsp:sp>
    <dsp:sp modelId="{43936898-73D7-4708-9AC2-D22F7987C594}">
      <dsp:nvSpPr>
        <dsp:cNvPr id="0" name=""/>
        <dsp:cNvSpPr/>
      </dsp:nvSpPr>
      <dsp:spPr>
        <a:xfrm>
          <a:off x="2352793" y="249838"/>
          <a:ext cx="3824140" cy="3824140"/>
        </a:xfrm>
        <a:custGeom>
          <a:avLst/>
          <a:gdLst/>
          <a:ahLst/>
          <a:cxnLst/>
          <a:rect l="0" t="0" r="0" b="0"/>
          <a:pathLst>
            <a:path>
              <a:moveTo>
                <a:pt x="17801" y="2172373"/>
              </a:moveTo>
              <a:arcTo wR="1912070" hR="1912070" stAng="10330538" swAng="70517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2F089D-1511-484A-829C-BF5B9EFB7F8E}">
      <dsp:nvSpPr>
        <dsp:cNvPr id="0" name=""/>
        <dsp:cNvSpPr/>
      </dsp:nvSpPr>
      <dsp:spPr>
        <a:xfrm>
          <a:off x="1693834" y="979700"/>
          <a:ext cx="1685886" cy="9222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Определение периодичности и сроков повторной самооценки</a:t>
          </a:r>
          <a:endParaRPr lang="ru-RU" sz="1400" b="1" kern="1200" dirty="0"/>
        </a:p>
      </dsp:txBody>
      <dsp:txXfrm>
        <a:off x="1738853" y="1024719"/>
        <a:ext cx="1595848" cy="832188"/>
      </dsp:txXfrm>
    </dsp:sp>
    <dsp:sp modelId="{9A41E6DB-F379-445C-B67F-E7DEF8584F4B}">
      <dsp:nvSpPr>
        <dsp:cNvPr id="0" name=""/>
        <dsp:cNvSpPr/>
      </dsp:nvSpPr>
      <dsp:spPr>
        <a:xfrm>
          <a:off x="2425937" y="297683"/>
          <a:ext cx="3824140" cy="3824140"/>
        </a:xfrm>
        <a:custGeom>
          <a:avLst/>
          <a:gdLst/>
          <a:ahLst/>
          <a:cxnLst/>
          <a:rect l="0" t="0" r="0" b="0"/>
          <a:pathLst>
            <a:path>
              <a:moveTo>
                <a:pt x="520214" y="601058"/>
              </a:moveTo>
              <a:arcTo wR="1912070" hR="1912070" stAng="13397206" swAng="58787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39CA0E-3FC6-48C7-A812-6C9355999052}">
      <dsp:nvSpPr>
        <dsp:cNvPr id="0" name=""/>
        <dsp:cNvSpPr/>
      </dsp:nvSpPr>
      <dsp:spPr>
        <a:xfrm>
          <a:off x="225137" y="0"/>
          <a:ext cx="8271806" cy="1230342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195317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Базовые принципы</a:t>
          </a:r>
          <a:endParaRPr lang="ru-RU" sz="2000" b="1" kern="1200" dirty="0"/>
        </a:p>
      </dsp:txBody>
      <dsp:txXfrm>
        <a:off x="225137" y="307586"/>
        <a:ext cx="7964221" cy="615171"/>
      </dsp:txXfrm>
    </dsp:sp>
    <dsp:sp modelId="{DA575D11-2434-40D7-A9CD-A3A0CE236C25}">
      <dsp:nvSpPr>
        <dsp:cNvPr id="0" name=""/>
        <dsp:cNvSpPr/>
      </dsp:nvSpPr>
      <dsp:spPr>
        <a:xfrm>
          <a:off x="288044" y="901680"/>
          <a:ext cx="1768114" cy="341551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Социальная хартия российского бизнеса (первый выпуск – 2006, новая редакция -2007)</a:t>
          </a:r>
          <a:endParaRPr lang="ru-RU" sz="16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288044" y="901680"/>
        <a:ext cx="1768114" cy="3415517"/>
      </dsp:txXfrm>
    </dsp:sp>
    <dsp:sp modelId="{5667F973-D801-4F2F-95D2-FAB55D4D7A01}">
      <dsp:nvSpPr>
        <dsp:cNvPr id="0" name=""/>
        <dsp:cNvSpPr/>
      </dsp:nvSpPr>
      <dsp:spPr>
        <a:xfrm>
          <a:off x="2055767" y="413885"/>
          <a:ext cx="6227253" cy="1230342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195317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000" b="1" kern="1200" dirty="0" smtClean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kern="1200" dirty="0" smtClean="0"/>
            <a:t>    Информационная база и аналитика</a:t>
          </a:r>
        </a:p>
        <a:p>
          <a:pPr lvl="0" algn="l">
            <a:spcBef>
              <a:spcPct val="0"/>
            </a:spcBef>
          </a:pPr>
          <a:endParaRPr lang="ru-RU" sz="2000" b="1" kern="1200" dirty="0"/>
        </a:p>
      </dsp:txBody>
      <dsp:txXfrm>
        <a:off x="2055767" y="721471"/>
        <a:ext cx="5919668" cy="615171"/>
      </dsp:txXfrm>
    </dsp:sp>
    <dsp:sp modelId="{651C2116-E231-42E6-BDB3-F3635A58879B}">
      <dsp:nvSpPr>
        <dsp:cNvPr id="0" name=""/>
        <dsp:cNvSpPr/>
      </dsp:nvSpPr>
      <dsp:spPr>
        <a:xfrm>
          <a:off x="2088242" y="1333706"/>
          <a:ext cx="2314736" cy="34103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ym typeface="Wingdings"/>
            </a:rPr>
            <a:t> </a:t>
          </a:r>
          <a:r>
            <a:rPr lang="ru-RU" sz="1600" b="0" kern="1200" dirty="0" smtClean="0"/>
            <a:t>Библиотека корпоративных практик</a:t>
          </a:r>
          <a:endParaRPr lang="ru-RU" sz="1600" b="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ym typeface="Wingdings"/>
            </a:rPr>
            <a:t></a:t>
          </a:r>
          <a:r>
            <a:rPr lang="ru-RU" sz="1600" b="0" kern="1200" dirty="0" smtClean="0"/>
            <a:t>Аналитические обзоры корпоративных нефинансовых отчетов (2006 г., 2008 г., 2011 г.) </a:t>
          </a:r>
          <a:endParaRPr lang="ru-RU" sz="1600" b="0" kern="1200" dirty="0"/>
        </a:p>
      </dsp:txBody>
      <dsp:txXfrm>
        <a:off x="2088242" y="1333706"/>
        <a:ext cx="2314736" cy="3410327"/>
      </dsp:txXfrm>
    </dsp:sp>
    <dsp:sp modelId="{A03A5009-A823-47E4-9645-4F1FB502D41A}">
      <dsp:nvSpPr>
        <dsp:cNvPr id="0" name=""/>
        <dsp:cNvSpPr/>
      </dsp:nvSpPr>
      <dsp:spPr>
        <a:xfrm>
          <a:off x="4359308" y="937867"/>
          <a:ext cx="3824397" cy="1230342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195317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kern="1200" dirty="0" smtClean="0"/>
            <a:t>       Методический     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kern="1200" dirty="0" smtClean="0"/>
            <a:t>       инструментарий</a:t>
          </a:r>
          <a:endParaRPr lang="ru-RU" sz="2000" kern="1200" dirty="0"/>
        </a:p>
      </dsp:txBody>
      <dsp:txXfrm>
        <a:off x="4359308" y="1245453"/>
        <a:ext cx="3516812" cy="615171"/>
      </dsp:txXfrm>
    </dsp:sp>
    <dsp:sp modelId="{EF145499-BDB9-4D9C-A1D6-8C828ED2F79A}">
      <dsp:nvSpPr>
        <dsp:cNvPr id="0" name=""/>
        <dsp:cNvSpPr/>
      </dsp:nvSpPr>
      <dsp:spPr>
        <a:xfrm>
          <a:off x="4392492" y="1840929"/>
          <a:ext cx="3251028" cy="30211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ym typeface="Wingdings"/>
            </a:rPr>
            <a:t></a:t>
          </a:r>
          <a:r>
            <a:rPr lang="ru-RU" sz="1400" b="0" kern="1200" dirty="0" smtClean="0"/>
            <a:t>2004 – Рекомендации «Пять шагов…»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ym typeface="Wingdings"/>
            </a:rPr>
            <a:t></a:t>
          </a:r>
          <a:r>
            <a:rPr lang="ru-RU" sz="1400" b="0" kern="1200" dirty="0" smtClean="0"/>
            <a:t>2008 – Рекомендации «Базовые индикаторы…»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ym typeface="Wingdings"/>
            </a:rPr>
            <a:t></a:t>
          </a:r>
          <a:r>
            <a:rPr lang="ru-RU" sz="1400" b="0" kern="1200" dirty="0" smtClean="0"/>
            <a:t>2009 – Регламент общественного заверения нефинансовых отчетов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ym typeface="Wingdings"/>
            </a:rPr>
            <a:t></a:t>
          </a:r>
          <a:r>
            <a:rPr lang="ru-RU" sz="1400" b="1" kern="1200" dirty="0" smtClean="0"/>
            <a:t>2011 – Рекомендации по самооценке (диагностике) организации деятельности компаний в соответствии с принципами социальной ответственности на основе положений </a:t>
          </a:r>
          <a:r>
            <a:rPr lang="ru-RU" sz="1400" b="1" u="none" kern="1200" dirty="0" smtClean="0"/>
            <a:t>международного стандарта  ISO 26000: 2010</a:t>
          </a:r>
          <a:endParaRPr lang="ru-RU" sz="1400" kern="1200" dirty="0"/>
        </a:p>
      </dsp:txBody>
      <dsp:txXfrm>
        <a:off x="4392492" y="1840929"/>
        <a:ext cx="3251028" cy="30211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EB41C4-2CFF-4671-BEB1-07462D7AD60E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E00E85-71B9-4857-920C-26638BCBC6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6756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Подготовку Национального стандарта осуществляет Технический комитет по стандартизации ТК 471 «Социальная ответственность» (создан приказом Федерального агентства по техническому регулированию и метрологии (</a:t>
            </a:r>
            <a:r>
              <a:rPr lang="ru-RU" dirty="0" err="1" smtClean="0"/>
              <a:t>Росстандарт</a:t>
            </a:r>
            <a:r>
              <a:rPr lang="ru-RU" dirty="0" smtClean="0"/>
              <a:t>)  от 22 ноября 2005 г № 1526)  на основе перевода международного стандарта, выполненного  компанией «Эрнст </a:t>
            </a:r>
            <a:r>
              <a:rPr lang="ru-RU" dirty="0" err="1" smtClean="0"/>
              <a:t>энд</a:t>
            </a:r>
            <a:r>
              <a:rPr lang="ru-RU" dirty="0" smtClean="0"/>
              <a:t> Янг».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00E85-71B9-4857-920C-26638BCBC644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/>
              <a:t>В дальнейшем предполагается разработать электронный вариант этого инструмента, который упростит его использование.</a:t>
            </a:r>
          </a:p>
          <a:p>
            <a:endParaRPr lang="ru-RU" dirty="0" smtClean="0"/>
          </a:p>
          <a:p>
            <a:pPr marL="0" indent="0">
              <a:buNone/>
            </a:pPr>
            <a:r>
              <a:rPr lang="ru-RU" sz="1200" dirty="0" smtClean="0">
                <a:solidFill>
                  <a:schemeClr val="accent1"/>
                </a:solidFill>
              </a:rPr>
              <a:t>ISO / IEC 17000 определяет оценку соответствия как деятельность, демонстрирующую, что определенные требования, относящиеся к продукции, процессам, системам, лицам или структурам выполнены. Стандарт </a:t>
            </a:r>
            <a:r>
              <a:rPr lang="en-US" sz="1200" dirty="0" smtClean="0">
                <a:solidFill>
                  <a:schemeClr val="accent1"/>
                </a:solidFill>
              </a:rPr>
              <a:t>ISO</a:t>
            </a:r>
            <a:r>
              <a:rPr lang="ru-RU" sz="1200" dirty="0" smtClean="0">
                <a:solidFill>
                  <a:schemeClr val="accent1"/>
                </a:solidFill>
              </a:rPr>
              <a:t> 26000 не содержит </a:t>
            </a:r>
            <a:r>
              <a:rPr lang="ru-RU" sz="1200" b="1" dirty="0" smtClean="0">
                <a:solidFill>
                  <a:schemeClr val="accent1"/>
                </a:solidFill>
              </a:rPr>
              <a:t>требований</a:t>
            </a:r>
            <a:r>
              <a:rPr lang="ru-RU" sz="1200" dirty="0" smtClean="0">
                <a:solidFill>
                  <a:schemeClr val="accent1"/>
                </a:solidFill>
              </a:rPr>
              <a:t> в их строгом понимании. Поэтому речь идет об использовании общей логики ISO / IEC 17000 (функциональный подход к оценке соответствия) в рамках анализа применения </a:t>
            </a:r>
            <a:r>
              <a:rPr lang="ru-RU" sz="1200" b="1" dirty="0" smtClean="0">
                <a:solidFill>
                  <a:schemeClr val="accent1"/>
                </a:solidFill>
              </a:rPr>
              <a:t>рекомендаций</a:t>
            </a:r>
            <a:r>
              <a:rPr lang="ru-RU" sz="1200" dirty="0" smtClean="0">
                <a:solidFill>
                  <a:schemeClr val="accent1"/>
                </a:solidFill>
              </a:rPr>
              <a:t> </a:t>
            </a:r>
            <a:r>
              <a:rPr lang="en-US" sz="1200" dirty="0" smtClean="0">
                <a:solidFill>
                  <a:schemeClr val="accent1"/>
                </a:solidFill>
              </a:rPr>
              <a:t>ISO</a:t>
            </a:r>
            <a:r>
              <a:rPr lang="ru-RU" sz="1200" dirty="0" smtClean="0">
                <a:solidFill>
                  <a:schemeClr val="accent1"/>
                </a:solidFill>
              </a:rPr>
              <a:t> 26000. </a:t>
            </a:r>
          </a:p>
          <a:p>
            <a:pPr marL="0" indent="0">
              <a:buNone/>
            </a:pPr>
            <a:endParaRPr lang="ru-RU" sz="1200" dirty="0" smtClean="0"/>
          </a:p>
          <a:p>
            <a:pPr marL="0" indent="0">
              <a:buNone/>
            </a:pPr>
            <a:r>
              <a:rPr lang="ru-RU" sz="1200" dirty="0" smtClean="0">
                <a:solidFill>
                  <a:schemeClr val="accent1"/>
                </a:solidFill>
              </a:rPr>
              <a:t>Национальные стандарты, идентичные международным стандартам </a:t>
            </a:r>
            <a:r>
              <a:rPr lang="en-US" sz="1200" dirty="0" smtClean="0">
                <a:solidFill>
                  <a:schemeClr val="accent1"/>
                </a:solidFill>
              </a:rPr>
              <a:t>I</a:t>
            </a:r>
            <a:r>
              <a:rPr lang="ru-RU" sz="1200" dirty="0" smtClean="0">
                <a:solidFill>
                  <a:schemeClr val="accent1"/>
                </a:solidFill>
              </a:rPr>
              <a:t>SO/IEC 17000: </a:t>
            </a:r>
          </a:p>
          <a:p>
            <a:r>
              <a:rPr lang="ru-RU" sz="1200" dirty="0" smtClean="0">
                <a:solidFill>
                  <a:schemeClr val="accent1"/>
                </a:solidFill>
              </a:rPr>
              <a:t>ГОСТ Р ИСО/МЭК 17000-2009. Оценка соответствия. Словарь и общие принципы.</a:t>
            </a:r>
          </a:p>
          <a:p>
            <a:r>
              <a:rPr lang="ru-RU" sz="1200" dirty="0" smtClean="0">
                <a:solidFill>
                  <a:schemeClr val="accent1"/>
                </a:solidFill>
              </a:rPr>
              <a:t>ГОСТ Р ИСО/МЭК 17050-1-2009. Оценка соответствия. Декларация поставщика о соответствии*. Часть 1. Общие требования.</a:t>
            </a:r>
          </a:p>
          <a:p>
            <a:r>
              <a:rPr lang="ru-RU" sz="1200" dirty="0" smtClean="0">
                <a:solidFill>
                  <a:schemeClr val="accent1"/>
                </a:solidFill>
              </a:rPr>
              <a:t>ГОСТ Р ИСО/МЭК 17050-2-2009.Оценка соответствия. Декларация поставщика о соответствии. Часть 2. Подтверждающая документация.</a:t>
            </a:r>
          </a:p>
          <a:p>
            <a:r>
              <a:rPr lang="ru-RU" sz="1200" dirty="0" smtClean="0">
                <a:solidFill>
                  <a:schemeClr val="accent1"/>
                </a:solidFill>
              </a:rPr>
              <a:t>* </a:t>
            </a:r>
            <a:r>
              <a:rPr lang="ru-RU" sz="1200" i="1" dirty="0" smtClean="0">
                <a:solidFill>
                  <a:schemeClr val="accent1"/>
                </a:solidFill>
              </a:rPr>
              <a:t>в соответствии с данным стандартом, вместо термина “декларация поставщика о соответствии“ может быть применен термин “декларация о соответствии“.</a:t>
            </a:r>
            <a:endParaRPr lang="ru-RU" sz="1200" dirty="0" smtClean="0">
              <a:solidFill>
                <a:schemeClr val="accent1"/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00E85-71B9-4857-920C-26638BCBC644}" type="slidenum">
              <a:rPr lang="ru-RU" smtClean="0"/>
              <a:t>14</a:t>
            </a:fld>
            <a:endParaRPr 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00E85-71B9-4857-920C-26638BCBC644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83523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00E85-71B9-4857-920C-26638BCBC644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48713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/>
              <a:t>Проект реализуется в рамках работы РСПП по продвижению принципов  социальной ответственности в практику компаний, работающих на российском рынке, внедрению лучшего мирового опыта управления в сфере устойчивости развития, повышению культуры деловой практики. Представленная схема отражает последовательность действий РСПП по продвижению КСО в российском бизнес - сообществе.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00E85-71B9-4857-920C-26638BCBC644}" type="slidenum">
              <a:rPr lang="ru-RU" smtClean="0"/>
              <a:t>18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Существуют методические материалы, которые демонстрируют связь ИСО 2600 и</a:t>
            </a:r>
            <a:r>
              <a:rPr lang="ru-RU" baseline="0" dirty="0" smtClean="0"/>
              <a:t> других документов, которые являются инструментарием в сфере Социальной </a:t>
            </a:r>
          </a:p>
          <a:p>
            <a:r>
              <a:rPr lang="ru-RU" baseline="0" dirty="0" smtClean="0"/>
              <a:t>ответс</a:t>
            </a:r>
            <a:r>
              <a:rPr lang="ru-RU" dirty="0" smtClean="0"/>
              <a:t>твенности.</a:t>
            </a:r>
          </a:p>
          <a:p>
            <a:r>
              <a:rPr lang="ru-RU" dirty="0" smtClean="0"/>
              <a:t>В их числе проведенный</a:t>
            </a:r>
            <a:r>
              <a:rPr lang="ru-RU" baseline="0" dirty="0" smtClean="0"/>
              <a:t> </a:t>
            </a:r>
            <a:r>
              <a:rPr lang="ru-RU" dirty="0" smtClean="0"/>
              <a:t>РСПП сопоставительный анализ.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00E85-71B9-4857-920C-26638BCBC64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91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00E85-71B9-4857-920C-26638BCBC64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40703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00E85-71B9-4857-920C-26638BCBC64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79333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558976-5E01-4305-A119-0BD431F04365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accent1"/>
                </a:solidFill>
              </a:rPr>
              <a:t>Признавая, что различные организации находятся на разных стадиях осознания и интеграции социальной ответственности, настоящий стандарт предназначен для добровольного применения как теми, кто начинает руководствоваться концепцией социальной ответственности, так и теми, кто имеет больше опыта в ее внедрении. Для начинающих может быть полезно прочитать и применять этот стандарт в качестве общего руководства, в то время как более опытный пользователь может использовать его для того, чтобы улучшить существующие практики и продолжить интеграцию социальной ответственности в организацию. </a:t>
            </a:r>
          </a:p>
          <a:p>
            <a:pPr marL="0" indent="0" algn="r">
              <a:buNone/>
            </a:pPr>
            <a:r>
              <a:rPr lang="en-US" i="1" dirty="0" smtClean="0">
                <a:solidFill>
                  <a:schemeClr val="accent1"/>
                </a:solidFill>
              </a:rPr>
              <a:t>ISO</a:t>
            </a:r>
            <a:r>
              <a:rPr lang="ru-RU" i="1" dirty="0" smtClean="0">
                <a:solidFill>
                  <a:schemeClr val="accent1"/>
                </a:solidFill>
              </a:rPr>
              <a:t> 26000. Введение. </a:t>
            </a:r>
            <a:endParaRPr lang="ru-RU" dirty="0" smtClean="0">
              <a:solidFill>
                <a:schemeClr val="accent1"/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00E85-71B9-4857-920C-26638BCBC644}" type="slidenum">
              <a:rPr lang="ru-RU" smtClean="0"/>
              <a:t>8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00E85-71B9-4857-920C-26638BCBC644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25372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1657">
              <a:defRPr/>
            </a:pPr>
            <a:r>
              <a:rPr lang="ru-RU" dirty="0" smtClean="0"/>
              <a:t>Проект реализуется в рамках работы РСПП по продвижению принципов  социальной ответственности в практику компаний, работающих на российском рынке, внедрению лучшего мирового опыта управления в сфере устойчивости развития.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00E85-71B9-4857-920C-26638BCBC644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00E85-71B9-4857-920C-26638BCBC644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342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23D5-0DBA-4FA4-A1E8-E28A855CDEC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04.03.2014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A1BF6-25CB-419A-A922-8A23E9DBE3C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8921E-E0BF-427D-AD71-597F13F4444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04.03.2014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A1BF6-25CB-419A-A922-8A23E9DBE3C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AD6B6-DAD9-46D4-B383-F147CD9B1BA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04.03.2014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A1BF6-25CB-419A-A922-8A23E9DBE3C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0C708-E143-4E82-869E-F53F03BEF945}" type="datetime1">
              <a:rPr lang="ru-RU" smtClean="0"/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3C8AC-04F0-429C-B72E-854B92B5DF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8029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6D6AC-D431-47AA-B315-1B3A8552F643}" type="datetime1">
              <a:rPr lang="ru-RU" smtClean="0"/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3C8AC-04F0-429C-B72E-854B92B5DF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4169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27F10-B28B-4A01-829C-31EEE28B7313}" type="datetime1">
              <a:rPr lang="ru-RU" smtClean="0"/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3C8AC-04F0-429C-B72E-854B92B5DF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97260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46522-AE9B-4B0C-8EB5-B6FD1EE53031}" type="datetime1">
              <a:rPr lang="ru-RU" smtClean="0"/>
              <a:t>04.03.2014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3C8AC-04F0-429C-B72E-854B92B5DF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26374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2F132-D01A-455C-B875-46B181491A94}" type="datetime1">
              <a:rPr lang="ru-RU" smtClean="0"/>
              <a:t>04.03.2014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3C8AC-04F0-429C-B72E-854B92B5DF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14395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7E31E-43D8-4BCB-BACF-8E79816A0831}" type="datetime1">
              <a:rPr lang="ru-RU" smtClean="0"/>
              <a:t>04.03.2014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3C8AC-04F0-429C-B72E-854B92B5DF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383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566B0-6E82-4A21-ACA3-38C077306DA5}" type="datetime1">
              <a:rPr lang="ru-RU" smtClean="0"/>
              <a:t>04.03.2014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0231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BB2F4-DC7E-4FFE-8B62-99EB1DABBD2B}" type="datetime1">
              <a:rPr lang="ru-RU" smtClean="0"/>
              <a:t>04.03.2014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3C8AC-04F0-429C-B72E-854B92B5DF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468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1A082-1DB5-4403-A886-33E16DB3FBB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04.03.2014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A1BF6-25CB-419A-A922-8A23E9DBE3C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088C4-C081-4646-BE40-CDA9B685BD7B}" type="datetime1">
              <a:rPr lang="ru-RU" smtClean="0"/>
              <a:t>04.03.2014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3C8AC-04F0-429C-B72E-854B92B5DF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0663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BB29F-74F8-44E2-88B2-8B6CB42A2543}" type="datetime1">
              <a:rPr lang="ru-RU" smtClean="0"/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3C8AC-04F0-429C-B72E-854B92B5DF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967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B9DF5-89E6-4ACE-AE74-14F6E64E43B9}" type="datetime1">
              <a:rPr lang="ru-RU" smtClean="0"/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3C8AC-04F0-429C-B72E-854B92B5DF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69129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DB5BD-A037-40B6-BE59-2E230F9FFD9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04.03.2014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63E03-4643-4F40-9D9F-16F86EDC46D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4755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5E7F6-105C-45CC-B871-1D4D9D17034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04.03.2014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63E03-4643-4F40-9D9F-16F86EDC46D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113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6018E-D7DD-45C9-84FB-75F3161EE1C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04.03.2014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63E03-4643-4F40-9D9F-16F86EDC46D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0757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799FB-EF21-418E-A318-40E36D2CBD0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04.03.2014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63E03-4643-4F40-9D9F-16F86EDC46D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8205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3779B-616A-4F6E-81E9-16CFFC1C411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04.03.2014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63E03-4643-4F40-9D9F-16F86EDC46D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4442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741A5-3550-4C5A-9FD4-5C24599515E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04.03.2014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63E03-4643-4F40-9D9F-16F86EDC46D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7031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FC881-A76C-45C3-9623-08BC6C0B7FF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04.03.2014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63E03-4643-4F40-9D9F-16F86EDC46D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416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0388A-ABFA-4CF1-9CFE-8AECD6F706F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04.03.2014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A1BF6-25CB-419A-A922-8A23E9DBE3C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08928-459C-4578-B6E2-FF81E134023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04.03.2014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63E03-4643-4F40-9D9F-16F86EDC46D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3932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0FE26-57D9-461E-B58D-9E36BDF6525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04.03.2014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63E03-4643-4F40-9D9F-16F86EDC46D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7764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05C1A-8E80-45E0-9575-418DA54FB23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04.03.2014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63E03-4643-4F40-9D9F-16F86EDC46D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12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5A28F-1BF9-43DB-A5D8-5C7A8562504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04.03.2014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63E03-4643-4F40-9D9F-16F86EDC46D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7152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AD04A6-7353-4422-A027-FB8A4B84A6A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04.03.2014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AE8ED2-A7DA-4D23-B1BE-6335932CDDB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123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FE6E9-67C9-417B-939A-CA914A303E9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04.03.2014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A1BF6-25CB-419A-A922-8A23E9DBE3C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46423-05C4-467B-8D37-65D54B6D93F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04.03.2014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A1BF6-25CB-419A-A922-8A23E9DBE3C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8C8A1-C4A2-4177-83ED-C7F29B41347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04.03.2014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A1BF6-25CB-419A-A922-8A23E9DBE3C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6EC0-D86C-4016-9FA7-31C4EDAF2E9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04.03.2014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A1BF6-25CB-419A-A922-8A23E9DBE3C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17EA9-D7E9-4EF5-AD15-529C6A26B8C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04.03.2014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A1BF6-25CB-419A-A922-8A23E9DBE3C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000F8-C20C-469F-8CD6-C58C7F31659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04.03.2014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A1BF6-25CB-419A-A922-8A23E9DBE3C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CCF344D-B300-4095-8A03-E53960337010}" type="datetime1">
              <a:rPr lang="ru-RU" smtClean="0"/>
              <a:t>04.03.2014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A3E09-AA67-43B0-A4FB-DC7F5C6536C7}" type="datetime1">
              <a:rPr lang="ru-RU" smtClean="0"/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F3C8AC-04F0-429C-B72E-854B92B5DF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0346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29D8B6-FED2-4074-9A7D-AB95C6D9B96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04.03.2014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763E03-4643-4F40-9D9F-16F86EDC46D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054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2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3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4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3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hyperlink" Target="http://rspp.ru/simplepage/448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4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10" Type="http://schemas.openxmlformats.org/officeDocument/2006/relationships/image" Target="../media/image19.jpeg"/><Relationship Id="rId4" Type="http://schemas.openxmlformats.org/officeDocument/2006/relationships/diagramData" Target="../diagrams/data5.xml"/><Relationship Id="rId9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26065609"/>
              </p:ext>
            </p:extLst>
          </p:nvPr>
        </p:nvGraphicFramePr>
        <p:xfrm>
          <a:off x="714348" y="1643051"/>
          <a:ext cx="7772400" cy="2500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512847833"/>
              </p:ext>
            </p:extLst>
          </p:nvPr>
        </p:nvGraphicFramePr>
        <p:xfrm>
          <a:off x="1214414" y="4357694"/>
          <a:ext cx="7000924" cy="2143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9220" name="Рисунок 4" descr="РСПП.jp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28625" y="285750"/>
            <a:ext cx="8391525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5907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5654"/>
            <a:ext cx="9144000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244" y="-387424"/>
            <a:ext cx="8046556" cy="792088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Варианты применения ИСО 26000 для целей самооценки</a:t>
            </a:r>
            <a:endParaRPr lang="ru-RU" sz="2400" b="1" dirty="0">
              <a:solidFill>
                <a:schemeClr val="tx2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9120713"/>
              </p:ext>
            </p:extLst>
          </p:nvPr>
        </p:nvGraphicFramePr>
        <p:xfrm>
          <a:off x="467544" y="450174"/>
          <a:ext cx="8496944" cy="4968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6900"/>
            <a:ext cx="640244" cy="653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3C8AC-04F0-429C-B72E-854B92B5DFAF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4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165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400" b="1" cap="none" dirty="0">
                <a:solidFill>
                  <a:srgbClr val="002060"/>
                </a:solidFill>
                <a:latin typeface="Arial"/>
              </a:rPr>
              <a:t>Использование инструмента </a:t>
            </a:r>
            <a:r>
              <a:rPr lang="en-US" sz="2400" b="1" cap="none" dirty="0">
                <a:solidFill>
                  <a:srgbClr val="002060"/>
                </a:solidFill>
                <a:latin typeface="Lucida Sans"/>
              </a:rPr>
              <a:t> </a:t>
            </a:r>
            <a:r>
              <a:rPr lang="ru-RU" sz="2400" b="1" cap="none" dirty="0">
                <a:solidFill>
                  <a:srgbClr val="002060"/>
                </a:solidFill>
                <a:latin typeface="Arial"/>
              </a:rPr>
              <a:t/>
            </a:r>
            <a:br>
              <a:rPr lang="ru-RU" sz="2400" b="1" cap="none" dirty="0">
                <a:solidFill>
                  <a:srgbClr val="002060"/>
                </a:solidFill>
                <a:latin typeface="Arial"/>
              </a:rPr>
            </a:br>
            <a:r>
              <a:rPr lang="ru-RU" sz="2000" b="1" cap="none" dirty="0">
                <a:solidFill>
                  <a:srgbClr val="002060"/>
                </a:solidFill>
                <a:latin typeface="Arial"/>
              </a:rPr>
              <a:t>Пример 3: </a:t>
            </a:r>
            <a:r>
              <a:rPr lang="ru-RU" sz="2000" b="1" cap="none" dirty="0" smtClean="0">
                <a:solidFill>
                  <a:srgbClr val="002060"/>
                </a:solidFill>
                <a:latin typeface="Arial"/>
              </a:rPr>
              <a:t>СВОДНАЯ ТАБЛИЦА ПО ОДНОЙ ИЗ ТЕМ</a:t>
            </a:r>
            <a:endParaRPr lang="ru-RU" sz="2000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/>
          </p:cNvGraphicFramePr>
          <p:nvPr/>
        </p:nvGraphicFramePr>
        <p:xfrm>
          <a:off x="683568" y="1340768"/>
          <a:ext cx="8139042" cy="4881568"/>
        </p:xfrm>
        <a:graphic>
          <a:graphicData uri="http://schemas.openxmlformats.org/drawingml/2006/table">
            <a:tbl>
              <a:tblPr/>
              <a:tblGrid>
                <a:gridCol w="997847"/>
                <a:gridCol w="769953"/>
                <a:gridCol w="721119"/>
                <a:gridCol w="807393"/>
                <a:gridCol w="807393"/>
                <a:gridCol w="807393"/>
                <a:gridCol w="807393"/>
                <a:gridCol w="809021"/>
                <a:gridCol w="844832"/>
                <a:gridCol w="766698"/>
              </a:tblGrid>
              <a:tr h="591881">
                <a:tc gridSpan="10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Интеграция социальной ответственности в деятельность организации: окружающая среда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484" marR="58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935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Основные проблемы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       Внедрение      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       принципов     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         и практик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484" marR="58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45. Приняты ли определения, термины, общие и специальные принципы, относящиеся к данной проблеме,  в соответствии с </a:t>
                      </a:r>
                      <a:r>
                        <a:rPr lang="en-US" sz="7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ISO</a:t>
                      </a:r>
                      <a:r>
                        <a:rPr lang="ru-RU" sz="7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26000? 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484" marR="58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46.Применима  ли данная проблема к деятельности организации?  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484" marR="58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47. Является ли проблема значимой для компании и ее заинтересованных сторон?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484" marR="58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48.Определены ли в связи с данной проблемой заинтересованные стороны?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484" marR="58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49.Определены ли приоритеты, обязательства и цели компании в связи с данной проблемой? 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484" marR="58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50. Внедрены ли процессы, системы, структуры и иные механизмы, которые обеспечивают возможность применения принципов и практик социальной ответственности к данной проблеме?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484" marR="58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51.Реализуются ли мероприятия, направленные на п</a:t>
                      </a:r>
                      <a:r>
                        <a:rPr lang="ru-RU" sz="700" b="1">
                          <a:latin typeface="Calibri"/>
                          <a:ea typeface="TimesNewRomanPS-BoldMT"/>
                          <a:cs typeface="Calibri"/>
                        </a:rPr>
                        <a:t>овышение осведомленности и развитие компетенций в сфере социальной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Calibri"/>
                          <a:ea typeface="TimesNewRomanPS-BoldMT"/>
                          <a:cs typeface="Calibri"/>
                        </a:rPr>
                        <a:t>ответственности?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484" marR="58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52. Обеспечен ли обмен информацией с заинтересованными сторонами, в том числе посредством процесса отчетности? 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484" marR="58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53.Внедрены ли механизмы </a:t>
                      </a:r>
                      <a:r>
                        <a:rPr lang="ru-RU" sz="700" b="1">
                          <a:latin typeface="Calibri"/>
                          <a:ea typeface="TimesNewRomanPS-BoldMT"/>
                          <a:cs typeface="Calibri"/>
                        </a:rPr>
                        <a:t>анализа и совершенствования деятельности организации,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Calibri"/>
                          <a:ea typeface="TimesNewRomanPS-BoldMT"/>
                          <a:cs typeface="Calibri"/>
                        </a:rPr>
                        <a:t>в данной области?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484" marR="58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8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1.Предотвращение загрязнения 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484" marR="58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6.5.3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484" marR="58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7.2; 7.3.1; 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484" marR="58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7.2; 7.3.2;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484" marR="58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4.5; 5.3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484" marR="58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7.3.1; 7.3.3; 7.3.4; 7.4.2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484" marR="58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7.4.2; 7.4.3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484" marR="58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7.4.1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484" marR="58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7.5; 7.6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484" marR="58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7.7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484" marR="58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35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2.Устойчивое ресурсопользование 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484" marR="58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6.5.4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484" marR="58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7.2; 7.3.1; 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484" marR="58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7.2; 7.3.2;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484" marR="58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4.5; 5.3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484" marR="58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7.3.1; 7.3.3; 7.3.4; 7.4.2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484" marR="58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7.4.2; 7.4.3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484" marR="58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7.4.1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484" marR="58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7.5; 7.6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484" marR="58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7.7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484" marR="58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413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3.Смягчение изменения климата и адаптация к нему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484" marR="58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6.5.5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484" marR="58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7.2; 7.3.1; 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484" marR="58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7.2; 7.3.2;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484" marR="58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4.5; 5.3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484" marR="58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7.3.1; 7.3.3; 7.3.4; 7.4.2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484" marR="58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7.4.2; 7.4.3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484" marR="58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7.4.1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484" marR="58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7.5; 7.6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484" marR="58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7.7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484" marR="58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668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4.Защита окружающей среды и</a:t>
                      </a:r>
                      <a:r>
                        <a:rPr lang="ru-RU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ru-RU" sz="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биоразнообразия и</a:t>
                      </a:r>
                      <a:r>
                        <a:rPr lang="ru-RU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ru-RU" sz="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восстановление природных местообитаний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484" marR="58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6.5.6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484" marR="58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7.2; 7.3.1; 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484" marR="58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7.2; 7.3.2;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484" marR="58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4.5; 5.3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484" marR="58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7.3.1; 7.3.3; 7.3.4; 7.4.2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484" marR="58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7.4.2; 7.4.3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484" marR="58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7.4.1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484" marR="58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7.5; 7.6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484" marR="58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7.7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484" marR="58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A1BF6-25CB-419A-A922-8A23E9DBE3C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84913"/>
            <a:ext cx="560387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570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0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260648"/>
            <a:ext cx="8301608" cy="93610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rgbClr val="002060"/>
                </a:solidFill>
              </a:rPr>
              <a:t>Использование инструмента </a:t>
            </a:r>
            <a:r>
              <a:rPr lang="en-US" sz="2400" b="1" dirty="0">
                <a:solidFill>
                  <a:srgbClr val="002060"/>
                </a:solidFill>
                <a:latin typeface="Lucida Sans"/>
              </a:rPr>
              <a:t> </a:t>
            </a:r>
            <a:r>
              <a:rPr lang="ru-RU" sz="1800" b="1" dirty="0">
                <a:solidFill>
                  <a:srgbClr val="002060"/>
                </a:solidFill>
              </a:rPr>
              <a:t/>
            </a:r>
            <a:br>
              <a:rPr lang="ru-RU" sz="1800" b="1" dirty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Пример 4: ИТОГОВАЯ ТАБЛИЦА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7" y="1454572"/>
            <a:ext cx="9100693" cy="540342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extLst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3C8AC-04F0-429C-B72E-854B92B5DFAF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04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0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Процесс самооценки</a:t>
            </a:r>
            <a:endParaRPr lang="ru-RU" sz="36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2899321"/>
              </p:ext>
            </p:extLst>
          </p:nvPr>
        </p:nvGraphicFramePr>
        <p:xfrm>
          <a:off x="457200" y="1484784"/>
          <a:ext cx="8291264" cy="46413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3C8AC-04F0-429C-B72E-854B92B5DFAF}" type="slidenum">
              <a:rPr lang="ru-RU" smtClean="0"/>
              <a:t>13</a:t>
            </a:fld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84913"/>
            <a:ext cx="560387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44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0387" y="476672"/>
            <a:ext cx="8136756" cy="115212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Рекомендации РСПП - Инструмент самооценки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457200" algn="just">
              <a:spcBef>
                <a:spcPts val="600"/>
              </a:spcBef>
              <a:buNone/>
            </a:pPr>
            <a:r>
              <a:rPr lang="ru-RU" sz="2200" dirty="0" smtClean="0"/>
              <a:t>Инструмент самооценки, подготовленный РСПП,  включает:</a:t>
            </a:r>
          </a:p>
          <a:p>
            <a:pPr lvl="0" algn="just"/>
            <a:r>
              <a:rPr lang="ru-RU" sz="2200" dirty="0" smtClean="0"/>
              <a:t>список контрольных вопросов (80 вопросов), которые охватывают структуру и ключевые положения </a:t>
            </a:r>
            <a:r>
              <a:rPr lang="en-US" sz="2200" dirty="0" smtClean="0"/>
              <a:t>ISO</a:t>
            </a:r>
            <a:r>
              <a:rPr lang="ru-RU" sz="2200" dirty="0" smtClean="0"/>
              <a:t> 26 000 и построены в соответствии с общей логикой стандартов </a:t>
            </a:r>
            <a:r>
              <a:rPr lang="en-US" sz="2200" dirty="0" smtClean="0"/>
              <a:t>I</a:t>
            </a:r>
            <a:r>
              <a:rPr lang="ru-RU" sz="2200" dirty="0" smtClean="0"/>
              <a:t>SO/IEC серии 17000 (Оценка соответствия). </a:t>
            </a:r>
          </a:p>
          <a:p>
            <a:pPr lvl="0" algn="just"/>
            <a:endParaRPr lang="ru-RU" sz="2200" dirty="0" smtClean="0"/>
          </a:p>
          <a:p>
            <a:pPr lvl="0" algn="just"/>
            <a:r>
              <a:rPr lang="ru-RU" sz="2200" dirty="0" smtClean="0"/>
              <a:t>рекомендации относительно представления подтверждающего материала </a:t>
            </a:r>
          </a:p>
          <a:p>
            <a:pPr marL="0" lvl="0" indent="0" algn="just">
              <a:buNone/>
            </a:pPr>
            <a:endParaRPr lang="ru-RU" sz="2200" dirty="0" smtClean="0"/>
          </a:p>
          <a:p>
            <a:pPr lvl="0" algn="just"/>
            <a:r>
              <a:rPr lang="ru-RU" sz="2200" dirty="0" smtClean="0"/>
              <a:t>сводную таблицу, которая позволяет наглядно представить общие итоги самооценки. </a:t>
            </a:r>
          </a:p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3C8AC-04F0-429C-B72E-854B92B5DFAF}" type="slidenum">
              <a:rPr lang="ru-RU" smtClean="0"/>
              <a:t>14</a:t>
            </a:fld>
            <a:endParaRPr lang="ru-RU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9" y="5998369"/>
            <a:ext cx="560387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237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0386" y="116632"/>
            <a:ext cx="8126413" cy="64807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Ожидаемые результаты</a:t>
            </a:r>
            <a:endParaRPr lang="ru-RU" sz="3200" b="1" dirty="0">
              <a:solidFill>
                <a:srgbClr val="00206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0839092"/>
              </p:ext>
            </p:extLst>
          </p:nvPr>
        </p:nvGraphicFramePr>
        <p:xfrm>
          <a:off x="395536" y="712919"/>
          <a:ext cx="8568952" cy="557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8941"/>
                <a:gridCol w="6190011"/>
              </a:tblGrid>
              <a:tr h="1435438">
                <a:tc rowSpan="4"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В результате следования рекомендациям компания  сможет: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дать обоснованный ответ на вопрос о соответствии представлений компании в области социальной ответственности международно признанным концепциям;</a:t>
                      </a:r>
                    </a:p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16629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dirty="0" smtClean="0"/>
                        <a:t>составить ясное представление о направлениях и полноте применения стандарта в практике организации деятельности; </a:t>
                      </a:r>
                    </a:p>
                    <a:p>
                      <a:pPr marL="285750" indent="-285750">
                        <a:buFont typeface="Wingdings" pitchFamily="2" charset="2"/>
                        <a:buChar char="ü"/>
                      </a:pPr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62800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dirty="0" smtClean="0"/>
                        <a:t>определить «области развития»;</a:t>
                      </a:r>
                    </a:p>
                    <a:p>
                      <a:pPr marL="285750" indent="-285750">
                        <a:buFont typeface="Wingdings" pitchFamily="2" charset="2"/>
                        <a:buChar char="ü"/>
                      </a:pPr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24287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dirty="0" smtClean="0"/>
                        <a:t>уточнить содержание и форматы коммуникации о стратегии и практике социальной ответственности  для заинтересованных сторон;</a:t>
                      </a:r>
                      <a:endParaRPr lang="en-US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dirty="0" smtClean="0"/>
                        <a:t>публично заявить о применении Стандарта </a:t>
                      </a:r>
                      <a:r>
                        <a:rPr lang="en-US" dirty="0" smtClean="0"/>
                        <a:t>ISO </a:t>
                      </a:r>
                      <a:endParaRPr lang="ru-RU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dirty="0" smtClean="0"/>
                        <a:t>     </a:t>
                      </a:r>
                      <a:r>
                        <a:rPr lang="en-US" dirty="0" smtClean="0"/>
                        <a:t>26 000</a:t>
                      </a:r>
                      <a:r>
                        <a:rPr lang="ru-RU" dirty="0" smtClean="0"/>
                        <a:t> и соответствующего национального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dirty="0" smtClean="0"/>
                        <a:t>     стандарта ГОСТ Р ИСО 26000.</a:t>
                      </a:r>
                    </a:p>
                    <a:p>
                      <a:pPr marL="0" indent="0">
                        <a:buFont typeface="Wingdings" pitchFamily="2" charset="2"/>
                        <a:buNone/>
                      </a:pPr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3C8AC-04F0-429C-B72E-854B92B5DFAF}" type="slidenum">
              <a:rPr lang="ru-RU" smtClean="0"/>
              <a:t>15</a:t>
            </a:fld>
            <a:endParaRPr lang="ru-RU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84913"/>
            <a:ext cx="560387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078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C:\Users\Дарья\Desktop\2011-12-03_235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628800"/>
            <a:ext cx="4933950" cy="29718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19256" cy="1368152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/>
              <a:t>Куда идем, к чему стремимся</a:t>
            </a:r>
            <a:br>
              <a:rPr lang="ru-RU" sz="2000" b="1" dirty="0" smtClean="0"/>
            </a:br>
            <a:r>
              <a:rPr lang="ru-RU" sz="2000" b="1" dirty="0" smtClean="0"/>
              <a:t>Сквозная оценка ответственной деловой практики: </a:t>
            </a:r>
            <a:br>
              <a:rPr lang="ru-RU" sz="2000" b="1" dirty="0" smtClean="0"/>
            </a:br>
            <a:r>
              <a:rPr lang="ru-RU" sz="2000" b="1" dirty="0" smtClean="0"/>
              <a:t>от миссии – к  результатам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600200"/>
            <a:ext cx="8291264" cy="4709120"/>
          </a:xfrm>
        </p:spPr>
        <p:txBody>
          <a:bodyPr>
            <a:normAutofit/>
          </a:bodyPr>
          <a:lstStyle/>
          <a:p>
            <a:pPr marL="0" indent="360000">
              <a:spcBef>
                <a:spcPts val="0"/>
              </a:spcBef>
              <a:buNone/>
            </a:pPr>
            <a:endParaRPr lang="ru-RU" sz="2000" b="1" dirty="0" smtClean="0"/>
          </a:p>
          <a:p>
            <a:pPr marL="0" indent="360000">
              <a:spcBef>
                <a:spcPts val="0"/>
              </a:spcBef>
              <a:buNone/>
            </a:pPr>
            <a:endParaRPr lang="ru-RU" sz="2000" b="1" dirty="0" smtClean="0"/>
          </a:p>
          <a:p>
            <a:pPr marL="0" indent="360000">
              <a:spcBef>
                <a:spcPts val="0"/>
              </a:spcBef>
              <a:buNone/>
            </a:pPr>
            <a:endParaRPr lang="ru-RU" sz="2000" b="1" dirty="0" smtClean="0"/>
          </a:p>
          <a:p>
            <a:pPr marL="0" indent="360000">
              <a:spcBef>
                <a:spcPts val="0"/>
              </a:spcBef>
              <a:buNone/>
            </a:pPr>
            <a:endParaRPr lang="ru-RU" sz="2000" b="1" dirty="0" smtClean="0"/>
          </a:p>
          <a:p>
            <a:pPr marL="0" indent="360000">
              <a:spcBef>
                <a:spcPts val="0"/>
              </a:spcBef>
              <a:buNone/>
            </a:pPr>
            <a:endParaRPr lang="ru-RU" sz="2000" b="1" dirty="0" smtClean="0"/>
          </a:p>
          <a:p>
            <a:pPr marL="0" indent="360000">
              <a:spcBef>
                <a:spcPts val="0"/>
              </a:spcBef>
              <a:buNone/>
            </a:pPr>
            <a:endParaRPr lang="ru-RU" sz="2000" b="1" dirty="0" smtClean="0"/>
          </a:p>
          <a:p>
            <a:pPr marL="0" indent="360000">
              <a:spcBef>
                <a:spcPts val="0"/>
              </a:spcBef>
              <a:buNone/>
            </a:pPr>
            <a:endParaRPr lang="ru-RU" sz="2000" b="1" dirty="0" smtClean="0"/>
          </a:p>
          <a:p>
            <a:pPr marL="0" indent="360000">
              <a:spcBef>
                <a:spcPts val="0"/>
              </a:spcBef>
              <a:buNone/>
            </a:pPr>
            <a:endParaRPr lang="ru-RU" sz="2000" b="1" dirty="0" smtClean="0"/>
          </a:p>
          <a:p>
            <a:pPr marL="0" indent="360000">
              <a:spcBef>
                <a:spcPts val="0"/>
              </a:spcBef>
              <a:buNone/>
            </a:pPr>
            <a:endParaRPr lang="ru-RU" sz="2000" b="1" dirty="0" smtClean="0"/>
          </a:p>
          <a:p>
            <a:pPr marL="0" indent="360000">
              <a:spcBef>
                <a:spcPts val="0"/>
              </a:spcBef>
              <a:buNone/>
            </a:pPr>
            <a:endParaRPr lang="ru-RU" sz="2000" b="1" dirty="0" smtClean="0"/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2000" b="1" dirty="0" smtClean="0"/>
              <a:t>Проводник </a:t>
            </a:r>
            <a:r>
              <a:rPr lang="ru-RU" sz="2000" dirty="0" smtClean="0"/>
              <a:t>– </a:t>
            </a:r>
            <a:r>
              <a:rPr lang="en-US" sz="2000" dirty="0" smtClean="0"/>
              <a:t>ISO</a:t>
            </a:r>
            <a:r>
              <a:rPr lang="ru-RU" sz="2000" dirty="0" smtClean="0"/>
              <a:t> 26000 и ГОСТ Р ИСО 26000 «Руководство по социальной ответственности» .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2000" b="1" dirty="0" smtClean="0"/>
              <a:t>Навигатор </a:t>
            </a:r>
            <a:r>
              <a:rPr lang="ru-RU" sz="2000" dirty="0" smtClean="0"/>
              <a:t>– Рекомендации для компаний  по самооценке организации их деятельности в соответствии с принципами социальной ответственности на основе положений </a:t>
            </a:r>
            <a:r>
              <a:rPr lang="en-US" sz="2000" dirty="0" smtClean="0"/>
              <a:t>ISO</a:t>
            </a:r>
            <a:r>
              <a:rPr lang="ru-RU" sz="2000" dirty="0" smtClean="0"/>
              <a:t> 26000.   </a:t>
            </a:r>
          </a:p>
          <a:p>
            <a:pPr algn="just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3C8AC-04F0-429C-B72E-854B92B5DFAF}" type="slidenum">
              <a:rPr lang="ru-RU" smtClean="0"/>
              <a:t>16</a:t>
            </a:fld>
            <a:endParaRPr lang="ru-RU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84913"/>
            <a:ext cx="560387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731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04"/>
            <a:ext cx="9144000" cy="6144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4632" cy="3024336"/>
          </a:xfrm>
        </p:spPr>
        <p:txBody>
          <a:bodyPr>
            <a:normAutofit fontScale="90000"/>
          </a:bodyPr>
          <a:lstStyle/>
          <a:p>
            <a:pPr marL="285750" lvl="0" indent="-285750">
              <a:spcBef>
                <a:spcPts val="0"/>
              </a:spcBef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/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en-US" sz="2000" b="1" dirty="0" smtClean="0">
                <a:solidFill>
                  <a:srgbClr val="002060"/>
                </a:solidFill>
              </a:rPr>
              <a:t/>
            </a:r>
            <a:br>
              <a:rPr lang="en-US" sz="2000" b="1" dirty="0" smtClean="0">
                <a:solidFill>
                  <a:srgbClr val="002060"/>
                </a:solidFill>
              </a:rPr>
            </a:br>
            <a:r>
              <a:rPr lang="en-US" sz="2000" b="1" dirty="0" smtClean="0">
                <a:solidFill>
                  <a:srgbClr val="002060"/>
                </a:solidFill>
              </a:rPr>
              <a:t/>
            </a:r>
            <a:br>
              <a:rPr lang="en-US" sz="2000" b="1" dirty="0" smtClean="0">
                <a:solidFill>
                  <a:srgbClr val="002060"/>
                </a:solidFill>
              </a:rPr>
            </a:br>
            <a:r>
              <a:rPr lang="en-US" sz="2000" b="1" dirty="0" smtClean="0">
                <a:solidFill>
                  <a:srgbClr val="002060"/>
                </a:solidFill>
              </a:rPr>
              <a:t/>
            </a:r>
            <a:br>
              <a:rPr lang="en-US" sz="2000" b="1" dirty="0" smtClean="0">
                <a:solidFill>
                  <a:srgbClr val="002060"/>
                </a:solidFill>
              </a:rPr>
            </a:br>
            <a:r>
              <a:rPr lang="en-US" sz="2200" b="1" dirty="0" smtClean="0">
                <a:solidFill>
                  <a:srgbClr val="002060"/>
                </a:solidFill>
              </a:rPr>
              <a:t>ISO </a:t>
            </a:r>
            <a:r>
              <a:rPr lang="ru-RU" sz="2200" b="1" dirty="0" smtClean="0">
                <a:solidFill>
                  <a:srgbClr val="002060"/>
                </a:solidFill>
              </a:rPr>
              <a:t> </a:t>
            </a:r>
            <a:r>
              <a:rPr lang="en-US" sz="2200" b="1" dirty="0">
                <a:solidFill>
                  <a:srgbClr val="002060"/>
                </a:solidFill>
              </a:rPr>
              <a:t>26 </a:t>
            </a:r>
            <a:r>
              <a:rPr lang="en-US" sz="2200" b="1" dirty="0" smtClean="0">
                <a:solidFill>
                  <a:srgbClr val="002060"/>
                </a:solidFill>
              </a:rPr>
              <a:t>000</a:t>
            </a:r>
            <a:r>
              <a:rPr lang="ru-RU" sz="2200" b="1" dirty="0" smtClean="0">
                <a:solidFill>
                  <a:srgbClr val="002060"/>
                </a:solidFill>
              </a:rPr>
              <a:t>:2010 принят в 2010 году </a:t>
            </a:r>
            <a:br>
              <a:rPr lang="ru-RU" sz="2200" b="1" dirty="0" smtClean="0">
                <a:solidFill>
                  <a:srgbClr val="002060"/>
                </a:solidFill>
              </a:rPr>
            </a:br>
            <a:r>
              <a:rPr lang="ru-RU" sz="2200" b="1" dirty="0" smtClean="0">
                <a:solidFill>
                  <a:srgbClr val="002060"/>
                </a:solidFill>
              </a:rPr>
              <a:t/>
            </a:r>
            <a:br>
              <a:rPr lang="ru-RU" sz="2200" b="1" dirty="0" smtClean="0">
                <a:solidFill>
                  <a:srgbClr val="002060"/>
                </a:solidFill>
              </a:rPr>
            </a:br>
            <a:r>
              <a:rPr lang="ru-RU" sz="2200" b="1" dirty="0" smtClean="0">
                <a:solidFill>
                  <a:srgbClr val="002060"/>
                </a:solidFill>
              </a:rPr>
              <a:t>ГОСТ </a:t>
            </a:r>
            <a:r>
              <a:rPr lang="en-US" sz="2200" b="1" dirty="0" smtClean="0">
                <a:solidFill>
                  <a:srgbClr val="002060"/>
                </a:solidFill>
              </a:rPr>
              <a:t> </a:t>
            </a:r>
            <a:r>
              <a:rPr lang="ru-RU" sz="2200" b="1" dirty="0" smtClean="0">
                <a:solidFill>
                  <a:srgbClr val="002060"/>
                </a:solidFill>
              </a:rPr>
              <a:t>Р </a:t>
            </a:r>
            <a:r>
              <a:rPr lang="ru-RU" sz="2200" b="1" dirty="0">
                <a:solidFill>
                  <a:srgbClr val="002060"/>
                </a:solidFill>
              </a:rPr>
              <a:t>ИСО </a:t>
            </a:r>
            <a:r>
              <a:rPr lang="ru-RU" sz="2200" b="1" dirty="0" smtClean="0">
                <a:solidFill>
                  <a:srgbClr val="002060"/>
                </a:solidFill>
              </a:rPr>
              <a:t>26000:2012  утвержден в 2012 году</a:t>
            </a:r>
            <a:br>
              <a:rPr lang="ru-RU" sz="2200" b="1" dirty="0" smtClean="0">
                <a:solidFill>
                  <a:srgbClr val="002060"/>
                </a:solidFill>
              </a:rPr>
            </a:br>
            <a:r>
              <a:rPr lang="en-US" sz="2200" b="1" dirty="0">
                <a:solidFill>
                  <a:srgbClr val="002060"/>
                </a:solidFill>
                <a:hlinkClick r:id="rId4"/>
              </a:rPr>
              <a:t>http://</a:t>
            </a:r>
            <a:r>
              <a:rPr lang="en-US" sz="2200" b="1" dirty="0" smtClean="0">
                <a:solidFill>
                  <a:srgbClr val="002060"/>
                </a:solidFill>
                <a:hlinkClick r:id="rId4"/>
              </a:rPr>
              <a:t>rspp.ru/simplepage/448</a:t>
            </a:r>
            <a:r>
              <a:rPr lang="ru-RU" sz="2200" b="1" dirty="0" smtClean="0">
                <a:solidFill>
                  <a:srgbClr val="002060"/>
                </a:solidFill>
              </a:rPr>
              <a:t/>
            </a:r>
            <a:br>
              <a:rPr lang="ru-RU" sz="2200" b="1" dirty="0" smtClean="0">
                <a:solidFill>
                  <a:srgbClr val="002060"/>
                </a:solidFill>
              </a:rPr>
            </a:br>
            <a:r>
              <a:rPr lang="ru-RU" sz="2200" b="1" dirty="0">
                <a:solidFill>
                  <a:srgbClr val="002060"/>
                </a:solidFill>
              </a:rPr>
              <a:t/>
            </a:r>
            <a:br>
              <a:rPr lang="ru-RU" sz="2200" b="1" dirty="0">
                <a:solidFill>
                  <a:srgbClr val="002060"/>
                </a:solidFill>
              </a:rPr>
            </a:br>
            <a:r>
              <a:rPr lang="ru-RU" sz="2200" b="1" dirty="0" smtClean="0">
                <a:solidFill>
                  <a:srgbClr val="002060"/>
                </a:solidFill>
              </a:rPr>
              <a:t>Рекомендации РСПП  по проведению самооценке в соответствии с положениями </a:t>
            </a:r>
            <a:r>
              <a:rPr lang="en-US" sz="2200" b="1" dirty="0" smtClean="0">
                <a:solidFill>
                  <a:srgbClr val="002060"/>
                </a:solidFill>
              </a:rPr>
              <a:t>ISO </a:t>
            </a:r>
            <a:r>
              <a:rPr lang="ru-RU" sz="2200" b="1" dirty="0" smtClean="0">
                <a:solidFill>
                  <a:srgbClr val="002060"/>
                </a:solidFill>
              </a:rPr>
              <a:t>26000  одобрены </a:t>
            </a:r>
            <a:br>
              <a:rPr lang="ru-RU" sz="2200" b="1" dirty="0" smtClean="0">
                <a:solidFill>
                  <a:srgbClr val="002060"/>
                </a:solidFill>
              </a:rPr>
            </a:br>
            <a:r>
              <a:rPr lang="ru-RU" sz="2200" b="1" dirty="0" smtClean="0">
                <a:solidFill>
                  <a:srgbClr val="002060"/>
                </a:solidFill>
              </a:rPr>
              <a:t>Бюро Правления РСПП (27.12.2011)</a:t>
            </a:r>
            <a:br>
              <a:rPr lang="ru-RU" sz="2200" b="1" dirty="0" smtClean="0">
                <a:solidFill>
                  <a:srgbClr val="002060"/>
                </a:solidFill>
              </a:rPr>
            </a:br>
            <a:r>
              <a:rPr lang="ru-RU" sz="2200" b="1" dirty="0" smtClean="0">
                <a:solidFill>
                  <a:srgbClr val="002060"/>
                </a:solidFill>
              </a:rPr>
              <a:t/>
            </a:r>
            <a:br>
              <a:rPr lang="ru-RU" sz="22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/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/>
            </a:r>
            <a:br>
              <a:rPr lang="ru-RU" sz="2800" b="1" dirty="0" smtClean="0">
                <a:solidFill>
                  <a:srgbClr val="002060"/>
                </a:solidFill>
              </a:rPr>
            </a:b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subTitle" idx="1"/>
          </p:nvPr>
        </p:nvSpPr>
        <p:spPr>
          <a:xfrm>
            <a:off x="1043608" y="3861048"/>
            <a:ext cx="7560840" cy="1777751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endParaRPr lang="ru-RU" sz="1800" dirty="0">
              <a:solidFill>
                <a:srgbClr val="002060"/>
              </a:solidFill>
            </a:endParaRPr>
          </a:p>
          <a:p>
            <a:pPr>
              <a:lnSpc>
                <a:spcPct val="200000"/>
              </a:lnSpc>
            </a:pPr>
            <a:r>
              <a:rPr lang="ru-RU" sz="2000" b="1" dirty="0" smtClean="0">
                <a:solidFill>
                  <a:srgbClr val="002060"/>
                </a:solidFill>
              </a:rPr>
              <a:t>СПАСИБО ЗА ВНИМАНИЕ!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8" y="5998369"/>
            <a:ext cx="560387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dirty="0" smtClean="0"/>
              <a:t>    Проекты РСПП  по продвижению идеологии и практики  корпоративной социальной ответственности</a:t>
            </a:r>
            <a:endParaRPr lang="ru-RU" sz="24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0577569"/>
              </p:ext>
            </p:extLst>
          </p:nvPr>
        </p:nvGraphicFramePr>
        <p:xfrm>
          <a:off x="323528" y="1340768"/>
          <a:ext cx="8496944" cy="4968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6900"/>
            <a:ext cx="640244" cy="653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3C8AC-04F0-429C-B72E-854B92B5DFAF}" type="slidenum">
              <a:rPr lang="ru-RU" smtClean="0"/>
              <a:t>18</a:t>
            </a:fld>
            <a:endParaRPr lang="ru-RU" dirty="0"/>
          </a:p>
        </p:txBody>
      </p:sp>
      <p:pic>
        <p:nvPicPr>
          <p:cNvPr id="1026" name="Picture 2" descr="C:\Users\OzeryanskayaMN.RSPP\Desktop\Scheme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648" y="-350838"/>
            <a:ext cx="10691813" cy="755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770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525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Стандарт ISO 26000:2010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84784"/>
            <a:ext cx="8568952" cy="4641379"/>
          </a:xfrm>
        </p:spPr>
        <p:txBody>
          <a:bodyPr>
            <a:normAutofit fontScale="25000" lnSpcReduction="20000"/>
          </a:bodyPr>
          <a:lstStyle/>
          <a:p>
            <a:pPr marL="0" indent="360000"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8000" dirty="0" smtClean="0">
                <a:solidFill>
                  <a:srgbClr val="002060"/>
                </a:solidFill>
              </a:rPr>
              <a:t>Опубликован в 2010 г. Международной организацией по стандартизации.  </a:t>
            </a:r>
          </a:p>
          <a:p>
            <a:pPr marL="0" lvl="0" indent="36000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8000" dirty="0" smtClean="0">
                <a:solidFill>
                  <a:srgbClr val="002060"/>
                </a:solidFill>
              </a:rPr>
              <a:t>является </a:t>
            </a:r>
            <a:r>
              <a:rPr lang="ru-RU" sz="8000" b="1" dirty="0" smtClean="0">
                <a:solidFill>
                  <a:srgbClr val="002060"/>
                </a:solidFill>
              </a:rPr>
              <a:t>руководством по социальной ответственности </a:t>
            </a:r>
            <a:r>
              <a:rPr lang="ru-RU" sz="8000" dirty="0" smtClean="0">
                <a:solidFill>
                  <a:srgbClr val="002060"/>
                </a:solidFill>
              </a:rPr>
              <a:t>для всех типов организаций; </a:t>
            </a:r>
          </a:p>
          <a:p>
            <a:pPr marL="0" lvl="0" indent="36000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ru-RU" sz="8000" dirty="0" smtClean="0">
              <a:solidFill>
                <a:srgbClr val="002060"/>
              </a:solidFill>
            </a:endParaRPr>
          </a:p>
          <a:p>
            <a:pPr marL="0" indent="36000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8000" dirty="0" smtClean="0">
                <a:solidFill>
                  <a:srgbClr val="002060"/>
                </a:solidFill>
              </a:rPr>
              <a:t>является стандартом-руководством по менеджменту (рамочный стандарт), задает </a:t>
            </a:r>
            <a:r>
              <a:rPr lang="ru-RU" sz="8000" b="1" dirty="0" smtClean="0">
                <a:solidFill>
                  <a:srgbClr val="002060"/>
                </a:solidFill>
              </a:rPr>
              <a:t>общее понимание социальной ответственности, базовых принципов и практик</a:t>
            </a:r>
            <a:r>
              <a:rPr lang="ru-RU" sz="8000" dirty="0" smtClean="0">
                <a:solidFill>
                  <a:srgbClr val="002060"/>
                </a:solidFill>
              </a:rPr>
              <a:t>;</a:t>
            </a:r>
          </a:p>
          <a:p>
            <a:pPr marL="0" indent="36000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ru-RU" sz="8000" dirty="0" smtClean="0">
              <a:solidFill>
                <a:srgbClr val="002060"/>
              </a:solidFill>
            </a:endParaRPr>
          </a:p>
          <a:p>
            <a:pPr marL="0" lvl="0" indent="36000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8000" dirty="0" smtClean="0">
                <a:solidFill>
                  <a:srgbClr val="002060"/>
                </a:solidFill>
              </a:rPr>
              <a:t>содержит </a:t>
            </a:r>
            <a:r>
              <a:rPr lang="ru-RU" sz="8000" b="1" dirty="0" smtClean="0">
                <a:solidFill>
                  <a:srgbClr val="002060"/>
                </a:solidFill>
              </a:rPr>
              <a:t>рекомендации</a:t>
            </a:r>
            <a:r>
              <a:rPr lang="ru-RU" sz="8000" dirty="0" smtClean="0">
                <a:solidFill>
                  <a:srgbClr val="002060"/>
                </a:solidFill>
              </a:rPr>
              <a:t>, а не требования; </a:t>
            </a: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ru-RU" sz="8000" dirty="0" smtClean="0">
              <a:solidFill>
                <a:srgbClr val="002060"/>
              </a:solidFill>
            </a:endParaRPr>
          </a:p>
          <a:p>
            <a:pPr marL="0" lvl="0" indent="36000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8000" b="1" dirty="0" smtClean="0">
                <a:solidFill>
                  <a:srgbClr val="002060"/>
                </a:solidFill>
              </a:rPr>
              <a:t>не предназначен для целей сертификации</a:t>
            </a:r>
            <a:r>
              <a:rPr lang="ru-RU" sz="7200" b="1" dirty="0" smtClean="0">
                <a:solidFill>
                  <a:srgbClr val="002060"/>
                </a:solidFill>
              </a:rPr>
              <a:t>. </a:t>
            </a: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1288"/>
            <a:ext cx="560864" cy="572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3C8AC-04F0-429C-B72E-854B92B5DFA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70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6" y="6246"/>
            <a:ext cx="9144000" cy="668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513" y="116632"/>
            <a:ext cx="8388951" cy="1224136"/>
          </a:xfrm>
        </p:spPr>
        <p:txBody>
          <a:bodyPr>
            <a:normAutofit fontScale="90000"/>
          </a:bodyPr>
          <a:lstStyle/>
          <a:p>
            <a:pPr marL="0" indent="0">
              <a:lnSpc>
                <a:spcPct val="85000"/>
              </a:lnSpc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en-US" sz="3100" dirty="0" smtClean="0"/>
              <a:t>ISO </a:t>
            </a:r>
            <a:r>
              <a:rPr lang="ru-RU" sz="3100" dirty="0" smtClean="0"/>
              <a:t>26000 в комплексе норм и стандартов в сфере социальной ответственности</a:t>
            </a:r>
            <a:endParaRPr lang="ru-RU" sz="3100" dirty="0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547664" y="1584784"/>
            <a:ext cx="5329138" cy="101566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1200" b="1" i="0" dirty="0">
                <a:solidFill>
                  <a:prstClr val="white"/>
                </a:solidFill>
              </a:rPr>
              <a:t>ОБЩИЕ </a:t>
            </a:r>
            <a:r>
              <a:rPr lang="ru-RU" sz="1200" b="1" i="0" dirty="0" smtClean="0">
                <a:solidFill>
                  <a:prstClr val="white"/>
                </a:solidFill>
              </a:rPr>
              <a:t>ПРИНЦИПЫ</a:t>
            </a:r>
          </a:p>
          <a:p>
            <a:r>
              <a:rPr lang="ru-RU" sz="1200" b="1" i="0" dirty="0" smtClean="0">
                <a:solidFill>
                  <a:prstClr val="white"/>
                </a:solidFill>
              </a:rPr>
              <a:t>Глобальный договор и другие документы ООН,  Конвенции МОТ, Рекомендации ОЭСР для транснациональных корпораций, Социальная хартия российского бизнеса…</a:t>
            </a:r>
            <a:endParaRPr lang="ru-RU" sz="1200" b="1" dirty="0" smtClean="0">
              <a:solidFill>
                <a:prstClr val="white"/>
              </a:solidFill>
            </a:endParaRPr>
          </a:p>
          <a:p>
            <a:pPr algn="ctr" eaLnBrk="1" hangingPunct="1"/>
            <a:endParaRPr lang="ru-RU" sz="1200" b="1" i="0" dirty="0">
              <a:solidFill>
                <a:prstClr val="white"/>
              </a:solidFill>
            </a:endParaRPr>
          </a:p>
        </p:txBody>
      </p:sp>
      <p:sp>
        <p:nvSpPr>
          <p:cNvPr id="11" name="Rectangle 16"/>
          <p:cNvSpPr>
            <a:spLocks noChangeArrowheads="1"/>
          </p:cNvSpPr>
          <p:nvPr/>
        </p:nvSpPr>
        <p:spPr bwMode="auto">
          <a:xfrm>
            <a:off x="359513" y="3830065"/>
            <a:ext cx="4739459" cy="200054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prstClr val="white"/>
                </a:solidFill>
              </a:rPr>
              <a:t>СТАНДАРТЫ СИСТЕМ </a:t>
            </a:r>
            <a:r>
              <a:rPr lang="ru-RU" sz="1400" b="1" dirty="0" smtClean="0">
                <a:solidFill>
                  <a:prstClr val="white"/>
                </a:solidFill>
              </a:rPr>
              <a:t>МЕНЕДЖМЕНТА</a:t>
            </a:r>
          </a:p>
          <a:p>
            <a:endParaRPr lang="ru-RU" sz="1400" b="1" dirty="0" smtClean="0">
              <a:solidFill>
                <a:prstClr val="white"/>
              </a:solidFill>
            </a:endParaRPr>
          </a:p>
          <a:p>
            <a:r>
              <a:rPr lang="ru-RU" sz="1200" b="1" dirty="0" smtClean="0">
                <a:solidFill>
                  <a:prstClr val="white"/>
                </a:solidFill>
              </a:rPr>
              <a:t>качества - </a:t>
            </a:r>
            <a:r>
              <a:rPr lang="en-US" sz="1200" b="1" dirty="0" smtClean="0">
                <a:solidFill>
                  <a:prstClr val="white"/>
                </a:solidFill>
              </a:rPr>
              <a:t>ISO</a:t>
            </a:r>
            <a:r>
              <a:rPr lang="ru-RU" sz="1200" b="1" dirty="0" smtClean="0">
                <a:solidFill>
                  <a:prstClr val="white"/>
                </a:solidFill>
              </a:rPr>
              <a:t> 9000; охраны окружающей среды – </a:t>
            </a:r>
            <a:r>
              <a:rPr lang="en-US" sz="1200" b="1" dirty="0" smtClean="0">
                <a:solidFill>
                  <a:prstClr val="white"/>
                </a:solidFill>
              </a:rPr>
              <a:t>ISO </a:t>
            </a:r>
            <a:r>
              <a:rPr lang="ru-RU" sz="1200" b="1" dirty="0" smtClean="0">
                <a:solidFill>
                  <a:prstClr val="white"/>
                </a:solidFill>
              </a:rPr>
              <a:t>14000; </a:t>
            </a:r>
            <a:endParaRPr lang="en-US" sz="1200" b="1" dirty="0" smtClean="0">
              <a:solidFill>
                <a:prstClr val="white"/>
              </a:solidFill>
            </a:endParaRPr>
          </a:p>
          <a:p>
            <a:r>
              <a:rPr lang="ru-RU" sz="1200" b="1" dirty="0" smtClean="0">
                <a:solidFill>
                  <a:prstClr val="white"/>
                </a:solidFill>
              </a:rPr>
              <a:t>охраны и безопасности труда - OHSAS 18000, энергетического  менеджмента –</a:t>
            </a:r>
            <a:r>
              <a:rPr lang="en-US" sz="1200" b="1" dirty="0" smtClean="0">
                <a:solidFill>
                  <a:prstClr val="white"/>
                </a:solidFill>
              </a:rPr>
              <a:t> ISO 50001,</a:t>
            </a:r>
            <a:r>
              <a:rPr lang="ru-RU" sz="1200" b="1" dirty="0" smtClean="0">
                <a:solidFill>
                  <a:prstClr val="white"/>
                </a:solidFill>
              </a:rPr>
              <a:t> ISO 30300 – «Информация и документация. </a:t>
            </a:r>
            <a:r>
              <a:rPr lang="ru-RU" sz="1200" b="1" dirty="0">
                <a:solidFill>
                  <a:prstClr val="white"/>
                </a:solidFill>
              </a:rPr>
              <a:t>Системы менеджмента документов. Основные положения и словарь</a:t>
            </a:r>
            <a:r>
              <a:rPr lang="ru-RU" sz="1200" b="1" dirty="0" smtClean="0">
                <a:solidFill>
                  <a:prstClr val="white"/>
                </a:solidFill>
              </a:rPr>
              <a:t>», </a:t>
            </a:r>
            <a:r>
              <a:rPr lang="ru-RU" sz="1200" dirty="0" smtClean="0">
                <a:solidFill>
                  <a:prstClr val="white"/>
                </a:solidFill>
              </a:rPr>
              <a:t> </a:t>
            </a:r>
            <a:r>
              <a:rPr lang="ru-RU" sz="1200" b="1" dirty="0">
                <a:solidFill>
                  <a:prstClr val="white"/>
                </a:solidFill>
              </a:rPr>
              <a:t>ISO </a:t>
            </a:r>
            <a:r>
              <a:rPr lang="ru-RU" sz="1200" b="1" dirty="0" smtClean="0">
                <a:solidFill>
                  <a:prstClr val="white"/>
                </a:solidFill>
              </a:rPr>
              <a:t>30301 - Информация </a:t>
            </a:r>
            <a:r>
              <a:rPr lang="ru-RU" sz="1200" b="1" dirty="0">
                <a:solidFill>
                  <a:prstClr val="white"/>
                </a:solidFill>
              </a:rPr>
              <a:t>и документация. Системы менеджмента </a:t>
            </a:r>
            <a:r>
              <a:rPr lang="ru-RU" sz="1200" b="1" dirty="0" smtClean="0">
                <a:solidFill>
                  <a:prstClr val="white"/>
                </a:solidFill>
              </a:rPr>
              <a:t>документов, …</a:t>
            </a:r>
            <a:endParaRPr lang="ru-RU" sz="1200" b="1" dirty="0">
              <a:solidFill>
                <a:prstClr val="white"/>
              </a:solidFill>
            </a:endParaRPr>
          </a:p>
          <a:p>
            <a:endParaRPr lang="ru-RU" sz="1200" b="1" dirty="0">
              <a:solidFill>
                <a:prstClr val="white"/>
              </a:solidFill>
            </a:endParaRP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4729316" y="5301208"/>
            <a:ext cx="4019148" cy="107721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endParaRPr lang="ru-RU" sz="1400" b="1" dirty="0" smtClean="0">
              <a:solidFill>
                <a:prstClr val="white"/>
              </a:solidFill>
            </a:endParaRPr>
          </a:p>
          <a:p>
            <a:r>
              <a:rPr lang="ru-RU" sz="1400" b="1" dirty="0" smtClean="0">
                <a:solidFill>
                  <a:prstClr val="white"/>
                </a:solidFill>
              </a:rPr>
              <a:t>РУКОВОДСТВА и СТАНДАРТЫ ОТЧЕТНОСТИ</a:t>
            </a:r>
          </a:p>
          <a:p>
            <a:r>
              <a:rPr lang="ru-RU" sz="1200" b="1" dirty="0" smtClean="0">
                <a:solidFill>
                  <a:prstClr val="white"/>
                </a:solidFill>
              </a:rPr>
              <a:t>Руководство по отчетности в области устойчивого развития </a:t>
            </a:r>
            <a:r>
              <a:rPr lang="en-US" sz="1200" b="1" dirty="0" smtClean="0">
                <a:solidFill>
                  <a:prstClr val="white"/>
                </a:solidFill>
              </a:rPr>
              <a:t>GRI</a:t>
            </a:r>
            <a:r>
              <a:rPr lang="ru-RU" sz="1200" b="1" dirty="0" smtClean="0">
                <a:solidFill>
                  <a:prstClr val="white"/>
                </a:solidFill>
              </a:rPr>
              <a:t>; серия </a:t>
            </a:r>
            <a:r>
              <a:rPr lang="en-US" sz="1200" b="1" dirty="0" err="1" smtClean="0">
                <a:solidFill>
                  <a:prstClr val="white"/>
                </a:solidFill>
              </a:rPr>
              <a:t>AccountAbility</a:t>
            </a:r>
            <a:r>
              <a:rPr lang="en-US" sz="1200" b="1" dirty="0" smtClean="0">
                <a:solidFill>
                  <a:prstClr val="white"/>
                </a:solidFill>
              </a:rPr>
              <a:t> </a:t>
            </a:r>
            <a:r>
              <a:rPr lang="ru-RU" sz="1200" b="1" dirty="0" smtClean="0">
                <a:solidFill>
                  <a:prstClr val="white"/>
                </a:solidFill>
              </a:rPr>
              <a:t>АА </a:t>
            </a:r>
            <a:r>
              <a:rPr lang="en-US" sz="1200" b="1" dirty="0" smtClean="0">
                <a:solidFill>
                  <a:prstClr val="white"/>
                </a:solidFill>
              </a:rPr>
              <a:t>1000</a:t>
            </a:r>
            <a:r>
              <a:rPr lang="ru-RU" sz="1200" b="1" dirty="0" smtClean="0">
                <a:solidFill>
                  <a:prstClr val="white"/>
                </a:solidFill>
              </a:rPr>
              <a:t> …;</a:t>
            </a:r>
          </a:p>
          <a:p>
            <a:r>
              <a:rPr lang="ru-RU" sz="1200" b="1" dirty="0" smtClean="0">
                <a:solidFill>
                  <a:prstClr val="white"/>
                </a:solidFill>
              </a:rPr>
              <a:t>Базовые индикаторы результативности… РСПП</a:t>
            </a:r>
            <a:endParaRPr lang="ru-RU" sz="1200" b="1" dirty="0">
              <a:solidFill>
                <a:prstClr val="white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729316" y="2466747"/>
            <a:ext cx="3240359" cy="29523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b="1" dirty="0" smtClean="0">
                <a:solidFill>
                  <a:prstClr val="white"/>
                </a:solidFill>
              </a:rPr>
              <a:t>Стандарты - общие руководства </a:t>
            </a:r>
            <a:r>
              <a:rPr lang="ru-RU" b="1" dirty="0">
                <a:solidFill>
                  <a:prstClr val="white"/>
                </a:solidFill>
              </a:rPr>
              <a:t>по </a:t>
            </a:r>
            <a:r>
              <a:rPr lang="ru-RU" b="1" dirty="0" smtClean="0">
                <a:solidFill>
                  <a:prstClr val="white"/>
                </a:solidFill>
              </a:rPr>
              <a:t>менеджменту:</a:t>
            </a:r>
          </a:p>
          <a:p>
            <a:pPr algn="ctr"/>
            <a:r>
              <a:rPr lang="en-US" b="1" dirty="0" smtClean="0">
                <a:solidFill>
                  <a:prstClr val="white"/>
                </a:solidFill>
              </a:rPr>
              <a:t>ISO 2600</a:t>
            </a:r>
            <a:r>
              <a:rPr lang="ru-RU" b="1" dirty="0" smtClean="0">
                <a:solidFill>
                  <a:prstClr val="white"/>
                </a:solidFill>
              </a:rPr>
              <a:t> </a:t>
            </a:r>
            <a:r>
              <a:rPr lang="en-US" b="1" dirty="0" smtClean="0">
                <a:solidFill>
                  <a:prstClr val="white"/>
                </a:solidFill>
              </a:rPr>
              <a:t>- </a:t>
            </a:r>
            <a:r>
              <a:rPr lang="ru-RU" sz="1200" b="1" dirty="0" smtClean="0">
                <a:solidFill>
                  <a:prstClr val="white"/>
                </a:solidFill>
              </a:rPr>
              <a:t>Руководство по социальной ответственности</a:t>
            </a:r>
          </a:p>
          <a:p>
            <a:pPr algn="ctr"/>
            <a:r>
              <a:rPr lang="en-US" b="1" dirty="0" smtClean="0">
                <a:solidFill>
                  <a:prstClr val="white"/>
                </a:solidFill>
              </a:rPr>
              <a:t>ISO</a:t>
            </a:r>
            <a:r>
              <a:rPr lang="ru-RU" b="1" dirty="0" smtClean="0">
                <a:solidFill>
                  <a:prstClr val="white"/>
                </a:solidFill>
              </a:rPr>
              <a:t> 31000 - </a:t>
            </a:r>
            <a:r>
              <a:rPr lang="ru-RU" sz="1200" b="1" dirty="0" smtClean="0">
                <a:solidFill>
                  <a:prstClr val="white"/>
                </a:solidFill>
              </a:rPr>
              <a:t>управление рисками</a:t>
            </a:r>
            <a:endParaRPr lang="ru-RU" sz="1200" b="1" dirty="0">
              <a:solidFill>
                <a:prstClr val="white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315200" y="6492875"/>
            <a:ext cx="1828800" cy="365125"/>
          </a:xfrm>
        </p:spPr>
        <p:txBody>
          <a:bodyPr/>
          <a:lstStyle/>
          <a:p>
            <a:pPr algn="r"/>
            <a:fld id="{887A1BF6-25CB-419A-A922-8A23E9DBE3C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algn="r"/>
              <a:t>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84913"/>
            <a:ext cx="560387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420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088" y="0"/>
            <a:ext cx="9677989" cy="6525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42678" y="-387424"/>
            <a:ext cx="8074155" cy="100811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ISO 26000 и российская практика КСО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97916" y="476672"/>
            <a:ext cx="8294563" cy="6768752"/>
          </a:xfrm>
        </p:spPr>
        <p:txBody>
          <a:bodyPr>
            <a:noAutofit/>
          </a:bodyPr>
          <a:lstStyle/>
          <a:p>
            <a:pPr marL="0" algn="just">
              <a:spcBef>
                <a:spcPts val="0"/>
              </a:spcBef>
              <a:spcAft>
                <a:spcPts val="600"/>
              </a:spcAft>
            </a:pPr>
            <a:r>
              <a:rPr lang="ru-RU" sz="1600" b="1" dirty="0" smtClean="0">
                <a:solidFill>
                  <a:srgbClr val="002060"/>
                </a:solidFill>
              </a:rPr>
              <a:t>Принципы и ключевые положения ISO 26000 </a:t>
            </a:r>
            <a:r>
              <a:rPr lang="en-US" sz="1600" b="1" dirty="0" smtClean="0">
                <a:solidFill>
                  <a:srgbClr val="002060"/>
                </a:solidFill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</a:rPr>
              <a:t>соответствуют </a:t>
            </a:r>
            <a:r>
              <a:rPr lang="ru-RU" sz="1600" dirty="0" smtClean="0">
                <a:solidFill>
                  <a:srgbClr val="002060"/>
                </a:solidFill>
              </a:rPr>
              <a:t>сложившемуся в российской деловой практике пониманию социальной ответственности, которое основано на </a:t>
            </a:r>
            <a:r>
              <a:rPr lang="ru-RU" sz="1600" dirty="0">
                <a:solidFill>
                  <a:srgbClr val="002060"/>
                </a:solidFill>
              </a:rPr>
              <a:t>принципах Социальной хартии российского </a:t>
            </a:r>
            <a:r>
              <a:rPr lang="ru-RU" sz="1600" dirty="0" smtClean="0">
                <a:solidFill>
                  <a:srgbClr val="002060"/>
                </a:solidFill>
              </a:rPr>
              <a:t>бизнеса и отвечает Глобальному Договору ООН.</a:t>
            </a:r>
          </a:p>
          <a:p>
            <a:pPr marL="0" algn="just">
              <a:spcBef>
                <a:spcPts val="0"/>
              </a:spcBef>
              <a:spcAft>
                <a:spcPts val="600"/>
              </a:spcAft>
            </a:pPr>
            <a:r>
              <a:rPr lang="ru-RU" sz="1600" b="1" dirty="0" smtClean="0">
                <a:solidFill>
                  <a:srgbClr val="002060"/>
                </a:solidFill>
              </a:rPr>
              <a:t>  Освоение и применение  положений </a:t>
            </a:r>
            <a:r>
              <a:rPr lang="en-US" sz="1600" b="1" dirty="0" smtClean="0">
                <a:solidFill>
                  <a:srgbClr val="002060"/>
                </a:solidFill>
              </a:rPr>
              <a:t>ISO</a:t>
            </a:r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r>
              <a:rPr lang="ru-RU" sz="1600" b="1" dirty="0">
                <a:solidFill>
                  <a:srgbClr val="002060"/>
                </a:solidFill>
              </a:rPr>
              <a:t>26000  </a:t>
            </a:r>
            <a:r>
              <a:rPr lang="ru-RU" sz="1600" b="1" dirty="0" smtClean="0">
                <a:solidFill>
                  <a:srgbClr val="002060"/>
                </a:solidFill>
              </a:rPr>
              <a:t>– логичный шаг </a:t>
            </a:r>
            <a:r>
              <a:rPr lang="ru-RU" sz="1600" dirty="0" smtClean="0">
                <a:solidFill>
                  <a:srgbClr val="002060"/>
                </a:solidFill>
              </a:rPr>
              <a:t>в  направлении интеграции принципов социальной ответственности в управление компаниями\организациями.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ru-RU" sz="1600" b="1" dirty="0" smtClean="0">
                <a:solidFill>
                  <a:srgbClr val="002060"/>
                </a:solidFill>
              </a:rPr>
              <a:t>Следующий </a:t>
            </a:r>
            <a:r>
              <a:rPr lang="ru-RU" sz="1600" b="1" dirty="0">
                <a:solidFill>
                  <a:srgbClr val="002060"/>
                </a:solidFill>
              </a:rPr>
              <a:t>шаг – утверждение </a:t>
            </a:r>
            <a:r>
              <a:rPr lang="ru-RU" sz="1600" b="1" dirty="0" smtClean="0">
                <a:solidFill>
                  <a:srgbClr val="002060"/>
                </a:solidFill>
              </a:rPr>
              <a:t>национального </a:t>
            </a:r>
            <a:r>
              <a:rPr lang="ru-RU" sz="1600" b="1" dirty="0">
                <a:solidFill>
                  <a:srgbClr val="002060"/>
                </a:solidFill>
              </a:rPr>
              <a:t>стандарта ГОСТ Р </a:t>
            </a:r>
            <a:r>
              <a:rPr lang="ru-RU" sz="1600" b="1" dirty="0" smtClean="0">
                <a:solidFill>
                  <a:srgbClr val="002060"/>
                </a:solidFill>
              </a:rPr>
              <a:t>ИСО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 26000,  </a:t>
            </a:r>
            <a:r>
              <a:rPr lang="ru-RU" sz="1600" dirty="0">
                <a:solidFill>
                  <a:srgbClr val="002060"/>
                </a:solidFill>
              </a:rPr>
              <a:t>предусматривающего прямое применение международного </a:t>
            </a:r>
            <a:r>
              <a:rPr lang="ru-RU" sz="1600" dirty="0" smtClean="0">
                <a:solidFill>
                  <a:srgbClr val="002060"/>
                </a:solidFill>
              </a:rPr>
              <a:t>стандарта и его  широкое использование в деятельности компаний\организаций (Росстандарт утвердил в 2012, вступление в силу - март 2013).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r>
              <a:rPr lang="ru-RU" sz="1600" b="1" dirty="0">
                <a:solidFill>
                  <a:srgbClr val="002060"/>
                </a:solidFill>
              </a:rPr>
              <a:t>Следующий шаг – разработка механизмов использования </a:t>
            </a:r>
            <a:r>
              <a:rPr lang="en-US" sz="1600" b="1" dirty="0">
                <a:solidFill>
                  <a:srgbClr val="002060"/>
                </a:solidFill>
              </a:rPr>
              <a:t>ISO</a:t>
            </a:r>
            <a:r>
              <a:rPr lang="ru-RU" sz="1600" b="1" dirty="0">
                <a:solidFill>
                  <a:srgbClr val="002060"/>
                </a:solidFill>
              </a:rPr>
              <a:t> 26000   в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600" b="1" dirty="0">
                <a:solidFill>
                  <a:srgbClr val="002060"/>
                </a:solidFill>
              </a:rPr>
              <a:t>практике компаний, </a:t>
            </a:r>
            <a:r>
              <a:rPr lang="ru-RU" sz="1600" dirty="0">
                <a:solidFill>
                  <a:srgbClr val="002060"/>
                </a:solidFill>
              </a:rPr>
              <a:t>включая проведение компаниями самооценки соответствия своей деятельности  принципам и положениям стандарта, а также </a:t>
            </a:r>
            <a:r>
              <a:rPr lang="ru-RU" sz="1600" dirty="0" err="1">
                <a:solidFill>
                  <a:srgbClr val="002060"/>
                </a:solidFill>
              </a:rPr>
              <a:t>самодекларацию</a:t>
            </a:r>
            <a:r>
              <a:rPr lang="ru-RU" sz="1600" dirty="0">
                <a:solidFill>
                  <a:srgbClr val="002060"/>
                </a:solidFill>
              </a:rPr>
              <a:t> по результатам оценки.</a:t>
            </a:r>
          </a:p>
          <a:p>
            <a:pPr marL="0" algn="just">
              <a:spcBef>
                <a:spcPts val="0"/>
              </a:spcBef>
              <a:spcAft>
                <a:spcPts val="600"/>
              </a:spcAft>
            </a:pPr>
            <a:r>
              <a:rPr lang="ru-RU" sz="1600" b="1" dirty="0" smtClean="0">
                <a:solidFill>
                  <a:srgbClr val="002060"/>
                </a:solidFill>
              </a:rPr>
              <a:t>Стандарт - общее руководство по управлению в сфере социальной ответственности  - уже востребован в российской практике </a:t>
            </a:r>
            <a:r>
              <a:rPr lang="ru-RU" sz="1600" dirty="0" smtClean="0">
                <a:solidFill>
                  <a:srgbClr val="002060"/>
                </a:solidFill>
              </a:rPr>
              <a:t>и может рассматриваться как  практический инструмент для: </a:t>
            </a:r>
          </a:p>
          <a:p>
            <a:pPr marL="0" lvl="1" algn="just">
              <a:spcBef>
                <a:spcPts val="0"/>
              </a:spcBef>
              <a:spcAft>
                <a:spcPts val="600"/>
              </a:spcAft>
            </a:pPr>
            <a:r>
              <a:rPr lang="ru-RU" sz="1600" dirty="0" smtClean="0">
                <a:solidFill>
                  <a:srgbClr val="002060"/>
                </a:solidFill>
              </a:rPr>
              <a:t>повышения эффективности управления в сфере КСО;</a:t>
            </a:r>
          </a:p>
          <a:p>
            <a:pPr marL="0" lvl="1" algn="just">
              <a:spcBef>
                <a:spcPts val="0"/>
              </a:spcBef>
              <a:spcAft>
                <a:spcPts val="600"/>
              </a:spcAft>
            </a:pPr>
            <a:r>
              <a:rPr lang="ru-RU" sz="1600" smtClean="0">
                <a:solidFill>
                  <a:srgbClr val="002060"/>
                </a:solidFill>
              </a:rPr>
              <a:t>улучшения </a:t>
            </a:r>
            <a:r>
              <a:rPr lang="ru-RU" sz="1600" dirty="0" smtClean="0">
                <a:solidFill>
                  <a:srgbClr val="002060"/>
                </a:solidFill>
              </a:rPr>
              <a:t>качества информации в публичной отчетности;</a:t>
            </a:r>
          </a:p>
          <a:p>
            <a:pPr marL="0" lvl="1" algn="just">
              <a:spcBef>
                <a:spcPts val="0"/>
              </a:spcBef>
              <a:spcAft>
                <a:spcPts val="600"/>
              </a:spcAft>
            </a:pPr>
            <a:r>
              <a:rPr lang="ru-RU" sz="1600" dirty="0" smtClean="0">
                <a:solidFill>
                  <a:srgbClr val="002060"/>
                </a:solidFill>
              </a:rPr>
              <a:t>укрепления репутации, привлекательности компании для стейкхолдеров;</a:t>
            </a:r>
          </a:p>
          <a:p>
            <a:pPr marL="0" lvl="1" algn="just">
              <a:spcBef>
                <a:spcPts val="0"/>
              </a:spcBef>
              <a:spcAft>
                <a:spcPts val="600"/>
              </a:spcAft>
            </a:pPr>
            <a:r>
              <a:rPr lang="ru-RU" sz="1600" dirty="0" smtClean="0">
                <a:solidFill>
                  <a:srgbClr val="002060"/>
                </a:solidFill>
              </a:rPr>
              <a:t>продуктивного государственно-частного партнерства;</a:t>
            </a:r>
          </a:p>
          <a:p>
            <a:pPr marL="0" lvl="1" algn="just">
              <a:spcBef>
                <a:spcPts val="0"/>
              </a:spcBef>
              <a:spcAft>
                <a:spcPts val="600"/>
              </a:spcAft>
            </a:pPr>
            <a:r>
              <a:rPr lang="ru-RU" sz="1600" dirty="0" smtClean="0">
                <a:solidFill>
                  <a:srgbClr val="002060"/>
                </a:solidFill>
              </a:rPr>
              <a:t>развития корпоративной культуры.</a:t>
            </a:r>
          </a:p>
          <a:p>
            <a:pPr marL="0" indent="0">
              <a:buNone/>
            </a:pPr>
            <a:endParaRPr lang="ru-RU" sz="1600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6309320"/>
            <a:ext cx="706437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182816" y="6319043"/>
            <a:ext cx="2133600" cy="365125"/>
          </a:xfrm>
        </p:spPr>
        <p:txBody>
          <a:bodyPr/>
          <a:lstStyle/>
          <a:p>
            <a:fld id="{7DF3C8AC-04F0-429C-B72E-854B92B5DFAF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703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-57007"/>
            <a:ext cx="9432032" cy="6900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80920" cy="1224136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Рекомендации по самооценке:</a:t>
            </a:r>
            <a:br>
              <a:rPr lang="ru-RU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соответствие  </a:t>
            </a:r>
            <a:r>
              <a:rPr lang="ru-RU" sz="2200" dirty="0" smtClean="0">
                <a:solidFill>
                  <a:srgbClr val="002060"/>
                </a:solidFill>
                <a:latin typeface="Arial" pitchFamily="34" charset="0"/>
              </a:rPr>
              <a:t>структуре</a:t>
            </a:r>
            <a:r>
              <a:rPr lang="ru-RU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логике </a:t>
            </a:r>
            <a:r>
              <a:rPr lang="en-US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ISO 26000</a:t>
            </a:r>
            <a:r>
              <a:rPr lang="ru-RU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и </a:t>
            </a:r>
            <a:br>
              <a:rPr lang="ru-RU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ГОСТ  Р ИСО 26000</a:t>
            </a:r>
            <a:br>
              <a:rPr lang="ru-RU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lang="ru-RU" sz="2200" dirty="0">
              <a:solidFill>
                <a:srgbClr val="00206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563888" y="1412776"/>
            <a:ext cx="5112568" cy="460851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475101" y="1628800"/>
            <a:ext cx="2995597" cy="4608512"/>
          </a:xfrm>
          <a:solidFill>
            <a:schemeClr val="bg1"/>
          </a:solidFill>
        </p:spPr>
        <p:txBody>
          <a:bodyPr>
            <a:normAutofit fontScale="32500" lnSpcReduction="20000"/>
          </a:bodyPr>
          <a:lstStyle/>
          <a:p>
            <a:pPr algn="r"/>
            <a:r>
              <a:rPr lang="ru-RU" sz="2500" b="1" dirty="0" smtClean="0">
                <a:solidFill>
                  <a:srgbClr val="990000"/>
                </a:solidFill>
              </a:rPr>
              <a:t>Раздел 1 </a:t>
            </a:r>
          </a:p>
          <a:p>
            <a:r>
              <a:rPr lang="ru-RU" sz="2300" b="1" dirty="0" smtClean="0">
                <a:solidFill>
                  <a:srgbClr val="990000"/>
                </a:solidFill>
              </a:rPr>
              <a:t>Область применения</a:t>
            </a:r>
            <a:endParaRPr lang="ru-RU" sz="2300" b="1" dirty="0" smtClean="0"/>
          </a:p>
          <a:p>
            <a:pPr algn="r"/>
            <a:endParaRPr lang="ru-RU" sz="2300" b="1" dirty="0"/>
          </a:p>
          <a:p>
            <a:pPr algn="r"/>
            <a:endParaRPr lang="ru-RU" sz="2500" b="1" dirty="0" smtClean="0">
              <a:solidFill>
                <a:srgbClr val="990000"/>
              </a:solidFill>
            </a:endParaRPr>
          </a:p>
          <a:p>
            <a:pPr algn="r"/>
            <a:r>
              <a:rPr lang="ru-RU" sz="2500" b="1" dirty="0" smtClean="0">
                <a:solidFill>
                  <a:srgbClr val="990000"/>
                </a:solidFill>
              </a:rPr>
              <a:t>Раздел 2</a:t>
            </a:r>
          </a:p>
          <a:p>
            <a:r>
              <a:rPr lang="ru-RU" sz="2500" b="1" dirty="0" smtClean="0">
                <a:solidFill>
                  <a:srgbClr val="990000"/>
                </a:solidFill>
              </a:rPr>
              <a:t>Термины и определения</a:t>
            </a:r>
          </a:p>
          <a:p>
            <a:pPr algn="r"/>
            <a:r>
              <a:rPr lang="ru-RU" sz="2500" b="1" dirty="0" smtClean="0">
                <a:solidFill>
                  <a:srgbClr val="990000"/>
                </a:solidFill>
              </a:rPr>
              <a:t>Раздел 3</a:t>
            </a:r>
          </a:p>
          <a:p>
            <a:pPr>
              <a:lnSpc>
                <a:spcPct val="150000"/>
              </a:lnSpc>
            </a:pPr>
            <a:r>
              <a:rPr lang="ru-RU" sz="2500" b="1" dirty="0" smtClean="0">
                <a:solidFill>
                  <a:srgbClr val="990000"/>
                </a:solidFill>
              </a:rPr>
              <a:t>Понимание социальной ответственност</a:t>
            </a:r>
            <a:r>
              <a:rPr lang="ru-RU" sz="2500" dirty="0" smtClean="0">
                <a:solidFill>
                  <a:srgbClr val="990000"/>
                </a:solidFill>
              </a:rPr>
              <a:t>и</a:t>
            </a:r>
          </a:p>
          <a:p>
            <a:pPr lvl="0" algn="r"/>
            <a:r>
              <a:rPr lang="ru-RU" sz="2500" b="1" dirty="0">
                <a:solidFill>
                  <a:srgbClr val="990000"/>
                </a:solidFill>
              </a:rPr>
              <a:t>Раздел </a:t>
            </a:r>
            <a:r>
              <a:rPr lang="ru-RU" sz="2500" b="1" dirty="0" smtClean="0">
                <a:solidFill>
                  <a:srgbClr val="990000"/>
                </a:solidFill>
              </a:rPr>
              <a:t>4</a:t>
            </a:r>
            <a:endParaRPr lang="ru-RU" sz="2500" b="1" dirty="0">
              <a:solidFill>
                <a:srgbClr val="990000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500" b="1" dirty="0" smtClean="0">
                <a:solidFill>
                  <a:srgbClr val="990000"/>
                </a:solidFill>
              </a:rPr>
              <a:t>Семь признаков социальной ответственности</a:t>
            </a:r>
            <a:r>
              <a:rPr lang="ru-RU" sz="2500" dirty="0" smtClean="0">
                <a:solidFill>
                  <a:srgbClr val="990000"/>
                </a:solidFill>
              </a:rPr>
              <a:t>:</a:t>
            </a:r>
          </a:p>
          <a:p>
            <a:pPr>
              <a:lnSpc>
                <a:spcPct val="170000"/>
              </a:lnSpc>
            </a:pPr>
            <a:r>
              <a:rPr lang="ru-RU" sz="2500" b="1" dirty="0" smtClean="0">
                <a:solidFill>
                  <a:srgbClr val="990000"/>
                </a:solidFill>
              </a:rPr>
              <a:t>Подотчетность</a:t>
            </a:r>
          </a:p>
          <a:p>
            <a:pPr>
              <a:lnSpc>
                <a:spcPct val="170000"/>
              </a:lnSpc>
            </a:pPr>
            <a:r>
              <a:rPr lang="ru-RU" sz="2500" b="1" dirty="0" smtClean="0">
                <a:solidFill>
                  <a:srgbClr val="990000"/>
                </a:solidFill>
              </a:rPr>
              <a:t>Прозрачность</a:t>
            </a:r>
          </a:p>
          <a:p>
            <a:pPr>
              <a:lnSpc>
                <a:spcPct val="170000"/>
              </a:lnSpc>
            </a:pPr>
            <a:r>
              <a:rPr lang="ru-RU" sz="2500" b="1" dirty="0" smtClean="0">
                <a:solidFill>
                  <a:srgbClr val="990000"/>
                </a:solidFill>
              </a:rPr>
              <a:t>Этичное поведение</a:t>
            </a:r>
          </a:p>
          <a:p>
            <a:pPr>
              <a:lnSpc>
                <a:spcPct val="170000"/>
              </a:lnSpc>
            </a:pPr>
            <a:r>
              <a:rPr lang="ru-RU" sz="2500" b="1" dirty="0" smtClean="0">
                <a:solidFill>
                  <a:srgbClr val="990000"/>
                </a:solidFill>
              </a:rPr>
              <a:t>Уважение интересов заинтересованных сторон</a:t>
            </a:r>
          </a:p>
          <a:p>
            <a:pPr>
              <a:lnSpc>
                <a:spcPct val="170000"/>
              </a:lnSpc>
            </a:pPr>
            <a:r>
              <a:rPr lang="ru-RU" sz="2500" b="1" dirty="0" smtClean="0">
                <a:solidFill>
                  <a:srgbClr val="990000"/>
                </a:solidFill>
              </a:rPr>
              <a:t>Соблюдение главенства закона</a:t>
            </a:r>
          </a:p>
          <a:p>
            <a:pPr>
              <a:lnSpc>
                <a:spcPct val="170000"/>
              </a:lnSpc>
            </a:pPr>
            <a:r>
              <a:rPr lang="ru-RU" sz="2500" b="1" dirty="0" smtClean="0">
                <a:solidFill>
                  <a:srgbClr val="990000"/>
                </a:solidFill>
              </a:rPr>
              <a:t>Соблюдение международных норм поведения</a:t>
            </a:r>
          </a:p>
          <a:p>
            <a:pPr>
              <a:lnSpc>
                <a:spcPct val="170000"/>
              </a:lnSpc>
            </a:pPr>
            <a:r>
              <a:rPr lang="ru-RU" sz="2500" b="1" dirty="0" smtClean="0">
                <a:solidFill>
                  <a:srgbClr val="990000"/>
                </a:solidFill>
              </a:rPr>
              <a:t>Соблюдение прав человека</a:t>
            </a:r>
          </a:p>
          <a:p>
            <a:endParaRPr lang="ru-RU" dirty="0" smtClean="0">
              <a:solidFill>
                <a:srgbClr val="990000"/>
              </a:solidFill>
            </a:endParaRPr>
          </a:p>
          <a:p>
            <a:r>
              <a:rPr lang="ru-RU" sz="3100" dirty="0">
                <a:solidFill>
                  <a:srgbClr val="990000"/>
                </a:solidFill>
              </a:rPr>
              <a:t>Экономические аспекты, также как аспекты, относящиеся к здоровью и безопасности</a:t>
            </a:r>
          </a:p>
          <a:p>
            <a:r>
              <a:rPr lang="ru-RU" sz="3100" dirty="0">
                <a:solidFill>
                  <a:srgbClr val="990000"/>
                </a:solidFill>
              </a:rPr>
              <a:t>и цепочке создания [добавленной] стоимости, охватываются в рамках семи основных тем</a:t>
            </a:r>
          </a:p>
          <a:p>
            <a:r>
              <a:rPr lang="ru-RU" sz="3100" dirty="0">
                <a:solidFill>
                  <a:srgbClr val="990000"/>
                </a:solidFill>
              </a:rPr>
              <a:t>там, где это применимо. </a:t>
            </a:r>
            <a:endParaRPr lang="ru-RU" dirty="0" smtClean="0">
              <a:solidFill>
                <a:srgbClr val="990000"/>
              </a:solidFill>
            </a:endParaRP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3C8AC-04F0-429C-B72E-854B92B5DFAF}" type="slidenum">
              <a:rPr lang="ru-RU" smtClean="0"/>
              <a:t>5</a:t>
            </a:fld>
            <a:endParaRPr lang="ru-RU" dirty="0"/>
          </a:p>
        </p:txBody>
      </p:sp>
      <p:pic>
        <p:nvPicPr>
          <p:cNvPr id="1027" name="Picture 3" descr="C:\Users\OzeryanskayaMN.RSPP\Desktop\Безымянный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537824"/>
            <a:ext cx="6721340" cy="4771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428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7281"/>
            <a:ext cx="9144000" cy="614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39" name="Заголовок 1"/>
          <p:cNvSpPr>
            <a:spLocks noGrp="1"/>
          </p:cNvSpPr>
          <p:nvPr>
            <p:ph type="title"/>
          </p:nvPr>
        </p:nvSpPr>
        <p:spPr>
          <a:xfrm>
            <a:off x="2267744" y="116632"/>
            <a:ext cx="6419056" cy="1080120"/>
          </a:xfrm>
        </p:spPr>
        <p:txBody>
          <a:bodyPr/>
          <a:lstStyle/>
          <a:p>
            <a:pPr marL="0" indent="0" algn="ctr" eaLnBrk="1" hangingPunct="1">
              <a:buNone/>
              <a:defRPr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Самооценка организации деятельности в соответствии с 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ISO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26000</a:t>
            </a:r>
            <a:endParaRPr lang="ru-RU" sz="24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447925" y="1052736"/>
            <a:ext cx="6696075" cy="5805264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0" indent="360000" algn="just" eaLnBrk="1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charset="0"/>
              <a:buNone/>
              <a:defRPr/>
            </a:pPr>
            <a:r>
              <a:rPr lang="ru-RU" sz="4400" b="1" dirty="0" smtClean="0">
                <a:solidFill>
                  <a:srgbClr val="002060"/>
                </a:solidFill>
              </a:rPr>
              <a:t>	</a:t>
            </a:r>
            <a:r>
              <a:rPr lang="ru-RU" sz="6400" b="1" dirty="0" smtClean="0">
                <a:solidFill>
                  <a:srgbClr val="002060"/>
                </a:solidFill>
              </a:rPr>
              <a:t>Предмет оценки организации деятельности в области социальной ответственности  на основе </a:t>
            </a:r>
            <a:r>
              <a:rPr lang="en-US" sz="6400" b="1" dirty="0" smtClean="0">
                <a:solidFill>
                  <a:srgbClr val="002060"/>
                </a:solidFill>
              </a:rPr>
              <a:t>ISO </a:t>
            </a:r>
            <a:r>
              <a:rPr lang="ru-RU" sz="6400" b="1" dirty="0" smtClean="0">
                <a:solidFill>
                  <a:srgbClr val="002060"/>
                </a:solidFill>
              </a:rPr>
              <a:t>26000 – отражение принципов социальной ответственности  в миссии, стратегии, корпоративной культуре и политиках организации, а также  их применение в практической деятельности.  </a:t>
            </a:r>
          </a:p>
          <a:p>
            <a:pPr marL="0" indent="360000" algn="just" eaLnBrk="1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charset="0"/>
              <a:buNone/>
              <a:defRPr/>
            </a:pPr>
            <a:r>
              <a:rPr lang="ru-RU" sz="6400" dirty="0" smtClean="0">
                <a:solidFill>
                  <a:srgbClr val="002060"/>
                </a:solidFill>
              </a:rPr>
              <a:t>	</a:t>
            </a:r>
            <a:r>
              <a:rPr lang="ru-RU" sz="6400" b="1" u="sng" dirty="0" smtClean="0">
                <a:solidFill>
                  <a:srgbClr val="002060"/>
                </a:solidFill>
              </a:rPr>
              <a:t>Проведение внутренней оценки (диагностика) – один из необходимых этапов процесса постоянного совершенствования деловой практики в целях повышения устойчивости и конкурентоспособности, подготовленности к независимой оценки.</a:t>
            </a:r>
          </a:p>
          <a:p>
            <a:pPr marL="0" indent="360000" algn="just" eaLnBrk="1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charset="0"/>
              <a:buNone/>
              <a:defRPr/>
            </a:pPr>
            <a:r>
              <a:rPr lang="ru-RU" sz="6400" b="1" dirty="0" smtClean="0">
                <a:solidFill>
                  <a:srgbClr val="002060"/>
                </a:solidFill>
              </a:rPr>
              <a:t>	Результаты самооценки могут использоваться как для внутрикорпоративных целей улучшения организации деятельности и систем управления, так и для  публичного позиционирования  в форме заявления (декларации) о применении стандарта </a:t>
            </a:r>
            <a:r>
              <a:rPr lang="en-US" sz="6400" b="1" dirty="0" smtClean="0">
                <a:solidFill>
                  <a:srgbClr val="002060"/>
                </a:solidFill>
              </a:rPr>
              <a:t>ISO</a:t>
            </a:r>
            <a:r>
              <a:rPr lang="ru-RU" sz="6400" b="1" dirty="0" smtClean="0">
                <a:solidFill>
                  <a:srgbClr val="002060"/>
                </a:solidFill>
              </a:rPr>
              <a:t>: 26000.</a:t>
            </a:r>
          </a:p>
          <a:p>
            <a:pPr marL="0" indent="360000" algn="just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ru-RU" sz="8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Рекомендации РСПП разработаны  в целях: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Tx/>
              <a:buChar char="-"/>
              <a:defRPr/>
            </a:pPr>
            <a:r>
              <a:rPr lang="ru-RU" sz="7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Методической помощи российским организациям в практическом использовании нового стандарта;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Tx/>
              <a:buChar char="-"/>
              <a:defRPr/>
            </a:pPr>
            <a:r>
              <a:rPr lang="ru-RU" sz="7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Содействия  компаниям в решении задач диагностики и самооценки организации деятельности на основе положений международного стандарта. 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ru-RU" sz="72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164288" y="6492875"/>
            <a:ext cx="1828800" cy="36512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                               4</a:t>
            </a:r>
            <a:endParaRPr lang="ru-RU" dirty="0"/>
          </a:p>
        </p:txBody>
      </p:sp>
      <p:pic>
        <p:nvPicPr>
          <p:cNvPr id="143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84913"/>
            <a:ext cx="560388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14344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0486251"/>
              </p:ext>
            </p:extLst>
          </p:nvPr>
        </p:nvGraphicFramePr>
        <p:xfrm>
          <a:off x="280194" y="1412776"/>
          <a:ext cx="1989137" cy="2808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" name="Acrobat Document" r:id="rId6" imgW="7552440" imgH="10693080" progId="AcroExch.Document.7">
                  <p:embed/>
                </p:oleObj>
              </mc:Choice>
              <mc:Fallback>
                <p:oleObj name="Acrobat Document" r:id="rId6" imgW="7552440" imgH="10693080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194" y="1412776"/>
                        <a:ext cx="1989137" cy="2808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4427538" y="7389813"/>
            <a:ext cx="1592262" cy="4318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727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6453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003231" cy="936104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Цели подготовки Рекомендаций РСПП по проведению самооценки организации деятельности на основе положений ISO 26000</a:t>
            </a:r>
            <a:endParaRPr lang="ru-RU" sz="2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50640"/>
            <a:ext cx="8316924" cy="5302696"/>
          </a:xfrm>
        </p:spPr>
        <p:txBody>
          <a:bodyPr>
            <a:noAutofit/>
          </a:bodyPr>
          <a:lstStyle/>
          <a:p>
            <a:pPr algn="just"/>
            <a:r>
              <a:rPr lang="ru-RU" sz="1800" dirty="0" smtClean="0"/>
              <a:t>Методическая помощь российским организациям в практическом использовании нового стандарта для решения задач совершенствования деловой практики на основе </a:t>
            </a:r>
            <a:r>
              <a:rPr lang="ru-RU" sz="1800" dirty="0"/>
              <a:t>принципов социальной </a:t>
            </a:r>
            <a:r>
              <a:rPr lang="ru-RU" sz="1800" dirty="0" smtClean="0"/>
              <a:t>ответственности, повышения эффективности управления, в том числе рисками, и позиционирования в публичном пространстве в качестве социально ответственной организации;</a:t>
            </a:r>
          </a:p>
          <a:p>
            <a:pPr algn="just"/>
            <a:r>
              <a:rPr lang="ru-RU" sz="1800" dirty="0" smtClean="0"/>
              <a:t>Интеграция принципов социальной ответственности в практику управления компаниями; </a:t>
            </a:r>
          </a:p>
          <a:p>
            <a:pPr algn="just"/>
            <a:r>
              <a:rPr lang="ru-RU" sz="1800" dirty="0" smtClean="0"/>
              <a:t>Продвижение систематизированного управленческого подхода в сфере КСО;</a:t>
            </a:r>
          </a:p>
          <a:p>
            <a:pPr algn="just"/>
            <a:r>
              <a:rPr lang="ru-RU" sz="1800" dirty="0" smtClean="0"/>
              <a:t>Содействие  компаниям в решении задач самооценки организации деятельности на основе положений международного  и соответствующего национального стандарта :</a:t>
            </a:r>
          </a:p>
          <a:p>
            <a:pPr lvl="1"/>
            <a:r>
              <a:rPr lang="ru-RU" sz="1400" dirty="0" smtClean="0"/>
              <a:t>определение целей и границ самооценки,</a:t>
            </a:r>
          </a:p>
          <a:p>
            <a:pPr lvl="1"/>
            <a:r>
              <a:rPr lang="ru-RU" sz="1400" dirty="0" smtClean="0"/>
              <a:t>порядок проведения самооценки,</a:t>
            </a:r>
          </a:p>
          <a:p>
            <a:pPr lvl="1"/>
            <a:r>
              <a:rPr lang="ru-RU" sz="1400" dirty="0" smtClean="0"/>
              <a:t>формат представления ее результатов</a:t>
            </a:r>
            <a:r>
              <a:rPr lang="ru-RU" sz="1800" dirty="0" smtClean="0"/>
              <a:t>  </a:t>
            </a:r>
          </a:p>
          <a:p>
            <a:r>
              <a:rPr lang="ru-RU" sz="1800" dirty="0"/>
              <a:t>Информирование о результатах диагностики и самооценки, повышение за счет этого качества раскрываемой </a:t>
            </a:r>
            <a:r>
              <a:rPr lang="ru-RU" sz="1800" dirty="0" smtClean="0"/>
              <a:t>информации.</a:t>
            </a:r>
            <a:endParaRPr lang="ru-RU" sz="1800" dirty="0"/>
          </a:p>
          <a:p>
            <a:endParaRPr lang="ru-RU" sz="18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3C8AC-04F0-429C-B72E-854B92B5DFAF}" type="slidenum">
              <a:rPr lang="ru-RU" smtClean="0"/>
              <a:t>7</a:t>
            </a:fld>
            <a:endParaRPr lang="ru-RU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84913"/>
            <a:ext cx="560387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44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Границы самооценки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rgbClr val="002060"/>
                </a:solidFill>
              </a:rPr>
              <a:t>Могут отличаться в зависимости от 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масштаба организации, 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опыта, который уже имеет компания,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конкретных запросов ключевых заинтересованных сторон, 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отраслевого контекста. </a:t>
            </a:r>
          </a:p>
          <a:p>
            <a:pPr algn="just"/>
            <a:endParaRPr lang="ru-RU" dirty="0" smtClean="0">
              <a:solidFill>
                <a:srgbClr val="002060"/>
              </a:solidFill>
            </a:endParaRPr>
          </a:p>
          <a:p>
            <a:pPr marL="0" indent="360000" algn="just">
              <a:spcBef>
                <a:spcPts val="600"/>
              </a:spcBef>
              <a:buNone/>
            </a:pPr>
            <a:r>
              <a:rPr lang="ru-RU" dirty="0" smtClean="0">
                <a:solidFill>
                  <a:srgbClr val="002060"/>
                </a:solidFill>
              </a:rPr>
              <a:t>Может быть поставлена цель проанализировать как весь комплекс направлений деятельности в сфере КСО, так и отдельные направления. </a:t>
            </a:r>
          </a:p>
          <a:p>
            <a:pPr marL="0" indent="360000" algn="just">
              <a:spcBef>
                <a:spcPts val="600"/>
              </a:spcBef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 marL="0" indent="360000" algn="just">
              <a:spcBef>
                <a:spcPts val="600"/>
              </a:spcBef>
              <a:buNone/>
            </a:pPr>
            <a:r>
              <a:rPr lang="ru-RU" dirty="0" smtClean="0">
                <a:solidFill>
                  <a:srgbClr val="002060"/>
                </a:solidFill>
              </a:rPr>
              <a:t>Ограничивая область самооценки отдельными направлениями деятельности или программами, следует иметь в виду, что  данный стандарт представляет собой единое целое и учитывать его общую логику. </a:t>
            </a:r>
          </a:p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3C8AC-04F0-429C-B72E-854B92B5DFAF}" type="slidenum">
              <a:rPr lang="ru-RU" smtClean="0"/>
              <a:t>8</a:t>
            </a:fld>
            <a:endParaRPr lang="ru-RU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84913"/>
            <a:ext cx="560387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7" y="-449271"/>
            <a:ext cx="9324528" cy="7221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3810" y="116632"/>
            <a:ext cx="8072989" cy="1008112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Вариативность подходов к самооценке</a:t>
            </a:r>
            <a:endParaRPr lang="ru-RU" sz="2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560386" y="1268761"/>
            <a:ext cx="3935413" cy="2088232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ru-RU" b="1" dirty="0" smtClean="0"/>
              <a:t>Вариант 1</a:t>
            </a:r>
          </a:p>
          <a:p>
            <a:pPr marL="0" indent="360000" algn="just">
              <a:spcBef>
                <a:spcPts val="600"/>
              </a:spcBef>
              <a:buNone/>
            </a:pPr>
            <a:r>
              <a:rPr lang="ru-RU" sz="2900" dirty="0" smtClean="0"/>
              <a:t>Организации, находящиеся  на первом этапе изучения современных концепций социальной ответственности и лучшего мирового и российского опыта.</a:t>
            </a:r>
          </a:p>
          <a:p>
            <a:pPr marL="0" indent="360000">
              <a:spcBef>
                <a:spcPts val="600"/>
              </a:spcBef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964490" y="1340769"/>
            <a:ext cx="3722310" cy="1368152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ru-RU" b="1" dirty="0" smtClean="0"/>
              <a:t>Вариант 2 </a:t>
            </a:r>
          </a:p>
          <a:p>
            <a:pPr marL="0" indent="360000" algn="just">
              <a:spcBef>
                <a:spcPts val="600"/>
              </a:spcBef>
              <a:buNone/>
            </a:pPr>
            <a:r>
              <a:rPr lang="ru-RU" b="1" dirty="0" smtClean="0"/>
              <a:t>Организации, которые уже имеют более обширный опыт в этой области и имеют команду компетентных менеджеров и специалистов.</a:t>
            </a:r>
          </a:p>
          <a:p>
            <a:pPr marL="0" indent="360000">
              <a:spcBef>
                <a:spcPts val="600"/>
              </a:spcBef>
              <a:buNone/>
            </a:pPr>
            <a:endParaRPr lang="ru-RU" dirty="0" smtClean="0"/>
          </a:p>
          <a:p>
            <a:pPr marL="0" indent="360000">
              <a:spcBef>
                <a:spcPts val="600"/>
              </a:spcBef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13810" y="3633319"/>
            <a:ext cx="367240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prstClr val="black"/>
                </a:solidFill>
              </a:rPr>
              <a:t>Рекомендуется:  </a:t>
            </a:r>
          </a:p>
          <a:p>
            <a:pPr algn="just"/>
            <a:r>
              <a:rPr lang="ru-RU" dirty="0" smtClean="0">
                <a:solidFill>
                  <a:prstClr val="black"/>
                </a:solidFill>
              </a:rPr>
              <a:t>сделать акцент на соотнесении миссии, стратегии и политик компании с общими положениями стандарта – основными терминами, принципами,  базовыми практиками. </a:t>
            </a:r>
          </a:p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20072" y="3633319"/>
            <a:ext cx="3200802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prstClr val="black"/>
                </a:solidFill>
              </a:rPr>
              <a:t>Рекомендуется:    </a:t>
            </a:r>
            <a:r>
              <a:rPr lang="ru-RU" dirty="0" smtClean="0">
                <a:solidFill>
                  <a:prstClr val="black"/>
                </a:solidFill>
              </a:rPr>
              <a:t>сфокусировать внимание на преимуществах применения стандарта для совершенствования своей деятельности  в сфере социальной ответственности и демонстрации ответственной деловой практики. </a:t>
            </a:r>
          </a:p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3C8AC-04F0-429C-B72E-854B92B5DFAF}" type="slidenum">
              <a:rPr lang="ru-RU" smtClean="0"/>
              <a:t>9</a:t>
            </a:fld>
            <a:endParaRPr lang="ru-RU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732" y="6078901"/>
            <a:ext cx="761834" cy="779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46067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1822</TotalTime>
  <Words>1918</Words>
  <Application>Microsoft Office PowerPoint</Application>
  <PresentationFormat>Экран (4:3)</PresentationFormat>
  <Paragraphs>281</Paragraphs>
  <Slides>18</Slides>
  <Notes>13</Notes>
  <HiddenSlides>1</HiddenSlides>
  <MMClips>0</MMClips>
  <ScaleCrop>false</ScaleCrop>
  <HeadingPairs>
    <vt:vector size="6" baseType="variant"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Воздушный поток</vt:lpstr>
      <vt:lpstr>Тема Office</vt:lpstr>
      <vt:lpstr>3_Тема Office</vt:lpstr>
      <vt:lpstr>Acrobat Document</vt:lpstr>
      <vt:lpstr>Презентация PowerPoint</vt:lpstr>
      <vt:lpstr>Стандарт ISO 26000:2010</vt:lpstr>
      <vt:lpstr> ISO 26000 в комплексе норм и стандартов в сфере социальной ответственности</vt:lpstr>
      <vt:lpstr>ISO 26000 и российская практика КСО</vt:lpstr>
      <vt:lpstr>      Рекомендации по самооценке:  соответствие  структуре и логике ISO 26000 и  ГОСТ  Р ИСО 26000 </vt:lpstr>
      <vt:lpstr>Самооценка организации деятельности в соответствии с  ISO 26000</vt:lpstr>
      <vt:lpstr>Цели подготовки Рекомендаций РСПП по проведению самооценки организации деятельности на основе положений ISO 26000</vt:lpstr>
      <vt:lpstr>Границы самооценки</vt:lpstr>
      <vt:lpstr>Вариативность подходов к самооценке</vt:lpstr>
      <vt:lpstr>Варианты применения ИСО 26000 для целей самооценки</vt:lpstr>
      <vt:lpstr>Использование инструмента   Пример 3: СВОДНАЯ ТАБЛИЦА ПО ОДНОЙ ИЗ ТЕМ</vt:lpstr>
      <vt:lpstr>Использование инструмента   Пример 4: ИТОГОВАЯ ТАБЛИЦА</vt:lpstr>
      <vt:lpstr>Процесс самооценки</vt:lpstr>
      <vt:lpstr>Рекомендации РСПП - Инструмент самооценки</vt:lpstr>
      <vt:lpstr>Ожидаемые результаты</vt:lpstr>
      <vt:lpstr>Куда идем, к чему стремимся Сквозная оценка ответственной деловой практики:  от миссии – к  результатам</vt:lpstr>
      <vt:lpstr>    ISO  26 000:2010 принят в 2010 году   ГОСТ  Р ИСО 26000:2012  утвержден в 2012 году http://rspp.ru/simplepage/448  Рекомендации РСПП  по проведению самооценке в соответствии с положениями ISO 26000  одобрены  Бюро Правления РСПП (27.12.2011)    </vt:lpstr>
      <vt:lpstr>    Проекты РСПП  по продвижению идеологии и практики  корпоративной социальной ответственности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Дарья</dc:creator>
  <cp:lastModifiedBy>Феоктистова Елена Николаевна</cp:lastModifiedBy>
  <cp:revision>177</cp:revision>
  <cp:lastPrinted>2014-03-04T09:41:23Z</cp:lastPrinted>
  <dcterms:created xsi:type="dcterms:W3CDTF">2011-12-03T19:05:14Z</dcterms:created>
  <dcterms:modified xsi:type="dcterms:W3CDTF">2014-03-04T09:48:30Z</dcterms:modified>
</cp:coreProperties>
</file>