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6"/>
  </p:notesMasterIdLst>
  <p:sldIdLst>
    <p:sldId id="1323" r:id="rId2"/>
    <p:sldId id="1769" r:id="rId3"/>
    <p:sldId id="1780" r:id="rId4"/>
    <p:sldId id="1781" r:id="rId5"/>
    <p:sldId id="1782" r:id="rId6"/>
    <p:sldId id="1783" r:id="rId7"/>
    <p:sldId id="1784" r:id="rId8"/>
    <p:sldId id="1786" r:id="rId9"/>
    <p:sldId id="1787" r:id="rId10"/>
    <p:sldId id="1749" r:id="rId11"/>
    <p:sldId id="1788" r:id="rId12"/>
    <p:sldId id="1789" r:id="rId13"/>
    <p:sldId id="1790" r:id="rId14"/>
    <p:sldId id="1798" r:id="rId15"/>
    <p:sldId id="447" r:id="rId16"/>
    <p:sldId id="724" r:id="rId17"/>
    <p:sldId id="1791" r:id="rId18"/>
    <p:sldId id="1792" r:id="rId19"/>
    <p:sldId id="1793" r:id="rId20"/>
    <p:sldId id="1794" r:id="rId21"/>
    <p:sldId id="1795" r:id="rId22"/>
    <p:sldId id="1796" r:id="rId23"/>
    <p:sldId id="1797" r:id="rId24"/>
    <p:sldId id="1637" r:id="rId25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  <a:srgbClr val="2954AB"/>
    <a:srgbClr val="0000FF"/>
    <a:srgbClr val="002060"/>
    <a:srgbClr val="006000"/>
    <a:srgbClr val="FFFFFF"/>
    <a:srgbClr val="F0F0F0"/>
    <a:srgbClr val="40584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92706" autoAdjust="0"/>
  </p:normalViewPr>
  <p:slideViewPr>
    <p:cSldViewPr>
      <p:cViewPr varScale="1">
        <p:scale>
          <a:sx n="74" d="100"/>
          <a:sy n="74" d="100"/>
        </p:scale>
        <p:origin x="8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958"/>
    </p:cViewPr>
  </p:sorter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3225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7;&#1090;&#1072;&#1090;&#1080;&#1089;&#1090;&#1080;&#1082;&#1072;\&#1052;&#1057;&#1061;\2018\&#1057;&#1090;&#1072;&#1090;%202018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tko\Desktop\&#1061;\54_&#1061;&#1086;&#1090;&#1100;&#1082;&#1086;\&#1042;&#1072;&#1078;&#1085;&#1086;\&#1055;&#1088;&#1086;&#1075;&#1085;&#1086;&#1079;&#1055;&#105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tko\Downloads\TCBT_24_01_18_03_11_48.xls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95106407588414E-3"/>
          <c:y val="0.12729505036774574"/>
          <c:w val="0.8499612332390768"/>
          <c:h val="0.58087930706112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Промышленное производство, убойный вес, тыс. тонн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1"/>
            <c:invertIfNegative val="0"/>
            <c:bubble3D val="0"/>
            <c:spPr>
              <a:solidFill>
                <a:srgbClr val="008000">
                  <a:lumMod val="75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A24-48DA-B850-C54825C5DB5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A24-48DA-B850-C54825C5DB5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A24-48DA-B850-C54825C5DB54}"/>
              </c:ext>
            </c:extLst>
          </c:dPt>
          <c:dPt>
            <c:idx val="15"/>
            <c:invertIfNegative val="0"/>
            <c:bubble3D val="0"/>
            <c:spPr>
              <a:solidFill>
                <a:srgbClr val="006000">
                  <a:alpha val="50196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0387-4C1B-AD66-00CCBB626687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D7FC-4E7B-A5D5-69295F06E13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0387-4C1B-AD66-00CCBB62668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A5-4C65-9CC7-8603B8507BB1}"/>
                </c:ext>
              </c:extLst>
            </c:dLbl>
            <c:dLbl>
              <c:idx val="11"/>
              <c:layout>
                <c:manualLayout>
                  <c:x val="-1.5432098765433238E-3"/>
                  <c:y val="-7.4198104972463417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24-48DA-B850-C54825C5DB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Лист1!$B$1:$V$1</c:f>
              <c:strCache>
                <c:ptCount val="16"/>
                <c:pt idx="0">
                  <c:v>1990</c:v>
                </c:pt>
                <c:pt idx="1">
                  <c:v> 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
прогноз </c:v>
                </c:pt>
              </c:strCache>
            </c:strRef>
          </c:cat>
          <c:val>
            <c:numRef>
              <c:f>Лист1!$B$2:$V$2</c:f>
              <c:numCache>
                <c:formatCode>General</c:formatCode>
                <c:ptCount val="16"/>
                <c:pt idx="0" formatCode="0">
                  <c:v>2291.1</c:v>
                </c:pt>
                <c:pt idx="2" formatCode="0">
                  <c:v>420</c:v>
                </c:pt>
                <c:pt idx="3" formatCode="0">
                  <c:v>542</c:v>
                </c:pt>
                <c:pt idx="4" formatCode="0">
                  <c:v>810.3</c:v>
                </c:pt>
                <c:pt idx="5" formatCode="0">
                  <c:v>931.80000000000007</c:v>
                </c:pt>
                <c:pt idx="6" formatCode="0">
                  <c:v>1090</c:v>
                </c:pt>
                <c:pt idx="7" formatCode="0">
                  <c:v>1297</c:v>
                </c:pt>
                <c:pt idx="8" formatCode="0">
                  <c:v>1424.5</c:v>
                </c:pt>
                <c:pt idx="9" formatCode="0">
                  <c:v>1655.8</c:v>
                </c:pt>
                <c:pt idx="10" formatCode="0">
                  <c:v>2040.6999999999998</c:v>
                </c:pt>
                <c:pt idx="11" formatCode="0">
                  <c:v>2276.1999999999998</c:v>
                </c:pt>
                <c:pt idx="12" formatCode="0">
                  <c:v>2467.1999999999998</c:v>
                </c:pt>
                <c:pt idx="13" formatCode="0">
                  <c:v>2763</c:v>
                </c:pt>
                <c:pt idx="14" formatCode="0">
                  <c:v>2956.0299999999997</c:v>
                </c:pt>
                <c:pt idx="15" formatCode="0">
                  <c:v>3255.7645505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24-48DA-B850-C54825C5D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48"/>
        <c:axId val="115263744"/>
        <c:axId val="115262208"/>
      </c:barChart>
      <c:lineChart>
        <c:grouping val="stacke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Доля промышленного производства от общего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24-48DA-B850-C54825C5DB54}"/>
                </c:ext>
              </c:extLst>
            </c:dLbl>
            <c:dLbl>
              <c:idx val="2"/>
              <c:layout>
                <c:manualLayout>
                  <c:x val="-2.3929247487565954E-2"/>
                  <c:y val="2.4886751688630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87-4C1B-AD66-00CCBB626687}"/>
                </c:ext>
              </c:extLst>
            </c:dLbl>
            <c:dLbl>
              <c:idx val="4"/>
              <c:layout>
                <c:manualLayout>
                  <c:x val="-2.8917302347922551E-2"/>
                  <c:y val="4.6120669132001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F5-4669-ADD2-A4A73CA8D4D7}"/>
                </c:ext>
              </c:extLst>
            </c:dLbl>
            <c:dLbl>
              <c:idx val="7"/>
              <c:layout>
                <c:manualLayout>
                  <c:x val="-3.0732853760907605E-2"/>
                  <c:y val="4.6120669132001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F5-4669-ADD2-A4A73CA8D4D7}"/>
                </c:ext>
              </c:extLst>
            </c:dLbl>
            <c:dLbl>
              <c:idx val="9"/>
              <c:layout>
                <c:manualLayout>
                  <c:x val="-3.4363956586877707E-2"/>
                  <c:y val="4.1081546494833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F5-4669-ADD2-A4A73CA8D4D7}"/>
                </c:ext>
              </c:extLst>
            </c:dLbl>
            <c:dLbl>
              <c:idx val="10"/>
              <c:layout>
                <c:manualLayout>
                  <c:x val="-3.0732853760907737E-2"/>
                  <c:y val="5.871847572491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F5-4669-ADD2-A4A73CA8D4D7}"/>
                </c:ext>
              </c:extLst>
            </c:dLbl>
            <c:dLbl>
              <c:idx val="13"/>
              <c:layout>
                <c:manualLayout>
                  <c:x val="-2.1786616955820761E-2"/>
                  <c:y val="3.7793419778754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A24-48DA-B850-C54825C5DB54}"/>
                </c:ext>
              </c:extLst>
            </c:dLbl>
            <c:dLbl>
              <c:idx val="15"/>
              <c:layout>
                <c:manualLayout>
                  <c:x val="-3.0603172244785884E-2"/>
                  <c:y val="3.6537374472498246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57895207027195E-2"/>
                      <c:h val="3.8351748233294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D7FC-4E7B-A5D5-69295F06E13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87-4C1B-AD66-00CCBB626687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Лист1!$B$1:$V$1</c:f>
              <c:strCache>
                <c:ptCount val="16"/>
                <c:pt idx="0">
                  <c:v>1990</c:v>
                </c:pt>
                <c:pt idx="1">
                  <c:v> 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
прогноз </c:v>
                </c:pt>
              </c:strCache>
            </c:strRef>
          </c:cat>
          <c:val>
            <c:numRef>
              <c:f>Лист1!$B$3:$V$3</c:f>
              <c:numCache>
                <c:formatCode>0%</c:formatCode>
                <c:ptCount val="16"/>
                <c:pt idx="0">
                  <c:v>0.65836206896551719</c:v>
                </c:pt>
                <c:pt idx="1">
                  <c:v>0.46733892921960074</c:v>
                </c:pt>
                <c:pt idx="2">
                  <c:v>0.27631578947368424</c:v>
                </c:pt>
                <c:pt idx="3">
                  <c:v>0.33008526187576126</c:v>
                </c:pt>
                <c:pt idx="4">
                  <c:v>0.41990983054360775</c:v>
                </c:pt>
                <c:pt idx="5">
                  <c:v>0.45629499045100635</c:v>
                </c:pt>
                <c:pt idx="6">
                  <c:v>0.50241991242221706</c:v>
                </c:pt>
                <c:pt idx="7">
                  <c:v>0.5564374276030718</c:v>
                </c:pt>
                <c:pt idx="8">
                  <c:v>0.58676937018577258</c:v>
                </c:pt>
                <c:pt idx="9">
                  <c:v>0.6469485035555208</c:v>
                </c:pt>
                <c:pt idx="10">
                  <c:v>0.72462893260421846</c:v>
                </c:pt>
                <c:pt idx="11">
                  <c:v>0.76539224587242349</c:v>
                </c:pt>
                <c:pt idx="12">
                  <c:v>0.7962048601026237</c:v>
                </c:pt>
                <c:pt idx="13">
                  <c:v>0.82031945846446175</c:v>
                </c:pt>
                <c:pt idx="14">
                  <c:v>0.83749455676560391</c:v>
                </c:pt>
                <c:pt idx="15">
                  <c:v>0.85688853258615938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A24-48DA-B850-C54825C5DB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5239936"/>
        <c:axId val="115238400"/>
      </c:lineChart>
      <c:lineChart>
        <c:grouping val="stacked"/>
        <c:varyColors val="0"/>
        <c:ser>
          <c:idx val="2"/>
          <c:order val="2"/>
          <c:tx>
            <c:strRef>
              <c:f>Лист1!$A$4</c:f>
              <c:strCache>
                <c:ptCount val="1"/>
                <c:pt idx="0">
                  <c:v>Прирост к предыдущему году, тыс. тонн</c:v>
                </c:pt>
              </c:strCache>
            </c:strRef>
          </c:tx>
          <c:spPr>
            <a:ln w="34925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A24-48DA-B850-C54825C5DB5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A24-48DA-B850-C54825C5DB5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A24-48DA-B850-C54825C5DB54}"/>
                </c:ext>
              </c:extLst>
            </c:dLbl>
            <c:dLbl>
              <c:idx val="3"/>
              <c:layout>
                <c:manualLayout>
                  <c:x val="-2.4388618323489226E-2"/>
                  <c:y val="-0.15368953087788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A24-48DA-B850-C54825C5DB54}"/>
                </c:ext>
              </c:extLst>
            </c:dLbl>
            <c:dLbl>
              <c:idx val="4"/>
              <c:layout>
                <c:manualLayout>
                  <c:x val="-2.5562905593415931E-2"/>
                  <c:y val="-0.16376863555005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A24-48DA-B850-C54825C5DB54}"/>
                </c:ext>
              </c:extLst>
            </c:dLbl>
            <c:dLbl>
              <c:idx val="5"/>
              <c:layout>
                <c:manualLayout>
                  <c:x val="-2.635117090193731E-2"/>
                  <c:y val="-0.19148076668576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A24-48DA-B850-C54825C5DB54}"/>
                </c:ext>
              </c:extLst>
            </c:dLbl>
            <c:dLbl>
              <c:idx val="6"/>
              <c:layout>
                <c:manualLayout>
                  <c:x val="-2.7140729219464536E-2"/>
                  <c:y val="-0.2116369919153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A24-48DA-B850-C54825C5DB54}"/>
                </c:ext>
              </c:extLst>
            </c:dLbl>
            <c:dLbl>
              <c:idx val="7"/>
              <c:layout>
                <c:manualLayout>
                  <c:x val="-2.9162525119638596E-2"/>
                  <c:y val="-0.23935229763467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A24-48DA-B850-C54825C5DB54}"/>
                </c:ext>
              </c:extLst>
            </c:dLbl>
            <c:dLbl>
              <c:idx val="8"/>
              <c:layout>
                <c:manualLayout>
                  <c:x val="-3.2907549385891306E-2"/>
                  <c:y val="-0.27210487395811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A24-48DA-B850-C54825C5DB54}"/>
                </c:ext>
              </c:extLst>
            </c:dLbl>
            <c:dLbl>
              <c:idx val="9"/>
              <c:layout>
                <c:manualLayout>
                  <c:x val="-2.7401681946114961E-2"/>
                  <c:y val="-0.2973007507295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A24-48DA-B850-C54825C5DB54}"/>
                </c:ext>
              </c:extLst>
            </c:dLbl>
            <c:dLbl>
              <c:idx val="10"/>
              <c:layout>
                <c:manualLayout>
                  <c:x val="-3.0253472081819728E-2"/>
                  <c:y val="-0.33412850040009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A24-48DA-B850-C54825C5DB54}"/>
                </c:ext>
              </c:extLst>
            </c:dLbl>
            <c:dLbl>
              <c:idx val="11"/>
              <c:layout>
                <c:manualLayout>
                  <c:x val="-2.943335173324331E-2"/>
                  <c:y val="-0.39392932305376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A24-48DA-B850-C54825C5DB54}"/>
                </c:ext>
              </c:extLst>
            </c:dLbl>
            <c:dLbl>
              <c:idx val="12"/>
              <c:layout>
                <c:manualLayout>
                  <c:x val="-2.9564533374208092E-2"/>
                  <c:y val="-0.42705114313781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A24-48DA-B850-C54825C5DB54}"/>
                </c:ext>
              </c:extLst>
            </c:dLbl>
            <c:dLbl>
              <c:idx val="13"/>
              <c:layout>
                <c:manualLayout>
                  <c:x val="-2.9118092628344073E-2"/>
                  <c:y val="-0.45738091690309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F5-4669-ADD2-A4A73CA8D4D7}"/>
                </c:ext>
              </c:extLst>
            </c:dLbl>
            <c:dLbl>
              <c:idx val="14"/>
              <c:layout>
                <c:manualLayout>
                  <c:x val="-2.4985635845406903E-2"/>
                  <c:y val="-0.50144532841167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FC-4E7B-A5D5-69295F06E13C}"/>
                </c:ext>
              </c:extLst>
            </c:dLbl>
            <c:dLbl>
              <c:idx val="15"/>
              <c:layout>
                <c:manualLayout>
                  <c:x val="-2.2392565057160401E-2"/>
                  <c:y val="-0.52412376034988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FC-4E7B-A5D5-69295F06E13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FC-4E7B-A5D5-69295F06E13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87-4C1B-AD66-00CCBB626687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Лист1!$B$1:$V$1</c:f>
              <c:strCache>
                <c:ptCount val="16"/>
                <c:pt idx="0">
                  <c:v>1990</c:v>
                </c:pt>
                <c:pt idx="1">
                  <c:v> 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
прогноз </c:v>
                </c:pt>
              </c:strCache>
            </c:strRef>
          </c:cat>
          <c:val>
            <c:numRef>
              <c:f>Лист1!$B$4:$V$4</c:f>
              <c:numCache>
                <c:formatCode>General</c:formatCode>
                <c:ptCount val="16"/>
                <c:pt idx="3" formatCode="0">
                  <c:v>122</c:v>
                </c:pt>
                <c:pt idx="4" formatCode="0">
                  <c:v>268.29999999999995</c:v>
                </c:pt>
                <c:pt idx="5" formatCode="0">
                  <c:v>121.50000000000011</c:v>
                </c:pt>
                <c:pt idx="6" formatCode="0">
                  <c:v>158.19999999999993</c:v>
                </c:pt>
                <c:pt idx="7" formatCode="0">
                  <c:v>207</c:v>
                </c:pt>
                <c:pt idx="8" formatCode="0">
                  <c:v>127.5</c:v>
                </c:pt>
                <c:pt idx="9" formatCode="0">
                  <c:v>231.29999999999995</c:v>
                </c:pt>
                <c:pt idx="10" formatCode="0">
                  <c:v>384.89999999999986</c:v>
                </c:pt>
                <c:pt idx="11" formatCode="0">
                  <c:v>235.5</c:v>
                </c:pt>
                <c:pt idx="12" formatCode="0">
                  <c:v>191</c:v>
                </c:pt>
                <c:pt idx="13" formatCode="0">
                  <c:v>295.80000000000018</c:v>
                </c:pt>
                <c:pt idx="14" formatCode="0">
                  <c:v>193.02999999999975</c:v>
                </c:pt>
                <c:pt idx="15" formatCode="0">
                  <c:v>299.7345505000003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CA24-48DA-B850-C54825C5D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263744"/>
        <c:axId val="115262208"/>
      </c:lineChart>
      <c:valAx>
        <c:axId val="115238400"/>
        <c:scaling>
          <c:orientation val="minMax"/>
          <c:max val="1.3"/>
          <c:min val="0.25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239936"/>
        <c:crosses val="max"/>
        <c:crossBetween val="between"/>
      </c:valAx>
      <c:catAx>
        <c:axId val="11523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238400"/>
        <c:crosses val="autoZero"/>
        <c:auto val="1"/>
        <c:lblAlgn val="ctr"/>
        <c:lblOffset val="100"/>
        <c:noMultiLvlLbl val="0"/>
      </c:catAx>
      <c:valAx>
        <c:axId val="115262208"/>
        <c:scaling>
          <c:orientation val="minMax"/>
          <c:max val="3900"/>
          <c:min val="0"/>
        </c:scaling>
        <c:delete val="0"/>
        <c:axPos val="l"/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263744"/>
        <c:crosses val="autoZero"/>
        <c:crossBetween val="between"/>
      </c:valAx>
      <c:catAx>
        <c:axId val="11526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5262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7102395028827048E-2"/>
          <c:y val="0"/>
          <c:w val="0.58678307162707721"/>
          <c:h val="0.185902360055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40257247718778"/>
          <c:y val="7.8017332602549436E-2"/>
          <c:w val="0.62831793566787764"/>
          <c:h val="0.554512702904385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17544251164297356"/>
                  <c:y val="-0.10474969746631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27-4726-975F-6361121A432B}"/>
                </c:ext>
              </c:extLst>
            </c:dLbl>
            <c:dLbl>
              <c:idx val="1"/>
              <c:layout>
                <c:manualLayout>
                  <c:x val="-0.1170449102098107"/>
                  <c:y val="0.132316892504219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27-4726-975F-6361121A432B}"/>
                </c:ext>
              </c:extLst>
            </c:dLbl>
            <c:dLbl>
              <c:idx val="2"/>
              <c:layout>
                <c:manualLayout>
                  <c:x val="5.7307835329804054E-2"/>
                  <c:y val="-5.513525833392126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27-4726-975F-6361121A432B}"/>
                </c:ext>
              </c:extLst>
            </c:dLbl>
            <c:dLbl>
              <c:idx val="3"/>
              <c:layout>
                <c:manualLayout>
                  <c:x val="8.497201729370818E-2"/>
                  <c:y val="8.2389012193599849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27-4726-975F-6361121A432B}"/>
                </c:ext>
              </c:extLst>
            </c:dLbl>
            <c:dLbl>
              <c:idx val="4"/>
              <c:layout>
                <c:manualLayout>
                  <c:x val="2.8096991640948251E-2"/>
                  <c:y val="7.995919186876278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27-4726-975F-6361121A432B}"/>
                </c:ext>
              </c:extLst>
            </c:dLbl>
            <c:dLbl>
              <c:idx val="5"/>
              <c:layout>
                <c:manualLayout>
                  <c:x val="4.3715846994535422E-2"/>
                  <c:y val="-1.10230783769081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27-4726-975F-6361121A432B}"/>
                </c:ext>
              </c:extLst>
            </c:dLbl>
            <c:dLbl>
              <c:idx val="6"/>
              <c:layout>
                <c:manualLayout>
                  <c:x val="-2.6012020389540209E-3"/>
                  <c:y val="2.75578044371362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2202258187423"/>
                      <c:h val="9.90838042552988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427-4726-975F-6361121A432B}"/>
                </c:ext>
              </c:extLst>
            </c:dLbl>
            <c:dLbl>
              <c:idx val="7"/>
              <c:layout>
                <c:manualLayout>
                  <c:x val="6.2451209992192514E-3"/>
                  <c:y val="1.37788479711351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27-4726-975F-6361121A432B}"/>
                </c:ext>
              </c:extLst>
            </c:dLbl>
            <c:dLbl>
              <c:idx val="8"/>
              <c:layout>
                <c:manualLayout>
                  <c:x val="9.367681498829078E-3"/>
                  <c:y val="4.13365439134055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27-4726-975F-6361121A4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0206</c:v>
                </c:pt>
                <c:pt idx="1">
                  <c:v>0203</c:v>
                </c:pt>
                <c:pt idx="2">
                  <c:v>0209</c:v>
                </c:pt>
                <c:pt idx="3">
                  <c:v>0103</c:v>
                </c:pt>
                <c:pt idx="4">
                  <c:v>0210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0.57031478647305733</c:v>
                </c:pt>
                <c:pt idx="1">
                  <c:v>0.3920219434190001</c:v>
                </c:pt>
                <c:pt idx="2">
                  <c:v>3.0974020151098663E-2</c:v>
                </c:pt>
                <c:pt idx="3">
                  <c:v>6.5015558342137233E-3</c:v>
                </c:pt>
                <c:pt idx="4" formatCode="0.00%">
                  <c:v>1.8769412263032486E-4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427-4726-975F-6361121A4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3"/>
      </c:pieChart>
    </c:plotArea>
    <c:legend>
      <c:legendPos val="r"/>
      <c:layout>
        <c:manualLayout>
          <c:xMode val="edge"/>
          <c:yMode val="edge"/>
          <c:x val="7.2094884858125166E-2"/>
          <c:y val="0.66123932992180245"/>
          <c:w val="0.19438979365472994"/>
          <c:h val="0.3387606700781974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84111777910824E-2"/>
          <c:y val="6.4445590062785912E-2"/>
          <c:w val="0.88845353073679056"/>
          <c:h val="0.7190349311091456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Экспорт!$B$70</c:f>
              <c:strCache>
                <c:ptCount val="1"/>
                <c:pt idx="0">
                  <c:v>2016 г.</c:v>
                </c:pt>
              </c:strCache>
            </c:strRef>
          </c:tx>
          <c:spPr>
            <a:solidFill>
              <a:srgbClr val="006600">
                <a:alpha val="50000"/>
              </a:srgbClr>
            </a:solidFill>
          </c:spPr>
          <c:invertIfNegative val="0"/>
          <c:cat>
            <c:strRef>
              <c:f>Экспорт!$C$3:$N$3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Экспорт!$C$70:$N$70</c:f>
              <c:numCache>
                <c:formatCode>#,##0.0</c:formatCode>
                <c:ptCount val="12"/>
                <c:pt idx="0">
                  <c:v>2.0681501999999994</c:v>
                </c:pt>
                <c:pt idx="1">
                  <c:v>3.4065963000000004</c:v>
                </c:pt>
                <c:pt idx="2">
                  <c:v>3.4501831999999997</c:v>
                </c:pt>
                <c:pt idx="3">
                  <c:v>4.0344747000000005</c:v>
                </c:pt>
                <c:pt idx="4">
                  <c:v>3.3618704999999998</c:v>
                </c:pt>
                <c:pt idx="5">
                  <c:v>4.1600671999999994</c:v>
                </c:pt>
                <c:pt idx="6">
                  <c:v>3.7333145999999999</c:v>
                </c:pt>
                <c:pt idx="7">
                  <c:v>4.8767427999999997</c:v>
                </c:pt>
                <c:pt idx="8">
                  <c:v>5.4623632000000004</c:v>
                </c:pt>
                <c:pt idx="9">
                  <c:v>5.7686109000000005</c:v>
                </c:pt>
                <c:pt idx="10">
                  <c:v>6.3715169000000005</c:v>
                </c:pt>
                <c:pt idx="11">
                  <c:v>6.2284269000000005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3E2F-4D93-8DED-64C31C92740B}"/>
            </c:ext>
          </c:extLst>
        </c:ser>
        <c:ser>
          <c:idx val="2"/>
          <c:order val="1"/>
          <c:tx>
            <c:strRef>
              <c:f>Экспорт!$B$71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rgbClr val="000099">
                <a:alpha val="50000"/>
              </a:srgbClr>
            </a:solidFill>
          </c:spPr>
          <c:invertIfNegative val="0"/>
          <c:cat>
            <c:strRef>
              <c:f>Экспорт!$C$3:$N$3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Экспорт!$C$71:$N$71</c:f>
              <c:numCache>
                <c:formatCode>#,##0.0</c:formatCode>
                <c:ptCount val="12"/>
                <c:pt idx="0">
                  <c:v>4.7657964000000002</c:v>
                </c:pt>
                <c:pt idx="1">
                  <c:v>5.1437842000000007</c:v>
                </c:pt>
                <c:pt idx="2">
                  <c:v>5.9695644000000003</c:v>
                </c:pt>
                <c:pt idx="3">
                  <c:v>5.3471336999999997</c:v>
                </c:pt>
                <c:pt idx="4">
                  <c:v>5.700346399999999</c:v>
                </c:pt>
                <c:pt idx="5">
                  <c:v>5.7799527999999993</c:v>
                </c:pt>
                <c:pt idx="6">
                  <c:v>5.6368571999999997</c:v>
                </c:pt>
                <c:pt idx="7">
                  <c:v>6.6543707000000003</c:v>
                </c:pt>
                <c:pt idx="8">
                  <c:v>5.6639841999999998</c:v>
                </c:pt>
                <c:pt idx="9">
                  <c:v>6.9424531000000025</c:v>
                </c:pt>
                <c:pt idx="10">
                  <c:v>7.9275931999999996</c:v>
                </c:pt>
                <c:pt idx="11">
                  <c:v>6.3939261999999992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3E2F-4D93-8DED-64C31C92740B}"/>
            </c:ext>
          </c:extLst>
        </c:ser>
        <c:ser>
          <c:idx val="0"/>
          <c:order val="2"/>
          <c:tx>
            <c:strRef>
              <c:f>Экспорт!$B$72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174-4D65-ADA1-6BC849A2E8D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174-4D65-ADA1-6BC849A2E8D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174-4D65-ADA1-6BC849A2E8D3}"/>
              </c:ext>
            </c:extLst>
          </c:dPt>
          <c:cat>
            <c:strRef>
              <c:f>Экспорт!$C$3:$N$3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Экспорт!$C$72:$N$72</c:f>
              <c:numCache>
                <c:formatCode>#,##0.0</c:formatCode>
                <c:ptCount val="12"/>
                <c:pt idx="0">
                  <c:v>6.5660059000000004</c:v>
                </c:pt>
                <c:pt idx="1">
                  <c:v>7.2908463000000001</c:v>
                </c:pt>
                <c:pt idx="2">
                  <c:v>8.4128963999999993</c:v>
                </c:pt>
                <c:pt idx="3">
                  <c:v>7.4423085999999996</c:v>
                </c:pt>
                <c:pt idx="4">
                  <c:v>6.0227119</c:v>
                </c:pt>
                <c:pt idx="5">
                  <c:v>5.2065395000000008</c:v>
                </c:pt>
                <c:pt idx="6">
                  <c:v>5.3460392999999993</c:v>
                </c:pt>
                <c:pt idx="7">
                  <c:v>6.9099910707551917</c:v>
                </c:pt>
                <c:pt idx="8">
                  <c:v>5.8463255831156253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F-4D93-8DED-64C31C927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9989888"/>
        <c:axId val="89991424"/>
        <c:extLst/>
      </c:barChart>
      <c:catAx>
        <c:axId val="89989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9991424"/>
        <c:crosses val="autoZero"/>
        <c:auto val="1"/>
        <c:lblAlgn val="ctr"/>
        <c:lblOffset val="100"/>
        <c:noMultiLvlLbl val="0"/>
      </c:catAx>
      <c:valAx>
        <c:axId val="8999142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crossAx val="89989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804740654592064"/>
          <c:y val="0.90328624841949889"/>
          <c:w val="0.44390518690815856"/>
          <c:h val="4.9849520016062777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05829677169697E-2"/>
          <c:y val="0.22136576375069353"/>
          <c:w val="0.62831793566787764"/>
          <c:h val="0.554512702904385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1822642150578852"/>
                  <c:y val="-0.132276940522897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07-4647-B102-B7E290001795}"/>
                </c:ext>
              </c:extLst>
            </c:dLbl>
            <c:dLbl>
              <c:idx val="1"/>
              <c:layout>
                <c:manualLayout>
                  <c:x val="-5.585516267902934E-2"/>
                  <c:y val="0.187392332407438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07-4647-B102-B7E290001795}"/>
                </c:ext>
              </c:extLst>
            </c:dLbl>
            <c:dLbl>
              <c:idx val="2"/>
              <c:layout>
                <c:manualLayout>
                  <c:x val="0.21754115990779849"/>
                  <c:y val="-0.1846365628132111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07-4647-B102-B7E290001795}"/>
                </c:ext>
              </c:extLst>
            </c:dLbl>
            <c:dLbl>
              <c:idx val="3"/>
              <c:layout>
                <c:manualLayout>
                  <c:x val="0.21514978118572189"/>
                  <c:y val="-0.1169897969258196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07-4647-B102-B7E290001795}"/>
                </c:ext>
              </c:extLst>
            </c:dLbl>
            <c:dLbl>
              <c:idx val="4"/>
              <c:layout>
                <c:manualLayout>
                  <c:x val="0.17620324705296311"/>
                  <c:y val="-2.204615675381625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05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07-4647-B102-B7E290001795}"/>
                </c:ext>
              </c:extLst>
            </c:dLbl>
            <c:dLbl>
              <c:idx val="5"/>
              <c:layout>
                <c:manualLayout>
                  <c:x val="0.18339590130047856"/>
                  <c:y val="4.960385269608656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07-4647-B102-B7E290001795}"/>
                </c:ext>
              </c:extLst>
            </c:dLbl>
            <c:dLbl>
              <c:idx val="6"/>
              <c:layout>
                <c:manualLayout>
                  <c:x val="0.17903743939379199"/>
                  <c:y val="5.78713784684994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24253177355536"/>
                      <c:h val="9.90838042552988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207-4647-B102-B7E290001795}"/>
                </c:ext>
              </c:extLst>
            </c:dLbl>
            <c:dLbl>
              <c:idx val="7"/>
              <c:layout>
                <c:manualLayout>
                  <c:x val="0.18289984819802865"/>
                  <c:y val="0.13365493381487695"/>
                </c:manualLayout>
              </c:layout>
              <c:numFmt formatCode="0.0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5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25594349392675"/>
                      <c:h val="0.144567672913150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207-4647-B102-B7E290001795}"/>
                </c:ext>
              </c:extLst>
            </c:dLbl>
            <c:dLbl>
              <c:idx val="8"/>
              <c:layout>
                <c:manualLayout>
                  <c:x val="0.12392843965258228"/>
                  <c:y val="0.2397520631926176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82537912299291"/>
                      <c:h val="7.89252411786621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207-4647-B102-B7E290001795}"/>
                </c:ext>
              </c:extLst>
            </c:dLbl>
            <c:dLbl>
              <c:idx val="9"/>
              <c:layout>
                <c:manualLayout>
                  <c:x val="-4.4096181062391583E-2"/>
                  <c:y val="0.2060434678170594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85-4CB9-A85A-BFCE4289E6F0}"/>
                </c:ext>
              </c:extLst>
            </c:dLbl>
            <c:dLbl>
              <c:idx val="10"/>
              <c:layout>
                <c:manualLayout>
                  <c:x val="0.11538060906895253"/>
                  <c:y val="0.148811558088259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4880352362049"/>
                      <c:h val="0.114254207376652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185-4CB9-A85A-BFCE4289E6F0}"/>
                </c:ext>
              </c:extLst>
            </c:dLbl>
            <c:dLbl>
              <c:idx val="11"/>
              <c:layout>
                <c:manualLayout>
                  <c:x val="0.15426973714972475"/>
                  <c:y val="0.26730965064002199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85-4CB9-A85A-BFCE4289E6F0}"/>
                </c:ext>
              </c:extLst>
            </c:dLbl>
            <c:dLbl>
              <c:idx val="12"/>
              <c:layout>
                <c:manualLayout>
                  <c:x val="0.11386027459536835"/>
                  <c:y val="0.3554942776552871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85-4CB9-A85A-BFCE4289E6F0}"/>
                </c:ext>
              </c:extLst>
            </c:dLbl>
            <c:dLbl>
              <c:idx val="13"/>
              <c:layout>
                <c:manualLayout>
                  <c:x val="-5.3287399232703314E-2"/>
                  <c:y val="0.35962804054149344"/>
                </c:manualLayout>
              </c:layout>
              <c:numFmt formatCode="0.0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5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77586640315437"/>
                      <c:h val="8.16810107728892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185-4CB9-A85A-BFCE4289E6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УКРАИНА</c:v>
                </c:pt>
                <c:pt idx="1">
                  <c:v>БЕЛАРУСЬ</c:v>
                </c:pt>
                <c:pt idx="2">
                  <c:v>КАЗАХСТАН</c:v>
                </c:pt>
                <c:pt idx="3">
                  <c:v>АНГОЛА</c:v>
                </c:pt>
                <c:pt idx="4">
                  <c:v>АРМЕНИЯ</c:v>
                </c:pt>
                <c:pt idx="5">
                  <c:v>Другие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0.59163263443452996</c:v>
                </c:pt>
                <c:pt idx="1">
                  <c:v>0.22200023139356909</c:v>
                </c:pt>
                <c:pt idx="2">
                  <c:v>2.2839357577946966E-2</c:v>
                </c:pt>
                <c:pt idx="3">
                  <c:v>2.0835717055851837E-2</c:v>
                </c:pt>
                <c:pt idx="4">
                  <c:v>1.685096613915683E-2</c:v>
                </c:pt>
                <c:pt idx="5">
                  <c:v>0.12584109339894534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07-4647-B102-B7E290001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3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8646542133098"/>
          <c:y val="0.21860999415646712"/>
          <c:w val="0.62831793566787764"/>
          <c:h val="0.554512702904385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20921155347384854"/>
                  <c:y val="-5.78711740362181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E0-40E8-8511-E7E4BAA2E09D}"/>
                </c:ext>
              </c:extLst>
            </c:dLbl>
            <c:dLbl>
              <c:idx val="1"/>
              <c:layout>
                <c:manualLayout>
                  <c:x val="-0.16549570647931303"/>
                  <c:y val="7.99173355738251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26-41C3-8762-685B38A635DC}"/>
                </c:ext>
              </c:extLst>
            </c:dLbl>
            <c:dLbl>
              <c:idx val="2"/>
              <c:layout>
                <c:manualLayout>
                  <c:x val="1.873536299765808E-2"/>
                  <c:y val="-2.48019317298078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E0-40E8-8511-E7E4BAA2E09D}"/>
                </c:ext>
              </c:extLst>
            </c:dLbl>
            <c:dLbl>
              <c:idx val="3"/>
              <c:layout>
                <c:manualLayout>
                  <c:x val="1.2490241998438604E-2"/>
                  <c:y val="5.5115403844017523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E0-40E8-8511-E7E4BAA2E09D}"/>
                </c:ext>
              </c:extLst>
            </c:dLbl>
            <c:dLbl>
              <c:idx val="4"/>
              <c:layout>
                <c:manualLayout>
                  <c:x val="3.1225604996095654E-3"/>
                  <c:y val="6.338271442061993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E0-40E8-8511-E7E4BAA2E09D}"/>
                </c:ext>
              </c:extLst>
            </c:dLbl>
            <c:dLbl>
              <c:idx val="5"/>
              <c:layout>
                <c:manualLayout>
                  <c:x val="4.3715846994535422E-2"/>
                  <c:y val="-1.10230783769081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E0-40E8-8511-E7E4BAA2E09D}"/>
                </c:ext>
              </c:extLst>
            </c:dLbl>
            <c:dLbl>
              <c:idx val="6"/>
              <c:layout>
                <c:manualLayout>
                  <c:x val="-2.6012020389540209E-3"/>
                  <c:y val="2.75578044371362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2202258187423"/>
                      <c:h val="9.90838042552988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FE0-40E8-8511-E7E4BAA2E09D}"/>
                </c:ext>
              </c:extLst>
            </c:dLbl>
            <c:dLbl>
              <c:idx val="7"/>
              <c:layout>
                <c:manualLayout>
                  <c:x val="6.2451209992192514E-3"/>
                  <c:y val="1.37788479711351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E0-40E8-8511-E7E4BAA2E09D}"/>
                </c:ext>
              </c:extLst>
            </c:dLbl>
            <c:dLbl>
              <c:idx val="8"/>
              <c:layout>
                <c:manualLayout>
                  <c:x val="9.367681498829078E-3"/>
                  <c:y val="4.13365439134055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E0-40E8-8511-E7E4BAA2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ГОНКОНГ</c:v>
                </c:pt>
                <c:pt idx="1">
                  <c:v>ВЬЕТНАМ</c:v>
                </c:pt>
                <c:pt idx="2">
                  <c:v>УКРАИНА</c:v>
                </c:pt>
                <c:pt idx="3">
                  <c:v>БЕЛАРУСЬ</c:v>
                </c:pt>
                <c:pt idx="4">
                  <c:v>Другие 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0.67105309127145429</c:v>
                </c:pt>
                <c:pt idx="1">
                  <c:v>0.22591778474703417</c:v>
                </c:pt>
                <c:pt idx="2">
                  <c:v>9.0614144868472288E-2</c:v>
                </c:pt>
                <c:pt idx="3" formatCode="0.0%">
                  <c:v>3.3192483429333578E-3</c:v>
                </c:pt>
                <c:pt idx="4" formatCode="0.0%">
                  <c:v>9.0957307701058365E-3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E0-40E8-8511-E7E4BAA2E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3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720271730739543"/>
          <c:w val="0.99148646349761838"/>
          <c:h val="0.57995615253975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ЛПХ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5"/>
            <c:invertIfNegative val="0"/>
            <c:bubble3D val="0"/>
            <c:spPr>
              <a:solidFill>
                <a:schemeClr val="accent1">
                  <a:alpha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1ED-4733-A305-2445CC85BBC7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>
                  <a:alpha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1ED-4733-A305-2445CC85BBC7}"/>
              </c:ext>
            </c:extLst>
          </c:dPt>
          <c:dLbls>
            <c:dLbl>
              <c:idx val="17"/>
              <c:layout>
                <c:manualLayout>
                  <c:x val="1.5432098765432098E-3"/>
                  <c:y val="-7.8431372549020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ED-4733-A305-2445CC85BB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Лист1!$B$1:$V$1</c:f>
              <c:strCache>
                <c:ptCount val="18"/>
                <c:pt idx="0">
                  <c:v>1990</c:v>
                </c:pt>
                <c:pt idx="1">
                  <c:v> 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
прогноз </c:v>
                </c:pt>
                <c:pt idx="16">
                  <c:v>  </c:v>
                </c:pt>
                <c:pt idx="17">
                  <c:v>2022
прогноз </c:v>
                </c:pt>
              </c:strCache>
            </c:strRef>
          </c:cat>
          <c:val>
            <c:numRef>
              <c:f>Лист1!$B$2:$V$2</c:f>
              <c:numCache>
                <c:formatCode>General</c:formatCode>
                <c:ptCount val="18"/>
                <c:pt idx="0" formatCode="0">
                  <c:v>1188.9000000000001</c:v>
                </c:pt>
                <c:pt idx="2" formatCode="0">
                  <c:v>1100</c:v>
                </c:pt>
                <c:pt idx="3" formatCode="0">
                  <c:v>1100</c:v>
                </c:pt>
                <c:pt idx="4" formatCode="0">
                  <c:v>1119.4000000000001</c:v>
                </c:pt>
                <c:pt idx="5" formatCode="0">
                  <c:v>1110.3</c:v>
                </c:pt>
                <c:pt idx="6" formatCode="0">
                  <c:v>1079.5</c:v>
                </c:pt>
                <c:pt idx="7" formatCode="0">
                  <c:v>1033.9000000000001</c:v>
                </c:pt>
                <c:pt idx="8" formatCode="0">
                  <c:v>1003.2</c:v>
                </c:pt>
                <c:pt idx="9" formatCode="0">
                  <c:v>903.6</c:v>
                </c:pt>
                <c:pt idx="10" formatCode="0">
                  <c:v>775.5</c:v>
                </c:pt>
                <c:pt idx="11" formatCode="0">
                  <c:v>697.7</c:v>
                </c:pt>
                <c:pt idx="12" formatCode="0">
                  <c:v>631.5</c:v>
                </c:pt>
                <c:pt idx="13" formatCode="0">
                  <c:v>605.20000000000005</c:v>
                </c:pt>
                <c:pt idx="14" formatCode="0">
                  <c:v>573.58100000000002</c:v>
                </c:pt>
                <c:pt idx="15" formatCode="0">
                  <c:v>543.75478799999996</c:v>
                </c:pt>
                <c:pt idx="17" formatCode="0">
                  <c:v>397.49834389769995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3-4ED6-89B1-2D641562C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052736"/>
        <c:axId val="116054272"/>
      </c:barChart>
      <c:lineChart>
        <c:grouping val="standar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Доля производства в ЛПХ от общего 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33-4ED6-89B1-2D641562C012}"/>
                </c:ext>
              </c:extLst>
            </c:dLbl>
            <c:dLbl>
              <c:idx val="14"/>
              <c:layout>
                <c:manualLayout>
                  <c:x val="-2.6234567901234681E-2"/>
                  <c:y val="-3.921568627450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0D-4DD2-95AA-07B5C7FA89D4}"/>
                </c:ext>
              </c:extLst>
            </c:dLbl>
            <c:dLbl>
              <c:idx val="15"/>
              <c:layout>
                <c:manualLayout>
                  <c:x val="-3.0864197530864196E-2"/>
                  <c:y val="-4.1830065359477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3E-4C24-A75C-35E70BDD38C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ED-4733-A305-2445CC85BBC7}"/>
                </c:ext>
              </c:extLst>
            </c:dLbl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Лист1!$B$1:$V$1</c:f>
              <c:strCache>
                <c:ptCount val="18"/>
                <c:pt idx="0">
                  <c:v>1990</c:v>
                </c:pt>
                <c:pt idx="1">
                  <c:v> 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
прогноз </c:v>
                </c:pt>
                <c:pt idx="16">
                  <c:v>  </c:v>
                </c:pt>
                <c:pt idx="17">
                  <c:v>2022
прогноз </c:v>
                </c:pt>
              </c:strCache>
            </c:strRef>
          </c:cat>
          <c:val>
            <c:numRef>
              <c:f>Лист1!$B$3:$V$3</c:f>
              <c:numCache>
                <c:formatCode>0%</c:formatCode>
                <c:ptCount val="18"/>
                <c:pt idx="0">
                  <c:v>0.34163793103448281</c:v>
                </c:pt>
                <c:pt idx="1">
                  <c:v>0.53266107078039937</c:v>
                </c:pt>
                <c:pt idx="2">
                  <c:v>0.72368421052631582</c:v>
                </c:pt>
                <c:pt idx="3">
                  <c:v>0.66991473812423874</c:v>
                </c:pt>
                <c:pt idx="4">
                  <c:v>0.58009016945639225</c:v>
                </c:pt>
                <c:pt idx="5">
                  <c:v>0.5437050095489937</c:v>
                </c:pt>
                <c:pt idx="6">
                  <c:v>0.49758008757778288</c:v>
                </c:pt>
                <c:pt idx="7">
                  <c:v>0.44356257239692826</c:v>
                </c:pt>
                <c:pt idx="8">
                  <c:v>0.41323062981422753</c:v>
                </c:pt>
                <c:pt idx="9">
                  <c:v>0.3530514964444792</c:v>
                </c:pt>
                <c:pt idx="10">
                  <c:v>0.27537106739578154</c:v>
                </c:pt>
                <c:pt idx="11">
                  <c:v>0.23460775412757662</c:v>
                </c:pt>
                <c:pt idx="12">
                  <c:v>0.20379513989737633</c:v>
                </c:pt>
                <c:pt idx="13">
                  <c:v>0.17968054153553828</c:v>
                </c:pt>
                <c:pt idx="14">
                  <c:v>0.16250544323439609</c:v>
                </c:pt>
                <c:pt idx="15">
                  <c:v>0.14311146741384059</c:v>
                </c:pt>
                <c:pt idx="16">
                  <c:v>0.11719384960668253</c:v>
                </c:pt>
                <c:pt idx="17">
                  <c:v>9.1276231799524446E-2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33-4ED6-89B1-2D641562C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78080"/>
        <c:axId val="116076544"/>
      </c:lineChart>
      <c:catAx>
        <c:axId val="11605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054272"/>
        <c:crosses val="autoZero"/>
        <c:auto val="1"/>
        <c:lblAlgn val="ctr"/>
        <c:lblOffset val="100"/>
        <c:noMultiLvlLbl val="0"/>
      </c:catAx>
      <c:valAx>
        <c:axId val="116054272"/>
        <c:scaling>
          <c:orientation val="minMax"/>
          <c:max val="1200"/>
          <c:min val="300"/>
        </c:scaling>
        <c:delete val="0"/>
        <c:axPos val="l"/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052736"/>
        <c:crosses val="autoZero"/>
        <c:crossBetween val="between"/>
      </c:valAx>
      <c:valAx>
        <c:axId val="116076544"/>
        <c:scaling>
          <c:orientation val="minMax"/>
          <c:max val="1"/>
          <c:min val="5.000000000000001E-2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078080"/>
        <c:crosses val="max"/>
        <c:crossBetween val="between"/>
      </c:valAx>
      <c:catAx>
        <c:axId val="11607808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1607654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8533950617283954E-2"/>
          <c:y val="0"/>
          <c:w val="0.33640432098765449"/>
          <c:h val="0.107000977818949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09541168465079E-2"/>
          <c:y val="0.1010587515201431"/>
          <c:w val="0.96362873043647457"/>
          <c:h val="0.613564140387225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Общее производство свинины в РФ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754-4D08-986C-49FD136B42E5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754-4D08-986C-49FD136B42E5}"/>
              </c:ext>
            </c:extLst>
          </c:dPt>
          <c:dPt>
            <c:idx val="15"/>
            <c:invertIfNegative val="0"/>
            <c:bubble3D val="0"/>
            <c:spPr>
              <a:solidFill>
                <a:srgbClr val="0000FF">
                  <a:alpha val="3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8754-4D08-986C-49FD136B42E5}"/>
              </c:ext>
            </c:extLst>
          </c:dPt>
          <c:dPt>
            <c:idx val="16"/>
            <c:invertIfNegative val="0"/>
            <c:bubble3D val="0"/>
            <c:spPr>
              <a:solidFill>
                <a:srgbClr val="0000FF">
                  <a:alpha val="3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8754-4D08-986C-49FD136B42E5}"/>
              </c:ext>
            </c:extLst>
          </c:dPt>
          <c:dPt>
            <c:idx val="17"/>
            <c:invertIfNegative val="0"/>
            <c:bubble3D val="0"/>
            <c:spPr>
              <a:solidFill>
                <a:srgbClr val="0000FF">
                  <a:alpha val="3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8754-4D08-986C-49FD136B42E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754-4D08-986C-49FD136B42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Лист1!$B$1:$Z$1</c:f>
              <c:strCache>
                <c:ptCount val="16"/>
                <c:pt idx="0">
                  <c:v>1990</c:v>
                </c:pt>
                <c:pt idx="1">
                  <c:v> 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
прогноз </c:v>
                </c:pt>
              </c:strCache>
            </c:strRef>
          </c:cat>
          <c:val>
            <c:numRef>
              <c:f>Лист1!$B$2:$Z$2</c:f>
              <c:numCache>
                <c:formatCode>General</c:formatCode>
                <c:ptCount val="16"/>
                <c:pt idx="0" formatCode="#,##0">
                  <c:v>3480</c:v>
                </c:pt>
                <c:pt idx="2" formatCode="#,##0">
                  <c:v>1520</c:v>
                </c:pt>
                <c:pt idx="3" formatCode="#,##0">
                  <c:v>1642</c:v>
                </c:pt>
                <c:pt idx="4" formatCode="#,##0">
                  <c:v>1929.7</c:v>
                </c:pt>
                <c:pt idx="5" formatCode="#,##0">
                  <c:v>2042.1</c:v>
                </c:pt>
                <c:pt idx="6" formatCode="#,##0">
                  <c:v>2169.5</c:v>
                </c:pt>
                <c:pt idx="7" formatCode="#,##0">
                  <c:v>2330.9</c:v>
                </c:pt>
                <c:pt idx="8" formatCode="#,##0">
                  <c:v>2427.6999999999998</c:v>
                </c:pt>
                <c:pt idx="9" formatCode="#,##0">
                  <c:v>2559.4</c:v>
                </c:pt>
                <c:pt idx="10" formatCode="#,##0">
                  <c:v>2816.2</c:v>
                </c:pt>
                <c:pt idx="11" formatCode="#,##0">
                  <c:v>2973.8999999999996</c:v>
                </c:pt>
                <c:pt idx="12" formatCode="#,##0">
                  <c:v>3098.7</c:v>
                </c:pt>
                <c:pt idx="13" formatCode="#,##0">
                  <c:v>3368.2</c:v>
                </c:pt>
                <c:pt idx="14" formatCode="#,##0">
                  <c:v>3529.6109999999999</c:v>
                </c:pt>
                <c:pt idx="15" formatCode="#,##0">
                  <c:v>3799.5193385000002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754-4D08-986C-49FD136B42E5}"/>
            </c:ext>
          </c:extLst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Прирост к предыдущему периоду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58-40DA-AB14-7D9230698A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754-4D08-986C-49FD136B42E5}"/>
                </c:ext>
              </c:extLst>
            </c:dLbl>
            <c:dLbl>
              <c:idx val="3"/>
              <c:layout>
                <c:manualLayout>
                  <c:x val="-1.6975308641975332E-2"/>
                  <c:y val="-0.29421082856646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754-4D08-986C-49FD136B42E5}"/>
                </c:ext>
              </c:extLst>
            </c:dLbl>
            <c:dLbl>
              <c:idx val="4"/>
              <c:layout>
                <c:manualLayout>
                  <c:x val="-1.390057330165081E-2"/>
                  <c:y val="-0.29956108884070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754-4D08-986C-49FD136B42E5}"/>
                </c:ext>
              </c:extLst>
            </c:dLbl>
            <c:dLbl>
              <c:idx val="5"/>
              <c:layout>
                <c:manualLayout>
                  <c:x val="-1.2345679012345692E-2"/>
                  <c:y val="-0.35397738606165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754-4D08-986C-49FD136B42E5}"/>
                </c:ext>
              </c:extLst>
            </c:dLbl>
            <c:dLbl>
              <c:idx val="6"/>
              <c:layout>
                <c:manualLayout>
                  <c:x val="-1.2345679012345692E-2"/>
                  <c:y val="-0.36449552965324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754-4D08-986C-49FD136B42E5}"/>
                </c:ext>
              </c:extLst>
            </c:dLbl>
            <c:dLbl>
              <c:idx val="7"/>
              <c:layout>
                <c:manualLayout>
                  <c:x val="-1.3888888888888911E-2"/>
                  <c:y val="-0.38778227207505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754-4D08-986C-49FD136B42E5}"/>
                </c:ext>
              </c:extLst>
            </c:dLbl>
            <c:dLbl>
              <c:idx val="8"/>
              <c:layout>
                <c:manualLayout>
                  <c:x val="-1.0802469135802545E-2"/>
                  <c:y val="-0.413804668850096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754-4D08-986C-49FD136B42E5}"/>
                </c:ext>
              </c:extLst>
            </c:dLbl>
            <c:dLbl>
              <c:idx val="9"/>
              <c:layout>
                <c:manualLayout>
                  <c:x val="-1.5432098765432115E-2"/>
                  <c:y val="-0.42170840759782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754-4D08-986C-49FD136B42E5}"/>
                </c:ext>
              </c:extLst>
            </c:dLbl>
            <c:dLbl>
              <c:idx val="10"/>
              <c:layout>
                <c:manualLayout>
                  <c:x val="-1.3888888888888911E-2"/>
                  <c:y val="-0.44760935378636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754-4D08-986C-49FD136B42E5}"/>
                </c:ext>
              </c:extLst>
            </c:dLbl>
            <c:dLbl>
              <c:idx val="11"/>
              <c:layout>
                <c:manualLayout>
                  <c:x val="-9.2592592592592813E-3"/>
                  <c:y val="-0.48676450007399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754-4D08-986C-49FD136B42E5}"/>
                </c:ext>
              </c:extLst>
            </c:dLbl>
            <c:dLbl>
              <c:idx val="12"/>
              <c:layout>
                <c:manualLayout>
                  <c:x val="-1.5432098765432115E-2"/>
                  <c:y val="-0.50500440761068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754-4D08-986C-49FD136B42E5}"/>
                </c:ext>
              </c:extLst>
            </c:dLbl>
            <c:dLbl>
              <c:idx val="13"/>
              <c:layout>
                <c:manualLayout>
                  <c:x val="-1.5432098765432115E-2"/>
                  <c:y val="-0.52069063559676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754-4D08-986C-49FD136B42E5}"/>
                </c:ext>
              </c:extLst>
            </c:dLbl>
            <c:dLbl>
              <c:idx val="14"/>
              <c:layout>
                <c:manualLayout>
                  <c:x val="-1.2345683524137459E-2"/>
                  <c:y val="-0.5614887831133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754-4D08-986C-49FD136B42E5}"/>
                </c:ext>
              </c:extLst>
            </c:dLbl>
            <c:dLbl>
              <c:idx val="15"/>
              <c:layout>
                <c:manualLayout>
                  <c:x val="-1.6971370975699538E-2"/>
                  <c:y val="-0.584957500337809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754-4D08-986C-49FD136B42E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754-4D08-986C-49FD136B42E5}"/>
                </c:ext>
              </c:extLst>
            </c:dLbl>
            <c:dLbl>
              <c:idx val="17"/>
              <c:layout>
                <c:manualLayout>
                  <c:x val="-1.5432098765432115E-2"/>
                  <c:y val="-0.63586620810356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754-4D08-986C-49FD136B42E5}"/>
                </c:ext>
              </c:extLst>
            </c:dLbl>
            <c:dLbl>
              <c:idx val="18"/>
              <c:layout>
                <c:manualLayout>
                  <c:x val="-1.2345679012345692E-2"/>
                  <c:y val="-0.436601307189543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754-4D08-986C-49FD136B42E5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Лист1!$B$1:$Z$1</c:f>
              <c:strCache>
                <c:ptCount val="16"/>
                <c:pt idx="0">
                  <c:v>1990</c:v>
                </c:pt>
                <c:pt idx="1">
                  <c:v> 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
прогноз </c:v>
                </c:pt>
              </c:strCache>
            </c:strRef>
          </c:cat>
          <c:val>
            <c:numRef>
              <c:f>Лист1!$B$3:$Z$3</c:f>
              <c:numCache>
                <c:formatCode>General</c:formatCode>
                <c:ptCount val="16"/>
                <c:pt idx="0" formatCode="#,##0">
                  <c:v>3480</c:v>
                </c:pt>
                <c:pt idx="3" formatCode="#,##0">
                  <c:v>122</c:v>
                </c:pt>
                <c:pt idx="4" formatCode="#,##0">
                  <c:v>287.70000000000005</c:v>
                </c:pt>
                <c:pt idx="5" formatCode="#,##0">
                  <c:v>112.39999999999986</c:v>
                </c:pt>
                <c:pt idx="6" formatCode="#,##0">
                  <c:v>127.40000000000009</c:v>
                </c:pt>
                <c:pt idx="7" formatCode="#,##0">
                  <c:v>161.40000000000009</c:v>
                </c:pt>
                <c:pt idx="8" formatCode="#,##0">
                  <c:v>96.799999999999727</c:v>
                </c:pt>
                <c:pt idx="9" formatCode="#,##0">
                  <c:v>131.70000000000027</c:v>
                </c:pt>
                <c:pt idx="10" formatCode="#,##0">
                  <c:v>256.79999999999973</c:v>
                </c:pt>
                <c:pt idx="11" formatCode="#,##0">
                  <c:v>157.69999999999982</c:v>
                </c:pt>
                <c:pt idx="12" formatCode="#,##0">
                  <c:v>124.80000000000018</c:v>
                </c:pt>
                <c:pt idx="13" formatCode="#,##0">
                  <c:v>269.5</c:v>
                </c:pt>
                <c:pt idx="14" formatCode="#,##0">
                  <c:v>161.41100000000006</c:v>
                </c:pt>
                <c:pt idx="15" formatCode="#,##0">
                  <c:v>269.90833850000035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8754-4D08-986C-49FD136B4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47"/>
        <c:axId val="116181632"/>
        <c:axId val="116191616"/>
      </c:barChart>
      <c:catAx>
        <c:axId val="11618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191616"/>
        <c:crosses val="autoZero"/>
        <c:auto val="1"/>
        <c:lblAlgn val="ctr"/>
        <c:lblOffset val="100"/>
        <c:noMultiLvlLbl val="0"/>
      </c:catAx>
      <c:valAx>
        <c:axId val="1161916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18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8863890133466651E-2"/>
          <c:y val="7.4659938357795035E-3"/>
          <c:w val="0.42101564367247329"/>
          <c:h val="0.11473139312670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1251170504864522E-2"/>
          <c:w val="0.95947765600472468"/>
          <c:h val="0.7955058404145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Импорт свинины и живых свиней в убойном весе с учетом торговли со странами ТС. 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0000FF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EFA5-4AB3-9C8B-15E3DAFDFE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 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 Прогноз</c:v>
                </c:pt>
              </c:strCache>
            </c:strRef>
          </c:cat>
          <c:val>
            <c:numRef>
              <c:f>Лист1!$B$2:$J$2</c:f>
              <c:numCache>
                <c:formatCode>0</c:formatCode>
                <c:ptCount val="9"/>
                <c:pt idx="0">
                  <c:v>737.11035183500132</c:v>
                </c:pt>
                <c:pt idx="1">
                  <c:v>766.04775912774642</c:v>
                </c:pt>
                <c:pt idx="2">
                  <c:v>803.1647482014389</c:v>
                </c:pt>
                <c:pt idx="3">
                  <c:v>649.57912513563417</c:v>
                </c:pt>
                <c:pt idx="4">
                  <c:v>373.70481000599517</c:v>
                </c:pt>
                <c:pt idx="5">
                  <c:v>303.91979670000001</c:v>
                </c:pt>
                <c:pt idx="6">
                  <c:v>258.71670440000003</c:v>
                </c:pt>
                <c:pt idx="7">
                  <c:v>280.99157319999995</c:v>
                </c:pt>
                <c:pt idx="8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A9-4D33-8932-E436324581C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Импорт шпика свиного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C0000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EFA5-4AB3-9C8B-15E3DAFDFEA5}"/>
              </c:ext>
            </c:extLst>
          </c:dPt>
          <c:dLbls>
            <c:dLbl>
              <c:idx val="8"/>
              <c:layout>
                <c:manualLayout>
                  <c:x val="1.7311678922063095E-3"/>
                  <c:y val="-1.7636929230085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A5-4AB3-9C8B-15E3DAFDFE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 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 Прогноз</c:v>
                </c:pt>
              </c:strCache>
            </c:strRef>
          </c:cat>
          <c:val>
            <c:numRef>
              <c:f>Лист1!$B$3:$J$3</c:f>
              <c:numCache>
                <c:formatCode>0</c:formatCode>
                <c:ptCount val="9"/>
                <c:pt idx="0">
                  <c:v>268.40000000000003</c:v>
                </c:pt>
                <c:pt idx="1">
                  <c:v>276.45129999999995</c:v>
                </c:pt>
                <c:pt idx="2">
                  <c:v>291.92989999999998</c:v>
                </c:pt>
                <c:pt idx="3">
                  <c:v>261.19155439999997</c:v>
                </c:pt>
                <c:pt idx="4">
                  <c:v>40.142377799999991</c:v>
                </c:pt>
                <c:pt idx="5">
                  <c:v>24.862771099999996</c:v>
                </c:pt>
                <c:pt idx="6">
                  <c:v>17.601065899999998</c:v>
                </c:pt>
                <c:pt idx="7">
                  <c:v>20.667567600000002</c:v>
                </c:pt>
                <c:pt idx="8">
                  <c:v>16.534054080000001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A9-4D33-8932-E436324581C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Импорт свиных субпродуктов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chemeClr val="accent3">
                  <a:lumMod val="7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EFA5-4AB3-9C8B-15E3DAFDFEA5}"/>
              </c:ext>
            </c:extLst>
          </c:dPt>
          <c:dLbls>
            <c:dLbl>
              <c:idx val="4"/>
              <c:layout>
                <c:manualLayout>
                  <c:x val="8.5883347421808962E-3"/>
                  <c:y val="-1.2485344466721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A9-4D33-8932-E436324581C5}"/>
                </c:ext>
              </c:extLst>
            </c:dLbl>
            <c:dLbl>
              <c:idx val="5"/>
              <c:layout>
                <c:manualLayout>
                  <c:x val="2.2078524685091019E-3"/>
                  <c:y val="-5.01888679035662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A9-4D33-8932-E436324581C5}"/>
                </c:ext>
              </c:extLst>
            </c:dLbl>
            <c:dLbl>
              <c:idx val="6"/>
              <c:layout>
                <c:manualLayout>
                  <c:x val="5.1935036766189279E-3"/>
                  <c:y val="-5.03912263716729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EC-4177-B079-1AC8DF38497F}"/>
                </c:ext>
              </c:extLst>
            </c:dLbl>
            <c:dLbl>
              <c:idx val="7"/>
              <c:layout>
                <c:manualLayout>
                  <c:x val="1.1252591299341013E-2"/>
                  <c:y val="-4.28325424159220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712422206494799E-2"/>
                      <c:h val="6.06962321646801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021-439F-9FDB-521CDF150361}"/>
                </c:ext>
              </c:extLst>
            </c:dLbl>
            <c:dLbl>
              <c:idx val="8"/>
              <c:layout>
                <c:manualLayout>
                  <c:x val="8.6558394610314199E-3"/>
                  <c:y val="-5.79499103274239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rgbClr val="0066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A5-4AB3-9C8B-15E3DAFDFE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2010г.</c:v>
                </c:pt>
                <c:pt idx="1">
                  <c:v>2011г.</c:v>
                </c:pt>
                <c:pt idx="2">
                  <c:v>2012г.</c:v>
                </c:pt>
                <c:pt idx="3">
                  <c:v>2013г. </c:v>
                </c:pt>
                <c:pt idx="4">
                  <c:v>2014г.</c:v>
                </c:pt>
                <c:pt idx="5">
                  <c:v>2015г.</c:v>
                </c:pt>
                <c:pt idx="6">
                  <c:v>2016г.</c:v>
                </c:pt>
                <c:pt idx="7">
                  <c:v>2017г.</c:v>
                </c:pt>
                <c:pt idx="8">
                  <c:v>2018г. Прогноз</c:v>
                </c:pt>
              </c:strCache>
            </c:strRef>
          </c:cat>
          <c:val>
            <c:numRef>
              <c:f>Лист1!$B$4:$J$4</c:f>
              <c:numCache>
                <c:formatCode>0</c:formatCode>
                <c:ptCount val="9"/>
                <c:pt idx="0">
                  <c:v>177.49999999999997</c:v>
                </c:pt>
                <c:pt idx="1">
                  <c:v>172.51519999999999</c:v>
                </c:pt>
                <c:pt idx="2">
                  <c:v>148.22120000000001</c:v>
                </c:pt>
                <c:pt idx="3">
                  <c:v>98.016503199999988</c:v>
                </c:pt>
                <c:pt idx="4">
                  <c:v>12.890288699999999</c:v>
                </c:pt>
                <c:pt idx="5">
                  <c:v>9.4271238000000004</c:v>
                </c:pt>
                <c:pt idx="6">
                  <c:v>8.9839647000000014</c:v>
                </c:pt>
                <c:pt idx="7">
                  <c:v>11.737026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A9-4D33-8932-E436324581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shape val="box"/>
        <c:axId val="119507200"/>
        <c:axId val="119517184"/>
        <c:axId val="0"/>
      </c:bar3DChart>
      <c:catAx>
        <c:axId val="119507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119517184"/>
        <c:crosses val="autoZero"/>
        <c:auto val="1"/>
        <c:lblAlgn val="ctr"/>
        <c:lblOffset val="100"/>
        <c:noMultiLvlLbl val="0"/>
      </c:catAx>
      <c:valAx>
        <c:axId val="11951718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19507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5523334708841869"/>
          <c:w val="0.90126004486314759"/>
          <c:h val="0.1447666529115812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336460200074387E-3"/>
          <c:y val="5.5738612311581531E-2"/>
          <c:w val="0.92309288224402408"/>
          <c:h val="0.783748868434707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Экспорт Свинины (ТНВЭД 0203)   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0000FF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B417-4851-8FBB-31D15A410B73}"/>
              </c:ext>
            </c:extLst>
          </c:dPt>
          <c:dLbls>
            <c:dLbl>
              <c:idx val="0"/>
              <c:layout>
                <c:manualLayout>
                  <c:x val="1.5204249336280365E-3"/>
                  <c:y val="2.77151745044201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ru-RU" sz="1600" b="0" i="0" u="none" strike="noStrike" kern="1200" baseline="0">
                      <a:solidFill>
                        <a:srgbClr val="00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94-4C44-8088-B3831D33ABB2}"/>
                </c:ext>
              </c:extLst>
            </c:dLbl>
            <c:dLbl>
              <c:idx val="1"/>
              <c:layout>
                <c:manualLayout>
                  <c:x val="-4.5612748008841929E-3"/>
                  <c:y val="3.0234735823003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rgbClr val="0000FF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94-4C44-8088-B3831D33ABB2}"/>
                </c:ext>
              </c:extLst>
            </c:dLbl>
            <c:dLbl>
              <c:idx val="2"/>
              <c:layout>
                <c:manualLayout>
                  <c:x val="-5.5748270224254207E-17"/>
                  <c:y val="1.51173679115018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ru-RU" sz="1600" b="0" i="0" u="none" strike="noStrike" kern="1200" baseline="0">
                      <a:solidFill>
                        <a:srgbClr val="00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94-4C44-8088-B3831D33AB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2012г.</c:v>
                </c:pt>
                <c:pt idx="1">
                  <c:v>2013г. </c:v>
                </c:pt>
                <c:pt idx="2">
                  <c:v>2014г.</c:v>
                </c:pt>
                <c:pt idx="3">
                  <c:v>2015г.</c:v>
                </c:pt>
                <c:pt idx="4">
                  <c:v>2016г.</c:v>
                </c:pt>
                <c:pt idx="5">
                  <c:v>2017г.</c:v>
                </c:pt>
                <c:pt idx="6">
                  <c:v>2018г. 
Прогноз</c:v>
                </c:pt>
              </c:strCache>
            </c:strRef>
          </c:cat>
          <c:val>
            <c:numRef>
              <c:f>Лист1!$B$2:$H$2</c:f>
              <c:numCache>
                <c:formatCode>0.0</c:formatCode>
                <c:ptCount val="7"/>
                <c:pt idx="0">
                  <c:v>9.9886600000000006E-2</c:v>
                </c:pt>
                <c:pt idx="1">
                  <c:v>0.32408600000000004</c:v>
                </c:pt>
                <c:pt idx="2">
                  <c:v>0.40282219999999991</c:v>
                </c:pt>
                <c:pt idx="3">
                  <c:v>4.3733889000000001</c:v>
                </c:pt>
                <c:pt idx="4">
                  <c:v>18.8558643</c:v>
                </c:pt>
                <c:pt idx="5">
                  <c:v>27.279636000000004</c:v>
                </c:pt>
                <c:pt idx="6">
                  <c:v>35.011976134240598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A9-4D33-8932-E436324581C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Экспорт шпика свиного (код ТНВЭД 0209)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C00000">
                  <a:alpha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0-B417-4851-8FBB-31D15A410B73}"/>
              </c:ext>
            </c:extLst>
          </c:dPt>
          <c:dLbls>
            <c:dLbl>
              <c:idx val="0"/>
              <c:layout>
                <c:manualLayout>
                  <c:x val="5.9296512552245099E-2"/>
                  <c:y val="-7.5586839557510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972887112159948E-2"/>
                      <c:h val="7.18830844191915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594-4C44-8088-B3831D33ABB2}"/>
                </c:ext>
              </c:extLst>
            </c:dLbl>
            <c:dLbl>
              <c:idx val="1"/>
              <c:layout>
                <c:manualLayout>
                  <c:x val="6.0874395598556619E-2"/>
                  <c:y val="-1.8266824089690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196862184394964E-2"/>
                      <c:h val="7.09571632311596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594-4C44-8088-B3831D33ABB2}"/>
                </c:ext>
              </c:extLst>
            </c:dLbl>
            <c:dLbl>
              <c:idx val="2"/>
              <c:layout>
                <c:manualLayout>
                  <c:x val="5.5369907154244183E-2"/>
                  <c:y val="-4.8501659567290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787680595875831E-2"/>
                      <c:h val="5.6765780182603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594-4C44-8088-B3831D33ABB2}"/>
                </c:ext>
              </c:extLst>
            </c:dLbl>
            <c:dLbl>
              <c:idx val="3"/>
              <c:layout>
                <c:manualLayout>
                  <c:x val="6.839264236340889E-2"/>
                  <c:y val="-3.4643976721826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94-4C44-8088-B3831D33ABB2}"/>
                </c:ext>
              </c:extLst>
            </c:dLbl>
            <c:dLbl>
              <c:idx val="4"/>
              <c:layout>
                <c:manualLayout>
                  <c:x val="6.527245764963302E-2"/>
                  <c:y val="-3.0234743320866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94-4C44-8088-B3831D33ABB2}"/>
                </c:ext>
              </c:extLst>
            </c:dLbl>
            <c:dLbl>
              <c:idx val="5"/>
              <c:layout>
                <c:manualLayout>
                  <c:x val="6.5285741197837921E-2"/>
                  <c:y val="-1.5117371660433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44-4131-88A6-3611BFF31976}"/>
                </c:ext>
              </c:extLst>
            </c:dLbl>
            <c:dLbl>
              <c:idx val="6"/>
              <c:layout>
                <c:manualLayout>
                  <c:x val="5.9812194780289998E-2"/>
                  <c:y val="-2.2046167004798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17-4851-8FBB-31D15A410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2012г.</c:v>
                </c:pt>
                <c:pt idx="1">
                  <c:v>2013г. </c:v>
                </c:pt>
                <c:pt idx="2">
                  <c:v>2014г.</c:v>
                </c:pt>
                <c:pt idx="3">
                  <c:v>2015г.</c:v>
                </c:pt>
                <c:pt idx="4">
                  <c:v>2016г.</c:v>
                </c:pt>
                <c:pt idx="5">
                  <c:v>2017г.</c:v>
                </c:pt>
                <c:pt idx="6">
                  <c:v>2018г. 
Прогноз</c:v>
                </c:pt>
              </c:strCache>
            </c:strRef>
          </c:cat>
          <c:val>
            <c:numRef>
              <c:f>Лист1!$B$3:$H$3</c:f>
              <c:numCache>
                <c:formatCode>0.0</c:formatCode>
                <c:ptCount val="7"/>
                <c:pt idx="0">
                  <c:v>0.32991150000000002</c:v>
                </c:pt>
                <c:pt idx="1">
                  <c:v>3.5839099999999999E-2</c:v>
                </c:pt>
                <c:pt idx="2">
                  <c:v>7.8920199999999996E-2</c:v>
                </c:pt>
                <c:pt idx="3">
                  <c:v>0.35857220000000001</c:v>
                </c:pt>
                <c:pt idx="4">
                  <c:v>1.8473387999999999</c:v>
                </c:pt>
                <c:pt idx="5">
                  <c:v>1.7007696999999999</c:v>
                </c:pt>
                <c:pt idx="6">
                  <c:v>2.8096709519601597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A9-4D33-8932-E436324581C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Экспорт свиных субпродуктов (код ТНВЭД 02063 +02064)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chemeClr val="accent3">
                  <a:lumMod val="7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1AEC-4177-B079-1AC8DF38497F}"/>
              </c:ext>
            </c:extLst>
          </c:dPt>
          <c:dLbls>
            <c:dLbl>
              <c:idx val="4"/>
              <c:layout>
                <c:manualLayout>
                  <c:x val="8.5883347421808962E-3"/>
                  <c:y val="-1.2485344466721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A9-4D33-8932-E436324581C5}"/>
                </c:ext>
              </c:extLst>
            </c:dLbl>
            <c:dLbl>
              <c:idx val="5"/>
              <c:layout>
                <c:manualLayout>
                  <c:x val="2.2078524685091019E-3"/>
                  <c:y val="-5.018886790356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A9-4D33-8932-E436324581C5}"/>
                </c:ext>
              </c:extLst>
            </c:dLbl>
            <c:dLbl>
              <c:idx val="6"/>
              <c:layout>
                <c:manualLayout>
                  <c:x val="5.1935036766189279E-3"/>
                  <c:y val="-5.039122637167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EC-4177-B079-1AC8DF384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2012г.</c:v>
                </c:pt>
                <c:pt idx="1">
                  <c:v>2013г. </c:v>
                </c:pt>
                <c:pt idx="2">
                  <c:v>2014г.</c:v>
                </c:pt>
                <c:pt idx="3">
                  <c:v>2015г.</c:v>
                </c:pt>
                <c:pt idx="4">
                  <c:v>2016г.</c:v>
                </c:pt>
                <c:pt idx="5">
                  <c:v>2017г.</c:v>
                </c:pt>
                <c:pt idx="6">
                  <c:v>2018г. 
Прогноз</c:v>
                </c:pt>
              </c:strCache>
            </c:strRef>
          </c:cat>
          <c:val>
            <c:numRef>
              <c:f>Лист1!$B$4:$H$4</c:f>
              <c:numCache>
                <c:formatCode>0.0</c:formatCode>
                <c:ptCount val="7"/>
                <c:pt idx="0">
                  <c:v>2.1183742000000003</c:v>
                </c:pt>
                <c:pt idx="1">
                  <c:v>8.9709958999999984</c:v>
                </c:pt>
                <c:pt idx="2">
                  <c:v>12.903506899999998</c:v>
                </c:pt>
                <c:pt idx="3">
                  <c:v>14.5826888</c:v>
                </c:pt>
                <c:pt idx="4">
                  <c:v>32.203225099999997</c:v>
                </c:pt>
                <c:pt idx="5">
                  <c:v>42.925838500000005</c:v>
                </c:pt>
                <c:pt idx="6">
                  <c:v>52.549908189175191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A9-4D33-8932-E436324581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shape val="box"/>
        <c:axId val="119507200"/>
        <c:axId val="119517184"/>
        <c:axId val="0"/>
      </c:bar3DChart>
      <c:catAx>
        <c:axId val="119507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9517184"/>
        <c:crosses val="autoZero"/>
        <c:auto val="1"/>
        <c:lblAlgn val="ctr"/>
        <c:lblOffset val="100"/>
        <c:noMultiLvlLbl val="0"/>
      </c:catAx>
      <c:valAx>
        <c:axId val="1195171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119507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7759451848345352E-2"/>
          <c:y val="0.20140723486260328"/>
          <c:w val="0.49530655597653905"/>
          <c:h val="0.1447666529115812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917235769458394E-3"/>
          <c:y val="2.8758223954343212E-2"/>
          <c:w val="0.98023242256260257"/>
          <c:h val="0.78880881066337349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Лист1!$A$4</c:f>
              <c:strCache>
                <c:ptCount val="1"/>
                <c:pt idx="0">
                  <c:v>Экспорт свинины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0"/>
            <c:invertIfNegative val="0"/>
            <c:bubble3D val="0"/>
            <c:spPr>
              <a:solidFill>
                <a:srgbClr val="0000FF">
                  <a:alpha val="5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3F7B-45DB-B1B2-7FBFDEDB61A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4C-45D0-92A1-75875E49EB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4C-45D0-92A1-75875E49EB2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4C-45D0-92A1-75875E49EB2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4C-45D0-92A1-75875E49EB26}"/>
                </c:ext>
              </c:extLst>
            </c:dLbl>
            <c:dLbl>
              <c:idx val="4"/>
              <c:layout>
                <c:manualLayout>
                  <c:x val="1.797052494308862E-3"/>
                  <c:y val="5.9205188357895053E-2"/>
                </c:manualLayout>
              </c:layout>
              <c:tx>
                <c:rich>
                  <a:bodyPr/>
                  <a:lstStyle/>
                  <a:p>
                    <a:fld id="{7D6728B6-5CFF-4D4A-8080-C802D33CF1A4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endParaRPr lang="en-US" b="1" baseline="0" dirty="0">
                      <a:solidFill>
                        <a:srgbClr val="FFFF00"/>
                      </a:solidFill>
                    </a:endParaRPr>
                  </a:p>
                  <a:p>
                    <a:fld id="{CD0350B7-26FA-40E3-A7AA-AF935315C8D6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F4C-45D0-92A1-75875E49EB26}"/>
                </c:ext>
              </c:extLst>
            </c:dLbl>
            <c:dLbl>
              <c:idx val="5"/>
              <c:layout>
                <c:manualLayout>
                  <c:x val="8.9852624715443113E-3"/>
                  <c:y val="6.1896333283254022E-2"/>
                </c:manualLayout>
              </c:layout>
              <c:tx>
                <c:rich>
                  <a:bodyPr/>
                  <a:lstStyle/>
                  <a:p>
                    <a:fld id="{5C12F59A-13BF-4777-9B1B-DE17CE7399FE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endParaRPr lang="en-US" b="1" baseline="0" dirty="0">
                      <a:solidFill>
                        <a:srgbClr val="FFFF00"/>
                      </a:solidFill>
                    </a:endParaRPr>
                  </a:p>
                  <a:p>
                    <a:fld id="{3BCD664A-DC51-46F8-A7E6-84AF5CBFFE94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F4C-45D0-92A1-75875E49EB26}"/>
                </c:ext>
              </c:extLst>
            </c:dLbl>
            <c:dLbl>
              <c:idx val="6"/>
              <c:layout>
                <c:manualLayout>
                  <c:x val="3.5941049886175926E-3"/>
                  <c:y val="6.4587478208612895E-2"/>
                </c:manualLayout>
              </c:layout>
              <c:tx>
                <c:rich>
                  <a:bodyPr/>
                  <a:lstStyle/>
                  <a:p>
                    <a:fld id="{3BA77FC7-03F0-4AE3-B952-F9200E93A4F9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endParaRPr lang="en-US" b="1" baseline="0" dirty="0">
                      <a:solidFill>
                        <a:srgbClr val="FFFF00"/>
                      </a:solidFill>
                    </a:endParaRPr>
                  </a:p>
                  <a:p>
                    <a:fld id="{29100D81-341A-40D1-81C1-ECCF52F4E023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F4C-45D0-92A1-75875E49EB26}"/>
                </c:ext>
              </c:extLst>
            </c:dLbl>
            <c:dLbl>
              <c:idx val="7"/>
              <c:layout>
                <c:manualLayout>
                  <c:x val="0"/>
                  <c:y val="5.3822898507177412E-2"/>
                </c:manualLayout>
              </c:layout>
              <c:tx>
                <c:rich>
                  <a:bodyPr/>
                  <a:lstStyle/>
                  <a:p>
                    <a:fld id="{94C1958C-702C-4612-9750-6A944EE0ADBF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endParaRPr lang="en-US" b="1" baseline="0" dirty="0">
                      <a:solidFill>
                        <a:srgbClr val="FFFF00"/>
                      </a:solidFill>
                    </a:endParaRPr>
                  </a:p>
                  <a:p>
                    <a:fld id="{9E8512C5-D6E3-4C55-A34F-A1531FCCAA14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CF4C-45D0-92A1-75875E49EB26}"/>
                </c:ext>
              </c:extLst>
            </c:dLbl>
            <c:dLbl>
              <c:idx val="8"/>
              <c:layout>
                <c:manualLayout>
                  <c:x val="0"/>
                  <c:y val="5.651404343253618E-2"/>
                </c:manualLayout>
              </c:layout>
              <c:tx>
                <c:rich>
                  <a:bodyPr/>
                  <a:lstStyle/>
                  <a:p>
                    <a:fld id="{DD9D24AD-55A8-4ECF-943F-148A33DCA103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endParaRPr lang="en-US" b="1" baseline="0" dirty="0">
                      <a:solidFill>
                        <a:srgbClr val="FFFF00"/>
                      </a:solidFill>
                    </a:endParaRPr>
                  </a:p>
                  <a:p>
                    <a:fld id="{1673B061-41B2-4FD2-84D6-73CA2A42142D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F4C-45D0-92A1-75875E49EB26}"/>
                </c:ext>
              </c:extLst>
            </c:dLbl>
            <c:dLbl>
              <c:idx val="9"/>
              <c:layout>
                <c:manualLayout>
                  <c:x val="7.1889647692611192E-3"/>
                  <c:y val="-5.9211411653882384E-2"/>
                </c:manualLayout>
              </c:layout>
              <c:tx>
                <c:rich>
                  <a:bodyPr/>
                  <a:lstStyle/>
                  <a:p>
                    <a:fld id="{3187522E-B8B1-4247-AC6E-BA5AC2E89F83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r>
                      <a:rPr lang="en-US" baseline="0" dirty="0"/>
                      <a:t>
</a:t>
                    </a:r>
                    <a:fld id="{16DB4BA7-5920-4F08-91A9-7899C19EA7FF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91C-4346-BC58-6CB8F5D44362}"/>
                </c:ext>
              </c:extLst>
            </c:dLbl>
            <c:dLbl>
              <c:idx val="10"/>
              <c:layout>
                <c:manualLayout>
                  <c:x val="8.9862059615763989E-3"/>
                  <c:y val="-5.9211199730433275E-2"/>
                </c:manualLayout>
              </c:layout>
              <c:tx>
                <c:rich>
                  <a:bodyPr/>
                  <a:lstStyle/>
                  <a:p>
                    <a:fld id="{6805EAFB-12D6-4A80-BA09-6E3E2102DE40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r>
                      <a:rPr lang="en-US" baseline="0" dirty="0"/>
                      <a:t>
</a:t>
                    </a:r>
                    <a:fld id="{D580FDC5-B254-44CF-9680-118C79F2361F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F7B-45DB-B1B2-7FBFDEDB61AB}"/>
                </c:ext>
              </c:extLst>
            </c:dLbl>
            <c:spPr>
              <a:solidFill>
                <a:srgbClr val="0000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Лист1!$B$1:$L$1</c:f>
              <c:strCache>
                <c:ptCount val="11"/>
                <c:pt idx="0">
                  <c:v>2005</c:v>
                </c:pt>
                <c:pt idx="1">
                  <c:v> 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
прогноз</c:v>
                </c:pt>
              </c:strCache>
            </c:strRef>
          </c:cat>
          <c:val>
            <c:numRef>
              <c:f>Лист1!$B$4:$L$4</c:f>
              <c:numCache>
                <c:formatCode>General</c:formatCode>
                <c:ptCount val="11"/>
                <c:pt idx="4" formatCode="0">
                  <c:v>-7.0920265000000011</c:v>
                </c:pt>
                <c:pt idx="5" formatCode="0">
                  <c:v>-9.5988495999999994</c:v>
                </c:pt>
                <c:pt idx="6" formatCode="0">
                  <c:v>-13.399108399999999</c:v>
                </c:pt>
                <c:pt idx="7" formatCode="0">
                  <c:v>-19.333262099999999</c:v>
                </c:pt>
                <c:pt idx="8" formatCode="0">
                  <c:v>-52.922317400000004</c:v>
                </c:pt>
                <c:pt idx="9" formatCode="0">
                  <c:v>-71.906244200000003</c:v>
                </c:pt>
                <c:pt idx="10" formatCode="0">
                  <c:v>-90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Лист1!$B$7:$L$7</c15:f>
                <c15:dlblRangeCache>
                  <c:ptCount val="11"/>
                  <c:pt idx="4">
                    <c:v>-0,2%</c:v>
                  </c:pt>
                  <c:pt idx="5">
                    <c:v>-0,3%</c:v>
                  </c:pt>
                  <c:pt idx="6">
                    <c:v>-0,4%</c:v>
                  </c:pt>
                  <c:pt idx="7">
                    <c:v>-0,6%</c:v>
                  </c:pt>
                  <c:pt idx="8">
                    <c:v>-1,5%</c:v>
                  </c:pt>
                  <c:pt idx="9">
                    <c:v>-1,9%</c:v>
                  </c:pt>
                  <c:pt idx="10">
                    <c:v>-2,4%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F4C-45D0-92A1-75875E49EB26}"/>
            </c:ext>
          </c:extLst>
        </c:ser>
        <c:ser>
          <c:idx val="0"/>
          <c:order val="1"/>
          <c:tx>
            <c:strRef>
              <c:f>Лист1!$A$2</c:f>
              <c:strCache>
                <c:ptCount val="1"/>
                <c:pt idx="0">
                  <c:v>Производства свинины в РФ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0"/>
            <c:invertIfNegative val="0"/>
            <c:bubble3D val="0"/>
            <c:spPr>
              <a:solidFill>
                <a:schemeClr val="accent3">
                  <a:alpha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F7B-45DB-B1B2-7FBFDEDB61AB}"/>
              </c:ext>
            </c:extLst>
          </c:dPt>
          <c:dLbls>
            <c:dLbl>
              <c:idx val="0"/>
              <c:layout>
                <c:manualLayout>
                  <c:x val="3.5941049886177249E-3"/>
                  <c:y val="-2.6144366999274805E-3"/>
                </c:manualLayout>
              </c:layout>
              <c:tx>
                <c:rich>
                  <a:bodyPr/>
                  <a:lstStyle/>
                  <a:p>
                    <a:fld id="{DBECE96D-A9AE-4E60-A89B-BB43A4F6F117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endParaRPr lang="en-US" b="1" baseline="0" dirty="0">
                      <a:solidFill>
                        <a:srgbClr val="FFFF00"/>
                      </a:solidFill>
                    </a:endParaRPr>
                  </a:p>
                  <a:p>
                    <a:fld id="{29B2CB76-0E99-4521-8469-DD62A6317C20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CB6-4120-B866-A76FC1550A6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4156A0B-B69A-41B1-954E-87F2A3530E4D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endParaRPr lang="en-US" b="1" baseline="0" dirty="0">
                      <a:solidFill>
                        <a:srgbClr val="FFFF00"/>
                      </a:solidFill>
                    </a:endParaRPr>
                  </a:p>
                  <a:p>
                    <a:fld id="{9CE37759-AD31-47C3-98FC-8BABB6B67E55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CB6-4120-B866-A76FC1550A6D}"/>
                </c:ext>
              </c:extLst>
            </c:dLbl>
            <c:dLbl>
              <c:idx val="2"/>
              <c:layout>
                <c:manualLayout>
                  <c:x val="5.3911574829265223E-3"/>
                  <c:y val="-2.6911449253588706E-3"/>
                </c:manualLayout>
              </c:layout>
              <c:tx>
                <c:rich>
                  <a:bodyPr/>
                  <a:lstStyle/>
                  <a:p>
                    <a:fld id="{4AFE23E8-DAD0-4C00-A8B2-50A5AB3C8604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endParaRPr lang="en-US" b="1" baseline="0" dirty="0">
                      <a:solidFill>
                        <a:srgbClr val="FFFF00"/>
                      </a:solidFill>
                    </a:endParaRPr>
                  </a:p>
                  <a:p>
                    <a:fld id="{42520BF1-1860-4204-8ADF-AA12F051173D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CB6-4120-B866-A76FC1550A6D}"/>
                </c:ext>
              </c:extLst>
            </c:dLbl>
            <c:dLbl>
              <c:idx val="3"/>
              <c:layout>
                <c:manualLayout>
                  <c:x val="8.9852624715442489E-3"/>
                  <c:y val="-9.8674174037346674E-17"/>
                </c:manualLayout>
              </c:layout>
              <c:tx>
                <c:rich>
                  <a:bodyPr/>
                  <a:lstStyle/>
                  <a:p>
                    <a:fld id="{20AACD8A-ACF5-411C-BDCD-5C3BD9AE3052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endParaRPr lang="en-US" b="1" baseline="0" dirty="0">
                      <a:solidFill>
                        <a:srgbClr val="FFFF00"/>
                      </a:solidFill>
                    </a:endParaRPr>
                  </a:p>
                  <a:p>
                    <a:fld id="{E801EFAE-C300-4124-924E-BF1CB933A7B6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CB6-4120-B866-A76FC1550A6D}"/>
                </c:ext>
              </c:extLst>
            </c:dLbl>
            <c:dLbl>
              <c:idx val="4"/>
              <c:layout>
                <c:manualLayout>
                  <c:x val="1.7970524943088624E-3"/>
                  <c:y val="0"/>
                </c:manualLayout>
              </c:layout>
              <c:tx>
                <c:rich>
                  <a:bodyPr/>
                  <a:lstStyle/>
                  <a:p>
                    <a:fld id="{C0CF4037-F134-4C50-85E5-99227906CDD6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endParaRPr lang="en-US" b="1" baseline="0" dirty="0">
                      <a:solidFill>
                        <a:srgbClr val="FFFF00"/>
                      </a:solidFill>
                    </a:endParaRPr>
                  </a:p>
                  <a:p>
                    <a:fld id="{F14F63B3-0E69-435F-B467-988002A1D352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CB6-4120-B866-A76FC1550A6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41F74D0-286C-4C02-9EC9-32FA2300C721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endParaRPr lang="en-US" b="1" baseline="0" dirty="0">
                      <a:solidFill>
                        <a:srgbClr val="FFFF00"/>
                      </a:solidFill>
                    </a:endParaRPr>
                  </a:p>
                  <a:p>
                    <a:fld id="{E52133AA-6FFD-4A61-BD46-CD4D5A15A376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CB6-4120-B866-A76FC1550A6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9A6CF7D-B0E2-4F74-90D5-6068F5D76F1A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r>
                      <a:rPr lang="en-US" baseline="0" dirty="0"/>
                      <a:t>
</a:t>
                    </a:r>
                    <a:fld id="{F2FA7B92-D78E-4E32-BAE7-631847C8FA0E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0CB6-4120-B866-A76FC1550A6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4EFB434-8DF6-4513-8986-75AAEB5C26EB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r>
                      <a:rPr lang="en-US" baseline="0" dirty="0"/>
                      <a:t>
</a:t>
                    </a:r>
                    <a:fld id="{DC51250C-32CE-46BA-9B73-382A470C4D68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CB6-4120-B866-A76FC1550A6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014C622-9105-44E1-82D2-EDAB3DFB5D08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r>
                      <a:rPr lang="en-US" baseline="0" dirty="0"/>
                      <a:t>
</a:t>
                    </a:r>
                    <a:fld id="{77BE7E9B-C84D-4626-B2BD-F6BC4F599239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8BB-44CB-8B6F-D2D812C725C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7310297-E1CC-4C07-8970-C5D6F1CFC29E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r>
                      <a:rPr lang="en-US" baseline="0" dirty="0"/>
                      <a:t>
</a:t>
                    </a:r>
                    <a:fld id="{560DB75D-E009-49B2-A94C-AEE60426F79A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91C-4346-BC58-6CB8F5D4436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BBF89BF-F0F5-4BD3-9186-4778A6E2CB4F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r>
                      <a:rPr lang="en-US" baseline="0" dirty="0"/>
                      <a:t>
</a:t>
                    </a:r>
                    <a:fld id="{ED13469E-55F5-4A45-8B50-5B10692AA35A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F7B-45DB-B1B2-7FBFDEDB61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Лист1!$B$1:$L$1</c:f>
              <c:strCache>
                <c:ptCount val="11"/>
                <c:pt idx="0">
                  <c:v>2005</c:v>
                </c:pt>
                <c:pt idx="1">
                  <c:v> 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
прогноз</c:v>
                </c:pt>
              </c:strCache>
            </c:strRef>
          </c:cat>
          <c:val>
            <c:numRef>
              <c:f>Лист1!$B$2:$L$2</c:f>
              <c:numCache>
                <c:formatCode>General</c:formatCode>
                <c:ptCount val="11"/>
                <c:pt idx="0" formatCode="#,##0">
                  <c:v>1520</c:v>
                </c:pt>
                <c:pt idx="2" formatCode="#,##0">
                  <c:v>2330.9</c:v>
                </c:pt>
                <c:pt idx="3" formatCode="#,##0">
                  <c:v>2427.6999999999998</c:v>
                </c:pt>
                <c:pt idx="4" formatCode="#,##0">
                  <c:v>2559.4</c:v>
                </c:pt>
                <c:pt idx="5" formatCode="#,##0">
                  <c:v>2816.2</c:v>
                </c:pt>
                <c:pt idx="6" formatCode="#,##0">
                  <c:v>2973.8999999999996</c:v>
                </c:pt>
                <c:pt idx="7" formatCode="#,##0">
                  <c:v>3098.7</c:v>
                </c:pt>
                <c:pt idx="8" formatCode="#,##0">
                  <c:v>3368.2</c:v>
                </c:pt>
                <c:pt idx="9" formatCode="#,##0">
                  <c:v>3529.6109999999999</c:v>
                </c:pt>
                <c:pt idx="10" formatCode="#,##0">
                  <c:v>3799.5193385000002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Лист1!$B$5:$L$5</c15:f>
                <c15:dlblRangeCache>
                  <c:ptCount val="11"/>
                  <c:pt idx="0">
                    <c:v>60%</c:v>
                  </c:pt>
                  <c:pt idx="2">
                    <c:v>66%</c:v>
                  </c:pt>
                  <c:pt idx="3">
                    <c:v>67%</c:v>
                  </c:pt>
                  <c:pt idx="4">
                    <c:v>67%</c:v>
                  </c:pt>
                  <c:pt idx="5">
                    <c:v>74%</c:v>
                  </c:pt>
                  <c:pt idx="6">
                    <c:v>88%</c:v>
                  </c:pt>
                  <c:pt idx="7">
                    <c:v>91%</c:v>
                  </c:pt>
                  <c:pt idx="8">
                    <c:v>94%</c:v>
                  </c:pt>
                  <c:pt idx="9">
                    <c:v>94%</c:v>
                  </c:pt>
                  <c:pt idx="10">
                    <c:v>100%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0CB6-4120-B866-A76FC1550A6D}"/>
            </c:ext>
          </c:extLst>
        </c:ser>
        <c:ser>
          <c:idx val="1"/>
          <c:order val="2"/>
          <c:tx>
            <c:strRef>
              <c:f>Лист1!$A$3</c:f>
              <c:strCache>
                <c:ptCount val="1"/>
                <c:pt idx="0">
                  <c:v>Импорт свинины в РФ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0"/>
            <c:invertIfNegative val="0"/>
            <c:bubble3D val="0"/>
            <c:spPr>
              <a:solidFill>
                <a:schemeClr val="accent2">
                  <a:alpha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3F7B-45DB-B1B2-7FBFDEDB61A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0CDD195-143C-48EB-B3CB-FDEB1F2D1A9E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endParaRPr lang="en-US" b="1" baseline="0" dirty="0">
                      <a:solidFill>
                        <a:srgbClr val="FFFF00"/>
                      </a:solidFill>
                    </a:endParaRPr>
                  </a:p>
                  <a:p>
                    <a:fld id="{2C5F52A7-8963-4055-BAB4-1C3917BEBB95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0CB6-4120-B866-A76FC1550A6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5412A6B-3E37-4AB3-9ECE-96AD8F3813B5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endParaRPr lang="en-US" b="1" baseline="0" dirty="0">
                      <a:solidFill>
                        <a:srgbClr val="FFFF00"/>
                      </a:solidFill>
                    </a:endParaRPr>
                  </a:p>
                  <a:p>
                    <a:fld id="{17471B5B-C31D-431F-A7B6-939F7E69A192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0CB6-4120-B866-A76FC1550A6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C94727F-BEE4-47AF-8006-E355CBB571AD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endParaRPr lang="en-US" b="1" baseline="0" dirty="0">
                      <a:solidFill>
                        <a:srgbClr val="FFFF00"/>
                      </a:solidFill>
                    </a:endParaRPr>
                  </a:p>
                  <a:p>
                    <a:fld id="{4C9DB94E-A202-4B08-9983-ECE1CD2954D8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0CB6-4120-B866-A76FC1550A6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2EB751A-DC3D-4683-96E7-1156188E15DA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endParaRPr lang="en-US" b="1" baseline="0" dirty="0">
                      <a:solidFill>
                        <a:srgbClr val="FFFF00"/>
                      </a:solidFill>
                    </a:endParaRPr>
                  </a:p>
                  <a:p>
                    <a:fld id="{44950530-0D97-409F-A2F8-E2248F131D55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0CB6-4120-B866-A76FC1550A6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2EA6F0D-313C-4F77-8F27-2836B40740CE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endParaRPr lang="en-US" b="1" baseline="0" dirty="0">
                      <a:solidFill>
                        <a:srgbClr val="FFFF00"/>
                      </a:solidFill>
                    </a:endParaRPr>
                  </a:p>
                  <a:p>
                    <a:fld id="{10EBD483-3B47-4C07-8824-4DEB7EDD15F0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0CB6-4120-B866-A76FC1550A6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7CB2673-8A43-4B7F-8A7C-3EAA7C7A5749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endParaRPr lang="en-US" b="1" baseline="0" dirty="0">
                      <a:solidFill>
                        <a:srgbClr val="FFFF00"/>
                      </a:solidFill>
                    </a:endParaRPr>
                  </a:p>
                  <a:p>
                    <a:fld id="{C4D7DC62-0E9A-4380-8EC0-0D560D69F6EE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0CB6-4120-B866-A76FC1550A6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18D7992-628A-4CBC-A3F7-F8CB069C1477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r>
                      <a:rPr lang="en-US" baseline="0" dirty="0"/>
                      <a:t>
</a:t>
                    </a:r>
                    <a:fld id="{645887D2-0698-42E0-8503-6840B53457F7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0CB6-4120-B866-A76FC1550A6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1A36DE0-4996-4CFA-9BB4-DE5C6DB5780C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r>
                      <a:rPr lang="en-US" baseline="0" dirty="0"/>
                      <a:t>
</a:t>
                    </a:r>
                    <a:fld id="{7D6635FF-10A9-44D6-9D22-A2A739026C98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0CB6-4120-B866-A76FC1550A6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9F71DFD-5361-4B85-AF91-7A188A9400BE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r>
                      <a:rPr lang="en-US" baseline="0" dirty="0"/>
                      <a:t>
</a:t>
                    </a:r>
                    <a:fld id="{EF967DEB-5E03-4DB3-9105-8CC81E393B09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8BB-44CB-8B6F-D2D812C725C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A8F6416-BB44-4CDC-B848-62E819F82CFF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r>
                      <a:rPr lang="en-US" baseline="0" dirty="0"/>
                      <a:t>
</a:t>
                    </a:r>
                    <a:fld id="{BD4982F7-8354-4305-8F9A-6040F72AFC75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891C-4346-BC58-6CB8F5D44362}"/>
                </c:ext>
              </c:extLst>
            </c:dLbl>
            <c:dLbl>
              <c:idx val="10"/>
              <c:layout>
                <c:manualLayout>
                  <c:x val="1.7972411923152798E-3"/>
                  <c:y val="1.8839994617144393E-2"/>
                </c:manualLayout>
              </c:layout>
              <c:tx>
                <c:rich>
                  <a:bodyPr/>
                  <a:lstStyle/>
                  <a:p>
                    <a:fld id="{B42AEA38-77AD-42E1-9F30-A6EE05A35C71}" type="CELLRANGE">
                      <a:rPr lang="en-US" b="1">
                        <a:solidFill>
                          <a:srgbClr val="FFFF00"/>
                        </a:solidFill>
                      </a:rPr>
                      <a:pPr/>
                      <a:t>[ДИАПАЗОН ЯЧЕЕК]</a:t>
                    </a:fld>
                    <a:r>
                      <a:rPr lang="en-US" baseline="0" dirty="0"/>
                      <a:t>
</a:t>
                    </a:r>
                    <a:fld id="{D5993A90-97E9-41C6-88E8-5E230D2A15A8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3F7B-45DB-B1B2-7FBFDEDB61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Лист1!$B$1:$L$1</c:f>
              <c:strCache>
                <c:ptCount val="11"/>
                <c:pt idx="0">
                  <c:v>2005</c:v>
                </c:pt>
                <c:pt idx="1">
                  <c:v> 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
прогноз</c:v>
                </c:pt>
              </c:strCache>
            </c:strRef>
          </c:cat>
          <c:val>
            <c:numRef>
              <c:f>Лист1!$B$3:$L$3</c:f>
              <c:numCache>
                <c:formatCode>General</c:formatCode>
                <c:ptCount val="11"/>
                <c:pt idx="0" formatCode="#,##0">
                  <c:v>1033</c:v>
                </c:pt>
                <c:pt idx="2" formatCode="#,##0">
                  <c:v>1183.0103518350013</c:v>
                </c:pt>
                <c:pt idx="3" formatCode="#,##0">
                  <c:v>1215.0142591277465</c:v>
                </c:pt>
                <c:pt idx="4" formatCode="#,##0">
                  <c:v>1243.3158482014387</c:v>
                </c:pt>
                <c:pt idx="5" formatCode="#,##0">
                  <c:v>1008.7871827356341</c:v>
                </c:pt>
                <c:pt idx="6" formatCode="#,##0">
                  <c:v>426.73747650599518</c:v>
                </c:pt>
                <c:pt idx="7" formatCode="#,##0">
                  <c:v>338.20969159999999</c:v>
                </c:pt>
                <c:pt idx="8" formatCode="#,##0">
                  <c:v>285.30173500000001</c:v>
                </c:pt>
                <c:pt idx="9" formatCode="#,##0">
                  <c:v>313.39616679999995</c:v>
                </c:pt>
                <c:pt idx="10" formatCode="#,##0">
                  <c:v>97.534054080000004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Лист1!$B$6:$L$6</c15:f>
                <c15:dlblRangeCache>
                  <c:ptCount val="11"/>
                  <c:pt idx="0">
                    <c:v>40%</c:v>
                  </c:pt>
                  <c:pt idx="2">
                    <c:v>34%</c:v>
                  </c:pt>
                  <c:pt idx="3">
                    <c:v>33%</c:v>
                  </c:pt>
                  <c:pt idx="4">
                    <c:v>33%</c:v>
                  </c:pt>
                  <c:pt idx="5">
                    <c:v>26%</c:v>
                  </c:pt>
                  <c:pt idx="6">
                    <c:v>13%</c:v>
                  </c:pt>
                  <c:pt idx="7">
                    <c:v>10%</c:v>
                  </c:pt>
                  <c:pt idx="8">
                    <c:v>8%</c:v>
                  </c:pt>
                  <c:pt idx="9">
                    <c:v>8%</c:v>
                  </c:pt>
                  <c:pt idx="10">
                    <c:v>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0CB6-4120-B866-A76FC1550A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gapDepth val="160"/>
        <c:shape val="box"/>
        <c:axId val="119773056"/>
        <c:axId val="119774592"/>
        <c:axId val="0"/>
      </c:bar3DChart>
      <c:catAx>
        <c:axId val="11977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774592"/>
        <c:crosses val="autoZero"/>
        <c:auto val="1"/>
        <c:lblAlgn val="ctr"/>
        <c:lblOffset val="100"/>
        <c:noMultiLvlLbl val="0"/>
      </c:catAx>
      <c:valAx>
        <c:axId val="1197745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77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529871823462122E-3"/>
          <c:y val="0.92763023923007004"/>
          <c:w val="0.9973470128176537"/>
          <c:h val="5.6222891217776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Поголовье свиней, выращенных в РФ во всех видах хозяйств, поступившее на убой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2010 г.</c:v>
                </c:pt>
                <c:pt idx="1">
                  <c:v>2015  г.</c:v>
                </c:pt>
                <c:pt idx="2">
                  <c:v>2022 г.  прогноз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25</c:v>
                </c:pt>
                <c:pt idx="1">
                  <c:v>33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BF-4035-BC8F-3DEE049F968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Убой на вновь построенных и модернизированных предприятиях по убою и глубокой разделке свиней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2010 г.</c:v>
                </c:pt>
                <c:pt idx="1">
                  <c:v>2015  г.</c:v>
                </c:pt>
                <c:pt idx="2">
                  <c:v>2022 г.  прогноз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</c:v>
                </c:pt>
                <c:pt idx="1">
                  <c:v>18</c:v>
                </c:pt>
                <c:pt idx="2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BF-4035-BC8F-3DEE049F9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0218431"/>
        <c:axId val="840220511"/>
      </c:barChart>
      <c:barChart>
        <c:barDir val="col"/>
        <c:grouping val="clustered"/>
        <c:varyColors val="0"/>
        <c:ser>
          <c:idx val="2"/>
          <c:order val="2"/>
          <c:tx>
            <c:strRef>
              <c:f>Лист1!$A$4</c:f>
              <c:strCache>
                <c:ptCount val="1"/>
                <c:pt idx="0">
                  <c:v>Доля убоя на вновь построенных и модернизированных предприятиях по убою и глубокой разделке свиней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1603541982921649E-2"/>
                  <c:y val="4.4246003799482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BF-4035-BC8F-3DEE049F9686}"/>
                </c:ext>
              </c:extLst>
            </c:dLbl>
            <c:dLbl>
              <c:idx val="1"/>
              <c:layout>
                <c:manualLayout>
                  <c:x val="8.7518151481666182E-2"/>
                  <c:y val="0.16118187098382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BF-4035-BC8F-3DEE049F9686}"/>
                </c:ext>
              </c:extLst>
            </c:dLbl>
            <c:dLbl>
              <c:idx val="2"/>
              <c:layout>
                <c:manualLayout>
                  <c:x val="9.3432898283600282E-2"/>
                  <c:y val="0.13273801139844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BF-4035-BC8F-3DEE049F9686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2010 г.</c:v>
                </c:pt>
                <c:pt idx="1">
                  <c:v>2015  г.</c:v>
                </c:pt>
                <c:pt idx="2">
                  <c:v>2022 г.  прогноз</c:v>
                </c:pt>
              </c:strCache>
            </c:strRef>
          </c:cat>
          <c:val>
            <c:numRef>
              <c:f>Лист1!$B$4:$D$4</c:f>
              <c:numCache>
                <c:formatCode>0%</c:formatCode>
                <c:ptCount val="3"/>
                <c:pt idx="0">
                  <c:v>0.12</c:v>
                </c:pt>
                <c:pt idx="1">
                  <c:v>0.55000000000000004</c:v>
                </c:pt>
                <c:pt idx="2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BF-4035-BC8F-3DEE049F9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6486303"/>
        <c:axId val="856512511"/>
      </c:barChart>
      <c:catAx>
        <c:axId val="84021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0220511"/>
        <c:crosses val="autoZero"/>
        <c:auto val="1"/>
        <c:lblAlgn val="ctr"/>
        <c:lblOffset val="100"/>
        <c:noMultiLvlLbl val="0"/>
      </c:catAx>
      <c:valAx>
        <c:axId val="840220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0218431"/>
        <c:crosses val="autoZero"/>
        <c:crossBetween val="between"/>
      </c:valAx>
      <c:valAx>
        <c:axId val="856512511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6486303"/>
        <c:crosses val="max"/>
        <c:crossBetween val="between"/>
      </c:valAx>
      <c:catAx>
        <c:axId val="8564863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65125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918314488012876E-2"/>
          <c:y val="0.70032913253444995"/>
          <c:w val="0.94134462661221396"/>
          <c:h val="0.28070829440862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89169514188085"/>
          <c:y val="2.8711646313781401E-2"/>
          <c:w val="0.8185296885059179"/>
          <c:h val="0.619788016365636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Лист2!$B$76</c:f>
              <c:strCache>
                <c:ptCount val="1"/>
                <c:pt idx="0">
                  <c:v>Экспорт мяса птицы и субпродуктов / Poultry meat and by-products export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DA-4B28-841F-9387AD86E43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DA-4B28-841F-9387AD86E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Лист2!$C$74:$M$74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2017*</c:v>
                </c:pt>
              </c:strCache>
            </c:strRef>
          </c:cat>
          <c:val>
            <c:numRef>
              <c:f>Лист2!$C$76:$M$76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6.0119999999999996</c:v>
                </c:pt>
                <c:pt idx="3">
                  <c:v>18.428999999999981</c:v>
                </c:pt>
                <c:pt idx="4">
                  <c:v>17.914999999999999</c:v>
                </c:pt>
                <c:pt idx="5">
                  <c:v>24.978000000000002</c:v>
                </c:pt>
                <c:pt idx="6">
                  <c:v>53.765000000000001</c:v>
                </c:pt>
                <c:pt idx="7">
                  <c:v>61.579000000000001</c:v>
                </c:pt>
                <c:pt idx="8">
                  <c:v>65</c:v>
                </c:pt>
                <c:pt idx="9">
                  <c:v>115.28400000000001</c:v>
                </c:pt>
                <c:pt idx="10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DA-4B28-841F-9387AD86E435}"/>
            </c:ext>
          </c:extLst>
        </c:ser>
        <c:ser>
          <c:idx val="1"/>
          <c:order val="1"/>
          <c:tx>
            <c:strRef>
              <c:f>Лист2!$B$77</c:f>
              <c:strCache>
                <c:ptCount val="1"/>
                <c:pt idx="0">
                  <c:v>Экспорт свинины и субпродуктов / Pork and by-products export</c:v>
                </c:pt>
              </c:strCache>
            </c:strRef>
          </c:tx>
          <c:spPr>
            <a:solidFill>
              <a:srgbClr val="FF3300"/>
            </a:solidFill>
            <a:ln>
              <a:solidFill>
                <a:srgbClr val="FF33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2152687738725202E-3"/>
                  <c:y val="-2.79544547826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DA-4B28-841F-9387AD86E435}"/>
                </c:ext>
              </c:extLst>
            </c:dLbl>
            <c:dLbl>
              <c:idx val="1"/>
              <c:layout>
                <c:manualLayout>
                  <c:x val="6.9536916984966899E-3"/>
                  <c:y val="-5.82384474638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DA-4B28-841F-9387AD86E435}"/>
                </c:ext>
              </c:extLst>
            </c:dLbl>
            <c:dLbl>
              <c:idx val="2"/>
              <c:layout>
                <c:manualLayout>
                  <c:x val="3.4768458492483098E-3"/>
                  <c:y val="-4.426122007254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DA-4B28-841F-9387AD86E435}"/>
                </c:ext>
              </c:extLst>
            </c:dLbl>
            <c:dLbl>
              <c:idx val="3"/>
              <c:layout>
                <c:manualLayout>
                  <c:x val="3.4768458492483402E-3"/>
                  <c:y val="-2.79544547826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DA-4B28-841F-9387AD86E435}"/>
                </c:ext>
              </c:extLst>
            </c:dLbl>
            <c:dLbl>
              <c:idx val="4"/>
              <c:layout>
                <c:manualLayout>
                  <c:x val="5.2152687738725202E-3"/>
                  <c:y val="-3.4943068478325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DA-4B28-841F-9387AD86E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Лист2!$C$74:$M$74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2017*</c:v>
                </c:pt>
              </c:strCache>
            </c:strRef>
          </c:cat>
          <c:val>
            <c:numRef>
              <c:f>Лист2!$C$77:$M$77</c:f>
              <c:numCache>
                <c:formatCode>#,##0</c:formatCode>
                <c:ptCount val="11"/>
                <c:pt idx="0">
                  <c:v>2.306</c:v>
                </c:pt>
                <c:pt idx="1">
                  <c:v>5.3060000000000009</c:v>
                </c:pt>
                <c:pt idx="2">
                  <c:v>3.5270000000000001</c:v>
                </c:pt>
                <c:pt idx="3">
                  <c:v>2.7839999999999958</c:v>
                </c:pt>
                <c:pt idx="4">
                  <c:v>2.8089999999999971</c:v>
                </c:pt>
                <c:pt idx="5">
                  <c:v>8.043000000000001</c:v>
                </c:pt>
                <c:pt idx="6">
                  <c:v>11.638999999999999</c:v>
                </c:pt>
                <c:pt idx="7">
                  <c:v>17.0961</c:v>
                </c:pt>
                <c:pt idx="8">
                  <c:v>22</c:v>
                </c:pt>
                <c:pt idx="9">
                  <c:v>53.753999999999998</c:v>
                </c:pt>
                <c:pt idx="10">
                  <c:v>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DA-4B28-841F-9387AD86E435}"/>
            </c:ext>
          </c:extLst>
        </c:ser>
        <c:ser>
          <c:idx val="2"/>
          <c:order val="2"/>
          <c:tx>
            <c:strRef>
              <c:f>Лист2!$B$78</c:f>
              <c:strCache>
                <c:ptCount val="1"/>
                <c:pt idx="0">
                  <c:v>Экспорт прочего мяса / Other meat export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strRef>
              <c:f>Лист2!$C$74:$M$74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2017*</c:v>
                </c:pt>
              </c:strCache>
            </c:strRef>
          </c:cat>
          <c:val>
            <c:numRef>
              <c:f>Лист2!$C$78:$M$78</c:f>
              <c:numCache>
                <c:formatCode>General</c:formatCode>
                <c:ptCount val="11"/>
                <c:pt idx="9" formatCode="#,##0">
                  <c:v>4.2239999999999966</c:v>
                </c:pt>
                <c:pt idx="10" formatCode="#,##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1DA-4B28-841F-9387AD86E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-2138227064"/>
        <c:axId val="-2138223400"/>
      </c:barChart>
      <c:catAx>
        <c:axId val="-213822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38223400"/>
        <c:crosses val="autoZero"/>
        <c:auto val="1"/>
        <c:lblAlgn val="ctr"/>
        <c:lblOffset val="100"/>
        <c:noMultiLvlLbl val="0"/>
      </c:catAx>
      <c:valAx>
        <c:axId val="-2138223400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ТЫС. ТОНН / ТМТ</a:t>
                </a:r>
              </a:p>
            </c:rich>
          </c:tx>
          <c:layout>
            <c:manualLayout>
              <c:xMode val="edge"/>
              <c:yMode val="edge"/>
              <c:x val="0"/>
              <c:y val="0.286147944846328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1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38227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374950480151971"/>
          <c:w val="1"/>
          <c:h val="0.2362504951984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16482368702506E-2"/>
          <c:y val="0.154235821434723"/>
          <c:w val="0.80556703526259499"/>
          <c:h val="0.6808586743288259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22-4761-ACEF-7E2CB69095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22-4761-ACEF-7E2CB69095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22-4761-ACEF-7E2CB69095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22-4761-ACEF-7E2CB69095B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22-4761-ACEF-7E2CB69095B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22-4761-ACEF-7E2CB69095B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922-4761-ACEF-7E2CB69095B9}"/>
              </c:ext>
            </c:extLst>
          </c:dPt>
          <c:dLbls>
            <c:dLbl>
              <c:idx val="0"/>
              <c:layout>
                <c:manualLayout>
                  <c:x val="0.146634363889345"/>
                  <c:y val="-0.120036294438633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84639770934906"/>
                      <c:h val="0.190350888247575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922-4761-ACEF-7E2CB69095B9}"/>
                </c:ext>
              </c:extLst>
            </c:dLbl>
            <c:dLbl>
              <c:idx val="1"/>
              <c:layout>
                <c:manualLayout>
                  <c:x val="0.131318046256855"/>
                  <c:y val="0.170718285423833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60179611924328"/>
                      <c:h val="0.15300626331111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922-4761-ACEF-7E2CB69095B9}"/>
                </c:ext>
              </c:extLst>
            </c:dLbl>
            <c:dLbl>
              <c:idx val="2"/>
              <c:layout>
                <c:manualLayout>
                  <c:x val="-0.206721704648275"/>
                  <c:y val="0.1700106698928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25896189595997"/>
                      <c:h val="0.190350888247575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922-4761-ACEF-7E2CB69095B9}"/>
                </c:ext>
              </c:extLst>
            </c:dLbl>
            <c:dLbl>
              <c:idx val="3"/>
              <c:layout>
                <c:manualLayout>
                  <c:x val="1.26242262380626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22-4761-ACEF-7E2CB69095B9}"/>
                </c:ext>
              </c:extLst>
            </c:dLbl>
            <c:dLbl>
              <c:idx val="4"/>
              <c:layout>
                <c:manualLayout>
                  <c:x val="-0.25248452476125199"/>
                  <c:y val="-0.10136398197040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22-4761-ACEF-7E2CB69095B9}"/>
                </c:ext>
              </c:extLst>
            </c:dLbl>
            <c:dLbl>
              <c:idx val="5"/>
              <c:layout>
                <c:manualLayout>
                  <c:x val="-2.2092395916609602E-2"/>
                  <c:y val="-0.1653833390043389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88662028340394"/>
                      <c:h val="0.16431634972044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922-4761-ACEF-7E2CB69095B9}"/>
                </c:ext>
              </c:extLst>
            </c:dLbl>
            <c:dLbl>
              <c:idx val="6"/>
              <c:layout>
                <c:manualLayout>
                  <c:x val="0.20514367636851699"/>
                  <c:y val="-0.1760532318433289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22-4761-ACEF-7E2CB6909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Лист1!$L$4:$L$10</c:f>
              <c:strCache>
                <c:ptCount val="7"/>
                <c:pt idx="0">
                  <c:v>Украина / Ukraine</c:v>
                </c:pt>
                <c:pt idx="1">
                  <c:v>Гонконг / Hong Kong</c:v>
                </c:pt>
                <c:pt idx="2">
                  <c:v>Вьетнам / Vietnam</c:v>
                </c:pt>
                <c:pt idx="3">
                  <c:v>Страны ЕАЭС / EEU countries</c:v>
                </c:pt>
                <c:pt idx="4">
                  <c:v>Армения / Armenia</c:v>
                </c:pt>
                <c:pt idx="5">
                  <c:v>Азербайджан / Azerbaidjan</c:v>
                </c:pt>
                <c:pt idx="6">
                  <c:v>Прочие / Others</c:v>
                </c:pt>
              </c:strCache>
            </c:strRef>
          </c:cat>
          <c:val>
            <c:numRef>
              <c:f>Лист1!$M$4:$M$10</c:f>
              <c:numCache>
                <c:formatCode>0</c:formatCode>
                <c:ptCount val="7"/>
                <c:pt idx="0">
                  <c:v>62.709299999999999</c:v>
                </c:pt>
                <c:pt idx="1">
                  <c:v>34.89370000000001</c:v>
                </c:pt>
                <c:pt idx="2">
                  <c:v>47.387799999999949</c:v>
                </c:pt>
                <c:pt idx="3">
                  <c:v>55.871000000000002</c:v>
                </c:pt>
                <c:pt idx="4">
                  <c:v>5.8599999999999977</c:v>
                </c:pt>
                <c:pt idx="5">
                  <c:v>3.815399999999999</c:v>
                </c:pt>
                <c:pt idx="6">
                  <c:v>7.9589999999999748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922-4761-ACEF-7E2CB6909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0.05144</cdr:x>
      <cdr:y>0.07104</cdr:y>
    </cdr:from>
    <cdr:to>
      <cdr:x>0.10394</cdr:x>
      <cdr:y>0.12291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2272" y="353274"/>
          <a:ext cx="430969" cy="25796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lIns="36000" tIns="36000" rIns="36000" bIns="36000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/>
            <a:t>122</a:t>
          </a:r>
        </a:p>
      </cdr:txBody>
    </cdr:sp>
  </cdr:relSizeAnchor>
  <cdr:relSizeAnchor xmlns:cdr="http://schemas.openxmlformats.org/drawingml/2006/chartDrawing">
    <cdr:from>
      <cdr:x>0.13606</cdr:x>
      <cdr:y>0.13235</cdr:y>
    </cdr:from>
    <cdr:to>
      <cdr:x>0.3077</cdr:x>
      <cdr:y>0.2981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1010155" y="648072"/>
          <a:ext cx="1274280" cy="81160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/>
        </a:solidFill>
        <a:ln xmlns:a="http://schemas.openxmlformats.org/drawingml/2006/main" w="20000" cap="flat" cmpd="sng" algn="ctr">
          <a:solidFill>
            <a:sysClr val="window" lastClr="FFFFFF"/>
          </a:solidFill>
          <a:prstDash val="solid"/>
        </a:ln>
        <a:effectLst xmlns:a="http://schemas.openxmlformats.org/drawingml/2006/main">
          <a:outerShdw blurRad="50800" dist="254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en-US" sz="1000" b="1" dirty="0">
              <a:solidFill>
                <a:srgbClr val="FF0000"/>
              </a:solidFill>
            </a:rPr>
            <a:t>2</a:t>
          </a:r>
          <a:r>
            <a:rPr lang="ru-RU" sz="1000" b="1" dirty="0">
              <a:solidFill>
                <a:srgbClr val="FF0000"/>
              </a:solidFill>
            </a:rPr>
            <a:t>-х кратное сокращение производства  с 199</a:t>
          </a:r>
          <a:r>
            <a:rPr lang="en-US" sz="1000" b="1" dirty="0">
              <a:solidFill>
                <a:srgbClr val="FF0000"/>
              </a:solidFill>
            </a:rPr>
            <a:t>0</a:t>
          </a:r>
          <a:r>
            <a:rPr lang="ru-RU" sz="1000" b="1" dirty="0">
              <a:solidFill>
                <a:srgbClr val="FF0000"/>
              </a:solidFill>
            </a:rPr>
            <a:t> по 2005 гг.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0.10797</cdr:x>
      <cdr:y>0.06857</cdr:y>
    </cdr:from>
    <cdr:to>
      <cdr:x>0.17667</cdr:x>
      <cdr:y>0.11856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345637"/>
          <a:ext cx="503989" cy="251978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</cdr:spPr>
      <cdr:txBody>
        <a:bodyPr xmlns:a="http://schemas.openxmlformats.org/drawingml/2006/main" vertOverflow="clip" wrap="square" lIns="0" tIns="0" rIns="0" bIns="0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1183</a:t>
          </a:r>
        </a:p>
      </cdr:txBody>
    </cdr:sp>
  </cdr:relSizeAnchor>
  <cdr:relSizeAnchor xmlns:cdr="http://schemas.openxmlformats.org/drawingml/2006/chartDrawing">
    <cdr:from>
      <cdr:x>0.3487</cdr:x>
      <cdr:y>0.14564</cdr:y>
    </cdr:from>
    <cdr:to>
      <cdr:x>0.4174</cdr:x>
      <cdr:y>0.24628</cdr:y>
    </cdr:to>
    <cdr:grpSp>
      <cdr:nvGrpSpPr>
        <cdr:cNvPr id="6" name="Группа 5">
          <a:extLst xmlns:a="http://schemas.openxmlformats.org/drawingml/2006/main">
            <a:ext uri="{FF2B5EF4-FFF2-40B4-BE49-F238E27FC236}">
              <a16:creationId xmlns:a16="http://schemas.microsoft.com/office/drawing/2014/main" id="{E1CB98AE-A1C1-47CA-883D-E1DD340DE13E}"/>
            </a:ext>
          </a:extLst>
        </cdr:cNvPr>
        <cdr:cNvGrpSpPr/>
      </cdr:nvGrpSpPr>
      <cdr:grpSpPr>
        <a:xfrm xmlns:a="http://schemas.openxmlformats.org/drawingml/2006/main">
          <a:off x="2558094" y="734107"/>
          <a:ext cx="503989" cy="507282"/>
          <a:chOff x="2880320" y="715559"/>
          <a:chExt cx="504000" cy="507279"/>
        </a:xfrm>
      </cdr:grpSpPr>
      <cdr:sp macro="" textlink="">
        <cdr:nvSpPr>
          <cdr:cNvPr id="21" name="TextBox 20">
            <a:extLst xmlns:a="http://schemas.openxmlformats.org/drawingml/2006/main">
              <a:ext uri="{FF2B5EF4-FFF2-40B4-BE49-F238E27FC236}">
                <a16:creationId xmlns:a16="http://schemas.microsoft.com/office/drawing/2014/main" id="{8AE1BA47-79A6-487C-9982-251F82087646}"/>
              </a:ext>
            </a:extLst>
          </cdr:cNvPr>
          <cdr:cNvSpPr txBox="1"/>
        </cdr:nvSpPr>
        <cdr:spPr>
          <a:xfrm xmlns:a="http://schemas.openxmlformats.org/drawingml/2006/main">
            <a:off x="2880320" y="970838"/>
            <a:ext cx="504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0000"/>
          </a:solidFill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400" b="1" dirty="0">
                <a:solidFill>
                  <a:schemeClr val="bg1"/>
                </a:solidFill>
              </a:rPr>
              <a:t>-19%</a:t>
            </a:r>
            <a:endParaRPr lang="ru-RU" sz="1400" b="1" dirty="0">
              <a:solidFill>
                <a:schemeClr val="bg1"/>
              </a:solidFill>
            </a:endParaRPr>
          </a:p>
        </cdr:txBody>
      </cdr:sp>
      <cdr:sp macro="" textlink="">
        <cdr:nvSpPr>
          <cdr:cNvPr id="24" name="TextBox 23">
            <a:extLst xmlns:a="http://schemas.openxmlformats.org/drawingml/2006/main">
              <a:ext uri="{FF2B5EF4-FFF2-40B4-BE49-F238E27FC236}">
                <a16:creationId xmlns:a16="http://schemas.microsoft.com/office/drawing/2014/main" id="{75FA5E86-5567-4FB2-AEB0-878D0BA878C7}"/>
              </a:ext>
            </a:extLst>
          </cdr:cNvPr>
          <cdr:cNvSpPr txBox="1"/>
        </cdr:nvSpPr>
        <cdr:spPr>
          <a:xfrm xmlns:a="http://schemas.openxmlformats.org/drawingml/2006/main">
            <a:off x="2880320" y="715559"/>
            <a:ext cx="504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99"/>
          </a:solidFill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/>
              <a:t>1009</a:t>
            </a:r>
          </a:p>
        </cdr:txBody>
      </cdr:sp>
    </cdr:grpSp>
  </cdr:relSizeAnchor>
  <cdr:relSizeAnchor xmlns:cdr="http://schemas.openxmlformats.org/drawingml/2006/chartDrawing">
    <cdr:from>
      <cdr:x>0.42609</cdr:x>
      <cdr:y>0.40682</cdr:y>
    </cdr:from>
    <cdr:to>
      <cdr:x>0.49479</cdr:x>
      <cdr:y>0.50746</cdr:y>
    </cdr:to>
    <cdr:grpSp>
      <cdr:nvGrpSpPr>
        <cdr:cNvPr id="34" name="Группа 33">
          <a:extLst xmlns:a="http://schemas.openxmlformats.org/drawingml/2006/main">
            <a:ext uri="{FF2B5EF4-FFF2-40B4-BE49-F238E27FC236}">
              <a16:creationId xmlns:a16="http://schemas.microsoft.com/office/drawing/2014/main" id="{6EB66FD2-FAE9-409D-8D72-D6B1E4353BCF}"/>
            </a:ext>
          </a:extLst>
        </cdr:cNvPr>
        <cdr:cNvGrpSpPr/>
      </cdr:nvGrpSpPr>
      <cdr:grpSpPr>
        <a:xfrm xmlns:a="http://schemas.openxmlformats.org/drawingml/2006/main">
          <a:off x="3125834" y="2050601"/>
          <a:ext cx="503989" cy="507282"/>
          <a:chOff x="2880320" y="715559"/>
          <a:chExt cx="504000" cy="507279"/>
        </a:xfrm>
      </cdr:grpSpPr>
      <cdr:sp macro="" textlink="">
        <cdr:nvSpPr>
          <cdr:cNvPr id="35" name="TextBox 34">
            <a:extLst xmlns:a="http://schemas.openxmlformats.org/drawingml/2006/main">
              <a:ext uri="{FF2B5EF4-FFF2-40B4-BE49-F238E27FC236}">
                <a16:creationId xmlns:a16="http://schemas.microsoft.com/office/drawing/2014/main" id="{4C7B2076-5C22-472A-8D5C-95E08CDA53C1}"/>
              </a:ext>
            </a:extLst>
          </cdr:cNvPr>
          <cdr:cNvSpPr txBox="1"/>
        </cdr:nvSpPr>
        <cdr:spPr>
          <a:xfrm xmlns:a="http://schemas.openxmlformats.org/drawingml/2006/main">
            <a:off x="2880320" y="970838"/>
            <a:ext cx="504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0000"/>
          </a:solidFill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400" b="1" dirty="0">
                <a:solidFill>
                  <a:schemeClr val="bg1"/>
                </a:solidFill>
              </a:rPr>
              <a:t>-</a:t>
            </a:r>
            <a:r>
              <a:rPr lang="ru-RU" sz="1400" b="1" dirty="0">
                <a:solidFill>
                  <a:schemeClr val="bg1"/>
                </a:solidFill>
              </a:rPr>
              <a:t>58</a:t>
            </a:r>
            <a:r>
              <a:rPr lang="en-US" sz="1400" b="1" dirty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cdr:txBody>
      </cdr:sp>
      <cdr:sp macro="" textlink="">
        <cdr:nvSpPr>
          <cdr:cNvPr id="36" name="TextBox 35">
            <a:extLst xmlns:a="http://schemas.openxmlformats.org/drawingml/2006/main">
              <a:ext uri="{FF2B5EF4-FFF2-40B4-BE49-F238E27FC236}">
                <a16:creationId xmlns:a16="http://schemas.microsoft.com/office/drawing/2014/main" id="{3B47EB1D-4137-4657-8B25-7B72F4416B92}"/>
              </a:ext>
            </a:extLst>
          </cdr:cNvPr>
          <cdr:cNvSpPr txBox="1"/>
        </cdr:nvSpPr>
        <cdr:spPr>
          <a:xfrm xmlns:a="http://schemas.openxmlformats.org/drawingml/2006/main">
            <a:off x="2880320" y="715559"/>
            <a:ext cx="504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99"/>
          </a:solidFill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/>
              <a:t>427</a:t>
            </a:r>
          </a:p>
        </cdr:txBody>
      </cdr:sp>
    </cdr:grpSp>
  </cdr:relSizeAnchor>
  <cdr:relSizeAnchor xmlns:cdr="http://schemas.openxmlformats.org/drawingml/2006/chartDrawing">
    <cdr:from>
      <cdr:x>0.5116</cdr:x>
      <cdr:y>0.42357</cdr:y>
    </cdr:from>
    <cdr:to>
      <cdr:x>0.5803</cdr:x>
      <cdr:y>0.52421</cdr:y>
    </cdr:to>
    <cdr:grpSp>
      <cdr:nvGrpSpPr>
        <cdr:cNvPr id="37" name="Группа 36">
          <a:extLst xmlns:a="http://schemas.openxmlformats.org/drawingml/2006/main">
            <a:ext uri="{FF2B5EF4-FFF2-40B4-BE49-F238E27FC236}">
              <a16:creationId xmlns:a16="http://schemas.microsoft.com/office/drawing/2014/main" id="{76D36B75-3122-495C-A6F5-2E8FE38EE994}"/>
            </a:ext>
          </a:extLst>
        </cdr:cNvPr>
        <cdr:cNvGrpSpPr/>
      </cdr:nvGrpSpPr>
      <cdr:grpSpPr>
        <a:xfrm xmlns:a="http://schemas.openxmlformats.org/drawingml/2006/main">
          <a:off x="3753143" y="2135030"/>
          <a:ext cx="503989" cy="507282"/>
          <a:chOff x="2880320" y="715559"/>
          <a:chExt cx="504000" cy="507279"/>
        </a:xfrm>
      </cdr:grpSpPr>
      <cdr:sp macro="" textlink="">
        <cdr:nvSpPr>
          <cdr:cNvPr id="38" name="TextBox 37">
            <a:extLst xmlns:a="http://schemas.openxmlformats.org/drawingml/2006/main">
              <a:ext uri="{FF2B5EF4-FFF2-40B4-BE49-F238E27FC236}">
                <a16:creationId xmlns:a16="http://schemas.microsoft.com/office/drawing/2014/main" id="{0425939B-4474-4B23-8D28-9E112990EF0B}"/>
              </a:ext>
            </a:extLst>
          </cdr:cNvPr>
          <cdr:cNvSpPr txBox="1"/>
        </cdr:nvSpPr>
        <cdr:spPr>
          <a:xfrm xmlns:a="http://schemas.openxmlformats.org/drawingml/2006/main">
            <a:off x="2880320" y="970838"/>
            <a:ext cx="504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0000"/>
          </a:solidFill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400" b="1" dirty="0">
                <a:solidFill>
                  <a:schemeClr val="bg1"/>
                </a:solidFill>
              </a:rPr>
              <a:t>-</a:t>
            </a:r>
            <a:r>
              <a:rPr lang="ru-RU" sz="1400" b="1" dirty="0">
                <a:solidFill>
                  <a:schemeClr val="bg1"/>
                </a:solidFill>
              </a:rPr>
              <a:t>2</a:t>
            </a:r>
            <a:r>
              <a:rPr lang="en-US" sz="1400" b="1" dirty="0">
                <a:solidFill>
                  <a:schemeClr val="bg1"/>
                </a:solidFill>
              </a:rPr>
              <a:t>1%</a:t>
            </a:r>
            <a:endParaRPr lang="ru-RU" sz="1400" b="1" dirty="0">
              <a:solidFill>
                <a:schemeClr val="bg1"/>
              </a:solidFill>
            </a:endParaRPr>
          </a:p>
        </cdr:txBody>
      </cdr:sp>
      <cdr:sp macro="" textlink="">
        <cdr:nvSpPr>
          <cdr:cNvPr id="39" name="TextBox 38">
            <a:extLst xmlns:a="http://schemas.openxmlformats.org/drawingml/2006/main">
              <a:ext uri="{FF2B5EF4-FFF2-40B4-BE49-F238E27FC236}">
                <a16:creationId xmlns:a16="http://schemas.microsoft.com/office/drawing/2014/main" id="{58E251FD-7C13-44B9-BC65-72E54ECD573A}"/>
              </a:ext>
            </a:extLst>
          </cdr:cNvPr>
          <cdr:cNvSpPr txBox="1"/>
        </cdr:nvSpPr>
        <cdr:spPr>
          <a:xfrm xmlns:a="http://schemas.openxmlformats.org/drawingml/2006/main">
            <a:off x="2880320" y="715559"/>
            <a:ext cx="504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99"/>
          </a:solidFill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/>
              <a:t>338</a:t>
            </a:r>
          </a:p>
        </cdr:txBody>
      </cdr:sp>
    </cdr:grpSp>
  </cdr:relSizeAnchor>
  <cdr:relSizeAnchor xmlns:cdr="http://schemas.openxmlformats.org/drawingml/2006/chartDrawing">
    <cdr:from>
      <cdr:x>0.60071</cdr:x>
      <cdr:y>0.44968</cdr:y>
    </cdr:from>
    <cdr:to>
      <cdr:x>0.66942</cdr:x>
      <cdr:y>0.55032</cdr:y>
    </cdr:to>
    <cdr:grpSp>
      <cdr:nvGrpSpPr>
        <cdr:cNvPr id="40" name="Группа 39">
          <a:extLst xmlns:a="http://schemas.openxmlformats.org/drawingml/2006/main">
            <a:ext uri="{FF2B5EF4-FFF2-40B4-BE49-F238E27FC236}">
              <a16:creationId xmlns:a16="http://schemas.microsoft.com/office/drawing/2014/main" id="{FEFDA1BD-B3D3-4ADD-BED4-1F9DF09E22E5}"/>
            </a:ext>
          </a:extLst>
        </cdr:cNvPr>
        <cdr:cNvGrpSpPr/>
      </cdr:nvGrpSpPr>
      <cdr:grpSpPr>
        <a:xfrm xmlns:a="http://schemas.openxmlformats.org/drawingml/2006/main">
          <a:off x="4406861" y="2266639"/>
          <a:ext cx="504063" cy="507282"/>
          <a:chOff x="2880320" y="715559"/>
          <a:chExt cx="504000" cy="507279"/>
        </a:xfrm>
      </cdr:grpSpPr>
      <cdr:sp macro="" textlink="">
        <cdr:nvSpPr>
          <cdr:cNvPr id="41" name="TextBox 40">
            <a:extLst xmlns:a="http://schemas.openxmlformats.org/drawingml/2006/main">
              <a:ext uri="{FF2B5EF4-FFF2-40B4-BE49-F238E27FC236}">
                <a16:creationId xmlns:a16="http://schemas.microsoft.com/office/drawing/2014/main" id="{86188651-5D8B-4F31-B0F6-4AF05E771C09}"/>
              </a:ext>
            </a:extLst>
          </cdr:cNvPr>
          <cdr:cNvSpPr txBox="1"/>
        </cdr:nvSpPr>
        <cdr:spPr>
          <a:xfrm xmlns:a="http://schemas.openxmlformats.org/drawingml/2006/main">
            <a:off x="2880320" y="970838"/>
            <a:ext cx="504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0000"/>
          </a:solidFill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400" b="1" dirty="0">
                <a:solidFill>
                  <a:schemeClr val="bg1"/>
                </a:solidFill>
              </a:rPr>
              <a:t>-1</a:t>
            </a:r>
            <a:r>
              <a:rPr lang="ru-RU" sz="1400" b="1" dirty="0">
                <a:solidFill>
                  <a:schemeClr val="bg1"/>
                </a:solidFill>
              </a:rPr>
              <a:t>6</a:t>
            </a:r>
            <a:r>
              <a:rPr lang="en-US" sz="1400" b="1" dirty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cdr:txBody>
      </cdr:sp>
      <cdr:sp macro="" textlink="">
        <cdr:nvSpPr>
          <cdr:cNvPr id="42" name="TextBox 41">
            <a:extLst xmlns:a="http://schemas.openxmlformats.org/drawingml/2006/main">
              <a:ext uri="{FF2B5EF4-FFF2-40B4-BE49-F238E27FC236}">
                <a16:creationId xmlns:a16="http://schemas.microsoft.com/office/drawing/2014/main" id="{7549A75F-9256-47EC-8E7E-889E2C05441B}"/>
              </a:ext>
            </a:extLst>
          </cdr:cNvPr>
          <cdr:cNvSpPr txBox="1"/>
        </cdr:nvSpPr>
        <cdr:spPr>
          <a:xfrm xmlns:a="http://schemas.openxmlformats.org/drawingml/2006/main">
            <a:off x="2880320" y="715559"/>
            <a:ext cx="504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99"/>
          </a:solidFill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/>
              <a:t>285</a:t>
            </a:r>
          </a:p>
        </cdr:txBody>
      </cdr:sp>
    </cdr:grpSp>
  </cdr:relSizeAnchor>
  <cdr:relSizeAnchor xmlns:cdr="http://schemas.openxmlformats.org/drawingml/2006/chartDrawing">
    <cdr:from>
      <cdr:x>0.68395</cdr:x>
      <cdr:y>0.47038</cdr:y>
    </cdr:from>
    <cdr:to>
      <cdr:x>0.75265</cdr:x>
      <cdr:y>0.57102</cdr:y>
    </cdr:to>
    <cdr:grpSp>
      <cdr:nvGrpSpPr>
        <cdr:cNvPr id="43" name="Группа 42">
          <a:extLst xmlns:a="http://schemas.openxmlformats.org/drawingml/2006/main">
            <a:ext uri="{FF2B5EF4-FFF2-40B4-BE49-F238E27FC236}">
              <a16:creationId xmlns:a16="http://schemas.microsoft.com/office/drawing/2014/main" id="{92D24300-B73D-45C6-A3FD-F73151E782B0}"/>
            </a:ext>
          </a:extLst>
        </cdr:cNvPr>
        <cdr:cNvGrpSpPr/>
      </cdr:nvGrpSpPr>
      <cdr:grpSpPr>
        <a:xfrm xmlns:a="http://schemas.openxmlformats.org/drawingml/2006/main">
          <a:off x="5017517" y="2370979"/>
          <a:ext cx="503990" cy="507282"/>
          <a:chOff x="2880320" y="715559"/>
          <a:chExt cx="504000" cy="507279"/>
        </a:xfrm>
      </cdr:grpSpPr>
      <cdr:sp macro="" textlink="">
        <cdr:nvSpPr>
          <cdr:cNvPr id="44" name="TextBox 43">
            <a:extLst xmlns:a="http://schemas.openxmlformats.org/drawingml/2006/main">
              <a:ext uri="{FF2B5EF4-FFF2-40B4-BE49-F238E27FC236}">
                <a16:creationId xmlns:a16="http://schemas.microsoft.com/office/drawing/2014/main" id="{74DD249A-ABF4-40A4-BF84-B847F96BEACF}"/>
              </a:ext>
            </a:extLst>
          </cdr:cNvPr>
          <cdr:cNvSpPr txBox="1"/>
        </cdr:nvSpPr>
        <cdr:spPr>
          <a:xfrm xmlns:a="http://schemas.openxmlformats.org/drawingml/2006/main">
            <a:off x="2880320" y="970838"/>
            <a:ext cx="504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0000"/>
          </a:solidFill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10%</a:t>
            </a:r>
            <a:endParaRPr lang="ru-RU" sz="1400" b="1" dirty="0">
              <a:solidFill>
                <a:schemeClr val="bg1"/>
              </a:solidFill>
            </a:endParaRPr>
          </a:p>
        </cdr:txBody>
      </cdr:sp>
      <cdr:sp macro="" textlink="">
        <cdr:nvSpPr>
          <cdr:cNvPr id="45" name="TextBox 44">
            <a:extLst xmlns:a="http://schemas.openxmlformats.org/drawingml/2006/main">
              <a:ext uri="{FF2B5EF4-FFF2-40B4-BE49-F238E27FC236}">
                <a16:creationId xmlns:a16="http://schemas.microsoft.com/office/drawing/2014/main" id="{9D5902A5-5604-4241-89AD-94745AEB1853}"/>
              </a:ext>
            </a:extLst>
          </cdr:cNvPr>
          <cdr:cNvSpPr txBox="1"/>
        </cdr:nvSpPr>
        <cdr:spPr>
          <a:xfrm xmlns:a="http://schemas.openxmlformats.org/drawingml/2006/main">
            <a:off x="2880320" y="715559"/>
            <a:ext cx="504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99"/>
          </a:solidFill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/>
              <a:t>3</a:t>
            </a:r>
            <a:r>
              <a:rPr lang="en-US" sz="1400" b="1" dirty="0"/>
              <a:t>1</a:t>
            </a:r>
            <a:r>
              <a:rPr lang="ru-RU" sz="1400" b="1" dirty="0"/>
              <a:t>3</a:t>
            </a:r>
          </a:p>
        </cdr:txBody>
      </cdr:sp>
    </cdr:grpSp>
  </cdr:relSizeAnchor>
  <cdr:relSizeAnchor xmlns:cdr="http://schemas.openxmlformats.org/drawingml/2006/chartDrawing">
    <cdr:from>
      <cdr:x>0.1865</cdr:x>
      <cdr:y>0.03635</cdr:y>
    </cdr:from>
    <cdr:to>
      <cdr:x>0.2552</cdr:x>
      <cdr:y>0.13699</cdr:y>
    </cdr:to>
    <cdr:grpSp>
      <cdr:nvGrpSpPr>
        <cdr:cNvPr id="46" name="Группа 45">
          <a:extLst xmlns:a="http://schemas.openxmlformats.org/drawingml/2006/main">
            <a:ext uri="{FF2B5EF4-FFF2-40B4-BE49-F238E27FC236}">
              <a16:creationId xmlns:a16="http://schemas.microsoft.com/office/drawing/2014/main" id="{ADEDE0BE-F309-4357-A7A7-279D3BA16FAF}"/>
            </a:ext>
          </a:extLst>
        </cdr:cNvPr>
        <cdr:cNvGrpSpPr/>
      </cdr:nvGrpSpPr>
      <cdr:grpSpPr>
        <a:xfrm xmlns:a="http://schemas.openxmlformats.org/drawingml/2006/main">
          <a:off x="1368180" y="183224"/>
          <a:ext cx="503990" cy="507282"/>
          <a:chOff x="2880320" y="715559"/>
          <a:chExt cx="504000" cy="507279"/>
        </a:xfrm>
      </cdr:grpSpPr>
      <cdr:sp macro="" textlink="">
        <cdr:nvSpPr>
          <cdr:cNvPr id="47" name="TextBox 46">
            <a:extLst xmlns:a="http://schemas.openxmlformats.org/drawingml/2006/main">
              <a:ext uri="{FF2B5EF4-FFF2-40B4-BE49-F238E27FC236}">
                <a16:creationId xmlns:a16="http://schemas.microsoft.com/office/drawing/2014/main" id="{48F07B02-DD34-4604-A2AD-D7D02B15AEAE}"/>
              </a:ext>
            </a:extLst>
          </cdr:cNvPr>
          <cdr:cNvSpPr txBox="1"/>
        </cdr:nvSpPr>
        <cdr:spPr>
          <a:xfrm xmlns:a="http://schemas.openxmlformats.org/drawingml/2006/main">
            <a:off x="2880320" y="970838"/>
            <a:ext cx="504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0000"/>
          </a:solidFill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>
                <a:solidFill>
                  <a:schemeClr val="bg1"/>
                </a:solidFill>
              </a:rPr>
              <a:t>3</a:t>
            </a:r>
            <a:r>
              <a:rPr lang="en-US" sz="1400" b="1" dirty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cdr:txBody>
      </cdr:sp>
      <cdr:sp macro="" textlink="">
        <cdr:nvSpPr>
          <cdr:cNvPr id="48" name="TextBox 47">
            <a:extLst xmlns:a="http://schemas.openxmlformats.org/drawingml/2006/main">
              <a:ext uri="{FF2B5EF4-FFF2-40B4-BE49-F238E27FC236}">
                <a16:creationId xmlns:a16="http://schemas.microsoft.com/office/drawing/2014/main" id="{99BF261C-1A18-4800-B627-5662F35CEAA8}"/>
              </a:ext>
            </a:extLst>
          </cdr:cNvPr>
          <cdr:cNvSpPr txBox="1"/>
        </cdr:nvSpPr>
        <cdr:spPr>
          <a:xfrm xmlns:a="http://schemas.openxmlformats.org/drawingml/2006/main">
            <a:off x="2880320" y="715559"/>
            <a:ext cx="504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99"/>
          </a:solidFill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/>
              <a:t>1215</a:t>
            </a:r>
          </a:p>
        </cdr:txBody>
      </cdr:sp>
    </cdr:grpSp>
  </cdr:relSizeAnchor>
  <cdr:relSizeAnchor xmlns:cdr="http://schemas.openxmlformats.org/drawingml/2006/chartDrawing">
    <cdr:from>
      <cdr:x>0.27484</cdr:x>
      <cdr:y>0.02819</cdr:y>
    </cdr:from>
    <cdr:to>
      <cdr:x>0.34354</cdr:x>
      <cdr:y>0.12883</cdr:y>
    </cdr:to>
    <cdr:grpSp>
      <cdr:nvGrpSpPr>
        <cdr:cNvPr id="49" name="Группа 48">
          <a:extLst xmlns:a="http://schemas.openxmlformats.org/drawingml/2006/main">
            <a:ext uri="{FF2B5EF4-FFF2-40B4-BE49-F238E27FC236}">
              <a16:creationId xmlns:a16="http://schemas.microsoft.com/office/drawing/2014/main" id="{B313F1D9-188C-4C3A-B2E5-27917ABA18AE}"/>
            </a:ext>
          </a:extLst>
        </cdr:cNvPr>
        <cdr:cNvGrpSpPr/>
      </cdr:nvGrpSpPr>
      <cdr:grpSpPr>
        <a:xfrm xmlns:a="http://schemas.openxmlformats.org/drawingml/2006/main">
          <a:off x="2016250" y="142093"/>
          <a:ext cx="503990" cy="507282"/>
          <a:chOff x="2880320" y="715559"/>
          <a:chExt cx="504000" cy="507279"/>
        </a:xfrm>
      </cdr:grpSpPr>
      <cdr:sp macro="" textlink="">
        <cdr:nvSpPr>
          <cdr:cNvPr id="50" name="TextBox 49">
            <a:extLst xmlns:a="http://schemas.openxmlformats.org/drawingml/2006/main">
              <a:ext uri="{FF2B5EF4-FFF2-40B4-BE49-F238E27FC236}">
                <a16:creationId xmlns:a16="http://schemas.microsoft.com/office/drawing/2014/main" id="{40F4EC88-59EC-4031-95B3-958B540A6893}"/>
              </a:ext>
            </a:extLst>
          </cdr:cNvPr>
          <cdr:cNvSpPr txBox="1"/>
        </cdr:nvSpPr>
        <cdr:spPr>
          <a:xfrm xmlns:a="http://schemas.openxmlformats.org/drawingml/2006/main">
            <a:off x="2880320" y="970838"/>
            <a:ext cx="504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0000"/>
          </a:solidFill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>
                <a:solidFill>
                  <a:schemeClr val="bg1"/>
                </a:solidFill>
              </a:rPr>
              <a:t>2</a:t>
            </a:r>
            <a:r>
              <a:rPr lang="en-US" sz="1400" b="1" dirty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cdr:txBody>
      </cdr:sp>
      <cdr:sp macro="" textlink="">
        <cdr:nvSpPr>
          <cdr:cNvPr id="51" name="TextBox 50">
            <a:extLst xmlns:a="http://schemas.openxmlformats.org/drawingml/2006/main">
              <a:ext uri="{FF2B5EF4-FFF2-40B4-BE49-F238E27FC236}">
                <a16:creationId xmlns:a16="http://schemas.microsoft.com/office/drawing/2014/main" id="{5A848CDB-A6C0-4D8A-BDE3-B0394CA61916}"/>
              </a:ext>
            </a:extLst>
          </cdr:cNvPr>
          <cdr:cNvSpPr txBox="1"/>
        </cdr:nvSpPr>
        <cdr:spPr>
          <a:xfrm xmlns:a="http://schemas.openxmlformats.org/drawingml/2006/main">
            <a:off x="2880320" y="715559"/>
            <a:ext cx="504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99"/>
          </a:solidFill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/>
              <a:t>1243</a:t>
            </a:r>
          </a:p>
        </cdr:txBody>
      </cdr:sp>
    </cdr:grpSp>
  </cdr:relSizeAnchor>
  <cdr:relSizeAnchor xmlns:cdr="http://schemas.openxmlformats.org/drawingml/2006/chartDrawing">
    <cdr:from>
      <cdr:x>0.64959</cdr:x>
      <cdr:y>0.0359</cdr:y>
    </cdr:from>
    <cdr:to>
      <cdr:x>0.7183</cdr:x>
      <cdr:y>0.13654</cdr:y>
    </cdr:to>
    <cdr:grpSp>
      <cdr:nvGrpSpPr>
        <cdr:cNvPr id="52" name="Группа 51">
          <a:extLst xmlns:a="http://schemas.openxmlformats.org/drawingml/2006/main">
            <a:ext uri="{FF2B5EF4-FFF2-40B4-BE49-F238E27FC236}">
              <a16:creationId xmlns:a16="http://schemas.microsoft.com/office/drawing/2014/main" id="{27BA927C-28FB-41BB-8E1C-6C1EB5BA7554}"/>
            </a:ext>
          </a:extLst>
        </cdr:cNvPr>
        <cdr:cNvGrpSpPr/>
      </cdr:nvGrpSpPr>
      <cdr:grpSpPr>
        <a:xfrm xmlns:a="http://schemas.openxmlformats.org/drawingml/2006/main">
          <a:off x="4765449" y="180956"/>
          <a:ext cx="504063" cy="507282"/>
          <a:chOff x="2880320" y="715559"/>
          <a:chExt cx="504000" cy="507279"/>
        </a:xfrm>
      </cdr:grpSpPr>
      <cdr:sp macro="" textlink="">
        <cdr:nvSpPr>
          <cdr:cNvPr id="53" name="TextBox 52">
            <a:extLst xmlns:a="http://schemas.openxmlformats.org/drawingml/2006/main">
              <a:ext uri="{FF2B5EF4-FFF2-40B4-BE49-F238E27FC236}">
                <a16:creationId xmlns:a16="http://schemas.microsoft.com/office/drawing/2014/main" id="{9783BE73-9913-41BA-901A-CD17F0822699}"/>
              </a:ext>
            </a:extLst>
          </cdr:cNvPr>
          <cdr:cNvSpPr txBox="1"/>
        </cdr:nvSpPr>
        <cdr:spPr>
          <a:xfrm xmlns:a="http://schemas.openxmlformats.org/drawingml/2006/main">
            <a:off x="2880320" y="970838"/>
            <a:ext cx="504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0000"/>
          </a:solidFill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400" b="1" dirty="0">
                <a:solidFill>
                  <a:schemeClr val="bg1"/>
                </a:solidFill>
              </a:rPr>
              <a:t>-19%</a:t>
            </a:r>
            <a:endParaRPr lang="ru-RU" sz="1400" b="1" dirty="0">
              <a:solidFill>
                <a:schemeClr val="bg1"/>
              </a:solidFill>
            </a:endParaRPr>
          </a:p>
        </cdr:txBody>
      </cdr:sp>
      <cdr:sp macro="" textlink="">
        <cdr:nvSpPr>
          <cdr:cNvPr id="54" name="TextBox 53">
            <a:extLst xmlns:a="http://schemas.openxmlformats.org/drawingml/2006/main">
              <a:ext uri="{FF2B5EF4-FFF2-40B4-BE49-F238E27FC236}">
                <a16:creationId xmlns:a16="http://schemas.microsoft.com/office/drawing/2014/main" id="{03367635-54D5-4B75-911E-D6D1E931E0D3}"/>
              </a:ext>
            </a:extLst>
          </cdr:cNvPr>
          <cdr:cNvSpPr txBox="1"/>
        </cdr:nvSpPr>
        <cdr:spPr>
          <a:xfrm xmlns:a="http://schemas.openxmlformats.org/drawingml/2006/main">
            <a:off x="2880320" y="715559"/>
            <a:ext cx="504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99"/>
          </a:solidFill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/>
              <a:t>1183</a:t>
            </a:r>
          </a:p>
        </cdr:txBody>
      </cdr:sp>
    </cdr:grpSp>
  </cdr:relSizeAnchor>
  <cdr:relSizeAnchor xmlns:cdr="http://schemas.openxmlformats.org/drawingml/2006/chartDrawing">
    <cdr:from>
      <cdr:x>0.78592</cdr:x>
      <cdr:y>0.58037</cdr:y>
    </cdr:from>
    <cdr:to>
      <cdr:x>0.85462</cdr:x>
      <cdr:y>0.68101</cdr:y>
    </cdr:to>
    <cdr:grpSp>
      <cdr:nvGrpSpPr>
        <cdr:cNvPr id="27" name="Группа 26">
          <a:extLst xmlns:a="http://schemas.openxmlformats.org/drawingml/2006/main">
            <a:ext uri="{FF2B5EF4-FFF2-40B4-BE49-F238E27FC236}">
              <a16:creationId xmlns:a16="http://schemas.microsoft.com/office/drawing/2014/main" id="{5D61C66F-A5E4-4ED5-886F-C1A60502C4F0}"/>
            </a:ext>
          </a:extLst>
        </cdr:cNvPr>
        <cdr:cNvGrpSpPr/>
      </cdr:nvGrpSpPr>
      <cdr:grpSpPr>
        <a:xfrm xmlns:a="http://schemas.openxmlformats.org/drawingml/2006/main">
          <a:off x="5765578" y="2925390"/>
          <a:ext cx="503990" cy="507282"/>
          <a:chOff x="2880320" y="715559"/>
          <a:chExt cx="504000" cy="507279"/>
        </a:xfrm>
      </cdr:grpSpPr>
      <cdr:sp macro="" textlink="">
        <cdr:nvSpPr>
          <cdr:cNvPr id="28" name="TextBox 27">
            <a:extLst xmlns:a="http://schemas.openxmlformats.org/drawingml/2006/main">
              <a:ext uri="{FF2B5EF4-FFF2-40B4-BE49-F238E27FC236}">
                <a16:creationId xmlns:a16="http://schemas.microsoft.com/office/drawing/2014/main" id="{2303C11E-9925-4213-BA2E-8127FDF43CA7}"/>
              </a:ext>
            </a:extLst>
          </cdr:cNvPr>
          <cdr:cNvSpPr txBox="1"/>
        </cdr:nvSpPr>
        <cdr:spPr>
          <a:xfrm xmlns:a="http://schemas.openxmlformats.org/drawingml/2006/main">
            <a:off x="2880320" y="970838"/>
            <a:ext cx="504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0000"/>
          </a:solidFill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>
                <a:solidFill>
                  <a:schemeClr val="bg1"/>
                </a:solidFill>
              </a:rPr>
              <a:t> -69</a:t>
            </a:r>
            <a:r>
              <a:rPr lang="en-US" sz="1400" b="1" dirty="0">
                <a:solidFill>
                  <a:schemeClr val="bg1"/>
                </a:solidFill>
              </a:rPr>
              <a:t>%</a:t>
            </a:r>
            <a:endParaRPr lang="ru-RU" sz="1400" b="1" dirty="0">
              <a:solidFill>
                <a:schemeClr val="bg1"/>
              </a:solidFill>
            </a:endParaRPr>
          </a:p>
        </cdr:txBody>
      </cdr:sp>
      <cdr:sp macro="" textlink="">
        <cdr:nvSpPr>
          <cdr:cNvPr id="29" name="TextBox 28">
            <a:extLst xmlns:a="http://schemas.openxmlformats.org/drawingml/2006/main">
              <a:ext uri="{FF2B5EF4-FFF2-40B4-BE49-F238E27FC236}">
                <a16:creationId xmlns:a16="http://schemas.microsoft.com/office/drawing/2014/main" id="{CC00B0E5-A272-40BA-B651-A6601045880B}"/>
              </a:ext>
            </a:extLst>
          </cdr:cNvPr>
          <cdr:cNvSpPr txBox="1"/>
        </cdr:nvSpPr>
        <cdr:spPr>
          <a:xfrm xmlns:a="http://schemas.openxmlformats.org/drawingml/2006/main">
            <a:off x="2880320" y="715559"/>
            <a:ext cx="504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99"/>
          </a:solidFill>
        </cdr:spPr>
        <cdr:txBody>
          <a:bodyPr xmlns:a="http://schemas.openxmlformats.org/drawingml/2006/main" vertOverflow="clip" wrap="square" lIns="0" tIns="0" rIns="0" bIns="0" rtlCol="0" anchor="ctr"/>
          <a:lstStyle xmlns:a="http://schemas.openxmlformats.org/drawingml/2006/main"/>
          <a:p xmlns:a="http://schemas.openxmlformats.org/drawingml/2006/main">
            <a:pPr algn="ctr"/>
            <a:r>
              <a:rPr lang="ru-RU" sz="1400" b="1" dirty="0"/>
              <a:t>98</a:t>
            </a: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0.15236</cdr:x>
      <cdr:y>0.54286</cdr:y>
    </cdr:from>
    <cdr:to>
      <cdr:x>0.22006</cdr:x>
      <cdr:y>0.6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2736303"/>
          <a:ext cx="576000" cy="288018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3</a:t>
          </a:r>
        </a:p>
      </cdr:txBody>
    </cdr:sp>
  </cdr:relSizeAnchor>
  <cdr:relSizeAnchor xmlns:cdr="http://schemas.openxmlformats.org/drawingml/2006/chartDrawing">
    <cdr:from>
      <cdr:x>0.23478</cdr:x>
      <cdr:y>0.45648</cdr:y>
    </cdr:from>
    <cdr:to>
      <cdr:x>0.30249</cdr:x>
      <cdr:y>0.56628</cdr:y>
    </cdr:to>
    <cdr:grpSp>
      <cdr:nvGrpSpPr>
        <cdr:cNvPr id="5" name="Группа 4">
          <a:extLst xmlns:a="http://schemas.openxmlformats.org/drawingml/2006/main">
            <a:ext uri="{FF2B5EF4-FFF2-40B4-BE49-F238E27FC236}">
              <a16:creationId xmlns:a16="http://schemas.microsoft.com/office/drawing/2014/main" id="{39561CE4-BC36-4724-89ED-AB44A01292A5}"/>
            </a:ext>
          </a:extLst>
        </cdr:cNvPr>
        <cdr:cNvGrpSpPr/>
      </cdr:nvGrpSpPr>
      <cdr:grpSpPr>
        <a:xfrm xmlns:a="http://schemas.openxmlformats.org/drawingml/2006/main">
          <a:off x="1944194" y="1932818"/>
          <a:ext cx="560701" cy="464913"/>
          <a:chOff x="2493486" y="2227726"/>
          <a:chExt cx="576000" cy="553453"/>
        </a:xfrm>
      </cdr:grpSpPr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2493486" y="2227726"/>
            <a:ext cx="576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99"/>
          </a:solidFill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200" b="1" dirty="0"/>
              <a:t>9</a:t>
            </a:r>
            <a:endParaRPr lang="ru-RU" sz="1200" b="1" dirty="0"/>
          </a:p>
        </cdr:txBody>
      </cdr:sp>
      <cdr:sp macro="" textlink="">
        <cdr:nvSpPr>
          <cdr:cNvPr id="15" name="TextBox 14"/>
          <cdr:cNvSpPr txBox="1"/>
        </cdr:nvSpPr>
        <cdr:spPr>
          <a:xfrm xmlns:a="http://schemas.openxmlformats.org/drawingml/2006/main">
            <a:off x="2493486" y="2493212"/>
            <a:ext cx="576000" cy="287967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0000"/>
          </a:solidFill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200" b="1" dirty="0">
                <a:solidFill>
                  <a:schemeClr val="bg1"/>
                </a:solidFill>
              </a:rPr>
              <a:t>266%</a:t>
            </a:r>
            <a:endParaRPr lang="ru-RU" sz="1200" b="1" dirty="0">
              <a:solidFill>
                <a:schemeClr val="bg1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0.33043</cdr:x>
      <cdr:y>0.45885</cdr:y>
    </cdr:from>
    <cdr:to>
      <cdr:x>0.39814</cdr:x>
      <cdr:y>0.56865</cdr:y>
    </cdr:to>
    <cdr:grpSp>
      <cdr:nvGrpSpPr>
        <cdr:cNvPr id="22" name="Группа 21">
          <a:extLst xmlns:a="http://schemas.openxmlformats.org/drawingml/2006/main">
            <a:ext uri="{FF2B5EF4-FFF2-40B4-BE49-F238E27FC236}">
              <a16:creationId xmlns:a16="http://schemas.microsoft.com/office/drawing/2014/main" id="{5124FF26-E2A7-4805-9D96-42175AD32582}"/>
            </a:ext>
          </a:extLst>
        </cdr:cNvPr>
        <cdr:cNvGrpSpPr/>
      </cdr:nvGrpSpPr>
      <cdr:grpSpPr>
        <a:xfrm xmlns:a="http://schemas.openxmlformats.org/drawingml/2006/main">
          <a:off x="2736264" y="1942853"/>
          <a:ext cx="560701" cy="464913"/>
          <a:chOff x="2493486" y="2227726"/>
          <a:chExt cx="576000" cy="553453"/>
        </a:xfrm>
      </cdr:grpSpPr>
      <cdr:sp macro="" textlink="">
        <cdr:nvSpPr>
          <cdr:cNvPr id="23" name="TextBox 22">
            <a:extLst xmlns:a="http://schemas.openxmlformats.org/drawingml/2006/main">
              <a:ext uri="{FF2B5EF4-FFF2-40B4-BE49-F238E27FC236}">
                <a16:creationId xmlns:a16="http://schemas.microsoft.com/office/drawing/2014/main" id="{F372D0CA-C71B-474C-9E46-D8A44BCBB8CA}"/>
              </a:ext>
            </a:extLst>
          </cdr:cNvPr>
          <cdr:cNvSpPr txBox="1"/>
        </cdr:nvSpPr>
        <cdr:spPr>
          <a:xfrm xmlns:a="http://schemas.openxmlformats.org/drawingml/2006/main">
            <a:off x="2493486" y="2227726"/>
            <a:ext cx="576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99"/>
          </a:solidFill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200" b="1" dirty="0"/>
              <a:t>13</a:t>
            </a:r>
            <a:endParaRPr lang="ru-RU" sz="1200" b="1" dirty="0"/>
          </a:p>
        </cdr:txBody>
      </cdr:sp>
      <cdr:sp macro="" textlink="">
        <cdr:nvSpPr>
          <cdr:cNvPr id="24" name="TextBox 23">
            <a:extLst xmlns:a="http://schemas.openxmlformats.org/drawingml/2006/main">
              <a:ext uri="{FF2B5EF4-FFF2-40B4-BE49-F238E27FC236}">
                <a16:creationId xmlns:a16="http://schemas.microsoft.com/office/drawing/2014/main" id="{D02D967B-7D3D-4F57-AB1C-AB2383598AD1}"/>
              </a:ext>
            </a:extLst>
          </cdr:cNvPr>
          <cdr:cNvSpPr txBox="1"/>
        </cdr:nvSpPr>
        <cdr:spPr>
          <a:xfrm xmlns:a="http://schemas.openxmlformats.org/drawingml/2006/main">
            <a:off x="2493486" y="2493212"/>
            <a:ext cx="576000" cy="287967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0000"/>
          </a:solidFill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200" b="1" dirty="0">
                <a:solidFill>
                  <a:schemeClr val="bg1"/>
                </a:solidFill>
              </a:rPr>
              <a:t>43%</a:t>
            </a:r>
            <a:endParaRPr lang="ru-RU" sz="1200" b="1" dirty="0">
              <a:solidFill>
                <a:schemeClr val="bg1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0.41739</cdr:x>
      <cdr:y>0.43402</cdr:y>
    </cdr:from>
    <cdr:to>
      <cdr:x>0.4851</cdr:x>
      <cdr:y>0.54382</cdr:y>
    </cdr:to>
    <cdr:grpSp>
      <cdr:nvGrpSpPr>
        <cdr:cNvPr id="25" name="Группа 24">
          <a:extLst xmlns:a="http://schemas.openxmlformats.org/drawingml/2006/main">
            <a:ext uri="{FF2B5EF4-FFF2-40B4-BE49-F238E27FC236}">
              <a16:creationId xmlns:a16="http://schemas.microsoft.com/office/drawing/2014/main" id="{68F5DB4C-47B2-49C4-8D1E-C61B7591C609}"/>
            </a:ext>
          </a:extLst>
        </cdr:cNvPr>
        <cdr:cNvGrpSpPr/>
      </cdr:nvGrpSpPr>
      <cdr:grpSpPr>
        <a:xfrm xmlns:a="http://schemas.openxmlformats.org/drawingml/2006/main">
          <a:off x="3456373" y="1837718"/>
          <a:ext cx="560701" cy="464913"/>
          <a:chOff x="2493486" y="2227726"/>
          <a:chExt cx="576000" cy="553453"/>
        </a:xfrm>
      </cdr:grpSpPr>
      <cdr:sp macro="" textlink="">
        <cdr:nvSpPr>
          <cdr:cNvPr id="26" name="TextBox 25">
            <a:extLst xmlns:a="http://schemas.openxmlformats.org/drawingml/2006/main">
              <a:ext uri="{FF2B5EF4-FFF2-40B4-BE49-F238E27FC236}">
                <a16:creationId xmlns:a16="http://schemas.microsoft.com/office/drawing/2014/main" id="{991AA361-AF96-4D23-BABA-B7E8C68DE3BD}"/>
              </a:ext>
            </a:extLst>
          </cdr:cNvPr>
          <cdr:cNvSpPr txBox="1"/>
        </cdr:nvSpPr>
        <cdr:spPr>
          <a:xfrm xmlns:a="http://schemas.openxmlformats.org/drawingml/2006/main">
            <a:off x="2493486" y="2227726"/>
            <a:ext cx="576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99"/>
          </a:solidFill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200" b="1" dirty="0"/>
              <a:t>19</a:t>
            </a:r>
            <a:endParaRPr lang="ru-RU" sz="1200" b="1" dirty="0"/>
          </a:p>
        </cdr:txBody>
      </cdr:sp>
      <cdr:sp macro="" textlink="">
        <cdr:nvSpPr>
          <cdr:cNvPr id="27" name="TextBox 26">
            <a:extLst xmlns:a="http://schemas.openxmlformats.org/drawingml/2006/main">
              <a:ext uri="{FF2B5EF4-FFF2-40B4-BE49-F238E27FC236}">
                <a16:creationId xmlns:a16="http://schemas.microsoft.com/office/drawing/2014/main" id="{B4174E22-3958-4492-9D1E-81169F5CE34A}"/>
              </a:ext>
            </a:extLst>
          </cdr:cNvPr>
          <cdr:cNvSpPr txBox="1"/>
        </cdr:nvSpPr>
        <cdr:spPr>
          <a:xfrm xmlns:a="http://schemas.openxmlformats.org/drawingml/2006/main">
            <a:off x="2493486" y="2493212"/>
            <a:ext cx="576000" cy="287967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0000"/>
          </a:solidFill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200" b="1" dirty="0">
                <a:solidFill>
                  <a:schemeClr val="bg1"/>
                </a:solidFill>
              </a:rPr>
              <a:t>44%</a:t>
            </a:r>
            <a:endParaRPr lang="ru-RU" sz="1200" b="1" dirty="0">
              <a:solidFill>
                <a:schemeClr val="bg1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0.51304</cdr:x>
      <cdr:y>0.2721</cdr:y>
    </cdr:from>
    <cdr:to>
      <cdr:x>0.58075</cdr:x>
      <cdr:y>0.3819</cdr:y>
    </cdr:to>
    <cdr:grpSp>
      <cdr:nvGrpSpPr>
        <cdr:cNvPr id="28" name="Группа 27">
          <a:extLst xmlns:a="http://schemas.openxmlformats.org/drawingml/2006/main">
            <a:ext uri="{FF2B5EF4-FFF2-40B4-BE49-F238E27FC236}">
              <a16:creationId xmlns:a16="http://schemas.microsoft.com/office/drawing/2014/main" id="{EF361EA9-9E7D-4146-9258-DB2CDA61F03E}"/>
            </a:ext>
          </a:extLst>
        </cdr:cNvPr>
        <cdr:cNvGrpSpPr/>
      </cdr:nvGrpSpPr>
      <cdr:grpSpPr>
        <a:xfrm xmlns:a="http://schemas.openxmlformats.org/drawingml/2006/main">
          <a:off x="4248443" y="1152120"/>
          <a:ext cx="560701" cy="464913"/>
          <a:chOff x="2493486" y="2227726"/>
          <a:chExt cx="576000" cy="553453"/>
        </a:xfrm>
      </cdr:grpSpPr>
      <cdr:sp macro="" textlink="">
        <cdr:nvSpPr>
          <cdr:cNvPr id="29" name="TextBox 28">
            <a:extLst xmlns:a="http://schemas.openxmlformats.org/drawingml/2006/main">
              <a:ext uri="{FF2B5EF4-FFF2-40B4-BE49-F238E27FC236}">
                <a16:creationId xmlns:a16="http://schemas.microsoft.com/office/drawing/2014/main" id="{4B23DCB4-E10A-4F5B-8751-16B0599AE0B9}"/>
              </a:ext>
            </a:extLst>
          </cdr:cNvPr>
          <cdr:cNvSpPr txBox="1"/>
        </cdr:nvSpPr>
        <cdr:spPr>
          <a:xfrm xmlns:a="http://schemas.openxmlformats.org/drawingml/2006/main">
            <a:off x="2493486" y="2227726"/>
            <a:ext cx="576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99"/>
          </a:solidFill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200" b="1" dirty="0"/>
              <a:t>53</a:t>
            </a:r>
            <a:endParaRPr lang="ru-RU" sz="1200" b="1" dirty="0"/>
          </a:p>
        </cdr:txBody>
      </cdr:sp>
      <cdr:sp macro="" textlink="">
        <cdr:nvSpPr>
          <cdr:cNvPr id="30" name="TextBox 29">
            <a:extLst xmlns:a="http://schemas.openxmlformats.org/drawingml/2006/main">
              <a:ext uri="{FF2B5EF4-FFF2-40B4-BE49-F238E27FC236}">
                <a16:creationId xmlns:a16="http://schemas.microsoft.com/office/drawing/2014/main" id="{4362229A-3EE3-4C74-9DEC-E999DC8DC117}"/>
              </a:ext>
            </a:extLst>
          </cdr:cNvPr>
          <cdr:cNvSpPr txBox="1"/>
        </cdr:nvSpPr>
        <cdr:spPr>
          <a:xfrm xmlns:a="http://schemas.openxmlformats.org/drawingml/2006/main">
            <a:off x="2493486" y="2493212"/>
            <a:ext cx="576000" cy="287967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0000"/>
          </a:solidFill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200" b="1" dirty="0">
                <a:solidFill>
                  <a:schemeClr val="bg1"/>
                </a:solidFill>
              </a:rPr>
              <a:t>17</a:t>
            </a:r>
            <a:r>
              <a:rPr lang="ru-RU" sz="1200" b="1" dirty="0">
                <a:solidFill>
                  <a:schemeClr val="bg1"/>
                </a:solidFill>
              </a:rPr>
              <a:t>4</a:t>
            </a:r>
            <a:r>
              <a:rPr lang="en-US" sz="1200" b="1" dirty="0">
                <a:solidFill>
                  <a:schemeClr val="bg1"/>
                </a:solidFill>
              </a:rPr>
              <a:t>%</a:t>
            </a:r>
            <a:endParaRPr lang="ru-RU" sz="1200" b="1" dirty="0">
              <a:solidFill>
                <a:schemeClr val="bg1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0.04533</cdr:x>
      <cdr:y>0.05925</cdr:y>
    </cdr:from>
    <cdr:to>
      <cdr:x>0.11304</cdr:x>
      <cdr:y>0.16905</cdr:y>
    </cdr:to>
    <cdr:grpSp>
      <cdr:nvGrpSpPr>
        <cdr:cNvPr id="31" name="Группа 30">
          <a:extLst xmlns:a="http://schemas.openxmlformats.org/drawingml/2006/main">
            <a:ext uri="{FF2B5EF4-FFF2-40B4-BE49-F238E27FC236}">
              <a16:creationId xmlns:a16="http://schemas.microsoft.com/office/drawing/2014/main" id="{43B930DF-2AEA-4665-99BE-248D2CEF7CB5}"/>
            </a:ext>
          </a:extLst>
        </cdr:cNvPr>
        <cdr:cNvGrpSpPr/>
      </cdr:nvGrpSpPr>
      <cdr:grpSpPr>
        <a:xfrm xmlns:a="http://schemas.openxmlformats.org/drawingml/2006/main">
          <a:off x="375374" y="250875"/>
          <a:ext cx="560701" cy="464913"/>
          <a:chOff x="2493486" y="2227726"/>
          <a:chExt cx="576000" cy="553453"/>
        </a:xfrm>
      </cdr:grpSpPr>
      <cdr:sp macro="" textlink="">
        <cdr:nvSpPr>
          <cdr:cNvPr id="32" name="TextBox 31">
            <a:extLst xmlns:a="http://schemas.openxmlformats.org/drawingml/2006/main">
              <a:ext uri="{FF2B5EF4-FFF2-40B4-BE49-F238E27FC236}">
                <a16:creationId xmlns:a16="http://schemas.microsoft.com/office/drawing/2014/main" id="{4234420E-3B6F-4D0A-B41E-871E5BD86985}"/>
              </a:ext>
            </a:extLst>
          </cdr:cNvPr>
          <cdr:cNvSpPr txBox="1"/>
        </cdr:nvSpPr>
        <cdr:spPr>
          <a:xfrm xmlns:a="http://schemas.openxmlformats.org/drawingml/2006/main">
            <a:off x="2493486" y="2227726"/>
            <a:ext cx="576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99"/>
          </a:solidFill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200" b="1" dirty="0"/>
              <a:t>72</a:t>
            </a:r>
            <a:endParaRPr lang="ru-RU" sz="1200" b="1" dirty="0"/>
          </a:p>
        </cdr:txBody>
      </cdr:sp>
      <cdr:sp macro="" textlink="">
        <cdr:nvSpPr>
          <cdr:cNvPr id="33" name="TextBox 32">
            <a:extLst xmlns:a="http://schemas.openxmlformats.org/drawingml/2006/main">
              <a:ext uri="{FF2B5EF4-FFF2-40B4-BE49-F238E27FC236}">
                <a16:creationId xmlns:a16="http://schemas.microsoft.com/office/drawing/2014/main" id="{83A6FD49-49D1-475D-B692-18B9C8ED40CC}"/>
              </a:ext>
            </a:extLst>
          </cdr:cNvPr>
          <cdr:cNvSpPr txBox="1"/>
        </cdr:nvSpPr>
        <cdr:spPr>
          <a:xfrm xmlns:a="http://schemas.openxmlformats.org/drawingml/2006/main">
            <a:off x="2493486" y="2493212"/>
            <a:ext cx="576000" cy="287967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0000"/>
          </a:solidFill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en-US" sz="1200" b="1" dirty="0">
                <a:solidFill>
                  <a:schemeClr val="bg1"/>
                </a:solidFill>
              </a:rPr>
              <a:t>37%</a:t>
            </a:r>
            <a:endParaRPr lang="ru-RU" sz="1200" b="1" dirty="0">
              <a:solidFill>
                <a:schemeClr val="bg1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0.73043</cdr:x>
      <cdr:y>0.0603</cdr:y>
    </cdr:from>
    <cdr:to>
      <cdr:x>0.79814</cdr:x>
      <cdr:y>0.1701</cdr:y>
    </cdr:to>
    <cdr:grpSp>
      <cdr:nvGrpSpPr>
        <cdr:cNvPr id="34" name="Группа 33">
          <a:extLst xmlns:a="http://schemas.openxmlformats.org/drawingml/2006/main">
            <a:ext uri="{FF2B5EF4-FFF2-40B4-BE49-F238E27FC236}">
              <a16:creationId xmlns:a16="http://schemas.microsoft.com/office/drawing/2014/main" id="{22CBD58F-935A-4987-84D1-1AB6F3122A50}"/>
            </a:ext>
          </a:extLst>
        </cdr:cNvPr>
        <cdr:cNvGrpSpPr/>
      </cdr:nvGrpSpPr>
      <cdr:grpSpPr>
        <a:xfrm xmlns:a="http://schemas.openxmlformats.org/drawingml/2006/main">
          <a:off x="6048632" y="255321"/>
          <a:ext cx="560701" cy="464913"/>
          <a:chOff x="2493486" y="2227726"/>
          <a:chExt cx="576000" cy="553453"/>
        </a:xfrm>
      </cdr:grpSpPr>
      <cdr:sp macro="" textlink="">
        <cdr:nvSpPr>
          <cdr:cNvPr id="35" name="TextBox 34">
            <a:extLst xmlns:a="http://schemas.openxmlformats.org/drawingml/2006/main">
              <a:ext uri="{FF2B5EF4-FFF2-40B4-BE49-F238E27FC236}">
                <a16:creationId xmlns:a16="http://schemas.microsoft.com/office/drawing/2014/main" id="{CF44B33A-0739-4BA9-941B-8B70590EFBEB}"/>
              </a:ext>
            </a:extLst>
          </cdr:cNvPr>
          <cdr:cNvSpPr txBox="1"/>
        </cdr:nvSpPr>
        <cdr:spPr>
          <a:xfrm xmlns:a="http://schemas.openxmlformats.org/drawingml/2006/main">
            <a:off x="2493486" y="2227726"/>
            <a:ext cx="576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99"/>
          </a:solidFill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ru-RU" sz="1200" b="1" dirty="0"/>
              <a:t>90</a:t>
            </a:r>
          </a:p>
        </cdr:txBody>
      </cdr:sp>
      <cdr:sp macro="" textlink="">
        <cdr:nvSpPr>
          <cdr:cNvPr id="36" name="TextBox 35">
            <a:extLst xmlns:a="http://schemas.openxmlformats.org/drawingml/2006/main">
              <a:ext uri="{FF2B5EF4-FFF2-40B4-BE49-F238E27FC236}">
                <a16:creationId xmlns:a16="http://schemas.microsoft.com/office/drawing/2014/main" id="{1F0C25D4-C83A-4B2F-A61A-9B7F65E95C38}"/>
              </a:ext>
            </a:extLst>
          </cdr:cNvPr>
          <cdr:cNvSpPr txBox="1"/>
        </cdr:nvSpPr>
        <cdr:spPr>
          <a:xfrm xmlns:a="http://schemas.openxmlformats.org/drawingml/2006/main">
            <a:off x="2493486" y="2493212"/>
            <a:ext cx="576000" cy="287967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0000"/>
          </a:solidFill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ru-RU" sz="1200" b="1" dirty="0">
                <a:solidFill>
                  <a:schemeClr val="bg1"/>
                </a:solidFill>
              </a:rPr>
              <a:t>26</a:t>
            </a:r>
            <a:r>
              <a:rPr lang="en-US" sz="1200" b="1" dirty="0">
                <a:solidFill>
                  <a:schemeClr val="bg1"/>
                </a:solidFill>
              </a:rPr>
              <a:t>%</a:t>
            </a:r>
            <a:endParaRPr lang="ru-RU" sz="1200" b="1" dirty="0">
              <a:solidFill>
                <a:schemeClr val="bg1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0.61739</cdr:x>
      <cdr:y>0.17591</cdr:y>
    </cdr:from>
    <cdr:to>
      <cdr:x>0.6851</cdr:x>
      <cdr:y>0.28571</cdr:y>
    </cdr:to>
    <cdr:grpSp>
      <cdr:nvGrpSpPr>
        <cdr:cNvPr id="21" name="Группа 20">
          <a:extLst xmlns:a="http://schemas.openxmlformats.org/drawingml/2006/main">
            <a:ext uri="{FF2B5EF4-FFF2-40B4-BE49-F238E27FC236}">
              <a16:creationId xmlns:a16="http://schemas.microsoft.com/office/drawing/2014/main" id="{26417162-E887-43A3-A7A1-09A39BA3A2CE}"/>
            </a:ext>
          </a:extLst>
        </cdr:cNvPr>
        <cdr:cNvGrpSpPr/>
      </cdr:nvGrpSpPr>
      <cdr:grpSpPr>
        <a:xfrm xmlns:a="http://schemas.openxmlformats.org/drawingml/2006/main">
          <a:off x="5112557" y="744834"/>
          <a:ext cx="560701" cy="464913"/>
          <a:chOff x="2493486" y="2227726"/>
          <a:chExt cx="576000" cy="553453"/>
        </a:xfrm>
      </cdr:grpSpPr>
      <cdr:sp macro="" textlink="">
        <cdr:nvSpPr>
          <cdr:cNvPr id="37" name="TextBox 36">
            <a:extLst xmlns:a="http://schemas.openxmlformats.org/drawingml/2006/main">
              <a:ext uri="{FF2B5EF4-FFF2-40B4-BE49-F238E27FC236}">
                <a16:creationId xmlns:a16="http://schemas.microsoft.com/office/drawing/2014/main" id="{4A3DF2AD-4C13-40BA-8790-2D32B44F2DDF}"/>
              </a:ext>
            </a:extLst>
          </cdr:cNvPr>
          <cdr:cNvSpPr txBox="1"/>
        </cdr:nvSpPr>
        <cdr:spPr>
          <a:xfrm xmlns:a="http://schemas.openxmlformats.org/drawingml/2006/main">
            <a:off x="2493486" y="2227726"/>
            <a:ext cx="576000" cy="252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99"/>
          </a:solidFill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ru-RU" sz="1200" b="1" dirty="0"/>
              <a:t>72</a:t>
            </a:r>
          </a:p>
        </cdr:txBody>
      </cdr:sp>
      <cdr:sp macro="" textlink="">
        <cdr:nvSpPr>
          <cdr:cNvPr id="38" name="TextBox 37">
            <a:extLst xmlns:a="http://schemas.openxmlformats.org/drawingml/2006/main">
              <a:ext uri="{FF2B5EF4-FFF2-40B4-BE49-F238E27FC236}">
                <a16:creationId xmlns:a16="http://schemas.microsoft.com/office/drawing/2014/main" id="{A440A1B1-68AF-450F-A181-9EEFBE6390F8}"/>
              </a:ext>
            </a:extLst>
          </cdr:cNvPr>
          <cdr:cNvSpPr txBox="1"/>
        </cdr:nvSpPr>
        <cdr:spPr>
          <a:xfrm xmlns:a="http://schemas.openxmlformats.org/drawingml/2006/main">
            <a:off x="2493486" y="2493212"/>
            <a:ext cx="576000" cy="287967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0000"/>
          </a:solidFill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pPr algn="ctr"/>
            <a:r>
              <a:rPr lang="ru-RU" sz="1200" b="1" dirty="0">
                <a:solidFill>
                  <a:schemeClr val="bg1"/>
                </a:solidFill>
              </a:rPr>
              <a:t>36</a:t>
            </a:r>
            <a:r>
              <a:rPr lang="en-US" sz="1200" b="1" dirty="0">
                <a:solidFill>
                  <a:schemeClr val="bg1"/>
                </a:solidFill>
              </a:rPr>
              <a:t>%</a:t>
            </a:r>
            <a:endParaRPr lang="ru-RU" sz="1200" b="1" dirty="0">
              <a:solidFill>
                <a:schemeClr val="bg1"/>
              </a:solidFill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0.37228</cdr:x>
      <cdr:y>0.44221</cdr:y>
    </cdr:from>
    <cdr:to>
      <cdr:x>0.63094</cdr:x>
      <cdr:y>0.5505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98060" y="2105410"/>
          <a:ext cx="1040860" cy="5155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/>
            <a:t>2017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7" y="15"/>
            <a:ext cx="3076363" cy="511730"/>
          </a:xfrm>
          <a:prstGeom prst="rect">
            <a:avLst/>
          </a:prstGeom>
        </p:spPr>
        <p:txBody>
          <a:bodyPr vert="horz" lIns="94498" tIns="47251" rIns="94498" bIns="472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331" y="15"/>
            <a:ext cx="3076363" cy="511730"/>
          </a:xfrm>
          <a:prstGeom prst="rect">
            <a:avLst/>
          </a:prstGeom>
        </p:spPr>
        <p:txBody>
          <a:bodyPr vert="horz" lIns="94498" tIns="47251" rIns="94498" bIns="47251" rtlCol="0"/>
          <a:lstStyle>
            <a:lvl1pPr algn="r">
              <a:defRPr sz="1200"/>
            </a:lvl1pPr>
          </a:lstStyle>
          <a:p>
            <a:fld id="{2EBC1132-7EB4-48E2-B07B-0F11610BAC97}" type="datetimeFigureOut">
              <a:rPr lang="ru-RU" smtClean="0"/>
              <a:pPr/>
              <a:t>25.09.2018 вт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98" tIns="47251" rIns="94498" bIns="472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3" y="4861458"/>
            <a:ext cx="5679440" cy="4605576"/>
          </a:xfrm>
          <a:prstGeom prst="rect">
            <a:avLst/>
          </a:prstGeom>
        </p:spPr>
        <p:txBody>
          <a:bodyPr vert="horz" lIns="94498" tIns="47251" rIns="94498" bIns="472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7" y="9721121"/>
            <a:ext cx="3076363" cy="511730"/>
          </a:xfrm>
          <a:prstGeom prst="rect">
            <a:avLst/>
          </a:prstGeom>
        </p:spPr>
        <p:txBody>
          <a:bodyPr vert="horz" lIns="94498" tIns="47251" rIns="94498" bIns="472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331" y="9721121"/>
            <a:ext cx="3076363" cy="511730"/>
          </a:xfrm>
          <a:prstGeom prst="rect">
            <a:avLst/>
          </a:prstGeom>
        </p:spPr>
        <p:txBody>
          <a:bodyPr vert="horz" lIns="94498" tIns="47251" rIns="94498" bIns="47251" rtlCol="0" anchor="b"/>
          <a:lstStyle>
            <a:lvl1pPr algn="r">
              <a:defRPr sz="1200"/>
            </a:lvl1pPr>
          </a:lstStyle>
          <a:p>
            <a:fld id="{B7E5AD79-1644-4E6D-828D-99BE1B4C8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6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1873D-8479-4388-9410-AA02E6C43AD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21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AD79-1644-4E6D-828D-99BE1B4C894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1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EA22E-2338-4D16-9332-C83857BB5E81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64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AD79-1644-4E6D-828D-99BE1B4C894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6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16247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79948" y="6356350"/>
            <a:ext cx="4184104" cy="365125"/>
          </a:xfrm>
        </p:spPr>
        <p:txBody>
          <a:bodyPr/>
          <a:lstStyle>
            <a:lvl1pPr>
              <a:defRPr sz="1800"/>
            </a:lvl1pPr>
          </a:lstStyle>
          <a:p>
            <a:r>
              <a:rPr lang="ru-RU"/>
              <a:t>Национальный Союз свиноводов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Национальный Союз свиноводов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Национальный Союз свиноводов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Национальный Союз свиноводов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80000" cy="61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087724" y="116632"/>
            <a:ext cx="4968552" cy="323800"/>
          </a:xfrm>
          <a:solidFill>
            <a:srgbClr val="FFFF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0000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8291264" cy="50317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Национальный Союз свиноводов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95874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51051" y="274643"/>
            <a:ext cx="6635750" cy="418055"/>
          </a:xfrm>
          <a:prstGeom prst="rect">
            <a:avLst/>
          </a:prstGeom>
        </p:spPr>
        <p:txBody>
          <a:bodyPr anchor="ctr"/>
          <a:lstStyle>
            <a:lvl1pPr>
              <a:defRPr sz="2215" b="0" i="0" baseline="0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8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2046181" y="692696"/>
            <a:ext cx="6646482" cy="792088"/>
          </a:xfrm>
        </p:spPr>
        <p:txBody>
          <a:bodyPr anchor="t"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fr-FR" sz="2215" b="0" i="1" baseline="0" smtClean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Line of explanation</a:t>
            </a:r>
          </a:p>
          <a:p>
            <a:pPr lvl="0"/>
            <a:r>
              <a:rPr lang="en-GB" noProof="0" dirty="0"/>
              <a:t>Another line if needed 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312"/>
            <a:ext cx="4114800" cy="4969023"/>
          </a:xfrm>
        </p:spPr>
        <p:txBody>
          <a:bodyPr/>
          <a:lstStyle>
            <a:lvl1pPr>
              <a:defRPr sz="1477"/>
            </a:lvl1pPr>
            <a:lvl2pPr>
              <a:defRPr sz="1292"/>
            </a:lvl2pPr>
            <a:lvl4pPr>
              <a:defRPr sz="1292"/>
            </a:lvl4pPr>
          </a:lstStyle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1" name="Text Box 19"/>
          <p:cNvSpPr txBox="1">
            <a:spLocks noChangeArrowheads="1"/>
          </p:cNvSpPr>
          <p:nvPr userDrawn="1"/>
        </p:nvSpPr>
        <p:spPr bwMode="auto">
          <a:xfrm>
            <a:off x="8626604" y="6453336"/>
            <a:ext cx="517396" cy="29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Arial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fld id="{93786570-964A-424C-921B-58EA1BF70523}" type="slidenum">
              <a:rPr lang="en-GB" sz="1292" smtClean="0">
                <a:solidFill>
                  <a:srgbClr val="000000"/>
                </a:solidFill>
              </a:rPr>
              <a:pPr algn="ctr"/>
              <a:t>‹#›</a:t>
            </a:fld>
            <a:endParaRPr lang="en-GB" sz="129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4643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02000" y="6356350"/>
            <a:ext cx="837456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95736" y="274638"/>
            <a:ext cx="4392488" cy="56207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Национальный Союз свиноводов</a:t>
            </a:r>
          </a:p>
        </p:txBody>
      </p:sp>
    </p:spTree>
    <p:extLst>
      <p:ext uri="{BB962C8B-B14F-4D97-AF65-F5344CB8AC3E}">
        <p14:creationId xmlns:p14="http://schemas.microsoft.com/office/powerpoint/2010/main" val="42495570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80000" cy="612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91264" cy="639762"/>
          </a:xfrm>
        </p:spPr>
        <p:txBody>
          <a:bodyPr anchor="ctr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20490"/>
            <a:ext cx="8291264" cy="460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Национальный Союз свиноводов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8173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44A3D-8B64-4E0A-97E8-FD1E5305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6B862A0-2E84-4464-94C0-60734D7F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CB551-EAC8-4A08-9D80-A1E097B0E5A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A6253E-4025-42E8-8621-5E31032D32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Национальный Союз свиноводов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27894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600" y="1201540"/>
            <a:ext cx="8229600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933128"/>
            <a:ext cx="8228000" cy="1689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2" y="3711589"/>
            <a:ext cx="822799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5601" y="4437112"/>
            <a:ext cx="8231200" cy="1689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Национальный Союз свиноводов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239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02000" y="6356350"/>
            <a:ext cx="837456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Национальный Союз свиноводов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Национальный Союз свиноводов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Национальный Союз свиноводов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Национальный Союз свиноводов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23528" y="6381328"/>
            <a:ext cx="93610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835696" y="6381328"/>
            <a:ext cx="547260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Национальный Союз свиноводов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84368" y="6354000"/>
            <a:ext cx="8640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 userDrawn="1"/>
        </p:nvSpPr>
        <p:spPr>
          <a:xfrm>
            <a:off x="4283968" y="6398071"/>
            <a:ext cx="576064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4117268" y="6359525"/>
            <a:ext cx="90946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 userDrawn="1"/>
        </p:nvSpPr>
        <p:spPr>
          <a:xfrm>
            <a:off x="7956376" y="6359524"/>
            <a:ext cx="655802" cy="3265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logo_colo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2280" y="6324153"/>
            <a:ext cx="18859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4326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Национальный Союз свиноводов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48000" y="6356350"/>
            <a:ext cx="936104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Национальный Союз свиноводов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 userDrawn="1"/>
        </p:nvSpPr>
        <p:spPr>
          <a:xfrm>
            <a:off x="8028384" y="6390000"/>
            <a:ext cx="576064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84368" y="6356350"/>
            <a:ext cx="909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55676" y="6356350"/>
            <a:ext cx="583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Национальный Союз свиноводов</a:t>
            </a:r>
          </a:p>
        </p:txBody>
      </p:sp>
      <p:pic>
        <p:nvPicPr>
          <p:cNvPr id="7" name="Рисунок 6" descr="NSS 1.bmp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67544" y="6309320"/>
            <a:ext cx="400462" cy="40385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 flipH="1">
            <a:off x="467544" y="6237312"/>
            <a:ext cx="82089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  <p:sldLayoutId id="2147483665" r:id="rId15"/>
    <p:sldLayoutId id="2147483680" r:id="rId16"/>
    <p:sldLayoutId id="2147483681" r:id="rId17"/>
    <p:sldLayoutId id="2147483683" r:id="rId18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SUS\Dropbox\vto\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extLst/>
        </p:spPr>
      </p:pic>
      <p:pic>
        <p:nvPicPr>
          <p:cNvPr id="1028" name="Picture 4" descr="C:\Users\ASUS\Dropbox\vto\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" y="5486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 descr="NSS лого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844" y="1811617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2594" y="767518"/>
            <a:ext cx="77048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/>
              <a:t>ЗАСЕДАНИЕ КОМИССИИ РСПП ПО АГРОПРОМЫШЛЕННОМУ КОМПЛЕКСУ</a:t>
            </a:r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r>
              <a:rPr lang="ru-RU" sz="1400" b="1" dirty="0"/>
              <a:t>«О предложениях аграрного бизнес-сообщества по расширению экспортных возможностей российского АПК».</a:t>
            </a:r>
            <a:endParaRPr lang="en-US" sz="1400" b="1" dirty="0"/>
          </a:p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r>
              <a:rPr lang="ru-RU" sz="1400" dirty="0"/>
              <a:t>г. Москва, Котельническая наб., д.17</a:t>
            </a:r>
            <a:endParaRPr lang="en-US" sz="1400" dirty="0"/>
          </a:p>
          <a:p>
            <a:pPr algn="ctr">
              <a:defRPr/>
            </a:pPr>
            <a:r>
              <a:rPr lang="ru-RU" sz="1400" dirty="0"/>
              <a:t>25 сентября</a:t>
            </a:r>
            <a:r>
              <a:rPr lang="en-US" sz="1400" dirty="0"/>
              <a:t> </a:t>
            </a:r>
            <a:r>
              <a:rPr lang="ru-RU" sz="1400" dirty="0"/>
              <a:t>201</a:t>
            </a:r>
            <a:r>
              <a:rPr lang="en-US" sz="1400" dirty="0"/>
              <a:t>8</a:t>
            </a:r>
            <a:r>
              <a:rPr lang="ru-RU" sz="1400" dirty="0"/>
              <a:t> года.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8684" y="3972086"/>
            <a:ext cx="7704856" cy="1754864"/>
          </a:xfrm>
          <a:prstGeom prst="roundRect">
            <a:avLst>
              <a:gd name="adj" fmla="val 12085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4545" y="4038159"/>
            <a:ext cx="7561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Насыщение внутреннего рынка –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главный фактор необходимости </a:t>
            </a:r>
            <a:r>
              <a:rPr lang="ru-RU" sz="3200" b="1" dirty="0" err="1">
                <a:solidFill>
                  <a:schemeClr val="bg1"/>
                </a:solidFill>
              </a:rPr>
              <a:t>экспортоориентированной</a:t>
            </a:r>
            <a:r>
              <a:rPr lang="ru-RU" sz="3200" b="1" dirty="0">
                <a:solidFill>
                  <a:schemeClr val="bg1"/>
                </a:solidFill>
              </a:rPr>
              <a:t> стратегии.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Надпись 11"/>
          <p:cNvSpPr txBox="1"/>
          <p:nvPr/>
        </p:nvSpPr>
        <p:spPr>
          <a:xfrm>
            <a:off x="7353190" y="0"/>
            <a:ext cx="1064260" cy="1205754"/>
          </a:xfrm>
          <a:prstGeom prst="rect">
            <a:avLst/>
          </a:prstGeom>
          <a:noFill/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9EBE3C-444B-45A1-82B5-F153DC50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9" y="6298425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Calibri" pitchFamily="34" charset="0"/>
              </a:rPr>
              <a:t>Россия, Москва</a:t>
            </a:r>
            <a:endParaRPr lang="en-US" sz="1200" dirty="0">
              <a:latin typeface="Calibri" pitchFamily="34" charset="0"/>
            </a:endParaRPr>
          </a:p>
          <a:p>
            <a:pPr algn="r"/>
            <a:r>
              <a:rPr lang="en-US" sz="1200" dirty="0">
                <a:latin typeface="Calibri" pitchFamily="34" charset="0"/>
              </a:rPr>
              <a:t>E-mail: nss_info@mail.ru</a:t>
            </a:r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667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B8725CE-70C3-4003-A3CD-1A3C0D8FBA0E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81192" y="1124914"/>
          <a:ext cx="7547190" cy="4559645"/>
        </p:xfrm>
        <a:graphic>
          <a:graphicData uri="http://schemas.openxmlformats.org/drawingml/2006/table">
            <a:tbl>
              <a:tblPr/>
              <a:tblGrid>
                <a:gridCol w="382478">
                  <a:extLst>
                    <a:ext uri="{9D8B030D-6E8A-4147-A177-3AD203B41FA5}">
                      <a16:colId xmlns:a16="http://schemas.microsoft.com/office/drawing/2014/main" val="3266508235"/>
                    </a:ext>
                  </a:extLst>
                </a:gridCol>
                <a:gridCol w="1836122">
                  <a:extLst>
                    <a:ext uri="{9D8B030D-6E8A-4147-A177-3AD203B41FA5}">
                      <a16:colId xmlns:a16="http://schemas.microsoft.com/office/drawing/2014/main" val="1432397702"/>
                    </a:ext>
                  </a:extLst>
                </a:gridCol>
                <a:gridCol w="1055568">
                  <a:extLst>
                    <a:ext uri="{9D8B030D-6E8A-4147-A177-3AD203B41FA5}">
                      <a16:colId xmlns:a16="http://schemas.microsoft.com/office/drawing/2014/main" val="1287899810"/>
                    </a:ext>
                  </a:extLst>
                </a:gridCol>
                <a:gridCol w="981507">
                  <a:extLst>
                    <a:ext uri="{9D8B030D-6E8A-4147-A177-3AD203B41FA5}">
                      <a16:colId xmlns:a16="http://schemas.microsoft.com/office/drawing/2014/main" val="2100774760"/>
                    </a:ext>
                  </a:extLst>
                </a:gridCol>
                <a:gridCol w="703908">
                  <a:extLst>
                    <a:ext uri="{9D8B030D-6E8A-4147-A177-3AD203B41FA5}">
                      <a16:colId xmlns:a16="http://schemas.microsoft.com/office/drawing/2014/main" val="949748121"/>
                    </a:ext>
                  </a:extLst>
                </a:gridCol>
                <a:gridCol w="715401">
                  <a:extLst>
                    <a:ext uri="{9D8B030D-6E8A-4147-A177-3AD203B41FA5}">
                      <a16:colId xmlns:a16="http://schemas.microsoft.com/office/drawing/2014/main" val="805690817"/>
                    </a:ext>
                  </a:extLst>
                </a:gridCol>
                <a:gridCol w="692415">
                  <a:extLst>
                    <a:ext uri="{9D8B030D-6E8A-4147-A177-3AD203B41FA5}">
                      <a16:colId xmlns:a16="http://schemas.microsoft.com/office/drawing/2014/main" val="2989348631"/>
                    </a:ext>
                  </a:extLst>
                </a:gridCol>
                <a:gridCol w="531830">
                  <a:extLst>
                    <a:ext uri="{9D8B030D-6E8A-4147-A177-3AD203B41FA5}">
                      <a16:colId xmlns:a16="http://schemas.microsoft.com/office/drawing/2014/main" val="1976732998"/>
                    </a:ext>
                  </a:extLst>
                </a:gridCol>
                <a:gridCol w="647961">
                  <a:extLst>
                    <a:ext uri="{9D8B030D-6E8A-4147-A177-3AD203B41FA5}">
                      <a16:colId xmlns:a16="http://schemas.microsoft.com/office/drawing/2014/main" val="2260937172"/>
                    </a:ext>
                  </a:extLst>
                </a:gridCol>
              </a:tblGrid>
              <a:tr h="34389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Холдинг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Действующие мощности по производству свинины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в 2014-2016 гг.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Регион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реализации нового проекта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Стадия  реализации проекта*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Прирост производства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в период </a:t>
                      </a:r>
                    </a:p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2018-2022 гг.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Сумма инвестиций (млрд. 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Мощности по производству свинины в 2022г.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311822"/>
                  </a:ext>
                </a:extLst>
              </a:tr>
              <a:tr h="114632"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 регионах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Суммарный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148861"/>
                  </a:ext>
                </a:extLst>
              </a:tr>
              <a:tr h="12896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АПХ "МИРАТОРГ"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0" marR="635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Курская область 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276450"/>
                  </a:ext>
                </a:extLst>
              </a:tr>
              <a:tr h="128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Орловская область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244140"/>
                  </a:ext>
                </a:extLst>
              </a:tr>
              <a:tr h="128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Брянская область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64359"/>
                  </a:ext>
                </a:extLst>
              </a:tr>
              <a:tr h="1289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ГК "РУСАГРО"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635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Тамбовская область 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963517"/>
                  </a:ext>
                </a:extLst>
              </a:tr>
              <a:tr h="128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Приморский край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72866"/>
                  </a:ext>
                </a:extLst>
              </a:tr>
              <a:tr h="12896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ГК "ЧЕРКИЗОВО"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635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Липецкая область 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184263"/>
                  </a:ext>
                </a:extLst>
              </a:tr>
              <a:tr h="128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Воронежская область 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окончен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641827"/>
                  </a:ext>
                </a:extLst>
              </a:tr>
              <a:tr h="128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Пензенская область 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790086"/>
                  </a:ext>
                </a:extLst>
              </a:tr>
              <a:tr h="143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«ГК Агро-Белогорье»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0" marR="635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Белгородская область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окончен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010726"/>
                  </a:ext>
                </a:extLst>
              </a:tr>
              <a:tr h="1289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АГРОПРОМКОМПЛЕКТАЦИЯ"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635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Курская область 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672354"/>
                  </a:ext>
                </a:extLst>
              </a:tr>
              <a:tr h="163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Тверская область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492268"/>
                  </a:ext>
                </a:extLst>
              </a:tr>
              <a:tr h="12896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АО "Сибирская Аграрная Группа"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635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Красноярский край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окончен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417907"/>
                  </a:ext>
                </a:extLst>
              </a:tr>
              <a:tr h="128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Тюменская область 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окончен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949224"/>
                  </a:ext>
                </a:extLst>
              </a:tr>
              <a:tr h="190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Томская область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окончен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Реконструкция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111522"/>
                  </a:ext>
                </a:extLst>
              </a:tr>
              <a:tr h="1289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ГК "АГРОЭКО"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635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Воронежская область 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652005"/>
                  </a:ext>
                </a:extLst>
              </a:tr>
              <a:tr h="128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Тульская область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341114"/>
                  </a:ext>
                </a:extLst>
              </a:tr>
              <a:tr h="143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"КАМСКИЙ БЕКОН"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635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Татарстан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53333"/>
                  </a:ext>
                </a:extLst>
              </a:tr>
              <a:tr h="143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"Агрофирма Ариант"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635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Челябинская область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окончен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140148"/>
                  </a:ext>
                </a:extLst>
              </a:tr>
              <a:tr h="143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«Знаменский СГЦ"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635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Орловская область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29187"/>
                  </a:ext>
                </a:extLst>
              </a:tr>
              <a:tr h="143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"Коралл"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635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Тверская область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003790"/>
                  </a:ext>
                </a:extLst>
              </a:tr>
              <a:tr h="20060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«УК РБПИ групп"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635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Калининградская область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932150"/>
                  </a:ext>
                </a:extLst>
              </a:tr>
              <a:tr h="200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Нижегородская область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433785"/>
                  </a:ext>
                </a:extLst>
              </a:tr>
              <a:tr h="128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Рязанская область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261115"/>
                  </a:ext>
                </a:extLst>
              </a:tr>
              <a:tr h="128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Московская область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43667"/>
                  </a:ext>
                </a:extLst>
              </a:tr>
              <a:tr h="257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"Великолукский свиноводческий комплекс"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635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Псковская область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83183"/>
                  </a:ext>
                </a:extLst>
              </a:tr>
              <a:tr h="1862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1725</a:t>
                      </a:r>
                    </a:p>
                  </a:txBody>
                  <a:tcPr marL="0" marR="635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635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1890</a:t>
                      </a:r>
                    </a:p>
                  </a:txBody>
                  <a:tcPr marL="0" marR="635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0" marR="635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3615</a:t>
                      </a:r>
                    </a:p>
                  </a:txBody>
                  <a:tcPr marL="0" marR="635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75064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500" dirty="0"/>
              <a:t>Компании, обеспечивающие основной прирост производства свинины</a:t>
            </a:r>
            <a:br>
              <a:rPr lang="ru-RU" sz="1500" dirty="0"/>
            </a:br>
            <a:r>
              <a:rPr lang="ru-RU" sz="1500" dirty="0"/>
              <a:t> в 2018-2022гг. </a:t>
            </a:r>
            <a:r>
              <a:rPr lang="ru-RU" sz="1200" dirty="0"/>
              <a:t>(живой вес, тыс. тонн в год)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ПРОГРАММА УСКОРЕННОГО ИМПОРТОЗАМЕЩЕНИЯ</a:t>
            </a:r>
            <a:r>
              <a:rPr lang="en-US" dirty="0"/>
              <a:t> 201</a:t>
            </a:r>
            <a:r>
              <a:rPr lang="ru-RU" dirty="0"/>
              <a:t>8</a:t>
            </a:r>
            <a:r>
              <a:rPr lang="en-US" dirty="0"/>
              <a:t>-202</a:t>
            </a:r>
            <a:r>
              <a:rPr lang="ru-RU" dirty="0"/>
              <a:t>2</a:t>
            </a:r>
            <a:r>
              <a:rPr lang="en-US" dirty="0"/>
              <a:t> </a:t>
            </a:r>
            <a:r>
              <a:rPr lang="ru-RU" dirty="0"/>
              <a:t>гг.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1191" y="5716722"/>
            <a:ext cx="8280000" cy="490230"/>
          </a:xfrm>
          <a:prstGeom prst="roundRect">
            <a:avLst/>
          </a:prstGeom>
          <a:solidFill>
            <a:srgbClr val="FFFF00"/>
          </a:solidFill>
          <a:ln w="127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36000" rIns="27000" bIns="36000"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В предстоящие 5 лет (2018 - 2022 гг.) ежегодное производство на </a:t>
            </a:r>
            <a:r>
              <a:rPr lang="ru-RU" sz="1400" b="1" dirty="0">
                <a:solidFill>
                  <a:srgbClr val="FF0000"/>
                </a:solidFill>
              </a:rPr>
              <a:t>новых комплексах </a:t>
            </a:r>
            <a:r>
              <a:rPr lang="ru-RU" sz="1400" dirty="0">
                <a:solidFill>
                  <a:srgbClr val="002060"/>
                </a:solidFill>
              </a:rPr>
              <a:t>увеличится  не менее чем на </a:t>
            </a:r>
            <a:r>
              <a:rPr lang="ru-RU" sz="1400" b="1" dirty="0">
                <a:solidFill>
                  <a:srgbClr val="FF0000"/>
                </a:solidFill>
              </a:rPr>
              <a:t>1,5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млн. тонн </a:t>
            </a:r>
            <a:r>
              <a:rPr lang="ru-RU" sz="1400" dirty="0">
                <a:solidFill>
                  <a:srgbClr val="002060"/>
                </a:solidFill>
              </a:rPr>
              <a:t>в живом весе. В среднем прирост будет составлять около </a:t>
            </a:r>
            <a:r>
              <a:rPr lang="ru-RU" sz="1400" b="1" dirty="0">
                <a:solidFill>
                  <a:srgbClr val="FF0000"/>
                </a:solidFill>
              </a:rPr>
              <a:t>250 – 300 тыс. тонн в год.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820359" y="5472000"/>
            <a:ext cx="636808" cy="246331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493288" y="5472000"/>
            <a:ext cx="636808" cy="246331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F17D0A-F1AC-49F6-9A53-CA4B9A0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1" name="Скругленный прямоугольник 9">
            <a:extLst>
              <a:ext uri="{FF2B5EF4-FFF2-40B4-BE49-F238E27FC236}">
                <a16:creationId xmlns:a16="http://schemas.microsoft.com/office/drawing/2014/main" id="{C16BDAA7-0261-47D5-96AF-39EB6D82F886}"/>
              </a:ext>
            </a:extLst>
          </p:cNvPr>
          <p:cNvSpPr/>
          <p:nvPr/>
        </p:nvSpPr>
        <p:spPr>
          <a:xfrm>
            <a:off x="8045472" y="2132856"/>
            <a:ext cx="991024" cy="1937832"/>
          </a:xfrm>
          <a:prstGeom prst="roundRect">
            <a:avLst/>
          </a:prstGeom>
          <a:solidFill>
            <a:srgbClr val="FFFF00"/>
          </a:solidFill>
          <a:ln w="127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36000" rIns="27000" bIns="36000"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ТОП 20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 за 5 лет </a:t>
            </a:r>
            <a:r>
              <a:rPr lang="ru-RU" sz="1400" b="1" dirty="0">
                <a:solidFill>
                  <a:srgbClr val="FF0000"/>
                </a:solidFill>
              </a:rPr>
              <a:t>удвоят </a:t>
            </a:r>
            <a:r>
              <a:rPr lang="ru-RU" sz="1400" dirty="0" err="1">
                <a:solidFill>
                  <a:srgbClr val="002060"/>
                </a:solidFill>
              </a:rPr>
              <a:t>производ-ство</a:t>
            </a:r>
            <a:r>
              <a:rPr lang="ru-RU" sz="1400" dirty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Их доля вырастет до </a:t>
            </a:r>
            <a:r>
              <a:rPr lang="ru-RU" sz="1400" b="1" dirty="0">
                <a:solidFill>
                  <a:srgbClr val="FF0000"/>
                </a:solidFill>
              </a:rPr>
              <a:t>70-80%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96D3D38-EA3F-448E-B5FD-2A419B9A6FBA}"/>
              </a:ext>
            </a:extLst>
          </p:cNvPr>
          <p:cNvSpPr/>
          <p:nvPr/>
        </p:nvSpPr>
        <p:spPr>
          <a:xfrm>
            <a:off x="3131840" y="5472000"/>
            <a:ext cx="636808" cy="246331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702495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20">
            <a:extLst>
              <a:ext uri="{FF2B5EF4-FFF2-40B4-BE49-F238E27FC236}">
                <a16:creationId xmlns:a16="http://schemas.microsoft.com/office/drawing/2014/main" id="{81C074E4-72F8-4E25-8A54-43BBF51F3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370" y="4318624"/>
            <a:ext cx="3348000" cy="864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1600" dirty="0">
                <a:solidFill>
                  <a:schemeClr val="bg1"/>
                </a:solidFill>
              </a:rPr>
              <a:t>	          тыс. тонн</a:t>
            </a:r>
          </a:p>
          <a:p>
            <a:pPr algn="ctr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ru-RU" sz="1600" dirty="0">
                <a:solidFill>
                  <a:schemeClr val="bg1"/>
                </a:solidFill>
              </a:rPr>
              <a:t>Снижение импорта </a:t>
            </a:r>
          </a:p>
          <a:p>
            <a:pPr algn="ctr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ru-RU" sz="1600" dirty="0">
                <a:solidFill>
                  <a:schemeClr val="bg1"/>
                </a:solidFill>
              </a:rPr>
              <a:t>с 300 до 100 тыс. тонн</a:t>
            </a:r>
          </a:p>
        </p:txBody>
      </p:sp>
      <p:sp>
        <p:nvSpPr>
          <p:cNvPr id="33" name="Скругленный прямоугольник 20">
            <a:extLst>
              <a:ext uri="{FF2B5EF4-FFF2-40B4-BE49-F238E27FC236}">
                <a16:creationId xmlns:a16="http://schemas.microsoft.com/office/drawing/2014/main" id="{AAB34C92-C10D-417C-9318-85C96E9C1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798" y="3399483"/>
            <a:ext cx="3348000" cy="864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1400" dirty="0">
                <a:solidFill>
                  <a:schemeClr val="bg1"/>
                </a:solidFill>
              </a:rPr>
              <a:t>                            тыс. тонн</a:t>
            </a:r>
          </a:p>
          <a:p>
            <a:pPr algn="ctr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ru-RU" sz="1400" dirty="0">
                <a:solidFill>
                  <a:schemeClr val="bg1"/>
                </a:solidFill>
              </a:rPr>
              <a:t>Падение производства в ЛПХ </a:t>
            </a:r>
          </a:p>
          <a:p>
            <a:pPr algn="ctr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ru-RU" sz="1400" dirty="0">
                <a:solidFill>
                  <a:schemeClr val="bg1"/>
                </a:solidFill>
              </a:rPr>
              <a:t>С 600 до 400 тыс. тонн</a:t>
            </a:r>
          </a:p>
        </p:txBody>
      </p:sp>
      <p:sp>
        <p:nvSpPr>
          <p:cNvPr id="34" name="Скругленный прямоугольник 20">
            <a:extLst>
              <a:ext uri="{FF2B5EF4-FFF2-40B4-BE49-F238E27FC236}">
                <a16:creationId xmlns:a16="http://schemas.microsoft.com/office/drawing/2014/main" id="{14365E5C-7D5A-44B3-96A0-500EDCB22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232" y="5246331"/>
            <a:ext cx="3348000" cy="864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1600" dirty="0">
                <a:solidFill>
                  <a:schemeClr val="bg1"/>
                </a:solidFill>
              </a:rPr>
              <a:t>                            тыс. тонн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1600" dirty="0">
                <a:solidFill>
                  <a:schemeClr val="bg1"/>
                </a:solidFill>
              </a:rPr>
              <a:t>Рост экспорта 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ru-RU" sz="1600" dirty="0">
                <a:solidFill>
                  <a:schemeClr val="bg1"/>
                </a:solidFill>
              </a:rPr>
              <a:t>до 300 тыс. тонн</a:t>
            </a:r>
          </a:p>
        </p:txBody>
      </p:sp>
      <p:grpSp>
        <p:nvGrpSpPr>
          <p:cNvPr id="43034" name="Группа 43033"/>
          <p:cNvGrpSpPr/>
          <p:nvPr/>
        </p:nvGrpSpPr>
        <p:grpSpPr>
          <a:xfrm>
            <a:off x="395537" y="1223973"/>
            <a:ext cx="7209028" cy="4964322"/>
            <a:chOff x="423316" y="1223973"/>
            <a:chExt cx="7209028" cy="4964322"/>
          </a:xfrm>
        </p:grpSpPr>
        <p:sp>
          <p:nvSpPr>
            <p:cNvPr id="32" name="Скругленный прямоугольник 20"/>
            <p:cNvSpPr>
              <a:spLocks noChangeArrowheads="1"/>
            </p:cNvSpPr>
            <p:nvPr/>
          </p:nvSpPr>
          <p:spPr bwMode="auto">
            <a:xfrm>
              <a:off x="423316" y="1399672"/>
              <a:ext cx="2510788" cy="4788623"/>
            </a:xfrm>
            <a:prstGeom prst="roundRect">
              <a:avLst>
                <a:gd name="adj" fmla="val 7274"/>
              </a:avLst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defRPr/>
              </a:pPr>
              <a:endParaRPr lang="ru-RU" sz="2000" b="1" dirty="0">
                <a:solidFill>
                  <a:srgbClr val="C00000"/>
                </a:solidFill>
              </a:endParaRPr>
            </a:p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defRPr/>
              </a:pPr>
              <a:endParaRPr lang="ru-RU" sz="2000" b="1" dirty="0">
                <a:solidFill>
                  <a:srgbClr val="C00000"/>
                </a:solidFill>
              </a:endParaRPr>
            </a:p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defRPr/>
              </a:pPr>
              <a:endParaRPr lang="ru-RU" sz="2000" b="1" dirty="0">
                <a:solidFill>
                  <a:srgbClr val="C00000"/>
                </a:solidFill>
              </a:endParaRPr>
            </a:p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defRPr/>
              </a:pPr>
              <a:endParaRPr lang="ru-RU" sz="2000" dirty="0">
                <a:solidFill>
                  <a:srgbClr val="C00000"/>
                </a:solidFill>
              </a:endParaRPr>
            </a:p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тыс. тонн</a:t>
              </a:r>
              <a:r>
                <a:rPr lang="ru-RU" sz="2000" dirty="0">
                  <a:solidFill>
                    <a:srgbClr val="002060"/>
                  </a:solidFill>
                </a:rPr>
                <a:t> </a:t>
              </a:r>
              <a:r>
                <a:rPr lang="ru-RU" sz="2000" dirty="0">
                  <a:solidFill>
                    <a:srgbClr val="C00000"/>
                  </a:solidFill>
                </a:rPr>
                <a:t>в убойном весе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defRPr/>
              </a:pPr>
              <a:endParaRPr lang="ru-RU" dirty="0">
                <a:solidFill>
                  <a:srgbClr val="C00000"/>
                </a:solidFill>
              </a:endParaRPr>
            </a:p>
            <a:p>
              <a:pPr algn="ctr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Прирост производства в </a:t>
              </a:r>
              <a:r>
                <a:rPr lang="ru-RU" sz="2000" b="1" dirty="0">
                  <a:solidFill>
                    <a:srgbClr val="C00000"/>
                  </a:solidFill>
                </a:rPr>
                <a:t>новых комплексах</a:t>
              </a:r>
            </a:p>
            <a:p>
              <a:pPr algn="ctr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defRPr/>
              </a:pPr>
              <a:r>
                <a:rPr lang="ru-RU" sz="2000" dirty="0">
                  <a:solidFill>
                    <a:srgbClr val="C00000"/>
                  </a:solidFill>
                </a:rPr>
                <a:t>в рамках программы импортозамещения</a:t>
              </a:r>
              <a:r>
                <a:rPr lang="en-US" sz="2000" dirty="0">
                  <a:solidFill>
                    <a:srgbClr val="C00000"/>
                  </a:solidFill>
                </a:rPr>
                <a:t> (</a:t>
              </a:r>
              <a:r>
                <a:rPr lang="ru-RU" sz="2000" dirty="0">
                  <a:solidFill>
                    <a:srgbClr val="C00000"/>
                  </a:solidFill>
                </a:rPr>
                <a:t>включая новые инвестиции в 2018 – 2019гг)</a:t>
              </a:r>
              <a:endParaRPr lang="ru-RU" sz="2000" b="1" dirty="0">
                <a:solidFill>
                  <a:srgbClr val="C00000"/>
                </a:solidFill>
              </a:endParaRPr>
            </a:p>
            <a:p>
              <a:pPr algn="ctr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defRPr/>
              </a:pPr>
              <a:endParaRPr lang="ru-RU" sz="2000" b="1" dirty="0">
                <a:solidFill>
                  <a:srgbClr val="C00000"/>
                </a:solidFill>
              </a:endParaRPr>
            </a:p>
            <a:p>
              <a:pPr algn="ctr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defRPr/>
              </a:pPr>
              <a:endParaRPr lang="ru-RU" sz="2000" dirty="0">
                <a:solidFill>
                  <a:srgbClr val="C00000"/>
                </a:solidFill>
              </a:endParaRPr>
            </a:p>
          </p:txBody>
        </p:sp>
        <p:sp>
          <p:nvSpPr>
            <p:cNvPr id="53" name="Скругленный прямоугольник 20"/>
            <p:cNvSpPr>
              <a:spLocks noChangeArrowheads="1"/>
            </p:cNvSpPr>
            <p:nvPr/>
          </p:nvSpPr>
          <p:spPr bwMode="auto">
            <a:xfrm>
              <a:off x="3156952" y="2472520"/>
              <a:ext cx="3348000" cy="8640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defRPr/>
              </a:pPr>
              <a:endParaRPr lang="ru-RU" sz="1400" dirty="0">
                <a:solidFill>
                  <a:schemeClr val="bg1"/>
                </a:solidFill>
              </a:endParaRPr>
            </a:p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                       тыс. тон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Падение производства в старых и </a:t>
              </a:r>
              <a:r>
                <a:rPr lang="ru-RU" sz="1400" b="1" u="sng" dirty="0">
                  <a:solidFill>
                    <a:srgbClr val="FFFF00"/>
                  </a:solidFill>
                </a:rPr>
                <a:t>обанкротившихся</a:t>
              </a:r>
              <a:r>
                <a:rPr lang="ru-RU" sz="1400" u="sng" dirty="0">
                  <a:solidFill>
                    <a:schemeClr val="bg1"/>
                  </a:solidFill>
                </a:rPr>
                <a:t> </a:t>
              </a:r>
              <a:r>
                <a:rPr lang="ru-RU" sz="1400" dirty="0">
                  <a:solidFill>
                    <a:schemeClr val="bg1"/>
                  </a:solidFill>
                </a:rPr>
                <a:t>комплексах </a:t>
              </a:r>
              <a:r>
                <a:rPr lang="en-US" sz="1400" dirty="0">
                  <a:solidFill>
                    <a:schemeClr val="bg1"/>
                  </a:solidFill>
                </a:rPr>
                <a:t>(5 ÷ 7%)</a:t>
              </a:r>
              <a:endParaRPr lang="ru-RU" sz="1400" dirty="0">
                <a:solidFill>
                  <a:schemeClr val="bg1"/>
                </a:solidFill>
              </a:endParaRPr>
            </a:p>
            <a:p>
              <a:pPr algn="ctr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defRPr/>
              </a:pP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Скругленный прямоугольник 20"/>
            <p:cNvSpPr>
              <a:spLocks noChangeArrowheads="1"/>
            </p:cNvSpPr>
            <p:nvPr/>
          </p:nvSpPr>
          <p:spPr bwMode="auto">
            <a:xfrm>
              <a:off x="3156953" y="1446859"/>
              <a:ext cx="3348000" cy="97200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144000" rIns="0" anchor="ctr"/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                         тыс. тонн</a:t>
              </a:r>
            </a:p>
            <a:p>
              <a:pPr algn="ctr" eaLnBrk="0" fontAlgn="auto" hangingPunct="0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None/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Ежегодный рост потребления на 1,5% с 2018г. до 2022г в связи со снижением цен.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384431" y="3327375"/>
              <a:ext cx="79141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cap="all" spc="0" dirty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200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105580" y="1493532"/>
              <a:ext cx="108843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cap="all" spc="0" dirty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300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319139" y="2401756"/>
              <a:ext cx="79141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cap="all" spc="0" dirty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200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89136" y="1440167"/>
              <a:ext cx="1933543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all" spc="0" dirty="0">
                  <a:ln w="0"/>
                  <a:solidFill>
                    <a:srgbClr val="C00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1100*</a:t>
              </a:r>
            </a:p>
          </p:txBody>
        </p:sp>
        <p:cxnSp>
          <p:nvCxnSpPr>
            <p:cNvPr id="29" name="Прямая со стрелкой 28"/>
            <p:cNvCxnSpPr>
              <a:cxnSpLocks/>
              <a:stCxn id="32" idx="3"/>
            </p:cNvCxnSpPr>
            <p:nvPr/>
          </p:nvCxnSpPr>
          <p:spPr>
            <a:xfrm>
              <a:off x="2934104" y="3793984"/>
              <a:ext cx="223045" cy="9566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>
              <a:cxnSpLocks/>
              <a:stCxn id="32" idx="3"/>
              <a:endCxn id="53" idx="1"/>
            </p:cNvCxnSpPr>
            <p:nvPr/>
          </p:nvCxnSpPr>
          <p:spPr>
            <a:xfrm flipV="1">
              <a:off x="2934104" y="2904520"/>
              <a:ext cx="222848" cy="8894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>
              <a:cxnSpLocks/>
              <a:stCxn id="32" idx="3"/>
              <a:endCxn id="75" idx="1"/>
            </p:cNvCxnSpPr>
            <p:nvPr/>
          </p:nvCxnSpPr>
          <p:spPr>
            <a:xfrm flipV="1">
              <a:off x="2934104" y="1932859"/>
              <a:ext cx="222849" cy="18611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>
              <a:cxnSpLocks/>
              <a:stCxn id="32" idx="3"/>
            </p:cNvCxnSpPr>
            <p:nvPr/>
          </p:nvCxnSpPr>
          <p:spPr>
            <a:xfrm>
              <a:off x="2934104" y="3793984"/>
              <a:ext cx="222473" cy="374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>
              <a:cxnSpLocks/>
              <a:stCxn id="32" idx="3"/>
            </p:cNvCxnSpPr>
            <p:nvPr/>
          </p:nvCxnSpPr>
          <p:spPr>
            <a:xfrm>
              <a:off x="2934104" y="3793984"/>
              <a:ext cx="222907" cy="18843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84979" y="5828018"/>
              <a:ext cx="2805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*в живом весе ≈ 1500 тыс. тонн</a:t>
              </a:r>
              <a:endParaRPr lang="en-US" sz="1400" dirty="0"/>
            </a:p>
          </p:txBody>
        </p:sp>
        <p:sp>
          <p:nvSpPr>
            <p:cNvPr id="68" name="Скругленный прямоугольник 20"/>
            <p:cNvSpPr>
              <a:spLocks noChangeArrowheads="1"/>
            </p:cNvSpPr>
            <p:nvPr/>
          </p:nvSpPr>
          <p:spPr bwMode="auto">
            <a:xfrm>
              <a:off x="6588344" y="1478022"/>
              <a:ext cx="1008000" cy="926378"/>
            </a:xfrm>
            <a:prstGeom prst="roundRect">
              <a:avLst>
                <a:gd name="adj" fmla="val 16667"/>
              </a:avLst>
            </a:prstGeom>
            <a:solidFill>
              <a:srgbClr val="054705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Высокая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44401" y="1223973"/>
              <a:ext cx="952619" cy="184666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/>
                <a:t>Вероятность.</a:t>
              </a:r>
            </a:p>
          </p:txBody>
        </p:sp>
        <p:sp>
          <p:nvSpPr>
            <p:cNvPr id="39" name="Скругленный прямоугольник 20"/>
            <p:cNvSpPr>
              <a:spLocks noChangeArrowheads="1"/>
            </p:cNvSpPr>
            <p:nvPr/>
          </p:nvSpPr>
          <p:spPr bwMode="auto">
            <a:xfrm>
              <a:off x="6588344" y="2472520"/>
              <a:ext cx="1008000" cy="864000"/>
            </a:xfrm>
            <a:prstGeom prst="roundRect">
              <a:avLst>
                <a:gd name="adj" fmla="val 16667"/>
              </a:avLst>
            </a:prstGeom>
            <a:solidFill>
              <a:srgbClr val="CC0505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Высокая</a:t>
              </a:r>
            </a:p>
          </p:txBody>
        </p:sp>
        <p:sp>
          <p:nvSpPr>
            <p:cNvPr id="40" name="Скругленный прямоугольник 20"/>
            <p:cNvSpPr>
              <a:spLocks noChangeArrowheads="1"/>
            </p:cNvSpPr>
            <p:nvPr/>
          </p:nvSpPr>
          <p:spPr bwMode="auto">
            <a:xfrm>
              <a:off x="6588344" y="3404640"/>
              <a:ext cx="1044000" cy="864000"/>
            </a:xfrm>
            <a:prstGeom prst="roundRect">
              <a:avLst>
                <a:gd name="adj" fmla="val 16667"/>
              </a:avLst>
            </a:prstGeom>
            <a:solidFill>
              <a:srgbClr val="CC0505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Средняя</a:t>
              </a:r>
            </a:p>
          </p:txBody>
        </p:sp>
        <p:sp>
          <p:nvSpPr>
            <p:cNvPr id="45" name="Скругленный прямоугольник 20"/>
            <p:cNvSpPr>
              <a:spLocks noChangeArrowheads="1"/>
            </p:cNvSpPr>
            <p:nvPr/>
          </p:nvSpPr>
          <p:spPr bwMode="auto">
            <a:xfrm>
              <a:off x="6588342" y="4318624"/>
              <a:ext cx="1044000" cy="864000"/>
            </a:xfrm>
            <a:prstGeom prst="roundRect">
              <a:avLst>
                <a:gd name="adj" fmla="val 16667"/>
              </a:avLst>
            </a:prstGeom>
            <a:solidFill>
              <a:srgbClr val="CC0505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Высокая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292D2862-8FEE-4CB1-A680-77EEFAAB548E}"/>
                </a:ext>
              </a:extLst>
            </p:cNvPr>
            <p:cNvSpPr/>
            <p:nvPr/>
          </p:nvSpPr>
          <p:spPr>
            <a:xfrm>
              <a:off x="4456439" y="4239916"/>
              <a:ext cx="79141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cap="all" spc="0" dirty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200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9E01064-FCEF-4BFB-BB9E-A20FCB19DE46}"/>
                </a:ext>
              </a:extLst>
            </p:cNvPr>
            <p:cNvSpPr/>
            <p:nvPr/>
          </p:nvSpPr>
          <p:spPr>
            <a:xfrm>
              <a:off x="4383755" y="5157192"/>
              <a:ext cx="79141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b="1" cap="all" spc="0" dirty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200</a:t>
              </a:r>
            </a:p>
          </p:txBody>
        </p:sp>
      </p:grpSp>
      <p:sp>
        <p:nvSpPr>
          <p:cNvPr id="43011" name="Rectangle 2"/>
          <p:cNvSpPr>
            <a:spLocks noGrp="1"/>
          </p:cNvSpPr>
          <p:nvPr>
            <p:ph type="title"/>
          </p:nvPr>
        </p:nvSpPr>
        <p:spPr>
          <a:xfrm>
            <a:off x="457200" y="476671"/>
            <a:ext cx="8280000" cy="717477"/>
          </a:xfrm>
        </p:spPr>
        <p:txBody>
          <a:bodyPr anchor="ctr">
            <a:noAutofit/>
          </a:bodyPr>
          <a:lstStyle/>
          <a:p>
            <a:r>
              <a:rPr lang="ru-RU" sz="1800" dirty="0"/>
              <a:t>Распределение каналов сбыта дополнительных объемов ежегодного прироста свинины в промышленном свиноводстве в период </a:t>
            </a:r>
            <a:r>
              <a:rPr lang="ru-RU" sz="2400" b="1" dirty="0"/>
              <a:t>2018 – 2022 гг. (5 лет)</a:t>
            </a:r>
            <a:endParaRPr lang="ru-RU" sz="9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Новая реальность начиная с 2018г.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B54108-17D0-4D38-8885-6E988EE2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1" name="Скругленная прямоугольная выноска 21">
            <a:extLst>
              <a:ext uri="{FF2B5EF4-FFF2-40B4-BE49-F238E27FC236}">
                <a16:creationId xmlns:a16="http://schemas.microsoft.com/office/drawing/2014/main" id="{892DA70D-DE2F-4761-BE3B-2BBE54726524}"/>
              </a:ext>
            </a:extLst>
          </p:cNvPr>
          <p:cNvSpPr/>
          <p:nvPr/>
        </p:nvSpPr>
        <p:spPr>
          <a:xfrm>
            <a:off x="7639651" y="1493532"/>
            <a:ext cx="1398897" cy="1842988"/>
          </a:xfrm>
          <a:prstGeom prst="wedgeRoundRectCallout">
            <a:avLst>
              <a:gd name="adj1" fmla="val -49326"/>
              <a:gd name="adj2" fmla="val -24506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002060"/>
                </a:solidFill>
              </a:rPr>
              <a:t>Новая ценовая реальность внесет коррективы в каждый из каналов сбыта.</a:t>
            </a:r>
          </a:p>
        </p:txBody>
      </p:sp>
      <p:sp>
        <p:nvSpPr>
          <p:cNvPr id="42" name="Скругленная прямоугольная выноска 21">
            <a:extLst>
              <a:ext uri="{FF2B5EF4-FFF2-40B4-BE49-F238E27FC236}">
                <a16:creationId xmlns:a16="http://schemas.microsoft.com/office/drawing/2014/main" id="{BBA2F2BA-5A1C-4761-AB8E-D0472EC38AAA}"/>
              </a:ext>
            </a:extLst>
          </p:cNvPr>
          <p:cNvSpPr/>
          <p:nvPr/>
        </p:nvSpPr>
        <p:spPr>
          <a:xfrm>
            <a:off x="7884368" y="4434601"/>
            <a:ext cx="1152733" cy="1184255"/>
          </a:xfrm>
          <a:prstGeom prst="wedgeRoundRectCallout">
            <a:avLst>
              <a:gd name="adj1" fmla="val -71201"/>
              <a:gd name="adj2" fmla="val -21382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0000FF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В связи с </a:t>
            </a:r>
            <a:r>
              <a:rPr lang="ru-RU" sz="1200" b="1" dirty="0">
                <a:solidFill>
                  <a:srgbClr val="FF0000"/>
                </a:solidFill>
              </a:rPr>
              <a:t>отменой квот </a:t>
            </a:r>
            <a:r>
              <a:rPr lang="ru-RU" sz="1200" dirty="0">
                <a:solidFill>
                  <a:srgbClr val="002060"/>
                </a:solidFill>
              </a:rPr>
              <a:t>и введением плоской </a:t>
            </a:r>
            <a:r>
              <a:rPr lang="ru-RU" sz="1200" b="1" dirty="0">
                <a:solidFill>
                  <a:srgbClr val="FF0000"/>
                </a:solidFill>
              </a:rPr>
              <a:t>пошлины 25%</a:t>
            </a:r>
            <a:r>
              <a:rPr lang="ru-RU" sz="1200" dirty="0">
                <a:solidFill>
                  <a:srgbClr val="0000FF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с </a:t>
            </a:r>
            <a:r>
              <a:rPr lang="ru-RU" sz="1200" b="1" dirty="0">
                <a:solidFill>
                  <a:srgbClr val="FF0000"/>
                </a:solidFill>
              </a:rPr>
              <a:t>2020г</a:t>
            </a:r>
            <a:r>
              <a:rPr lang="ru-RU" sz="1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9" name="Скругленный прямоугольник 20">
            <a:extLst>
              <a:ext uri="{FF2B5EF4-FFF2-40B4-BE49-F238E27FC236}">
                <a16:creationId xmlns:a16="http://schemas.microsoft.com/office/drawing/2014/main" id="{B8FC72E8-F5F0-4E0C-931D-DF8D089D4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185" y="5233433"/>
            <a:ext cx="1054378" cy="864000"/>
          </a:xfrm>
          <a:prstGeom prst="roundRect">
            <a:avLst>
              <a:gd name="adj" fmla="val 16667"/>
            </a:avLst>
          </a:prstGeom>
          <a:solidFill>
            <a:srgbClr val="CC0505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36000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1400" b="1" dirty="0">
                <a:solidFill>
                  <a:schemeClr val="bg1"/>
                </a:solidFill>
              </a:rPr>
              <a:t>Средняя</a:t>
            </a:r>
          </a:p>
        </p:txBody>
      </p:sp>
    </p:spTree>
    <p:extLst>
      <p:ext uri="{BB962C8B-B14F-4D97-AF65-F5344CB8AC3E}">
        <p14:creationId xmlns:p14="http://schemas.microsoft.com/office/powerpoint/2010/main" val="314080809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Состояние и перспективы развития новых мощностей по убою и первичной разделке свиней, млн. голов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ПРОГРАММА УСКОРЕННОГО ИМПОРТОЗАМЕЩЕНИЯ</a:t>
            </a:r>
            <a:r>
              <a:rPr lang="en-US" dirty="0"/>
              <a:t> 201</a:t>
            </a:r>
            <a:r>
              <a:rPr lang="ru-RU" dirty="0"/>
              <a:t>8</a:t>
            </a:r>
            <a:r>
              <a:rPr lang="en-US" dirty="0"/>
              <a:t>-202</a:t>
            </a:r>
            <a:r>
              <a:rPr lang="ru-RU" dirty="0"/>
              <a:t>2</a:t>
            </a:r>
            <a:r>
              <a:rPr lang="en-US" dirty="0"/>
              <a:t> </a:t>
            </a:r>
            <a:r>
              <a:rPr lang="ru-RU" dirty="0"/>
              <a:t>гг.</a:t>
            </a:r>
          </a:p>
        </p:txBody>
      </p:sp>
      <p:sp>
        <p:nvSpPr>
          <p:cNvPr id="14" name="Скругленный прямоугольник 20"/>
          <p:cNvSpPr>
            <a:spLocks noChangeArrowheads="1"/>
          </p:cNvSpPr>
          <p:nvPr/>
        </p:nvSpPr>
        <p:spPr bwMode="auto">
          <a:xfrm>
            <a:off x="457200" y="5157192"/>
            <a:ext cx="8229600" cy="1041359"/>
          </a:xfrm>
          <a:prstGeom prst="roundRect">
            <a:avLst>
              <a:gd name="adj" fmla="val 12912"/>
            </a:avLst>
          </a:prstGeom>
          <a:solidFill>
            <a:srgbClr val="FFFF00"/>
          </a:solidFill>
          <a:ln w="127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 течении </a:t>
            </a:r>
            <a:r>
              <a:rPr lang="ru-RU" b="1" dirty="0">
                <a:solidFill>
                  <a:srgbClr val="FF0000"/>
                </a:solidFill>
              </a:rPr>
              <a:t>5 лет </a:t>
            </a:r>
            <a:r>
              <a:rPr lang="ru-RU" dirty="0">
                <a:solidFill>
                  <a:srgbClr val="002060"/>
                </a:solidFill>
              </a:rPr>
              <a:t>доля животных, перерабатываемых на новых и модернизированных предприятиях, возросла с </a:t>
            </a:r>
            <a:r>
              <a:rPr lang="ru-RU" b="1" dirty="0">
                <a:solidFill>
                  <a:srgbClr val="FF0000"/>
                </a:solidFill>
              </a:rPr>
              <a:t>12% до 55%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К 2022 г. эта доля приблизится к </a:t>
            </a:r>
            <a:r>
              <a:rPr lang="ru-RU" b="1" dirty="0">
                <a:solidFill>
                  <a:srgbClr val="FF0000"/>
                </a:solidFill>
              </a:rPr>
              <a:t>75%</a:t>
            </a:r>
            <a:r>
              <a:rPr lang="ru-RU" dirty="0">
                <a:solidFill>
                  <a:srgbClr val="002060"/>
                </a:solidFill>
              </a:rPr>
              <a:t>. Именно эти предприятия составят экспортную основу свиноводческой индустрии.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7201" y="1196975"/>
          <a:ext cx="7283152" cy="4018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611560" y="4797152"/>
            <a:ext cx="358598" cy="257961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36000" rIns="36000" bIns="3600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/>
              <a:t>55%</a:t>
            </a:r>
            <a:endParaRPr lang="ru-RU" sz="1100" b="1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488324" y="2132856"/>
            <a:ext cx="1520834" cy="1287437"/>
          </a:xfrm>
          <a:prstGeom prst="wedgeRoundRectCallout">
            <a:avLst>
              <a:gd name="adj1" fmla="val -80466"/>
              <a:gd name="adj2" fmla="val 24275"/>
              <a:gd name="adj3" fmla="val 16667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002060"/>
                </a:solidFill>
              </a:rPr>
              <a:t> Более </a:t>
            </a:r>
            <a:r>
              <a:rPr lang="ru-RU" sz="1200" b="1" dirty="0">
                <a:solidFill>
                  <a:srgbClr val="FF0000"/>
                </a:solidFill>
              </a:rPr>
              <a:t>50%</a:t>
            </a:r>
            <a:r>
              <a:rPr lang="ru-RU" sz="1200" dirty="0">
                <a:solidFill>
                  <a:srgbClr val="0000FF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мяса будет реализовано в </a:t>
            </a:r>
            <a:r>
              <a:rPr lang="ru-RU" sz="1200" b="1" dirty="0">
                <a:solidFill>
                  <a:srgbClr val="FF0000"/>
                </a:solidFill>
              </a:rPr>
              <a:t>индустриальной и потребительской </a:t>
            </a:r>
            <a:r>
              <a:rPr lang="ru-RU" sz="1200" dirty="0">
                <a:solidFill>
                  <a:srgbClr val="002060"/>
                </a:solidFill>
              </a:rPr>
              <a:t>упаковке.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8430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Главный вывод текущего момента в отрасли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" y="1239309"/>
            <a:ext cx="8229600" cy="1541619"/>
          </a:xfrm>
          <a:prstGeom prst="roundRect">
            <a:avLst>
              <a:gd name="adj" fmla="val 8141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</a:rPr>
              <a:t>Рынок насыщен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</a:rPr>
              <a:t>что дальше?</a:t>
            </a:r>
            <a:endParaRPr lang="ru-RU" sz="4000" dirty="0">
              <a:solidFill>
                <a:srgbClr val="0033CC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2996952"/>
            <a:ext cx="8229600" cy="3044557"/>
          </a:xfrm>
          <a:prstGeom prst="roundRect">
            <a:avLst>
              <a:gd name="adj" fmla="val 8141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dirty="0">
                <a:solidFill>
                  <a:srgbClr val="0033CC"/>
                </a:solidFill>
              </a:rPr>
              <a:t>Без освоения экспортных рынков дальнейшее развитие отрасли не только неоправданно, затруднительно и рискованно, но и </a:t>
            </a:r>
            <a:r>
              <a:rPr lang="ru-RU" sz="3600" b="1" dirty="0">
                <a:solidFill>
                  <a:srgbClr val="FF0000"/>
                </a:solidFill>
              </a:rPr>
              <a:t>стратегически недальновидно</a:t>
            </a:r>
            <a:r>
              <a:rPr lang="ru-RU" sz="3600" b="1" dirty="0">
                <a:solidFill>
                  <a:srgbClr val="0033CC"/>
                </a:solidFill>
              </a:rPr>
              <a:t>!!!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FE1AFE-0514-452A-98E5-F47BF25A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99182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Структура экспорта всех видов мяса из РФ в 2017г.</a:t>
            </a:r>
            <a:br>
              <a:rPr lang="en-US" sz="2800" b="1" dirty="0"/>
            </a:b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Structure of meat export in Russia</a:t>
            </a:r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*</a:t>
            </a:r>
            <a:endParaRPr lang="ru-RU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31296" y="1340768"/>
          <a:ext cx="442873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AB4B6991-57BC-4A8D-ADEC-6BF862897F30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22297" y="1340768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9B82B35-8A41-426F-99D1-6EC23B416084}"/>
              </a:ext>
            </a:extLst>
          </p:cNvPr>
          <p:cNvGrpSpPr/>
          <p:nvPr/>
        </p:nvGrpSpPr>
        <p:grpSpPr>
          <a:xfrm>
            <a:off x="457200" y="5915088"/>
            <a:ext cx="1174045" cy="385086"/>
            <a:chOff x="457200" y="5915088"/>
            <a:chExt cx="1174045" cy="385086"/>
          </a:xfrm>
        </p:grpSpPr>
        <p:pic>
          <p:nvPicPr>
            <p:cNvPr id="15" name="Picture 2" descr="image003">
              <a:extLst>
                <a:ext uri="{FF2B5EF4-FFF2-40B4-BE49-F238E27FC236}">
                  <a16:creationId xmlns:a16="http://schemas.microsoft.com/office/drawing/2014/main" id="{9C4F2654-4A3B-4E30-A186-82143AC0FC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852" y="5915088"/>
              <a:ext cx="441393" cy="385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4E1725-2643-4DF2-BAB4-632182FB8F45}"/>
                </a:ext>
              </a:extLst>
            </p:cNvPr>
            <p:cNvSpPr txBox="1"/>
            <p:nvPr/>
          </p:nvSpPr>
          <p:spPr>
            <a:xfrm>
              <a:off x="457200" y="5976826"/>
              <a:ext cx="8024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prstClr val="black"/>
                  </a:solidFill>
                </a:rPr>
                <a:t>* - Данные </a:t>
              </a: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6586EA-DE40-46D8-B5EE-B6F81929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107F30F-0346-466F-B74B-D3D97CC2A58F}"/>
              </a:ext>
            </a:extLst>
          </p:cNvPr>
          <p:cNvSpPr txBox="1"/>
          <p:nvPr/>
        </p:nvSpPr>
        <p:spPr>
          <a:xfrm rot="18460996">
            <a:off x="2036258" y="2190295"/>
            <a:ext cx="2170474" cy="6630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FF0000"/>
                </a:solidFill>
              </a:rPr>
              <a:t>10-ти кратный рост за последние 5 - 6 лет</a:t>
            </a:r>
          </a:p>
        </p:txBody>
      </p:sp>
      <p:sp>
        <p:nvSpPr>
          <p:cNvPr id="10" name="Стрелка вправо 13">
            <a:extLst>
              <a:ext uri="{FF2B5EF4-FFF2-40B4-BE49-F238E27FC236}">
                <a16:creationId xmlns:a16="http://schemas.microsoft.com/office/drawing/2014/main" id="{F55569D3-2D58-475A-96BC-0A6E329368E9}"/>
              </a:ext>
            </a:extLst>
          </p:cNvPr>
          <p:cNvSpPr/>
          <p:nvPr/>
        </p:nvSpPr>
        <p:spPr>
          <a:xfrm rot="18465581">
            <a:off x="2332245" y="2517833"/>
            <a:ext cx="2267672" cy="283157"/>
          </a:xfrm>
          <a:prstGeom prst="rightArrow">
            <a:avLst>
              <a:gd name="adj1" fmla="val 50000"/>
              <a:gd name="adj2" fmla="val 12936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454456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одержимое 11">
            <a:extLst>
              <a:ext uri="{FF2B5EF4-FFF2-40B4-BE49-F238E27FC236}">
                <a16:creationId xmlns:a16="http://schemas.microsoft.com/office/drawing/2014/main" id="{D2BE6AD9-3424-4758-ABF3-AE221968421F}"/>
              </a:ext>
            </a:extLst>
          </p:cNvPr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645025" y="1620838"/>
          <a:ext cx="4068763" cy="460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/>
            <a:r>
              <a:rPr lang="ru-RU" dirty="0"/>
              <a:t>Динамика экспорта свинины из РФ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4815" y="1118325"/>
            <a:ext cx="4040188" cy="6397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1200" dirty="0">
                <a:solidFill>
                  <a:srgbClr val="FF0000"/>
                </a:solidFill>
              </a:rPr>
              <a:t>Суммарный</a:t>
            </a:r>
            <a:r>
              <a:rPr lang="ru-RU" sz="1200" dirty="0"/>
              <a:t> экспорт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srgbClr val="FF0000"/>
                </a:solidFill>
              </a:rPr>
              <a:t>СВИНИНЫ </a:t>
            </a:r>
            <a:r>
              <a:rPr lang="ru-RU" sz="1200" dirty="0"/>
              <a:t>(ТНВЭД 0203, 0206, 0209, 0210) из</a:t>
            </a:r>
            <a:r>
              <a:rPr lang="ru-RU" sz="1200" dirty="0">
                <a:solidFill>
                  <a:prstClr val="black"/>
                </a:solidFill>
              </a:rPr>
              <a:t> РФ, тыс. тонн*</a:t>
            </a:r>
            <a:endParaRPr lang="ru-RU" sz="1200" dirty="0"/>
          </a:p>
        </p:txBody>
      </p:sp>
      <p:graphicFrame>
        <p:nvGraphicFramePr>
          <p:cNvPr id="23" name="Содержимое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2389196"/>
              </p:ext>
            </p:extLst>
          </p:nvPr>
        </p:nvGraphicFramePr>
        <p:xfrm>
          <a:off x="460527" y="1575873"/>
          <a:ext cx="4068763" cy="460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23046" y="1129761"/>
            <a:ext cx="4041775" cy="639762"/>
          </a:xfrm>
        </p:spPr>
        <p:txBody>
          <a:bodyPr anchor="ctr">
            <a:normAutofit/>
          </a:bodyPr>
          <a:lstStyle/>
          <a:p>
            <a:pPr algn="ctr"/>
            <a:r>
              <a:rPr lang="ru-RU" sz="1200" dirty="0"/>
              <a:t>Продуктовая структура экспорта свинины за январь – сентябрь 2018 г.*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Национальный Союз свиноводов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27401" y="4668858"/>
            <a:ext cx="330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- СУБПРОДУКТЫ СВИНЫЕ</a:t>
            </a:r>
            <a:r>
              <a:rPr lang="en-US" sz="1000" dirty="0"/>
              <a:t> </a:t>
            </a:r>
            <a:r>
              <a:rPr lang="ru-RU" sz="1000" dirty="0"/>
              <a:t>СВЕЖИЕ, ОХЛАЖДЕННЫЕ ИЛИ ЗАМОРОЖЕННЫЕ (ТНВЭД 0206 3, 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7401" y="5021718"/>
            <a:ext cx="3503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- СВИНИНА СВЕЖАЯ, ОХЛАЖДЕННАЯ ИЛИ ЗАМОРОЖЕННАЯ</a:t>
            </a:r>
            <a:r>
              <a:rPr lang="en-US" sz="1000" dirty="0"/>
              <a:t> </a:t>
            </a:r>
            <a:r>
              <a:rPr lang="ru-RU" sz="1000" dirty="0"/>
              <a:t>(ТНВЭД 0203)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7401" y="5349959"/>
            <a:ext cx="350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- СВИНОЙ ЖИР(ТНВЭД 020</a:t>
            </a:r>
            <a:r>
              <a:rPr lang="en-US" sz="1000" dirty="0"/>
              <a:t>9</a:t>
            </a:r>
            <a:r>
              <a:rPr lang="ru-RU" sz="1000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7401" y="5936577"/>
            <a:ext cx="2916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- ПРОЧЕЕ МЯСО СВИНИНЫ (ТНВЭД 0210)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81DF1C-F8F1-4A49-80BA-016671F4C326}"/>
              </a:ext>
            </a:extLst>
          </p:cNvPr>
          <p:cNvSpPr txBox="1"/>
          <p:nvPr/>
        </p:nvSpPr>
        <p:spPr>
          <a:xfrm>
            <a:off x="5727401" y="5629897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- СВИНЬИ ЖИВЫЕ (ТНВЭД 0103)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1416C5-5FFB-4B96-93AB-98BEBD207755}"/>
              </a:ext>
            </a:extLst>
          </p:cNvPr>
          <p:cNvSpPr txBox="1"/>
          <p:nvPr/>
        </p:nvSpPr>
        <p:spPr>
          <a:xfrm>
            <a:off x="224848" y="5966153"/>
            <a:ext cx="6383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* - источник ФТС РФ, </a:t>
            </a:r>
            <a:r>
              <a:rPr lang="ru-RU" sz="1100" dirty="0" err="1"/>
              <a:t>сентябь</a:t>
            </a:r>
            <a:r>
              <a:rPr lang="ru-RU" sz="1100" dirty="0"/>
              <a:t> оценка НСС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экспорта свинины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81816" y="1106038"/>
            <a:ext cx="4212016" cy="639762"/>
          </a:xfrm>
        </p:spPr>
        <p:txBody>
          <a:bodyPr anchor="ctr">
            <a:noAutofit/>
          </a:bodyPr>
          <a:lstStyle/>
          <a:p>
            <a:pPr algn="ctr"/>
            <a:r>
              <a:rPr lang="ru-RU" sz="1200" dirty="0"/>
              <a:t>Страновая структура экспорта свиных субпродуктов (ТНВЭД 0206 03, 04) за январь – сентябрь 2018г.*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5306" y="1127230"/>
            <a:ext cx="4068000" cy="639762"/>
          </a:xfrm>
        </p:spPr>
        <p:txBody>
          <a:bodyPr anchor="ctr">
            <a:noAutofit/>
          </a:bodyPr>
          <a:lstStyle/>
          <a:p>
            <a:pPr algn="ctr"/>
            <a:r>
              <a:rPr lang="ru-RU" sz="1200" dirty="0"/>
              <a:t>Страновая структура экспорта мяса свинины </a:t>
            </a:r>
            <a:r>
              <a:rPr lang="en-US" sz="1200" dirty="0"/>
              <a:t>(</a:t>
            </a:r>
            <a:r>
              <a:rPr lang="ru-RU" sz="1200" dirty="0"/>
              <a:t>ТНВЭД </a:t>
            </a:r>
            <a:r>
              <a:rPr lang="en-US" sz="1200" dirty="0"/>
              <a:t>0203) </a:t>
            </a:r>
            <a:r>
              <a:rPr lang="ru-RU" sz="1200" dirty="0"/>
              <a:t>за январь – сентябрь 2018 г.*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Национальный Союз свиноводов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52791" y="1664072"/>
          <a:ext cx="4320102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Содержимое 11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716016" y="1530792"/>
          <a:ext cx="406717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1266732-2705-4CA8-B6CB-4214E718338E}"/>
              </a:ext>
            </a:extLst>
          </p:cNvPr>
          <p:cNvSpPr txBox="1"/>
          <p:nvPr/>
        </p:nvSpPr>
        <p:spPr>
          <a:xfrm>
            <a:off x="224848" y="5966153"/>
            <a:ext cx="6383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* - источник ФТС РФ, </a:t>
            </a:r>
            <a:r>
              <a:rPr lang="ru-RU" sz="1100" dirty="0" err="1"/>
              <a:t>сентябь</a:t>
            </a:r>
            <a:r>
              <a:rPr lang="ru-RU" sz="1100" dirty="0"/>
              <a:t> оценка НСС</a:t>
            </a:r>
          </a:p>
        </p:txBody>
      </p:sp>
    </p:spTree>
    <p:extLst>
      <p:ext uri="{BB962C8B-B14F-4D97-AF65-F5344CB8AC3E}">
        <p14:creationId xmlns:p14="http://schemas.microsoft.com/office/powerpoint/2010/main" val="279940045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1AB50253-B41C-4D99-AAC7-EA60C89FDB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87624" y="935279"/>
            <a:ext cx="6445539" cy="4032786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7013F00-0A3A-4D79-8AA8-3DEDC91E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90% мирового роста на развивающихся рынках, 65% в Азии.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93095C34-949F-4C4D-AED2-5E6B59999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252" y="892742"/>
            <a:ext cx="8291264" cy="365125"/>
          </a:xfrm>
        </p:spPr>
        <p:txBody>
          <a:bodyPr/>
          <a:lstStyle/>
          <a:p>
            <a:pPr algn="ctr"/>
            <a:r>
              <a:rPr lang="ru-RU" dirty="0"/>
              <a:t>Изменения мирового спроса на мясо и яйцо в 2015-2025 гг.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3B9F3F-6B6F-4E78-A56B-B3FEDF5C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Национальный Союз свиноводов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727452-B4D9-4999-BB28-C5E681AFC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5" name="Скругленный прямоугольник 6">
            <a:extLst>
              <a:ext uri="{FF2B5EF4-FFF2-40B4-BE49-F238E27FC236}">
                <a16:creationId xmlns:a16="http://schemas.microsoft.com/office/drawing/2014/main" id="{D1624B1F-FCD0-465E-983D-30EBB2FADC3A}"/>
              </a:ext>
            </a:extLst>
          </p:cNvPr>
          <p:cNvSpPr/>
          <p:nvPr/>
        </p:nvSpPr>
        <p:spPr>
          <a:xfrm>
            <a:off x="456512" y="5222529"/>
            <a:ext cx="8280688" cy="940391"/>
          </a:xfrm>
          <a:prstGeom prst="roundRect">
            <a:avLst/>
          </a:prstGeom>
          <a:solidFill>
            <a:srgbClr val="FFFF00"/>
          </a:solidFill>
          <a:ln w="127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3175" algn="ctr"/>
            <a:r>
              <a:rPr lang="ru-RU" sz="2000" dirty="0">
                <a:solidFill>
                  <a:srgbClr val="002060"/>
                </a:solidFill>
              </a:rPr>
              <a:t>В странах Азии спрос на животный белок возрастет на </a:t>
            </a:r>
            <a:r>
              <a:rPr lang="ru-RU" sz="2000" b="1" dirty="0">
                <a:solidFill>
                  <a:srgbClr val="FF0000"/>
                </a:solidFill>
              </a:rPr>
              <a:t>65%</a:t>
            </a:r>
            <a:r>
              <a:rPr lang="ru-RU" sz="2000" dirty="0">
                <a:solidFill>
                  <a:srgbClr val="002060"/>
                </a:solidFill>
              </a:rPr>
              <a:t> при </a:t>
            </a:r>
            <a:r>
              <a:rPr lang="ru-RU" sz="2000" b="1" dirty="0">
                <a:solidFill>
                  <a:srgbClr val="FF0000"/>
                </a:solidFill>
              </a:rPr>
              <a:t>отсутствии ресурсов </a:t>
            </a:r>
            <a:r>
              <a:rPr lang="ru-RU" sz="2000" dirty="0">
                <a:solidFill>
                  <a:srgbClr val="002060"/>
                </a:solidFill>
              </a:rPr>
              <a:t>для обеспечения этого роста. Это </a:t>
            </a:r>
            <a:r>
              <a:rPr lang="ru-RU" sz="2000" b="1" dirty="0">
                <a:solidFill>
                  <a:srgbClr val="FF0000"/>
                </a:solidFill>
              </a:rPr>
              <a:t>стратегический шанс</a:t>
            </a:r>
            <a:r>
              <a:rPr lang="ru-RU" sz="2000" dirty="0">
                <a:solidFill>
                  <a:srgbClr val="002060"/>
                </a:solidFill>
              </a:rPr>
              <a:t> для свиноводства РФ.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ая прямоугольная выноска 13">
            <a:extLst>
              <a:ext uri="{FF2B5EF4-FFF2-40B4-BE49-F238E27FC236}">
                <a16:creationId xmlns:a16="http://schemas.microsoft.com/office/drawing/2014/main" id="{6900DB51-082A-4D81-A63B-FAB8838D0170}"/>
              </a:ext>
            </a:extLst>
          </p:cNvPr>
          <p:cNvSpPr/>
          <p:nvPr/>
        </p:nvSpPr>
        <p:spPr>
          <a:xfrm>
            <a:off x="2339752" y="1628801"/>
            <a:ext cx="1728192" cy="965386"/>
          </a:xfrm>
          <a:prstGeom prst="wedgeRoundRectCallout">
            <a:avLst>
              <a:gd name="adj1" fmla="val -61899"/>
              <a:gd name="adj2" fmla="val 98513"/>
              <a:gd name="adj3" fmla="val 16667"/>
            </a:avLst>
          </a:prstGeom>
          <a:solidFill>
            <a:srgbClr val="FFFF0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0000FF"/>
                </a:solidFill>
              </a:rPr>
              <a:t>Только в Китае за последние  10 лет ежегодный спрос на свинину повысится а </a:t>
            </a:r>
            <a:r>
              <a:rPr lang="ru-RU" sz="1200" b="1" dirty="0">
                <a:solidFill>
                  <a:srgbClr val="FF0000"/>
                </a:solidFill>
              </a:rPr>
              <a:t>7÷8 млн. тонн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3FF957-1E30-40A3-9D0E-D4C2FBC4CED6}"/>
              </a:ext>
            </a:extLst>
          </p:cNvPr>
          <p:cNvSpPr txBox="1"/>
          <p:nvPr/>
        </p:nvSpPr>
        <p:spPr>
          <a:xfrm>
            <a:off x="456512" y="4968065"/>
            <a:ext cx="6383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* - Источник: </a:t>
            </a:r>
            <a:r>
              <a:rPr lang="en-US" sz="1100" dirty="0"/>
              <a:t>Rabobank </a:t>
            </a:r>
            <a:r>
              <a:rPr lang="ru-RU" sz="1100" dirty="0"/>
              <a:t>презентация Нан</a:t>
            </a:r>
            <a:r>
              <a:rPr lang="nl-NL" sz="1100" dirty="0"/>
              <a:t>-</a:t>
            </a:r>
            <a:r>
              <a:rPr lang="ru-RU" sz="1100" dirty="0" err="1"/>
              <a:t>Дирк</a:t>
            </a:r>
            <a:r>
              <a:rPr lang="nl-NL" sz="1100" dirty="0"/>
              <a:t> </a:t>
            </a:r>
            <a:r>
              <a:rPr lang="ru-RU" sz="1100" dirty="0" err="1"/>
              <a:t>Мулдер</a:t>
            </a:r>
            <a:r>
              <a:rPr lang="en-US" sz="1100" dirty="0"/>
              <a:t>  </a:t>
            </a:r>
            <a:r>
              <a:rPr lang="ru-RU" sz="1100" dirty="0"/>
              <a:t>на </a:t>
            </a:r>
            <a:r>
              <a:rPr lang="en-US" sz="1100" dirty="0"/>
              <a:t>AGROWAVE </a:t>
            </a:r>
            <a:r>
              <a:rPr lang="ru-RU" sz="1100" dirty="0"/>
              <a:t>1 июня 2018 г.</a:t>
            </a:r>
          </a:p>
        </p:txBody>
      </p:sp>
    </p:spTree>
    <p:extLst>
      <p:ext uri="{BB962C8B-B14F-4D97-AF65-F5344CB8AC3E}">
        <p14:creationId xmlns:p14="http://schemas.microsoft.com/office/powerpoint/2010/main" val="263249014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86284" y="1196752"/>
            <a:ext cx="8362180" cy="4968552"/>
            <a:chOff x="899592" y="1268760"/>
            <a:chExt cx="7637638" cy="4538051"/>
          </a:xfrm>
        </p:grpSpPr>
        <p:sp>
          <p:nvSpPr>
            <p:cNvPr id="426" name="Freeform 28"/>
            <p:cNvSpPr>
              <a:spLocks/>
            </p:cNvSpPr>
            <p:nvPr/>
          </p:nvSpPr>
          <p:spPr bwMode="auto">
            <a:xfrm>
              <a:off x="4533431" y="4554835"/>
              <a:ext cx="370033" cy="19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2"/>
                </a:cxn>
                <a:cxn ang="0">
                  <a:pos x="90" y="41"/>
                </a:cxn>
                <a:cxn ang="0">
                  <a:pos x="138" y="64"/>
                </a:cxn>
                <a:cxn ang="0">
                  <a:pos x="153" y="31"/>
                </a:cxn>
                <a:cxn ang="0">
                  <a:pos x="158" y="83"/>
                </a:cxn>
                <a:cxn ang="0">
                  <a:pos x="193" y="103"/>
                </a:cxn>
                <a:cxn ang="0">
                  <a:pos x="238" y="127"/>
                </a:cxn>
                <a:cxn ang="0">
                  <a:pos x="340" y="134"/>
                </a:cxn>
                <a:cxn ang="0">
                  <a:pos x="383" y="150"/>
                </a:cxn>
                <a:cxn ang="0">
                  <a:pos x="359" y="197"/>
                </a:cxn>
                <a:cxn ang="0">
                  <a:pos x="315" y="197"/>
                </a:cxn>
                <a:cxn ang="0">
                  <a:pos x="265" y="202"/>
                </a:cxn>
                <a:cxn ang="0">
                  <a:pos x="224" y="178"/>
                </a:cxn>
                <a:cxn ang="0">
                  <a:pos x="169" y="166"/>
                </a:cxn>
                <a:cxn ang="0">
                  <a:pos x="98" y="138"/>
                </a:cxn>
                <a:cxn ang="0">
                  <a:pos x="42" y="123"/>
                </a:cxn>
                <a:cxn ang="0">
                  <a:pos x="7" y="79"/>
                </a:cxn>
                <a:cxn ang="0">
                  <a:pos x="0" y="0"/>
                </a:cxn>
              </a:cxnLst>
              <a:rect l="0" t="0" r="r" b="b"/>
              <a:pathLst>
                <a:path w="383" h="202">
                  <a:moveTo>
                    <a:pt x="0" y="0"/>
                  </a:moveTo>
                  <a:lnTo>
                    <a:pt x="51" y="2"/>
                  </a:lnTo>
                  <a:lnTo>
                    <a:pt x="90" y="41"/>
                  </a:lnTo>
                  <a:lnTo>
                    <a:pt x="138" y="64"/>
                  </a:lnTo>
                  <a:lnTo>
                    <a:pt x="153" y="31"/>
                  </a:lnTo>
                  <a:lnTo>
                    <a:pt x="158" y="83"/>
                  </a:lnTo>
                  <a:lnTo>
                    <a:pt x="193" y="103"/>
                  </a:lnTo>
                  <a:lnTo>
                    <a:pt x="238" y="127"/>
                  </a:lnTo>
                  <a:lnTo>
                    <a:pt x="340" y="134"/>
                  </a:lnTo>
                  <a:lnTo>
                    <a:pt x="383" y="150"/>
                  </a:lnTo>
                  <a:lnTo>
                    <a:pt x="359" y="197"/>
                  </a:lnTo>
                  <a:lnTo>
                    <a:pt x="315" y="197"/>
                  </a:lnTo>
                  <a:lnTo>
                    <a:pt x="265" y="202"/>
                  </a:lnTo>
                  <a:lnTo>
                    <a:pt x="224" y="178"/>
                  </a:lnTo>
                  <a:lnTo>
                    <a:pt x="169" y="166"/>
                  </a:lnTo>
                  <a:lnTo>
                    <a:pt x="98" y="138"/>
                  </a:lnTo>
                  <a:lnTo>
                    <a:pt x="42" y="123"/>
                  </a:lnTo>
                  <a:lnTo>
                    <a:pt x="7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Freeform 29"/>
            <p:cNvSpPr>
              <a:spLocks/>
            </p:cNvSpPr>
            <p:nvPr/>
          </p:nvSpPr>
          <p:spPr bwMode="auto">
            <a:xfrm>
              <a:off x="4533431" y="4554835"/>
              <a:ext cx="370033" cy="19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2"/>
                </a:cxn>
                <a:cxn ang="0">
                  <a:pos x="90" y="41"/>
                </a:cxn>
                <a:cxn ang="0">
                  <a:pos x="138" y="64"/>
                </a:cxn>
                <a:cxn ang="0">
                  <a:pos x="153" y="31"/>
                </a:cxn>
                <a:cxn ang="0">
                  <a:pos x="158" y="83"/>
                </a:cxn>
                <a:cxn ang="0">
                  <a:pos x="193" y="103"/>
                </a:cxn>
                <a:cxn ang="0">
                  <a:pos x="238" y="127"/>
                </a:cxn>
                <a:cxn ang="0">
                  <a:pos x="340" y="134"/>
                </a:cxn>
                <a:cxn ang="0">
                  <a:pos x="383" y="150"/>
                </a:cxn>
                <a:cxn ang="0">
                  <a:pos x="359" y="197"/>
                </a:cxn>
                <a:cxn ang="0">
                  <a:pos x="315" y="197"/>
                </a:cxn>
                <a:cxn ang="0">
                  <a:pos x="265" y="202"/>
                </a:cxn>
                <a:cxn ang="0">
                  <a:pos x="224" y="178"/>
                </a:cxn>
                <a:cxn ang="0">
                  <a:pos x="169" y="166"/>
                </a:cxn>
                <a:cxn ang="0">
                  <a:pos x="98" y="138"/>
                </a:cxn>
                <a:cxn ang="0">
                  <a:pos x="42" y="123"/>
                </a:cxn>
                <a:cxn ang="0">
                  <a:pos x="7" y="79"/>
                </a:cxn>
                <a:cxn ang="0">
                  <a:pos x="0" y="0"/>
                </a:cxn>
              </a:cxnLst>
              <a:rect l="0" t="0" r="r" b="b"/>
              <a:pathLst>
                <a:path w="383" h="202">
                  <a:moveTo>
                    <a:pt x="0" y="0"/>
                  </a:moveTo>
                  <a:lnTo>
                    <a:pt x="51" y="2"/>
                  </a:lnTo>
                  <a:lnTo>
                    <a:pt x="90" y="41"/>
                  </a:lnTo>
                  <a:lnTo>
                    <a:pt x="138" y="64"/>
                  </a:lnTo>
                  <a:lnTo>
                    <a:pt x="153" y="31"/>
                  </a:lnTo>
                  <a:lnTo>
                    <a:pt x="158" y="83"/>
                  </a:lnTo>
                  <a:lnTo>
                    <a:pt x="193" y="103"/>
                  </a:lnTo>
                  <a:lnTo>
                    <a:pt x="238" y="127"/>
                  </a:lnTo>
                  <a:lnTo>
                    <a:pt x="340" y="134"/>
                  </a:lnTo>
                  <a:lnTo>
                    <a:pt x="383" y="150"/>
                  </a:lnTo>
                  <a:lnTo>
                    <a:pt x="359" y="197"/>
                  </a:lnTo>
                  <a:lnTo>
                    <a:pt x="315" y="197"/>
                  </a:lnTo>
                  <a:lnTo>
                    <a:pt x="265" y="202"/>
                  </a:lnTo>
                  <a:lnTo>
                    <a:pt x="224" y="178"/>
                  </a:lnTo>
                  <a:lnTo>
                    <a:pt x="169" y="166"/>
                  </a:lnTo>
                  <a:lnTo>
                    <a:pt x="98" y="138"/>
                  </a:lnTo>
                  <a:lnTo>
                    <a:pt x="42" y="123"/>
                  </a:lnTo>
                  <a:lnTo>
                    <a:pt x="7" y="79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Freeform 30"/>
            <p:cNvSpPr>
              <a:spLocks/>
            </p:cNvSpPr>
            <p:nvPr/>
          </p:nvSpPr>
          <p:spPr bwMode="auto">
            <a:xfrm>
              <a:off x="5339988" y="5021772"/>
              <a:ext cx="344015" cy="607019"/>
            </a:xfrm>
            <a:custGeom>
              <a:avLst/>
              <a:gdLst/>
              <a:ahLst/>
              <a:cxnLst>
                <a:cxn ang="0">
                  <a:pos x="43" y="561"/>
                </a:cxn>
                <a:cxn ang="0">
                  <a:pos x="63" y="530"/>
                </a:cxn>
                <a:cxn ang="0">
                  <a:pos x="94" y="462"/>
                </a:cxn>
                <a:cxn ang="0">
                  <a:pos x="55" y="427"/>
                </a:cxn>
                <a:cxn ang="0">
                  <a:pos x="39" y="368"/>
                </a:cxn>
                <a:cxn ang="0">
                  <a:pos x="35" y="328"/>
                </a:cxn>
                <a:cxn ang="0">
                  <a:pos x="48" y="249"/>
                </a:cxn>
                <a:cxn ang="0">
                  <a:pos x="11" y="202"/>
                </a:cxn>
                <a:cxn ang="0">
                  <a:pos x="0" y="171"/>
                </a:cxn>
                <a:cxn ang="0">
                  <a:pos x="4" y="87"/>
                </a:cxn>
                <a:cxn ang="0">
                  <a:pos x="52" y="68"/>
                </a:cxn>
                <a:cxn ang="0">
                  <a:pos x="79" y="44"/>
                </a:cxn>
                <a:cxn ang="0">
                  <a:pos x="99" y="0"/>
                </a:cxn>
                <a:cxn ang="0">
                  <a:pos x="107" y="40"/>
                </a:cxn>
                <a:cxn ang="0">
                  <a:pos x="118" y="87"/>
                </a:cxn>
                <a:cxn ang="0">
                  <a:pos x="142" y="107"/>
                </a:cxn>
                <a:cxn ang="0">
                  <a:pos x="173" y="123"/>
                </a:cxn>
                <a:cxn ang="0">
                  <a:pos x="221" y="182"/>
                </a:cxn>
                <a:cxn ang="0">
                  <a:pos x="256" y="151"/>
                </a:cxn>
                <a:cxn ang="0">
                  <a:pos x="293" y="190"/>
                </a:cxn>
                <a:cxn ang="0">
                  <a:pos x="316" y="254"/>
                </a:cxn>
                <a:cxn ang="0">
                  <a:pos x="332" y="289"/>
                </a:cxn>
                <a:cxn ang="0">
                  <a:pos x="355" y="293"/>
                </a:cxn>
                <a:cxn ang="0">
                  <a:pos x="355" y="368"/>
                </a:cxn>
                <a:cxn ang="0">
                  <a:pos x="308" y="375"/>
                </a:cxn>
                <a:cxn ang="0">
                  <a:pos x="265" y="348"/>
                </a:cxn>
                <a:cxn ang="0">
                  <a:pos x="221" y="392"/>
                </a:cxn>
                <a:cxn ang="0">
                  <a:pos x="201" y="447"/>
                </a:cxn>
                <a:cxn ang="0">
                  <a:pos x="155" y="439"/>
                </a:cxn>
                <a:cxn ang="0">
                  <a:pos x="126" y="535"/>
                </a:cxn>
                <a:cxn ang="0">
                  <a:pos x="153" y="585"/>
                </a:cxn>
                <a:cxn ang="0">
                  <a:pos x="113" y="624"/>
                </a:cxn>
                <a:cxn ang="0">
                  <a:pos x="79" y="601"/>
                </a:cxn>
                <a:cxn ang="0">
                  <a:pos x="43" y="561"/>
                </a:cxn>
              </a:cxnLst>
              <a:rect l="0" t="0" r="r" b="b"/>
              <a:pathLst>
                <a:path w="355" h="624">
                  <a:moveTo>
                    <a:pt x="43" y="561"/>
                  </a:moveTo>
                  <a:lnTo>
                    <a:pt x="63" y="530"/>
                  </a:lnTo>
                  <a:lnTo>
                    <a:pt x="94" y="462"/>
                  </a:lnTo>
                  <a:lnTo>
                    <a:pt x="55" y="427"/>
                  </a:lnTo>
                  <a:lnTo>
                    <a:pt x="39" y="368"/>
                  </a:lnTo>
                  <a:lnTo>
                    <a:pt x="35" y="328"/>
                  </a:lnTo>
                  <a:lnTo>
                    <a:pt x="48" y="249"/>
                  </a:lnTo>
                  <a:lnTo>
                    <a:pt x="11" y="202"/>
                  </a:lnTo>
                  <a:lnTo>
                    <a:pt x="0" y="171"/>
                  </a:lnTo>
                  <a:lnTo>
                    <a:pt x="4" y="87"/>
                  </a:lnTo>
                  <a:lnTo>
                    <a:pt x="52" y="68"/>
                  </a:lnTo>
                  <a:lnTo>
                    <a:pt x="79" y="44"/>
                  </a:lnTo>
                  <a:lnTo>
                    <a:pt x="99" y="0"/>
                  </a:lnTo>
                  <a:lnTo>
                    <a:pt x="107" y="40"/>
                  </a:lnTo>
                  <a:lnTo>
                    <a:pt x="118" y="87"/>
                  </a:lnTo>
                  <a:lnTo>
                    <a:pt x="142" y="107"/>
                  </a:lnTo>
                  <a:lnTo>
                    <a:pt x="173" y="123"/>
                  </a:lnTo>
                  <a:lnTo>
                    <a:pt x="221" y="182"/>
                  </a:lnTo>
                  <a:lnTo>
                    <a:pt x="256" y="151"/>
                  </a:lnTo>
                  <a:lnTo>
                    <a:pt x="293" y="190"/>
                  </a:lnTo>
                  <a:lnTo>
                    <a:pt x="316" y="254"/>
                  </a:lnTo>
                  <a:lnTo>
                    <a:pt x="332" y="289"/>
                  </a:lnTo>
                  <a:lnTo>
                    <a:pt x="355" y="293"/>
                  </a:lnTo>
                  <a:lnTo>
                    <a:pt x="355" y="368"/>
                  </a:lnTo>
                  <a:lnTo>
                    <a:pt x="308" y="375"/>
                  </a:lnTo>
                  <a:lnTo>
                    <a:pt x="265" y="348"/>
                  </a:lnTo>
                  <a:lnTo>
                    <a:pt x="221" y="392"/>
                  </a:lnTo>
                  <a:lnTo>
                    <a:pt x="201" y="447"/>
                  </a:lnTo>
                  <a:lnTo>
                    <a:pt x="155" y="439"/>
                  </a:lnTo>
                  <a:lnTo>
                    <a:pt x="126" y="535"/>
                  </a:lnTo>
                  <a:lnTo>
                    <a:pt x="153" y="585"/>
                  </a:lnTo>
                  <a:lnTo>
                    <a:pt x="113" y="624"/>
                  </a:lnTo>
                  <a:lnTo>
                    <a:pt x="79" y="601"/>
                  </a:lnTo>
                  <a:lnTo>
                    <a:pt x="43" y="561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Freeform 31"/>
            <p:cNvSpPr>
              <a:spLocks/>
            </p:cNvSpPr>
            <p:nvPr/>
          </p:nvSpPr>
          <p:spPr bwMode="auto">
            <a:xfrm>
              <a:off x="2923209" y="2077146"/>
              <a:ext cx="69382" cy="7004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41"/>
                </a:cxn>
                <a:cxn ang="0">
                  <a:pos x="17" y="72"/>
                </a:cxn>
                <a:cxn ang="0">
                  <a:pos x="44" y="68"/>
                </a:cxn>
                <a:cxn ang="0">
                  <a:pos x="72" y="28"/>
                </a:cxn>
                <a:cxn ang="0">
                  <a:pos x="37" y="0"/>
                </a:cxn>
              </a:cxnLst>
              <a:rect l="0" t="0" r="r" b="b"/>
              <a:pathLst>
                <a:path w="72" h="72">
                  <a:moveTo>
                    <a:pt x="37" y="0"/>
                  </a:moveTo>
                  <a:lnTo>
                    <a:pt x="0" y="41"/>
                  </a:lnTo>
                  <a:lnTo>
                    <a:pt x="17" y="72"/>
                  </a:lnTo>
                  <a:lnTo>
                    <a:pt x="44" y="68"/>
                  </a:lnTo>
                  <a:lnTo>
                    <a:pt x="72" y="2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Freeform 32"/>
            <p:cNvSpPr>
              <a:spLocks/>
            </p:cNvSpPr>
            <p:nvPr/>
          </p:nvSpPr>
          <p:spPr bwMode="auto">
            <a:xfrm>
              <a:off x="3264333" y="2010024"/>
              <a:ext cx="101182" cy="46693"/>
            </a:xfrm>
            <a:custGeom>
              <a:avLst/>
              <a:gdLst/>
              <a:ahLst/>
              <a:cxnLst>
                <a:cxn ang="0">
                  <a:pos x="88" y="15"/>
                </a:cxn>
                <a:cxn ang="0">
                  <a:pos x="44" y="0"/>
                </a:cxn>
                <a:cxn ang="0">
                  <a:pos x="0" y="39"/>
                </a:cxn>
                <a:cxn ang="0">
                  <a:pos x="32" y="43"/>
                </a:cxn>
                <a:cxn ang="0">
                  <a:pos x="103" y="50"/>
                </a:cxn>
                <a:cxn ang="0">
                  <a:pos x="88" y="15"/>
                </a:cxn>
              </a:cxnLst>
              <a:rect l="0" t="0" r="r" b="b"/>
              <a:pathLst>
                <a:path w="103" h="50">
                  <a:moveTo>
                    <a:pt x="88" y="15"/>
                  </a:moveTo>
                  <a:lnTo>
                    <a:pt x="44" y="0"/>
                  </a:lnTo>
                  <a:lnTo>
                    <a:pt x="0" y="39"/>
                  </a:lnTo>
                  <a:lnTo>
                    <a:pt x="32" y="43"/>
                  </a:lnTo>
                  <a:lnTo>
                    <a:pt x="103" y="50"/>
                  </a:lnTo>
                  <a:lnTo>
                    <a:pt x="88" y="1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Freeform 33"/>
            <p:cNvSpPr>
              <a:spLocks/>
            </p:cNvSpPr>
            <p:nvPr/>
          </p:nvSpPr>
          <p:spPr bwMode="auto">
            <a:xfrm>
              <a:off x="3047518" y="1502230"/>
              <a:ext cx="586850" cy="510713"/>
            </a:xfrm>
            <a:custGeom>
              <a:avLst/>
              <a:gdLst/>
              <a:ahLst/>
              <a:cxnLst>
                <a:cxn ang="0">
                  <a:pos x="151" y="300"/>
                </a:cxn>
                <a:cxn ang="0">
                  <a:pos x="186" y="269"/>
                </a:cxn>
                <a:cxn ang="0">
                  <a:pos x="202" y="248"/>
                </a:cxn>
                <a:cxn ang="0">
                  <a:pos x="257" y="206"/>
                </a:cxn>
                <a:cxn ang="0">
                  <a:pos x="316" y="169"/>
                </a:cxn>
                <a:cxn ang="0">
                  <a:pos x="387" y="118"/>
                </a:cxn>
                <a:cxn ang="0">
                  <a:pos x="431" y="103"/>
                </a:cxn>
                <a:cxn ang="0">
                  <a:pos x="517" y="71"/>
                </a:cxn>
                <a:cxn ang="0">
                  <a:pos x="581" y="51"/>
                </a:cxn>
                <a:cxn ang="0">
                  <a:pos x="609" y="35"/>
                </a:cxn>
                <a:cxn ang="0">
                  <a:pos x="589" y="4"/>
                </a:cxn>
                <a:cxn ang="0">
                  <a:pos x="510" y="0"/>
                </a:cxn>
                <a:cxn ang="0">
                  <a:pos x="462" y="40"/>
                </a:cxn>
                <a:cxn ang="0">
                  <a:pos x="387" y="59"/>
                </a:cxn>
                <a:cxn ang="0">
                  <a:pos x="300" y="63"/>
                </a:cxn>
                <a:cxn ang="0">
                  <a:pos x="257" y="103"/>
                </a:cxn>
                <a:cxn ang="0">
                  <a:pos x="206" y="103"/>
                </a:cxn>
                <a:cxn ang="0">
                  <a:pos x="182" y="138"/>
                </a:cxn>
                <a:cxn ang="0">
                  <a:pos x="103" y="154"/>
                </a:cxn>
                <a:cxn ang="0">
                  <a:pos x="90" y="213"/>
                </a:cxn>
                <a:cxn ang="0">
                  <a:pos x="87" y="245"/>
                </a:cxn>
                <a:cxn ang="0">
                  <a:pos x="51" y="241"/>
                </a:cxn>
                <a:cxn ang="0">
                  <a:pos x="51" y="252"/>
                </a:cxn>
                <a:cxn ang="0">
                  <a:pos x="55" y="269"/>
                </a:cxn>
                <a:cxn ang="0">
                  <a:pos x="44" y="292"/>
                </a:cxn>
                <a:cxn ang="0">
                  <a:pos x="20" y="309"/>
                </a:cxn>
                <a:cxn ang="0">
                  <a:pos x="7" y="359"/>
                </a:cxn>
                <a:cxn ang="0">
                  <a:pos x="0" y="423"/>
                </a:cxn>
                <a:cxn ang="0">
                  <a:pos x="40" y="443"/>
                </a:cxn>
                <a:cxn ang="0">
                  <a:pos x="75" y="517"/>
                </a:cxn>
                <a:cxn ang="0">
                  <a:pos x="134" y="526"/>
                </a:cxn>
                <a:cxn ang="0">
                  <a:pos x="210" y="517"/>
                </a:cxn>
                <a:cxn ang="0">
                  <a:pos x="217" y="486"/>
                </a:cxn>
                <a:cxn ang="0">
                  <a:pos x="169" y="458"/>
                </a:cxn>
                <a:cxn ang="0">
                  <a:pos x="138" y="427"/>
                </a:cxn>
                <a:cxn ang="0">
                  <a:pos x="138" y="364"/>
                </a:cxn>
                <a:cxn ang="0">
                  <a:pos x="151" y="312"/>
                </a:cxn>
                <a:cxn ang="0">
                  <a:pos x="151" y="300"/>
                </a:cxn>
              </a:cxnLst>
              <a:rect l="0" t="0" r="r" b="b"/>
              <a:pathLst>
                <a:path w="609" h="526">
                  <a:moveTo>
                    <a:pt x="151" y="300"/>
                  </a:moveTo>
                  <a:lnTo>
                    <a:pt x="186" y="269"/>
                  </a:lnTo>
                  <a:lnTo>
                    <a:pt x="202" y="248"/>
                  </a:lnTo>
                  <a:lnTo>
                    <a:pt x="257" y="206"/>
                  </a:lnTo>
                  <a:lnTo>
                    <a:pt x="316" y="169"/>
                  </a:lnTo>
                  <a:lnTo>
                    <a:pt x="387" y="118"/>
                  </a:lnTo>
                  <a:lnTo>
                    <a:pt x="431" y="103"/>
                  </a:lnTo>
                  <a:lnTo>
                    <a:pt x="517" y="71"/>
                  </a:lnTo>
                  <a:lnTo>
                    <a:pt x="581" y="51"/>
                  </a:lnTo>
                  <a:lnTo>
                    <a:pt x="609" y="35"/>
                  </a:lnTo>
                  <a:lnTo>
                    <a:pt x="589" y="4"/>
                  </a:lnTo>
                  <a:lnTo>
                    <a:pt x="510" y="0"/>
                  </a:lnTo>
                  <a:lnTo>
                    <a:pt x="462" y="40"/>
                  </a:lnTo>
                  <a:lnTo>
                    <a:pt x="387" y="59"/>
                  </a:lnTo>
                  <a:lnTo>
                    <a:pt x="300" y="63"/>
                  </a:lnTo>
                  <a:lnTo>
                    <a:pt x="257" y="103"/>
                  </a:lnTo>
                  <a:lnTo>
                    <a:pt x="206" y="103"/>
                  </a:lnTo>
                  <a:lnTo>
                    <a:pt x="182" y="138"/>
                  </a:lnTo>
                  <a:lnTo>
                    <a:pt x="103" y="154"/>
                  </a:lnTo>
                  <a:lnTo>
                    <a:pt x="90" y="213"/>
                  </a:lnTo>
                  <a:lnTo>
                    <a:pt x="87" y="245"/>
                  </a:lnTo>
                  <a:lnTo>
                    <a:pt x="51" y="241"/>
                  </a:lnTo>
                  <a:lnTo>
                    <a:pt x="51" y="252"/>
                  </a:lnTo>
                  <a:lnTo>
                    <a:pt x="55" y="269"/>
                  </a:lnTo>
                  <a:lnTo>
                    <a:pt x="44" y="292"/>
                  </a:lnTo>
                  <a:lnTo>
                    <a:pt x="20" y="309"/>
                  </a:lnTo>
                  <a:lnTo>
                    <a:pt x="7" y="359"/>
                  </a:lnTo>
                  <a:lnTo>
                    <a:pt x="0" y="423"/>
                  </a:lnTo>
                  <a:lnTo>
                    <a:pt x="40" y="443"/>
                  </a:lnTo>
                  <a:lnTo>
                    <a:pt x="75" y="517"/>
                  </a:lnTo>
                  <a:lnTo>
                    <a:pt x="134" y="526"/>
                  </a:lnTo>
                  <a:lnTo>
                    <a:pt x="210" y="517"/>
                  </a:lnTo>
                  <a:lnTo>
                    <a:pt x="217" y="486"/>
                  </a:lnTo>
                  <a:lnTo>
                    <a:pt x="169" y="458"/>
                  </a:lnTo>
                  <a:lnTo>
                    <a:pt x="138" y="427"/>
                  </a:lnTo>
                  <a:lnTo>
                    <a:pt x="138" y="364"/>
                  </a:lnTo>
                  <a:lnTo>
                    <a:pt x="151" y="312"/>
                  </a:lnTo>
                  <a:lnTo>
                    <a:pt x="151" y="3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Freeform 34"/>
            <p:cNvSpPr>
              <a:spLocks/>
            </p:cNvSpPr>
            <p:nvPr/>
          </p:nvSpPr>
          <p:spPr bwMode="auto">
            <a:xfrm>
              <a:off x="3715311" y="1686086"/>
              <a:ext cx="26017" cy="49612"/>
            </a:xfrm>
            <a:custGeom>
              <a:avLst/>
              <a:gdLst/>
              <a:ahLst/>
              <a:cxnLst>
                <a:cxn ang="0">
                  <a:pos x="14" y="50"/>
                </a:cxn>
                <a:cxn ang="0">
                  <a:pos x="14" y="50"/>
                </a:cxn>
                <a:cxn ang="0">
                  <a:pos x="16" y="49"/>
                </a:cxn>
                <a:cxn ang="0">
                  <a:pos x="19" y="47"/>
                </a:cxn>
                <a:cxn ang="0">
                  <a:pos x="24" y="42"/>
                </a:cxn>
                <a:cxn ang="0">
                  <a:pos x="26" y="34"/>
                </a:cxn>
                <a:cxn ang="0">
                  <a:pos x="27" y="25"/>
                </a:cxn>
                <a:cxn ang="0">
                  <a:pos x="27" y="25"/>
                </a:cxn>
                <a:cxn ang="0">
                  <a:pos x="26" y="15"/>
                </a:cxn>
                <a:cxn ang="0">
                  <a:pos x="24" y="6"/>
                </a:cxn>
                <a:cxn ang="0">
                  <a:pos x="19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3" y="6"/>
                </a:cxn>
                <a:cxn ang="0">
                  <a:pos x="1" y="1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34"/>
                </a:cxn>
                <a:cxn ang="0">
                  <a:pos x="3" y="42"/>
                </a:cxn>
                <a:cxn ang="0">
                  <a:pos x="9" y="47"/>
                </a:cxn>
                <a:cxn ang="0">
                  <a:pos x="11" y="49"/>
                </a:cxn>
                <a:cxn ang="0">
                  <a:pos x="14" y="50"/>
                </a:cxn>
                <a:cxn ang="0">
                  <a:pos x="14" y="50"/>
                </a:cxn>
              </a:cxnLst>
              <a:rect l="0" t="0" r="r" b="b"/>
              <a:pathLst>
                <a:path w="27" h="50">
                  <a:moveTo>
                    <a:pt x="14" y="50"/>
                  </a:moveTo>
                  <a:lnTo>
                    <a:pt x="14" y="50"/>
                  </a:lnTo>
                  <a:lnTo>
                    <a:pt x="16" y="49"/>
                  </a:lnTo>
                  <a:lnTo>
                    <a:pt x="19" y="47"/>
                  </a:lnTo>
                  <a:lnTo>
                    <a:pt x="24" y="42"/>
                  </a:lnTo>
                  <a:lnTo>
                    <a:pt x="26" y="34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15"/>
                  </a:lnTo>
                  <a:lnTo>
                    <a:pt x="24" y="6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3" y="6"/>
                  </a:lnTo>
                  <a:lnTo>
                    <a:pt x="1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34"/>
                  </a:lnTo>
                  <a:lnTo>
                    <a:pt x="3" y="42"/>
                  </a:lnTo>
                  <a:lnTo>
                    <a:pt x="9" y="47"/>
                  </a:lnTo>
                  <a:lnTo>
                    <a:pt x="11" y="49"/>
                  </a:lnTo>
                  <a:lnTo>
                    <a:pt x="14" y="50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Freeform 37"/>
            <p:cNvSpPr>
              <a:spLocks/>
            </p:cNvSpPr>
            <p:nvPr/>
          </p:nvSpPr>
          <p:spPr bwMode="auto">
            <a:xfrm>
              <a:off x="4735793" y="1268760"/>
              <a:ext cx="164781" cy="128408"/>
            </a:xfrm>
            <a:custGeom>
              <a:avLst/>
              <a:gdLst/>
              <a:ahLst/>
              <a:cxnLst>
                <a:cxn ang="0">
                  <a:pos x="20" y="56"/>
                </a:cxn>
                <a:cxn ang="0">
                  <a:pos x="40" y="24"/>
                </a:cxn>
                <a:cxn ang="0">
                  <a:pos x="75" y="0"/>
                </a:cxn>
                <a:cxn ang="0">
                  <a:pos x="88" y="24"/>
                </a:cxn>
                <a:cxn ang="0">
                  <a:pos x="107" y="32"/>
                </a:cxn>
                <a:cxn ang="0">
                  <a:pos x="131" y="32"/>
                </a:cxn>
                <a:cxn ang="0">
                  <a:pos x="162" y="44"/>
                </a:cxn>
                <a:cxn ang="0">
                  <a:pos x="171" y="83"/>
                </a:cxn>
                <a:cxn ang="0">
                  <a:pos x="151" y="120"/>
                </a:cxn>
                <a:cxn ang="0">
                  <a:pos x="92" y="131"/>
                </a:cxn>
                <a:cxn ang="0">
                  <a:pos x="20" y="124"/>
                </a:cxn>
                <a:cxn ang="0">
                  <a:pos x="0" y="100"/>
                </a:cxn>
                <a:cxn ang="0">
                  <a:pos x="20" y="56"/>
                </a:cxn>
              </a:cxnLst>
              <a:rect l="0" t="0" r="r" b="b"/>
              <a:pathLst>
                <a:path w="171" h="131">
                  <a:moveTo>
                    <a:pt x="20" y="56"/>
                  </a:moveTo>
                  <a:lnTo>
                    <a:pt x="40" y="24"/>
                  </a:lnTo>
                  <a:lnTo>
                    <a:pt x="75" y="0"/>
                  </a:lnTo>
                  <a:lnTo>
                    <a:pt x="88" y="24"/>
                  </a:lnTo>
                  <a:lnTo>
                    <a:pt x="107" y="32"/>
                  </a:lnTo>
                  <a:lnTo>
                    <a:pt x="131" y="32"/>
                  </a:lnTo>
                  <a:lnTo>
                    <a:pt x="162" y="44"/>
                  </a:lnTo>
                  <a:lnTo>
                    <a:pt x="171" y="83"/>
                  </a:lnTo>
                  <a:lnTo>
                    <a:pt x="151" y="120"/>
                  </a:lnTo>
                  <a:lnTo>
                    <a:pt x="92" y="131"/>
                  </a:lnTo>
                  <a:lnTo>
                    <a:pt x="20" y="124"/>
                  </a:lnTo>
                  <a:lnTo>
                    <a:pt x="0" y="100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Freeform 38"/>
            <p:cNvSpPr>
              <a:spLocks/>
            </p:cNvSpPr>
            <p:nvPr/>
          </p:nvSpPr>
          <p:spPr bwMode="auto">
            <a:xfrm>
              <a:off x="6169671" y="1551842"/>
              <a:ext cx="286197" cy="125489"/>
            </a:xfrm>
            <a:custGeom>
              <a:avLst/>
              <a:gdLst/>
              <a:ahLst/>
              <a:cxnLst>
                <a:cxn ang="0">
                  <a:pos x="162" y="12"/>
                </a:cxn>
                <a:cxn ang="0">
                  <a:pos x="155" y="48"/>
                </a:cxn>
                <a:cxn ang="0">
                  <a:pos x="103" y="44"/>
                </a:cxn>
                <a:cxn ang="0">
                  <a:pos x="87" y="24"/>
                </a:cxn>
                <a:cxn ang="0">
                  <a:pos x="39" y="0"/>
                </a:cxn>
                <a:cxn ang="0">
                  <a:pos x="0" y="24"/>
                </a:cxn>
                <a:cxn ang="0">
                  <a:pos x="0" y="79"/>
                </a:cxn>
                <a:cxn ang="0">
                  <a:pos x="59" y="123"/>
                </a:cxn>
                <a:cxn ang="0">
                  <a:pos x="135" y="131"/>
                </a:cxn>
                <a:cxn ang="0">
                  <a:pos x="166" y="103"/>
                </a:cxn>
                <a:cxn ang="0">
                  <a:pos x="214" y="123"/>
                </a:cxn>
                <a:cxn ang="0">
                  <a:pos x="273" y="118"/>
                </a:cxn>
                <a:cxn ang="0">
                  <a:pos x="297" y="87"/>
                </a:cxn>
                <a:cxn ang="0">
                  <a:pos x="249" y="72"/>
                </a:cxn>
                <a:cxn ang="0">
                  <a:pos x="225" y="24"/>
                </a:cxn>
                <a:cxn ang="0">
                  <a:pos x="182" y="4"/>
                </a:cxn>
                <a:cxn ang="0">
                  <a:pos x="162" y="12"/>
                </a:cxn>
              </a:cxnLst>
              <a:rect l="0" t="0" r="r" b="b"/>
              <a:pathLst>
                <a:path w="297" h="131">
                  <a:moveTo>
                    <a:pt x="162" y="12"/>
                  </a:moveTo>
                  <a:lnTo>
                    <a:pt x="155" y="48"/>
                  </a:lnTo>
                  <a:lnTo>
                    <a:pt x="103" y="44"/>
                  </a:lnTo>
                  <a:lnTo>
                    <a:pt x="87" y="24"/>
                  </a:lnTo>
                  <a:lnTo>
                    <a:pt x="39" y="0"/>
                  </a:lnTo>
                  <a:lnTo>
                    <a:pt x="0" y="24"/>
                  </a:lnTo>
                  <a:lnTo>
                    <a:pt x="0" y="79"/>
                  </a:lnTo>
                  <a:lnTo>
                    <a:pt x="59" y="123"/>
                  </a:lnTo>
                  <a:lnTo>
                    <a:pt x="135" y="131"/>
                  </a:lnTo>
                  <a:lnTo>
                    <a:pt x="166" y="103"/>
                  </a:lnTo>
                  <a:lnTo>
                    <a:pt x="214" y="123"/>
                  </a:lnTo>
                  <a:lnTo>
                    <a:pt x="273" y="118"/>
                  </a:lnTo>
                  <a:lnTo>
                    <a:pt x="297" y="87"/>
                  </a:lnTo>
                  <a:lnTo>
                    <a:pt x="249" y="72"/>
                  </a:lnTo>
                  <a:lnTo>
                    <a:pt x="225" y="24"/>
                  </a:lnTo>
                  <a:lnTo>
                    <a:pt x="182" y="4"/>
                  </a:lnTo>
                  <a:lnTo>
                    <a:pt x="162" y="1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Freeform 39"/>
            <p:cNvSpPr>
              <a:spLocks/>
            </p:cNvSpPr>
            <p:nvPr/>
          </p:nvSpPr>
          <p:spPr bwMode="auto">
            <a:xfrm>
              <a:off x="6525249" y="1592700"/>
              <a:ext cx="170561" cy="7004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8" y="19"/>
                </a:cxn>
                <a:cxn ang="0">
                  <a:pos x="94" y="19"/>
                </a:cxn>
                <a:cxn ang="0">
                  <a:pos x="170" y="19"/>
                </a:cxn>
                <a:cxn ang="0">
                  <a:pos x="177" y="63"/>
                </a:cxn>
                <a:cxn ang="0">
                  <a:pos x="83" y="71"/>
                </a:cxn>
                <a:cxn ang="0">
                  <a:pos x="28" y="55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77" h="71">
                  <a:moveTo>
                    <a:pt x="4" y="0"/>
                  </a:moveTo>
                  <a:lnTo>
                    <a:pt x="28" y="19"/>
                  </a:lnTo>
                  <a:lnTo>
                    <a:pt x="94" y="19"/>
                  </a:lnTo>
                  <a:lnTo>
                    <a:pt x="170" y="19"/>
                  </a:lnTo>
                  <a:lnTo>
                    <a:pt x="177" y="63"/>
                  </a:lnTo>
                  <a:lnTo>
                    <a:pt x="83" y="71"/>
                  </a:lnTo>
                  <a:lnTo>
                    <a:pt x="28" y="55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Freeform 40"/>
            <p:cNvSpPr>
              <a:spLocks/>
            </p:cNvSpPr>
            <p:nvPr/>
          </p:nvSpPr>
          <p:spPr bwMode="auto">
            <a:xfrm>
              <a:off x="7909983" y="1904963"/>
              <a:ext cx="124307" cy="81714"/>
            </a:xfrm>
            <a:custGeom>
              <a:avLst/>
              <a:gdLst/>
              <a:ahLst/>
              <a:cxnLst>
                <a:cxn ang="0">
                  <a:pos x="51" y="8"/>
                </a:cxn>
                <a:cxn ang="0">
                  <a:pos x="12" y="39"/>
                </a:cxn>
                <a:cxn ang="0">
                  <a:pos x="0" y="83"/>
                </a:cxn>
                <a:cxn ang="0">
                  <a:pos x="68" y="78"/>
                </a:cxn>
                <a:cxn ang="0">
                  <a:pos x="115" y="75"/>
                </a:cxn>
                <a:cxn ang="0">
                  <a:pos x="127" y="28"/>
                </a:cxn>
                <a:cxn ang="0">
                  <a:pos x="84" y="0"/>
                </a:cxn>
                <a:cxn ang="0">
                  <a:pos x="51" y="8"/>
                </a:cxn>
              </a:cxnLst>
              <a:rect l="0" t="0" r="r" b="b"/>
              <a:pathLst>
                <a:path w="127" h="83">
                  <a:moveTo>
                    <a:pt x="51" y="8"/>
                  </a:moveTo>
                  <a:lnTo>
                    <a:pt x="12" y="39"/>
                  </a:lnTo>
                  <a:lnTo>
                    <a:pt x="0" y="83"/>
                  </a:lnTo>
                  <a:lnTo>
                    <a:pt x="68" y="78"/>
                  </a:lnTo>
                  <a:lnTo>
                    <a:pt x="115" y="75"/>
                  </a:lnTo>
                  <a:lnTo>
                    <a:pt x="127" y="28"/>
                  </a:lnTo>
                  <a:lnTo>
                    <a:pt x="84" y="0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Freeform 48"/>
            <p:cNvSpPr>
              <a:spLocks/>
            </p:cNvSpPr>
            <p:nvPr/>
          </p:nvSpPr>
          <p:spPr bwMode="auto">
            <a:xfrm>
              <a:off x="3752894" y="4239651"/>
              <a:ext cx="537703" cy="653712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388" y="16"/>
                </a:cxn>
                <a:cxn ang="0">
                  <a:pos x="378" y="65"/>
                </a:cxn>
                <a:cxn ang="0">
                  <a:pos x="378" y="65"/>
                </a:cxn>
                <a:cxn ang="0">
                  <a:pos x="360" y="123"/>
                </a:cxn>
                <a:cxn ang="0">
                  <a:pos x="340" y="169"/>
                </a:cxn>
                <a:cxn ang="0">
                  <a:pos x="309" y="189"/>
                </a:cxn>
                <a:cxn ang="0">
                  <a:pos x="296" y="245"/>
                </a:cxn>
                <a:cxn ang="0">
                  <a:pos x="257" y="248"/>
                </a:cxn>
                <a:cxn ang="0">
                  <a:pos x="206" y="281"/>
                </a:cxn>
                <a:cxn ang="0">
                  <a:pos x="170" y="309"/>
                </a:cxn>
                <a:cxn ang="0">
                  <a:pos x="150" y="355"/>
                </a:cxn>
                <a:cxn ang="0">
                  <a:pos x="20" y="368"/>
                </a:cxn>
                <a:cxn ang="0">
                  <a:pos x="0" y="407"/>
                </a:cxn>
                <a:cxn ang="0">
                  <a:pos x="12" y="458"/>
                </a:cxn>
                <a:cxn ang="0">
                  <a:pos x="47" y="462"/>
                </a:cxn>
                <a:cxn ang="0">
                  <a:pos x="64" y="490"/>
                </a:cxn>
                <a:cxn ang="0">
                  <a:pos x="36" y="526"/>
                </a:cxn>
                <a:cxn ang="0">
                  <a:pos x="0" y="537"/>
                </a:cxn>
                <a:cxn ang="0">
                  <a:pos x="36" y="549"/>
                </a:cxn>
                <a:cxn ang="0">
                  <a:pos x="55" y="589"/>
                </a:cxn>
                <a:cxn ang="0">
                  <a:pos x="134" y="589"/>
                </a:cxn>
                <a:cxn ang="0">
                  <a:pos x="185" y="569"/>
                </a:cxn>
                <a:cxn ang="0">
                  <a:pos x="194" y="609"/>
                </a:cxn>
                <a:cxn ang="0">
                  <a:pos x="246" y="644"/>
                </a:cxn>
                <a:cxn ang="0">
                  <a:pos x="285" y="672"/>
                </a:cxn>
                <a:cxn ang="0">
                  <a:pos x="312" y="644"/>
                </a:cxn>
                <a:cxn ang="0">
                  <a:pos x="403" y="644"/>
                </a:cxn>
                <a:cxn ang="0">
                  <a:pos x="408" y="605"/>
                </a:cxn>
                <a:cxn ang="0">
                  <a:pos x="360" y="541"/>
                </a:cxn>
                <a:cxn ang="0">
                  <a:pos x="320" y="502"/>
                </a:cxn>
                <a:cxn ang="0">
                  <a:pos x="336" y="454"/>
                </a:cxn>
                <a:cxn ang="0">
                  <a:pos x="364" y="427"/>
                </a:cxn>
                <a:cxn ang="0">
                  <a:pos x="443" y="454"/>
                </a:cxn>
                <a:cxn ang="0">
                  <a:pos x="454" y="423"/>
                </a:cxn>
                <a:cxn ang="0">
                  <a:pos x="459" y="387"/>
                </a:cxn>
                <a:cxn ang="0">
                  <a:pos x="509" y="344"/>
                </a:cxn>
                <a:cxn ang="0">
                  <a:pos x="526" y="300"/>
                </a:cxn>
                <a:cxn ang="0">
                  <a:pos x="557" y="269"/>
                </a:cxn>
                <a:cxn ang="0">
                  <a:pos x="553" y="197"/>
                </a:cxn>
                <a:cxn ang="0">
                  <a:pos x="509" y="166"/>
                </a:cxn>
                <a:cxn ang="0">
                  <a:pos x="514" y="103"/>
                </a:cxn>
                <a:cxn ang="0">
                  <a:pos x="491" y="71"/>
                </a:cxn>
                <a:cxn ang="0">
                  <a:pos x="498" y="27"/>
                </a:cxn>
                <a:cxn ang="0">
                  <a:pos x="459" y="7"/>
                </a:cxn>
                <a:cxn ang="0">
                  <a:pos x="430" y="0"/>
                </a:cxn>
              </a:cxnLst>
              <a:rect l="0" t="0" r="r" b="b"/>
              <a:pathLst>
                <a:path w="557" h="672">
                  <a:moveTo>
                    <a:pt x="430" y="0"/>
                  </a:moveTo>
                  <a:lnTo>
                    <a:pt x="388" y="16"/>
                  </a:lnTo>
                  <a:lnTo>
                    <a:pt x="378" y="65"/>
                  </a:lnTo>
                  <a:lnTo>
                    <a:pt x="378" y="65"/>
                  </a:lnTo>
                  <a:lnTo>
                    <a:pt x="360" y="123"/>
                  </a:lnTo>
                  <a:lnTo>
                    <a:pt x="340" y="169"/>
                  </a:lnTo>
                  <a:lnTo>
                    <a:pt x="309" y="189"/>
                  </a:lnTo>
                  <a:lnTo>
                    <a:pt x="296" y="245"/>
                  </a:lnTo>
                  <a:lnTo>
                    <a:pt x="257" y="248"/>
                  </a:lnTo>
                  <a:lnTo>
                    <a:pt x="206" y="281"/>
                  </a:lnTo>
                  <a:lnTo>
                    <a:pt x="170" y="309"/>
                  </a:lnTo>
                  <a:lnTo>
                    <a:pt x="150" y="355"/>
                  </a:lnTo>
                  <a:lnTo>
                    <a:pt x="20" y="368"/>
                  </a:lnTo>
                  <a:lnTo>
                    <a:pt x="0" y="407"/>
                  </a:lnTo>
                  <a:lnTo>
                    <a:pt x="12" y="458"/>
                  </a:lnTo>
                  <a:lnTo>
                    <a:pt x="47" y="462"/>
                  </a:lnTo>
                  <a:lnTo>
                    <a:pt x="64" y="490"/>
                  </a:lnTo>
                  <a:lnTo>
                    <a:pt x="36" y="526"/>
                  </a:lnTo>
                  <a:lnTo>
                    <a:pt x="0" y="537"/>
                  </a:lnTo>
                  <a:lnTo>
                    <a:pt x="36" y="549"/>
                  </a:lnTo>
                  <a:lnTo>
                    <a:pt x="55" y="589"/>
                  </a:lnTo>
                  <a:lnTo>
                    <a:pt x="134" y="589"/>
                  </a:lnTo>
                  <a:lnTo>
                    <a:pt x="185" y="569"/>
                  </a:lnTo>
                  <a:lnTo>
                    <a:pt x="194" y="609"/>
                  </a:lnTo>
                  <a:lnTo>
                    <a:pt x="246" y="644"/>
                  </a:lnTo>
                  <a:lnTo>
                    <a:pt x="285" y="672"/>
                  </a:lnTo>
                  <a:lnTo>
                    <a:pt x="312" y="644"/>
                  </a:lnTo>
                  <a:lnTo>
                    <a:pt x="403" y="644"/>
                  </a:lnTo>
                  <a:lnTo>
                    <a:pt x="408" y="605"/>
                  </a:lnTo>
                  <a:lnTo>
                    <a:pt x="360" y="541"/>
                  </a:lnTo>
                  <a:lnTo>
                    <a:pt x="320" y="502"/>
                  </a:lnTo>
                  <a:lnTo>
                    <a:pt x="336" y="454"/>
                  </a:lnTo>
                  <a:lnTo>
                    <a:pt x="364" y="427"/>
                  </a:lnTo>
                  <a:lnTo>
                    <a:pt x="443" y="454"/>
                  </a:lnTo>
                  <a:lnTo>
                    <a:pt x="454" y="423"/>
                  </a:lnTo>
                  <a:lnTo>
                    <a:pt x="459" y="387"/>
                  </a:lnTo>
                  <a:lnTo>
                    <a:pt x="509" y="344"/>
                  </a:lnTo>
                  <a:lnTo>
                    <a:pt x="526" y="300"/>
                  </a:lnTo>
                  <a:lnTo>
                    <a:pt x="557" y="269"/>
                  </a:lnTo>
                  <a:lnTo>
                    <a:pt x="553" y="197"/>
                  </a:lnTo>
                  <a:lnTo>
                    <a:pt x="509" y="166"/>
                  </a:lnTo>
                  <a:lnTo>
                    <a:pt x="514" y="103"/>
                  </a:lnTo>
                  <a:lnTo>
                    <a:pt x="491" y="71"/>
                  </a:lnTo>
                  <a:lnTo>
                    <a:pt x="498" y="27"/>
                  </a:lnTo>
                  <a:lnTo>
                    <a:pt x="459" y="7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Freeform 49"/>
            <p:cNvSpPr>
              <a:spLocks/>
            </p:cNvSpPr>
            <p:nvPr/>
          </p:nvSpPr>
          <p:spPr bwMode="auto">
            <a:xfrm>
              <a:off x="6438523" y="4064549"/>
              <a:ext cx="161890" cy="265571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64" y="48"/>
                </a:cxn>
                <a:cxn ang="0">
                  <a:pos x="0" y="72"/>
                </a:cxn>
                <a:cxn ang="0">
                  <a:pos x="23" y="111"/>
                </a:cxn>
                <a:cxn ang="0">
                  <a:pos x="20" y="147"/>
                </a:cxn>
                <a:cxn ang="0">
                  <a:pos x="60" y="162"/>
                </a:cxn>
                <a:cxn ang="0">
                  <a:pos x="51" y="254"/>
                </a:cxn>
                <a:cxn ang="0">
                  <a:pos x="99" y="274"/>
                </a:cxn>
                <a:cxn ang="0">
                  <a:pos x="170" y="230"/>
                </a:cxn>
                <a:cxn ang="0">
                  <a:pos x="170" y="120"/>
                </a:cxn>
                <a:cxn ang="0">
                  <a:pos x="79" y="0"/>
                </a:cxn>
              </a:cxnLst>
              <a:rect l="0" t="0" r="r" b="b"/>
              <a:pathLst>
                <a:path w="170" h="274">
                  <a:moveTo>
                    <a:pt x="79" y="0"/>
                  </a:moveTo>
                  <a:lnTo>
                    <a:pt x="64" y="48"/>
                  </a:lnTo>
                  <a:lnTo>
                    <a:pt x="0" y="72"/>
                  </a:lnTo>
                  <a:lnTo>
                    <a:pt x="23" y="111"/>
                  </a:lnTo>
                  <a:lnTo>
                    <a:pt x="20" y="147"/>
                  </a:lnTo>
                  <a:lnTo>
                    <a:pt x="60" y="162"/>
                  </a:lnTo>
                  <a:lnTo>
                    <a:pt x="51" y="254"/>
                  </a:lnTo>
                  <a:lnTo>
                    <a:pt x="99" y="274"/>
                  </a:lnTo>
                  <a:lnTo>
                    <a:pt x="170" y="230"/>
                  </a:lnTo>
                  <a:lnTo>
                    <a:pt x="170" y="12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D4FF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Freeform 50"/>
            <p:cNvSpPr>
              <a:spLocks/>
            </p:cNvSpPr>
            <p:nvPr/>
          </p:nvSpPr>
          <p:spPr bwMode="auto">
            <a:xfrm>
              <a:off x="6901065" y="3145267"/>
              <a:ext cx="164781" cy="335612"/>
            </a:xfrm>
            <a:custGeom>
              <a:avLst/>
              <a:gdLst/>
              <a:ahLst/>
              <a:cxnLst>
                <a:cxn ang="0">
                  <a:pos x="12" y="32"/>
                </a:cxn>
                <a:cxn ang="0">
                  <a:pos x="12" y="68"/>
                </a:cxn>
                <a:cxn ang="0">
                  <a:pos x="24" y="111"/>
                </a:cxn>
                <a:cxn ang="0">
                  <a:pos x="40" y="166"/>
                </a:cxn>
                <a:cxn ang="0">
                  <a:pos x="55" y="230"/>
                </a:cxn>
                <a:cxn ang="0">
                  <a:pos x="83" y="258"/>
                </a:cxn>
                <a:cxn ang="0">
                  <a:pos x="67" y="300"/>
                </a:cxn>
                <a:cxn ang="0">
                  <a:pos x="75" y="322"/>
                </a:cxn>
                <a:cxn ang="0">
                  <a:pos x="95" y="320"/>
                </a:cxn>
                <a:cxn ang="0">
                  <a:pos x="142" y="343"/>
                </a:cxn>
                <a:cxn ang="0">
                  <a:pos x="170" y="324"/>
                </a:cxn>
                <a:cxn ang="0">
                  <a:pos x="147" y="265"/>
                </a:cxn>
                <a:cxn ang="0">
                  <a:pos x="109" y="175"/>
                </a:cxn>
                <a:cxn ang="0">
                  <a:pos x="140" y="181"/>
                </a:cxn>
                <a:cxn ang="0">
                  <a:pos x="98" y="122"/>
                </a:cxn>
                <a:cxn ang="0">
                  <a:pos x="64" y="76"/>
                </a:cxn>
                <a:cxn ang="0">
                  <a:pos x="51" y="13"/>
                </a:cxn>
                <a:cxn ang="0">
                  <a:pos x="0" y="0"/>
                </a:cxn>
                <a:cxn ang="0">
                  <a:pos x="12" y="32"/>
                </a:cxn>
              </a:cxnLst>
              <a:rect l="0" t="0" r="r" b="b"/>
              <a:pathLst>
                <a:path w="170" h="343">
                  <a:moveTo>
                    <a:pt x="12" y="32"/>
                  </a:moveTo>
                  <a:lnTo>
                    <a:pt x="12" y="68"/>
                  </a:lnTo>
                  <a:lnTo>
                    <a:pt x="24" y="111"/>
                  </a:lnTo>
                  <a:lnTo>
                    <a:pt x="40" y="166"/>
                  </a:lnTo>
                  <a:lnTo>
                    <a:pt x="55" y="230"/>
                  </a:lnTo>
                  <a:lnTo>
                    <a:pt x="83" y="258"/>
                  </a:lnTo>
                  <a:lnTo>
                    <a:pt x="67" y="300"/>
                  </a:lnTo>
                  <a:lnTo>
                    <a:pt x="75" y="322"/>
                  </a:lnTo>
                  <a:lnTo>
                    <a:pt x="95" y="320"/>
                  </a:lnTo>
                  <a:lnTo>
                    <a:pt x="142" y="343"/>
                  </a:lnTo>
                  <a:lnTo>
                    <a:pt x="170" y="324"/>
                  </a:lnTo>
                  <a:lnTo>
                    <a:pt x="147" y="265"/>
                  </a:lnTo>
                  <a:lnTo>
                    <a:pt x="109" y="175"/>
                  </a:lnTo>
                  <a:lnTo>
                    <a:pt x="140" y="181"/>
                  </a:lnTo>
                  <a:lnTo>
                    <a:pt x="98" y="122"/>
                  </a:lnTo>
                  <a:lnTo>
                    <a:pt x="64" y="76"/>
                  </a:lnTo>
                  <a:lnTo>
                    <a:pt x="51" y="13"/>
                  </a:lnTo>
                  <a:lnTo>
                    <a:pt x="0" y="0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Freeform 51"/>
            <p:cNvSpPr>
              <a:spLocks/>
            </p:cNvSpPr>
            <p:nvPr/>
          </p:nvSpPr>
          <p:spPr bwMode="auto">
            <a:xfrm>
              <a:off x="4027528" y="4391406"/>
              <a:ext cx="1245970" cy="1307425"/>
            </a:xfrm>
            <a:custGeom>
              <a:avLst/>
              <a:gdLst/>
              <a:ahLst/>
              <a:cxnLst>
                <a:cxn ang="0">
                  <a:pos x="1288" y="332"/>
                </a:cxn>
                <a:cxn ang="0">
                  <a:pos x="1194" y="407"/>
                </a:cxn>
                <a:cxn ang="0">
                  <a:pos x="1133" y="514"/>
                </a:cxn>
                <a:cxn ang="0">
                  <a:pos x="1133" y="605"/>
                </a:cxn>
                <a:cxn ang="0">
                  <a:pos x="1087" y="506"/>
                </a:cxn>
                <a:cxn ang="0">
                  <a:pos x="1023" y="419"/>
                </a:cxn>
                <a:cxn ang="0">
                  <a:pos x="920" y="372"/>
                </a:cxn>
                <a:cxn ang="0">
                  <a:pos x="920" y="478"/>
                </a:cxn>
                <a:cxn ang="0">
                  <a:pos x="892" y="604"/>
                </a:cxn>
                <a:cxn ang="0">
                  <a:pos x="861" y="683"/>
                </a:cxn>
                <a:cxn ang="0">
                  <a:pos x="809" y="747"/>
                </a:cxn>
                <a:cxn ang="0">
                  <a:pos x="723" y="810"/>
                </a:cxn>
                <a:cxn ang="0">
                  <a:pos x="651" y="889"/>
                </a:cxn>
                <a:cxn ang="0">
                  <a:pos x="541" y="964"/>
                </a:cxn>
                <a:cxn ang="0">
                  <a:pos x="537" y="1134"/>
                </a:cxn>
                <a:cxn ang="0">
                  <a:pos x="526" y="1264"/>
                </a:cxn>
                <a:cxn ang="0">
                  <a:pos x="443" y="1344"/>
                </a:cxn>
                <a:cxn ang="0">
                  <a:pos x="406" y="1264"/>
                </a:cxn>
                <a:cxn ang="0">
                  <a:pos x="300" y="1000"/>
                </a:cxn>
                <a:cxn ang="0">
                  <a:pos x="221" y="806"/>
                </a:cxn>
                <a:cxn ang="0">
                  <a:pos x="209" y="628"/>
                </a:cxn>
                <a:cxn ang="0">
                  <a:pos x="185" y="624"/>
                </a:cxn>
                <a:cxn ang="0">
                  <a:pos x="86" y="652"/>
                </a:cxn>
                <a:cxn ang="0">
                  <a:pos x="62" y="549"/>
                </a:cxn>
                <a:cxn ang="0">
                  <a:pos x="0" y="514"/>
                </a:cxn>
                <a:cxn ang="0">
                  <a:pos x="118" y="486"/>
                </a:cxn>
                <a:cxn ang="0">
                  <a:pos x="75" y="383"/>
                </a:cxn>
                <a:cxn ang="0">
                  <a:pos x="51" y="296"/>
                </a:cxn>
                <a:cxn ang="0">
                  <a:pos x="158" y="296"/>
                </a:cxn>
                <a:cxn ang="0">
                  <a:pos x="174" y="229"/>
                </a:cxn>
                <a:cxn ang="0">
                  <a:pos x="241" y="142"/>
                </a:cxn>
                <a:cxn ang="0">
                  <a:pos x="268" y="39"/>
                </a:cxn>
                <a:cxn ang="0">
                  <a:pos x="384" y="4"/>
                </a:cxn>
                <a:cxn ang="0">
                  <a:pos x="418" y="114"/>
                </a:cxn>
                <a:cxn ang="0">
                  <a:pos x="526" y="166"/>
                </a:cxn>
                <a:cxn ang="0">
                  <a:pos x="568" y="289"/>
                </a:cxn>
                <a:cxn ang="0">
                  <a:pos x="695" y="332"/>
                </a:cxn>
                <a:cxn ang="0">
                  <a:pos x="791" y="368"/>
                </a:cxn>
                <a:cxn ang="0">
                  <a:pos x="885" y="363"/>
                </a:cxn>
                <a:cxn ang="0">
                  <a:pos x="932" y="272"/>
                </a:cxn>
                <a:cxn ang="0">
                  <a:pos x="1058" y="295"/>
                </a:cxn>
                <a:cxn ang="0">
                  <a:pos x="1137" y="230"/>
                </a:cxn>
                <a:cxn ang="0">
                  <a:pos x="1261" y="257"/>
                </a:cxn>
              </a:cxnLst>
              <a:rect l="0" t="0" r="r" b="b"/>
              <a:pathLst>
                <a:path w="1292" h="1344">
                  <a:moveTo>
                    <a:pt x="1292" y="305"/>
                  </a:moveTo>
                  <a:lnTo>
                    <a:pt x="1288" y="332"/>
                  </a:lnTo>
                  <a:lnTo>
                    <a:pt x="1229" y="359"/>
                  </a:lnTo>
                  <a:lnTo>
                    <a:pt x="1194" y="407"/>
                  </a:lnTo>
                  <a:lnTo>
                    <a:pt x="1174" y="471"/>
                  </a:lnTo>
                  <a:lnTo>
                    <a:pt x="1133" y="514"/>
                  </a:lnTo>
                  <a:lnTo>
                    <a:pt x="1133" y="605"/>
                  </a:lnTo>
                  <a:lnTo>
                    <a:pt x="1133" y="605"/>
                  </a:lnTo>
                  <a:lnTo>
                    <a:pt x="1106" y="581"/>
                  </a:lnTo>
                  <a:lnTo>
                    <a:pt x="1087" y="506"/>
                  </a:lnTo>
                  <a:lnTo>
                    <a:pt x="1078" y="451"/>
                  </a:lnTo>
                  <a:lnTo>
                    <a:pt x="1023" y="419"/>
                  </a:lnTo>
                  <a:lnTo>
                    <a:pt x="976" y="411"/>
                  </a:lnTo>
                  <a:lnTo>
                    <a:pt x="920" y="372"/>
                  </a:lnTo>
                  <a:lnTo>
                    <a:pt x="889" y="470"/>
                  </a:lnTo>
                  <a:lnTo>
                    <a:pt x="920" y="478"/>
                  </a:lnTo>
                  <a:lnTo>
                    <a:pt x="925" y="600"/>
                  </a:lnTo>
                  <a:lnTo>
                    <a:pt x="892" y="604"/>
                  </a:lnTo>
                  <a:lnTo>
                    <a:pt x="861" y="624"/>
                  </a:lnTo>
                  <a:lnTo>
                    <a:pt x="861" y="683"/>
                  </a:lnTo>
                  <a:lnTo>
                    <a:pt x="846" y="696"/>
                  </a:lnTo>
                  <a:lnTo>
                    <a:pt x="809" y="747"/>
                  </a:lnTo>
                  <a:lnTo>
                    <a:pt x="754" y="771"/>
                  </a:lnTo>
                  <a:lnTo>
                    <a:pt x="723" y="810"/>
                  </a:lnTo>
                  <a:lnTo>
                    <a:pt x="675" y="830"/>
                  </a:lnTo>
                  <a:lnTo>
                    <a:pt x="651" y="889"/>
                  </a:lnTo>
                  <a:lnTo>
                    <a:pt x="605" y="924"/>
                  </a:lnTo>
                  <a:lnTo>
                    <a:pt x="541" y="964"/>
                  </a:lnTo>
                  <a:lnTo>
                    <a:pt x="557" y="1126"/>
                  </a:lnTo>
                  <a:lnTo>
                    <a:pt x="537" y="1134"/>
                  </a:lnTo>
                  <a:lnTo>
                    <a:pt x="557" y="1209"/>
                  </a:lnTo>
                  <a:lnTo>
                    <a:pt x="526" y="1264"/>
                  </a:lnTo>
                  <a:lnTo>
                    <a:pt x="494" y="1316"/>
                  </a:lnTo>
                  <a:lnTo>
                    <a:pt x="443" y="1344"/>
                  </a:lnTo>
                  <a:lnTo>
                    <a:pt x="415" y="1323"/>
                  </a:lnTo>
                  <a:lnTo>
                    <a:pt x="406" y="1264"/>
                  </a:lnTo>
                  <a:lnTo>
                    <a:pt x="351" y="1138"/>
                  </a:lnTo>
                  <a:lnTo>
                    <a:pt x="300" y="1000"/>
                  </a:lnTo>
                  <a:lnTo>
                    <a:pt x="244" y="917"/>
                  </a:lnTo>
                  <a:lnTo>
                    <a:pt x="221" y="806"/>
                  </a:lnTo>
                  <a:lnTo>
                    <a:pt x="221" y="707"/>
                  </a:lnTo>
                  <a:lnTo>
                    <a:pt x="209" y="628"/>
                  </a:lnTo>
                  <a:lnTo>
                    <a:pt x="185" y="581"/>
                  </a:lnTo>
                  <a:lnTo>
                    <a:pt x="185" y="624"/>
                  </a:lnTo>
                  <a:lnTo>
                    <a:pt x="154" y="655"/>
                  </a:lnTo>
                  <a:lnTo>
                    <a:pt x="86" y="652"/>
                  </a:lnTo>
                  <a:lnTo>
                    <a:pt x="35" y="585"/>
                  </a:lnTo>
                  <a:lnTo>
                    <a:pt x="62" y="549"/>
                  </a:lnTo>
                  <a:lnTo>
                    <a:pt x="24" y="554"/>
                  </a:lnTo>
                  <a:lnTo>
                    <a:pt x="0" y="514"/>
                  </a:lnTo>
                  <a:lnTo>
                    <a:pt x="27" y="486"/>
                  </a:lnTo>
                  <a:lnTo>
                    <a:pt x="118" y="486"/>
                  </a:lnTo>
                  <a:lnTo>
                    <a:pt x="123" y="447"/>
                  </a:lnTo>
                  <a:lnTo>
                    <a:pt x="75" y="383"/>
                  </a:lnTo>
                  <a:lnTo>
                    <a:pt x="35" y="344"/>
                  </a:lnTo>
                  <a:lnTo>
                    <a:pt x="51" y="296"/>
                  </a:lnTo>
                  <a:lnTo>
                    <a:pt x="79" y="269"/>
                  </a:lnTo>
                  <a:lnTo>
                    <a:pt x="158" y="296"/>
                  </a:lnTo>
                  <a:lnTo>
                    <a:pt x="169" y="265"/>
                  </a:lnTo>
                  <a:lnTo>
                    <a:pt x="174" y="229"/>
                  </a:lnTo>
                  <a:lnTo>
                    <a:pt x="224" y="186"/>
                  </a:lnTo>
                  <a:lnTo>
                    <a:pt x="241" y="142"/>
                  </a:lnTo>
                  <a:lnTo>
                    <a:pt x="272" y="111"/>
                  </a:lnTo>
                  <a:lnTo>
                    <a:pt x="268" y="39"/>
                  </a:lnTo>
                  <a:lnTo>
                    <a:pt x="331" y="0"/>
                  </a:lnTo>
                  <a:lnTo>
                    <a:pt x="384" y="4"/>
                  </a:lnTo>
                  <a:lnTo>
                    <a:pt x="418" y="31"/>
                  </a:lnTo>
                  <a:lnTo>
                    <a:pt x="418" y="114"/>
                  </a:lnTo>
                  <a:lnTo>
                    <a:pt x="486" y="127"/>
                  </a:lnTo>
                  <a:lnTo>
                    <a:pt x="526" y="166"/>
                  </a:lnTo>
                  <a:lnTo>
                    <a:pt x="533" y="245"/>
                  </a:lnTo>
                  <a:lnTo>
                    <a:pt x="568" y="289"/>
                  </a:lnTo>
                  <a:lnTo>
                    <a:pt x="624" y="304"/>
                  </a:lnTo>
                  <a:lnTo>
                    <a:pt x="695" y="332"/>
                  </a:lnTo>
                  <a:lnTo>
                    <a:pt x="750" y="344"/>
                  </a:lnTo>
                  <a:lnTo>
                    <a:pt x="791" y="368"/>
                  </a:lnTo>
                  <a:lnTo>
                    <a:pt x="841" y="363"/>
                  </a:lnTo>
                  <a:lnTo>
                    <a:pt x="885" y="363"/>
                  </a:lnTo>
                  <a:lnTo>
                    <a:pt x="909" y="316"/>
                  </a:lnTo>
                  <a:lnTo>
                    <a:pt x="932" y="272"/>
                  </a:lnTo>
                  <a:lnTo>
                    <a:pt x="983" y="296"/>
                  </a:lnTo>
                  <a:lnTo>
                    <a:pt x="1058" y="295"/>
                  </a:lnTo>
                  <a:lnTo>
                    <a:pt x="1082" y="260"/>
                  </a:lnTo>
                  <a:lnTo>
                    <a:pt x="1137" y="230"/>
                  </a:lnTo>
                  <a:lnTo>
                    <a:pt x="1209" y="230"/>
                  </a:lnTo>
                  <a:lnTo>
                    <a:pt x="1261" y="257"/>
                  </a:lnTo>
                  <a:lnTo>
                    <a:pt x="1292" y="30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Freeform 52"/>
            <p:cNvSpPr>
              <a:spLocks/>
            </p:cNvSpPr>
            <p:nvPr/>
          </p:nvSpPr>
          <p:spPr bwMode="auto">
            <a:xfrm>
              <a:off x="4027528" y="4391406"/>
              <a:ext cx="1245970" cy="1307425"/>
            </a:xfrm>
            <a:custGeom>
              <a:avLst/>
              <a:gdLst/>
              <a:ahLst/>
              <a:cxnLst>
                <a:cxn ang="0">
                  <a:pos x="1288" y="332"/>
                </a:cxn>
                <a:cxn ang="0">
                  <a:pos x="1194" y="407"/>
                </a:cxn>
                <a:cxn ang="0">
                  <a:pos x="1133" y="514"/>
                </a:cxn>
                <a:cxn ang="0">
                  <a:pos x="1133" y="605"/>
                </a:cxn>
                <a:cxn ang="0">
                  <a:pos x="1087" y="506"/>
                </a:cxn>
                <a:cxn ang="0">
                  <a:pos x="1023" y="419"/>
                </a:cxn>
                <a:cxn ang="0">
                  <a:pos x="920" y="372"/>
                </a:cxn>
                <a:cxn ang="0">
                  <a:pos x="920" y="478"/>
                </a:cxn>
                <a:cxn ang="0">
                  <a:pos x="892" y="604"/>
                </a:cxn>
                <a:cxn ang="0">
                  <a:pos x="861" y="683"/>
                </a:cxn>
                <a:cxn ang="0">
                  <a:pos x="809" y="747"/>
                </a:cxn>
                <a:cxn ang="0">
                  <a:pos x="723" y="810"/>
                </a:cxn>
                <a:cxn ang="0">
                  <a:pos x="651" y="889"/>
                </a:cxn>
                <a:cxn ang="0">
                  <a:pos x="541" y="964"/>
                </a:cxn>
                <a:cxn ang="0">
                  <a:pos x="537" y="1134"/>
                </a:cxn>
                <a:cxn ang="0">
                  <a:pos x="526" y="1264"/>
                </a:cxn>
                <a:cxn ang="0">
                  <a:pos x="443" y="1344"/>
                </a:cxn>
                <a:cxn ang="0">
                  <a:pos x="406" y="1264"/>
                </a:cxn>
                <a:cxn ang="0">
                  <a:pos x="300" y="1000"/>
                </a:cxn>
                <a:cxn ang="0">
                  <a:pos x="221" y="806"/>
                </a:cxn>
                <a:cxn ang="0">
                  <a:pos x="209" y="628"/>
                </a:cxn>
                <a:cxn ang="0">
                  <a:pos x="185" y="624"/>
                </a:cxn>
                <a:cxn ang="0">
                  <a:pos x="86" y="652"/>
                </a:cxn>
                <a:cxn ang="0">
                  <a:pos x="62" y="549"/>
                </a:cxn>
                <a:cxn ang="0">
                  <a:pos x="0" y="514"/>
                </a:cxn>
                <a:cxn ang="0">
                  <a:pos x="118" y="486"/>
                </a:cxn>
                <a:cxn ang="0">
                  <a:pos x="75" y="383"/>
                </a:cxn>
                <a:cxn ang="0">
                  <a:pos x="51" y="296"/>
                </a:cxn>
                <a:cxn ang="0">
                  <a:pos x="158" y="296"/>
                </a:cxn>
                <a:cxn ang="0">
                  <a:pos x="174" y="229"/>
                </a:cxn>
                <a:cxn ang="0">
                  <a:pos x="241" y="142"/>
                </a:cxn>
                <a:cxn ang="0">
                  <a:pos x="268" y="39"/>
                </a:cxn>
                <a:cxn ang="0">
                  <a:pos x="384" y="4"/>
                </a:cxn>
                <a:cxn ang="0">
                  <a:pos x="418" y="114"/>
                </a:cxn>
                <a:cxn ang="0">
                  <a:pos x="526" y="166"/>
                </a:cxn>
                <a:cxn ang="0">
                  <a:pos x="568" y="289"/>
                </a:cxn>
                <a:cxn ang="0">
                  <a:pos x="695" y="332"/>
                </a:cxn>
                <a:cxn ang="0">
                  <a:pos x="791" y="368"/>
                </a:cxn>
                <a:cxn ang="0">
                  <a:pos x="885" y="363"/>
                </a:cxn>
                <a:cxn ang="0">
                  <a:pos x="932" y="272"/>
                </a:cxn>
                <a:cxn ang="0">
                  <a:pos x="1058" y="295"/>
                </a:cxn>
                <a:cxn ang="0">
                  <a:pos x="1137" y="230"/>
                </a:cxn>
                <a:cxn ang="0">
                  <a:pos x="1261" y="257"/>
                </a:cxn>
              </a:cxnLst>
              <a:rect l="0" t="0" r="r" b="b"/>
              <a:pathLst>
                <a:path w="1292" h="1344">
                  <a:moveTo>
                    <a:pt x="1292" y="305"/>
                  </a:moveTo>
                  <a:lnTo>
                    <a:pt x="1288" y="332"/>
                  </a:lnTo>
                  <a:lnTo>
                    <a:pt x="1229" y="359"/>
                  </a:lnTo>
                  <a:lnTo>
                    <a:pt x="1194" y="407"/>
                  </a:lnTo>
                  <a:lnTo>
                    <a:pt x="1174" y="471"/>
                  </a:lnTo>
                  <a:lnTo>
                    <a:pt x="1133" y="514"/>
                  </a:lnTo>
                  <a:lnTo>
                    <a:pt x="1133" y="605"/>
                  </a:lnTo>
                  <a:lnTo>
                    <a:pt x="1133" y="605"/>
                  </a:lnTo>
                  <a:lnTo>
                    <a:pt x="1106" y="581"/>
                  </a:lnTo>
                  <a:lnTo>
                    <a:pt x="1087" y="506"/>
                  </a:lnTo>
                  <a:lnTo>
                    <a:pt x="1078" y="451"/>
                  </a:lnTo>
                  <a:lnTo>
                    <a:pt x="1023" y="419"/>
                  </a:lnTo>
                  <a:lnTo>
                    <a:pt x="976" y="411"/>
                  </a:lnTo>
                  <a:lnTo>
                    <a:pt x="920" y="372"/>
                  </a:lnTo>
                  <a:lnTo>
                    <a:pt x="889" y="470"/>
                  </a:lnTo>
                  <a:lnTo>
                    <a:pt x="920" y="478"/>
                  </a:lnTo>
                  <a:lnTo>
                    <a:pt x="925" y="600"/>
                  </a:lnTo>
                  <a:lnTo>
                    <a:pt x="892" y="604"/>
                  </a:lnTo>
                  <a:lnTo>
                    <a:pt x="861" y="624"/>
                  </a:lnTo>
                  <a:lnTo>
                    <a:pt x="861" y="683"/>
                  </a:lnTo>
                  <a:lnTo>
                    <a:pt x="846" y="696"/>
                  </a:lnTo>
                  <a:lnTo>
                    <a:pt x="809" y="747"/>
                  </a:lnTo>
                  <a:lnTo>
                    <a:pt x="754" y="771"/>
                  </a:lnTo>
                  <a:lnTo>
                    <a:pt x="723" y="810"/>
                  </a:lnTo>
                  <a:lnTo>
                    <a:pt x="675" y="830"/>
                  </a:lnTo>
                  <a:lnTo>
                    <a:pt x="651" y="889"/>
                  </a:lnTo>
                  <a:lnTo>
                    <a:pt x="605" y="924"/>
                  </a:lnTo>
                  <a:lnTo>
                    <a:pt x="541" y="964"/>
                  </a:lnTo>
                  <a:lnTo>
                    <a:pt x="557" y="1126"/>
                  </a:lnTo>
                  <a:lnTo>
                    <a:pt x="537" y="1134"/>
                  </a:lnTo>
                  <a:lnTo>
                    <a:pt x="557" y="1209"/>
                  </a:lnTo>
                  <a:lnTo>
                    <a:pt x="526" y="1264"/>
                  </a:lnTo>
                  <a:lnTo>
                    <a:pt x="494" y="1316"/>
                  </a:lnTo>
                  <a:lnTo>
                    <a:pt x="443" y="1344"/>
                  </a:lnTo>
                  <a:lnTo>
                    <a:pt x="415" y="1323"/>
                  </a:lnTo>
                  <a:lnTo>
                    <a:pt x="406" y="1264"/>
                  </a:lnTo>
                  <a:lnTo>
                    <a:pt x="351" y="1138"/>
                  </a:lnTo>
                  <a:lnTo>
                    <a:pt x="300" y="1000"/>
                  </a:lnTo>
                  <a:lnTo>
                    <a:pt x="244" y="917"/>
                  </a:lnTo>
                  <a:lnTo>
                    <a:pt x="221" y="806"/>
                  </a:lnTo>
                  <a:lnTo>
                    <a:pt x="221" y="707"/>
                  </a:lnTo>
                  <a:lnTo>
                    <a:pt x="209" y="628"/>
                  </a:lnTo>
                  <a:lnTo>
                    <a:pt x="185" y="581"/>
                  </a:lnTo>
                  <a:lnTo>
                    <a:pt x="185" y="624"/>
                  </a:lnTo>
                  <a:lnTo>
                    <a:pt x="154" y="655"/>
                  </a:lnTo>
                  <a:lnTo>
                    <a:pt x="86" y="652"/>
                  </a:lnTo>
                  <a:lnTo>
                    <a:pt x="35" y="585"/>
                  </a:lnTo>
                  <a:lnTo>
                    <a:pt x="62" y="549"/>
                  </a:lnTo>
                  <a:lnTo>
                    <a:pt x="24" y="554"/>
                  </a:lnTo>
                  <a:lnTo>
                    <a:pt x="0" y="514"/>
                  </a:lnTo>
                  <a:lnTo>
                    <a:pt x="27" y="486"/>
                  </a:lnTo>
                  <a:lnTo>
                    <a:pt x="118" y="486"/>
                  </a:lnTo>
                  <a:lnTo>
                    <a:pt x="123" y="447"/>
                  </a:lnTo>
                  <a:lnTo>
                    <a:pt x="75" y="383"/>
                  </a:lnTo>
                  <a:lnTo>
                    <a:pt x="35" y="344"/>
                  </a:lnTo>
                  <a:lnTo>
                    <a:pt x="51" y="296"/>
                  </a:lnTo>
                  <a:lnTo>
                    <a:pt x="79" y="269"/>
                  </a:lnTo>
                  <a:lnTo>
                    <a:pt x="158" y="296"/>
                  </a:lnTo>
                  <a:lnTo>
                    <a:pt x="169" y="265"/>
                  </a:lnTo>
                  <a:lnTo>
                    <a:pt x="174" y="229"/>
                  </a:lnTo>
                  <a:lnTo>
                    <a:pt x="224" y="186"/>
                  </a:lnTo>
                  <a:lnTo>
                    <a:pt x="241" y="142"/>
                  </a:lnTo>
                  <a:lnTo>
                    <a:pt x="272" y="111"/>
                  </a:lnTo>
                  <a:lnTo>
                    <a:pt x="268" y="39"/>
                  </a:lnTo>
                  <a:lnTo>
                    <a:pt x="331" y="0"/>
                  </a:lnTo>
                  <a:lnTo>
                    <a:pt x="384" y="4"/>
                  </a:lnTo>
                  <a:lnTo>
                    <a:pt x="418" y="31"/>
                  </a:lnTo>
                  <a:lnTo>
                    <a:pt x="418" y="114"/>
                  </a:lnTo>
                  <a:lnTo>
                    <a:pt x="486" y="127"/>
                  </a:lnTo>
                  <a:lnTo>
                    <a:pt x="526" y="166"/>
                  </a:lnTo>
                  <a:lnTo>
                    <a:pt x="533" y="245"/>
                  </a:lnTo>
                  <a:lnTo>
                    <a:pt x="568" y="289"/>
                  </a:lnTo>
                  <a:lnTo>
                    <a:pt x="624" y="304"/>
                  </a:lnTo>
                  <a:lnTo>
                    <a:pt x="695" y="332"/>
                  </a:lnTo>
                  <a:lnTo>
                    <a:pt x="750" y="344"/>
                  </a:lnTo>
                  <a:lnTo>
                    <a:pt x="791" y="368"/>
                  </a:lnTo>
                  <a:lnTo>
                    <a:pt x="841" y="363"/>
                  </a:lnTo>
                  <a:lnTo>
                    <a:pt x="885" y="363"/>
                  </a:lnTo>
                  <a:lnTo>
                    <a:pt x="909" y="316"/>
                  </a:lnTo>
                  <a:lnTo>
                    <a:pt x="932" y="272"/>
                  </a:lnTo>
                  <a:lnTo>
                    <a:pt x="983" y="296"/>
                  </a:lnTo>
                  <a:lnTo>
                    <a:pt x="1058" y="295"/>
                  </a:lnTo>
                  <a:lnTo>
                    <a:pt x="1082" y="260"/>
                  </a:lnTo>
                  <a:lnTo>
                    <a:pt x="1137" y="230"/>
                  </a:lnTo>
                  <a:lnTo>
                    <a:pt x="1209" y="230"/>
                  </a:lnTo>
                  <a:lnTo>
                    <a:pt x="1261" y="257"/>
                  </a:lnTo>
                  <a:lnTo>
                    <a:pt x="1292" y="305"/>
                  </a:lnTo>
                </a:path>
              </a:pathLst>
            </a:custGeom>
            <a:solidFill>
              <a:srgbClr val="7F7F7F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Freeform 53"/>
            <p:cNvSpPr>
              <a:spLocks/>
            </p:cNvSpPr>
            <p:nvPr/>
          </p:nvSpPr>
          <p:spPr bwMode="auto">
            <a:xfrm>
              <a:off x="4883229" y="4753284"/>
              <a:ext cx="237052" cy="265571"/>
            </a:xfrm>
            <a:custGeom>
              <a:avLst/>
              <a:gdLst/>
              <a:ahLst/>
              <a:cxnLst>
                <a:cxn ang="0">
                  <a:pos x="244" y="233"/>
                </a:cxn>
                <a:cxn ang="0">
                  <a:pos x="226" y="272"/>
                </a:cxn>
                <a:cxn ang="0">
                  <a:pos x="198" y="262"/>
                </a:cxn>
                <a:cxn ang="0">
                  <a:pos x="164" y="213"/>
                </a:cxn>
                <a:cxn ang="0">
                  <a:pos x="170" y="169"/>
                </a:cxn>
                <a:cxn ang="0">
                  <a:pos x="143" y="130"/>
                </a:cxn>
                <a:cxn ang="0">
                  <a:pos x="130" y="165"/>
                </a:cxn>
                <a:cxn ang="0">
                  <a:pos x="91" y="186"/>
                </a:cxn>
                <a:cxn ang="0">
                  <a:pos x="87" y="237"/>
                </a:cxn>
                <a:cxn ang="0">
                  <a:pos x="36" y="228"/>
                </a:cxn>
                <a:cxn ang="0">
                  <a:pos x="31" y="106"/>
                </a:cxn>
                <a:cxn ang="0">
                  <a:pos x="0" y="98"/>
                </a:cxn>
                <a:cxn ang="0">
                  <a:pos x="31" y="0"/>
                </a:cxn>
                <a:cxn ang="0">
                  <a:pos x="87" y="39"/>
                </a:cxn>
                <a:cxn ang="0">
                  <a:pos x="134" y="47"/>
                </a:cxn>
                <a:cxn ang="0">
                  <a:pos x="189" y="79"/>
                </a:cxn>
                <a:cxn ang="0">
                  <a:pos x="198" y="134"/>
                </a:cxn>
                <a:cxn ang="0">
                  <a:pos x="217" y="209"/>
                </a:cxn>
                <a:cxn ang="0">
                  <a:pos x="244" y="233"/>
                </a:cxn>
              </a:cxnLst>
              <a:rect l="0" t="0" r="r" b="b"/>
              <a:pathLst>
                <a:path w="244" h="272">
                  <a:moveTo>
                    <a:pt x="244" y="233"/>
                  </a:moveTo>
                  <a:lnTo>
                    <a:pt x="226" y="272"/>
                  </a:lnTo>
                  <a:lnTo>
                    <a:pt x="198" y="262"/>
                  </a:lnTo>
                  <a:lnTo>
                    <a:pt x="164" y="213"/>
                  </a:lnTo>
                  <a:lnTo>
                    <a:pt x="170" y="169"/>
                  </a:lnTo>
                  <a:lnTo>
                    <a:pt x="143" y="130"/>
                  </a:lnTo>
                  <a:lnTo>
                    <a:pt x="130" y="165"/>
                  </a:lnTo>
                  <a:lnTo>
                    <a:pt x="91" y="186"/>
                  </a:lnTo>
                  <a:lnTo>
                    <a:pt x="87" y="237"/>
                  </a:lnTo>
                  <a:lnTo>
                    <a:pt x="36" y="228"/>
                  </a:lnTo>
                  <a:lnTo>
                    <a:pt x="31" y="106"/>
                  </a:lnTo>
                  <a:lnTo>
                    <a:pt x="0" y="98"/>
                  </a:lnTo>
                  <a:lnTo>
                    <a:pt x="31" y="0"/>
                  </a:lnTo>
                  <a:lnTo>
                    <a:pt x="87" y="39"/>
                  </a:lnTo>
                  <a:lnTo>
                    <a:pt x="134" y="47"/>
                  </a:lnTo>
                  <a:lnTo>
                    <a:pt x="189" y="79"/>
                  </a:lnTo>
                  <a:lnTo>
                    <a:pt x="198" y="134"/>
                  </a:lnTo>
                  <a:lnTo>
                    <a:pt x="217" y="209"/>
                  </a:lnTo>
                  <a:lnTo>
                    <a:pt x="244" y="23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Freeform 54"/>
            <p:cNvSpPr>
              <a:spLocks/>
            </p:cNvSpPr>
            <p:nvPr/>
          </p:nvSpPr>
          <p:spPr bwMode="auto">
            <a:xfrm>
              <a:off x="4883229" y="4753284"/>
              <a:ext cx="237052" cy="265571"/>
            </a:xfrm>
            <a:custGeom>
              <a:avLst/>
              <a:gdLst/>
              <a:ahLst/>
              <a:cxnLst>
                <a:cxn ang="0">
                  <a:pos x="244" y="233"/>
                </a:cxn>
                <a:cxn ang="0">
                  <a:pos x="226" y="272"/>
                </a:cxn>
                <a:cxn ang="0">
                  <a:pos x="198" y="262"/>
                </a:cxn>
                <a:cxn ang="0">
                  <a:pos x="164" y="213"/>
                </a:cxn>
                <a:cxn ang="0">
                  <a:pos x="170" y="169"/>
                </a:cxn>
                <a:cxn ang="0">
                  <a:pos x="143" y="130"/>
                </a:cxn>
                <a:cxn ang="0">
                  <a:pos x="130" y="165"/>
                </a:cxn>
                <a:cxn ang="0">
                  <a:pos x="91" y="186"/>
                </a:cxn>
                <a:cxn ang="0">
                  <a:pos x="87" y="237"/>
                </a:cxn>
                <a:cxn ang="0">
                  <a:pos x="36" y="228"/>
                </a:cxn>
                <a:cxn ang="0">
                  <a:pos x="31" y="106"/>
                </a:cxn>
                <a:cxn ang="0">
                  <a:pos x="0" y="98"/>
                </a:cxn>
                <a:cxn ang="0">
                  <a:pos x="31" y="0"/>
                </a:cxn>
                <a:cxn ang="0">
                  <a:pos x="87" y="39"/>
                </a:cxn>
                <a:cxn ang="0">
                  <a:pos x="134" y="47"/>
                </a:cxn>
                <a:cxn ang="0">
                  <a:pos x="189" y="79"/>
                </a:cxn>
                <a:cxn ang="0">
                  <a:pos x="198" y="134"/>
                </a:cxn>
                <a:cxn ang="0">
                  <a:pos x="217" y="209"/>
                </a:cxn>
                <a:cxn ang="0">
                  <a:pos x="244" y="233"/>
                </a:cxn>
              </a:cxnLst>
              <a:rect l="0" t="0" r="r" b="b"/>
              <a:pathLst>
                <a:path w="244" h="272">
                  <a:moveTo>
                    <a:pt x="244" y="233"/>
                  </a:moveTo>
                  <a:lnTo>
                    <a:pt x="226" y="272"/>
                  </a:lnTo>
                  <a:lnTo>
                    <a:pt x="198" y="262"/>
                  </a:lnTo>
                  <a:lnTo>
                    <a:pt x="164" y="213"/>
                  </a:lnTo>
                  <a:lnTo>
                    <a:pt x="170" y="169"/>
                  </a:lnTo>
                  <a:lnTo>
                    <a:pt x="143" y="130"/>
                  </a:lnTo>
                  <a:lnTo>
                    <a:pt x="130" y="165"/>
                  </a:lnTo>
                  <a:lnTo>
                    <a:pt x="91" y="186"/>
                  </a:lnTo>
                  <a:lnTo>
                    <a:pt x="87" y="237"/>
                  </a:lnTo>
                  <a:lnTo>
                    <a:pt x="36" y="228"/>
                  </a:lnTo>
                  <a:lnTo>
                    <a:pt x="31" y="106"/>
                  </a:lnTo>
                  <a:lnTo>
                    <a:pt x="0" y="98"/>
                  </a:lnTo>
                  <a:lnTo>
                    <a:pt x="31" y="0"/>
                  </a:lnTo>
                  <a:lnTo>
                    <a:pt x="87" y="39"/>
                  </a:lnTo>
                  <a:lnTo>
                    <a:pt x="134" y="47"/>
                  </a:lnTo>
                  <a:lnTo>
                    <a:pt x="189" y="79"/>
                  </a:lnTo>
                  <a:lnTo>
                    <a:pt x="198" y="134"/>
                  </a:lnTo>
                  <a:lnTo>
                    <a:pt x="217" y="209"/>
                  </a:lnTo>
                  <a:lnTo>
                    <a:pt x="244" y="233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Freeform 61"/>
            <p:cNvSpPr>
              <a:spLocks/>
            </p:cNvSpPr>
            <p:nvPr/>
          </p:nvSpPr>
          <p:spPr bwMode="auto">
            <a:xfrm>
              <a:off x="3128463" y="3162777"/>
              <a:ext cx="1616003" cy="828813"/>
            </a:xfrm>
            <a:custGeom>
              <a:avLst/>
              <a:gdLst/>
              <a:ahLst/>
              <a:cxnLst>
                <a:cxn ang="0">
                  <a:pos x="1633" y="246"/>
                </a:cxn>
                <a:cxn ang="0">
                  <a:pos x="1536" y="182"/>
                </a:cxn>
                <a:cxn ang="0">
                  <a:pos x="1421" y="49"/>
                </a:cxn>
                <a:cxn ang="0">
                  <a:pos x="1289" y="75"/>
                </a:cxn>
                <a:cxn ang="0">
                  <a:pos x="1237" y="33"/>
                </a:cxn>
                <a:cxn ang="0">
                  <a:pos x="1111" y="15"/>
                </a:cxn>
                <a:cxn ang="0">
                  <a:pos x="930" y="18"/>
                </a:cxn>
                <a:cxn ang="0">
                  <a:pos x="840" y="11"/>
                </a:cxn>
                <a:cxn ang="0">
                  <a:pos x="797" y="101"/>
                </a:cxn>
                <a:cxn ang="0">
                  <a:pos x="780" y="113"/>
                </a:cxn>
                <a:cxn ang="0">
                  <a:pos x="757" y="124"/>
                </a:cxn>
                <a:cxn ang="0">
                  <a:pos x="752" y="124"/>
                </a:cxn>
                <a:cxn ang="0">
                  <a:pos x="750" y="126"/>
                </a:cxn>
                <a:cxn ang="0">
                  <a:pos x="753" y="144"/>
                </a:cxn>
                <a:cxn ang="0">
                  <a:pos x="767" y="175"/>
                </a:cxn>
                <a:cxn ang="0">
                  <a:pos x="745" y="212"/>
                </a:cxn>
                <a:cxn ang="0">
                  <a:pos x="620" y="146"/>
                </a:cxn>
                <a:cxn ang="0">
                  <a:pos x="519" y="139"/>
                </a:cxn>
                <a:cxn ang="0">
                  <a:pos x="408" y="37"/>
                </a:cxn>
                <a:cxn ang="0">
                  <a:pos x="269" y="22"/>
                </a:cxn>
                <a:cxn ang="0">
                  <a:pos x="188" y="75"/>
                </a:cxn>
                <a:cxn ang="0">
                  <a:pos x="64" y="105"/>
                </a:cxn>
                <a:cxn ang="0">
                  <a:pos x="23" y="234"/>
                </a:cxn>
                <a:cxn ang="0">
                  <a:pos x="79" y="329"/>
                </a:cxn>
                <a:cxn ang="0">
                  <a:pos x="19" y="458"/>
                </a:cxn>
                <a:cxn ang="0">
                  <a:pos x="137" y="462"/>
                </a:cxn>
                <a:cxn ang="0">
                  <a:pos x="185" y="454"/>
                </a:cxn>
                <a:cxn ang="0">
                  <a:pos x="185" y="541"/>
                </a:cxn>
                <a:cxn ang="0">
                  <a:pos x="98" y="565"/>
                </a:cxn>
                <a:cxn ang="0">
                  <a:pos x="58" y="604"/>
                </a:cxn>
                <a:cxn ang="0">
                  <a:pos x="82" y="679"/>
                </a:cxn>
                <a:cxn ang="0">
                  <a:pos x="172" y="759"/>
                </a:cxn>
                <a:cxn ang="0">
                  <a:pos x="239" y="722"/>
                </a:cxn>
                <a:cxn ang="0">
                  <a:pos x="296" y="767"/>
                </a:cxn>
                <a:cxn ang="0">
                  <a:pos x="333" y="813"/>
                </a:cxn>
                <a:cxn ang="0">
                  <a:pos x="408" y="597"/>
                </a:cxn>
                <a:cxn ang="0">
                  <a:pos x="551" y="509"/>
                </a:cxn>
                <a:cxn ang="0">
                  <a:pos x="638" y="458"/>
                </a:cxn>
                <a:cxn ang="0">
                  <a:pos x="665" y="561"/>
                </a:cxn>
                <a:cxn ang="0">
                  <a:pos x="677" y="639"/>
                </a:cxn>
                <a:cxn ang="0">
                  <a:pos x="748" y="661"/>
                </a:cxn>
                <a:cxn ang="0">
                  <a:pos x="851" y="691"/>
                </a:cxn>
                <a:cxn ang="0">
                  <a:pos x="870" y="801"/>
                </a:cxn>
                <a:cxn ang="0">
                  <a:pos x="957" y="851"/>
                </a:cxn>
                <a:cxn ang="0">
                  <a:pos x="1119" y="774"/>
                </a:cxn>
                <a:cxn ang="0">
                  <a:pos x="1096" y="714"/>
                </a:cxn>
                <a:cxn ang="0">
                  <a:pos x="1021" y="688"/>
                </a:cxn>
                <a:cxn ang="0">
                  <a:pos x="1037" y="629"/>
                </a:cxn>
                <a:cxn ang="0">
                  <a:pos x="1070" y="590"/>
                </a:cxn>
                <a:cxn ang="0">
                  <a:pos x="1130" y="597"/>
                </a:cxn>
                <a:cxn ang="0">
                  <a:pos x="1222" y="612"/>
                </a:cxn>
                <a:cxn ang="0">
                  <a:pos x="1380" y="601"/>
                </a:cxn>
                <a:cxn ang="0">
                  <a:pos x="1449" y="617"/>
                </a:cxn>
                <a:cxn ang="0">
                  <a:pos x="1500" y="531"/>
                </a:cxn>
                <a:cxn ang="0">
                  <a:pos x="1576" y="444"/>
                </a:cxn>
                <a:cxn ang="0">
                  <a:pos x="1635" y="411"/>
                </a:cxn>
                <a:cxn ang="0">
                  <a:pos x="1675" y="356"/>
                </a:cxn>
              </a:cxnLst>
              <a:rect l="0" t="0" r="r" b="b"/>
              <a:pathLst>
                <a:path w="1675" h="851">
                  <a:moveTo>
                    <a:pt x="1675" y="356"/>
                  </a:moveTo>
                  <a:lnTo>
                    <a:pt x="1633" y="246"/>
                  </a:lnTo>
                  <a:lnTo>
                    <a:pt x="1562" y="216"/>
                  </a:lnTo>
                  <a:lnTo>
                    <a:pt x="1536" y="182"/>
                  </a:lnTo>
                  <a:lnTo>
                    <a:pt x="1490" y="178"/>
                  </a:lnTo>
                  <a:lnTo>
                    <a:pt x="1421" y="49"/>
                  </a:lnTo>
                  <a:lnTo>
                    <a:pt x="1361" y="49"/>
                  </a:lnTo>
                  <a:lnTo>
                    <a:pt x="1289" y="75"/>
                  </a:lnTo>
                  <a:lnTo>
                    <a:pt x="1240" y="71"/>
                  </a:lnTo>
                  <a:lnTo>
                    <a:pt x="1237" y="33"/>
                  </a:lnTo>
                  <a:lnTo>
                    <a:pt x="1199" y="0"/>
                  </a:lnTo>
                  <a:lnTo>
                    <a:pt x="1111" y="15"/>
                  </a:lnTo>
                  <a:lnTo>
                    <a:pt x="1043" y="30"/>
                  </a:lnTo>
                  <a:lnTo>
                    <a:pt x="930" y="18"/>
                  </a:lnTo>
                  <a:lnTo>
                    <a:pt x="870" y="3"/>
                  </a:lnTo>
                  <a:lnTo>
                    <a:pt x="840" y="11"/>
                  </a:lnTo>
                  <a:lnTo>
                    <a:pt x="851" y="75"/>
                  </a:lnTo>
                  <a:lnTo>
                    <a:pt x="797" y="101"/>
                  </a:lnTo>
                  <a:lnTo>
                    <a:pt x="797" y="101"/>
                  </a:lnTo>
                  <a:lnTo>
                    <a:pt x="780" y="113"/>
                  </a:lnTo>
                  <a:lnTo>
                    <a:pt x="765" y="121"/>
                  </a:lnTo>
                  <a:lnTo>
                    <a:pt x="757" y="124"/>
                  </a:lnTo>
                  <a:lnTo>
                    <a:pt x="752" y="124"/>
                  </a:lnTo>
                  <a:lnTo>
                    <a:pt x="752" y="124"/>
                  </a:lnTo>
                  <a:lnTo>
                    <a:pt x="751" y="125"/>
                  </a:lnTo>
                  <a:lnTo>
                    <a:pt x="750" y="126"/>
                  </a:lnTo>
                  <a:lnTo>
                    <a:pt x="751" y="134"/>
                  </a:lnTo>
                  <a:lnTo>
                    <a:pt x="753" y="144"/>
                  </a:lnTo>
                  <a:lnTo>
                    <a:pt x="757" y="154"/>
                  </a:lnTo>
                  <a:lnTo>
                    <a:pt x="767" y="175"/>
                  </a:lnTo>
                  <a:lnTo>
                    <a:pt x="771" y="185"/>
                  </a:lnTo>
                  <a:lnTo>
                    <a:pt x="745" y="212"/>
                  </a:lnTo>
                  <a:lnTo>
                    <a:pt x="703" y="197"/>
                  </a:lnTo>
                  <a:lnTo>
                    <a:pt x="620" y="146"/>
                  </a:lnTo>
                  <a:lnTo>
                    <a:pt x="560" y="154"/>
                  </a:lnTo>
                  <a:lnTo>
                    <a:pt x="519" y="139"/>
                  </a:lnTo>
                  <a:lnTo>
                    <a:pt x="522" y="109"/>
                  </a:lnTo>
                  <a:lnTo>
                    <a:pt x="408" y="37"/>
                  </a:lnTo>
                  <a:lnTo>
                    <a:pt x="337" y="33"/>
                  </a:lnTo>
                  <a:lnTo>
                    <a:pt x="269" y="22"/>
                  </a:lnTo>
                  <a:lnTo>
                    <a:pt x="208" y="37"/>
                  </a:lnTo>
                  <a:lnTo>
                    <a:pt x="188" y="75"/>
                  </a:lnTo>
                  <a:lnTo>
                    <a:pt x="139" y="18"/>
                  </a:lnTo>
                  <a:lnTo>
                    <a:pt x="64" y="105"/>
                  </a:lnTo>
                  <a:lnTo>
                    <a:pt x="0" y="182"/>
                  </a:lnTo>
                  <a:lnTo>
                    <a:pt x="23" y="234"/>
                  </a:lnTo>
                  <a:lnTo>
                    <a:pt x="75" y="268"/>
                  </a:lnTo>
                  <a:lnTo>
                    <a:pt x="79" y="329"/>
                  </a:lnTo>
                  <a:lnTo>
                    <a:pt x="38" y="374"/>
                  </a:lnTo>
                  <a:lnTo>
                    <a:pt x="19" y="458"/>
                  </a:lnTo>
                  <a:lnTo>
                    <a:pt x="78" y="442"/>
                  </a:lnTo>
                  <a:lnTo>
                    <a:pt x="137" y="462"/>
                  </a:lnTo>
                  <a:lnTo>
                    <a:pt x="153" y="438"/>
                  </a:lnTo>
                  <a:lnTo>
                    <a:pt x="185" y="454"/>
                  </a:lnTo>
                  <a:lnTo>
                    <a:pt x="173" y="513"/>
                  </a:lnTo>
                  <a:lnTo>
                    <a:pt x="185" y="541"/>
                  </a:lnTo>
                  <a:lnTo>
                    <a:pt x="122" y="541"/>
                  </a:lnTo>
                  <a:lnTo>
                    <a:pt x="98" y="565"/>
                  </a:lnTo>
                  <a:lnTo>
                    <a:pt x="94" y="600"/>
                  </a:lnTo>
                  <a:lnTo>
                    <a:pt x="58" y="604"/>
                  </a:lnTo>
                  <a:lnTo>
                    <a:pt x="67" y="636"/>
                  </a:lnTo>
                  <a:lnTo>
                    <a:pt x="82" y="679"/>
                  </a:lnTo>
                  <a:lnTo>
                    <a:pt x="153" y="679"/>
                  </a:lnTo>
                  <a:lnTo>
                    <a:pt x="172" y="759"/>
                  </a:lnTo>
                  <a:lnTo>
                    <a:pt x="183" y="717"/>
                  </a:lnTo>
                  <a:lnTo>
                    <a:pt x="239" y="722"/>
                  </a:lnTo>
                  <a:lnTo>
                    <a:pt x="252" y="784"/>
                  </a:lnTo>
                  <a:lnTo>
                    <a:pt x="296" y="767"/>
                  </a:lnTo>
                  <a:lnTo>
                    <a:pt x="333" y="782"/>
                  </a:lnTo>
                  <a:lnTo>
                    <a:pt x="333" y="813"/>
                  </a:lnTo>
                  <a:lnTo>
                    <a:pt x="374" y="826"/>
                  </a:lnTo>
                  <a:lnTo>
                    <a:pt x="408" y="597"/>
                  </a:lnTo>
                  <a:lnTo>
                    <a:pt x="507" y="521"/>
                  </a:lnTo>
                  <a:lnTo>
                    <a:pt x="551" y="509"/>
                  </a:lnTo>
                  <a:lnTo>
                    <a:pt x="551" y="458"/>
                  </a:lnTo>
                  <a:lnTo>
                    <a:pt x="638" y="458"/>
                  </a:lnTo>
                  <a:lnTo>
                    <a:pt x="638" y="529"/>
                  </a:lnTo>
                  <a:lnTo>
                    <a:pt x="665" y="561"/>
                  </a:lnTo>
                  <a:lnTo>
                    <a:pt x="645" y="585"/>
                  </a:lnTo>
                  <a:lnTo>
                    <a:pt x="677" y="639"/>
                  </a:lnTo>
                  <a:lnTo>
                    <a:pt x="692" y="676"/>
                  </a:lnTo>
                  <a:lnTo>
                    <a:pt x="748" y="661"/>
                  </a:lnTo>
                  <a:lnTo>
                    <a:pt x="801" y="669"/>
                  </a:lnTo>
                  <a:lnTo>
                    <a:pt x="851" y="691"/>
                  </a:lnTo>
                  <a:lnTo>
                    <a:pt x="855" y="759"/>
                  </a:lnTo>
                  <a:lnTo>
                    <a:pt x="870" y="801"/>
                  </a:lnTo>
                  <a:lnTo>
                    <a:pt x="932" y="833"/>
                  </a:lnTo>
                  <a:lnTo>
                    <a:pt x="957" y="851"/>
                  </a:lnTo>
                  <a:lnTo>
                    <a:pt x="1009" y="813"/>
                  </a:lnTo>
                  <a:lnTo>
                    <a:pt x="1119" y="774"/>
                  </a:lnTo>
                  <a:lnTo>
                    <a:pt x="1134" y="748"/>
                  </a:lnTo>
                  <a:lnTo>
                    <a:pt x="1096" y="714"/>
                  </a:lnTo>
                  <a:lnTo>
                    <a:pt x="1058" y="722"/>
                  </a:lnTo>
                  <a:lnTo>
                    <a:pt x="1021" y="688"/>
                  </a:lnTo>
                  <a:lnTo>
                    <a:pt x="1043" y="658"/>
                  </a:lnTo>
                  <a:lnTo>
                    <a:pt x="1037" y="629"/>
                  </a:lnTo>
                  <a:lnTo>
                    <a:pt x="1036" y="616"/>
                  </a:lnTo>
                  <a:lnTo>
                    <a:pt x="1070" y="590"/>
                  </a:lnTo>
                  <a:lnTo>
                    <a:pt x="1111" y="631"/>
                  </a:lnTo>
                  <a:lnTo>
                    <a:pt x="1130" y="597"/>
                  </a:lnTo>
                  <a:lnTo>
                    <a:pt x="1188" y="582"/>
                  </a:lnTo>
                  <a:lnTo>
                    <a:pt x="1222" y="612"/>
                  </a:lnTo>
                  <a:lnTo>
                    <a:pt x="1320" y="597"/>
                  </a:lnTo>
                  <a:lnTo>
                    <a:pt x="1380" y="601"/>
                  </a:lnTo>
                  <a:lnTo>
                    <a:pt x="1434" y="641"/>
                  </a:lnTo>
                  <a:lnTo>
                    <a:pt x="1449" y="617"/>
                  </a:lnTo>
                  <a:lnTo>
                    <a:pt x="1453" y="555"/>
                  </a:lnTo>
                  <a:lnTo>
                    <a:pt x="1500" y="531"/>
                  </a:lnTo>
                  <a:lnTo>
                    <a:pt x="1556" y="546"/>
                  </a:lnTo>
                  <a:lnTo>
                    <a:pt x="1576" y="444"/>
                  </a:lnTo>
                  <a:lnTo>
                    <a:pt x="1600" y="420"/>
                  </a:lnTo>
                  <a:lnTo>
                    <a:pt x="1635" y="411"/>
                  </a:lnTo>
                  <a:lnTo>
                    <a:pt x="1647" y="376"/>
                  </a:lnTo>
                  <a:lnTo>
                    <a:pt x="1675" y="35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Freeform 62"/>
            <p:cNvSpPr>
              <a:spLocks/>
            </p:cNvSpPr>
            <p:nvPr/>
          </p:nvSpPr>
          <p:spPr bwMode="auto">
            <a:xfrm>
              <a:off x="4050655" y="3728939"/>
              <a:ext cx="459651" cy="347286"/>
            </a:xfrm>
            <a:custGeom>
              <a:avLst/>
              <a:gdLst/>
              <a:ahLst/>
              <a:cxnLst>
                <a:cxn ang="0">
                  <a:pos x="370" y="103"/>
                </a:cxn>
                <a:cxn ang="0">
                  <a:pos x="405" y="118"/>
                </a:cxn>
                <a:cxn ang="0">
                  <a:pos x="402" y="245"/>
                </a:cxn>
                <a:cxn ang="0">
                  <a:pos x="366" y="260"/>
                </a:cxn>
                <a:cxn ang="0">
                  <a:pos x="350" y="289"/>
                </a:cxn>
                <a:cxn ang="0">
                  <a:pos x="271" y="304"/>
                </a:cxn>
                <a:cxn ang="0">
                  <a:pos x="275" y="332"/>
                </a:cxn>
                <a:cxn ang="0">
                  <a:pos x="255" y="356"/>
                </a:cxn>
                <a:cxn ang="0">
                  <a:pos x="212" y="243"/>
                </a:cxn>
                <a:cxn ang="0">
                  <a:pos x="158" y="280"/>
                </a:cxn>
                <a:cxn ang="0">
                  <a:pos x="113" y="288"/>
                </a:cxn>
                <a:cxn ang="0">
                  <a:pos x="0" y="269"/>
                </a:cxn>
                <a:cxn ang="0">
                  <a:pos x="52" y="231"/>
                </a:cxn>
                <a:cxn ang="0">
                  <a:pos x="162" y="192"/>
                </a:cxn>
                <a:cxn ang="0">
                  <a:pos x="177" y="166"/>
                </a:cxn>
                <a:cxn ang="0">
                  <a:pos x="139" y="132"/>
                </a:cxn>
                <a:cxn ang="0">
                  <a:pos x="101" y="140"/>
                </a:cxn>
                <a:cxn ang="0">
                  <a:pos x="64" y="106"/>
                </a:cxn>
                <a:cxn ang="0">
                  <a:pos x="86" y="76"/>
                </a:cxn>
                <a:cxn ang="0">
                  <a:pos x="79" y="34"/>
                </a:cxn>
                <a:cxn ang="0">
                  <a:pos x="113" y="8"/>
                </a:cxn>
                <a:cxn ang="0">
                  <a:pos x="154" y="49"/>
                </a:cxn>
                <a:cxn ang="0">
                  <a:pos x="173" y="15"/>
                </a:cxn>
                <a:cxn ang="0">
                  <a:pos x="231" y="0"/>
                </a:cxn>
                <a:cxn ang="0">
                  <a:pos x="265" y="30"/>
                </a:cxn>
                <a:cxn ang="0">
                  <a:pos x="363" y="15"/>
                </a:cxn>
                <a:cxn ang="0">
                  <a:pos x="423" y="19"/>
                </a:cxn>
                <a:cxn ang="0">
                  <a:pos x="477" y="59"/>
                </a:cxn>
                <a:cxn ang="0">
                  <a:pos x="370" y="103"/>
                </a:cxn>
              </a:cxnLst>
              <a:rect l="0" t="0" r="r" b="b"/>
              <a:pathLst>
                <a:path w="477" h="356">
                  <a:moveTo>
                    <a:pt x="370" y="103"/>
                  </a:moveTo>
                  <a:lnTo>
                    <a:pt x="405" y="118"/>
                  </a:lnTo>
                  <a:lnTo>
                    <a:pt x="402" y="245"/>
                  </a:lnTo>
                  <a:lnTo>
                    <a:pt x="366" y="260"/>
                  </a:lnTo>
                  <a:lnTo>
                    <a:pt x="350" y="289"/>
                  </a:lnTo>
                  <a:lnTo>
                    <a:pt x="271" y="304"/>
                  </a:lnTo>
                  <a:lnTo>
                    <a:pt x="275" y="332"/>
                  </a:lnTo>
                  <a:lnTo>
                    <a:pt x="255" y="356"/>
                  </a:lnTo>
                  <a:lnTo>
                    <a:pt x="212" y="243"/>
                  </a:lnTo>
                  <a:lnTo>
                    <a:pt x="158" y="280"/>
                  </a:lnTo>
                  <a:lnTo>
                    <a:pt x="113" y="288"/>
                  </a:lnTo>
                  <a:lnTo>
                    <a:pt x="0" y="269"/>
                  </a:lnTo>
                  <a:lnTo>
                    <a:pt x="52" y="231"/>
                  </a:lnTo>
                  <a:lnTo>
                    <a:pt x="162" y="192"/>
                  </a:lnTo>
                  <a:lnTo>
                    <a:pt x="177" y="166"/>
                  </a:lnTo>
                  <a:lnTo>
                    <a:pt x="139" y="132"/>
                  </a:lnTo>
                  <a:lnTo>
                    <a:pt x="101" y="140"/>
                  </a:lnTo>
                  <a:lnTo>
                    <a:pt x="64" y="106"/>
                  </a:lnTo>
                  <a:lnTo>
                    <a:pt x="86" y="76"/>
                  </a:lnTo>
                  <a:lnTo>
                    <a:pt x="79" y="34"/>
                  </a:lnTo>
                  <a:lnTo>
                    <a:pt x="113" y="8"/>
                  </a:lnTo>
                  <a:lnTo>
                    <a:pt x="154" y="49"/>
                  </a:lnTo>
                  <a:lnTo>
                    <a:pt x="173" y="15"/>
                  </a:lnTo>
                  <a:lnTo>
                    <a:pt x="231" y="0"/>
                  </a:lnTo>
                  <a:lnTo>
                    <a:pt x="265" y="30"/>
                  </a:lnTo>
                  <a:lnTo>
                    <a:pt x="363" y="15"/>
                  </a:lnTo>
                  <a:lnTo>
                    <a:pt x="423" y="19"/>
                  </a:lnTo>
                  <a:lnTo>
                    <a:pt x="477" y="59"/>
                  </a:lnTo>
                  <a:lnTo>
                    <a:pt x="370" y="10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Freeform 63"/>
            <p:cNvSpPr>
              <a:spLocks/>
            </p:cNvSpPr>
            <p:nvPr/>
          </p:nvSpPr>
          <p:spPr bwMode="auto">
            <a:xfrm>
              <a:off x="4050655" y="3728939"/>
              <a:ext cx="459651" cy="347286"/>
            </a:xfrm>
            <a:custGeom>
              <a:avLst/>
              <a:gdLst/>
              <a:ahLst/>
              <a:cxnLst>
                <a:cxn ang="0">
                  <a:pos x="370" y="103"/>
                </a:cxn>
                <a:cxn ang="0">
                  <a:pos x="405" y="118"/>
                </a:cxn>
                <a:cxn ang="0">
                  <a:pos x="402" y="245"/>
                </a:cxn>
                <a:cxn ang="0">
                  <a:pos x="366" y="260"/>
                </a:cxn>
                <a:cxn ang="0">
                  <a:pos x="350" y="289"/>
                </a:cxn>
                <a:cxn ang="0">
                  <a:pos x="271" y="304"/>
                </a:cxn>
                <a:cxn ang="0">
                  <a:pos x="275" y="332"/>
                </a:cxn>
                <a:cxn ang="0">
                  <a:pos x="255" y="356"/>
                </a:cxn>
                <a:cxn ang="0">
                  <a:pos x="212" y="243"/>
                </a:cxn>
                <a:cxn ang="0">
                  <a:pos x="158" y="280"/>
                </a:cxn>
                <a:cxn ang="0">
                  <a:pos x="113" y="288"/>
                </a:cxn>
                <a:cxn ang="0">
                  <a:pos x="0" y="269"/>
                </a:cxn>
                <a:cxn ang="0">
                  <a:pos x="52" y="231"/>
                </a:cxn>
                <a:cxn ang="0">
                  <a:pos x="162" y="192"/>
                </a:cxn>
                <a:cxn ang="0">
                  <a:pos x="177" y="166"/>
                </a:cxn>
                <a:cxn ang="0">
                  <a:pos x="139" y="132"/>
                </a:cxn>
                <a:cxn ang="0">
                  <a:pos x="101" y="140"/>
                </a:cxn>
                <a:cxn ang="0">
                  <a:pos x="64" y="106"/>
                </a:cxn>
                <a:cxn ang="0">
                  <a:pos x="86" y="76"/>
                </a:cxn>
                <a:cxn ang="0">
                  <a:pos x="79" y="34"/>
                </a:cxn>
                <a:cxn ang="0">
                  <a:pos x="113" y="8"/>
                </a:cxn>
                <a:cxn ang="0">
                  <a:pos x="154" y="49"/>
                </a:cxn>
                <a:cxn ang="0">
                  <a:pos x="173" y="15"/>
                </a:cxn>
                <a:cxn ang="0">
                  <a:pos x="231" y="0"/>
                </a:cxn>
                <a:cxn ang="0">
                  <a:pos x="265" y="30"/>
                </a:cxn>
                <a:cxn ang="0">
                  <a:pos x="363" y="15"/>
                </a:cxn>
                <a:cxn ang="0">
                  <a:pos x="423" y="19"/>
                </a:cxn>
                <a:cxn ang="0">
                  <a:pos x="477" y="59"/>
                </a:cxn>
              </a:cxnLst>
              <a:rect l="0" t="0" r="r" b="b"/>
              <a:pathLst>
                <a:path w="477" h="356">
                  <a:moveTo>
                    <a:pt x="370" y="103"/>
                  </a:moveTo>
                  <a:lnTo>
                    <a:pt x="405" y="118"/>
                  </a:lnTo>
                  <a:lnTo>
                    <a:pt x="402" y="245"/>
                  </a:lnTo>
                  <a:lnTo>
                    <a:pt x="366" y="260"/>
                  </a:lnTo>
                  <a:lnTo>
                    <a:pt x="350" y="289"/>
                  </a:lnTo>
                  <a:lnTo>
                    <a:pt x="271" y="304"/>
                  </a:lnTo>
                  <a:lnTo>
                    <a:pt x="275" y="332"/>
                  </a:lnTo>
                  <a:lnTo>
                    <a:pt x="255" y="356"/>
                  </a:lnTo>
                  <a:lnTo>
                    <a:pt x="212" y="243"/>
                  </a:lnTo>
                  <a:lnTo>
                    <a:pt x="158" y="280"/>
                  </a:lnTo>
                  <a:lnTo>
                    <a:pt x="113" y="288"/>
                  </a:lnTo>
                  <a:lnTo>
                    <a:pt x="0" y="269"/>
                  </a:lnTo>
                  <a:lnTo>
                    <a:pt x="52" y="231"/>
                  </a:lnTo>
                  <a:lnTo>
                    <a:pt x="162" y="192"/>
                  </a:lnTo>
                  <a:lnTo>
                    <a:pt x="177" y="166"/>
                  </a:lnTo>
                  <a:lnTo>
                    <a:pt x="139" y="132"/>
                  </a:lnTo>
                  <a:lnTo>
                    <a:pt x="101" y="140"/>
                  </a:lnTo>
                  <a:lnTo>
                    <a:pt x="64" y="106"/>
                  </a:lnTo>
                  <a:lnTo>
                    <a:pt x="86" y="76"/>
                  </a:lnTo>
                  <a:lnTo>
                    <a:pt x="79" y="34"/>
                  </a:lnTo>
                  <a:lnTo>
                    <a:pt x="113" y="8"/>
                  </a:lnTo>
                  <a:lnTo>
                    <a:pt x="154" y="49"/>
                  </a:lnTo>
                  <a:lnTo>
                    <a:pt x="173" y="15"/>
                  </a:lnTo>
                  <a:lnTo>
                    <a:pt x="231" y="0"/>
                  </a:lnTo>
                  <a:lnTo>
                    <a:pt x="265" y="30"/>
                  </a:lnTo>
                  <a:lnTo>
                    <a:pt x="363" y="15"/>
                  </a:lnTo>
                  <a:lnTo>
                    <a:pt x="423" y="19"/>
                  </a:lnTo>
                  <a:lnTo>
                    <a:pt x="477" y="59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Freeform 64"/>
            <p:cNvSpPr>
              <a:spLocks/>
            </p:cNvSpPr>
            <p:nvPr/>
          </p:nvSpPr>
          <p:spPr bwMode="auto">
            <a:xfrm>
              <a:off x="2697720" y="3711428"/>
              <a:ext cx="265960" cy="19844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98" y="0"/>
                </a:cxn>
                <a:cxn ang="0">
                  <a:pos x="154" y="30"/>
                </a:cxn>
                <a:cxn ang="0">
                  <a:pos x="192" y="30"/>
                </a:cxn>
                <a:cxn ang="0">
                  <a:pos x="233" y="68"/>
                </a:cxn>
                <a:cxn ang="0">
                  <a:pos x="278" y="121"/>
                </a:cxn>
                <a:cxn ang="0">
                  <a:pos x="248" y="177"/>
                </a:cxn>
                <a:cxn ang="0">
                  <a:pos x="200" y="201"/>
                </a:cxn>
                <a:cxn ang="0">
                  <a:pos x="141" y="206"/>
                </a:cxn>
                <a:cxn ang="0">
                  <a:pos x="131" y="160"/>
                </a:cxn>
                <a:cxn ang="0">
                  <a:pos x="108" y="120"/>
                </a:cxn>
                <a:cxn ang="0">
                  <a:pos x="45" y="101"/>
                </a:cxn>
                <a:cxn ang="0">
                  <a:pos x="0" y="57"/>
                </a:cxn>
              </a:cxnLst>
              <a:rect l="0" t="0" r="r" b="b"/>
              <a:pathLst>
                <a:path w="278" h="206">
                  <a:moveTo>
                    <a:pt x="0" y="57"/>
                  </a:moveTo>
                  <a:lnTo>
                    <a:pt x="98" y="0"/>
                  </a:lnTo>
                  <a:lnTo>
                    <a:pt x="154" y="30"/>
                  </a:lnTo>
                  <a:lnTo>
                    <a:pt x="192" y="30"/>
                  </a:lnTo>
                  <a:lnTo>
                    <a:pt x="233" y="68"/>
                  </a:lnTo>
                  <a:lnTo>
                    <a:pt x="278" y="121"/>
                  </a:lnTo>
                  <a:lnTo>
                    <a:pt x="248" y="177"/>
                  </a:lnTo>
                  <a:lnTo>
                    <a:pt x="200" y="201"/>
                  </a:lnTo>
                  <a:lnTo>
                    <a:pt x="141" y="206"/>
                  </a:lnTo>
                  <a:lnTo>
                    <a:pt x="131" y="160"/>
                  </a:lnTo>
                  <a:lnTo>
                    <a:pt x="108" y="120"/>
                  </a:lnTo>
                  <a:lnTo>
                    <a:pt x="45" y="101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Freeform 65"/>
            <p:cNvSpPr>
              <a:spLocks/>
            </p:cNvSpPr>
            <p:nvPr/>
          </p:nvSpPr>
          <p:spPr bwMode="auto">
            <a:xfrm>
              <a:off x="1630984" y="2106331"/>
              <a:ext cx="52036" cy="2626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24"/>
                </a:cxn>
                <a:cxn ang="0">
                  <a:pos x="38" y="28"/>
                </a:cxn>
                <a:cxn ang="0">
                  <a:pos x="55" y="0"/>
                </a:cxn>
                <a:cxn ang="0">
                  <a:pos x="20" y="0"/>
                </a:cxn>
              </a:cxnLst>
              <a:rect l="0" t="0" r="r" b="b"/>
              <a:pathLst>
                <a:path w="55" h="28">
                  <a:moveTo>
                    <a:pt x="20" y="0"/>
                  </a:moveTo>
                  <a:lnTo>
                    <a:pt x="0" y="24"/>
                  </a:lnTo>
                  <a:lnTo>
                    <a:pt x="38" y="28"/>
                  </a:lnTo>
                  <a:lnTo>
                    <a:pt x="5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Freeform 66"/>
            <p:cNvSpPr>
              <a:spLocks/>
            </p:cNvSpPr>
            <p:nvPr/>
          </p:nvSpPr>
          <p:spPr bwMode="auto">
            <a:xfrm>
              <a:off x="1723493" y="2065473"/>
              <a:ext cx="43364" cy="99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2"/>
                </a:cxn>
                <a:cxn ang="0">
                  <a:pos x="28" y="51"/>
                </a:cxn>
                <a:cxn ang="0">
                  <a:pos x="35" y="103"/>
                </a:cxn>
                <a:cxn ang="0">
                  <a:pos x="46" y="66"/>
                </a:cxn>
                <a:cxn ang="0">
                  <a:pos x="46" y="35"/>
                </a:cxn>
                <a:cxn ang="0">
                  <a:pos x="43" y="0"/>
                </a:cxn>
                <a:cxn ang="0">
                  <a:pos x="0" y="0"/>
                </a:cxn>
              </a:cxnLst>
              <a:rect l="0" t="0" r="r" b="b"/>
              <a:pathLst>
                <a:path w="46" h="103">
                  <a:moveTo>
                    <a:pt x="0" y="0"/>
                  </a:moveTo>
                  <a:lnTo>
                    <a:pt x="4" y="42"/>
                  </a:lnTo>
                  <a:lnTo>
                    <a:pt x="28" y="51"/>
                  </a:lnTo>
                  <a:lnTo>
                    <a:pt x="35" y="103"/>
                  </a:lnTo>
                  <a:lnTo>
                    <a:pt x="46" y="66"/>
                  </a:lnTo>
                  <a:lnTo>
                    <a:pt x="46" y="35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Freeform 67"/>
            <p:cNvSpPr>
              <a:spLocks/>
            </p:cNvSpPr>
            <p:nvPr/>
          </p:nvSpPr>
          <p:spPr bwMode="auto">
            <a:xfrm>
              <a:off x="1792874" y="2071310"/>
              <a:ext cx="34691" cy="3210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0" y="32"/>
                </a:cxn>
                <a:cxn ang="0">
                  <a:pos x="36" y="0"/>
                </a:cxn>
                <a:cxn ang="0">
                  <a:pos x="0" y="8"/>
                </a:cxn>
              </a:cxnLst>
              <a:rect l="0" t="0" r="r" b="b"/>
              <a:pathLst>
                <a:path w="36" h="32">
                  <a:moveTo>
                    <a:pt x="0" y="8"/>
                  </a:moveTo>
                  <a:lnTo>
                    <a:pt x="20" y="32"/>
                  </a:lnTo>
                  <a:lnTo>
                    <a:pt x="3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Freeform 74"/>
            <p:cNvSpPr>
              <a:spLocks/>
            </p:cNvSpPr>
            <p:nvPr/>
          </p:nvSpPr>
          <p:spPr bwMode="auto">
            <a:xfrm>
              <a:off x="6976228" y="3620960"/>
              <a:ext cx="211035" cy="271408"/>
            </a:xfrm>
            <a:custGeom>
              <a:avLst/>
              <a:gdLst/>
              <a:ahLst/>
              <a:cxnLst>
                <a:cxn ang="0">
                  <a:pos x="35" y="22"/>
                </a:cxn>
                <a:cxn ang="0">
                  <a:pos x="47" y="83"/>
                </a:cxn>
                <a:cxn ang="0">
                  <a:pos x="51" y="134"/>
                </a:cxn>
                <a:cxn ang="0">
                  <a:pos x="23" y="184"/>
                </a:cxn>
                <a:cxn ang="0">
                  <a:pos x="0" y="228"/>
                </a:cxn>
                <a:cxn ang="0">
                  <a:pos x="27" y="252"/>
                </a:cxn>
                <a:cxn ang="0">
                  <a:pos x="79" y="232"/>
                </a:cxn>
                <a:cxn ang="0">
                  <a:pos x="130" y="245"/>
                </a:cxn>
                <a:cxn ang="0">
                  <a:pos x="130" y="245"/>
                </a:cxn>
                <a:cxn ang="0">
                  <a:pos x="141" y="265"/>
                </a:cxn>
                <a:cxn ang="0">
                  <a:pos x="150" y="276"/>
                </a:cxn>
                <a:cxn ang="0">
                  <a:pos x="153" y="277"/>
                </a:cxn>
                <a:cxn ang="0">
                  <a:pos x="154" y="277"/>
                </a:cxn>
                <a:cxn ang="0">
                  <a:pos x="154" y="276"/>
                </a:cxn>
                <a:cxn ang="0">
                  <a:pos x="154" y="276"/>
                </a:cxn>
                <a:cxn ang="0">
                  <a:pos x="155" y="270"/>
                </a:cxn>
                <a:cxn ang="0">
                  <a:pos x="159" y="261"/>
                </a:cxn>
                <a:cxn ang="0">
                  <a:pos x="169" y="238"/>
                </a:cxn>
                <a:cxn ang="0">
                  <a:pos x="185" y="208"/>
                </a:cxn>
                <a:cxn ang="0">
                  <a:pos x="217" y="193"/>
                </a:cxn>
                <a:cxn ang="0">
                  <a:pos x="209" y="134"/>
                </a:cxn>
                <a:cxn ang="0">
                  <a:pos x="161" y="118"/>
                </a:cxn>
                <a:cxn ang="0">
                  <a:pos x="95" y="94"/>
                </a:cxn>
                <a:cxn ang="0">
                  <a:pos x="75" y="42"/>
                </a:cxn>
                <a:cxn ang="0">
                  <a:pos x="55" y="0"/>
                </a:cxn>
                <a:cxn ang="0">
                  <a:pos x="35" y="22"/>
                </a:cxn>
              </a:cxnLst>
              <a:rect l="0" t="0" r="r" b="b"/>
              <a:pathLst>
                <a:path w="217" h="277">
                  <a:moveTo>
                    <a:pt x="35" y="22"/>
                  </a:moveTo>
                  <a:lnTo>
                    <a:pt x="47" y="83"/>
                  </a:lnTo>
                  <a:lnTo>
                    <a:pt x="51" y="134"/>
                  </a:lnTo>
                  <a:lnTo>
                    <a:pt x="23" y="184"/>
                  </a:lnTo>
                  <a:lnTo>
                    <a:pt x="0" y="228"/>
                  </a:lnTo>
                  <a:lnTo>
                    <a:pt x="27" y="252"/>
                  </a:lnTo>
                  <a:lnTo>
                    <a:pt x="79" y="232"/>
                  </a:lnTo>
                  <a:lnTo>
                    <a:pt x="130" y="245"/>
                  </a:lnTo>
                  <a:lnTo>
                    <a:pt x="130" y="245"/>
                  </a:lnTo>
                  <a:lnTo>
                    <a:pt x="141" y="265"/>
                  </a:lnTo>
                  <a:lnTo>
                    <a:pt x="150" y="276"/>
                  </a:lnTo>
                  <a:lnTo>
                    <a:pt x="153" y="277"/>
                  </a:lnTo>
                  <a:lnTo>
                    <a:pt x="154" y="277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5" y="270"/>
                  </a:lnTo>
                  <a:lnTo>
                    <a:pt x="159" y="261"/>
                  </a:lnTo>
                  <a:lnTo>
                    <a:pt x="169" y="238"/>
                  </a:lnTo>
                  <a:lnTo>
                    <a:pt x="185" y="208"/>
                  </a:lnTo>
                  <a:lnTo>
                    <a:pt x="217" y="193"/>
                  </a:lnTo>
                  <a:lnTo>
                    <a:pt x="209" y="134"/>
                  </a:lnTo>
                  <a:lnTo>
                    <a:pt x="161" y="118"/>
                  </a:lnTo>
                  <a:lnTo>
                    <a:pt x="95" y="94"/>
                  </a:lnTo>
                  <a:lnTo>
                    <a:pt x="75" y="42"/>
                  </a:lnTo>
                  <a:lnTo>
                    <a:pt x="55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Freeform 75"/>
            <p:cNvSpPr>
              <a:spLocks/>
            </p:cNvSpPr>
            <p:nvPr/>
          </p:nvSpPr>
          <p:spPr bwMode="auto">
            <a:xfrm>
              <a:off x="6724721" y="3918631"/>
              <a:ext cx="410506" cy="434835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361" y="0"/>
                </a:cxn>
                <a:cxn ang="0">
                  <a:pos x="376" y="75"/>
                </a:cxn>
                <a:cxn ang="0">
                  <a:pos x="392" y="106"/>
                </a:cxn>
                <a:cxn ang="0">
                  <a:pos x="427" y="141"/>
                </a:cxn>
                <a:cxn ang="0">
                  <a:pos x="372" y="189"/>
                </a:cxn>
                <a:cxn ang="0">
                  <a:pos x="396" y="272"/>
                </a:cxn>
                <a:cxn ang="0">
                  <a:pos x="385" y="324"/>
                </a:cxn>
                <a:cxn ang="0">
                  <a:pos x="361" y="351"/>
                </a:cxn>
                <a:cxn ang="0">
                  <a:pos x="337" y="359"/>
                </a:cxn>
                <a:cxn ang="0">
                  <a:pos x="321" y="399"/>
                </a:cxn>
                <a:cxn ang="0">
                  <a:pos x="289" y="362"/>
                </a:cxn>
                <a:cxn ang="0">
                  <a:pos x="274" y="383"/>
                </a:cxn>
                <a:cxn ang="0">
                  <a:pos x="214" y="386"/>
                </a:cxn>
                <a:cxn ang="0">
                  <a:pos x="203" y="359"/>
                </a:cxn>
                <a:cxn ang="0">
                  <a:pos x="179" y="367"/>
                </a:cxn>
                <a:cxn ang="0">
                  <a:pos x="179" y="438"/>
                </a:cxn>
                <a:cxn ang="0">
                  <a:pos x="147" y="419"/>
                </a:cxn>
                <a:cxn ang="0">
                  <a:pos x="127" y="390"/>
                </a:cxn>
                <a:cxn ang="0">
                  <a:pos x="116" y="438"/>
                </a:cxn>
                <a:cxn ang="0">
                  <a:pos x="88" y="447"/>
                </a:cxn>
                <a:cxn ang="0">
                  <a:pos x="61" y="410"/>
                </a:cxn>
                <a:cxn ang="0">
                  <a:pos x="24" y="406"/>
                </a:cxn>
                <a:cxn ang="0">
                  <a:pos x="0" y="386"/>
                </a:cxn>
                <a:cxn ang="0">
                  <a:pos x="37" y="351"/>
                </a:cxn>
                <a:cxn ang="0">
                  <a:pos x="76" y="327"/>
                </a:cxn>
                <a:cxn ang="0">
                  <a:pos x="103" y="303"/>
                </a:cxn>
                <a:cxn ang="0">
                  <a:pos x="175" y="312"/>
                </a:cxn>
                <a:cxn ang="0">
                  <a:pos x="179" y="265"/>
                </a:cxn>
                <a:cxn ang="0">
                  <a:pos x="195" y="224"/>
                </a:cxn>
                <a:cxn ang="0">
                  <a:pos x="218" y="237"/>
                </a:cxn>
                <a:cxn ang="0">
                  <a:pos x="282" y="228"/>
                </a:cxn>
                <a:cxn ang="0">
                  <a:pos x="289" y="193"/>
                </a:cxn>
                <a:cxn ang="0">
                  <a:pos x="289" y="138"/>
                </a:cxn>
                <a:cxn ang="0">
                  <a:pos x="309" y="106"/>
                </a:cxn>
                <a:cxn ang="0">
                  <a:pos x="293" y="31"/>
                </a:cxn>
                <a:cxn ang="0">
                  <a:pos x="317" y="0"/>
                </a:cxn>
              </a:cxnLst>
              <a:rect l="0" t="0" r="r" b="b"/>
              <a:pathLst>
                <a:path w="427" h="447">
                  <a:moveTo>
                    <a:pt x="317" y="0"/>
                  </a:moveTo>
                  <a:lnTo>
                    <a:pt x="361" y="0"/>
                  </a:lnTo>
                  <a:lnTo>
                    <a:pt x="376" y="75"/>
                  </a:lnTo>
                  <a:lnTo>
                    <a:pt x="392" y="106"/>
                  </a:lnTo>
                  <a:lnTo>
                    <a:pt x="427" y="141"/>
                  </a:lnTo>
                  <a:lnTo>
                    <a:pt x="372" y="189"/>
                  </a:lnTo>
                  <a:lnTo>
                    <a:pt x="396" y="272"/>
                  </a:lnTo>
                  <a:lnTo>
                    <a:pt x="385" y="324"/>
                  </a:lnTo>
                  <a:lnTo>
                    <a:pt x="361" y="351"/>
                  </a:lnTo>
                  <a:lnTo>
                    <a:pt x="337" y="359"/>
                  </a:lnTo>
                  <a:lnTo>
                    <a:pt x="321" y="399"/>
                  </a:lnTo>
                  <a:lnTo>
                    <a:pt x="289" y="362"/>
                  </a:lnTo>
                  <a:lnTo>
                    <a:pt x="274" y="383"/>
                  </a:lnTo>
                  <a:lnTo>
                    <a:pt x="214" y="386"/>
                  </a:lnTo>
                  <a:lnTo>
                    <a:pt x="203" y="359"/>
                  </a:lnTo>
                  <a:lnTo>
                    <a:pt x="179" y="367"/>
                  </a:lnTo>
                  <a:lnTo>
                    <a:pt x="179" y="438"/>
                  </a:lnTo>
                  <a:lnTo>
                    <a:pt x="147" y="419"/>
                  </a:lnTo>
                  <a:lnTo>
                    <a:pt x="127" y="390"/>
                  </a:lnTo>
                  <a:lnTo>
                    <a:pt x="116" y="438"/>
                  </a:lnTo>
                  <a:lnTo>
                    <a:pt x="88" y="447"/>
                  </a:lnTo>
                  <a:lnTo>
                    <a:pt x="61" y="410"/>
                  </a:lnTo>
                  <a:lnTo>
                    <a:pt x="24" y="406"/>
                  </a:lnTo>
                  <a:lnTo>
                    <a:pt x="0" y="386"/>
                  </a:lnTo>
                  <a:lnTo>
                    <a:pt x="37" y="351"/>
                  </a:lnTo>
                  <a:lnTo>
                    <a:pt x="76" y="327"/>
                  </a:lnTo>
                  <a:lnTo>
                    <a:pt x="103" y="303"/>
                  </a:lnTo>
                  <a:lnTo>
                    <a:pt x="175" y="312"/>
                  </a:lnTo>
                  <a:lnTo>
                    <a:pt x="179" y="265"/>
                  </a:lnTo>
                  <a:lnTo>
                    <a:pt x="195" y="224"/>
                  </a:lnTo>
                  <a:lnTo>
                    <a:pt x="218" y="237"/>
                  </a:lnTo>
                  <a:lnTo>
                    <a:pt x="282" y="228"/>
                  </a:lnTo>
                  <a:lnTo>
                    <a:pt x="289" y="193"/>
                  </a:lnTo>
                  <a:lnTo>
                    <a:pt x="289" y="138"/>
                  </a:lnTo>
                  <a:lnTo>
                    <a:pt x="309" y="106"/>
                  </a:lnTo>
                  <a:lnTo>
                    <a:pt x="293" y="3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Freeform 76"/>
            <p:cNvSpPr>
              <a:spLocks/>
            </p:cNvSpPr>
            <p:nvPr/>
          </p:nvSpPr>
          <p:spPr bwMode="auto">
            <a:xfrm>
              <a:off x="6768084" y="4370978"/>
              <a:ext cx="49145" cy="46693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0" y="48"/>
                </a:cxn>
                <a:cxn ang="0">
                  <a:pos x="28" y="48"/>
                </a:cxn>
                <a:cxn ang="0">
                  <a:pos x="52" y="17"/>
                </a:cxn>
                <a:cxn ang="0">
                  <a:pos x="24" y="0"/>
                </a:cxn>
                <a:cxn ang="0">
                  <a:pos x="4" y="4"/>
                </a:cxn>
                <a:cxn ang="0">
                  <a:pos x="4" y="17"/>
                </a:cxn>
              </a:cxnLst>
              <a:rect l="0" t="0" r="r" b="b"/>
              <a:pathLst>
                <a:path w="52" h="48">
                  <a:moveTo>
                    <a:pt x="4" y="17"/>
                  </a:moveTo>
                  <a:lnTo>
                    <a:pt x="0" y="48"/>
                  </a:lnTo>
                  <a:lnTo>
                    <a:pt x="28" y="48"/>
                  </a:lnTo>
                  <a:lnTo>
                    <a:pt x="52" y="17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Freeform 77"/>
            <p:cNvSpPr>
              <a:spLocks/>
            </p:cNvSpPr>
            <p:nvPr/>
          </p:nvSpPr>
          <p:spPr bwMode="auto">
            <a:xfrm>
              <a:off x="6768084" y="4370978"/>
              <a:ext cx="49145" cy="46693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0" y="48"/>
                </a:cxn>
                <a:cxn ang="0">
                  <a:pos x="28" y="48"/>
                </a:cxn>
                <a:cxn ang="0">
                  <a:pos x="52" y="17"/>
                </a:cxn>
                <a:cxn ang="0">
                  <a:pos x="24" y="0"/>
                </a:cxn>
                <a:cxn ang="0">
                  <a:pos x="4" y="4"/>
                </a:cxn>
              </a:cxnLst>
              <a:rect l="0" t="0" r="r" b="b"/>
              <a:pathLst>
                <a:path w="52" h="48">
                  <a:moveTo>
                    <a:pt x="4" y="17"/>
                  </a:moveTo>
                  <a:lnTo>
                    <a:pt x="0" y="48"/>
                  </a:lnTo>
                  <a:lnTo>
                    <a:pt x="28" y="48"/>
                  </a:lnTo>
                  <a:lnTo>
                    <a:pt x="52" y="17"/>
                  </a:lnTo>
                  <a:lnTo>
                    <a:pt x="24" y="0"/>
                  </a:lnTo>
                  <a:lnTo>
                    <a:pt x="4" y="4"/>
                  </a:lnTo>
                </a:path>
              </a:pathLst>
            </a:custGeom>
            <a:solidFill>
              <a:schemeClr val="accent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Freeform 78"/>
            <p:cNvSpPr>
              <a:spLocks/>
            </p:cNvSpPr>
            <p:nvPr/>
          </p:nvSpPr>
          <p:spPr bwMode="auto">
            <a:xfrm>
              <a:off x="6626431" y="4333039"/>
              <a:ext cx="104072" cy="160510"/>
            </a:xfrm>
            <a:custGeom>
              <a:avLst/>
              <a:gdLst/>
              <a:ahLst/>
              <a:cxnLst>
                <a:cxn ang="0">
                  <a:pos x="46" y="16"/>
                </a:cxn>
                <a:cxn ang="0">
                  <a:pos x="27" y="48"/>
                </a:cxn>
                <a:cxn ang="0">
                  <a:pos x="0" y="63"/>
                </a:cxn>
                <a:cxn ang="0">
                  <a:pos x="22" y="111"/>
                </a:cxn>
                <a:cxn ang="0">
                  <a:pos x="46" y="87"/>
                </a:cxn>
                <a:cxn ang="0">
                  <a:pos x="66" y="95"/>
                </a:cxn>
                <a:cxn ang="0">
                  <a:pos x="59" y="127"/>
                </a:cxn>
                <a:cxn ang="0">
                  <a:pos x="78" y="166"/>
                </a:cxn>
                <a:cxn ang="0">
                  <a:pos x="106" y="146"/>
                </a:cxn>
                <a:cxn ang="0">
                  <a:pos x="106" y="98"/>
                </a:cxn>
                <a:cxn ang="0">
                  <a:pos x="98" y="24"/>
                </a:cxn>
                <a:cxn ang="0">
                  <a:pos x="83" y="0"/>
                </a:cxn>
                <a:cxn ang="0">
                  <a:pos x="46" y="16"/>
                </a:cxn>
              </a:cxnLst>
              <a:rect l="0" t="0" r="r" b="b"/>
              <a:pathLst>
                <a:path w="106" h="166">
                  <a:moveTo>
                    <a:pt x="46" y="16"/>
                  </a:moveTo>
                  <a:lnTo>
                    <a:pt x="27" y="48"/>
                  </a:lnTo>
                  <a:lnTo>
                    <a:pt x="0" y="63"/>
                  </a:lnTo>
                  <a:lnTo>
                    <a:pt x="22" y="111"/>
                  </a:lnTo>
                  <a:lnTo>
                    <a:pt x="46" y="87"/>
                  </a:lnTo>
                  <a:lnTo>
                    <a:pt x="66" y="95"/>
                  </a:lnTo>
                  <a:lnTo>
                    <a:pt x="59" y="127"/>
                  </a:lnTo>
                  <a:lnTo>
                    <a:pt x="78" y="166"/>
                  </a:lnTo>
                  <a:lnTo>
                    <a:pt x="106" y="146"/>
                  </a:lnTo>
                  <a:lnTo>
                    <a:pt x="106" y="98"/>
                  </a:lnTo>
                  <a:lnTo>
                    <a:pt x="98" y="24"/>
                  </a:lnTo>
                  <a:lnTo>
                    <a:pt x="83" y="0"/>
                  </a:lnTo>
                  <a:lnTo>
                    <a:pt x="46" y="1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Freeform 127"/>
            <p:cNvSpPr>
              <a:spLocks/>
            </p:cNvSpPr>
            <p:nvPr/>
          </p:nvSpPr>
          <p:spPr bwMode="auto">
            <a:xfrm>
              <a:off x="4189416" y="3203634"/>
              <a:ext cx="2489050" cy="1853159"/>
            </a:xfrm>
            <a:custGeom>
              <a:avLst/>
              <a:gdLst/>
              <a:ahLst/>
              <a:cxnLst>
                <a:cxn ang="0">
                  <a:pos x="1969" y="918"/>
                </a:cxn>
                <a:cxn ang="0">
                  <a:pos x="2099" y="926"/>
                </a:cxn>
                <a:cxn ang="0">
                  <a:pos x="2123" y="1016"/>
                </a:cxn>
                <a:cxn ang="0">
                  <a:pos x="2131" y="1198"/>
                </a:cxn>
                <a:cxn ang="0">
                  <a:pos x="2201" y="1364"/>
                </a:cxn>
                <a:cxn ang="0">
                  <a:pos x="2186" y="1546"/>
                </a:cxn>
                <a:cxn ang="0">
                  <a:pos x="2103" y="1677"/>
                </a:cxn>
                <a:cxn ang="0">
                  <a:pos x="2028" y="1739"/>
                </a:cxn>
                <a:cxn ang="0">
                  <a:pos x="1882" y="1800"/>
                </a:cxn>
                <a:cxn ang="0">
                  <a:pos x="1708" y="1906"/>
                </a:cxn>
                <a:cxn ang="0">
                  <a:pos x="1641" y="1883"/>
                </a:cxn>
                <a:cxn ang="0">
                  <a:pos x="1455" y="1759"/>
                </a:cxn>
                <a:cxn ang="0">
                  <a:pos x="1356" y="1862"/>
                </a:cxn>
                <a:cxn ang="0">
                  <a:pos x="1237" y="1831"/>
                </a:cxn>
                <a:cxn ang="0">
                  <a:pos x="1150" y="1700"/>
                </a:cxn>
                <a:cxn ang="0">
                  <a:pos x="1205" y="1597"/>
                </a:cxn>
                <a:cxn ang="0">
                  <a:pos x="1123" y="1527"/>
                </a:cxn>
                <a:cxn ang="0">
                  <a:pos x="968" y="1452"/>
                </a:cxn>
                <a:cxn ang="0">
                  <a:pos x="814" y="1518"/>
                </a:cxn>
                <a:cxn ang="0">
                  <a:pos x="697" y="1522"/>
                </a:cxn>
                <a:cxn ang="0">
                  <a:pos x="515" y="1471"/>
                </a:cxn>
                <a:cxn ang="0">
                  <a:pos x="447" y="1429"/>
                </a:cxn>
                <a:cxn ang="0">
                  <a:pos x="317" y="1349"/>
                </a:cxn>
                <a:cxn ang="0">
                  <a:pos x="215" y="1226"/>
                </a:cxn>
                <a:cxn ang="0">
                  <a:pos x="55" y="1230"/>
                </a:cxn>
                <a:cxn ang="0">
                  <a:pos x="44" y="1091"/>
                </a:cxn>
                <a:cxn ang="0">
                  <a:pos x="55" y="977"/>
                </a:cxn>
                <a:cxn ang="0">
                  <a:pos x="9" y="879"/>
                </a:cxn>
                <a:cxn ang="0">
                  <a:pos x="131" y="872"/>
                </a:cxn>
                <a:cxn ang="0">
                  <a:pos x="222" y="800"/>
                </a:cxn>
                <a:cxn ang="0">
                  <a:pos x="226" y="643"/>
                </a:cxn>
                <a:cxn ang="0">
                  <a:pos x="348" y="575"/>
                </a:cxn>
                <a:cxn ang="0">
                  <a:pos x="455" y="504"/>
                </a:cxn>
                <a:cxn ang="0">
                  <a:pos x="534" y="369"/>
                </a:cxn>
                <a:cxn ang="0">
                  <a:pos x="598" y="348"/>
                </a:cxn>
                <a:cxn ang="0">
                  <a:pos x="712" y="510"/>
                </a:cxn>
                <a:cxn ang="0">
                  <a:pos x="913" y="570"/>
                </a:cxn>
                <a:cxn ang="0">
                  <a:pos x="1229" y="677"/>
                </a:cxn>
                <a:cxn ang="0">
                  <a:pos x="1419" y="708"/>
                </a:cxn>
                <a:cxn ang="0">
                  <a:pos x="1617" y="633"/>
                </a:cxn>
                <a:cxn ang="0">
                  <a:pos x="1684" y="546"/>
                </a:cxn>
                <a:cxn ang="0">
                  <a:pos x="1834" y="431"/>
                </a:cxn>
                <a:cxn ang="0">
                  <a:pos x="1804" y="357"/>
                </a:cxn>
                <a:cxn ang="0">
                  <a:pos x="1752" y="248"/>
                </a:cxn>
                <a:cxn ang="0">
                  <a:pos x="1858" y="246"/>
                </a:cxn>
                <a:cxn ang="0">
                  <a:pos x="1873" y="48"/>
                </a:cxn>
                <a:cxn ang="0">
                  <a:pos x="2138" y="55"/>
                </a:cxn>
                <a:cxn ang="0">
                  <a:pos x="2225" y="190"/>
                </a:cxn>
                <a:cxn ang="0">
                  <a:pos x="2376" y="282"/>
                </a:cxn>
                <a:cxn ang="0">
                  <a:pos x="2478" y="341"/>
                </a:cxn>
                <a:cxn ang="0">
                  <a:pos x="2581" y="388"/>
                </a:cxn>
                <a:cxn ang="0">
                  <a:pos x="2502" y="519"/>
                </a:cxn>
                <a:cxn ang="0">
                  <a:pos x="2526" y="626"/>
                </a:cxn>
                <a:cxn ang="0">
                  <a:pos x="2435" y="677"/>
                </a:cxn>
                <a:cxn ang="0">
                  <a:pos x="2304" y="712"/>
                </a:cxn>
                <a:cxn ang="0">
                  <a:pos x="2182" y="850"/>
                </a:cxn>
                <a:cxn ang="0">
                  <a:pos x="2099" y="767"/>
                </a:cxn>
                <a:cxn ang="0">
                  <a:pos x="2032" y="823"/>
                </a:cxn>
              </a:cxnLst>
              <a:rect l="0" t="0" r="r" b="b"/>
              <a:pathLst>
                <a:path w="2581" h="1906">
                  <a:moveTo>
                    <a:pt x="2032" y="823"/>
                  </a:moveTo>
                  <a:lnTo>
                    <a:pt x="1965" y="870"/>
                  </a:lnTo>
                  <a:lnTo>
                    <a:pt x="1969" y="918"/>
                  </a:lnTo>
                  <a:lnTo>
                    <a:pt x="2016" y="957"/>
                  </a:lnTo>
                  <a:lnTo>
                    <a:pt x="2063" y="961"/>
                  </a:lnTo>
                  <a:lnTo>
                    <a:pt x="2099" y="926"/>
                  </a:lnTo>
                  <a:lnTo>
                    <a:pt x="2166" y="933"/>
                  </a:lnTo>
                  <a:lnTo>
                    <a:pt x="2182" y="997"/>
                  </a:lnTo>
                  <a:lnTo>
                    <a:pt x="2123" y="1016"/>
                  </a:lnTo>
                  <a:lnTo>
                    <a:pt x="2072" y="1060"/>
                  </a:lnTo>
                  <a:lnTo>
                    <a:pt x="2091" y="1119"/>
                  </a:lnTo>
                  <a:lnTo>
                    <a:pt x="2131" y="1198"/>
                  </a:lnTo>
                  <a:lnTo>
                    <a:pt x="2190" y="1257"/>
                  </a:lnTo>
                  <a:lnTo>
                    <a:pt x="2190" y="1309"/>
                  </a:lnTo>
                  <a:lnTo>
                    <a:pt x="2201" y="1364"/>
                  </a:lnTo>
                  <a:lnTo>
                    <a:pt x="2225" y="1494"/>
                  </a:lnTo>
                  <a:lnTo>
                    <a:pt x="2193" y="1502"/>
                  </a:lnTo>
                  <a:lnTo>
                    <a:pt x="2186" y="1546"/>
                  </a:lnTo>
                  <a:lnTo>
                    <a:pt x="2142" y="1586"/>
                  </a:lnTo>
                  <a:lnTo>
                    <a:pt x="2146" y="1645"/>
                  </a:lnTo>
                  <a:lnTo>
                    <a:pt x="2103" y="1677"/>
                  </a:lnTo>
                  <a:lnTo>
                    <a:pt x="2072" y="1680"/>
                  </a:lnTo>
                  <a:lnTo>
                    <a:pt x="2063" y="1728"/>
                  </a:lnTo>
                  <a:lnTo>
                    <a:pt x="2028" y="1739"/>
                  </a:lnTo>
                  <a:lnTo>
                    <a:pt x="2020" y="1783"/>
                  </a:lnTo>
                  <a:lnTo>
                    <a:pt x="1941" y="1807"/>
                  </a:lnTo>
                  <a:lnTo>
                    <a:pt x="1882" y="1800"/>
                  </a:lnTo>
                  <a:lnTo>
                    <a:pt x="1811" y="1822"/>
                  </a:lnTo>
                  <a:lnTo>
                    <a:pt x="1739" y="1877"/>
                  </a:lnTo>
                  <a:lnTo>
                    <a:pt x="1708" y="1906"/>
                  </a:lnTo>
                  <a:lnTo>
                    <a:pt x="1688" y="1842"/>
                  </a:lnTo>
                  <a:lnTo>
                    <a:pt x="1660" y="1827"/>
                  </a:lnTo>
                  <a:lnTo>
                    <a:pt x="1641" y="1883"/>
                  </a:lnTo>
                  <a:lnTo>
                    <a:pt x="1573" y="1783"/>
                  </a:lnTo>
                  <a:lnTo>
                    <a:pt x="1502" y="1759"/>
                  </a:lnTo>
                  <a:lnTo>
                    <a:pt x="1455" y="1759"/>
                  </a:lnTo>
                  <a:lnTo>
                    <a:pt x="1384" y="1800"/>
                  </a:lnTo>
                  <a:lnTo>
                    <a:pt x="1349" y="1815"/>
                  </a:lnTo>
                  <a:lnTo>
                    <a:pt x="1356" y="1862"/>
                  </a:lnTo>
                  <a:lnTo>
                    <a:pt x="1293" y="1870"/>
                  </a:lnTo>
                  <a:lnTo>
                    <a:pt x="1281" y="1839"/>
                  </a:lnTo>
                  <a:lnTo>
                    <a:pt x="1237" y="1831"/>
                  </a:lnTo>
                  <a:lnTo>
                    <a:pt x="1225" y="1756"/>
                  </a:lnTo>
                  <a:lnTo>
                    <a:pt x="1202" y="1708"/>
                  </a:lnTo>
                  <a:lnTo>
                    <a:pt x="1150" y="1700"/>
                  </a:lnTo>
                  <a:lnTo>
                    <a:pt x="1154" y="1660"/>
                  </a:lnTo>
                  <a:lnTo>
                    <a:pt x="1187" y="1636"/>
                  </a:lnTo>
                  <a:lnTo>
                    <a:pt x="1205" y="1597"/>
                  </a:lnTo>
                  <a:lnTo>
                    <a:pt x="1187" y="1546"/>
                  </a:lnTo>
                  <a:lnTo>
                    <a:pt x="1174" y="1518"/>
                  </a:lnTo>
                  <a:lnTo>
                    <a:pt x="1123" y="1527"/>
                  </a:lnTo>
                  <a:lnTo>
                    <a:pt x="1092" y="1479"/>
                  </a:lnTo>
                  <a:lnTo>
                    <a:pt x="1040" y="1452"/>
                  </a:lnTo>
                  <a:lnTo>
                    <a:pt x="968" y="1452"/>
                  </a:lnTo>
                  <a:lnTo>
                    <a:pt x="913" y="1482"/>
                  </a:lnTo>
                  <a:lnTo>
                    <a:pt x="889" y="1517"/>
                  </a:lnTo>
                  <a:lnTo>
                    <a:pt x="814" y="1518"/>
                  </a:lnTo>
                  <a:lnTo>
                    <a:pt x="763" y="1494"/>
                  </a:lnTo>
                  <a:lnTo>
                    <a:pt x="740" y="1538"/>
                  </a:lnTo>
                  <a:lnTo>
                    <a:pt x="697" y="1522"/>
                  </a:lnTo>
                  <a:lnTo>
                    <a:pt x="595" y="1515"/>
                  </a:lnTo>
                  <a:lnTo>
                    <a:pt x="550" y="1491"/>
                  </a:lnTo>
                  <a:lnTo>
                    <a:pt x="515" y="1471"/>
                  </a:lnTo>
                  <a:lnTo>
                    <a:pt x="510" y="1419"/>
                  </a:lnTo>
                  <a:lnTo>
                    <a:pt x="495" y="1452"/>
                  </a:lnTo>
                  <a:lnTo>
                    <a:pt x="447" y="1429"/>
                  </a:lnTo>
                  <a:lnTo>
                    <a:pt x="408" y="1390"/>
                  </a:lnTo>
                  <a:lnTo>
                    <a:pt x="357" y="1388"/>
                  </a:lnTo>
                  <a:lnTo>
                    <a:pt x="317" y="1349"/>
                  </a:lnTo>
                  <a:lnTo>
                    <a:pt x="249" y="1336"/>
                  </a:lnTo>
                  <a:lnTo>
                    <a:pt x="249" y="1253"/>
                  </a:lnTo>
                  <a:lnTo>
                    <a:pt x="215" y="1226"/>
                  </a:lnTo>
                  <a:lnTo>
                    <a:pt x="162" y="1222"/>
                  </a:lnTo>
                  <a:lnTo>
                    <a:pt x="99" y="1261"/>
                  </a:lnTo>
                  <a:lnTo>
                    <a:pt x="55" y="1230"/>
                  </a:lnTo>
                  <a:lnTo>
                    <a:pt x="60" y="1167"/>
                  </a:lnTo>
                  <a:lnTo>
                    <a:pt x="37" y="1135"/>
                  </a:lnTo>
                  <a:lnTo>
                    <a:pt x="44" y="1091"/>
                  </a:lnTo>
                  <a:lnTo>
                    <a:pt x="44" y="1091"/>
                  </a:lnTo>
                  <a:lnTo>
                    <a:pt x="55" y="1017"/>
                  </a:lnTo>
                  <a:lnTo>
                    <a:pt x="55" y="977"/>
                  </a:lnTo>
                  <a:lnTo>
                    <a:pt x="48" y="982"/>
                  </a:lnTo>
                  <a:lnTo>
                    <a:pt x="0" y="951"/>
                  </a:lnTo>
                  <a:lnTo>
                    <a:pt x="9" y="879"/>
                  </a:lnTo>
                  <a:lnTo>
                    <a:pt x="44" y="852"/>
                  </a:lnTo>
                  <a:lnTo>
                    <a:pt x="111" y="896"/>
                  </a:lnTo>
                  <a:lnTo>
                    <a:pt x="131" y="872"/>
                  </a:lnTo>
                  <a:lnTo>
                    <a:pt x="127" y="844"/>
                  </a:lnTo>
                  <a:lnTo>
                    <a:pt x="206" y="829"/>
                  </a:lnTo>
                  <a:lnTo>
                    <a:pt x="222" y="800"/>
                  </a:lnTo>
                  <a:lnTo>
                    <a:pt x="258" y="785"/>
                  </a:lnTo>
                  <a:lnTo>
                    <a:pt x="261" y="658"/>
                  </a:lnTo>
                  <a:lnTo>
                    <a:pt x="226" y="643"/>
                  </a:lnTo>
                  <a:lnTo>
                    <a:pt x="241" y="610"/>
                  </a:lnTo>
                  <a:lnTo>
                    <a:pt x="333" y="599"/>
                  </a:lnTo>
                  <a:lnTo>
                    <a:pt x="348" y="575"/>
                  </a:lnTo>
                  <a:lnTo>
                    <a:pt x="352" y="513"/>
                  </a:lnTo>
                  <a:lnTo>
                    <a:pt x="399" y="489"/>
                  </a:lnTo>
                  <a:lnTo>
                    <a:pt x="455" y="504"/>
                  </a:lnTo>
                  <a:lnTo>
                    <a:pt x="475" y="402"/>
                  </a:lnTo>
                  <a:lnTo>
                    <a:pt x="499" y="378"/>
                  </a:lnTo>
                  <a:lnTo>
                    <a:pt x="534" y="369"/>
                  </a:lnTo>
                  <a:lnTo>
                    <a:pt x="546" y="334"/>
                  </a:lnTo>
                  <a:lnTo>
                    <a:pt x="574" y="314"/>
                  </a:lnTo>
                  <a:lnTo>
                    <a:pt x="598" y="348"/>
                  </a:lnTo>
                  <a:lnTo>
                    <a:pt x="664" y="384"/>
                  </a:lnTo>
                  <a:lnTo>
                    <a:pt x="681" y="436"/>
                  </a:lnTo>
                  <a:lnTo>
                    <a:pt x="712" y="510"/>
                  </a:lnTo>
                  <a:lnTo>
                    <a:pt x="815" y="530"/>
                  </a:lnTo>
                  <a:lnTo>
                    <a:pt x="861" y="543"/>
                  </a:lnTo>
                  <a:lnTo>
                    <a:pt x="913" y="570"/>
                  </a:lnTo>
                  <a:lnTo>
                    <a:pt x="946" y="626"/>
                  </a:lnTo>
                  <a:lnTo>
                    <a:pt x="977" y="657"/>
                  </a:lnTo>
                  <a:lnTo>
                    <a:pt x="1229" y="677"/>
                  </a:lnTo>
                  <a:lnTo>
                    <a:pt x="1285" y="692"/>
                  </a:lnTo>
                  <a:lnTo>
                    <a:pt x="1352" y="729"/>
                  </a:lnTo>
                  <a:lnTo>
                    <a:pt x="1419" y="708"/>
                  </a:lnTo>
                  <a:lnTo>
                    <a:pt x="1455" y="681"/>
                  </a:lnTo>
                  <a:lnTo>
                    <a:pt x="1546" y="692"/>
                  </a:lnTo>
                  <a:lnTo>
                    <a:pt x="1617" y="633"/>
                  </a:lnTo>
                  <a:lnTo>
                    <a:pt x="1625" y="578"/>
                  </a:lnTo>
                  <a:lnTo>
                    <a:pt x="1621" y="526"/>
                  </a:lnTo>
                  <a:lnTo>
                    <a:pt x="1684" y="546"/>
                  </a:lnTo>
                  <a:lnTo>
                    <a:pt x="1728" y="503"/>
                  </a:lnTo>
                  <a:lnTo>
                    <a:pt x="1767" y="471"/>
                  </a:lnTo>
                  <a:lnTo>
                    <a:pt x="1834" y="431"/>
                  </a:lnTo>
                  <a:lnTo>
                    <a:pt x="1914" y="396"/>
                  </a:lnTo>
                  <a:lnTo>
                    <a:pt x="1877" y="348"/>
                  </a:lnTo>
                  <a:lnTo>
                    <a:pt x="1804" y="357"/>
                  </a:lnTo>
                  <a:lnTo>
                    <a:pt x="1767" y="367"/>
                  </a:lnTo>
                  <a:lnTo>
                    <a:pt x="1757" y="348"/>
                  </a:lnTo>
                  <a:lnTo>
                    <a:pt x="1752" y="248"/>
                  </a:lnTo>
                  <a:lnTo>
                    <a:pt x="1763" y="210"/>
                  </a:lnTo>
                  <a:lnTo>
                    <a:pt x="1798" y="246"/>
                  </a:lnTo>
                  <a:lnTo>
                    <a:pt x="1858" y="246"/>
                  </a:lnTo>
                  <a:lnTo>
                    <a:pt x="1870" y="158"/>
                  </a:lnTo>
                  <a:lnTo>
                    <a:pt x="1905" y="127"/>
                  </a:lnTo>
                  <a:lnTo>
                    <a:pt x="1873" y="48"/>
                  </a:lnTo>
                  <a:lnTo>
                    <a:pt x="1897" y="0"/>
                  </a:lnTo>
                  <a:lnTo>
                    <a:pt x="2091" y="5"/>
                  </a:lnTo>
                  <a:lnTo>
                    <a:pt x="2138" y="55"/>
                  </a:lnTo>
                  <a:lnTo>
                    <a:pt x="2182" y="96"/>
                  </a:lnTo>
                  <a:lnTo>
                    <a:pt x="2214" y="135"/>
                  </a:lnTo>
                  <a:lnTo>
                    <a:pt x="2225" y="190"/>
                  </a:lnTo>
                  <a:lnTo>
                    <a:pt x="2261" y="234"/>
                  </a:lnTo>
                  <a:lnTo>
                    <a:pt x="2340" y="250"/>
                  </a:lnTo>
                  <a:lnTo>
                    <a:pt x="2376" y="282"/>
                  </a:lnTo>
                  <a:lnTo>
                    <a:pt x="2414" y="309"/>
                  </a:lnTo>
                  <a:lnTo>
                    <a:pt x="2431" y="337"/>
                  </a:lnTo>
                  <a:lnTo>
                    <a:pt x="2478" y="341"/>
                  </a:lnTo>
                  <a:lnTo>
                    <a:pt x="2558" y="325"/>
                  </a:lnTo>
                  <a:lnTo>
                    <a:pt x="2573" y="348"/>
                  </a:lnTo>
                  <a:lnTo>
                    <a:pt x="2581" y="388"/>
                  </a:lnTo>
                  <a:lnTo>
                    <a:pt x="2549" y="412"/>
                  </a:lnTo>
                  <a:lnTo>
                    <a:pt x="2545" y="526"/>
                  </a:lnTo>
                  <a:lnTo>
                    <a:pt x="2502" y="519"/>
                  </a:lnTo>
                  <a:lnTo>
                    <a:pt x="2478" y="565"/>
                  </a:lnTo>
                  <a:lnTo>
                    <a:pt x="2482" y="617"/>
                  </a:lnTo>
                  <a:lnTo>
                    <a:pt x="2526" y="626"/>
                  </a:lnTo>
                  <a:lnTo>
                    <a:pt x="2524" y="626"/>
                  </a:lnTo>
                  <a:lnTo>
                    <a:pt x="2478" y="661"/>
                  </a:lnTo>
                  <a:lnTo>
                    <a:pt x="2435" y="677"/>
                  </a:lnTo>
                  <a:lnTo>
                    <a:pt x="2387" y="729"/>
                  </a:lnTo>
                  <a:lnTo>
                    <a:pt x="2344" y="729"/>
                  </a:lnTo>
                  <a:lnTo>
                    <a:pt x="2304" y="712"/>
                  </a:lnTo>
                  <a:lnTo>
                    <a:pt x="2280" y="788"/>
                  </a:lnTo>
                  <a:lnTo>
                    <a:pt x="2237" y="815"/>
                  </a:lnTo>
                  <a:lnTo>
                    <a:pt x="2182" y="850"/>
                  </a:lnTo>
                  <a:lnTo>
                    <a:pt x="2114" y="874"/>
                  </a:lnTo>
                  <a:lnTo>
                    <a:pt x="2111" y="819"/>
                  </a:lnTo>
                  <a:lnTo>
                    <a:pt x="2099" y="767"/>
                  </a:lnTo>
                  <a:lnTo>
                    <a:pt x="2079" y="764"/>
                  </a:lnTo>
                  <a:lnTo>
                    <a:pt x="2052" y="788"/>
                  </a:lnTo>
                  <a:lnTo>
                    <a:pt x="2032" y="8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Freeform 128"/>
            <p:cNvSpPr>
              <a:spLocks/>
            </p:cNvSpPr>
            <p:nvPr/>
          </p:nvSpPr>
          <p:spPr bwMode="auto">
            <a:xfrm>
              <a:off x="4189416" y="3203634"/>
              <a:ext cx="2489050" cy="1853159"/>
            </a:xfrm>
            <a:custGeom>
              <a:avLst/>
              <a:gdLst/>
              <a:ahLst/>
              <a:cxnLst>
                <a:cxn ang="0">
                  <a:pos x="1969" y="918"/>
                </a:cxn>
                <a:cxn ang="0">
                  <a:pos x="2099" y="926"/>
                </a:cxn>
                <a:cxn ang="0">
                  <a:pos x="2123" y="1016"/>
                </a:cxn>
                <a:cxn ang="0">
                  <a:pos x="2131" y="1198"/>
                </a:cxn>
                <a:cxn ang="0">
                  <a:pos x="2201" y="1364"/>
                </a:cxn>
                <a:cxn ang="0">
                  <a:pos x="2186" y="1546"/>
                </a:cxn>
                <a:cxn ang="0">
                  <a:pos x="2103" y="1677"/>
                </a:cxn>
                <a:cxn ang="0">
                  <a:pos x="2028" y="1739"/>
                </a:cxn>
                <a:cxn ang="0">
                  <a:pos x="1882" y="1800"/>
                </a:cxn>
                <a:cxn ang="0">
                  <a:pos x="1708" y="1906"/>
                </a:cxn>
                <a:cxn ang="0">
                  <a:pos x="1641" y="1883"/>
                </a:cxn>
                <a:cxn ang="0">
                  <a:pos x="1455" y="1759"/>
                </a:cxn>
                <a:cxn ang="0">
                  <a:pos x="1356" y="1862"/>
                </a:cxn>
                <a:cxn ang="0">
                  <a:pos x="1237" y="1831"/>
                </a:cxn>
                <a:cxn ang="0">
                  <a:pos x="1150" y="1700"/>
                </a:cxn>
                <a:cxn ang="0">
                  <a:pos x="1205" y="1597"/>
                </a:cxn>
                <a:cxn ang="0">
                  <a:pos x="1123" y="1527"/>
                </a:cxn>
                <a:cxn ang="0">
                  <a:pos x="968" y="1452"/>
                </a:cxn>
                <a:cxn ang="0">
                  <a:pos x="814" y="1518"/>
                </a:cxn>
                <a:cxn ang="0">
                  <a:pos x="697" y="1522"/>
                </a:cxn>
                <a:cxn ang="0">
                  <a:pos x="515" y="1471"/>
                </a:cxn>
                <a:cxn ang="0">
                  <a:pos x="447" y="1429"/>
                </a:cxn>
                <a:cxn ang="0">
                  <a:pos x="317" y="1349"/>
                </a:cxn>
                <a:cxn ang="0">
                  <a:pos x="215" y="1226"/>
                </a:cxn>
                <a:cxn ang="0">
                  <a:pos x="55" y="1230"/>
                </a:cxn>
                <a:cxn ang="0">
                  <a:pos x="44" y="1091"/>
                </a:cxn>
                <a:cxn ang="0">
                  <a:pos x="55" y="977"/>
                </a:cxn>
                <a:cxn ang="0">
                  <a:pos x="9" y="879"/>
                </a:cxn>
                <a:cxn ang="0">
                  <a:pos x="131" y="872"/>
                </a:cxn>
                <a:cxn ang="0">
                  <a:pos x="222" y="800"/>
                </a:cxn>
                <a:cxn ang="0">
                  <a:pos x="226" y="643"/>
                </a:cxn>
                <a:cxn ang="0">
                  <a:pos x="348" y="575"/>
                </a:cxn>
                <a:cxn ang="0">
                  <a:pos x="455" y="504"/>
                </a:cxn>
                <a:cxn ang="0">
                  <a:pos x="534" y="369"/>
                </a:cxn>
                <a:cxn ang="0">
                  <a:pos x="598" y="348"/>
                </a:cxn>
                <a:cxn ang="0">
                  <a:pos x="712" y="510"/>
                </a:cxn>
                <a:cxn ang="0">
                  <a:pos x="913" y="570"/>
                </a:cxn>
                <a:cxn ang="0">
                  <a:pos x="1229" y="677"/>
                </a:cxn>
                <a:cxn ang="0">
                  <a:pos x="1419" y="708"/>
                </a:cxn>
                <a:cxn ang="0">
                  <a:pos x="1617" y="633"/>
                </a:cxn>
                <a:cxn ang="0">
                  <a:pos x="1684" y="546"/>
                </a:cxn>
                <a:cxn ang="0">
                  <a:pos x="1834" y="431"/>
                </a:cxn>
                <a:cxn ang="0">
                  <a:pos x="1804" y="357"/>
                </a:cxn>
                <a:cxn ang="0">
                  <a:pos x="1752" y="248"/>
                </a:cxn>
                <a:cxn ang="0">
                  <a:pos x="1858" y="246"/>
                </a:cxn>
                <a:cxn ang="0">
                  <a:pos x="1873" y="48"/>
                </a:cxn>
                <a:cxn ang="0">
                  <a:pos x="2138" y="55"/>
                </a:cxn>
                <a:cxn ang="0">
                  <a:pos x="2225" y="190"/>
                </a:cxn>
                <a:cxn ang="0">
                  <a:pos x="2376" y="282"/>
                </a:cxn>
                <a:cxn ang="0">
                  <a:pos x="2478" y="341"/>
                </a:cxn>
                <a:cxn ang="0">
                  <a:pos x="2581" y="388"/>
                </a:cxn>
                <a:cxn ang="0">
                  <a:pos x="2502" y="519"/>
                </a:cxn>
                <a:cxn ang="0">
                  <a:pos x="2526" y="626"/>
                </a:cxn>
                <a:cxn ang="0">
                  <a:pos x="2435" y="677"/>
                </a:cxn>
                <a:cxn ang="0">
                  <a:pos x="2304" y="712"/>
                </a:cxn>
                <a:cxn ang="0">
                  <a:pos x="2182" y="850"/>
                </a:cxn>
                <a:cxn ang="0">
                  <a:pos x="2099" y="767"/>
                </a:cxn>
                <a:cxn ang="0">
                  <a:pos x="2032" y="823"/>
                </a:cxn>
              </a:cxnLst>
              <a:rect l="0" t="0" r="r" b="b"/>
              <a:pathLst>
                <a:path w="2581" h="1906">
                  <a:moveTo>
                    <a:pt x="2032" y="823"/>
                  </a:moveTo>
                  <a:lnTo>
                    <a:pt x="1965" y="870"/>
                  </a:lnTo>
                  <a:lnTo>
                    <a:pt x="1969" y="918"/>
                  </a:lnTo>
                  <a:lnTo>
                    <a:pt x="2016" y="957"/>
                  </a:lnTo>
                  <a:lnTo>
                    <a:pt x="2063" y="961"/>
                  </a:lnTo>
                  <a:lnTo>
                    <a:pt x="2099" y="926"/>
                  </a:lnTo>
                  <a:lnTo>
                    <a:pt x="2166" y="933"/>
                  </a:lnTo>
                  <a:lnTo>
                    <a:pt x="2182" y="997"/>
                  </a:lnTo>
                  <a:lnTo>
                    <a:pt x="2123" y="1016"/>
                  </a:lnTo>
                  <a:lnTo>
                    <a:pt x="2072" y="1060"/>
                  </a:lnTo>
                  <a:lnTo>
                    <a:pt x="2091" y="1119"/>
                  </a:lnTo>
                  <a:lnTo>
                    <a:pt x="2131" y="1198"/>
                  </a:lnTo>
                  <a:lnTo>
                    <a:pt x="2190" y="1257"/>
                  </a:lnTo>
                  <a:lnTo>
                    <a:pt x="2190" y="1309"/>
                  </a:lnTo>
                  <a:lnTo>
                    <a:pt x="2201" y="1364"/>
                  </a:lnTo>
                  <a:lnTo>
                    <a:pt x="2225" y="1494"/>
                  </a:lnTo>
                  <a:lnTo>
                    <a:pt x="2193" y="1502"/>
                  </a:lnTo>
                  <a:lnTo>
                    <a:pt x="2186" y="1546"/>
                  </a:lnTo>
                  <a:lnTo>
                    <a:pt x="2142" y="1586"/>
                  </a:lnTo>
                  <a:lnTo>
                    <a:pt x="2146" y="1645"/>
                  </a:lnTo>
                  <a:lnTo>
                    <a:pt x="2103" y="1677"/>
                  </a:lnTo>
                  <a:lnTo>
                    <a:pt x="2072" y="1680"/>
                  </a:lnTo>
                  <a:lnTo>
                    <a:pt x="2063" y="1728"/>
                  </a:lnTo>
                  <a:lnTo>
                    <a:pt x="2028" y="1739"/>
                  </a:lnTo>
                  <a:lnTo>
                    <a:pt x="2020" y="1783"/>
                  </a:lnTo>
                  <a:lnTo>
                    <a:pt x="1941" y="1807"/>
                  </a:lnTo>
                  <a:lnTo>
                    <a:pt x="1882" y="1800"/>
                  </a:lnTo>
                  <a:lnTo>
                    <a:pt x="1811" y="1822"/>
                  </a:lnTo>
                  <a:lnTo>
                    <a:pt x="1739" y="1877"/>
                  </a:lnTo>
                  <a:lnTo>
                    <a:pt x="1708" y="1906"/>
                  </a:lnTo>
                  <a:lnTo>
                    <a:pt x="1688" y="1842"/>
                  </a:lnTo>
                  <a:lnTo>
                    <a:pt x="1660" y="1827"/>
                  </a:lnTo>
                  <a:lnTo>
                    <a:pt x="1641" y="1883"/>
                  </a:lnTo>
                  <a:lnTo>
                    <a:pt x="1573" y="1783"/>
                  </a:lnTo>
                  <a:lnTo>
                    <a:pt x="1502" y="1759"/>
                  </a:lnTo>
                  <a:lnTo>
                    <a:pt x="1455" y="1759"/>
                  </a:lnTo>
                  <a:lnTo>
                    <a:pt x="1384" y="1800"/>
                  </a:lnTo>
                  <a:lnTo>
                    <a:pt x="1349" y="1815"/>
                  </a:lnTo>
                  <a:lnTo>
                    <a:pt x="1356" y="1862"/>
                  </a:lnTo>
                  <a:lnTo>
                    <a:pt x="1293" y="1870"/>
                  </a:lnTo>
                  <a:lnTo>
                    <a:pt x="1281" y="1839"/>
                  </a:lnTo>
                  <a:lnTo>
                    <a:pt x="1237" y="1831"/>
                  </a:lnTo>
                  <a:lnTo>
                    <a:pt x="1225" y="1756"/>
                  </a:lnTo>
                  <a:lnTo>
                    <a:pt x="1202" y="1708"/>
                  </a:lnTo>
                  <a:lnTo>
                    <a:pt x="1150" y="1700"/>
                  </a:lnTo>
                  <a:lnTo>
                    <a:pt x="1154" y="1660"/>
                  </a:lnTo>
                  <a:lnTo>
                    <a:pt x="1187" y="1636"/>
                  </a:lnTo>
                  <a:lnTo>
                    <a:pt x="1205" y="1597"/>
                  </a:lnTo>
                  <a:lnTo>
                    <a:pt x="1187" y="1546"/>
                  </a:lnTo>
                  <a:lnTo>
                    <a:pt x="1174" y="1518"/>
                  </a:lnTo>
                  <a:lnTo>
                    <a:pt x="1123" y="1527"/>
                  </a:lnTo>
                  <a:lnTo>
                    <a:pt x="1092" y="1479"/>
                  </a:lnTo>
                  <a:lnTo>
                    <a:pt x="1040" y="1452"/>
                  </a:lnTo>
                  <a:lnTo>
                    <a:pt x="968" y="1452"/>
                  </a:lnTo>
                  <a:lnTo>
                    <a:pt x="913" y="1482"/>
                  </a:lnTo>
                  <a:lnTo>
                    <a:pt x="889" y="1517"/>
                  </a:lnTo>
                  <a:lnTo>
                    <a:pt x="814" y="1518"/>
                  </a:lnTo>
                  <a:lnTo>
                    <a:pt x="763" y="1494"/>
                  </a:lnTo>
                  <a:lnTo>
                    <a:pt x="740" y="1538"/>
                  </a:lnTo>
                  <a:lnTo>
                    <a:pt x="697" y="1522"/>
                  </a:lnTo>
                  <a:lnTo>
                    <a:pt x="595" y="1515"/>
                  </a:lnTo>
                  <a:lnTo>
                    <a:pt x="550" y="1491"/>
                  </a:lnTo>
                  <a:lnTo>
                    <a:pt x="515" y="1471"/>
                  </a:lnTo>
                  <a:lnTo>
                    <a:pt x="510" y="1419"/>
                  </a:lnTo>
                  <a:lnTo>
                    <a:pt x="495" y="1452"/>
                  </a:lnTo>
                  <a:lnTo>
                    <a:pt x="447" y="1429"/>
                  </a:lnTo>
                  <a:lnTo>
                    <a:pt x="408" y="1390"/>
                  </a:lnTo>
                  <a:lnTo>
                    <a:pt x="357" y="1388"/>
                  </a:lnTo>
                  <a:lnTo>
                    <a:pt x="317" y="1349"/>
                  </a:lnTo>
                  <a:lnTo>
                    <a:pt x="249" y="1336"/>
                  </a:lnTo>
                  <a:lnTo>
                    <a:pt x="249" y="1253"/>
                  </a:lnTo>
                  <a:lnTo>
                    <a:pt x="215" y="1226"/>
                  </a:lnTo>
                  <a:lnTo>
                    <a:pt x="162" y="1222"/>
                  </a:lnTo>
                  <a:lnTo>
                    <a:pt x="99" y="1261"/>
                  </a:lnTo>
                  <a:lnTo>
                    <a:pt x="55" y="1230"/>
                  </a:lnTo>
                  <a:lnTo>
                    <a:pt x="60" y="1167"/>
                  </a:lnTo>
                  <a:lnTo>
                    <a:pt x="37" y="1135"/>
                  </a:lnTo>
                  <a:lnTo>
                    <a:pt x="44" y="1091"/>
                  </a:lnTo>
                  <a:lnTo>
                    <a:pt x="44" y="1091"/>
                  </a:lnTo>
                  <a:lnTo>
                    <a:pt x="55" y="1017"/>
                  </a:lnTo>
                  <a:lnTo>
                    <a:pt x="55" y="977"/>
                  </a:lnTo>
                  <a:lnTo>
                    <a:pt x="48" y="982"/>
                  </a:lnTo>
                  <a:lnTo>
                    <a:pt x="0" y="951"/>
                  </a:lnTo>
                  <a:lnTo>
                    <a:pt x="9" y="879"/>
                  </a:lnTo>
                  <a:lnTo>
                    <a:pt x="44" y="852"/>
                  </a:lnTo>
                  <a:lnTo>
                    <a:pt x="111" y="896"/>
                  </a:lnTo>
                  <a:lnTo>
                    <a:pt x="131" y="872"/>
                  </a:lnTo>
                  <a:lnTo>
                    <a:pt x="127" y="844"/>
                  </a:lnTo>
                  <a:lnTo>
                    <a:pt x="206" y="829"/>
                  </a:lnTo>
                  <a:lnTo>
                    <a:pt x="222" y="800"/>
                  </a:lnTo>
                  <a:lnTo>
                    <a:pt x="258" y="785"/>
                  </a:lnTo>
                  <a:lnTo>
                    <a:pt x="261" y="658"/>
                  </a:lnTo>
                  <a:lnTo>
                    <a:pt x="226" y="643"/>
                  </a:lnTo>
                  <a:lnTo>
                    <a:pt x="241" y="610"/>
                  </a:lnTo>
                  <a:lnTo>
                    <a:pt x="333" y="599"/>
                  </a:lnTo>
                  <a:lnTo>
                    <a:pt x="348" y="575"/>
                  </a:lnTo>
                  <a:lnTo>
                    <a:pt x="352" y="513"/>
                  </a:lnTo>
                  <a:lnTo>
                    <a:pt x="399" y="489"/>
                  </a:lnTo>
                  <a:lnTo>
                    <a:pt x="455" y="504"/>
                  </a:lnTo>
                  <a:lnTo>
                    <a:pt x="475" y="402"/>
                  </a:lnTo>
                  <a:lnTo>
                    <a:pt x="499" y="378"/>
                  </a:lnTo>
                  <a:lnTo>
                    <a:pt x="534" y="369"/>
                  </a:lnTo>
                  <a:lnTo>
                    <a:pt x="546" y="334"/>
                  </a:lnTo>
                  <a:lnTo>
                    <a:pt x="574" y="314"/>
                  </a:lnTo>
                  <a:lnTo>
                    <a:pt x="598" y="348"/>
                  </a:lnTo>
                  <a:lnTo>
                    <a:pt x="664" y="384"/>
                  </a:lnTo>
                  <a:lnTo>
                    <a:pt x="681" y="436"/>
                  </a:lnTo>
                  <a:lnTo>
                    <a:pt x="712" y="510"/>
                  </a:lnTo>
                  <a:lnTo>
                    <a:pt x="815" y="530"/>
                  </a:lnTo>
                  <a:lnTo>
                    <a:pt x="861" y="543"/>
                  </a:lnTo>
                  <a:lnTo>
                    <a:pt x="913" y="570"/>
                  </a:lnTo>
                  <a:lnTo>
                    <a:pt x="946" y="626"/>
                  </a:lnTo>
                  <a:lnTo>
                    <a:pt x="977" y="657"/>
                  </a:lnTo>
                  <a:lnTo>
                    <a:pt x="1229" y="677"/>
                  </a:lnTo>
                  <a:lnTo>
                    <a:pt x="1285" y="692"/>
                  </a:lnTo>
                  <a:lnTo>
                    <a:pt x="1352" y="729"/>
                  </a:lnTo>
                  <a:lnTo>
                    <a:pt x="1419" y="708"/>
                  </a:lnTo>
                  <a:lnTo>
                    <a:pt x="1455" y="681"/>
                  </a:lnTo>
                  <a:lnTo>
                    <a:pt x="1546" y="692"/>
                  </a:lnTo>
                  <a:lnTo>
                    <a:pt x="1617" y="633"/>
                  </a:lnTo>
                  <a:lnTo>
                    <a:pt x="1625" y="578"/>
                  </a:lnTo>
                  <a:lnTo>
                    <a:pt x="1621" y="526"/>
                  </a:lnTo>
                  <a:lnTo>
                    <a:pt x="1684" y="546"/>
                  </a:lnTo>
                  <a:lnTo>
                    <a:pt x="1728" y="503"/>
                  </a:lnTo>
                  <a:lnTo>
                    <a:pt x="1767" y="471"/>
                  </a:lnTo>
                  <a:lnTo>
                    <a:pt x="1834" y="431"/>
                  </a:lnTo>
                  <a:lnTo>
                    <a:pt x="1914" y="396"/>
                  </a:lnTo>
                  <a:lnTo>
                    <a:pt x="1877" y="348"/>
                  </a:lnTo>
                  <a:lnTo>
                    <a:pt x="1804" y="357"/>
                  </a:lnTo>
                  <a:lnTo>
                    <a:pt x="1767" y="367"/>
                  </a:lnTo>
                  <a:lnTo>
                    <a:pt x="1757" y="348"/>
                  </a:lnTo>
                  <a:lnTo>
                    <a:pt x="1752" y="248"/>
                  </a:lnTo>
                  <a:lnTo>
                    <a:pt x="1763" y="210"/>
                  </a:lnTo>
                  <a:lnTo>
                    <a:pt x="1798" y="246"/>
                  </a:lnTo>
                  <a:lnTo>
                    <a:pt x="1858" y="246"/>
                  </a:lnTo>
                  <a:lnTo>
                    <a:pt x="1870" y="158"/>
                  </a:lnTo>
                  <a:lnTo>
                    <a:pt x="1905" y="127"/>
                  </a:lnTo>
                  <a:lnTo>
                    <a:pt x="1873" y="48"/>
                  </a:lnTo>
                  <a:lnTo>
                    <a:pt x="1897" y="0"/>
                  </a:lnTo>
                  <a:lnTo>
                    <a:pt x="2091" y="5"/>
                  </a:lnTo>
                  <a:lnTo>
                    <a:pt x="2138" y="55"/>
                  </a:lnTo>
                  <a:lnTo>
                    <a:pt x="2182" y="96"/>
                  </a:lnTo>
                  <a:lnTo>
                    <a:pt x="2214" y="135"/>
                  </a:lnTo>
                  <a:lnTo>
                    <a:pt x="2225" y="190"/>
                  </a:lnTo>
                  <a:lnTo>
                    <a:pt x="2261" y="234"/>
                  </a:lnTo>
                  <a:lnTo>
                    <a:pt x="2340" y="250"/>
                  </a:lnTo>
                  <a:lnTo>
                    <a:pt x="2376" y="282"/>
                  </a:lnTo>
                  <a:lnTo>
                    <a:pt x="2414" y="309"/>
                  </a:lnTo>
                  <a:lnTo>
                    <a:pt x="2431" y="337"/>
                  </a:lnTo>
                  <a:lnTo>
                    <a:pt x="2478" y="341"/>
                  </a:lnTo>
                  <a:lnTo>
                    <a:pt x="2558" y="325"/>
                  </a:lnTo>
                  <a:lnTo>
                    <a:pt x="2573" y="348"/>
                  </a:lnTo>
                  <a:lnTo>
                    <a:pt x="2581" y="388"/>
                  </a:lnTo>
                  <a:lnTo>
                    <a:pt x="2549" y="412"/>
                  </a:lnTo>
                  <a:lnTo>
                    <a:pt x="2545" y="526"/>
                  </a:lnTo>
                  <a:lnTo>
                    <a:pt x="2502" y="519"/>
                  </a:lnTo>
                  <a:lnTo>
                    <a:pt x="2478" y="565"/>
                  </a:lnTo>
                  <a:lnTo>
                    <a:pt x="2482" y="617"/>
                  </a:lnTo>
                  <a:lnTo>
                    <a:pt x="2526" y="626"/>
                  </a:lnTo>
                  <a:lnTo>
                    <a:pt x="2524" y="626"/>
                  </a:lnTo>
                  <a:lnTo>
                    <a:pt x="2478" y="661"/>
                  </a:lnTo>
                  <a:lnTo>
                    <a:pt x="2435" y="677"/>
                  </a:lnTo>
                  <a:lnTo>
                    <a:pt x="2387" y="729"/>
                  </a:lnTo>
                  <a:lnTo>
                    <a:pt x="2344" y="729"/>
                  </a:lnTo>
                  <a:lnTo>
                    <a:pt x="2304" y="712"/>
                  </a:lnTo>
                  <a:lnTo>
                    <a:pt x="2280" y="788"/>
                  </a:lnTo>
                  <a:lnTo>
                    <a:pt x="2237" y="815"/>
                  </a:lnTo>
                  <a:lnTo>
                    <a:pt x="2182" y="850"/>
                  </a:lnTo>
                  <a:lnTo>
                    <a:pt x="2114" y="874"/>
                  </a:lnTo>
                  <a:lnTo>
                    <a:pt x="2111" y="819"/>
                  </a:lnTo>
                  <a:lnTo>
                    <a:pt x="2099" y="767"/>
                  </a:lnTo>
                  <a:lnTo>
                    <a:pt x="2079" y="764"/>
                  </a:lnTo>
                  <a:lnTo>
                    <a:pt x="2052" y="788"/>
                  </a:lnTo>
                  <a:lnTo>
                    <a:pt x="2032" y="823"/>
                  </a:lnTo>
                </a:path>
              </a:pathLst>
            </a:custGeom>
            <a:solidFill>
              <a:srgbClr val="FFFF00"/>
            </a:solidFill>
            <a:ln w="31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" name="Freeform 129"/>
            <p:cNvSpPr>
              <a:spLocks/>
            </p:cNvSpPr>
            <p:nvPr/>
          </p:nvSpPr>
          <p:spPr bwMode="auto">
            <a:xfrm>
              <a:off x="6346015" y="3857346"/>
              <a:ext cx="211035" cy="277245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18" y="84"/>
                </a:cxn>
                <a:cxn ang="0">
                  <a:pos x="190" y="99"/>
                </a:cxn>
                <a:cxn ang="0">
                  <a:pos x="166" y="143"/>
                </a:cxn>
                <a:cxn ang="0">
                  <a:pos x="122" y="163"/>
                </a:cxn>
                <a:cxn ang="0">
                  <a:pos x="174" y="213"/>
                </a:cxn>
                <a:cxn ang="0">
                  <a:pos x="159" y="261"/>
                </a:cxn>
                <a:cxn ang="0">
                  <a:pos x="95" y="285"/>
                </a:cxn>
                <a:cxn ang="0">
                  <a:pos x="67" y="257"/>
                </a:cxn>
                <a:cxn ang="0">
                  <a:pos x="12" y="234"/>
                </a:cxn>
                <a:cxn ang="0">
                  <a:pos x="48" y="206"/>
                </a:cxn>
                <a:cxn ang="0">
                  <a:pos x="52" y="154"/>
                </a:cxn>
                <a:cxn ang="0">
                  <a:pos x="12" y="143"/>
                </a:cxn>
                <a:cxn ang="0">
                  <a:pos x="0" y="143"/>
                </a:cxn>
                <a:cxn ang="0">
                  <a:pos x="43" y="116"/>
                </a:cxn>
                <a:cxn ang="0">
                  <a:pos x="67" y="40"/>
                </a:cxn>
                <a:cxn ang="0">
                  <a:pos x="107" y="57"/>
                </a:cxn>
                <a:cxn ang="0">
                  <a:pos x="150" y="57"/>
                </a:cxn>
                <a:cxn ang="0">
                  <a:pos x="198" y="5"/>
                </a:cxn>
                <a:cxn ang="0">
                  <a:pos x="214" y="0"/>
                </a:cxn>
              </a:cxnLst>
              <a:rect l="0" t="0" r="r" b="b"/>
              <a:pathLst>
                <a:path w="218" h="285">
                  <a:moveTo>
                    <a:pt x="214" y="0"/>
                  </a:moveTo>
                  <a:lnTo>
                    <a:pt x="218" y="84"/>
                  </a:lnTo>
                  <a:lnTo>
                    <a:pt x="190" y="99"/>
                  </a:lnTo>
                  <a:lnTo>
                    <a:pt x="166" y="143"/>
                  </a:lnTo>
                  <a:lnTo>
                    <a:pt x="122" y="163"/>
                  </a:lnTo>
                  <a:lnTo>
                    <a:pt x="174" y="213"/>
                  </a:lnTo>
                  <a:lnTo>
                    <a:pt x="159" y="261"/>
                  </a:lnTo>
                  <a:lnTo>
                    <a:pt x="95" y="285"/>
                  </a:lnTo>
                  <a:lnTo>
                    <a:pt x="67" y="257"/>
                  </a:lnTo>
                  <a:lnTo>
                    <a:pt x="12" y="234"/>
                  </a:lnTo>
                  <a:lnTo>
                    <a:pt x="48" y="206"/>
                  </a:lnTo>
                  <a:lnTo>
                    <a:pt x="52" y="154"/>
                  </a:lnTo>
                  <a:lnTo>
                    <a:pt x="12" y="143"/>
                  </a:lnTo>
                  <a:lnTo>
                    <a:pt x="0" y="143"/>
                  </a:lnTo>
                  <a:lnTo>
                    <a:pt x="43" y="116"/>
                  </a:lnTo>
                  <a:lnTo>
                    <a:pt x="67" y="40"/>
                  </a:lnTo>
                  <a:lnTo>
                    <a:pt x="107" y="57"/>
                  </a:lnTo>
                  <a:lnTo>
                    <a:pt x="150" y="57"/>
                  </a:lnTo>
                  <a:lnTo>
                    <a:pt x="198" y="5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Freeform 131"/>
            <p:cNvSpPr>
              <a:spLocks/>
            </p:cNvSpPr>
            <p:nvPr/>
          </p:nvSpPr>
          <p:spPr bwMode="auto">
            <a:xfrm>
              <a:off x="5097154" y="4680325"/>
              <a:ext cx="338234" cy="887182"/>
            </a:xfrm>
            <a:custGeom>
              <a:avLst/>
              <a:gdLst/>
              <a:ahLst/>
              <a:cxnLst>
                <a:cxn ang="0">
                  <a:pos x="6" y="348"/>
                </a:cxn>
                <a:cxn ang="0">
                  <a:pos x="24" y="309"/>
                </a:cxn>
                <a:cxn ang="0">
                  <a:pos x="24" y="218"/>
                </a:cxn>
                <a:cxn ang="0">
                  <a:pos x="65" y="175"/>
                </a:cxn>
                <a:cxn ang="0">
                  <a:pos x="85" y="111"/>
                </a:cxn>
                <a:cxn ang="0">
                  <a:pos x="120" y="63"/>
                </a:cxn>
                <a:cxn ang="0">
                  <a:pos x="179" y="36"/>
                </a:cxn>
                <a:cxn ang="0">
                  <a:pos x="183" y="9"/>
                </a:cxn>
                <a:cxn ang="0">
                  <a:pos x="234" y="0"/>
                </a:cxn>
                <a:cxn ang="0">
                  <a:pos x="247" y="28"/>
                </a:cxn>
                <a:cxn ang="0">
                  <a:pos x="265" y="79"/>
                </a:cxn>
                <a:cxn ang="0">
                  <a:pos x="247" y="118"/>
                </a:cxn>
                <a:cxn ang="0">
                  <a:pos x="214" y="142"/>
                </a:cxn>
                <a:cxn ang="0">
                  <a:pos x="210" y="182"/>
                </a:cxn>
                <a:cxn ang="0">
                  <a:pos x="262" y="190"/>
                </a:cxn>
                <a:cxn ang="0">
                  <a:pos x="285" y="238"/>
                </a:cxn>
                <a:cxn ang="0">
                  <a:pos x="297" y="313"/>
                </a:cxn>
                <a:cxn ang="0">
                  <a:pos x="341" y="321"/>
                </a:cxn>
                <a:cxn ang="0">
                  <a:pos x="353" y="352"/>
                </a:cxn>
                <a:cxn ang="0">
                  <a:pos x="333" y="396"/>
                </a:cxn>
                <a:cxn ang="0">
                  <a:pos x="306" y="420"/>
                </a:cxn>
                <a:cxn ang="0">
                  <a:pos x="258" y="439"/>
                </a:cxn>
                <a:cxn ang="0">
                  <a:pos x="254" y="523"/>
                </a:cxn>
                <a:cxn ang="0">
                  <a:pos x="265" y="554"/>
                </a:cxn>
                <a:cxn ang="0">
                  <a:pos x="302" y="601"/>
                </a:cxn>
                <a:cxn ang="0">
                  <a:pos x="289" y="680"/>
                </a:cxn>
                <a:cxn ang="0">
                  <a:pos x="293" y="720"/>
                </a:cxn>
                <a:cxn ang="0">
                  <a:pos x="309" y="779"/>
                </a:cxn>
                <a:cxn ang="0">
                  <a:pos x="348" y="814"/>
                </a:cxn>
                <a:cxn ang="0">
                  <a:pos x="317" y="882"/>
                </a:cxn>
                <a:cxn ang="0">
                  <a:pos x="297" y="913"/>
                </a:cxn>
                <a:cxn ang="0">
                  <a:pos x="278" y="827"/>
                </a:cxn>
                <a:cxn ang="0">
                  <a:pos x="265" y="768"/>
                </a:cxn>
                <a:cxn ang="0">
                  <a:pos x="230" y="740"/>
                </a:cxn>
                <a:cxn ang="0">
                  <a:pos x="247" y="624"/>
                </a:cxn>
                <a:cxn ang="0">
                  <a:pos x="203" y="558"/>
                </a:cxn>
                <a:cxn ang="0">
                  <a:pos x="179" y="593"/>
                </a:cxn>
                <a:cxn ang="0">
                  <a:pos x="147" y="624"/>
                </a:cxn>
                <a:cxn ang="0">
                  <a:pos x="100" y="609"/>
                </a:cxn>
                <a:cxn ang="0">
                  <a:pos x="92" y="506"/>
                </a:cxn>
                <a:cxn ang="0">
                  <a:pos x="80" y="459"/>
                </a:cxn>
                <a:cxn ang="0">
                  <a:pos x="41" y="407"/>
                </a:cxn>
                <a:cxn ang="0">
                  <a:pos x="0" y="372"/>
                </a:cxn>
                <a:cxn ang="0">
                  <a:pos x="6" y="348"/>
                </a:cxn>
              </a:cxnLst>
              <a:rect l="0" t="0" r="r" b="b"/>
              <a:pathLst>
                <a:path w="353" h="913">
                  <a:moveTo>
                    <a:pt x="6" y="348"/>
                  </a:moveTo>
                  <a:lnTo>
                    <a:pt x="24" y="309"/>
                  </a:lnTo>
                  <a:lnTo>
                    <a:pt x="24" y="218"/>
                  </a:lnTo>
                  <a:lnTo>
                    <a:pt x="65" y="175"/>
                  </a:lnTo>
                  <a:lnTo>
                    <a:pt x="85" y="111"/>
                  </a:lnTo>
                  <a:lnTo>
                    <a:pt x="120" y="63"/>
                  </a:lnTo>
                  <a:lnTo>
                    <a:pt x="179" y="36"/>
                  </a:lnTo>
                  <a:lnTo>
                    <a:pt x="183" y="9"/>
                  </a:lnTo>
                  <a:lnTo>
                    <a:pt x="234" y="0"/>
                  </a:lnTo>
                  <a:lnTo>
                    <a:pt x="247" y="28"/>
                  </a:lnTo>
                  <a:lnTo>
                    <a:pt x="265" y="79"/>
                  </a:lnTo>
                  <a:lnTo>
                    <a:pt x="247" y="118"/>
                  </a:lnTo>
                  <a:lnTo>
                    <a:pt x="214" y="142"/>
                  </a:lnTo>
                  <a:lnTo>
                    <a:pt x="210" y="182"/>
                  </a:lnTo>
                  <a:lnTo>
                    <a:pt x="262" y="190"/>
                  </a:lnTo>
                  <a:lnTo>
                    <a:pt x="285" y="238"/>
                  </a:lnTo>
                  <a:lnTo>
                    <a:pt x="297" y="313"/>
                  </a:lnTo>
                  <a:lnTo>
                    <a:pt x="341" y="321"/>
                  </a:lnTo>
                  <a:lnTo>
                    <a:pt x="353" y="352"/>
                  </a:lnTo>
                  <a:lnTo>
                    <a:pt x="333" y="396"/>
                  </a:lnTo>
                  <a:lnTo>
                    <a:pt x="306" y="420"/>
                  </a:lnTo>
                  <a:lnTo>
                    <a:pt x="258" y="439"/>
                  </a:lnTo>
                  <a:lnTo>
                    <a:pt x="254" y="523"/>
                  </a:lnTo>
                  <a:lnTo>
                    <a:pt x="265" y="554"/>
                  </a:lnTo>
                  <a:lnTo>
                    <a:pt x="302" y="601"/>
                  </a:lnTo>
                  <a:lnTo>
                    <a:pt x="289" y="680"/>
                  </a:lnTo>
                  <a:lnTo>
                    <a:pt x="293" y="720"/>
                  </a:lnTo>
                  <a:lnTo>
                    <a:pt x="309" y="779"/>
                  </a:lnTo>
                  <a:lnTo>
                    <a:pt x="348" y="814"/>
                  </a:lnTo>
                  <a:lnTo>
                    <a:pt x="317" y="882"/>
                  </a:lnTo>
                  <a:lnTo>
                    <a:pt x="297" y="913"/>
                  </a:lnTo>
                  <a:lnTo>
                    <a:pt x="278" y="827"/>
                  </a:lnTo>
                  <a:lnTo>
                    <a:pt x="265" y="768"/>
                  </a:lnTo>
                  <a:lnTo>
                    <a:pt x="230" y="740"/>
                  </a:lnTo>
                  <a:lnTo>
                    <a:pt x="247" y="624"/>
                  </a:lnTo>
                  <a:lnTo>
                    <a:pt x="203" y="558"/>
                  </a:lnTo>
                  <a:lnTo>
                    <a:pt x="179" y="593"/>
                  </a:lnTo>
                  <a:lnTo>
                    <a:pt x="147" y="624"/>
                  </a:lnTo>
                  <a:lnTo>
                    <a:pt x="100" y="609"/>
                  </a:lnTo>
                  <a:lnTo>
                    <a:pt x="92" y="506"/>
                  </a:lnTo>
                  <a:lnTo>
                    <a:pt x="80" y="459"/>
                  </a:lnTo>
                  <a:lnTo>
                    <a:pt x="41" y="407"/>
                  </a:lnTo>
                  <a:lnTo>
                    <a:pt x="0" y="372"/>
                  </a:lnTo>
                  <a:lnTo>
                    <a:pt x="6" y="34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Freeform 144"/>
            <p:cNvSpPr>
              <a:spLocks/>
            </p:cNvSpPr>
            <p:nvPr/>
          </p:nvSpPr>
          <p:spPr bwMode="auto">
            <a:xfrm>
              <a:off x="5533678" y="5360303"/>
              <a:ext cx="248616" cy="221796"/>
            </a:xfrm>
            <a:custGeom>
              <a:avLst/>
              <a:gdLst/>
              <a:ahLst/>
              <a:cxnLst>
                <a:cxn ang="0">
                  <a:pos x="107" y="189"/>
                </a:cxn>
                <a:cxn ang="0">
                  <a:pos x="48" y="206"/>
                </a:cxn>
                <a:cxn ang="0">
                  <a:pos x="40" y="130"/>
                </a:cxn>
                <a:cxn ang="0">
                  <a:pos x="0" y="99"/>
                </a:cxn>
                <a:cxn ang="0">
                  <a:pos x="20" y="44"/>
                </a:cxn>
                <a:cxn ang="0">
                  <a:pos x="64" y="0"/>
                </a:cxn>
                <a:cxn ang="0">
                  <a:pos x="107" y="27"/>
                </a:cxn>
                <a:cxn ang="0">
                  <a:pos x="154" y="20"/>
                </a:cxn>
                <a:cxn ang="0">
                  <a:pos x="186" y="55"/>
                </a:cxn>
                <a:cxn ang="0">
                  <a:pos x="234" y="20"/>
                </a:cxn>
                <a:cxn ang="0">
                  <a:pos x="254" y="35"/>
                </a:cxn>
                <a:cxn ang="0">
                  <a:pos x="257" y="123"/>
                </a:cxn>
                <a:cxn ang="0">
                  <a:pos x="226" y="147"/>
                </a:cxn>
                <a:cxn ang="0">
                  <a:pos x="182" y="189"/>
                </a:cxn>
                <a:cxn ang="0">
                  <a:pos x="139" y="226"/>
                </a:cxn>
                <a:cxn ang="0">
                  <a:pos x="107" y="189"/>
                </a:cxn>
              </a:cxnLst>
              <a:rect l="0" t="0" r="r" b="b"/>
              <a:pathLst>
                <a:path w="257" h="226">
                  <a:moveTo>
                    <a:pt x="107" y="189"/>
                  </a:moveTo>
                  <a:lnTo>
                    <a:pt x="48" y="206"/>
                  </a:lnTo>
                  <a:lnTo>
                    <a:pt x="40" y="130"/>
                  </a:lnTo>
                  <a:lnTo>
                    <a:pt x="0" y="99"/>
                  </a:lnTo>
                  <a:lnTo>
                    <a:pt x="20" y="44"/>
                  </a:lnTo>
                  <a:lnTo>
                    <a:pt x="64" y="0"/>
                  </a:lnTo>
                  <a:lnTo>
                    <a:pt x="107" y="27"/>
                  </a:lnTo>
                  <a:lnTo>
                    <a:pt x="154" y="20"/>
                  </a:lnTo>
                  <a:lnTo>
                    <a:pt x="186" y="55"/>
                  </a:lnTo>
                  <a:lnTo>
                    <a:pt x="234" y="20"/>
                  </a:lnTo>
                  <a:lnTo>
                    <a:pt x="254" y="35"/>
                  </a:lnTo>
                  <a:lnTo>
                    <a:pt x="257" y="123"/>
                  </a:lnTo>
                  <a:lnTo>
                    <a:pt x="226" y="147"/>
                  </a:lnTo>
                  <a:lnTo>
                    <a:pt x="182" y="189"/>
                  </a:lnTo>
                  <a:lnTo>
                    <a:pt x="139" y="226"/>
                  </a:lnTo>
                  <a:lnTo>
                    <a:pt x="107" y="189"/>
                  </a:lnTo>
                  <a:close/>
                </a:path>
              </a:pathLst>
            </a:custGeom>
            <a:solidFill>
              <a:srgbClr val="7F7F7F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Freeform 145"/>
            <p:cNvSpPr>
              <a:spLocks/>
            </p:cNvSpPr>
            <p:nvPr/>
          </p:nvSpPr>
          <p:spPr bwMode="auto">
            <a:xfrm>
              <a:off x="5525004" y="4913792"/>
              <a:ext cx="332451" cy="770446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7" y="111"/>
                </a:cxn>
                <a:cxn ang="0">
                  <a:pos x="106" y="139"/>
                </a:cxn>
                <a:cxn ang="0">
                  <a:pos x="114" y="170"/>
                </a:cxn>
                <a:cxn ang="0">
                  <a:pos x="103" y="221"/>
                </a:cxn>
                <a:cxn ang="0">
                  <a:pos x="134" y="258"/>
                </a:cxn>
                <a:cxn ang="0">
                  <a:pos x="206" y="360"/>
                </a:cxn>
                <a:cxn ang="0">
                  <a:pos x="245" y="388"/>
                </a:cxn>
                <a:cxn ang="0">
                  <a:pos x="245" y="479"/>
                </a:cxn>
                <a:cxn ang="0">
                  <a:pos x="265" y="494"/>
                </a:cxn>
                <a:cxn ang="0">
                  <a:pos x="268" y="582"/>
                </a:cxn>
                <a:cxn ang="0">
                  <a:pos x="237" y="606"/>
                </a:cxn>
                <a:cxn ang="0">
                  <a:pos x="193" y="648"/>
                </a:cxn>
                <a:cxn ang="0">
                  <a:pos x="150" y="685"/>
                </a:cxn>
                <a:cxn ang="0">
                  <a:pos x="169" y="712"/>
                </a:cxn>
                <a:cxn ang="0">
                  <a:pos x="145" y="744"/>
                </a:cxn>
                <a:cxn ang="0">
                  <a:pos x="162" y="792"/>
                </a:cxn>
                <a:cxn ang="0">
                  <a:pos x="245" y="727"/>
                </a:cxn>
                <a:cxn ang="0">
                  <a:pos x="316" y="665"/>
                </a:cxn>
                <a:cxn ang="0">
                  <a:pos x="335" y="637"/>
                </a:cxn>
                <a:cxn ang="0">
                  <a:pos x="347" y="518"/>
                </a:cxn>
                <a:cxn ang="0">
                  <a:pos x="324" y="416"/>
                </a:cxn>
                <a:cxn ang="0">
                  <a:pos x="257" y="344"/>
                </a:cxn>
                <a:cxn ang="0">
                  <a:pos x="178" y="253"/>
                </a:cxn>
                <a:cxn ang="0">
                  <a:pos x="178" y="190"/>
                </a:cxn>
                <a:cxn ang="0">
                  <a:pos x="201" y="162"/>
                </a:cxn>
                <a:cxn ang="0">
                  <a:pos x="257" y="124"/>
                </a:cxn>
                <a:cxn ang="0">
                  <a:pos x="189" y="24"/>
                </a:cxn>
                <a:cxn ang="0">
                  <a:pos x="118" y="0"/>
                </a:cxn>
                <a:cxn ang="0">
                  <a:pos x="71" y="0"/>
                </a:cxn>
                <a:cxn ang="0">
                  <a:pos x="0" y="41"/>
                </a:cxn>
              </a:cxnLst>
              <a:rect l="0" t="0" r="r" b="b"/>
              <a:pathLst>
                <a:path w="347" h="792">
                  <a:moveTo>
                    <a:pt x="0" y="41"/>
                  </a:moveTo>
                  <a:lnTo>
                    <a:pt x="27" y="111"/>
                  </a:lnTo>
                  <a:lnTo>
                    <a:pt x="106" y="139"/>
                  </a:lnTo>
                  <a:lnTo>
                    <a:pt x="114" y="170"/>
                  </a:lnTo>
                  <a:lnTo>
                    <a:pt x="103" y="221"/>
                  </a:lnTo>
                  <a:lnTo>
                    <a:pt x="134" y="258"/>
                  </a:lnTo>
                  <a:lnTo>
                    <a:pt x="206" y="360"/>
                  </a:lnTo>
                  <a:lnTo>
                    <a:pt x="245" y="388"/>
                  </a:lnTo>
                  <a:lnTo>
                    <a:pt x="245" y="479"/>
                  </a:lnTo>
                  <a:lnTo>
                    <a:pt x="265" y="494"/>
                  </a:lnTo>
                  <a:lnTo>
                    <a:pt x="268" y="582"/>
                  </a:lnTo>
                  <a:lnTo>
                    <a:pt x="237" y="606"/>
                  </a:lnTo>
                  <a:lnTo>
                    <a:pt x="193" y="648"/>
                  </a:lnTo>
                  <a:lnTo>
                    <a:pt x="150" y="685"/>
                  </a:lnTo>
                  <a:lnTo>
                    <a:pt x="169" y="712"/>
                  </a:lnTo>
                  <a:lnTo>
                    <a:pt x="145" y="744"/>
                  </a:lnTo>
                  <a:lnTo>
                    <a:pt x="162" y="792"/>
                  </a:lnTo>
                  <a:lnTo>
                    <a:pt x="245" y="727"/>
                  </a:lnTo>
                  <a:lnTo>
                    <a:pt x="316" y="665"/>
                  </a:lnTo>
                  <a:lnTo>
                    <a:pt x="335" y="637"/>
                  </a:lnTo>
                  <a:lnTo>
                    <a:pt x="347" y="518"/>
                  </a:lnTo>
                  <a:lnTo>
                    <a:pt x="324" y="416"/>
                  </a:lnTo>
                  <a:lnTo>
                    <a:pt x="257" y="344"/>
                  </a:lnTo>
                  <a:lnTo>
                    <a:pt x="178" y="253"/>
                  </a:lnTo>
                  <a:lnTo>
                    <a:pt x="178" y="190"/>
                  </a:lnTo>
                  <a:lnTo>
                    <a:pt x="201" y="162"/>
                  </a:lnTo>
                  <a:lnTo>
                    <a:pt x="257" y="124"/>
                  </a:lnTo>
                  <a:lnTo>
                    <a:pt x="189" y="24"/>
                  </a:lnTo>
                  <a:lnTo>
                    <a:pt x="118" y="0"/>
                  </a:lnTo>
                  <a:lnTo>
                    <a:pt x="71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kern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549" name="Freeform 151"/>
            <p:cNvSpPr>
              <a:spLocks/>
            </p:cNvSpPr>
            <p:nvPr/>
          </p:nvSpPr>
          <p:spPr bwMode="auto">
            <a:xfrm>
              <a:off x="5808311" y="5080140"/>
              <a:ext cx="83836" cy="125489"/>
            </a:xfrm>
            <a:custGeom>
              <a:avLst/>
              <a:gdLst/>
              <a:ahLst/>
              <a:cxnLst>
                <a:cxn ang="0">
                  <a:pos x="28" y="27"/>
                </a:cxn>
                <a:cxn ang="0">
                  <a:pos x="0" y="70"/>
                </a:cxn>
                <a:cxn ang="0">
                  <a:pos x="4" y="129"/>
                </a:cxn>
                <a:cxn ang="0">
                  <a:pos x="44" y="129"/>
                </a:cxn>
                <a:cxn ang="0">
                  <a:pos x="87" y="74"/>
                </a:cxn>
                <a:cxn ang="0">
                  <a:pos x="59" y="0"/>
                </a:cxn>
                <a:cxn ang="0">
                  <a:pos x="28" y="27"/>
                </a:cxn>
              </a:cxnLst>
              <a:rect l="0" t="0" r="r" b="b"/>
              <a:pathLst>
                <a:path w="87" h="129">
                  <a:moveTo>
                    <a:pt x="28" y="27"/>
                  </a:moveTo>
                  <a:lnTo>
                    <a:pt x="0" y="70"/>
                  </a:lnTo>
                  <a:lnTo>
                    <a:pt x="4" y="129"/>
                  </a:lnTo>
                  <a:lnTo>
                    <a:pt x="44" y="129"/>
                  </a:lnTo>
                  <a:lnTo>
                    <a:pt x="87" y="74"/>
                  </a:lnTo>
                  <a:lnTo>
                    <a:pt x="59" y="0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Freeform 153"/>
            <p:cNvSpPr>
              <a:spLocks/>
            </p:cNvSpPr>
            <p:nvPr/>
          </p:nvSpPr>
          <p:spPr bwMode="auto">
            <a:xfrm>
              <a:off x="2946336" y="4003264"/>
              <a:ext cx="867265" cy="79963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4" y="139"/>
                </a:cxn>
                <a:cxn ang="0">
                  <a:pos x="62" y="235"/>
                </a:cxn>
                <a:cxn ang="0">
                  <a:pos x="102" y="291"/>
                </a:cxn>
                <a:cxn ang="0">
                  <a:pos x="71" y="362"/>
                </a:cxn>
                <a:cxn ang="0">
                  <a:pos x="122" y="421"/>
                </a:cxn>
                <a:cxn ang="0">
                  <a:pos x="185" y="421"/>
                </a:cxn>
                <a:cxn ang="0">
                  <a:pos x="178" y="504"/>
                </a:cxn>
                <a:cxn ang="0">
                  <a:pos x="209" y="559"/>
                </a:cxn>
                <a:cxn ang="0">
                  <a:pos x="272" y="571"/>
                </a:cxn>
                <a:cxn ang="0">
                  <a:pos x="299" y="594"/>
                </a:cxn>
                <a:cxn ang="0">
                  <a:pos x="351" y="670"/>
                </a:cxn>
                <a:cxn ang="0">
                  <a:pos x="387" y="701"/>
                </a:cxn>
                <a:cxn ang="0">
                  <a:pos x="549" y="745"/>
                </a:cxn>
                <a:cxn ang="0">
                  <a:pos x="596" y="721"/>
                </a:cxn>
                <a:cxn ang="0">
                  <a:pos x="660" y="824"/>
                </a:cxn>
                <a:cxn ang="0">
                  <a:pos x="825" y="824"/>
                </a:cxn>
                <a:cxn ang="0">
                  <a:pos x="873" y="769"/>
                </a:cxn>
                <a:cxn ang="0">
                  <a:pos x="884" y="705"/>
                </a:cxn>
                <a:cxn ang="0">
                  <a:pos x="837" y="650"/>
                </a:cxn>
                <a:cxn ang="0">
                  <a:pos x="790" y="583"/>
                </a:cxn>
                <a:cxn ang="0">
                  <a:pos x="798" y="496"/>
                </a:cxn>
                <a:cxn ang="0">
                  <a:pos x="754" y="385"/>
                </a:cxn>
                <a:cxn ang="0">
                  <a:pos x="758" y="211"/>
                </a:cxn>
                <a:cxn ang="0">
                  <a:pos x="623" y="129"/>
                </a:cxn>
                <a:cxn ang="0">
                  <a:pos x="493" y="108"/>
                </a:cxn>
                <a:cxn ang="0">
                  <a:pos x="426" y="167"/>
                </a:cxn>
                <a:cxn ang="0">
                  <a:pos x="355" y="208"/>
                </a:cxn>
                <a:cxn ang="0">
                  <a:pos x="248" y="160"/>
                </a:cxn>
                <a:cxn ang="0">
                  <a:pos x="189" y="70"/>
                </a:cxn>
                <a:cxn ang="0">
                  <a:pos x="146" y="26"/>
                </a:cxn>
                <a:cxn ang="0">
                  <a:pos x="75" y="64"/>
                </a:cxn>
                <a:cxn ang="0">
                  <a:pos x="16" y="0"/>
                </a:cxn>
              </a:cxnLst>
              <a:rect l="0" t="0" r="r" b="b"/>
              <a:pathLst>
                <a:path w="901" h="824">
                  <a:moveTo>
                    <a:pt x="16" y="0"/>
                  </a:moveTo>
                  <a:lnTo>
                    <a:pt x="0" y="21"/>
                  </a:lnTo>
                  <a:lnTo>
                    <a:pt x="21" y="80"/>
                  </a:lnTo>
                  <a:lnTo>
                    <a:pt x="44" y="139"/>
                  </a:lnTo>
                  <a:lnTo>
                    <a:pt x="56" y="199"/>
                  </a:lnTo>
                  <a:lnTo>
                    <a:pt x="62" y="235"/>
                  </a:lnTo>
                  <a:lnTo>
                    <a:pt x="110" y="243"/>
                  </a:lnTo>
                  <a:lnTo>
                    <a:pt x="102" y="291"/>
                  </a:lnTo>
                  <a:lnTo>
                    <a:pt x="71" y="314"/>
                  </a:lnTo>
                  <a:lnTo>
                    <a:pt x="71" y="362"/>
                  </a:lnTo>
                  <a:lnTo>
                    <a:pt x="113" y="381"/>
                  </a:lnTo>
                  <a:lnTo>
                    <a:pt x="122" y="421"/>
                  </a:lnTo>
                  <a:lnTo>
                    <a:pt x="154" y="429"/>
                  </a:lnTo>
                  <a:lnTo>
                    <a:pt x="185" y="421"/>
                  </a:lnTo>
                  <a:lnTo>
                    <a:pt x="193" y="460"/>
                  </a:lnTo>
                  <a:lnTo>
                    <a:pt x="178" y="504"/>
                  </a:lnTo>
                  <a:lnTo>
                    <a:pt x="205" y="515"/>
                  </a:lnTo>
                  <a:lnTo>
                    <a:pt x="209" y="559"/>
                  </a:lnTo>
                  <a:lnTo>
                    <a:pt x="229" y="579"/>
                  </a:lnTo>
                  <a:lnTo>
                    <a:pt x="272" y="571"/>
                  </a:lnTo>
                  <a:lnTo>
                    <a:pt x="275" y="552"/>
                  </a:lnTo>
                  <a:lnTo>
                    <a:pt x="299" y="594"/>
                  </a:lnTo>
                  <a:lnTo>
                    <a:pt x="312" y="658"/>
                  </a:lnTo>
                  <a:lnTo>
                    <a:pt x="351" y="670"/>
                  </a:lnTo>
                  <a:lnTo>
                    <a:pt x="347" y="697"/>
                  </a:lnTo>
                  <a:lnTo>
                    <a:pt x="387" y="701"/>
                  </a:lnTo>
                  <a:lnTo>
                    <a:pt x="410" y="738"/>
                  </a:lnTo>
                  <a:lnTo>
                    <a:pt x="549" y="745"/>
                  </a:lnTo>
                  <a:lnTo>
                    <a:pt x="568" y="709"/>
                  </a:lnTo>
                  <a:lnTo>
                    <a:pt x="596" y="721"/>
                  </a:lnTo>
                  <a:lnTo>
                    <a:pt x="612" y="793"/>
                  </a:lnTo>
                  <a:lnTo>
                    <a:pt x="660" y="824"/>
                  </a:lnTo>
                  <a:lnTo>
                    <a:pt x="798" y="815"/>
                  </a:lnTo>
                  <a:lnTo>
                    <a:pt x="825" y="824"/>
                  </a:lnTo>
                  <a:lnTo>
                    <a:pt x="837" y="780"/>
                  </a:lnTo>
                  <a:lnTo>
                    <a:pt x="873" y="769"/>
                  </a:lnTo>
                  <a:lnTo>
                    <a:pt x="901" y="733"/>
                  </a:lnTo>
                  <a:lnTo>
                    <a:pt x="884" y="705"/>
                  </a:lnTo>
                  <a:lnTo>
                    <a:pt x="849" y="701"/>
                  </a:lnTo>
                  <a:lnTo>
                    <a:pt x="837" y="650"/>
                  </a:lnTo>
                  <a:lnTo>
                    <a:pt x="785" y="626"/>
                  </a:lnTo>
                  <a:lnTo>
                    <a:pt x="790" y="583"/>
                  </a:lnTo>
                  <a:lnTo>
                    <a:pt x="813" y="552"/>
                  </a:lnTo>
                  <a:lnTo>
                    <a:pt x="798" y="496"/>
                  </a:lnTo>
                  <a:lnTo>
                    <a:pt x="742" y="496"/>
                  </a:lnTo>
                  <a:lnTo>
                    <a:pt x="754" y="385"/>
                  </a:lnTo>
                  <a:lnTo>
                    <a:pt x="742" y="314"/>
                  </a:lnTo>
                  <a:lnTo>
                    <a:pt x="758" y="211"/>
                  </a:lnTo>
                  <a:lnTo>
                    <a:pt x="695" y="180"/>
                  </a:lnTo>
                  <a:lnTo>
                    <a:pt x="623" y="129"/>
                  </a:lnTo>
                  <a:lnTo>
                    <a:pt x="572" y="125"/>
                  </a:lnTo>
                  <a:lnTo>
                    <a:pt x="493" y="108"/>
                  </a:lnTo>
                  <a:lnTo>
                    <a:pt x="474" y="149"/>
                  </a:lnTo>
                  <a:lnTo>
                    <a:pt x="426" y="167"/>
                  </a:lnTo>
                  <a:lnTo>
                    <a:pt x="378" y="184"/>
                  </a:lnTo>
                  <a:lnTo>
                    <a:pt x="355" y="208"/>
                  </a:lnTo>
                  <a:lnTo>
                    <a:pt x="299" y="199"/>
                  </a:lnTo>
                  <a:lnTo>
                    <a:pt x="248" y="160"/>
                  </a:lnTo>
                  <a:lnTo>
                    <a:pt x="205" y="129"/>
                  </a:lnTo>
                  <a:lnTo>
                    <a:pt x="189" y="70"/>
                  </a:lnTo>
                  <a:lnTo>
                    <a:pt x="174" y="9"/>
                  </a:lnTo>
                  <a:lnTo>
                    <a:pt x="146" y="26"/>
                  </a:lnTo>
                  <a:lnTo>
                    <a:pt x="134" y="64"/>
                  </a:lnTo>
                  <a:lnTo>
                    <a:pt x="75" y="64"/>
                  </a:lnTo>
                  <a:lnTo>
                    <a:pt x="54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Freeform 154"/>
            <p:cNvSpPr>
              <a:spLocks/>
            </p:cNvSpPr>
            <p:nvPr/>
          </p:nvSpPr>
          <p:spPr bwMode="auto">
            <a:xfrm>
              <a:off x="3249879" y="4750365"/>
              <a:ext cx="43364" cy="75877"/>
            </a:xfrm>
            <a:custGeom>
              <a:avLst/>
              <a:gdLst/>
              <a:ahLst/>
              <a:cxnLst>
                <a:cxn ang="0">
                  <a:pos x="31" y="79"/>
                </a:cxn>
                <a:cxn ang="0">
                  <a:pos x="7" y="59"/>
                </a:cxn>
                <a:cxn ang="0">
                  <a:pos x="0" y="0"/>
                </a:cxn>
                <a:cxn ang="0">
                  <a:pos x="31" y="11"/>
                </a:cxn>
                <a:cxn ang="0">
                  <a:pos x="45" y="33"/>
                </a:cxn>
                <a:cxn ang="0">
                  <a:pos x="31" y="79"/>
                </a:cxn>
              </a:cxnLst>
              <a:rect l="0" t="0" r="r" b="b"/>
              <a:pathLst>
                <a:path w="45" h="79">
                  <a:moveTo>
                    <a:pt x="31" y="79"/>
                  </a:moveTo>
                  <a:lnTo>
                    <a:pt x="7" y="59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45" y="33"/>
                  </a:lnTo>
                  <a:lnTo>
                    <a:pt x="31" y="7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Freeform 155"/>
            <p:cNvSpPr>
              <a:spLocks/>
            </p:cNvSpPr>
            <p:nvPr/>
          </p:nvSpPr>
          <p:spPr bwMode="auto">
            <a:xfrm>
              <a:off x="3249879" y="4750365"/>
              <a:ext cx="43364" cy="75877"/>
            </a:xfrm>
            <a:custGeom>
              <a:avLst/>
              <a:gdLst/>
              <a:ahLst/>
              <a:cxnLst>
                <a:cxn ang="0">
                  <a:pos x="31" y="79"/>
                </a:cxn>
                <a:cxn ang="0">
                  <a:pos x="7" y="59"/>
                </a:cxn>
                <a:cxn ang="0">
                  <a:pos x="0" y="0"/>
                </a:cxn>
                <a:cxn ang="0">
                  <a:pos x="31" y="11"/>
                </a:cxn>
                <a:cxn ang="0">
                  <a:pos x="45" y="33"/>
                </a:cxn>
                <a:cxn ang="0">
                  <a:pos x="31" y="79"/>
                </a:cxn>
              </a:cxnLst>
              <a:rect l="0" t="0" r="r" b="b"/>
              <a:pathLst>
                <a:path w="45" h="79">
                  <a:moveTo>
                    <a:pt x="31" y="79"/>
                  </a:moveTo>
                  <a:lnTo>
                    <a:pt x="7" y="59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45" y="33"/>
                  </a:lnTo>
                  <a:lnTo>
                    <a:pt x="31" y="79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Freeform 156"/>
            <p:cNvSpPr>
              <a:spLocks/>
            </p:cNvSpPr>
            <p:nvPr/>
          </p:nvSpPr>
          <p:spPr bwMode="auto">
            <a:xfrm>
              <a:off x="3330824" y="4834997"/>
              <a:ext cx="329561" cy="429000"/>
            </a:xfrm>
            <a:custGeom>
              <a:avLst/>
              <a:gdLst/>
              <a:ahLst/>
              <a:cxnLst>
                <a:cxn ang="0">
                  <a:pos x="124" y="106"/>
                </a:cxn>
                <a:cxn ang="0">
                  <a:pos x="162" y="162"/>
                </a:cxn>
                <a:cxn ang="0">
                  <a:pos x="131" y="288"/>
                </a:cxn>
                <a:cxn ang="0">
                  <a:pos x="0" y="316"/>
                </a:cxn>
                <a:cxn ang="0">
                  <a:pos x="21" y="371"/>
                </a:cxn>
                <a:cxn ang="0">
                  <a:pos x="48" y="442"/>
                </a:cxn>
                <a:cxn ang="0">
                  <a:pos x="127" y="430"/>
                </a:cxn>
                <a:cxn ang="0">
                  <a:pos x="155" y="383"/>
                </a:cxn>
                <a:cxn ang="0">
                  <a:pos x="194" y="371"/>
                </a:cxn>
                <a:cxn ang="0">
                  <a:pos x="218" y="344"/>
                </a:cxn>
                <a:cxn ang="0">
                  <a:pos x="269" y="331"/>
                </a:cxn>
                <a:cxn ang="0">
                  <a:pos x="277" y="244"/>
                </a:cxn>
                <a:cxn ang="0">
                  <a:pos x="297" y="213"/>
                </a:cxn>
                <a:cxn ang="0">
                  <a:pos x="332" y="193"/>
                </a:cxn>
                <a:cxn ang="0">
                  <a:pos x="344" y="106"/>
                </a:cxn>
                <a:cxn ang="0">
                  <a:pos x="304" y="94"/>
                </a:cxn>
                <a:cxn ang="0">
                  <a:pos x="301" y="51"/>
                </a:cxn>
                <a:cxn ang="0">
                  <a:pos x="200" y="22"/>
                </a:cxn>
                <a:cxn ang="0">
                  <a:pos x="190" y="0"/>
                </a:cxn>
                <a:cxn ang="0">
                  <a:pos x="124" y="106"/>
                </a:cxn>
              </a:cxnLst>
              <a:rect l="0" t="0" r="r" b="b"/>
              <a:pathLst>
                <a:path w="344" h="442">
                  <a:moveTo>
                    <a:pt x="124" y="106"/>
                  </a:moveTo>
                  <a:lnTo>
                    <a:pt x="162" y="162"/>
                  </a:lnTo>
                  <a:lnTo>
                    <a:pt x="131" y="288"/>
                  </a:lnTo>
                  <a:lnTo>
                    <a:pt x="0" y="316"/>
                  </a:lnTo>
                  <a:lnTo>
                    <a:pt x="21" y="371"/>
                  </a:lnTo>
                  <a:lnTo>
                    <a:pt x="48" y="442"/>
                  </a:lnTo>
                  <a:lnTo>
                    <a:pt x="127" y="430"/>
                  </a:lnTo>
                  <a:lnTo>
                    <a:pt x="155" y="383"/>
                  </a:lnTo>
                  <a:lnTo>
                    <a:pt x="194" y="371"/>
                  </a:lnTo>
                  <a:lnTo>
                    <a:pt x="218" y="344"/>
                  </a:lnTo>
                  <a:lnTo>
                    <a:pt x="269" y="331"/>
                  </a:lnTo>
                  <a:lnTo>
                    <a:pt x="277" y="244"/>
                  </a:lnTo>
                  <a:lnTo>
                    <a:pt x="297" y="213"/>
                  </a:lnTo>
                  <a:lnTo>
                    <a:pt x="332" y="193"/>
                  </a:lnTo>
                  <a:lnTo>
                    <a:pt x="344" y="106"/>
                  </a:lnTo>
                  <a:lnTo>
                    <a:pt x="304" y="94"/>
                  </a:lnTo>
                  <a:lnTo>
                    <a:pt x="301" y="51"/>
                  </a:lnTo>
                  <a:lnTo>
                    <a:pt x="200" y="22"/>
                  </a:lnTo>
                  <a:lnTo>
                    <a:pt x="190" y="0"/>
                  </a:lnTo>
                  <a:lnTo>
                    <a:pt x="124" y="10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Freeform 157"/>
            <p:cNvSpPr>
              <a:spLocks/>
            </p:cNvSpPr>
            <p:nvPr/>
          </p:nvSpPr>
          <p:spPr bwMode="auto">
            <a:xfrm>
              <a:off x="2717957" y="4160857"/>
              <a:ext cx="430741" cy="493203"/>
            </a:xfrm>
            <a:custGeom>
              <a:avLst/>
              <a:gdLst/>
              <a:ahLst/>
              <a:cxnLst>
                <a:cxn ang="0">
                  <a:pos x="341" y="508"/>
                </a:cxn>
                <a:cxn ang="0">
                  <a:pos x="316" y="491"/>
                </a:cxn>
                <a:cxn ang="0">
                  <a:pos x="265" y="460"/>
                </a:cxn>
                <a:cxn ang="0">
                  <a:pos x="226" y="390"/>
                </a:cxn>
                <a:cxn ang="0">
                  <a:pos x="190" y="377"/>
                </a:cxn>
                <a:cxn ang="0">
                  <a:pos x="158" y="326"/>
                </a:cxn>
                <a:cxn ang="0">
                  <a:pos x="107" y="329"/>
                </a:cxn>
                <a:cxn ang="0">
                  <a:pos x="75" y="306"/>
                </a:cxn>
                <a:cxn ang="0">
                  <a:pos x="44" y="283"/>
                </a:cxn>
                <a:cxn ang="0">
                  <a:pos x="28" y="287"/>
                </a:cxn>
                <a:cxn ang="0">
                  <a:pos x="0" y="239"/>
                </a:cxn>
                <a:cxn ang="0">
                  <a:pos x="48" y="211"/>
                </a:cxn>
                <a:cxn ang="0">
                  <a:pos x="107" y="171"/>
                </a:cxn>
                <a:cxn ang="0">
                  <a:pos x="114" y="129"/>
                </a:cxn>
                <a:cxn ang="0">
                  <a:pos x="115" y="68"/>
                </a:cxn>
                <a:cxn ang="0">
                  <a:pos x="148" y="41"/>
                </a:cxn>
                <a:cxn ang="0">
                  <a:pos x="176" y="13"/>
                </a:cxn>
                <a:cxn ang="0">
                  <a:pos x="218" y="0"/>
                </a:cxn>
                <a:cxn ang="0">
                  <a:pos x="238" y="32"/>
                </a:cxn>
                <a:cxn ang="0">
                  <a:pos x="294" y="37"/>
                </a:cxn>
                <a:cxn ang="0">
                  <a:pos x="300" y="73"/>
                </a:cxn>
                <a:cxn ang="0">
                  <a:pos x="348" y="81"/>
                </a:cxn>
                <a:cxn ang="0">
                  <a:pos x="340" y="129"/>
                </a:cxn>
                <a:cxn ang="0">
                  <a:pos x="309" y="152"/>
                </a:cxn>
                <a:cxn ang="0">
                  <a:pos x="309" y="200"/>
                </a:cxn>
                <a:cxn ang="0">
                  <a:pos x="351" y="219"/>
                </a:cxn>
                <a:cxn ang="0">
                  <a:pos x="360" y="259"/>
                </a:cxn>
                <a:cxn ang="0">
                  <a:pos x="392" y="267"/>
                </a:cxn>
                <a:cxn ang="0">
                  <a:pos x="423" y="259"/>
                </a:cxn>
                <a:cxn ang="0">
                  <a:pos x="431" y="298"/>
                </a:cxn>
                <a:cxn ang="0">
                  <a:pos x="416" y="342"/>
                </a:cxn>
                <a:cxn ang="0">
                  <a:pos x="443" y="353"/>
                </a:cxn>
                <a:cxn ang="0">
                  <a:pos x="447" y="397"/>
                </a:cxn>
                <a:cxn ang="0">
                  <a:pos x="407" y="409"/>
                </a:cxn>
                <a:cxn ang="0">
                  <a:pos x="379" y="417"/>
                </a:cxn>
                <a:cxn ang="0">
                  <a:pos x="375" y="484"/>
                </a:cxn>
                <a:cxn ang="0">
                  <a:pos x="341" y="508"/>
                </a:cxn>
              </a:cxnLst>
              <a:rect l="0" t="0" r="r" b="b"/>
              <a:pathLst>
                <a:path w="447" h="508">
                  <a:moveTo>
                    <a:pt x="341" y="508"/>
                  </a:moveTo>
                  <a:lnTo>
                    <a:pt x="316" y="491"/>
                  </a:lnTo>
                  <a:lnTo>
                    <a:pt x="265" y="460"/>
                  </a:lnTo>
                  <a:lnTo>
                    <a:pt x="226" y="390"/>
                  </a:lnTo>
                  <a:lnTo>
                    <a:pt x="190" y="377"/>
                  </a:lnTo>
                  <a:lnTo>
                    <a:pt x="158" y="326"/>
                  </a:lnTo>
                  <a:lnTo>
                    <a:pt x="107" y="329"/>
                  </a:lnTo>
                  <a:lnTo>
                    <a:pt x="75" y="306"/>
                  </a:lnTo>
                  <a:lnTo>
                    <a:pt x="44" y="283"/>
                  </a:lnTo>
                  <a:lnTo>
                    <a:pt x="28" y="287"/>
                  </a:lnTo>
                  <a:lnTo>
                    <a:pt x="0" y="239"/>
                  </a:lnTo>
                  <a:lnTo>
                    <a:pt x="48" y="211"/>
                  </a:lnTo>
                  <a:lnTo>
                    <a:pt x="107" y="171"/>
                  </a:lnTo>
                  <a:lnTo>
                    <a:pt x="114" y="129"/>
                  </a:lnTo>
                  <a:lnTo>
                    <a:pt x="115" y="68"/>
                  </a:lnTo>
                  <a:lnTo>
                    <a:pt x="148" y="41"/>
                  </a:lnTo>
                  <a:lnTo>
                    <a:pt x="176" y="13"/>
                  </a:lnTo>
                  <a:lnTo>
                    <a:pt x="218" y="0"/>
                  </a:lnTo>
                  <a:lnTo>
                    <a:pt x="238" y="32"/>
                  </a:lnTo>
                  <a:lnTo>
                    <a:pt x="294" y="37"/>
                  </a:lnTo>
                  <a:lnTo>
                    <a:pt x="300" y="73"/>
                  </a:lnTo>
                  <a:lnTo>
                    <a:pt x="348" y="81"/>
                  </a:lnTo>
                  <a:lnTo>
                    <a:pt x="340" y="129"/>
                  </a:lnTo>
                  <a:lnTo>
                    <a:pt x="309" y="152"/>
                  </a:lnTo>
                  <a:lnTo>
                    <a:pt x="309" y="200"/>
                  </a:lnTo>
                  <a:lnTo>
                    <a:pt x="351" y="219"/>
                  </a:lnTo>
                  <a:lnTo>
                    <a:pt x="360" y="259"/>
                  </a:lnTo>
                  <a:lnTo>
                    <a:pt x="392" y="267"/>
                  </a:lnTo>
                  <a:lnTo>
                    <a:pt x="423" y="259"/>
                  </a:lnTo>
                  <a:lnTo>
                    <a:pt x="431" y="298"/>
                  </a:lnTo>
                  <a:lnTo>
                    <a:pt x="416" y="342"/>
                  </a:lnTo>
                  <a:lnTo>
                    <a:pt x="443" y="353"/>
                  </a:lnTo>
                  <a:lnTo>
                    <a:pt x="447" y="397"/>
                  </a:lnTo>
                  <a:lnTo>
                    <a:pt x="407" y="409"/>
                  </a:lnTo>
                  <a:lnTo>
                    <a:pt x="379" y="417"/>
                  </a:lnTo>
                  <a:lnTo>
                    <a:pt x="375" y="484"/>
                  </a:lnTo>
                  <a:lnTo>
                    <a:pt x="341" y="50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Freeform 158"/>
            <p:cNvSpPr>
              <a:spLocks/>
            </p:cNvSpPr>
            <p:nvPr/>
          </p:nvSpPr>
          <p:spPr bwMode="auto">
            <a:xfrm>
              <a:off x="2717957" y="4160857"/>
              <a:ext cx="430741" cy="493203"/>
            </a:xfrm>
            <a:custGeom>
              <a:avLst/>
              <a:gdLst/>
              <a:ahLst/>
              <a:cxnLst>
                <a:cxn ang="0">
                  <a:pos x="341" y="508"/>
                </a:cxn>
                <a:cxn ang="0">
                  <a:pos x="316" y="491"/>
                </a:cxn>
                <a:cxn ang="0">
                  <a:pos x="265" y="460"/>
                </a:cxn>
                <a:cxn ang="0">
                  <a:pos x="226" y="390"/>
                </a:cxn>
                <a:cxn ang="0">
                  <a:pos x="190" y="377"/>
                </a:cxn>
                <a:cxn ang="0">
                  <a:pos x="158" y="326"/>
                </a:cxn>
                <a:cxn ang="0">
                  <a:pos x="107" y="329"/>
                </a:cxn>
                <a:cxn ang="0">
                  <a:pos x="75" y="306"/>
                </a:cxn>
                <a:cxn ang="0">
                  <a:pos x="44" y="283"/>
                </a:cxn>
                <a:cxn ang="0">
                  <a:pos x="28" y="287"/>
                </a:cxn>
                <a:cxn ang="0">
                  <a:pos x="0" y="239"/>
                </a:cxn>
                <a:cxn ang="0">
                  <a:pos x="48" y="211"/>
                </a:cxn>
                <a:cxn ang="0">
                  <a:pos x="107" y="171"/>
                </a:cxn>
                <a:cxn ang="0">
                  <a:pos x="114" y="129"/>
                </a:cxn>
                <a:cxn ang="0">
                  <a:pos x="115" y="68"/>
                </a:cxn>
                <a:cxn ang="0">
                  <a:pos x="148" y="41"/>
                </a:cxn>
                <a:cxn ang="0">
                  <a:pos x="176" y="13"/>
                </a:cxn>
                <a:cxn ang="0">
                  <a:pos x="218" y="0"/>
                </a:cxn>
                <a:cxn ang="0">
                  <a:pos x="238" y="32"/>
                </a:cxn>
                <a:cxn ang="0">
                  <a:pos x="294" y="37"/>
                </a:cxn>
                <a:cxn ang="0">
                  <a:pos x="300" y="73"/>
                </a:cxn>
                <a:cxn ang="0">
                  <a:pos x="348" y="81"/>
                </a:cxn>
                <a:cxn ang="0">
                  <a:pos x="340" y="129"/>
                </a:cxn>
                <a:cxn ang="0">
                  <a:pos x="309" y="152"/>
                </a:cxn>
                <a:cxn ang="0">
                  <a:pos x="309" y="200"/>
                </a:cxn>
                <a:cxn ang="0">
                  <a:pos x="351" y="219"/>
                </a:cxn>
                <a:cxn ang="0">
                  <a:pos x="360" y="259"/>
                </a:cxn>
                <a:cxn ang="0">
                  <a:pos x="392" y="267"/>
                </a:cxn>
                <a:cxn ang="0">
                  <a:pos x="423" y="259"/>
                </a:cxn>
                <a:cxn ang="0">
                  <a:pos x="431" y="298"/>
                </a:cxn>
                <a:cxn ang="0">
                  <a:pos x="416" y="342"/>
                </a:cxn>
                <a:cxn ang="0">
                  <a:pos x="443" y="353"/>
                </a:cxn>
                <a:cxn ang="0">
                  <a:pos x="447" y="397"/>
                </a:cxn>
                <a:cxn ang="0">
                  <a:pos x="407" y="409"/>
                </a:cxn>
                <a:cxn ang="0">
                  <a:pos x="379" y="417"/>
                </a:cxn>
                <a:cxn ang="0">
                  <a:pos x="375" y="484"/>
                </a:cxn>
                <a:cxn ang="0">
                  <a:pos x="341" y="508"/>
                </a:cxn>
              </a:cxnLst>
              <a:rect l="0" t="0" r="r" b="b"/>
              <a:pathLst>
                <a:path w="447" h="508">
                  <a:moveTo>
                    <a:pt x="341" y="508"/>
                  </a:moveTo>
                  <a:lnTo>
                    <a:pt x="316" y="491"/>
                  </a:lnTo>
                  <a:lnTo>
                    <a:pt x="265" y="460"/>
                  </a:lnTo>
                  <a:lnTo>
                    <a:pt x="226" y="390"/>
                  </a:lnTo>
                  <a:lnTo>
                    <a:pt x="190" y="377"/>
                  </a:lnTo>
                  <a:lnTo>
                    <a:pt x="158" y="326"/>
                  </a:lnTo>
                  <a:lnTo>
                    <a:pt x="107" y="329"/>
                  </a:lnTo>
                  <a:lnTo>
                    <a:pt x="75" y="306"/>
                  </a:lnTo>
                  <a:lnTo>
                    <a:pt x="44" y="283"/>
                  </a:lnTo>
                  <a:lnTo>
                    <a:pt x="28" y="287"/>
                  </a:lnTo>
                  <a:lnTo>
                    <a:pt x="0" y="239"/>
                  </a:lnTo>
                  <a:lnTo>
                    <a:pt x="48" y="211"/>
                  </a:lnTo>
                  <a:lnTo>
                    <a:pt x="107" y="171"/>
                  </a:lnTo>
                  <a:lnTo>
                    <a:pt x="114" y="129"/>
                  </a:lnTo>
                  <a:lnTo>
                    <a:pt x="115" y="68"/>
                  </a:lnTo>
                  <a:lnTo>
                    <a:pt x="148" y="41"/>
                  </a:lnTo>
                  <a:lnTo>
                    <a:pt x="176" y="13"/>
                  </a:lnTo>
                  <a:lnTo>
                    <a:pt x="218" y="0"/>
                  </a:lnTo>
                  <a:lnTo>
                    <a:pt x="238" y="32"/>
                  </a:lnTo>
                  <a:lnTo>
                    <a:pt x="294" y="37"/>
                  </a:lnTo>
                  <a:lnTo>
                    <a:pt x="300" y="73"/>
                  </a:lnTo>
                  <a:lnTo>
                    <a:pt x="348" y="81"/>
                  </a:lnTo>
                  <a:lnTo>
                    <a:pt x="340" y="129"/>
                  </a:lnTo>
                  <a:lnTo>
                    <a:pt x="309" y="152"/>
                  </a:lnTo>
                  <a:lnTo>
                    <a:pt x="309" y="200"/>
                  </a:lnTo>
                  <a:lnTo>
                    <a:pt x="351" y="219"/>
                  </a:lnTo>
                  <a:lnTo>
                    <a:pt x="360" y="259"/>
                  </a:lnTo>
                  <a:lnTo>
                    <a:pt x="392" y="267"/>
                  </a:lnTo>
                  <a:lnTo>
                    <a:pt x="423" y="259"/>
                  </a:lnTo>
                  <a:lnTo>
                    <a:pt x="431" y="298"/>
                  </a:lnTo>
                  <a:lnTo>
                    <a:pt x="416" y="342"/>
                  </a:lnTo>
                  <a:lnTo>
                    <a:pt x="443" y="353"/>
                  </a:lnTo>
                  <a:lnTo>
                    <a:pt x="447" y="397"/>
                  </a:lnTo>
                  <a:lnTo>
                    <a:pt x="407" y="409"/>
                  </a:lnTo>
                  <a:lnTo>
                    <a:pt x="379" y="417"/>
                  </a:lnTo>
                  <a:lnTo>
                    <a:pt x="375" y="484"/>
                  </a:lnTo>
                  <a:lnTo>
                    <a:pt x="341" y="508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Freeform 177"/>
            <p:cNvSpPr>
              <a:spLocks/>
            </p:cNvSpPr>
            <p:nvPr/>
          </p:nvSpPr>
          <p:spPr bwMode="auto">
            <a:xfrm>
              <a:off x="4926593" y="4656977"/>
              <a:ext cx="121416" cy="70041"/>
            </a:xfrm>
            <a:custGeom>
              <a:avLst/>
              <a:gdLst/>
              <a:ahLst/>
              <a:cxnLst>
                <a:cxn ang="0">
                  <a:pos x="111" y="71"/>
                </a:cxn>
                <a:cxn ang="0">
                  <a:pos x="58" y="67"/>
                </a:cxn>
                <a:cxn ang="0">
                  <a:pos x="17" y="52"/>
                </a:cxn>
                <a:cxn ang="0">
                  <a:pos x="0" y="0"/>
                </a:cxn>
                <a:cxn ang="0">
                  <a:pos x="51" y="24"/>
                </a:cxn>
                <a:cxn ang="0">
                  <a:pos x="126" y="23"/>
                </a:cxn>
                <a:cxn ang="0">
                  <a:pos x="111" y="71"/>
                </a:cxn>
              </a:cxnLst>
              <a:rect l="0" t="0" r="r" b="b"/>
              <a:pathLst>
                <a:path w="126" h="71">
                  <a:moveTo>
                    <a:pt x="111" y="71"/>
                  </a:moveTo>
                  <a:lnTo>
                    <a:pt x="58" y="67"/>
                  </a:lnTo>
                  <a:lnTo>
                    <a:pt x="17" y="52"/>
                  </a:lnTo>
                  <a:lnTo>
                    <a:pt x="0" y="0"/>
                  </a:lnTo>
                  <a:lnTo>
                    <a:pt x="51" y="24"/>
                  </a:lnTo>
                  <a:lnTo>
                    <a:pt x="126" y="23"/>
                  </a:lnTo>
                  <a:lnTo>
                    <a:pt x="111" y="7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Freeform 179"/>
            <p:cNvSpPr>
              <a:spLocks/>
            </p:cNvSpPr>
            <p:nvPr/>
          </p:nvSpPr>
          <p:spPr bwMode="auto">
            <a:xfrm>
              <a:off x="2573413" y="4300938"/>
              <a:ext cx="63599" cy="99225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42" y="79"/>
                </a:cxn>
                <a:cxn ang="0">
                  <a:pos x="66" y="27"/>
                </a:cxn>
                <a:cxn ang="0">
                  <a:pos x="27" y="0"/>
                </a:cxn>
                <a:cxn ang="0">
                  <a:pos x="0" y="103"/>
                </a:cxn>
              </a:cxnLst>
              <a:rect l="0" t="0" r="r" b="b"/>
              <a:pathLst>
                <a:path w="66" h="103">
                  <a:moveTo>
                    <a:pt x="0" y="103"/>
                  </a:moveTo>
                  <a:lnTo>
                    <a:pt x="42" y="79"/>
                  </a:lnTo>
                  <a:lnTo>
                    <a:pt x="66" y="27"/>
                  </a:lnTo>
                  <a:lnTo>
                    <a:pt x="27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Freeform 185"/>
            <p:cNvSpPr>
              <a:spLocks/>
            </p:cNvSpPr>
            <p:nvPr/>
          </p:nvSpPr>
          <p:spPr bwMode="auto">
            <a:xfrm>
              <a:off x="6328670" y="5421588"/>
              <a:ext cx="86726" cy="75877"/>
            </a:xfrm>
            <a:custGeom>
              <a:avLst/>
              <a:gdLst/>
              <a:ahLst/>
              <a:cxnLst>
                <a:cxn ang="0">
                  <a:pos x="51" y="18"/>
                </a:cxn>
                <a:cxn ang="0">
                  <a:pos x="4" y="0"/>
                </a:cxn>
                <a:cxn ang="0">
                  <a:pos x="0" y="39"/>
                </a:cxn>
                <a:cxn ang="0">
                  <a:pos x="27" y="71"/>
                </a:cxn>
                <a:cxn ang="0">
                  <a:pos x="55" y="79"/>
                </a:cxn>
                <a:cxn ang="0">
                  <a:pos x="55" y="79"/>
                </a:cxn>
                <a:cxn ang="0">
                  <a:pos x="61" y="78"/>
                </a:cxn>
                <a:cxn ang="0">
                  <a:pos x="68" y="77"/>
                </a:cxn>
                <a:cxn ang="0">
                  <a:pos x="74" y="74"/>
                </a:cxn>
                <a:cxn ang="0">
                  <a:pos x="80" y="71"/>
                </a:cxn>
                <a:cxn ang="0">
                  <a:pos x="85" y="66"/>
                </a:cxn>
                <a:cxn ang="0">
                  <a:pos x="86" y="63"/>
                </a:cxn>
                <a:cxn ang="0">
                  <a:pos x="88" y="59"/>
                </a:cxn>
                <a:cxn ang="0">
                  <a:pos x="88" y="56"/>
                </a:cxn>
                <a:cxn ang="0">
                  <a:pos x="86" y="51"/>
                </a:cxn>
                <a:cxn ang="0">
                  <a:pos x="86" y="51"/>
                </a:cxn>
                <a:cxn ang="0">
                  <a:pos x="83" y="43"/>
                </a:cxn>
                <a:cxn ang="0">
                  <a:pos x="78" y="35"/>
                </a:cxn>
                <a:cxn ang="0">
                  <a:pos x="73" y="30"/>
                </a:cxn>
                <a:cxn ang="0">
                  <a:pos x="66" y="25"/>
                </a:cxn>
                <a:cxn ang="0">
                  <a:pos x="55" y="19"/>
                </a:cxn>
                <a:cxn ang="0">
                  <a:pos x="51" y="18"/>
                </a:cxn>
              </a:cxnLst>
              <a:rect l="0" t="0" r="r" b="b"/>
              <a:pathLst>
                <a:path w="88" h="79">
                  <a:moveTo>
                    <a:pt x="51" y="18"/>
                  </a:moveTo>
                  <a:lnTo>
                    <a:pt x="4" y="0"/>
                  </a:lnTo>
                  <a:lnTo>
                    <a:pt x="0" y="39"/>
                  </a:lnTo>
                  <a:lnTo>
                    <a:pt x="27" y="71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61" y="78"/>
                  </a:lnTo>
                  <a:lnTo>
                    <a:pt x="68" y="77"/>
                  </a:lnTo>
                  <a:lnTo>
                    <a:pt x="74" y="74"/>
                  </a:lnTo>
                  <a:lnTo>
                    <a:pt x="80" y="71"/>
                  </a:lnTo>
                  <a:lnTo>
                    <a:pt x="85" y="66"/>
                  </a:lnTo>
                  <a:lnTo>
                    <a:pt x="86" y="63"/>
                  </a:lnTo>
                  <a:lnTo>
                    <a:pt x="88" y="59"/>
                  </a:lnTo>
                  <a:lnTo>
                    <a:pt x="88" y="56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3" y="43"/>
                  </a:lnTo>
                  <a:lnTo>
                    <a:pt x="78" y="35"/>
                  </a:lnTo>
                  <a:lnTo>
                    <a:pt x="73" y="30"/>
                  </a:lnTo>
                  <a:lnTo>
                    <a:pt x="66" y="25"/>
                  </a:lnTo>
                  <a:lnTo>
                    <a:pt x="55" y="19"/>
                  </a:lnTo>
                  <a:lnTo>
                    <a:pt x="51" y="1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Freeform 186"/>
            <p:cNvSpPr>
              <a:spLocks/>
            </p:cNvSpPr>
            <p:nvPr/>
          </p:nvSpPr>
          <p:spPr bwMode="auto">
            <a:xfrm>
              <a:off x="6328670" y="5421588"/>
              <a:ext cx="86726" cy="75877"/>
            </a:xfrm>
            <a:custGeom>
              <a:avLst/>
              <a:gdLst/>
              <a:ahLst/>
              <a:cxnLst>
                <a:cxn ang="0">
                  <a:pos x="51" y="18"/>
                </a:cxn>
                <a:cxn ang="0">
                  <a:pos x="4" y="0"/>
                </a:cxn>
                <a:cxn ang="0">
                  <a:pos x="0" y="39"/>
                </a:cxn>
                <a:cxn ang="0">
                  <a:pos x="27" y="71"/>
                </a:cxn>
                <a:cxn ang="0">
                  <a:pos x="55" y="79"/>
                </a:cxn>
                <a:cxn ang="0">
                  <a:pos x="55" y="79"/>
                </a:cxn>
                <a:cxn ang="0">
                  <a:pos x="61" y="78"/>
                </a:cxn>
                <a:cxn ang="0">
                  <a:pos x="68" y="77"/>
                </a:cxn>
                <a:cxn ang="0">
                  <a:pos x="74" y="74"/>
                </a:cxn>
                <a:cxn ang="0">
                  <a:pos x="80" y="71"/>
                </a:cxn>
                <a:cxn ang="0">
                  <a:pos x="85" y="66"/>
                </a:cxn>
                <a:cxn ang="0">
                  <a:pos x="86" y="63"/>
                </a:cxn>
                <a:cxn ang="0">
                  <a:pos x="88" y="59"/>
                </a:cxn>
                <a:cxn ang="0">
                  <a:pos x="88" y="56"/>
                </a:cxn>
                <a:cxn ang="0">
                  <a:pos x="86" y="51"/>
                </a:cxn>
                <a:cxn ang="0">
                  <a:pos x="86" y="51"/>
                </a:cxn>
                <a:cxn ang="0">
                  <a:pos x="83" y="43"/>
                </a:cxn>
                <a:cxn ang="0">
                  <a:pos x="78" y="35"/>
                </a:cxn>
                <a:cxn ang="0">
                  <a:pos x="73" y="30"/>
                </a:cxn>
                <a:cxn ang="0">
                  <a:pos x="66" y="25"/>
                </a:cxn>
                <a:cxn ang="0">
                  <a:pos x="55" y="19"/>
                </a:cxn>
                <a:cxn ang="0">
                  <a:pos x="51" y="18"/>
                </a:cxn>
              </a:cxnLst>
              <a:rect l="0" t="0" r="r" b="b"/>
              <a:pathLst>
                <a:path w="88" h="79">
                  <a:moveTo>
                    <a:pt x="51" y="18"/>
                  </a:moveTo>
                  <a:lnTo>
                    <a:pt x="4" y="0"/>
                  </a:lnTo>
                  <a:lnTo>
                    <a:pt x="0" y="39"/>
                  </a:lnTo>
                  <a:lnTo>
                    <a:pt x="27" y="71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61" y="78"/>
                  </a:lnTo>
                  <a:lnTo>
                    <a:pt x="68" y="77"/>
                  </a:lnTo>
                  <a:lnTo>
                    <a:pt x="74" y="74"/>
                  </a:lnTo>
                  <a:lnTo>
                    <a:pt x="80" y="71"/>
                  </a:lnTo>
                  <a:lnTo>
                    <a:pt x="85" y="66"/>
                  </a:lnTo>
                  <a:lnTo>
                    <a:pt x="86" y="63"/>
                  </a:lnTo>
                  <a:lnTo>
                    <a:pt x="88" y="59"/>
                  </a:lnTo>
                  <a:lnTo>
                    <a:pt x="88" y="56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3" y="43"/>
                  </a:lnTo>
                  <a:lnTo>
                    <a:pt x="78" y="35"/>
                  </a:lnTo>
                  <a:lnTo>
                    <a:pt x="73" y="30"/>
                  </a:lnTo>
                  <a:lnTo>
                    <a:pt x="66" y="25"/>
                  </a:lnTo>
                  <a:lnTo>
                    <a:pt x="55" y="19"/>
                  </a:lnTo>
                  <a:lnTo>
                    <a:pt x="51" y="18"/>
                  </a:lnTo>
                </a:path>
              </a:pathLst>
            </a:custGeom>
            <a:solidFill>
              <a:srgbClr val="FFC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Freeform 187"/>
            <p:cNvSpPr>
              <a:spLocks/>
            </p:cNvSpPr>
            <p:nvPr/>
          </p:nvSpPr>
          <p:spPr bwMode="auto">
            <a:xfrm>
              <a:off x="6447196" y="5395322"/>
              <a:ext cx="92508" cy="6712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6"/>
                </a:cxn>
                <a:cxn ang="0">
                  <a:pos x="31" y="66"/>
                </a:cxn>
                <a:cxn ang="0">
                  <a:pos x="94" y="70"/>
                </a:cxn>
                <a:cxn ang="0">
                  <a:pos x="94" y="31"/>
                </a:cxn>
                <a:cxn ang="0">
                  <a:pos x="46" y="0"/>
                </a:cxn>
                <a:cxn ang="0">
                  <a:pos x="4" y="8"/>
                </a:cxn>
              </a:cxnLst>
              <a:rect l="0" t="0" r="r" b="b"/>
              <a:pathLst>
                <a:path w="94" h="70">
                  <a:moveTo>
                    <a:pt x="4" y="8"/>
                  </a:moveTo>
                  <a:lnTo>
                    <a:pt x="0" y="46"/>
                  </a:lnTo>
                  <a:lnTo>
                    <a:pt x="31" y="66"/>
                  </a:lnTo>
                  <a:lnTo>
                    <a:pt x="94" y="70"/>
                  </a:lnTo>
                  <a:lnTo>
                    <a:pt x="94" y="31"/>
                  </a:lnTo>
                  <a:lnTo>
                    <a:pt x="46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Freeform 188"/>
            <p:cNvSpPr>
              <a:spLocks/>
            </p:cNvSpPr>
            <p:nvPr/>
          </p:nvSpPr>
          <p:spPr bwMode="auto">
            <a:xfrm>
              <a:off x="6447196" y="5395322"/>
              <a:ext cx="92508" cy="6712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46"/>
                </a:cxn>
                <a:cxn ang="0">
                  <a:pos x="31" y="66"/>
                </a:cxn>
                <a:cxn ang="0">
                  <a:pos x="94" y="70"/>
                </a:cxn>
                <a:cxn ang="0">
                  <a:pos x="94" y="31"/>
                </a:cxn>
                <a:cxn ang="0">
                  <a:pos x="46" y="0"/>
                </a:cxn>
                <a:cxn ang="0">
                  <a:pos x="4" y="8"/>
                </a:cxn>
              </a:cxnLst>
              <a:rect l="0" t="0" r="r" b="b"/>
              <a:pathLst>
                <a:path w="94" h="70">
                  <a:moveTo>
                    <a:pt x="4" y="8"/>
                  </a:moveTo>
                  <a:lnTo>
                    <a:pt x="0" y="46"/>
                  </a:lnTo>
                  <a:lnTo>
                    <a:pt x="31" y="66"/>
                  </a:lnTo>
                  <a:lnTo>
                    <a:pt x="94" y="70"/>
                  </a:lnTo>
                  <a:lnTo>
                    <a:pt x="94" y="31"/>
                  </a:lnTo>
                  <a:lnTo>
                    <a:pt x="46" y="0"/>
                  </a:lnTo>
                  <a:lnTo>
                    <a:pt x="4" y="8"/>
                  </a:lnTo>
                </a:path>
              </a:pathLst>
            </a:custGeom>
            <a:solidFill>
              <a:srgbClr val="FFC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Freeform 189"/>
            <p:cNvSpPr>
              <a:spLocks/>
            </p:cNvSpPr>
            <p:nvPr/>
          </p:nvSpPr>
          <p:spPr bwMode="auto">
            <a:xfrm>
              <a:off x="6432742" y="5509138"/>
              <a:ext cx="60708" cy="6128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5"/>
                </a:cxn>
                <a:cxn ang="0">
                  <a:pos x="16" y="62"/>
                </a:cxn>
                <a:cxn ang="0">
                  <a:pos x="62" y="47"/>
                </a:cxn>
                <a:cxn ang="0">
                  <a:pos x="51" y="11"/>
                </a:cxn>
                <a:cxn ang="0">
                  <a:pos x="13" y="0"/>
                </a:cxn>
              </a:cxnLst>
              <a:rect l="0" t="0" r="r" b="b"/>
              <a:pathLst>
                <a:path w="62" h="62">
                  <a:moveTo>
                    <a:pt x="13" y="0"/>
                  </a:moveTo>
                  <a:lnTo>
                    <a:pt x="0" y="35"/>
                  </a:lnTo>
                  <a:lnTo>
                    <a:pt x="16" y="62"/>
                  </a:lnTo>
                  <a:lnTo>
                    <a:pt x="62" y="47"/>
                  </a:lnTo>
                  <a:lnTo>
                    <a:pt x="51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Freeform 190"/>
            <p:cNvSpPr>
              <a:spLocks/>
            </p:cNvSpPr>
            <p:nvPr/>
          </p:nvSpPr>
          <p:spPr bwMode="auto">
            <a:xfrm>
              <a:off x="6432742" y="5509138"/>
              <a:ext cx="60708" cy="6128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35"/>
                </a:cxn>
                <a:cxn ang="0">
                  <a:pos x="16" y="62"/>
                </a:cxn>
                <a:cxn ang="0">
                  <a:pos x="62" y="47"/>
                </a:cxn>
                <a:cxn ang="0">
                  <a:pos x="51" y="11"/>
                </a:cxn>
                <a:cxn ang="0">
                  <a:pos x="13" y="0"/>
                </a:cxn>
              </a:cxnLst>
              <a:rect l="0" t="0" r="r" b="b"/>
              <a:pathLst>
                <a:path w="62" h="62">
                  <a:moveTo>
                    <a:pt x="13" y="0"/>
                  </a:moveTo>
                  <a:lnTo>
                    <a:pt x="0" y="35"/>
                  </a:lnTo>
                  <a:lnTo>
                    <a:pt x="16" y="62"/>
                  </a:lnTo>
                  <a:lnTo>
                    <a:pt x="62" y="47"/>
                  </a:lnTo>
                  <a:lnTo>
                    <a:pt x="51" y="11"/>
                  </a:lnTo>
                  <a:lnTo>
                    <a:pt x="13" y="0"/>
                  </a:lnTo>
                </a:path>
              </a:pathLst>
            </a:custGeom>
            <a:solidFill>
              <a:srgbClr val="FFC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Freeform 191"/>
            <p:cNvSpPr>
              <a:spLocks/>
            </p:cNvSpPr>
            <p:nvPr/>
          </p:nvSpPr>
          <p:spPr bwMode="auto">
            <a:xfrm>
              <a:off x="6545486" y="5497464"/>
              <a:ext cx="54928" cy="3793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39"/>
                </a:cxn>
                <a:cxn ang="0">
                  <a:pos x="32" y="39"/>
                </a:cxn>
                <a:cxn ang="0">
                  <a:pos x="51" y="28"/>
                </a:cxn>
                <a:cxn ang="0">
                  <a:pos x="55" y="0"/>
                </a:cxn>
                <a:cxn ang="0">
                  <a:pos x="23" y="0"/>
                </a:cxn>
                <a:cxn ang="0">
                  <a:pos x="0" y="12"/>
                </a:cxn>
              </a:cxnLst>
              <a:rect l="0" t="0" r="r" b="b"/>
              <a:pathLst>
                <a:path w="55" h="39">
                  <a:moveTo>
                    <a:pt x="0" y="12"/>
                  </a:moveTo>
                  <a:lnTo>
                    <a:pt x="8" y="39"/>
                  </a:lnTo>
                  <a:lnTo>
                    <a:pt x="32" y="39"/>
                  </a:lnTo>
                  <a:lnTo>
                    <a:pt x="51" y="28"/>
                  </a:lnTo>
                  <a:lnTo>
                    <a:pt x="55" y="0"/>
                  </a:lnTo>
                  <a:lnTo>
                    <a:pt x="2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Freeform 195"/>
            <p:cNvSpPr>
              <a:spLocks/>
            </p:cNvSpPr>
            <p:nvPr/>
          </p:nvSpPr>
          <p:spPr bwMode="auto">
            <a:xfrm>
              <a:off x="6505014" y="5564586"/>
              <a:ext cx="31800" cy="37938"/>
            </a:xfrm>
            <a:custGeom>
              <a:avLst/>
              <a:gdLst/>
              <a:ahLst/>
              <a:cxnLst>
                <a:cxn ang="0">
                  <a:pos x="16" y="39"/>
                </a:cxn>
                <a:cxn ang="0">
                  <a:pos x="16" y="39"/>
                </a:cxn>
                <a:cxn ang="0">
                  <a:pos x="13" y="39"/>
                </a:cxn>
                <a:cxn ang="0">
                  <a:pos x="10" y="38"/>
                </a:cxn>
                <a:cxn ang="0">
                  <a:pos x="5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3" y="2"/>
                </a:cxn>
                <a:cxn ang="0">
                  <a:pos x="29" y="5"/>
                </a:cxn>
                <a:cxn ang="0">
                  <a:pos x="32" y="12"/>
                </a:cxn>
                <a:cxn ang="0">
                  <a:pos x="34" y="19"/>
                </a:cxn>
                <a:cxn ang="0">
                  <a:pos x="34" y="19"/>
                </a:cxn>
                <a:cxn ang="0">
                  <a:pos x="32" y="27"/>
                </a:cxn>
                <a:cxn ang="0">
                  <a:pos x="29" y="33"/>
                </a:cxn>
                <a:cxn ang="0">
                  <a:pos x="23" y="38"/>
                </a:cxn>
                <a:cxn ang="0">
                  <a:pos x="20" y="39"/>
                </a:cxn>
                <a:cxn ang="0">
                  <a:pos x="16" y="39"/>
                </a:cxn>
                <a:cxn ang="0">
                  <a:pos x="16" y="39"/>
                </a:cxn>
              </a:cxnLst>
              <a:rect l="0" t="0" r="r" b="b"/>
              <a:pathLst>
                <a:path w="34" h="39">
                  <a:moveTo>
                    <a:pt x="16" y="39"/>
                  </a:moveTo>
                  <a:lnTo>
                    <a:pt x="16" y="39"/>
                  </a:lnTo>
                  <a:lnTo>
                    <a:pt x="13" y="39"/>
                  </a:lnTo>
                  <a:lnTo>
                    <a:pt x="10" y="38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9" y="5"/>
                  </a:lnTo>
                  <a:lnTo>
                    <a:pt x="32" y="12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9" y="33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16" y="39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6" name="Freeform 198"/>
            <p:cNvSpPr>
              <a:spLocks/>
            </p:cNvSpPr>
            <p:nvPr/>
          </p:nvSpPr>
          <p:spPr bwMode="auto">
            <a:xfrm>
              <a:off x="2888520" y="3828163"/>
              <a:ext cx="164781" cy="236386"/>
            </a:xfrm>
            <a:custGeom>
              <a:avLst/>
              <a:gdLst/>
              <a:ahLst/>
              <a:cxnLst>
                <a:cxn ang="0">
                  <a:pos x="170" y="220"/>
                </a:cxn>
                <a:cxn ang="0">
                  <a:pos x="134" y="243"/>
                </a:cxn>
                <a:cxn ang="0">
                  <a:pos x="113" y="205"/>
                </a:cxn>
                <a:cxn ang="0">
                  <a:pos x="75" y="179"/>
                </a:cxn>
                <a:cxn ang="0">
                  <a:pos x="39" y="144"/>
                </a:cxn>
                <a:cxn ang="0">
                  <a:pos x="0" y="80"/>
                </a:cxn>
                <a:cxn ang="0">
                  <a:pos x="48" y="56"/>
                </a:cxn>
                <a:cxn ang="0">
                  <a:pos x="78" y="0"/>
                </a:cxn>
                <a:cxn ang="0">
                  <a:pos x="93" y="68"/>
                </a:cxn>
                <a:cxn ang="0">
                  <a:pos x="129" y="137"/>
                </a:cxn>
                <a:cxn ang="0">
                  <a:pos x="170" y="220"/>
                </a:cxn>
              </a:cxnLst>
              <a:rect l="0" t="0" r="r" b="b"/>
              <a:pathLst>
                <a:path w="170" h="243">
                  <a:moveTo>
                    <a:pt x="170" y="220"/>
                  </a:moveTo>
                  <a:lnTo>
                    <a:pt x="134" y="243"/>
                  </a:lnTo>
                  <a:lnTo>
                    <a:pt x="113" y="205"/>
                  </a:lnTo>
                  <a:lnTo>
                    <a:pt x="75" y="179"/>
                  </a:lnTo>
                  <a:lnTo>
                    <a:pt x="39" y="144"/>
                  </a:lnTo>
                  <a:lnTo>
                    <a:pt x="0" y="80"/>
                  </a:lnTo>
                  <a:lnTo>
                    <a:pt x="48" y="56"/>
                  </a:lnTo>
                  <a:lnTo>
                    <a:pt x="78" y="0"/>
                  </a:lnTo>
                  <a:lnTo>
                    <a:pt x="93" y="68"/>
                  </a:lnTo>
                  <a:lnTo>
                    <a:pt x="129" y="137"/>
                  </a:lnTo>
                  <a:lnTo>
                    <a:pt x="170" y="2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7" name="Freeform 199"/>
            <p:cNvSpPr>
              <a:spLocks/>
            </p:cNvSpPr>
            <p:nvPr/>
          </p:nvSpPr>
          <p:spPr bwMode="auto">
            <a:xfrm>
              <a:off x="4744466" y="3262001"/>
              <a:ext cx="1289334" cy="650794"/>
            </a:xfrm>
            <a:custGeom>
              <a:avLst/>
              <a:gdLst/>
              <a:ahLst/>
              <a:cxnLst>
                <a:cxn ang="0">
                  <a:pos x="0" y="253"/>
                </a:cxn>
                <a:cxn ang="0">
                  <a:pos x="28" y="229"/>
                </a:cxn>
                <a:cxn ang="0">
                  <a:pos x="87" y="214"/>
                </a:cxn>
                <a:cxn ang="0">
                  <a:pos x="221" y="202"/>
                </a:cxn>
                <a:cxn ang="0">
                  <a:pos x="237" y="222"/>
                </a:cxn>
                <a:cxn ang="0">
                  <a:pos x="284" y="229"/>
                </a:cxn>
                <a:cxn ang="0">
                  <a:pos x="304" y="249"/>
                </a:cxn>
                <a:cxn ang="0">
                  <a:pos x="399" y="238"/>
                </a:cxn>
                <a:cxn ang="0">
                  <a:pos x="375" y="187"/>
                </a:cxn>
                <a:cxn ang="0">
                  <a:pos x="359" y="163"/>
                </a:cxn>
                <a:cxn ang="0">
                  <a:pos x="399" y="159"/>
                </a:cxn>
                <a:cxn ang="0">
                  <a:pos x="399" y="80"/>
                </a:cxn>
                <a:cxn ang="0">
                  <a:pos x="399" y="0"/>
                </a:cxn>
                <a:cxn ang="0">
                  <a:pos x="482" y="31"/>
                </a:cxn>
                <a:cxn ang="0">
                  <a:pos x="537" y="35"/>
                </a:cxn>
                <a:cxn ang="0">
                  <a:pos x="576" y="74"/>
                </a:cxn>
                <a:cxn ang="0">
                  <a:pos x="596" y="114"/>
                </a:cxn>
                <a:cxn ang="0">
                  <a:pos x="663" y="114"/>
                </a:cxn>
                <a:cxn ang="0">
                  <a:pos x="762" y="121"/>
                </a:cxn>
                <a:cxn ang="0">
                  <a:pos x="817" y="153"/>
                </a:cxn>
                <a:cxn ang="0">
                  <a:pos x="861" y="165"/>
                </a:cxn>
                <a:cxn ang="0">
                  <a:pos x="872" y="200"/>
                </a:cxn>
                <a:cxn ang="0">
                  <a:pos x="992" y="185"/>
                </a:cxn>
                <a:cxn ang="0">
                  <a:pos x="1011" y="153"/>
                </a:cxn>
                <a:cxn ang="0">
                  <a:pos x="1051" y="177"/>
                </a:cxn>
                <a:cxn ang="0">
                  <a:pos x="1106" y="129"/>
                </a:cxn>
                <a:cxn ang="0">
                  <a:pos x="1150" y="125"/>
                </a:cxn>
                <a:cxn ang="0">
                  <a:pos x="1189" y="149"/>
                </a:cxn>
                <a:cxn ang="0">
                  <a:pos x="1178" y="187"/>
                </a:cxn>
                <a:cxn ang="0">
                  <a:pos x="1183" y="287"/>
                </a:cxn>
                <a:cxn ang="0">
                  <a:pos x="1193" y="306"/>
                </a:cxn>
                <a:cxn ang="0">
                  <a:pos x="1230" y="296"/>
                </a:cxn>
                <a:cxn ang="0">
                  <a:pos x="1303" y="287"/>
                </a:cxn>
                <a:cxn ang="0">
                  <a:pos x="1340" y="335"/>
                </a:cxn>
                <a:cxn ang="0">
                  <a:pos x="1260" y="370"/>
                </a:cxn>
                <a:cxn ang="0">
                  <a:pos x="1193" y="410"/>
                </a:cxn>
                <a:cxn ang="0">
                  <a:pos x="1154" y="442"/>
                </a:cxn>
                <a:cxn ang="0">
                  <a:pos x="1110" y="485"/>
                </a:cxn>
                <a:cxn ang="0">
                  <a:pos x="1047" y="465"/>
                </a:cxn>
                <a:cxn ang="0">
                  <a:pos x="1051" y="517"/>
                </a:cxn>
                <a:cxn ang="0">
                  <a:pos x="1043" y="572"/>
                </a:cxn>
                <a:cxn ang="0">
                  <a:pos x="972" y="631"/>
                </a:cxn>
                <a:cxn ang="0">
                  <a:pos x="881" y="620"/>
                </a:cxn>
                <a:cxn ang="0">
                  <a:pos x="845" y="647"/>
                </a:cxn>
                <a:cxn ang="0">
                  <a:pos x="778" y="668"/>
                </a:cxn>
                <a:cxn ang="0">
                  <a:pos x="711" y="631"/>
                </a:cxn>
                <a:cxn ang="0">
                  <a:pos x="655" y="616"/>
                </a:cxn>
                <a:cxn ang="0">
                  <a:pos x="403" y="596"/>
                </a:cxn>
                <a:cxn ang="0">
                  <a:pos x="372" y="565"/>
                </a:cxn>
                <a:cxn ang="0">
                  <a:pos x="339" y="509"/>
                </a:cxn>
                <a:cxn ang="0">
                  <a:pos x="287" y="482"/>
                </a:cxn>
                <a:cxn ang="0">
                  <a:pos x="241" y="469"/>
                </a:cxn>
                <a:cxn ang="0">
                  <a:pos x="138" y="449"/>
                </a:cxn>
                <a:cxn ang="0">
                  <a:pos x="107" y="375"/>
                </a:cxn>
                <a:cxn ang="0">
                  <a:pos x="90" y="323"/>
                </a:cxn>
                <a:cxn ang="0">
                  <a:pos x="24" y="287"/>
                </a:cxn>
                <a:cxn ang="0">
                  <a:pos x="0" y="253"/>
                </a:cxn>
              </a:cxnLst>
              <a:rect l="0" t="0" r="r" b="b"/>
              <a:pathLst>
                <a:path w="1340" h="668">
                  <a:moveTo>
                    <a:pt x="0" y="253"/>
                  </a:moveTo>
                  <a:lnTo>
                    <a:pt x="28" y="229"/>
                  </a:lnTo>
                  <a:lnTo>
                    <a:pt x="87" y="214"/>
                  </a:lnTo>
                  <a:lnTo>
                    <a:pt x="221" y="202"/>
                  </a:lnTo>
                  <a:lnTo>
                    <a:pt x="237" y="222"/>
                  </a:lnTo>
                  <a:lnTo>
                    <a:pt x="284" y="229"/>
                  </a:lnTo>
                  <a:lnTo>
                    <a:pt x="304" y="249"/>
                  </a:lnTo>
                  <a:lnTo>
                    <a:pt x="399" y="238"/>
                  </a:lnTo>
                  <a:lnTo>
                    <a:pt x="375" y="187"/>
                  </a:lnTo>
                  <a:lnTo>
                    <a:pt x="359" y="163"/>
                  </a:lnTo>
                  <a:lnTo>
                    <a:pt x="399" y="159"/>
                  </a:lnTo>
                  <a:lnTo>
                    <a:pt x="399" y="80"/>
                  </a:lnTo>
                  <a:lnTo>
                    <a:pt x="399" y="0"/>
                  </a:lnTo>
                  <a:lnTo>
                    <a:pt x="482" y="31"/>
                  </a:lnTo>
                  <a:lnTo>
                    <a:pt x="537" y="35"/>
                  </a:lnTo>
                  <a:lnTo>
                    <a:pt x="576" y="74"/>
                  </a:lnTo>
                  <a:lnTo>
                    <a:pt x="596" y="114"/>
                  </a:lnTo>
                  <a:lnTo>
                    <a:pt x="663" y="114"/>
                  </a:lnTo>
                  <a:lnTo>
                    <a:pt x="762" y="121"/>
                  </a:lnTo>
                  <a:lnTo>
                    <a:pt x="817" y="153"/>
                  </a:lnTo>
                  <a:lnTo>
                    <a:pt x="861" y="165"/>
                  </a:lnTo>
                  <a:lnTo>
                    <a:pt x="872" y="200"/>
                  </a:lnTo>
                  <a:lnTo>
                    <a:pt x="992" y="185"/>
                  </a:lnTo>
                  <a:lnTo>
                    <a:pt x="1011" y="153"/>
                  </a:lnTo>
                  <a:lnTo>
                    <a:pt x="1051" y="177"/>
                  </a:lnTo>
                  <a:lnTo>
                    <a:pt x="1106" y="129"/>
                  </a:lnTo>
                  <a:lnTo>
                    <a:pt x="1150" y="125"/>
                  </a:lnTo>
                  <a:lnTo>
                    <a:pt x="1189" y="149"/>
                  </a:lnTo>
                  <a:lnTo>
                    <a:pt x="1178" y="187"/>
                  </a:lnTo>
                  <a:lnTo>
                    <a:pt x="1183" y="287"/>
                  </a:lnTo>
                  <a:lnTo>
                    <a:pt x="1193" y="306"/>
                  </a:lnTo>
                  <a:lnTo>
                    <a:pt x="1230" y="296"/>
                  </a:lnTo>
                  <a:lnTo>
                    <a:pt x="1303" y="287"/>
                  </a:lnTo>
                  <a:lnTo>
                    <a:pt x="1340" y="335"/>
                  </a:lnTo>
                  <a:lnTo>
                    <a:pt x="1260" y="370"/>
                  </a:lnTo>
                  <a:lnTo>
                    <a:pt x="1193" y="410"/>
                  </a:lnTo>
                  <a:lnTo>
                    <a:pt x="1154" y="442"/>
                  </a:lnTo>
                  <a:lnTo>
                    <a:pt x="1110" y="485"/>
                  </a:lnTo>
                  <a:lnTo>
                    <a:pt x="1047" y="465"/>
                  </a:lnTo>
                  <a:lnTo>
                    <a:pt x="1051" y="517"/>
                  </a:lnTo>
                  <a:lnTo>
                    <a:pt x="1043" y="572"/>
                  </a:lnTo>
                  <a:lnTo>
                    <a:pt x="972" y="631"/>
                  </a:lnTo>
                  <a:lnTo>
                    <a:pt x="881" y="620"/>
                  </a:lnTo>
                  <a:lnTo>
                    <a:pt x="845" y="647"/>
                  </a:lnTo>
                  <a:lnTo>
                    <a:pt x="778" y="668"/>
                  </a:lnTo>
                  <a:lnTo>
                    <a:pt x="711" y="631"/>
                  </a:lnTo>
                  <a:lnTo>
                    <a:pt x="655" y="616"/>
                  </a:lnTo>
                  <a:lnTo>
                    <a:pt x="403" y="596"/>
                  </a:lnTo>
                  <a:lnTo>
                    <a:pt x="372" y="565"/>
                  </a:lnTo>
                  <a:lnTo>
                    <a:pt x="339" y="509"/>
                  </a:lnTo>
                  <a:lnTo>
                    <a:pt x="287" y="482"/>
                  </a:lnTo>
                  <a:lnTo>
                    <a:pt x="241" y="469"/>
                  </a:lnTo>
                  <a:lnTo>
                    <a:pt x="138" y="449"/>
                  </a:lnTo>
                  <a:lnTo>
                    <a:pt x="107" y="375"/>
                  </a:lnTo>
                  <a:lnTo>
                    <a:pt x="90" y="323"/>
                  </a:lnTo>
                  <a:lnTo>
                    <a:pt x="24" y="287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7F7F7F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Freeform 207"/>
            <p:cNvSpPr>
              <a:spLocks/>
            </p:cNvSpPr>
            <p:nvPr/>
          </p:nvSpPr>
          <p:spPr bwMode="auto">
            <a:xfrm>
              <a:off x="4565231" y="5622955"/>
              <a:ext cx="86726" cy="18385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" y="56"/>
                </a:cxn>
                <a:cxn ang="0">
                  <a:pos x="0" y="127"/>
                </a:cxn>
                <a:cxn ang="0">
                  <a:pos x="28" y="190"/>
                </a:cxn>
                <a:cxn ang="0">
                  <a:pos x="90" y="179"/>
                </a:cxn>
                <a:cxn ang="0">
                  <a:pos x="90" y="63"/>
                </a:cxn>
                <a:cxn ang="0">
                  <a:pos x="70" y="36"/>
                </a:cxn>
                <a:cxn ang="0">
                  <a:pos x="31" y="0"/>
                </a:cxn>
              </a:cxnLst>
              <a:rect l="0" t="0" r="r" b="b"/>
              <a:pathLst>
                <a:path w="90" h="190">
                  <a:moveTo>
                    <a:pt x="31" y="0"/>
                  </a:moveTo>
                  <a:lnTo>
                    <a:pt x="4" y="56"/>
                  </a:lnTo>
                  <a:lnTo>
                    <a:pt x="0" y="127"/>
                  </a:lnTo>
                  <a:lnTo>
                    <a:pt x="28" y="190"/>
                  </a:lnTo>
                  <a:lnTo>
                    <a:pt x="90" y="179"/>
                  </a:lnTo>
                  <a:lnTo>
                    <a:pt x="90" y="63"/>
                  </a:lnTo>
                  <a:lnTo>
                    <a:pt x="70" y="3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Freeform 217"/>
            <p:cNvSpPr>
              <a:spLocks/>
            </p:cNvSpPr>
            <p:nvPr/>
          </p:nvSpPr>
          <p:spPr bwMode="auto">
            <a:xfrm>
              <a:off x="2934773" y="5141425"/>
              <a:ext cx="442304" cy="335612"/>
            </a:xfrm>
            <a:custGeom>
              <a:avLst/>
              <a:gdLst/>
              <a:ahLst/>
              <a:cxnLst>
                <a:cxn ang="0">
                  <a:pos x="162" y="186"/>
                </a:cxn>
                <a:cxn ang="0">
                  <a:pos x="162" y="146"/>
                </a:cxn>
                <a:cxn ang="0">
                  <a:pos x="162" y="114"/>
                </a:cxn>
                <a:cxn ang="0">
                  <a:pos x="142" y="107"/>
                </a:cxn>
                <a:cxn ang="0">
                  <a:pos x="87" y="103"/>
                </a:cxn>
                <a:cxn ang="0">
                  <a:pos x="35" y="107"/>
                </a:cxn>
                <a:cxn ang="0">
                  <a:pos x="0" y="126"/>
                </a:cxn>
                <a:cxn ang="0">
                  <a:pos x="4" y="229"/>
                </a:cxn>
                <a:cxn ang="0">
                  <a:pos x="4" y="289"/>
                </a:cxn>
                <a:cxn ang="0">
                  <a:pos x="24" y="320"/>
                </a:cxn>
                <a:cxn ang="0">
                  <a:pos x="70" y="344"/>
                </a:cxn>
                <a:cxn ang="0">
                  <a:pos x="107" y="308"/>
                </a:cxn>
                <a:cxn ang="0">
                  <a:pos x="149" y="267"/>
                </a:cxn>
                <a:cxn ang="0">
                  <a:pos x="168" y="249"/>
                </a:cxn>
                <a:cxn ang="0">
                  <a:pos x="284" y="245"/>
                </a:cxn>
                <a:cxn ang="0">
                  <a:pos x="320" y="213"/>
                </a:cxn>
                <a:cxn ang="0">
                  <a:pos x="422" y="193"/>
                </a:cxn>
                <a:cxn ang="0">
                  <a:pos x="422" y="158"/>
                </a:cxn>
                <a:cxn ang="0">
                  <a:pos x="458" y="126"/>
                </a:cxn>
                <a:cxn ang="0">
                  <a:pos x="431" y="55"/>
                </a:cxn>
                <a:cxn ang="0">
                  <a:pos x="410" y="0"/>
                </a:cxn>
                <a:cxn ang="0">
                  <a:pos x="276" y="24"/>
                </a:cxn>
                <a:cxn ang="0">
                  <a:pos x="236" y="70"/>
                </a:cxn>
                <a:cxn ang="0">
                  <a:pos x="221" y="138"/>
                </a:cxn>
                <a:cxn ang="0">
                  <a:pos x="162" y="186"/>
                </a:cxn>
              </a:cxnLst>
              <a:rect l="0" t="0" r="r" b="b"/>
              <a:pathLst>
                <a:path w="458" h="344">
                  <a:moveTo>
                    <a:pt x="162" y="186"/>
                  </a:moveTo>
                  <a:lnTo>
                    <a:pt x="162" y="146"/>
                  </a:lnTo>
                  <a:lnTo>
                    <a:pt x="162" y="114"/>
                  </a:lnTo>
                  <a:lnTo>
                    <a:pt x="142" y="107"/>
                  </a:lnTo>
                  <a:lnTo>
                    <a:pt x="87" y="103"/>
                  </a:lnTo>
                  <a:lnTo>
                    <a:pt x="35" y="107"/>
                  </a:lnTo>
                  <a:lnTo>
                    <a:pt x="0" y="126"/>
                  </a:lnTo>
                  <a:lnTo>
                    <a:pt x="4" y="229"/>
                  </a:lnTo>
                  <a:lnTo>
                    <a:pt x="4" y="289"/>
                  </a:lnTo>
                  <a:lnTo>
                    <a:pt x="24" y="320"/>
                  </a:lnTo>
                  <a:lnTo>
                    <a:pt x="70" y="344"/>
                  </a:lnTo>
                  <a:lnTo>
                    <a:pt x="107" y="308"/>
                  </a:lnTo>
                  <a:lnTo>
                    <a:pt x="149" y="267"/>
                  </a:lnTo>
                  <a:lnTo>
                    <a:pt x="168" y="249"/>
                  </a:lnTo>
                  <a:lnTo>
                    <a:pt x="284" y="245"/>
                  </a:lnTo>
                  <a:lnTo>
                    <a:pt x="320" y="213"/>
                  </a:lnTo>
                  <a:lnTo>
                    <a:pt x="422" y="193"/>
                  </a:lnTo>
                  <a:lnTo>
                    <a:pt x="422" y="158"/>
                  </a:lnTo>
                  <a:lnTo>
                    <a:pt x="458" y="126"/>
                  </a:lnTo>
                  <a:lnTo>
                    <a:pt x="431" y="55"/>
                  </a:lnTo>
                  <a:lnTo>
                    <a:pt x="410" y="0"/>
                  </a:lnTo>
                  <a:lnTo>
                    <a:pt x="276" y="24"/>
                  </a:lnTo>
                  <a:lnTo>
                    <a:pt x="236" y="70"/>
                  </a:lnTo>
                  <a:lnTo>
                    <a:pt x="221" y="138"/>
                  </a:lnTo>
                  <a:lnTo>
                    <a:pt x="162" y="1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Freeform 218"/>
            <p:cNvSpPr>
              <a:spLocks/>
            </p:cNvSpPr>
            <p:nvPr/>
          </p:nvSpPr>
          <p:spPr bwMode="auto">
            <a:xfrm>
              <a:off x="2934773" y="5141425"/>
              <a:ext cx="442304" cy="335612"/>
            </a:xfrm>
            <a:custGeom>
              <a:avLst/>
              <a:gdLst/>
              <a:ahLst/>
              <a:cxnLst>
                <a:cxn ang="0">
                  <a:pos x="162" y="186"/>
                </a:cxn>
                <a:cxn ang="0">
                  <a:pos x="162" y="146"/>
                </a:cxn>
                <a:cxn ang="0">
                  <a:pos x="162" y="114"/>
                </a:cxn>
                <a:cxn ang="0">
                  <a:pos x="142" y="107"/>
                </a:cxn>
                <a:cxn ang="0">
                  <a:pos x="87" y="103"/>
                </a:cxn>
                <a:cxn ang="0">
                  <a:pos x="35" y="107"/>
                </a:cxn>
                <a:cxn ang="0">
                  <a:pos x="0" y="126"/>
                </a:cxn>
                <a:cxn ang="0">
                  <a:pos x="4" y="229"/>
                </a:cxn>
                <a:cxn ang="0">
                  <a:pos x="4" y="289"/>
                </a:cxn>
                <a:cxn ang="0">
                  <a:pos x="24" y="320"/>
                </a:cxn>
                <a:cxn ang="0">
                  <a:pos x="70" y="344"/>
                </a:cxn>
                <a:cxn ang="0">
                  <a:pos x="107" y="308"/>
                </a:cxn>
                <a:cxn ang="0">
                  <a:pos x="149" y="267"/>
                </a:cxn>
                <a:cxn ang="0">
                  <a:pos x="168" y="249"/>
                </a:cxn>
                <a:cxn ang="0">
                  <a:pos x="284" y="245"/>
                </a:cxn>
                <a:cxn ang="0">
                  <a:pos x="320" y="213"/>
                </a:cxn>
                <a:cxn ang="0">
                  <a:pos x="422" y="193"/>
                </a:cxn>
                <a:cxn ang="0">
                  <a:pos x="422" y="158"/>
                </a:cxn>
                <a:cxn ang="0">
                  <a:pos x="458" y="126"/>
                </a:cxn>
                <a:cxn ang="0">
                  <a:pos x="431" y="55"/>
                </a:cxn>
                <a:cxn ang="0">
                  <a:pos x="410" y="0"/>
                </a:cxn>
                <a:cxn ang="0">
                  <a:pos x="276" y="24"/>
                </a:cxn>
                <a:cxn ang="0">
                  <a:pos x="236" y="70"/>
                </a:cxn>
                <a:cxn ang="0">
                  <a:pos x="221" y="138"/>
                </a:cxn>
                <a:cxn ang="0">
                  <a:pos x="162" y="186"/>
                </a:cxn>
              </a:cxnLst>
              <a:rect l="0" t="0" r="r" b="b"/>
              <a:pathLst>
                <a:path w="458" h="344">
                  <a:moveTo>
                    <a:pt x="162" y="186"/>
                  </a:moveTo>
                  <a:lnTo>
                    <a:pt x="162" y="146"/>
                  </a:lnTo>
                  <a:lnTo>
                    <a:pt x="162" y="114"/>
                  </a:lnTo>
                  <a:lnTo>
                    <a:pt x="142" y="107"/>
                  </a:lnTo>
                  <a:lnTo>
                    <a:pt x="87" y="103"/>
                  </a:lnTo>
                  <a:lnTo>
                    <a:pt x="35" y="107"/>
                  </a:lnTo>
                  <a:lnTo>
                    <a:pt x="0" y="126"/>
                  </a:lnTo>
                  <a:lnTo>
                    <a:pt x="4" y="229"/>
                  </a:lnTo>
                  <a:lnTo>
                    <a:pt x="4" y="289"/>
                  </a:lnTo>
                  <a:lnTo>
                    <a:pt x="24" y="320"/>
                  </a:lnTo>
                  <a:lnTo>
                    <a:pt x="70" y="344"/>
                  </a:lnTo>
                  <a:lnTo>
                    <a:pt x="107" y="308"/>
                  </a:lnTo>
                  <a:lnTo>
                    <a:pt x="149" y="267"/>
                  </a:lnTo>
                  <a:lnTo>
                    <a:pt x="168" y="249"/>
                  </a:lnTo>
                  <a:lnTo>
                    <a:pt x="284" y="245"/>
                  </a:lnTo>
                  <a:lnTo>
                    <a:pt x="320" y="213"/>
                  </a:lnTo>
                  <a:lnTo>
                    <a:pt x="422" y="193"/>
                  </a:lnTo>
                  <a:lnTo>
                    <a:pt x="422" y="158"/>
                  </a:lnTo>
                  <a:lnTo>
                    <a:pt x="458" y="126"/>
                  </a:lnTo>
                  <a:lnTo>
                    <a:pt x="431" y="55"/>
                  </a:lnTo>
                  <a:lnTo>
                    <a:pt x="410" y="0"/>
                  </a:lnTo>
                  <a:lnTo>
                    <a:pt x="276" y="24"/>
                  </a:lnTo>
                  <a:lnTo>
                    <a:pt x="236" y="70"/>
                  </a:lnTo>
                  <a:lnTo>
                    <a:pt x="221" y="138"/>
                  </a:lnTo>
                  <a:lnTo>
                    <a:pt x="162" y="186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Freeform 222"/>
            <p:cNvSpPr>
              <a:spLocks/>
            </p:cNvSpPr>
            <p:nvPr/>
          </p:nvSpPr>
          <p:spPr bwMode="auto">
            <a:xfrm>
              <a:off x="1879601" y="3848591"/>
              <a:ext cx="78054" cy="125489"/>
            </a:xfrm>
            <a:custGeom>
              <a:avLst/>
              <a:gdLst/>
              <a:ahLst/>
              <a:cxnLst>
                <a:cxn ang="0">
                  <a:pos x="81" y="91"/>
                </a:cxn>
                <a:cxn ang="0">
                  <a:pos x="37" y="129"/>
                </a:cxn>
                <a:cxn ang="0">
                  <a:pos x="20" y="114"/>
                </a:cxn>
                <a:cxn ang="0">
                  <a:pos x="0" y="97"/>
                </a:cxn>
                <a:cxn ang="0">
                  <a:pos x="27" y="48"/>
                </a:cxn>
                <a:cxn ang="0">
                  <a:pos x="19" y="13"/>
                </a:cxn>
                <a:cxn ang="0">
                  <a:pos x="47" y="0"/>
                </a:cxn>
                <a:cxn ang="0">
                  <a:pos x="69" y="44"/>
                </a:cxn>
                <a:cxn ang="0">
                  <a:pos x="81" y="91"/>
                </a:cxn>
                <a:cxn ang="0">
                  <a:pos x="81" y="91"/>
                </a:cxn>
              </a:cxnLst>
              <a:rect l="0" t="0" r="r" b="b"/>
              <a:pathLst>
                <a:path w="81" h="129">
                  <a:moveTo>
                    <a:pt x="81" y="91"/>
                  </a:moveTo>
                  <a:lnTo>
                    <a:pt x="37" y="129"/>
                  </a:lnTo>
                  <a:lnTo>
                    <a:pt x="20" y="114"/>
                  </a:lnTo>
                  <a:lnTo>
                    <a:pt x="0" y="97"/>
                  </a:lnTo>
                  <a:lnTo>
                    <a:pt x="27" y="48"/>
                  </a:lnTo>
                  <a:lnTo>
                    <a:pt x="19" y="13"/>
                  </a:lnTo>
                  <a:lnTo>
                    <a:pt x="47" y="0"/>
                  </a:lnTo>
                  <a:lnTo>
                    <a:pt x="69" y="44"/>
                  </a:lnTo>
                  <a:lnTo>
                    <a:pt x="81" y="91"/>
                  </a:lnTo>
                  <a:lnTo>
                    <a:pt x="81" y="9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Freeform 223"/>
            <p:cNvSpPr>
              <a:spLocks/>
            </p:cNvSpPr>
            <p:nvPr/>
          </p:nvSpPr>
          <p:spPr bwMode="auto">
            <a:xfrm>
              <a:off x="2437541" y="4251325"/>
              <a:ext cx="92508" cy="43775"/>
            </a:xfrm>
            <a:custGeom>
              <a:avLst/>
              <a:gdLst/>
              <a:ahLst/>
              <a:cxnLst>
                <a:cxn ang="0">
                  <a:pos x="49" y="36"/>
                </a:cxn>
                <a:cxn ang="0">
                  <a:pos x="49" y="36"/>
                </a:cxn>
                <a:cxn ang="0">
                  <a:pos x="39" y="38"/>
                </a:cxn>
                <a:cxn ang="0">
                  <a:pos x="28" y="41"/>
                </a:cxn>
                <a:cxn ang="0">
                  <a:pos x="15" y="44"/>
                </a:cxn>
                <a:cxn ang="0">
                  <a:pos x="11" y="46"/>
                </a:cxn>
                <a:cxn ang="0">
                  <a:pos x="8" y="46"/>
                </a:cxn>
                <a:cxn ang="0">
                  <a:pos x="8" y="46"/>
                </a:cxn>
                <a:cxn ang="0">
                  <a:pos x="4" y="43"/>
                </a:cxn>
                <a:cxn ang="0">
                  <a:pos x="1" y="41"/>
                </a:cxn>
                <a:cxn ang="0">
                  <a:pos x="0" y="37"/>
                </a:cxn>
                <a:cxn ang="0">
                  <a:pos x="0" y="32"/>
                </a:cxn>
                <a:cxn ang="0">
                  <a:pos x="0" y="23"/>
                </a:cxn>
                <a:cxn ang="0">
                  <a:pos x="1" y="17"/>
                </a:cxn>
                <a:cxn ang="0">
                  <a:pos x="1" y="17"/>
                </a:cxn>
                <a:cxn ang="0">
                  <a:pos x="3" y="15"/>
                </a:cxn>
                <a:cxn ang="0">
                  <a:pos x="4" y="14"/>
                </a:cxn>
                <a:cxn ang="0">
                  <a:pos x="11" y="12"/>
                </a:cxn>
                <a:cxn ang="0">
                  <a:pos x="24" y="12"/>
                </a:cxn>
                <a:cxn ang="0">
                  <a:pos x="42" y="12"/>
                </a:cxn>
                <a:cxn ang="0">
                  <a:pos x="42" y="12"/>
                </a:cxn>
                <a:cxn ang="0">
                  <a:pos x="48" y="12"/>
                </a:cxn>
                <a:cxn ang="0">
                  <a:pos x="54" y="9"/>
                </a:cxn>
                <a:cxn ang="0">
                  <a:pos x="68" y="5"/>
                </a:cxn>
                <a:cxn ang="0">
                  <a:pos x="82" y="2"/>
                </a:cxn>
                <a:cxn ang="0">
                  <a:pos x="88" y="2"/>
                </a:cxn>
                <a:cxn ang="0">
                  <a:pos x="93" y="0"/>
                </a:cxn>
                <a:cxn ang="0">
                  <a:pos x="93" y="0"/>
                </a:cxn>
                <a:cxn ang="0">
                  <a:pos x="94" y="2"/>
                </a:cxn>
                <a:cxn ang="0">
                  <a:pos x="94" y="4"/>
                </a:cxn>
                <a:cxn ang="0">
                  <a:pos x="91" y="10"/>
                </a:cxn>
                <a:cxn ang="0">
                  <a:pos x="84" y="18"/>
                </a:cxn>
                <a:cxn ang="0">
                  <a:pos x="82" y="23"/>
                </a:cxn>
                <a:cxn ang="0">
                  <a:pos x="82" y="23"/>
                </a:cxn>
                <a:cxn ang="0">
                  <a:pos x="81" y="25"/>
                </a:cxn>
                <a:cxn ang="0">
                  <a:pos x="81" y="28"/>
                </a:cxn>
                <a:cxn ang="0">
                  <a:pos x="78" y="29"/>
                </a:cxn>
                <a:cxn ang="0">
                  <a:pos x="76" y="32"/>
                </a:cxn>
                <a:cxn ang="0">
                  <a:pos x="70" y="33"/>
                </a:cxn>
                <a:cxn ang="0">
                  <a:pos x="65" y="34"/>
                </a:cxn>
                <a:cxn ang="0">
                  <a:pos x="49" y="36"/>
                </a:cxn>
                <a:cxn ang="0">
                  <a:pos x="49" y="36"/>
                </a:cxn>
              </a:cxnLst>
              <a:rect l="0" t="0" r="r" b="b"/>
              <a:pathLst>
                <a:path w="94" h="46">
                  <a:moveTo>
                    <a:pt x="49" y="36"/>
                  </a:moveTo>
                  <a:lnTo>
                    <a:pt x="49" y="36"/>
                  </a:lnTo>
                  <a:lnTo>
                    <a:pt x="39" y="38"/>
                  </a:lnTo>
                  <a:lnTo>
                    <a:pt x="28" y="41"/>
                  </a:lnTo>
                  <a:lnTo>
                    <a:pt x="15" y="44"/>
                  </a:lnTo>
                  <a:lnTo>
                    <a:pt x="11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4" y="43"/>
                  </a:lnTo>
                  <a:lnTo>
                    <a:pt x="1" y="41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11" y="12"/>
                  </a:lnTo>
                  <a:lnTo>
                    <a:pt x="24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9"/>
                  </a:lnTo>
                  <a:lnTo>
                    <a:pt x="68" y="5"/>
                  </a:lnTo>
                  <a:lnTo>
                    <a:pt x="82" y="2"/>
                  </a:lnTo>
                  <a:lnTo>
                    <a:pt x="88" y="2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4" y="4"/>
                  </a:lnTo>
                  <a:lnTo>
                    <a:pt x="91" y="10"/>
                  </a:lnTo>
                  <a:lnTo>
                    <a:pt x="84" y="18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1" y="25"/>
                  </a:lnTo>
                  <a:lnTo>
                    <a:pt x="81" y="28"/>
                  </a:lnTo>
                  <a:lnTo>
                    <a:pt x="78" y="29"/>
                  </a:lnTo>
                  <a:lnTo>
                    <a:pt x="76" y="32"/>
                  </a:lnTo>
                  <a:lnTo>
                    <a:pt x="70" y="33"/>
                  </a:lnTo>
                  <a:lnTo>
                    <a:pt x="65" y="34"/>
                  </a:lnTo>
                  <a:lnTo>
                    <a:pt x="49" y="36"/>
                  </a:lnTo>
                  <a:lnTo>
                    <a:pt x="49" y="3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Freeform 224"/>
            <p:cNvSpPr>
              <a:spLocks/>
            </p:cNvSpPr>
            <p:nvPr/>
          </p:nvSpPr>
          <p:spPr bwMode="auto">
            <a:xfrm>
              <a:off x="2564740" y="4391406"/>
              <a:ext cx="179235" cy="218878"/>
            </a:xfrm>
            <a:custGeom>
              <a:avLst/>
              <a:gdLst/>
              <a:ahLst/>
              <a:cxnLst>
                <a:cxn ang="0">
                  <a:pos x="55" y="225"/>
                </a:cxn>
                <a:cxn ang="0">
                  <a:pos x="95" y="186"/>
                </a:cxn>
                <a:cxn ang="0">
                  <a:pos x="134" y="154"/>
                </a:cxn>
                <a:cxn ang="0">
                  <a:pos x="134" y="90"/>
                </a:cxn>
                <a:cxn ang="0">
                  <a:pos x="186" y="48"/>
                </a:cxn>
                <a:cxn ang="0">
                  <a:pos x="158" y="0"/>
                </a:cxn>
                <a:cxn ang="0">
                  <a:pos x="103" y="44"/>
                </a:cxn>
                <a:cxn ang="0">
                  <a:pos x="40" y="35"/>
                </a:cxn>
                <a:cxn ang="0">
                  <a:pos x="9" y="8"/>
                </a:cxn>
                <a:cxn ang="0">
                  <a:pos x="7" y="114"/>
                </a:cxn>
                <a:cxn ang="0">
                  <a:pos x="0" y="170"/>
                </a:cxn>
                <a:cxn ang="0">
                  <a:pos x="0" y="225"/>
                </a:cxn>
                <a:cxn ang="0">
                  <a:pos x="55" y="225"/>
                </a:cxn>
              </a:cxnLst>
              <a:rect l="0" t="0" r="r" b="b"/>
              <a:pathLst>
                <a:path w="186" h="225">
                  <a:moveTo>
                    <a:pt x="55" y="225"/>
                  </a:moveTo>
                  <a:lnTo>
                    <a:pt x="95" y="186"/>
                  </a:lnTo>
                  <a:lnTo>
                    <a:pt x="134" y="154"/>
                  </a:lnTo>
                  <a:lnTo>
                    <a:pt x="134" y="90"/>
                  </a:lnTo>
                  <a:lnTo>
                    <a:pt x="186" y="48"/>
                  </a:lnTo>
                  <a:lnTo>
                    <a:pt x="158" y="0"/>
                  </a:lnTo>
                  <a:lnTo>
                    <a:pt x="103" y="44"/>
                  </a:lnTo>
                  <a:lnTo>
                    <a:pt x="40" y="35"/>
                  </a:lnTo>
                  <a:lnTo>
                    <a:pt x="9" y="8"/>
                  </a:lnTo>
                  <a:lnTo>
                    <a:pt x="7" y="114"/>
                  </a:lnTo>
                  <a:lnTo>
                    <a:pt x="0" y="170"/>
                  </a:lnTo>
                  <a:lnTo>
                    <a:pt x="0" y="225"/>
                  </a:lnTo>
                  <a:lnTo>
                    <a:pt x="55" y="22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Freeform 225"/>
            <p:cNvSpPr>
              <a:spLocks/>
            </p:cNvSpPr>
            <p:nvPr/>
          </p:nvSpPr>
          <p:spPr bwMode="auto">
            <a:xfrm>
              <a:off x="2573413" y="4181284"/>
              <a:ext cx="254397" cy="253897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31" y="253"/>
                </a:cxn>
                <a:cxn ang="0">
                  <a:pos x="94" y="262"/>
                </a:cxn>
                <a:cxn ang="0">
                  <a:pos x="149" y="218"/>
                </a:cxn>
                <a:cxn ang="0">
                  <a:pos x="197" y="190"/>
                </a:cxn>
                <a:cxn ang="0">
                  <a:pos x="256" y="150"/>
                </a:cxn>
                <a:cxn ang="0">
                  <a:pos x="263" y="108"/>
                </a:cxn>
                <a:cxn ang="0">
                  <a:pos x="264" y="47"/>
                </a:cxn>
                <a:cxn ang="0">
                  <a:pos x="249" y="0"/>
                </a:cxn>
                <a:cxn ang="0">
                  <a:pos x="190" y="11"/>
                </a:cxn>
                <a:cxn ang="0">
                  <a:pos x="139" y="11"/>
                </a:cxn>
                <a:cxn ang="0">
                  <a:pos x="67" y="20"/>
                </a:cxn>
                <a:cxn ang="0">
                  <a:pos x="27" y="27"/>
                </a:cxn>
                <a:cxn ang="0">
                  <a:pos x="15" y="72"/>
                </a:cxn>
                <a:cxn ang="0">
                  <a:pos x="27" y="123"/>
                </a:cxn>
                <a:cxn ang="0">
                  <a:pos x="66" y="150"/>
                </a:cxn>
                <a:cxn ang="0">
                  <a:pos x="42" y="202"/>
                </a:cxn>
                <a:cxn ang="0">
                  <a:pos x="0" y="226"/>
                </a:cxn>
              </a:cxnLst>
              <a:rect l="0" t="0" r="r" b="b"/>
              <a:pathLst>
                <a:path w="264" h="262">
                  <a:moveTo>
                    <a:pt x="0" y="226"/>
                  </a:moveTo>
                  <a:lnTo>
                    <a:pt x="31" y="253"/>
                  </a:lnTo>
                  <a:lnTo>
                    <a:pt x="94" y="262"/>
                  </a:lnTo>
                  <a:lnTo>
                    <a:pt x="149" y="218"/>
                  </a:lnTo>
                  <a:lnTo>
                    <a:pt x="197" y="190"/>
                  </a:lnTo>
                  <a:lnTo>
                    <a:pt x="256" y="150"/>
                  </a:lnTo>
                  <a:lnTo>
                    <a:pt x="263" y="108"/>
                  </a:lnTo>
                  <a:lnTo>
                    <a:pt x="264" y="47"/>
                  </a:lnTo>
                  <a:lnTo>
                    <a:pt x="249" y="0"/>
                  </a:lnTo>
                  <a:lnTo>
                    <a:pt x="190" y="11"/>
                  </a:lnTo>
                  <a:lnTo>
                    <a:pt x="139" y="11"/>
                  </a:lnTo>
                  <a:lnTo>
                    <a:pt x="67" y="20"/>
                  </a:lnTo>
                  <a:lnTo>
                    <a:pt x="27" y="27"/>
                  </a:lnTo>
                  <a:lnTo>
                    <a:pt x="15" y="72"/>
                  </a:lnTo>
                  <a:lnTo>
                    <a:pt x="27" y="123"/>
                  </a:lnTo>
                  <a:lnTo>
                    <a:pt x="66" y="150"/>
                  </a:lnTo>
                  <a:lnTo>
                    <a:pt x="42" y="202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Freeform 226"/>
            <p:cNvSpPr>
              <a:spLocks/>
            </p:cNvSpPr>
            <p:nvPr/>
          </p:nvSpPr>
          <p:spPr bwMode="auto">
            <a:xfrm>
              <a:off x="3660386" y="4108324"/>
              <a:ext cx="583958" cy="525305"/>
            </a:xfrm>
            <a:custGeom>
              <a:avLst/>
              <a:gdLst/>
              <a:ahLst/>
              <a:cxnLst>
                <a:cxn ang="0">
                  <a:pos x="604" y="88"/>
                </a:cxn>
                <a:cxn ang="0">
                  <a:pos x="506" y="83"/>
                </a:cxn>
                <a:cxn ang="0">
                  <a:pos x="506" y="83"/>
                </a:cxn>
                <a:cxn ang="0">
                  <a:pos x="459" y="63"/>
                </a:cxn>
                <a:cxn ang="0">
                  <a:pos x="435" y="4"/>
                </a:cxn>
                <a:cxn ang="0">
                  <a:pos x="411" y="0"/>
                </a:cxn>
                <a:cxn ang="0">
                  <a:pos x="391" y="41"/>
                </a:cxn>
                <a:cxn ang="0">
                  <a:pos x="321" y="56"/>
                </a:cxn>
                <a:cxn ang="0">
                  <a:pos x="293" y="72"/>
                </a:cxn>
                <a:cxn ang="0">
                  <a:pos x="257" y="56"/>
                </a:cxn>
                <a:cxn ang="0">
                  <a:pos x="198" y="52"/>
                </a:cxn>
                <a:cxn ang="0">
                  <a:pos x="174" y="72"/>
                </a:cxn>
                <a:cxn ang="0">
                  <a:pos x="139" y="76"/>
                </a:cxn>
                <a:cxn ang="0">
                  <a:pos x="127" y="100"/>
                </a:cxn>
                <a:cxn ang="0">
                  <a:pos x="95" y="120"/>
                </a:cxn>
                <a:cxn ang="0">
                  <a:pos x="87" y="159"/>
                </a:cxn>
                <a:cxn ang="0">
                  <a:pos x="39" y="170"/>
                </a:cxn>
                <a:cxn ang="0">
                  <a:pos x="0" y="206"/>
                </a:cxn>
                <a:cxn ang="0">
                  <a:pos x="12" y="277"/>
                </a:cxn>
                <a:cxn ang="0">
                  <a:pos x="0" y="388"/>
                </a:cxn>
                <a:cxn ang="0">
                  <a:pos x="56" y="388"/>
                </a:cxn>
                <a:cxn ang="0">
                  <a:pos x="71" y="444"/>
                </a:cxn>
                <a:cxn ang="0">
                  <a:pos x="48" y="475"/>
                </a:cxn>
                <a:cxn ang="0">
                  <a:pos x="43" y="518"/>
                </a:cxn>
                <a:cxn ang="0">
                  <a:pos x="95" y="542"/>
                </a:cxn>
                <a:cxn ang="0">
                  <a:pos x="115" y="503"/>
                </a:cxn>
                <a:cxn ang="0">
                  <a:pos x="245" y="490"/>
                </a:cxn>
                <a:cxn ang="0">
                  <a:pos x="265" y="444"/>
                </a:cxn>
                <a:cxn ang="0">
                  <a:pos x="301" y="416"/>
                </a:cxn>
                <a:cxn ang="0">
                  <a:pos x="352" y="383"/>
                </a:cxn>
                <a:cxn ang="0">
                  <a:pos x="391" y="380"/>
                </a:cxn>
                <a:cxn ang="0">
                  <a:pos x="404" y="324"/>
                </a:cxn>
                <a:cxn ang="0">
                  <a:pos x="435" y="304"/>
                </a:cxn>
                <a:cxn ang="0">
                  <a:pos x="455" y="258"/>
                </a:cxn>
                <a:cxn ang="0">
                  <a:pos x="473" y="200"/>
                </a:cxn>
                <a:cxn ang="0">
                  <a:pos x="473" y="200"/>
                </a:cxn>
                <a:cxn ang="0">
                  <a:pos x="483" y="151"/>
                </a:cxn>
                <a:cxn ang="0">
                  <a:pos x="525" y="135"/>
                </a:cxn>
                <a:cxn ang="0">
                  <a:pos x="525" y="135"/>
                </a:cxn>
                <a:cxn ang="0">
                  <a:pos x="554" y="142"/>
                </a:cxn>
                <a:cxn ang="0">
                  <a:pos x="593" y="162"/>
                </a:cxn>
                <a:cxn ang="0">
                  <a:pos x="604" y="88"/>
                </a:cxn>
              </a:cxnLst>
              <a:rect l="0" t="0" r="r" b="b"/>
              <a:pathLst>
                <a:path w="604" h="542">
                  <a:moveTo>
                    <a:pt x="604" y="88"/>
                  </a:moveTo>
                  <a:lnTo>
                    <a:pt x="506" y="83"/>
                  </a:lnTo>
                  <a:lnTo>
                    <a:pt x="506" y="83"/>
                  </a:lnTo>
                  <a:lnTo>
                    <a:pt x="459" y="63"/>
                  </a:lnTo>
                  <a:lnTo>
                    <a:pt x="435" y="4"/>
                  </a:lnTo>
                  <a:lnTo>
                    <a:pt x="411" y="0"/>
                  </a:lnTo>
                  <a:lnTo>
                    <a:pt x="391" y="41"/>
                  </a:lnTo>
                  <a:lnTo>
                    <a:pt x="321" y="56"/>
                  </a:lnTo>
                  <a:lnTo>
                    <a:pt x="293" y="72"/>
                  </a:lnTo>
                  <a:lnTo>
                    <a:pt x="257" y="56"/>
                  </a:lnTo>
                  <a:lnTo>
                    <a:pt x="198" y="52"/>
                  </a:lnTo>
                  <a:lnTo>
                    <a:pt x="174" y="72"/>
                  </a:lnTo>
                  <a:lnTo>
                    <a:pt x="139" y="76"/>
                  </a:lnTo>
                  <a:lnTo>
                    <a:pt x="127" y="100"/>
                  </a:lnTo>
                  <a:lnTo>
                    <a:pt x="95" y="120"/>
                  </a:lnTo>
                  <a:lnTo>
                    <a:pt x="87" y="159"/>
                  </a:lnTo>
                  <a:lnTo>
                    <a:pt x="39" y="170"/>
                  </a:lnTo>
                  <a:lnTo>
                    <a:pt x="0" y="206"/>
                  </a:lnTo>
                  <a:lnTo>
                    <a:pt x="12" y="277"/>
                  </a:lnTo>
                  <a:lnTo>
                    <a:pt x="0" y="388"/>
                  </a:lnTo>
                  <a:lnTo>
                    <a:pt x="56" y="388"/>
                  </a:lnTo>
                  <a:lnTo>
                    <a:pt x="71" y="444"/>
                  </a:lnTo>
                  <a:lnTo>
                    <a:pt x="48" y="475"/>
                  </a:lnTo>
                  <a:lnTo>
                    <a:pt x="43" y="518"/>
                  </a:lnTo>
                  <a:lnTo>
                    <a:pt x="95" y="542"/>
                  </a:lnTo>
                  <a:lnTo>
                    <a:pt x="115" y="503"/>
                  </a:lnTo>
                  <a:lnTo>
                    <a:pt x="245" y="490"/>
                  </a:lnTo>
                  <a:lnTo>
                    <a:pt x="265" y="444"/>
                  </a:lnTo>
                  <a:lnTo>
                    <a:pt x="301" y="416"/>
                  </a:lnTo>
                  <a:lnTo>
                    <a:pt x="352" y="383"/>
                  </a:lnTo>
                  <a:lnTo>
                    <a:pt x="391" y="380"/>
                  </a:lnTo>
                  <a:lnTo>
                    <a:pt x="404" y="324"/>
                  </a:lnTo>
                  <a:lnTo>
                    <a:pt x="435" y="304"/>
                  </a:lnTo>
                  <a:lnTo>
                    <a:pt x="455" y="258"/>
                  </a:lnTo>
                  <a:lnTo>
                    <a:pt x="473" y="200"/>
                  </a:lnTo>
                  <a:lnTo>
                    <a:pt x="473" y="200"/>
                  </a:lnTo>
                  <a:lnTo>
                    <a:pt x="483" y="151"/>
                  </a:lnTo>
                  <a:lnTo>
                    <a:pt x="525" y="135"/>
                  </a:lnTo>
                  <a:lnTo>
                    <a:pt x="525" y="135"/>
                  </a:lnTo>
                  <a:lnTo>
                    <a:pt x="554" y="142"/>
                  </a:lnTo>
                  <a:lnTo>
                    <a:pt x="593" y="162"/>
                  </a:lnTo>
                  <a:lnTo>
                    <a:pt x="604" y="8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Freeform 227"/>
            <p:cNvSpPr>
              <a:spLocks/>
            </p:cNvSpPr>
            <p:nvPr/>
          </p:nvSpPr>
          <p:spPr bwMode="auto">
            <a:xfrm>
              <a:off x="3299024" y="3909876"/>
              <a:ext cx="555050" cy="396897"/>
            </a:xfrm>
            <a:custGeom>
              <a:avLst/>
              <a:gdLst/>
              <a:ahLst/>
              <a:cxnLst>
                <a:cxn ang="0">
                  <a:pos x="573" y="256"/>
                </a:cxn>
                <a:cxn ang="0">
                  <a:pos x="549" y="276"/>
                </a:cxn>
                <a:cxn ang="0">
                  <a:pos x="514" y="280"/>
                </a:cxn>
                <a:cxn ang="0">
                  <a:pos x="502" y="304"/>
                </a:cxn>
                <a:cxn ang="0">
                  <a:pos x="470" y="324"/>
                </a:cxn>
                <a:cxn ang="0">
                  <a:pos x="462" y="363"/>
                </a:cxn>
                <a:cxn ang="0">
                  <a:pos x="414" y="374"/>
                </a:cxn>
                <a:cxn ang="0">
                  <a:pos x="375" y="410"/>
                </a:cxn>
                <a:cxn ang="0">
                  <a:pos x="391" y="307"/>
                </a:cxn>
                <a:cxn ang="0">
                  <a:pos x="328" y="276"/>
                </a:cxn>
                <a:cxn ang="0">
                  <a:pos x="256" y="225"/>
                </a:cxn>
                <a:cxn ang="0">
                  <a:pos x="205" y="221"/>
                </a:cxn>
                <a:cxn ang="0">
                  <a:pos x="126" y="204"/>
                </a:cxn>
                <a:cxn ang="0">
                  <a:pos x="107" y="245"/>
                </a:cxn>
                <a:cxn ang="0">
                  <a:pos x="59" y="263"/>
                </a:cxn>
                <a:cxn ang="0">
                  <a:pos x="52" y="204"/>
                </a:cxn>
                <a:cxn ang="0">
                  <a:pos x="48" y="173"/>
                </a:cxn>
                <a:cxn ang="0">
                  <a:pos x="35" y="149"/>
                </a:cxn>
                <a:cxn ang="0">
                  <a:pos x="28" y="98"/>
                </a:cxn>
                <a:cxn ang="0">
                  <a:pos x="8" y="78"/>
                </a:cxn>
                <a:cxn ang="0">
                  <a:pos x="24" y="59"/>
                </a:cxn>
                <a:cxn ang="0">
                  <a:pos x="0" y="42"/>
                </a:cxn>
                <a:cxn ang="0">
                  <a:pos x="4" y="11"/>
                </a:cxn>
                <a:cxn ang="0">
                  <a:pos x="52" y="58"/>
                </a:cxn>
                <a:cxn ang="0">
                  <a:pos x="75" y="17"/>
                </a:cxn>
                <a:cxn ang="0">
                  <a:pos x="119" y="0"/>
                </a:cxn>
                <a:cxn ang="0">
                  <a:pos x="156" y="15"/>
                </a:cxn>
                <a:cxn ang="0">
                  <a:pos x="156" y="46"/>
                </a:cxn>
                <a:cxn ang="0">
                  <a:pos x="197" y="59"/>
                </a:cxn>
                <a:cxn ang="0">
                  <a:pos x="254" y="76"/>
                </a:cxn>
                <a:cxn ang="0">
                  <a:pos x="261" y="42"/>
                </a:cxn>
                <a:cxn ang="0">
                  <a:pos x="291" y="34"/>
                </a:cxn>
                <a:cxn ang="0">
                  <a:pos x="322" y="19"/>
                </a:cxn>
                <a:cxn ang="0">
                  <a:pos x="337" y="46"/>
                </a:cxn>
                <a:cxn ang="0">
                  <a:pos x="360" y="65"/>
                </a:cxn>
                <a:cxn ang="0">
                  <a:pos x="349" y="88"/>
                </a:cxn>
                <a:cxn ang="0">
                  <a:pos x="383" y="95"/>
                </a:cxn>
                <a:cxn ang="0">
                  <a:pos x="406" y="95"/>
                </a:cxn>
                <a:cxn ang="0">
                  <a:pos x="432" y="106"/>
                </a:cxn>
                <a:cxn ang="0">
                  <a:pos x="421" y="144"/>
                </a:cxn>
                <a:cxn ang="0">
                  <a:pos x="526" y="227"/>
                </a:cxn>
                <a:cxn ang="0">
                  <a:pos x="553" y="212"/>
                </a:cxn>
                <a:cxn ang="0">
                  <a:pos x="575" y="223"/>
                </a:cxn>
                <a:cxn ang="0">
                  <a:pos x="573" y="256"/>
                </a:cxn>
              </a:cxnLst>
              <a:rect l="0" t="0" r="r" b="b"/>
              <a:pathLst>
                <a:path w="575" h="410">
                  <a:moveTo>
                    <a:pt x="573" y="256"/>
                  </a:moveTo>
                  <a:lnTo>
                    <a:pt x="549" y="276"/>
                  </a:lnTo>
                  <a:lnTo>
                    <a:pt x="514" y="280"/>
                  </a:lnTo>
                  <a:lnTo>
                    <a:pt x="502" y="304"/>
                  </a:lnTo>
                  <a:lnTo>
                    <a:pt x="470" y="324"/>
                  </a:lnTo>
                  <a:lnTo>
                    <a:pt x="462" y="363"/>
                  </a:lnTo>
                  <a:lnTo>
                    <a:pt x="414" y="374"/>
                  </a:lnTo>
                  <a:lnTo>
                    <a:pt x="375" y="410"/>
                  </a:lnTo>
                  <a:lnTo>
                    <a:pt x="391" y="307"/>
                  </a:lnTo>
                  <a:lnTo>
                    <a:pt x="328" y="276"/>
                  </a:lnTo>
                  <a:lnTo>
                    <a:pt x="256" y="225"/>
                  </a:lnTo>
                  <a:lnTo>
                    <a:pt x="205" y="221"/>
                  </a:lnTo>
                  <a:lnTo>
                    <a:pt x="126" y="204"/>
                  </a:lnTo>
                  <a:lnTo>
                    <a:pt x="107" y="245"/>
                  </a:lnTo>
                  <a:lnTo>
                    <a:pt x="59" y="263"/>
                  </a:lnTo>
                  <a:lnTo>
                    <a:pt x="52" y="204"/>
                  </a:lnTo>
                  <a:lnTo>
                    <a:pt x="48" y="173"/>
                  </a:lnTo>
                  <a:lnTo>
                    <a:pt x="35" y="149"/>
                  </a:lnTo>
                  <a:lnTo>
                    <a:pt x="28" y="98"/>
                  </a:lnTo>
                  <a:lnTo>
                    <a:pt x="8" y="78"/>
                  </a:lnTo>
                  <a:lnTo>
                    <a:pt x="24" y="59"/>
                  </a:lnTo>
                  <a:lnTo>
                    <a:pt x="0" y="42"/>
                  </a:lnTo>
                  <a:lnTo>
                    <a:pt x="4" y="11"/>
                  </a:lnTo>
                  <a:lnTo>
                    <a:pt x="52" y="58"/>
                  </a:lnTo>
                  <a:lnTo>
                    <a:pt x="75" y="17"/>
                  </a:lnTo>
                  <a:lnTo>
                    <a:pt x="119" y="0"/>
                  </a:lnTo>
                  <a:lnTo>
                    <a:pt x="156" y="15"/>
                  </a:lnTo>
                  <a:lnTo>
                    <a:pt x="156" y="46"/>
                  </a:lnTo>
                  <a:lnTo>
                    <a:pt x="197" y="59"/>
                  </a:lnTo>
                  <a:lnTo>
                    <a:pt x="254" y="76"/>
                  </a:lnTo>
                  <a:lnTo>
                    <a:pt x="261" y="42"/>
                  </a:lnTo>
                  <a:lnTo>
                    <a:pt x="291" y="34"/>
                  </a:lnTo>
                  <a:lnTo>
                    <a:pt x="322" y="19"/>
                  </a:lnTo>
                  <a:lnTo>
                    <a:pt x="337" y="46"/>
                  </a:lnTo>
                  <a:lnTo>
                    <a:pt x="360" y="65"/>
                  </a:lnTo>
                  <a:lnTo>
                    <a:pt x="349" y="88"/>
                  </a:lnTo>
                  <a:lnTo>
                    <a:pt x="383" y="95"/>
                  </a:lnTo>
                  <a:lnTo>
                    <a:pt x="406" y="95"/>
                  </a:lnTo>
                  <a:lnTo>
                    <a:pt x="432" y="106"/>
                  </a:lnTo>
                  <a:lnTo>
                    <a:pt x="421" y="144"/>
                  </a:lnTo>
                  <a:lnTo>
                    <a:pt x="526" y="227"/>
                  </a:lnTo>
                  <a:lnTo>
                    <a:pt x="553" y="212"/>
                  </a:lnTo>
                  <a:lnTo>
                    <a:pt x="575" y="223"/>
                  </a:lnTo>
                  <a:lnTo>
                    <a:pt x="573" y="25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Freeform 228"/>
            <p:cNvSpPr>
              <a:spLocks/>
            </p:cNvSpPr>
            <p:nvPr/>
          </p:nvSpPr>
          <p:spPr bwMode="auto">
            <a:xfrm>
              <a:off x="3943692" y="3965326"/>
              <a:ext cx="352688" cy="227633"/>
            </a:xfrm>
            <a:custGeom>
              <a:avLst/>
              <a:gdLst/>
              <a:ahLst/>
              <a:cxnLst>
                <a:cxn ang="0">
                  <a:pos x="112" y="26"/>
                </a:cxn>
                <a:cxn ang="0">
                  <a:pos x="85" y="79"/>
                </a:cxn>
                <a:cxn ang="0">
                  <a:pos x="48" y="128"/>
                </a:cxn>
                <a:cxn ang="0">
                  <a:pos x="0" y="218"/>
                </a:cxn>
                <a:cxn ang="0">
                  <a:pos x="28" y="202"/>
                </a:cxn>
                <a:cxn ang="0">
                  <a:pos x="98" y="187"/>
                </a:cxn>
                <a:cxn ang="0">
                  <a:pos x="118" y="146"/>
                </a:cxn>
                <a:cxn ang="0">
                  <a:pos x="142" y="150"/>
                </a:cxn>
                <a:cxn ang="0">
                  <a:pos x="166" y="209"/>
                </a:cxn>
                <a:cxn ang="0">
                  <a:pos x="213" y="229"/>
                </a:cxn>
                <a:cxn ang="0">
                  <a:pos x="213" y="229"/>
                </a:cxn>
                <a:cxn ang="0">
                  <a:pos x="311" y="234"/>
                </a:cxn>
                <a:cxn ang="0">
                  <a:pos x="311" y="194"/>
                </a:cxn>
                <a:cxn ang="0">
                  <a:pos x="304" y="199"/>
                </a:cxn>
                <a:cxn ang="0">
                  <a:pos x="256" y="168"/>
                </a:cxn>
                <a:cxn ang="0">
                  <a:pos x="265" y="96"/>
                </a:cxn>
                <a:cxn ang="0">
                  <a:pos x="300" y="69"/>
                </a:cxn>
                <a:cxn ang="0">
                  <a:pos x="367" y="113"/>
                </a:cxn>
                <a:cxn ang="0">
                  <a:pos x="324" y="0"/>
                </a:cxn>
                <a:cxn ang="0">
                  <a:pos x="270" y="37"/>
                </a:cxn>
                <a:cxn ang="0">
                  <a:pos x="225" y="45"/>
                </a:cxn>
                <a:cxn ang="0">
                  <a:pos x="112" y="26"/>
                </a:cxn>
              </a:cxnLst>
              <a:rect l="0" t="0" r="r" b="b"/>
              <a:pathLst>
                <a:path w="367" h="234">
                  <a:moveTo>
                    <a:pt x="112" y="26"/>
                  </a:moveTo>
                  <a:lnTo>
                    <a:pt x="85" y="79"/>
                  </a:lnTo>
                  <a:lnTo>
                    <a:pt x="48" y="128"/>
                  </a:lnTo>
                  <a:lnTo>
                    <a:pt x="0" y="218"/>
                  </a:lnTo>
                  <a:lnTo>
                    <a:pt x="28" y="202"/>
                  </a:lnTo>
                  <a:lnTo>
                    <a:pt x="98" y="187"/>
                  </a:lnTo>
                  <a:lnTo>
                    <a:pt x="118" y="146"/>
                  </a:lnTo>
                  <a:lnTo>
                    <a:pt x="142" y="150"/>
                  </a:lnTo>
                  <a:lnTo>
                    <a:pt x="166" y="209"/>
                  </a:lnTo>
                  <a:lnTo>
                    <a:pt x="213" y="229"/>
                  </a:lnTo>
                  <a:lnTo>
                    <a:pt x="213" y="229"/>
                  </a:lnTo>
                  <a:lnTo>
                    <a:pt x="311" y="234"/>
                  </a:lnTo>
                  <a:lnTo>
                    <a:pt x="311" y="194"/>
                  </a:lnTo>
                  <a:lnTo>
                    <a:pt x="304" y="199"/>
                  </a:lnTo>
                  <a:lnTo>
                    <a:pt x="256" y="168"/>
                  </a:lnTo>
                  <a:lnTo>
                    <a:pt x="265" y="96"/>
                  </a:lnTo>
                  <a:lnTo>
                    <a:pt x="300" y="69"/>
                  </a:lnTo>
                  <a:lnTo>
                    <a:pt x="367" y="113"/>
                  </a:lnTo>
                  <a:lnTo>
                    <a:pt x="324" y="0"/>
                  </a:lnTo>
                  <a:lnTo>
                    <a:pt x="270" y="37"/>
                  </a:lnTo>
                  <a:lnTo>
                    <a:pt x="225" y="45"/>
                  </a:lnTo>
                  <a:lnTo>
                    <a:pt x="112" y="2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Freeform 229"/>
            <p:cNvSpPr>
              <a:spLocks/>
            </p:cNvSpPr>
            <p:nvPr/>
          </p:nvSpPr>
          <p:spPr bwMode="auto">
            <a:xfrm>
              <a:off x="3489822" y="3670572"/>
              <a:ext cx="560831" cy="507794"/>
            </a:xfrm>
            <a:custGeom>
              <a:avLst/>
              <a:gdLst/>
              <a:ahLst/>
              <a:cxnLst>
                <a:cxn ang="0">
                  <a:pos x="471" y="522"/>
                </a:cxn>
                <a:cxn ang="0">
                  <a:pos x="435" y="506"/>
                </a:cxn>
                <a:cxn ang="0">
                  <a:pos x="376" y="502"/>
                </a:cxn>
                <a:cxn ang="0">
                  <a:pos x="378" y="469"/>
                </a:cxn>
                <a:cxn ang="0">
                  <a:pos x="356" y="458"/>
                </a:cxn>
                <a:cxn ang="0">
                  <a:pos x="329" y="473"/>
                </a:cxn>
                <a:cxn ang="0">
                  <a:pos x="224" y="390"/>
                </a:cxn>
                <a:cxn ang="0">
                  <a:pos x="235" y="352"/>
                </a:cxn>
                <a:cxn ang="0">
                  <a:pos x="209" y="341"/>
                </a:cxn>
                <a:cxn ang="0">
                  <a:pos x="186" y="341"/>
                </a:cxn>
                <a:cxn ang="0">
                  <a:pos x="152" y="334"/>
                </a:cxn>
                <a:cxn ang="0">
                  <a:pos x="163" y="311"/>
                </a:cxn>
                <a:cxn ang="0">
                  <a:pos x="140" y="292"/>
                </a:cxn>
                <a:cxn ang="0">
                  <a:pos x="125" y="265"/>
                </a:cxn>
                <a:cxn ang="0">
                  <a:pos x="94" y="280"/>
                </a:cxn>
                <a:cxn ang="0">
                  <a:pos x="64" y="288"/>
                </a:cxn>
                <a:cxn ang="0">
                  <a:pos x="57" y="322"/>
                </a:cxn>
                <a:cxn ang="0">
                  <a:pos x="0" y="305"/>
                </a:cxn>
                <a:cxn ang="0">
                  <a:pos x="34" y="76"/>
                </a:cxn>
                <a:cxn ang="0">
                  <a:pos x="133" y="0"/>
                </a:cxn>
                <a:cxn ang="0">
                  <a:pos x="142" y="115"/>
                </a:cxn>
                <a:cxn ang="0">
                  <a:pos x="189" y="115"/>
                </a:cxn>
                <a:cxn ang="0">
                  <a:pos x="212" y="138"/>
                </a:cxn>
                <a:cxn ang="0">
                  <a:pos x="268" y="138"/>
                </a:cxn>
                <a:cxn ang="0">
                  <a:pos x="271" y="64"/>
                </a:cxn>
                <a:cxn ang="0">
                  <a:pos x="303" y="118"/>
                </a:cxn>
                <a:cxn ang="0">
                  <a:pos x="318" y="155"/>
                </a:cxn>
                <a:cxn ang="0">
                  <a:pos x="374" y="140"/>
                </a:cxn>
                <a:cxn ang="0">
                  <a:pos x="427" y="148"/>
                </a:cxn>
                <a:cxn ang="0">
                  <a:pos x="477" y="170"/>
                </a:cxn>
                <a:cxn ang="0">
                  <a:pos x="481" y="238"/>
                </a:cxn>
                <a:cxn ang="0">
                  <a:pos x="496" y="280"/>
                </a:cxn>
                <a:cxn ang="0">
                  <a:pos x="549" y="307"/>
                </a:cxn>
                <a:cxn ang="0">
                  <a:pos x="583" y="330"/>
                </a:cxn>
                <a:cxn ang="0">
                  <a:pos x="556" y="383"/>
                </a:cxn>
                <a:cxn ang="0">
                  <a:pos x="519" y="432"/>
                </a:cxn>
                <a:cxn ang="0">
                  <a:pos x="471" y="522"/>
                </a:cxn>
              </a:cxnLst>
              <a:rect l="0" t="0" r="r" b="b"/>
              <a:pathLst>
                <a:path w="583" h="522">
                  <a:moveTo>
                    <a:pt x="471" y="522"/>
                  </a:moveTo>
                  <a:lnTo>
                    <a:pt x="435" y="506"/>
                  </a:lnTo>
                  <a:lnTo>
                    <a:pt x="376" y="502"/>
                  </a:lnTo>
                  <a:lnTo>
                    <a:pt x="378" y="469"/>
                  </a:lnTo>
                  <a:lnTo>
                    <a:pt x="356" y="458"/>
                  </a:lnTo>
                  <a:lnTo>
                    <a:pt x="329" y="473"/>
                  </a:lnTo>
                  <a:lnTo>
                    <a:pt x="224" y="390"/>
                  </a:lnTo>
                  <a:lnTo>
                    <a:pt x="235" y="352"/>
                  </a:lnTo>
                  <a:lnTo>
                    <a:pt x="209" y="341"/>
                  </a:lnTo>
                  <a:lnTo>
                    <a:pt x="186" y="341"/>
                  </a:lnTo>
                  <a:lnTo>
                    <a:pt x="152" y="334"/>
                  </a:lnTo>
                  <a:lnTo>
                    <a:pt x="163" y="311"/>
                  </a:lnTo>
                  <a:lnTo>
                    <a:pt x="140" y="292"/>
                  </a:lnTo>
                  <a:lnTo>
                    <a:pt x="125" y="265"/>
                  </a:lnTo>
                  <a:lnTo>
                    <a:pt x="94" y="280"/>
                  </a:lnTo>
                  <a:lnTo>
                    <a:pt x="64" y="288"/>
                  </a:lnTo>
                  <a:lnTo>
                    <a:pt x="57" y="322"/>
                  </a:lnTo>
                  <a:lnTo>
                    <a:pt x="0" y="305"/>
                  </a:lnTo>
                  <a:lnTo>
                    <a:pt x="34" y="76"/>
                  </a:lnTo>
                  <a:lnTo>
                    <a:pt x="133" y="0"/>
                  </a:lnTo>
                  <a:lnTo>
                    <a:pt x="142" y="115"/>
                  </a:lnTo>
                  <a:lnTo>
                    <a:pt x="189" y="115"/>
                  </a:lnTo>
                  <a:lnTo>
                    <a:pt x="212" y="138"/>
                  </a:lnTo>
                  <a:lnTo>
                    <a:pt x="268" y="138"/>
                  </a:lnTo>
                  <a:lnTo>
                    <a:pt x="271" y="64"/>
                  </a:lnTo>
                  <a:lnTo>
                    <a:pt x="303" y="118"/>
                  </a:lnTo>
                  <a:lnTo>
                    <a:pt x="318" y="155"/>
                  </a:lnTo>
                  <a:lnTo>
                    <a:pt x="374" y="140"/>
                  </a:lnTo>
                  <a:lnTo>
                    <a:pt x="427" y="148"/>
                  </a:lnTo>
                  <a:lnTo>
                    <a:pt x="477" y="170"/>
                  </a:lnTo>
                  <a:lnTo>
                    <a:pt x="481" y="238"/>
                  </a:lnTo>
                  <a:lnTo>
                    <a:pt x="496" y="280"/>
                  </a:lnTo>
                  <a:lnTo>
                    <a:pt x="549" y="307"/>
                  </a:lnTo>
                  <a:lnTo>
                    <a:pt x="583" y="330"/>
                  </a:lnTo>
                  <a:lnTo>
                    <a:pt x="556" y="383"/>
                  </a:lnTo>
                  <a:lnTo>
                    <a:pt x="519" y="432"/>
                  </a:lnTo>
                  <a:lnTo>
                    <a:pt x="471" y="52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Freeform 230"/>
            <p:cNvSpPr>
              <a:spLocks/>
            </p:cNvSpPr>
            <p:nvPr/>
          </p:nvSpPr>
          <p:spPr bwMode="auto">
            <a:xfrm>
              <a:off x="2963682" y="3804816"/>
              <a:ext cx="231272" cy="26557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5" y="93"/>
                </a:cxn>
                <a:cxn ang="0">
                  <a:pos x="51" y="162"/>
                </a:cxn>
                <a:cxn ang="0">
                  <a:pos x="92" y="245"/>
                </a:cxn>
                <a:cxn ang="0">
                  <a:pos x="56" y="268"/>
                </a:cxn>
                <a:cxn ang="0">
                  <a:pos x="115" y="268"/>
                </a:cxn>
                <a:cxn ang="0">
                  <a:pos x="127" y="230"/>
                </a:cxn>
                <a:cxn ang="0">
                  <a:pos x="155" y="213"/>
                </a:cxn>
                <a:cxn ang="0">
                  <a:pos x="170" y="274"/>
                </a:cxn>
                <a:cxn ang="0">
                  <a:pos x="197" y="253"/>
                </a:cxn>
                <a:cxn ang="0">
                  <a:pos x="205" y="206"/>
                </a:cxn>
                <a:cxn ang="0">
                  <a:pos x="238" y="194"/>
                </a:cxn>
                <a:cxn ang="0">
                  <a:pos x="229" y="167"/>
                </a:cxn>
                <a:cxn ang="0">
                  <a:pos x="182" y="134"/>
                </a:cxn>
                <a:cxn ang="0">
                  <a:pos x="138" y="88"/>
                </a:cxn>
                <a:cxn ang="0">
                  <a:pos x="91" y="0"/>
                </a:cxn>
                <a:cxn ang="0">
                  <a:pos x="0" y="25"/>
                </a:cxn>
              </a:cxnLst>
              <a:rect l="0" t="0" r="r" b="b"/>
              <a:pathLst>
                <a:path w="238" h="274">
                  <a:moveTo>
                    <a:pt x="0" y="25"/>
                  </a:moveTo>
                  <a:lnTo>
                    <a:pt x="15" y="93"/>
                  </a:lnTo>
                  <a:lnTo>
                    <a:pt x="51" y="162"/>
                  </a:lnTo>
                  <a:lnTo>
                    <a:pt x="92" y="245"/>
                  </a:lnTo>
                  <a:lnTo>
                    <a:pt x="56" y="268"/>
                  </a:lnTo>
                  <a:lnTo>
                    <a:pt x="115" y="268"/>
                  </a:lnTo>
                  <a:lnTo>
                    <a:pt x="127" y="230"/>
                  </a:lnTo>
                  <a:lnTo>
                    <a:pt x="155" y="213"/>
                  </a:lnTo>
                  <a:lnTo>
                    <a:pt x="170" y="274"/>
                  </a:lnTo>
                  <a:lnTo>
                    <a:pt x="197" y="253"/>
                  </a:lnTo>
                  <a:lnTo>
                    <a:pt x="205" y="206"/>
                  </a:lnTo>
                  <a:lnTo>
                    <a:pt x="238" y="194"/>
                  </a:lnTo>
                  <a:lnTo>
                    <a:pt x="229" y="167"/>
                  </a:lnTo>
                  <a:lnTo>
                    <a:pt x="182" y="134"/>
                  </a:lnTo>
                  <a:lnTo>
                    <a:pt x="138" y="88"/>
                  </a:lnTo>
                  <a:lnTo>
                    <a:pt x="9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Freeform 235"/>
            <p:cNvSpPr>
              <a:spLocks/>
            </p:cNvSpPr>
            <p:nvPr/>
          </p:nvSpPr>
          <p:spPr bwMode="auto">
            <a:xfrm>
              <a:off x="1454642" y="2897206"/>
              <a:ext cx="54928" cy="2334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0"/>
                </a:cxn>
                <a:cxn ang="0">
                  <a:pos x="37" y="0"/>
                </a:cxn>
                <a:cxn ang="0">
                  <a:pos x="56" y="0"/>
                </a:cxn>
                <a:cxn ang="0">
                  <a:pos x="0" y="24"/>
                </a:cxn>
              </a:cxnLst>
              <a:rect l="0" t="0" r="r" b="b"/>
              <a:pathLst>
                <a:path w="56" h="24">
                  <a:moveTo>
                    <a:pt x="0" y="24"/>
                  </a:moveTo>
                  <a:lnTo>
                    <a:pt x="8" y="0"/>
                  </a:lnTo>
                  <a:lnTo>
                    <a:pt x="37" y="0"/>
                  </a:lnTo>
                  <a:lnTo>
                    <a:pt x="5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Freeform 241"/>
            <p:cNvSpPr>
              <a:spLocks/>
            </p:cNvSpPr>
            <p:nvPr/>
          </p:nvSpPr>
          <p:spPr bwMode="auto">
            <a:xfrm>
              <a:off x="1486441" y="3460449"/>
              <a:ext cx="286197" cy="169264"/>
            </a:xfrm>
            <a:custGeom>
              <a:avLst/>
              <a:gdLst/>
              <a:ahLst/>
              <a:cxnLst>
                <a:cxn ang="0">
                  <a:pos x="9" y="137"/>
                </a:cxn>
                <a:cxn ang="0">
                  <a:pos x="0" y="105"/>
                </a:cxn>
                <a:cxn ang="0">
                  <a:pos x="18" y="110"/>
                </a:cxn>
                <a:cxn ang="0">
                  <a:pos x="35" y="113"/>
                </a:cxn>
                <a:cxn ang="0">
                  <a:pos x="91" y="90"/>
                </a:cxn>
                <a:cxn ang="0">
                  <a:pos x="133" y="62"/>
                </a:cxn>
                <a:cxn ang="0">
                  <a:pos x="147" y="47"/>
                </a:cxn>
                <a:cxn ang="0">
                  <a:pos x="150" y="0"/>
                </a:cxn>
                <a:cxn ang="0">
                  <a:pos x="185" y="31"/>
                </a:cxn>
                <a:cxn ang="0">
                  <a:pos x="217" y="27"/>
                </a:cxn>
                <a:cxn ang="0">
                  <a:pos x="226" y="2"/>
                </a:cxn>
                <a:cxn ang="0">
                  <a:pos x="266" y="6"/>
                </a:cxn>
                <a:cxn ang="0">
                  <a:pos x="263" y="36"/>
                </a:cxn>
                <a:cxn ang="0">
                  <a:pos x="291" y="52"/>
                </a:cxn>
                <a:cxn ang="0">
                  <a:pos x="296" y="96"/>
                </a:cxn>
                <a:cxn ang="0">
                  <a:pos x="279" y="124"/>
                </a:cxn>
                <a:cxn ang="0">
                  <a:pos x="276" y="135"/>
                </a:cxn>
                <a:cxn ang="0">
                  <a:pos x="260" y="158"/>
                </a:cxn>
                <a:cxn ang="0">
                  <a:pos x="217" y="175"/>
                </a:cxn>
                <a:cxn ang="0">
                  <a:pos x="143" y="159"/>
                </a:cxn>
                <a:cxn ang="0">
                  <a:pos x="116" y="129"/>
                </a:cxn>
                <a:cxn ang="0">
                  <a:pos x="77" y="148"/>
                </a:cxn>
                <a:cxn ang="0">
                  <a:pos x="29" y="148"/>
                </a:cxn>
                <a:cxn ang="0">
                  <a:pos x="9" y="137"/>
                </a:cxn>
              </a:cxnLst>
              <a:rect l="0" t="0" r="r" b="b"/>
              <a:pathLst>
                <a:path w="296" h="175">
                  <a:moveTo>
                    <a:pt x="9" y="137"/>
                  </a:moveTo>
                  <a:lnTo>
                    <a:pt x="0" y="105"/>
                  </a:lnTo>
                  <a:lnTo>
                    <a:pt x="18" y="110"/>
                  </a:lnTo>
                  <a:lnTo>
                    <a:pt x="35" y="113"/>
                  </a:lnTo>
                  <a:lnTo>
                    <a:pt x="91" y="90"/>
                  </a:lnTo>
                  <a:lnTo>
                    <a:pt x="133" y="62"/>
                  </a:lnTo>
                  <a:lnTo>
                    <a:pt x="147" y="47"/>
                  </a:lnTo>
                  <a:lnTo>
                    <a:pt x="150" y="0"/>
                  </a:lnTo>
                  <a:lnTo>
                    <a:pt x="185" y="31"/>
                  </a:lnTo>
                  <a:lnTo>
                    <a:pt x="217" y="27"/>
                  </a:lnTo>
                  <a:lnTo>
                    <a:pt x="226" y="2"/>
                  </a:lnTo>
                  <a:lnTo>
                    <a:pt x="266" y="6"/>
                  </a:lnTo>
                  <a:lnTo>
                    <a:pt x="263" y="36"/>
                  </a:lnTo>
                  <a:lnTo>
                    <a:pt x="291" y="52"/>
                  </a:lnTo>
                  <a:lnTo>
                    <a:pt x="296" y="96"/>
                  </a:lnTo>
                  <a:lnTo>
                    <a:pt x="279" y="124"/>
                  </a:lnTo>
                  <a:lnTo>
                    <a:pt x="276" y="135"/>
                  </a:lnTo>
                  <a:lnTo>
                    <a:pt x="260" y="158"/>
                  </a:lnTo>
                  <a:lnTo>
                    <a:pt x="217" y="175"/>
                  </a:lnTo>
                  <a:lnTo>
                    <a:pt x="143" y="159"/>
                  </a:lnTo>
                  <a:lnTo>
                    <a:pt x="116" y="129"/>
                  </a:lnTo>
                  <a:lnTo>
                    <a:pt x="77" y="148"/>
                  </a:lnTo>
                  <a:lnTo>
                    <a:pt x="29" y="148"/>
                  </a:lnTo>
                  <a:lnTo>
                    <a:pt x="9" y="13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Freeform 250"/>
            <p:cNvSpPr>
              <a:spLocks/>
            </p:cNvSpPr>
            <p:nvPr/>
          </p:nvSpPr>
          <p:spPr bwMode="auto">
            <a:xfrm>
              <a:off x="1278298" y="1951657"/>
              <a:ext cx="1072517" cy="942631"/>
            </a:xfrm>
            <a:custGeom>
              <a:avLst/>
              <a:gdLst/>
              <a:ahLst/>
              <a:cxnLst>
                <a:cxn ang="0">
                  <a:pos x="961" y="136"/>
                </a:cxn>
                <a:cxn ang="0">
                  <a:pos x="891" y="96"/>
                </a:cxn>
                <a:cxn ang="0">
                  <a:pos x="835" y="155"/>
                </a:cxn>
                <a:cxn ang="0">
                  <a:pos x="751" y="210"/>
                </a:cxn>
                <a:cxn ang="0">
                  <a:pos x="677" y="195"/>
                </a:cxn>
                <a:cxn ang="0">
                  <a:pos x="626" y="246"/>
                </a:cxn>
                <a:cxn ang="0">
                  <a:pos x="550" y="250"/>
                </a:cxn>
                <a:cxn ang="0">
                  <a:pos x="503" y="285"/>
                </a:cxn>
                <a:cxn ang="0">
                  <a:pos x="471" y="317"/>
                </a:cxn>
                <a:cxn ang="0">
                  <a:pos x="440" y="372"/>
                </a:cxn>
                <a:cxn ang="0">
                  <a:pos x="396" y="412"/>
                </a:cxn>
                <a:cxn ang="0">
                  <a:pos x="365" y="482"/>
                </a:cxn>
                <a:cxn ang="0">
                  <a:pos x="372" y="546"/>
                </a:cxn>
                <a:cxn ang="0">
                  <a:pos x="309" y="554"/>
                </a:cxn>
                <a:cxn ang="0">
                  <a:pos x="309" y="668"/>
                </a:cxn>
                <a:cxn ang="0">
                  <a:pos x="341" y="771"/>
                </a:cxn>
                <a:cxn ang="0">
                  <a:pos x="309" y="850"/>
                </a:cxn>
                <a:cxn ang="0">
                  <a:pos x="278" y="937"/>
                </a:cxn>
                <a:cxn ang="0">
                  <a:pos x="179" y="929"/>
                </a:cxn>
                <a:cxn ang="0">
                  <a:pos x="107" y="965"/>
                </a:cxn>
                <a:cxn ang="0">
                  <a:pos x="48" y="914"/>
                </a:cxn>
                <a:cxn ang="0">
                  <a:pos x="37" y="815"/>
                </a:cxn>
                <a:cxn ang="0">
                  <a:pos x="0" y="692"/>
                </a:cxn>
                <a:cxn ang="0">
                  <a:pos x="44" y="653"/>
                </a:cxn>
                <a:cxn ang="0">
                  <a:pos x="127" y="633"/>
                </a:cxn>
                <a:cxn ang="0">
                  <a:pos x="195" y="602"/>
                </a:cxn>
                <a:cxn ang="0">
                  <a:pos x="262" y="526"/>
                </a:cxn>
                <a:cxn ang="0">
                  <a:pos x="302" y="460"/>
                </a:cxn>
                <a:cxn ang="0">
                  <a:pos x="326" y="372"/>
                </a:cxn>
                <a:cxn ang="0">
                  <a:pos x="412" y="278"/>
                </a:cxn>
                <a:cxn ang="0">
                  <a:pos x="519" y="237"/>
                </a:cxn>
                <a:cxn ang="0">
                  <a:pos x="622" y="206"/>
                </a:cxn>
                <a:cxn ang="0">
                  <a:pos x="672" y="147"/>
                </a:cxn>
                <a:cxn ang="0">
                  <a:pos x="629" y="76"/>
                </a:cxn>
                <a:cxn ang="0">
                  <a:pos x="692" y="29"/>
                </a:cxn>
                <a:cxn ang="0">
                  <a:pos x="724" y="79"/>
                </a:cxn>
                <a:cxn ang="0">
                  <a:pos x="747" y="57"/>
                </a:cxn>
                <a:cxn ang="0">
                  <a:pos x="788" y="84"/>
                </a:cxn>
                <a:cxn ang="0">
                  <a:pos x="779" y="33"/>
                </a:cxn>
                <a:cxn ang="0">
                  <a:pos x="858" y="40"/>
                </a:cxn>
                <a:cxn ang="0">
                  <a:pos x="894" y="44"/>
                </a:cxn>
                <a:cxn ang="0">
                  <a:pos x="977" y="16"/>
                </a:cxn>
                <a:cxn ang="0">
                  <a:pos x="1020" y="84"/>
                </a:cxn>
                <a:cxn ang="0">
                  <a:pos x="1055" y="152"/>
                </a:cxn>
                <a:cxn ang="0">
                  <a:pos x="983" y="256"/>
                </a:cxn>
                <a:cxn ang="0">
                  <a:pos x="961" y="136"/>
                </a:cxn>
              </a:cxnLst>
              <a:rect l="0" t="0" r="r" b="b"/>
              <a:pathLst>
                <a:path w="1112" h="970">
                  <a:moveTo>
                    <a:pt x="933" y="210"/>
                  </a:moveTo>
                  <a:lnTo>
                    <a:pt x="961" y="136"/>
                  </a:lnTo>
                  <a:lnTo>
                    <a:pt x="926" y="103"/>
                  </a:lnTo>
                  <a:lnTo>
                    <a:pt x="891" y="96"/>
                  </a:lnTo>
                  <a:lnTo>
                    <a:pt x="863" y="119"/>
                  </a:lnTo>
                  <a:lnTo>
                    <a:pt x="835" y="155"/>
                  </a:lnTo>
                  <a:lnTo>
                    <a:pt x="815" y="202"/>
                  </a:lnTo>
                  <a:lnTo>
                    <a:pt x="751" y="210"/>
                  </a:lnTo>
                  <a:lnTo>
                    <a:pt x="709" y="202"/>
                  </a:lnTo>
                  <a:lnTo>
                    <a:pt x="677" y="195"/>
                  </a:lnTo>
                  <a:lnTo>
                    <a:pt x="650" y="219"/>
                  </a:lnTo>
                  <a:lnTo>
                    <a:pt x="626" y="246"/>
                  </a:lnTo>
                  <a:lnTo>
                    <a:pt x="582" y="246"/>
                  </a:lnTo>
                  <a:lnTo>
                    <a:pt x="550" y="250"/>
                  </a:lnTo>
                  <a:lnTo>
                    <a:pt x="526" y="274"/>
                  </a:lnTo>
                  <a:lnTo>
                    <a:pt x="503" y="285"/>
                  </a:lnTo>
                  <a:lnTo>
                    <a:pt x="475" y="278"/>
                  </a:lnTo>
                  <a:lnTo>
                    <a:pt x="471" y="317"/>
                  </a:lnTo>
                  <a:lnTo>
                    <a:pt x="447" y="333"/>
                  </a:lnTo>
                  <a:lnTo>
                    <a:pt x="440" y="372"/>
                  </a:lnTo>
                  <a:lnTo>
                    <a:pt x="408" y="377"/>
                  </a:lnTo>
                  <a:lnTo>
                    <a:pt x="396" y="412"/>
                  </a:lnTo>
                  <a:lnTo>
                    <a:pt x="372" y="423"/>
                  </a:lnTo>
                  <a:lnTo>
                    <a:pt x="365" y="482"/>
                  </a:lnTo>
                  <a:lnTo>
                    <a:pt x="344" y="523"/>
                  </a:lnTo>
                  <a:lnTo>
                    <a:pt x="372" y="546"/>
                  </a:lnTo>
                  <a:lnTo>
                    <a:pt x="353" y="561"/>
                  </a:lnTo>
                  <a:lnTo>
                    <a:pt x="309" y="554"/>
                  </a:lnTo>
                  <a:lnTo>
                    <a:pt x="298" y="585"/>
                  </a:lnTo>
                  <a:lnTo>
                    <a:pt x="309" y="668"/>
                  </a:lnTo>
                  <a:lnTo>
                    <a:pt x="317" y="720"/>
                  </a:lnTo>
                  <a:lnTo>
                    <a:pt x="341" y="771"/>
                  </a:lnTo>
                  <a:lnTo>
                    <a:pt x="353" y="826"/>
                  </a:lnTo>
                  <a:lnTo>
                    <a:pt x="309" y="850"/>
                  </a:lnTo>
                  <a:lnTo>
                    <a:pt x="293" y="906"/>
                  </a:lnTo>
                  <a:lnTo>
                    <a:pt x="278" y="937"/>
                  </a:lnTo>
                  <a:lnTo>
                    <a:pt x="247" y="918"/>
                  </a:lnTo>
                  <a:lnTo>
                    <a:pt x="179" y="929"/>
                  </a:lnTo>
                  <a:lnTo>
                    <a:pt x="144" y="953"/>
                  </a:lnTo>
                  <a:lnTo>
                    <a:pt x="107" y="965"/>
                  </a:lnTo>
                  <a:lnTo>
                    <a:pt x="52" y="970"/>
                  </a:lnTo>
                  <a:lnTo>
                    <a:pt x="48" y="914"/>
                  </a:lnTo>
                  <a:lnTo>
                    <a:pt x="24" y="898"/>
                  </a:lnTo>
                  <a:lnTo>
                    <a:pt x="37" y="815"/>
                  </a:lnTo>
                  <a:lnTo>
                    <a:pt x="5" y="811"/>
                  </a:lnTo>
                  <a:lnTo>
                    <a:pt x="0" y="692"/>
                  </a:lnTo>
                  <a:lnTo>
                    <a:pt x="37" y="681"/>
                  </a:lnTo>
                  <a:lnTo>
                    <a:pt x="44" y="653"/>
                  </a:lnTo>
                  <a:lnTo>
                    <a:pt x="88" y="637"/>
                  </a:lnTo>
                  <a:lnTo>
                    <a:pt x="127" y="633"/>
                  </a:lnTo>
                  <a:lnTo>
                    <a:pt x="147" y="605"/>
                  </a:lnTo>
                  <a:lnTo>
                    <a:pt x="195" y="602"/>
                  </a:lnTo>
                  <a:lnTo>
                    <a:pt x="199" y="546"/>
                  </a:lnTo>
                  <a:lnTo>
                    <a:pt x="262" y="526"/>
                  </a:lnTo>
                  <a:lnTo>
                    <a:pt x="269" y="482"/>
                  </a:lnTo>
                  <a:lnTo>
                    <a:pt x="302" y="460"/>
                  </a:lnTo>
                  <a:lnTo>
                    <a:pt x="313" y="416"/>
                  </a:lnTo>
                  <a:lnTo>
                    <a:pt x="326" y="372"/>
                  </a:lnTo>
                  <a:lnTo>
                    <a:pt x="372" y="325"/>
                  </a:lnTo>
                  <a:lnTo>
                    <a:pt x="412" y="278"/>
                  </a:lnTo>
                  <a:lnTo>
                    <a:pt x="455" y="246"/>
                  </a:lnTo>
                  <a:lnTo>
                    <a:pt x="519" y="237"/>
                  </a:lnTo>
                  <a:lnTo>
                    <a:pt x="554" y="219"/>
                  </a:lnTo>
                  <a:lnTo>
                    <a:pt x="622" y="206"/>
                  </a:lnTo>
                  <a:lnTo>
                    <a:pt x="633" y="167"/>
                  </a:lnTo>
                  <a:lnTo>
                    <a:pt x="672" y="147"/>
                  </a:lnTo>
                  <a:lnTo>
                    <a:pt x="661" y="99"/>
                  </a:lnTo>
                  <a:lnTo>
                    <a:pt x="629" y="76"/>
                  </a:lnTo>
                  <a:lnTo>
                    <a:pt x="677" y="60"/>
                  </a:lnTo>
                  <a:lnTo>
                    <a:pt x="692" y="29"/>
                  </a:lnTo>
                  <a:lnTo>
                    <a:pt x="701" y="72"/>
                  </a:lnTo>
                  <a:lnTo>
                    <a:pt x="724" y="79"/>
                  </a:lnTo>
                  <a:lnTo>
                    <a:pt x="724" y="57"/>
                  </a:lnTo>
                  <a:lnTo>
                    <a:pt x="747" y="57"/>
                  </a:lnTo>
                  <a:lnTo>
                    <a:pt x="756" y="76"/>
                  </a:lnTo>
                  <a:lnTo>
                    <a:pt x="788" y="84"/>
                  </a:lnTo>
                  <a:lnTo>
                    <a:pt x="803" y="48"/>
                  </a:lnTo>
                  <a:lnTo>
                    <a:pt x="779" y="33"/>
                  </a:lnTo>
                  <a:lnTo>
                    <a:pt x="819" y="9"/>
                  </a:lnTo>
                  <a:lnTo>
                    <a:pt x="858" y="40"/>
                  </a:lnTo>
                  <a:lnTo>
                    <a:pt x="882" y="0"/>
                  </a:lnTo>
                  <a:lnTo>
                    <a:pt x="894" y="44"/>
                  </a:lnTo>
                  <a:lnTo>
                    <a:pt x="933" y="48"/>
                  </a:lnTo>
                  <a:lnTo>
                    <a:pt x="977" y="16"/>
                  </a:lnTo>
                  <a:lnTo>
                    <a:pt x="1029" y="48"/>
                  </a:lnTo>
                  <a:lnTo>
                    <a:pt x="1020" y="84"/>
                  </a:lnTo>
                  <a:lnTo>
                    <a:pt x="1112" y="116"/>
                  </a:lnTo>
                  <a:lnTo>
                    <a:pt x="1055" y="152"/>
                  </a:lnTo>
                  <a:lnTo>
                    <a:pt x="1004" y="207"/>
                  </a:lnTo>
                  <a:lnTo>
                    <a:pt x="983" y="256"/>
                  </a:lnTo>
                  <a:lnTo>
                    <a:pt x="933" y="210"/>
                  </a:lnTo>
                  <a:lnTo>
                    <a:pt x="961" y="136"/>
                  </a:lnTo>
                  <a:lnTo>
                    <a:pt x="933" y="21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Freeform 251"/>
            <p:cNvSpPr>
              <a:spLocks/>
            </p:cNvSpPr>
            <p:nvPr/>
          </p:nvSpPr>
          <p:spPr bwMode="auto">
            <a:xfrm>
              <a:off x="1278298" y="1951657"/>
              <a:ext cx="1072517" cy="942631"/>
            </a:xfrm>
            <a:custGeom>
              <a:avLst/>
              <a:gdLst/>
              <a:ahLst/>
              <a:cxnLst>
                <a:cxn ang="0">
                  <a:pos x="961" y="136"/>
                </a:cxn>
                <a:cxn ang="0">
                  <a:pos x="891" y="96"/>
                </a:cxn>
                <a:cxn ang="0">
                  <a:pos x="835" y="155"/>
                </a:cxn>
                <a:cxn ang="0">
                  <a:pos x="751" y="210"/>
                </a:cxn>
                <a:cxn ang="0">
                  <a:pos x="677" y="195"/>
                </a:cxn>
                <a:cxn ang="0">
                  <a:pos x="626" y="246"/>
                </a:cxn>
                <a:cxn ang="0">
                  <a:pos x="550" y="250"/>
                </a:cxn>
                <a:cxn ang="0">
                  <a:pos x="503" y="285"/>
                </a:cxn>
                <a:cxn ang="0">
                  <a:pos x="471" y="317"/>
                </a:cxn>
                <a:cxn ang="0">
                  <a:pos x="440" y="372"/>
                </a:cxn>
                <a:cxn ang="0">
                  <a:pos x="396" y="412"/>
                </a:cxn>
                <a:cxn ang="0">
                  <a:pos x="365" y="482"/>
                </a:cxn>
                <a:cxn ang="0">
                  <a:pos x="372" y="546"/>
                </a:cxn>
                <a:cxn ang="0">
                  <a:pos x="309" y="554"/>
                </a:cxn>
                <a:cxn ang="0">
                  <a:pos x="309" y="668"/>
                </a:cxn>
                <a:cxn ang="0">
                  <a:pos x="341" y="771"/>
                </a:cxn>
                <a:cxn ang="0">
                  <a:pos x="309" y="850"/>
                </a:cxn>
                <a:cxn ang="0">
                  <a:pos x="278" y="937"/>
                </a:cxn>
                <a:cxn ang="0">
                  <a:pos x="179" y="929"/>
                </a:cxn>
                <a:cxn ang="0">
                  <a:pos x="107" y="965"/>
                </a:cxn>
                <a:cxn ang="0">
                  <a:pos x="48" y="914"/>
                </a:cxn>
                <a:cxn ang="0">
                  <a:pos x="37" y="815"/>
                </a:cxn>
                <a:cxn ang="0">
                  <a:pos x="0" y="692"/>
                </a:cxn>
                <a:cxn ang="0">
                  <a:pos x="44" y="653"/>
                </a:cxn>
                <a:cxn ang="0">
                  <a:pos x="127" y="633"/>
                </a:cxn>
                <a:cxn ang="0">
                  <a:pos x="195" y="602"/>
                </a:cxn>
                <a:cxn ang="0">
                  <a:pos x="262" y="526"/>
                </a:cxn>
                <a:cxn ang="0">
                  <a:pos x="302" y="460"/>
                </a:cxn>
                <a:cxn ang="0">
                  <a:pos x="326" y="372"/>
                </a:cxn>
                <a:cxn ang="0">
                  <a:pos x="412" y="278"/>
                </a:cxn>
                <a:cxn ang="0">
                  <a:pos x="519" y="237"/>
                </a:cxn>
                <a:cxn ang="0">
                  <a:pos x="622" y="206"/>
                </a:cxn>
                <a:cxn ang="0">
                  <a:pos x="672" y="147"/>
                </a:cxn>
                <a:cxn ang="0">
                  <a:pos x="629" y="76"/>
                </a:cxn>
                <a:cxn ang="0">
                  <a:pos x="692" y="29"/>
                </a:cxn>
                <a:cxn ang="0">
                  <a:pos x="724" y="79"/>
                </a:cxn>
                <a:cxn ang="0">
                  <a:pos x="747" y="57"/>
                </a:cxn>
                <a:cxn ang="0">
                  <a:pos x="788" y="84"/>
                </a:cxn>
                <a:cxn ang="0">
                  <a:pos x="779" y="33"/>
                </a:cxn>
                <a:cxn ang="0">
                  <a:pos x="858" y="40"/>
                </a:cxn>
                <a:cxn ang="0">
                  <a:pos x="894" y="44"/>
                </a:cxn>
                <a:cxn ang="0">
                  <a:pos x="977" y="16"/>
                </a:cxn>
                <a:cxn ang="0">
                  <a:pos x="1020" y="84"/>
                </a:cxn>
                <a:cxn ang="0">
                  <a:pos x="1055" y="152"/>
                </a:cxn>
                <a:cxn ang="0">
                  <a:pos x="983" y="256"/>
                </a:cxn>
                <a:cxn ang="0">
                  <a:pos x="961" y="136"/>
                </a:cxn>
              </a:cxnLst>
              <a:rect l="0" t="0" r="r" b="b"/>
              <a:pathLst>
                <a:path w="1112" h="970">
                  <a:moveTo>
                    <a:pt x="933" y="210"/>
                  </a:moveTo>
                  <a:lnTo>
                    <a:pt x="961" y="136"/>
                  </a:lnTo>
                  <a:lnTo>
                    <a:pt x="926" y="103"/>
                  </a:lnTo>
                  <a:lnTo>
                    <a:pt x="891" y="96"/>
                  </a:lnTo>
                  <a:lnTo>
                    <a:pt x="863" y="119"/>
                  </a:lnTo>
                  <a:lnTo>
                    <a:pt x="835" y="155"/>
                  </a:lnTo>
                  <a:lnTo>
                    <a:pt x="815" y="202"/>
                  </a:lnTo>
                  <a:lnTo>
                    <a:pt x="751" y="210"/>
                  </a:lnTo>
                  <a:lnTo>
                    <a:pt x="709" y="202"/>
                  </a:lnTo>
                  <a:lnTo>
                    <a:pt x="677" y="195"/>
                  </a:lnTo>
                  <a:lnTo>
                    <a:pt x="650" y="219"/>
                  </a:lnTo>
                  <a:lnTo>
                    <a:pt x="626" y="246"/>
                  </a:lnTo>
                  <a:lnTo>
                    <a:pt x="582" y="246"/>
                  </a:lnTo>
                  <a:lnTo>
                    <a:pt x="550" y="250"/>
                  </a:lnTo>
                  <a:lnTo>
                    <a:pt x="526" y="274"/>
                  </a:lnTo>
                  <a:lnTo>
                    <a:pt x="503" y="285"/>
                  </a:lnTo>
                  <a:lnTo>
                    <a:pt x="475" y="278"/>
                  </a:lnTo>
                  <a:lnTo>
                    <a:pt x="471" y="317"/>
                  </a:lnTo>
                  <a:lnTo>
                    <a:pt x="447" y="333"/>
                  </a:lnTo>
                  <a:lnTo>
                    <a:pt x="440" y="372"/>
                  </a:lnTo>
                  <a:lnTo>
                    <a:pt x="408" y="377"/>
                  </a:lnTo>
                  <a:lnTo>
                    <a:pt x="396" y="412"/>
                  </a:lnTo>
                  <a:lnTo>
                    <a:pt x="372" y="423"/>
                  </a:lnTo>
                  <a:lnTo>
                    <a:pt x="365" y="482"/>
                  </a:lnTo>
                  <a:lnTo>
                    <a:pt x="344" y="523"/>
                  </a:lnTo>
                  <a:lnTo>
                    <a:pt x="372" y="546"/>
                  </a:lnTo>
                  <a:lnTo>
                    <a:pt x="353" y="561"/>
                  </a:lnTo>
                  <a:lnTo>
                    <a:pt x="309" y="554"/>
                  </a:lnTo>
                  <a:lnTo>
                    <a:pt x="298" y="585"/>
                  </a:lnTo>
                  <a:lnTo>
                    <a:pt x="309" y="668"/>
                  </a:lnTo>
                  <a:lnTo>
                    <a:pt x="317" y="720"/>
                  </a:lnTo>
                  <a:lnTo>
                    <a:pt x="341" y="771"/>
                  </a:lnTo>
                  <a:lnTo>
                    <a:pt x="353" y="826"/>
                  </a:lnTo>
                  <a:lnTo>
                    <a:pt x="309" y="850"/>
                  </a:lnTo>
                  <a:lnTo>
                    <a:pt x="293" y="906"/>
                  </a:lnTo>
                  <a:lnTo>
                    <a:pt x="278" y="937"/>
                  </a:lnTo>
                  <a:lnTo>
                    <a:pt x="247" y="918"/>
                  </a:lnTo>
                  <a:lnTo>
                    <a:pt x="179" y="929"/>
                  </a:lnTo>
                  <a:lnTo>
                    <a:pt x="144" y="953"/>
                  </a:lnTo>
                  <a:lnTo>
                    <a:pt x="107" y="965"/>
                  </a:lnTo>
                  <a:lnTo>
                    <a:pt x="52" y="970"/>
                  </a:lnTo>
                  <a:lnTo>
                    <a:pt x="48" y="914"/>
                  </a:lnTo>
                  <a:lnTo>
                    <a:pt x="24" y="898"/>
                  </a:lnTo>
                  <a:lnTo>
                    <a:pt x="37" y="815"/>
                  </a:lnTo>
                  <a:lnTo>
                    <a:pt x="5" y="811"/>
                  </a:lnTo>
                  <a:lnTo>
                    <a:pt x="0" y="692"/>
                  </a:lnTo>
                  <a:lnTo>
                    <a:pt x="37" y="681"/>
                  </a:lnTo>
                  <a:lnTo>
                    <a:pt x="44" y="653"/>
                  </a:lnTo>
                  <a:lnTo>
                    <a:pt x="88" y="637"/>
                  </a:lnTo>
                  <a:lnTo>
                    <a:pt x="127" y="633"/>
                  </a:lnTo>
                  <a:lnTo>
                    <a:pt x="147" y="605"/>
                  </a:lnTo>
                  <a:lnTo>
                    <a:pt x="195" y="602"/>
                  </a:lnTo>
                  <a:lnTo>
                    <a:pt x="199" y="546"/>
                  </a:lnTo>
                  <a:lnTo>
                    <a:pt x="262" y="526"/>
                  </a:lnTo>
                  <a:lnTo>
                    <a:pt x="269" y="482"/>
                  </a:lnTo>
                  <a:lnTo>
                    <a:pt x="302" y="460"/>
                  </a:lnTo>
                  <a:lnTo>
                    <a:pt x="313" y="416"/>
                  </a:lnTo>
                  <a:lnTo>
                    <a:pt x="326" y="372"/>
                  </a:lnTo>
                  <a:lnTo>
                    <a:pt x="372" y="325"/>
                  </a:lnTo>
                  <a:lnTo>
                    <a:pt x="412" y="278"/>
                  </a:lnTo>
                  <a:lnTo>
                    <a:pt x="455" y="246"/>
                  </a:lnTo>
                  <a:lnTo>
                    <a:pt x="519" y="237"/>
                  </a:lnTo>
                  <a:lnTo>
                    <a:pt x="554" y="219"/>
                  </a:lnTo>
                  <a:lnTo>
                    <a:pt x="622" y="206"/>
                  </a:lnTo>
                  <a:lnTo>
                    <a:pt x="633" y="167"/>
                  </a:lnTo>
                  <a:lnTo>
                    <a:pt x="672" y="147"/>
                  </a:lnTo>
                  <a:lnTo>
                    <a:pt x="661" y="99"/>
                  </a:lnTo>
                  <a:lnTo>
                    <a:pt x="629" y="76"/>
                  </a:lnTo>
                  <a:lnTo>
                    <a:pt x="677" y="60"/>
                  </a:lnTo>
                  <a:lnTo>
                    <a:pt x="692" y="29"/>
                  </a:lnTo>
                  <a:lnTo>
                    <a:pt x="701" y="72"/>
                  </a:lnTo>
                  <a:lnTo>
                    <a:pt x="724" y="79"/>
                  </a:lnTo>
                  <a:lnTo>
                    <a:pt x="724" y="57"/>
                  </a:lnTo>
                  <a:lnTo>
                    <a:pt x="747" y="57"/>
                  </a:lnTo>
                  <a:lnTo>
                    <a:pt x="756" y="76"/>
                  </a:lnTo>
                  <a:lnTo>
                    <a:pt x="788" y="84"/>
                  </a:lnTo>
                  <a:lnTo>
                    <a:pt x="803" y="48"/>
                  </a:lnTo>
                  <a:lnTo>
                    <a:pt x="779" y="33"/>
                  </a:lnTo>
                  <a:lnTo>
                    <a:pt x="819" y="9"/>
                  </a:lnTo>
                  <a:lnTo>
                    <a:pt x="858" y="40"/>
                  </a:lnTo>
                  <a:lnTo>
                    <a:pt x="882" y="0"/>
                  </a:lnTo>
                  <a:lnTo>
                    <a:pt x="894" y="44"/>
                  </a:lnTo>
                  <a:lnTo>
                    <a:pt x="933" y="48"/>
                  </a:lnTo>
                  <a:lnTo>
                    <a:pt x="977" y="16"/>
                  </a:lnTo>
                  <a:lnTo>
                    <a:pt x="1029" y="48"/>
                  </a:lnTo>
                  <a:lnTo>
                    <a:pt x="1020" y="84"/>
                  </a:lnTo>
                  <a:lnTo>
                    <a:pt x="1112" y="116"/>
                  </a:lnTo>
                  <a:lnTo>
                    <a:pt x="1055" y="152"/>
                  </a:lnTo>
                  <a:lnTo>
                    <a:pt x="1004" y="207"/>
                  </a:lnTo>
                  <a:lnTo>
                    <a:pt x="983" y="256"/>
                  </a:lnTo>
                  <a:lnTo>
                    <a:pt x="933" y="210"/>
                  </a:lnTo>
                  <a:lnTo>
                    <a:pt x="961" y="136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Freeform 260"/>
            <p:cNvSpPr>
              <a:spLocks/>
            </p:cNvSpPr>
            <p:nvPr/>
          </p:nvSpPr>
          <p:spPr bwMode="auto">
            <a:xfrm>
              <a:off x="1657004" y="3107329"/>
              <a:ext cx="398942" cy="315183"/>
            </a:xfrm>
            <a:custGeom>
              <a:avLst/>
              <a:gdLst/>
              <a:ahLst/>
              <a:cxnLst>
                <a:cxn ang="0">
                  <a:pos x="29" y="232"/>
                </a:cxn>
                <a:cxn ang="0">
                  <a:pos x="0" y="149"/>
                </a:cxn>
                <a:cxn ang="0">
                  <a:pos x="9" y="59"/>
                </a:cxn>
                <a:cxn ang="0">
                  <a:pos x="135" y="0"/>
                </a:cxn>
                <a:cxn ang="0">
                  <a:pos x="181" y="17"/>
                </a:cxn>
                <a:cxn ang="0">
                  <a:pos x="243" y="10"/>
                </a:cxn>
                <a:cxn ang="0">
                  <a:pos x="319" y="37"/>
                </a:cxn>
                <a:cxn ang="0">
                  <a:pos x="382" y="93"/>
                </a:cxn>
                <a:cxn ang="0">
                  <a:pos x="382" y="155"/>
                </a:cxn>
                <a:cxn ang="0">
                  <a:pos x="409" y="155"/>
                </a:cxn>
                <a:cxn ang="0">
                  <a:pos x="412" y="208"/>
                </a:cxn>
                <a:cxn ang="0">
                  <a:pos x="414" y="290"/>
                </a:cxn>
                <a:cxn ang="0">
                  <a:pos x="379" y="317"/>
                </a:cxn>
                <a:cxn ang="0">
                  <a:pos x="379" y="317"/>
                </a:cxn>
                <a:cxn ang="0">
                  <a:pos x="305" y="320"/>
                </a:cxn>
                <a:cxn ang="0">
                  <a:pos x="231" y="325"/>
                </a:cxn>
                <a:cxn ang="0">
                  <a:pos x="181" y="297"/>
                </a:cxn>
                <a:cxn ang="0">
                  <a:pos x="73" y="260"/>
                </a:cxn>
                <a:cxn ang="0">
                  <a:pos x="29" y="232"/>
                </a:cxn>
              </a:cxnLst>
              <a:rect l="0" t="0" r="r" b="b"/>
              <a:pathLst>
                <a:path w="414" h="325">
                  <a:moveTo>
                    <a:pt x="29" y="232"/>
                  </a:moveTo>
                  <a:lnTo>
                    <a:pt x="0" y="149"/>
                  </a:lnTo>
                  <a:lnTo>
                    <a:pt x="9" y="59"/>
                  </a:lnTo>
                  <a:lnTo>
                    <a:pt x="135" y="0"/>
                  </a:lnTo>
                  <a:lnTo>
                    <a:pt x="181" y="17"/>
                  </a:lnTo>
                  <a:lnTo>
                    <a:pt x="243" y="10"/>
                  </a:lnTo>
                  <a:lnTo>
                    <a:pt x="319" y="37"/>
                  </a:lnTo>
                  <a:lnTo>
                    <a:pt x="382" y="93"/>
                  </a:lnTo>
                  <a:lnTo>
                    <a:pt x="382" y="155"/>
                  </a:lnTo>
                  <a:lnTo>
                    <a:pt x="409" y="155"/>
                  </a:lnTo>
                  <a:lnTo>
                    <a:pt x="412" y="208"/>
                  </a:lnTo>
                  <a:lnTo>
                    <a:pt x="414" y="290"/>
                  </a:lnTo>
                  <a:lnTo>
                    <a:pt x="379" y="317"/>
                  </a:lnTo>
                  <a:lnTo>
                    <a:pt x="379" y="317"/>
                  </a:lnTo>
                  <a:lnTo>
                    <a:pt x="305" y="320"/>
                  </a:lnTo>
                  <a:lnTo>
                    <a:pt x="231" y="325"/>
                  </a:lnTo>
                  <a:lnTo>
                    <a:pt x="181" y="297"/>
                  </a:lnTo>
                  <a:lnTo>
                    <a:pt x="73" y="260"/>
                  </a:lnTo>
                  <a:lnTo>
                    <a:pt x="29" y="23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Freeform 264"/>
            <p:cNvSpPr>
              <a:spLocks/>
            </p:cNvSpPr>
            <p:nvPr/>
          </p:nvSpPr>
          <p:spPr bwMode="auto">
            <a:xfrm>
              <a:off x="2145562" y="3901122"/>
              <a:ext cx="92508" cy="61285"/>
            </a:xfrm>
            <a:custGeom>
              <a:avLst/>
              <a:gdLst/>
              <a:ahLst/>
              <a:cxnLst>
                <a:cxn ang="0">
                  <a:pos x="20" y="63"/>
                </a:cxn>
                <a:cxn ang="0">
                  <a:pos x="62" y="64"/>
                </a:cxn>
                <a:cxn ang="0">
                  <a:pos x="97" y="31"/>
                </a:cxn>
                <a:cxn ang="0">
                  <a:pos x="43" y="0"/>
                </a:cxn>
                <a:cxn ang="0">
                  <a:pos x="0" y="8"/>
                </a:cxn>
                <a:cxn ang="0">
                  <a:pos x="0" y="44"/>
                </a:cxn>
                <a:cxn ang="0">
                  <a:pos x="20" y="63"/>
                </a:cxn>
              </a:cxnLst>
              <a:rect l="0" t="0" r="r" b="b"/>
              <a:pathLst>
                <a:path w="97" h="64">
                  <a:moveTo>
                    <a:pt x="20" y="63"/>
                  </a:moveTo>
                  <a:lnTo>
                    <a:pt x="62" y="64"/>
                  </a:lnTo>
                  <a:lnTo>
                    <a:pt x="97" y="31"/>
                  </a:lnTo>
                  <a:lnTo>
                    <a:pt x="43" y="0"/>
                  </a:lnTo>
                  <a:lnTo>
                    <a:pt x="0" y="8"/>
                  </a:lnTo>
                  <a:lnTo>
                    <a:pt x="0" y="44"/>
                  </a:lnTo>
                  <a:lnTo>
                    <a:pt x="20" y="6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Freeform 265"/>
            <p:cNvSpPr>
              <a:spLocks/>
            </p:cNvSpPr>
            <p:nvPr/>
          </p:nvSpPr>
          <p:spPr bwMode="auto">
            <a:xfrm>
              <a:off x="2194707" y="3866101"/>
              <a:ext cx="806557" cy="358959"/>
            </a:xfrm>
            <a:custGeom>
              <a:avLst/>
              <a:gdLst/>
              <a:ahLst/>
              <a:cxnLst>
                <a:cxn ang="0">
                  <a:pos x="420" y="349"/>
                </a:cxn>
                <a:cxn ang="0">
                  <a:pos x="460" y="342"/>
                </a:cxn>
                <a:cxn ang="0">
                  <a:pos x="532" y="333"/>
                </a:cxn>
                <a:cxn ang="0">
                  <a:pos x="583" y="333"/>
                </a:cxn>
                <a:cxn ang="0">
                  <a:pos x="642" y="322"/>
                </a:cxn>
                <a:cxn ang="0">
                  <a:pos x="657" y="369"/>
                </a:cxn>
                <a:cxn ang="0">
                  <a:pos x="690" y="342"/>
                </a:cxn>
                <a:cxn ang="0">
                  <a:pos x="718" y="314"/>
                </a:cxn>
                <a:cxn ang="0">
                  <a:pos x="760" y="301"/>
                </a:cxn>
                <a:cxn ang="0">
                  <a:pos x="780" y="333"/>
                </a:cxn>
                <a:cxn ang="0">
                  <a:pos x="836" y="338"/>
                </a:cxn>
                <a:cxn ang="0">
                  <a:pos x="824" y="278"/>
                </a:cxn>
                <a:cxn ang="0">
                  <a:pos x="801" y="219"/>
                </a:cxn>
                <a:cxn ang="0">
                  <a:pos x="780" y="160"/>
                </a:cxn>
                <a:cxn ang="0">
                  <a:pos x="796" y="139"/>
                </a:cxn>
                <a:cxn ang="0">
                  <a:pos x="760" y="104"/>
                </a:cxn>
                <a:cxn ang="0">
                  <a:pos x="721" y="40"/>
                </a:cxn>
                <a:cxn ang="0">
                  <a:pos x="662" y="45"/>
                </a:cxn>
                <a:cxn ang="0">
                  <a:pos x="640" y="75"/>
                </a:cxn>
                <a:cxn ang="0">
                  <a:pos x="544" y="79"/>
                </a:cxn>
                <a:cxn ang="0">
                  <a:pos x="506" y="83"/>
                </a:cxn>
                <a:cxn ang="0">
                  <a:pos x="462" y="59"/>
                </a:cxn>
                <a:cxn ang="0">
                  <a:pos x="426" y="59"/>
                </a:cxn>
                <a:cxn ang="0">
                  <a:pos x="395" y="24"/>
                </a:cxn>
                <a:cxn ang="0">
                  <a:pos x="351" y="0"/>
                </a:cxn>
                <a:cxn ang="0">
                  <a:pos x="307" y="24"/>
                </a:cxn>
                <a:cxn ang="0">
                  <a:pos x="244" y="31"/>
                </a:cxn>
                <a:cxn ang="0">
                  <a:pos x="200" y="44"/>
                </a:cxn>
                <a:cxn ang="0">
                  <a:pos x="141" y="52"/>
                </a:cxn>
                <a:cxn ang="0">
                  <a:pos x="105" y="47"/>
                </a:cxn>
                <a:cxn ang="0">
                  <a:pos x="59" y="69"/>
                </a:cxn>
                <a:cxn ang="0">
                  <a:pos x="87" y="84"/>
                </a:cxn>
                <a:cxn ang="0">
                  <a:pos x="56" y="101"/>
                </a:cxn>
                <a:cxn ang="0">
                  <a:pos x="45" y="126"/>
                </a:cxn>
                <a:cxn ang="0">
                  <a:pos x="13" y="152"/>
                </a:cxn>
                <a:cxn ang="0">
                  <a:pos x="6" y="177"/>
                </a:cxn>
                <a:cxn ang="0">
                  <a:pos x="0" y="200"/>
                </a:cxn>
                <a:cxn ang="0">
                  <a:pos x="20" y="206"/>
                </a:cxn>
                <a:cxn ang="0">
                  <a:pos x="16" y="236"/>
                </a:cxn>
                <a:cxn ang="0">
                  <a:pos x="32" y="247"/>
                </a:cxn>
                <a:cxn ang="0">
                  <a:pos x="31" y="276"/>
                </a:cxn>
                <a:cxn ang="0">
                  <a:pos x="50" y="300"/>
                </a:cxn>
                <a:cxn ang="0">
                  <a:pos x="69" y="298"/>
                </a:cxn>
                <a:cxn ang="0">
                  <a:pos x="72" y="319"/>
                </a:cxn>
                <a:cxn ang="0">
                  <a:pos x="114" y="332"/>
                </a:cxn>
                <a:cxn ang="0">
                  <a:pos x="136" y="362"/>
                </a:cxn>
                <a:cxn ang="0">
                  <a:pos x="168" y="348"/>
                </a:cxn>
                <a:cxn ang="0">
                  <a:pos x="187" y="335"/>
                </a:cxn>
                <a:cxn ang="0">
                  <a:pos x="212" y="318"/>
                </a:cxn>
                <a:cxn ang="0">
                  <a:pos x="264" y="352"/>
                </a:cxn>
                <a:cxn ang="0">
                  <a:pos x="320" y="355"/>
                </a:cxn>
                <a:cxn ang="0">
                  <a:pos x="383" y="348"/>
                </a:cxn>
                <a:cxn ang="0">
                  <a:pos x="406" y="348"/>
                </a:cxn>
                <a:cxn ang="0">
                  <a:pos x="420" y="349"/>
                </a:cxn>
              </a:cxnLst>
              <a:rect l="0" t="0" r="r" b="b"/>
              <a:pathLst>
                <a:path w="836" h="369">
                  <a:moveTo>
                    <a:pt x="420" y="349"/>
                  </a:moveTo>
                  <a:lnTo>
                    <a:pt x="460" y="342"/>
                  </a:lnTo>
                  <a:lnTo>
                    <a:pt x="532" y="333"/>
                  </a:lnTo>
                  <a:lnTo>
                    <a:pt x="583" y="333"/>
                  </a:lnTo>
                  <a:lnTo>
                    <a:pt x="642" y="322"/>
                  </a:lnTo>
                  <a:lnTo>
                    <a:pt x="657" y="369"/>
                  </a:lnTo>
                  <a:lnTo>
                    <a:pt x="690" y="342"/>
                  </a:lnTo>
                  <a:lnTo>
                    <a:pt x="718" y="314"/>
                  </a:lnTo>
                  <a:lnTo>
                    <a:pt x="760" y="301"/>
                  </a:lnTo>
                  <a:lnTo>
                    <a:pt x="780" y="333"/>
                  </a:lnTo>
                  <a:lnTo>
                    <a:pt x="836" y="338"/>
                  </a:lnTo>
                  <a:lnTo>
                    <a:pt x="824" y="278"/>
                  </a:lnTo>
                  <a:lnTo>
                    <a:pt x="801" y="219"/>
                  </a:lnTo>
                  <a:lnTo>
                    <a:pt x="780" y="160"/>
                  </a:lnTo>
                  <a:lnTo>
                    <a:pt x="796" y="139"/>
                  </a:lnTo>
                  <a:lnTo>
                    <a:pt x="760" y="104"/>
                  </a:lnTo>
                  <a:lnTo>
                    <a:pt x="721" y="40"/>
                  </a:lnTo>
                  <a:lnTo>
                    <a:pt x="662" y="45"/>
                  </a:lnTo>
                  <a:lnTo>
                    <a:pt x="640" y="75"/>
                  </a:lnTo>
                  <a:lnTo>
                    <a:pt x="544" y="79"/>
                  </a:lnTo>
                  <a:lnTo>
                    <a:pt x="506" y="83"/>
                  </a:lnTo>
                  <a:lnTo>
                    <a:pt x="462" y="59"/>
                  </a:lnTo>
                  <a:lnTo>
                    <a:pt x="426" y="59"/>
                  </a:lnTo>
                  <a:lnTo>
                    <a:pt x="395" y="24"/>
                  </a:lnTo>
                  <a:lnTo>
                    <a:pt x="351" y="0"/>
                  </a:lnTo>
                  <a:lnTo>
                    <a:pt x="307" y="24"/>
                  </a:lnTo>
                  <a:lnTo>
                    <a:pt x="244" y="31"/>
                  </a:lnTo>
                  <a:lnTo>
                    <a:pt x="200" y="44"/>
                  </a:lnTo>
                  <a:lnTo>
                    <a:pt x="141" y="52"/>
                  </a:lnTo>
                  <a:lnTo>
                    <a:pt x="105" y="47"/>
                  </a:lnTo>
                  <a:lnTo>
                    <a:pt x="59" y="69"/>
                  </a:lnTo>
                  <a:lnTo>
                    <a:pt x="87" y="84"/>
                  </a:lnTo>
                  <a:lnTo>
                    <a:pt x="56" y="101"/>
                  </a:lnTo>
                  <a:lnTo>
                    <a:pt x="45" y="126"/>
                  </a:lnTo>
                  <a:lnTo>
                    <a:pt x="13" y="152"/>
                  </a:lnTo>
                  <a:lnTo>
                    <a:pt x="6" y="177"/>
                  </a:lnTo>
                  <a:lnTo>
                    <a:pt x="0" y="200"/>
                  </a:lnTo>
                  <a:lnTo>
                    <a:pt x="20" y="206"/>
                  </a:lnTo>
                  <a:lnTo>
                    <a:pt x="16" y="236"/>
                  </a:lnTo>
                  <a:lnTo>
                    <a:pt x="32" y="247"/>
                  </a:lnTo>
                  <a:lnTo>
                    <a:pt x="31" y="276"/>
                  </a:lnTo>
                  <a:lnTo>
                    <a:pt x="50" y="300"/>
                  </a:lnTo>
                  <a:lnTo>
                    <a:pt x="69" y="298"/>
                  </a:lnTo>
                  <a:lnTo>
                    <a:pt x="72" y="319"/>
                  </a:lnTo>
                  <a:lnTo>
                    <a:pt x="114" y="332"/>
                  </a:lnTo>
                  <a:lnTo>
                    <a:pt x="136" y="362"/>
                  </a:lnTo>
                  <a:lnTo>
                    <a:pt x="168" y="348"/>
                  </a:lnTo>
                  <a:lnTo>
                    <a:pt x="187" y="335"/>
                  </a:lnTo>
                  <a:lnTo>
                    <a:pt x="212" y="318"/>
                  </a:lnTo>
                  <a:lnTo>
                    <a:pt x="264" y="352"/>
                  </a:lnTo>
                  <a:lnTo>
                    <a:pt x="320" y="355"/>
                  </a:lnTo>
                  <a:lnTo>
                    <a:pt x="383" y="348"/>
                  </a:lnTo>
                  <a:lnTo>
                    <a:pt x="406" y="348"/>
                  </a:lnTo>
                  <a:lnTo>
                    <a:pt x="420" y="34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Freeform 266"/>
            <p:cNvSpPr>
              <a:spLocks/>
            </p:cNvSpPr>
            <p:nvPr/>
          </p:nvSpPr>
          <p:spPr bwMode="auto">
            <a:xfrm>
              <a:off x="1625204" y="3612204"/>
              <a:ext cx="416287" cy="335612"/>
            </a:xfrm>
            <a:custGeom>
              <a:avLst/>
              <a:gdLst/>
              <a:ahLst/>
              <a:cxnLst>
                <a:cxn ang="0">
                  <a:pos x="38" y="55"/>
                </a:cxn>
                <a:cxn ang="0">
                  <a:pos x="12" y="36"/>
                </a:cxn>
                <a:cxn ang="0">
                  <a:pos x="0" y="1"/>
                </a:cxn>
                <a:cxn ang="0">
                  <a:pos x="74" y="17"/>
                </a:cxn>
                <a:cxn ang="0">
                  <a:pos x="117" y="0"/>
                </a:cxn>
                <a:cxn ang="0">
                  <a:pos x="137" y="5"/>
                </a:cxn>
                <a:cxn ang="0">
                  <a:pos x="137" y="5"/>
                </a:cxn>
                <a:cxn ang="0">
                  <a:pos x="186" y="30"/>
                </a:cxn>
                <a:cxn ang="0">
                  <a:pos x="238" y="43"/>
                </a:cxn>
                <a:cxn ang="0">
                  <a:pos x="265" y="19"/>
                </a:cxn>
                <a:cxn ang="0">
                  <a:pos x="302" y="21"/>
                </a:cxn>
                <a:cxn ang="0">
                  <a:pos x="314" y="65"/>
                </a:cxn>
                <a:cxn ang="0">
                  <a:pos x="361" y="93"/>
                </a:cxn>
                <a:cxn ang="0">
                  <a:pos x="405" y="115"/>
                </a:cxn>
                <a:cxn ang="0">
                  <a:pos x="432" y="136"/>
                </a:cxn>
                <a:cxn ang="0">
                  <a:pos x="392" y="168"/>
                </a:cxn>
                <a:cxn ang="0">
                  <a:pos x="396" y="196"/>
                </a:cxn>
                <a:cxn ang="0">
                  <a:pos x="420" y="240"/>
                </a:cxn>
                <a:cxn ang="0">
                  <a:pos x="423" y="310"/>
                </a:cxn>
                <a:cxn ang="0">
                  <a:pos x="381" y="345"/>
                </a:cxn>
                <a:cxn ang="0">
                  <a:pos x="347" y="334"/>
                </a:cxn>
                <a:cxn ang="0">
                  <a:pos x="335" y="287"/>
                </a:cxn>
                <a:cxn ang="0">
                  <a:pos x="313" y="243"/>
                </a:cxn>
                <a:cxn ang="0">
                  <a:pos x="285" y="256"/>
                </a:cxn>
                <a:cxn ang="0">
                  <a:pos x="293" y="291"/>
                </a:cxn>
                <a:cxn ang="0">
                  <a:pos x="249" y="279"/>
                </a:cxn>
                <a:cxn ang="0">
                  <a:pos x="214" y="256"/>
                </a:cxn>
                <a:cxn ang="0">
                  <a:pos x="186" y="216"/>
                </a:cxn>
                <a:cxn ang="0">
                  <a:pos x="155" y="196"/>
                </a:cxn>
                <a:cxn ang="0">
                  <a:pos x="107" y="177"/>
                </a:cxn>
                <a:cxn ang="0">
                  <a:pos x="107" y="144"/>
                </a:cxn>
                <a:cxn ang="0">
                  <a:pos x="67" y="122"/>
                </a:cxn>
                <a:cxn ang="0">
                  <a:pos x="55" y="65"/>
                </a:cxn>
                <a:cxn ang="0">
                  <a:pos x="38" y="55"/>
                </a:cxn>
              </a:cxnLst>
              <a:rect l="0" t="0" r="r" b="b"/>
              <a:pathLst>
                <a:path w="432" h="345">
                  <a:moveTo>
                    <a:pt x="38" y="55"/>
                  </a:moveTo>
                  <a:lnTo>
                    <a:pt x="12" y="36"/>
                  </a:lnTo>
                  <a:lnTo>
                    <a:pt x="0" y="1"/>
                  </a:lnTo>
                  <a:lnTo>
                    <a:pt x="74" y="17"/>
                  </a:lnTo>
                  <a:lnTo>
                    <a:pt x="117" y="0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86" y="30"/>
                  </a:lnTo>
                  <a:lnTo>
                    <a:pt x="238" y="43"/>
                  </a:lnTo>
                  <a:lnTo>
                    <a:pt x="265" y="19"/>
                  </a:lnTo>
                  <a:lnTo>
                    <a:pt x="302" y="21"/>
                  </a:lnTo>
                  <a:lnTo>
                    <a:pt x="314" y="65"/>
                  </a:lnTo>
                  <a:lnTo>
                    <a:pt x="361" y="93"/>
                  </a:lnTo>
                  <a:lnTo>
                    <a:pt x="405" y="115"/>
                  </a:lnTo>
                  <a:lnTo>
                    <a:pt x="432" y="136"/>
                  </a:lnTo>
                  <a:lnTo>
                    <a:pt x="392" y="168"/>
                  </a:lnTo>
                  <a:lnTo>
                    <a:pt x="396" y="196"/>
                  </a:lnTo>
                  <a:lnTo>
                    <a:pt x="420" y="240"/>
                  </a:lnTo>
                  <a:lnTo>
                    <a:pt x="423" y="310"/>
                  </a:lnTo>
                  <a:lnTo>
                    <a:pt x="381" y="345"/>
                  </a:lnTo>
                  <a:lnTo>
                    <a:pt x="347" y="334"/>
                  </a:lnTo>
                  <a:lnTo>
                    <a:pt x="335" y="287"/>
                  </a:lnTo>
                  <a:lnTo>
                    <a:pt x="313" y="243"/>
                  </a:lnTo>
                  <a:lnTo>
                    <a:pt x="285" y="256"/>
                  </a:lnTo>
                  <a:lnTo>
                    <a:pt x="293" y="291"/>
                  </a:lnTo>
                  <a:lnTo>
                    <a:pt x="249" y="279"/>
                  </a:lnTo>
                  <a:lnTo>
                    <a:pt x="214" y="256"/>
                  </a:lnTo>
                  <a:lnTo>
                    <a:pt x="186" y="216"/>
                  </a:lnTo>
                  <a:lnTo>
                    <a:pt x="155" y="196"/>
                  </a:lnTo>
                  <a:lnTo>
                    <a:pt x="107" y="177"/>
                  </a:lnTo>
                  <a:lnTo>
                    <a:pt x="107" y="144"/>
                  </a:lnTo>
                  <a:lnTo>
                    <a:pt x="67" y="122"/>
                  </a:lnTo>
                  <a:lnTo>
                    <a:pt x="55" y="65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Freeform 267"/>
            <p:cNvSpPr>
              <a:spLocks/>
            </p:cNvSpPr>
            <p:nvPr/>
          </p:nvSpPr>
          <p:spPr bwMode="auto">
            <a:xfrm>
              <a:off x="1891164" y="2935144"/>
              <a:ext cx="315107" cy="262652"/>
            </a:xfrm>
            <a:custGeom>
              <a:avLst/>
              <a:gdLst/>
              <a:ahLst/>
              <a:cxnLst>
                <a:cxn ang="0">
                  <a:pos x="41" y="115"/>
                </a:cxn>
                <a:cxn ang="0">
                  <a:pos x="0" y="187"/>
                </a:cxn>
                <a:cxn ang="0">
                  <a:pos x="76" y="214"/>
                </a:cxn>
                <a:cxn ang="0">
                  <a:pos x="139" y="270"/>
                </a:cxn>
                <a:cxn ang="0">
                  <a:pos x="132" y="227"/>
                </a:cxn>
                <a:cxn ang="0">
                  <a:pos x="181" y="208"/>
                </a:cxn>
                <a:cxn ang="0">
                  <a:pos x="239" y="216"/>
                </a:cxn>
                <a:cxn ang="0">
                  <a:pos x="250" y="178"/>
                </a:cxn>
                <a:cxn ang="0">
                  <a:pos x="311" y="155"/>
                </a:cxn>
                <a:cxn ang="0">
                  <a:pos x="288" y="122"/>
                </a:cxn>
                <a:cxn ang="0">
                  <a:pos x="318" y="60"/>
                </a:cxn>
                <a:cxn ang="0">
                  <a:pos x="329" y="68"/>
                </a:cxn>
                <a:cxn ang="0">
                  <a:pos x="326" y="37"/>
                </a:cxn>
                <a:cxn ang="0">
                  <a:pos x="235" y="0"/>
                </a:cxn>
                <a:cxn ang="0">
                  <a:pos x="140" y="56"/>
                </a:cxn>
                <a:cxn ang="0">
                  <a:pos x="64" y="60"/>
                </a:cxn>
                <a:cxn ang="0">
                  <a:pos x="41" y="115"/>
                </a:cxn>
              </a:cxnLst>
              <a:rect l="0" t="0" r="r" b="b"/>
              <a:pathLst>
                <a:path w="329" h="270">
                  <a:moveTo>
                    <a:pt x="41" y="115"/>
                  </a:moveTo>
                  <a:lnTo>
                    <a:pt x="0" y="187"/>
                  </a:lnTo>
                  <a:lnTo>
                    <a:pt x="76" y="214"/>
                  </a:lnTo>
                  <a:lnTo>
                    <a:pt x="139" y="270"/>
                  </a:lnTo>
                  <a:lnTo>
                    <a:pt x="132" y="227"/>
                  </a:lnTo>
                  <a:lnTo>
                    <a:pt x="181" y="208"/>
                  </a:lnTo>
                  <a:lnTo>
                    <a:pt x="239" y="216"/>
                  </a:lnTo>
                  <a:lnTo>
                    <a:pt x="250" y="178"/>
                  </a:lnTo>
                  <a:lnTo>
                    <a:pt x="311" y="155"/>
                  </a:lnTo>
                  <a:lnTo>
                    <a:pt x="288" y="122"/>
                  </a:lnTo>
                  <a:lnTo>
                    <a:pt x="318" y="60"/>
                  </a:lnTo>
                  <a:lnTo>
                    <a:pt x="329" y="68"/>
                  </a:lnTo>
                  <a:lnTo>
                    <a:pt x="326" y="37"/>
                  </a:lnTo>
                  <a:lnTo>
                    <a:pt x="235" y="0"/>
                  </a:lnTo>
                  <a:lnTo>
                    <a:pt x="140" y="56"/>
                  </a:lnTo>
                  <a:lnTo>
                    <a:pt x="64" y="60"/>
                  </a:lnTo>
                  <a:lnTo>
                    <a:pt x="41" y="11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Freeform 269"/>
            <p:cNvSpPr>
              <a:spLocks/>
            </p:cNvSpPr>
            <p:nvPr/>
          </p:nvSpPr>
          <p:spPr bwMode="auto">
            <a:xfrm>
              <a:off x="2006800" y="3218226"/>
              <a:ext cx="699593" cy="507794"/>
            </a:xfrm>
            <a:custGeom>
              <a:avLst/>
              <a:gdLst/>
              <a:ahLst/>
              <a:cxnLst>
                <a:cxn ang="0">
                  <a:pos x="183" y="345"/>
                </a:cxn>
                <a:cxn ang="0">
                  <a:pos x="237" y="340"/>
                </a:cxn>
                <a:cxn ang="0">
                  <a:pos x="280" y="363"/>
                </a:cxn>
                <a:cxn ang="0">
                  <a:pos x="334" y="451"/>
                </a:cxn>
                <a:cxn ang="0">
                  <a:pos x="325" y="485"/>
                </a:cxn>
                <a:cxn ang="0">
                  <a:pos x="306" y="524"/>
                </a:cxn>
                <a:cxn ang="0">
                  <a:pos x="346" y="489"/>
                </a:cxn>
                <a:cxn ang="0">
                  <a:pos x="370" y="386"/>
                </a:cxn>
                <a:cxn ang="0">
                  <a:pos x="417" y="378"/>
                </a:cxn>
                <a:cxn ang="0">
                  <a:pos x="433" y="437"/>
                </a:cxn>
                <a:cxn ang="0">
                  <a:pos x="551" y="429"/>
                </a:cxn>
                <a:cxn ang="0">
                  <a:pos x="575" y="393"/>
                </a:cxn>
                <a:cxn ang="0">
                  <a:pos x="611" y="398"/>
                </a:cxn>
                <a:cxn ang="0">
                  <a:pos x="698" y="358"/>
                </a:cxn>
                <a:cxn ang="0">
                  <a:pos x="726" y="219"/>
                </a:cxn>
                <a:cxn ang="0">
                  <a:pos x="546" y="68"/>
                </a:cxn>
                <a:cxn ang="0">
                  <a:pos x="520" y="0"/>
                </a:cxn>
                <a:cxn ang="0">
                  <a:pos x="402" y="8"/>
                </a:cxn>
                <a:cxn ang="0">
                  <a:pos x="369" y="59"/>
                </a:cxn>
                <a:cxn ang="0">
                  <a:pos x="48" y="94"/>
                </a:cxn>
                <a:cxn ang="0">
                  <a:pos x="50" y="176"/>
                </a:cxn>
                <a:cxn ang="0">
                  <a:pos x="15" y="203"/>
                </a:cxn>
                <a:cxn ang="0">
                  <a:pos x="0" y="333"/>
                </a:cxn>
                <a:cxn ang="0">
                  <a:pos x="67" y="332"/>
                </a:cxn>
                <a:cxn ang="0">
                  <a:pos x="89" y="350"/>
                </a:cxn>
                <a:cxn ang="0">
                  <a:pos x="157" y="355"/>
                </a:cxn>
                <a:cxn ang="0">
                  <a:pos x="183" y="345"/>
                </a:cxn>
                <a:cxn ang="0">
                  <a:pos x="183" y="345"/>
                </a:cxn>
              </a:cxnLst>
              <a:rect l="0" t="0" r="r" b="b"/>
              <a:pathLst>
                <a:path w="726" h="524">
                  <a:moveTo>
                    <a:pt x="183" y="345"/>
                  </a:moveTo>
                  <a:lnTo>
                    <a:pt x="237" y="340"/>
                  </a:lnTo>
                  <a:lnTo>
                    <a:pt x="280" y="363"/>
                  </a:lnTo>
                  <a:lnTo>
                    <a:pt x="334" y="451"/>
                  </a:lnTo>
                  <a:lnTo>
                    <a:pt x="325" y="485"/>
                  </a:lnTo>
                  <a:lnTo>
                    <a:pt x="306" y="524"/>
                  </a:lnTo>
                  <a:lnTo>
                    <a:pt x="346" y="489"/>
                  </a:lnTo>
                  <a:lnTo>
                    <a:pt x="370" y="386"/>
                  </a:lnTo>
                  <a:lnTo>
                    <a:pt x="417" y="378"/>
                  </a:lnTo>
                  <a:lnTo>
                    <a:pt x="433" y="437"/>
                  </a:lnTo>
                  <a:lnTo>
                    <a:pt x="551" y="429"/>
                  </a:lnTo>
                  <a:lnTo>
                    <a:pt x="575" y="393"/>
                  </a:lnTo>
                  <a:lnTo>
                    <a:pt x="611" y="398"/>
                  </a:lnTo>
                  <a:lnTo>
                    <a:pt x="698" y="358"/>
                  </a:lnTo>
                  <a:lnTo>
                    <a:pt x="726" y="219"/>
                  </a:lnTo>
                  <a:lnTo>
                    <a:pt x="546" y="68"/>
                  </a:lnTo>
                  <a:lnTo>
                    <a:pt x="520" y="0"/>
                  </a:lnTo>
                  <a:lnTo>
                    <a:pt x="402" y="8"/>
                  </a:lnTo>
                  <a:lnTo>
                    <a:pt x="369" y="59"/>
                  </a:lnTo>
                  <a:lnTo>
                    <a:pt x="48" y="94"/>
                  </a:lnTo>
                  <a:lnTo>
                    <a:pt x="50" y="176"/>
                  </a:lnTo>
                  <a:lnTo>
                    <a:pt x="15" y="203"/>
                  </a:lnTo>
                  <a:lnTo>
                    <a:pt x="0" y="333"/>
                  </a:lnTo>
                  <a:lnTo>
                    <a:pt x="67" y="332"/>
                  </a:lnTo>
                  <a:lnTo>
                    <a:pt x="89" y="350"/>
                  </a:lnTo>
                  <a:lnTo>
                    <a:pt x="157" y="355"/>
                  </a:lnTo>
                  <a:lnTo>
                    <a:pt x="183" y="345"/>
                  </a:lnTo>
                  <a:lnTo>
                    <a:pt x="183" y="34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Freeform 273"/>
            <p:cNvSpPr>
              <a:spLocks/>
            </p:cNvSpPr>
            <p:nvPr/>
          </p:nvSpPr>
          <p:spPr bwMode="auto">
            <a:xfrm>
              <a:off x="2185960" y="1427146"/>
              <a:ext cx="6351270" cy="2407648"/>
            </a:xfrm>
            <a:custGeom>
              <a:avLst/>
              <a:gdLst>
                <a:gd name="connsiteX0" fmla="*/ 1463 w 10000"/>
                <a:gd name="connsiteY0" fmla="*/ 9220 h 10000"/>
                <a:gd name="connsiteX1" fmla="*/ 1516 w 10000"/>
                <a:gd name="connsiteY1" fmla="*/ 9078 h 10000"/>
                <a:gd name="connsiteX2" fmla="*/ 1545 w 10000"/>
                <a:gd name="connsiteY2" fmla="*/ 8738 h 10000"/>
                <a:gd name="connsiteX3" fmla="*/ 1607 w 10000"/>
                <a:gd name="connsiteY3" fmla="*/ 8556 h 10000"/>
                <a:gd name="connsiteX4" fmla="*/ 1601 w 10000"/>
                <a:gd name="connsiteY4" fmla="*/ 8310 h 10000"/>
                <a:gd name="connsiteX5" fmla="*/ 1522 w 10000"/>
                <a:gd name="connsiteY5" fmla="*/ 8172 h 10000"/>
                <a:gd name="connsiteX6" fmla="*/ 1487 w 10000"/>
                <a:gd name="connsiteY6" fmla="*/ 7962 h 10000"/>
                <a:gd name="connsiteX7" fmla="*/ 1698 w 10000"/>
                <a:gd name="connsiteY7" fmla="*/ 7299 h 10000"/>
                <a:gd name="connsiteX8" fmla="*/ 1772 w 10000"/>
                <a:gd name="connsiteY8" fmla="*/ 7529 h 10000"/>
                <a:gd name="connsiteX9" fmla="*/ 1802 w 10000"/>
                <a:gd name="connsiteY9" fmla="*/ 7376 h 10000"/>
                <a:gd name="connsiteX10" fmla="*/ 1895 w 10000"/>
                <a:gd name="connsiteY10" fmla="*/ 7315 h 10000"/>
                <a:gd name="connsiteX11" fmla="*/ 1972 w 10000"/>
                <a:gd name="connsiteY11" fmla="*/ 7355 h 10000"/>
                <a:gd name="connsiteX12" fmla="*/ 2106 w 10000"/>
                <a:gd name="connsiteY12" fmla="*/ 7376 h 10000"/>
                <a:gd name="connsiteX13" fmla="*/ 2279 w 10000"/>
                <a:gd name="connsiteY13" fmla="*/ 7667 h 10000"/>
                <a:gd name="connsiteX14" fmla="*/ 2274 w 10000"/>
                <a:gd name="connsiteY14" fmla="*/ 7788 h 10000"/>
                <a:gd name="connsiteX15" fmla="*/ 2337 w 10000"/>
                <a:gd name="connsiteY15" fmla="*/ 7849 h 10000"/>
                <a:gd name="connsiteX16" fmla="*/ 2428 w 10000"/>
                <a:gd name="connsiteY16" fmla="*/ 7816 h 10000"/>
                <a:gd name="connsiteX17" fmla="*/ 2553 w 10000"/>
                <a:gd name="connsiteY17" fmla="*/ 8023 h 10000"/>
                <a:gd name="connsiteX18" fmla="*/ 2617 w 10000"/>
                <a:gd name="connsiteY18" fmla="*/ 8083 h 10000"/>
                <a:gd name="connsiteX19" fmla="*/ 2657 w 10000"/>
                <a:gd name="connsiteY19" fmla="*/ 7974 h 10000"/>
                <a:gd name="connsiteX20" fmla="*/ 2619 w 10000"/>
                <a:gd name="connsiteY20" fmla="*/ 7744 h 10000"/>
                <a:gd name="connsiteX21" fmla="*/ 2696 w 10000"/>
                <a:gd name="connsiteY21" fmla="*/ 7634 h 10000"/>
                <a:gd name="connsiteX22" fmla="*/ 2778 w 10000"/>
                <a:gd name="connsiteY22" fmla="*/ 7529 h 10000"/>
                <a:gd name="connsiteX23" fmla="*/ 2761 w 10000"/>
                <a:gd name="connsiteY23" fmla="*/ 7271 h 10000"/>
                <a:gd name="connsiteX24" fmla="*/ 2807 w 10000"/>
                <a:gd name="connsiteY24" fmla="*/ 7238 h 10000"/>
                <a:gd name="connsiteX25" fmla="*/ 2898 w 10000"/>
                <a:gd name="connsiteY25" fmla="*/ 7299 h 10000"/>
                <a:gd name="connsiteX26" fmla="*/ 3069 w 10000"/>
                <a:gd name="connsiteY26" fmla="*/ 7347 h 10000"/>
                <a:gd name="connsiteX27" fmla="*/ 3173 w 10000"/>
                <a:gd name="connsiteY27" fmla="*/ 7287 h 10000"/>
                <a:gd name="connsiteX28" fmla="*/ 3306 w 10000"/>
                <a:gd name="connsiteY28" fmla="*/ 7226 h 10000"/>
                <a:gd name="connsiteX29" fmla="*/ 3364 w 10000"/>
                <a:gd name="connsiteY29" fmla="*/ 7359 h 10000"/>
                <a:gd name="connsiteX30" fmla="*/ 3368 w 10000"/>
                <a:gd name="connsiteY30" fmla="*/ 7513 h 10000"/>
                <a:gd name="connsiteX31" fmla="*/ 3443 w 10000"/>
                <a:gd name="connsiteY31" fmla="*/ 7529 h 10000"/>
                <a:gd name="connsiteX32" fmla="*/ 3552 w 10000"/>
                <a:gd name="connsiteY32" fmla="*/ 7424 h 10000"/>
                <a:gd name="connsiteX33" fmla="*/ 3643 w 10000"/>
                <a:gd name="connsiteY33" fmla="*/ 7424 h 10000"/>
                <a:gd name="connsiteX34" fmla="*/ 3748 w 10000"/>
                <a:gd name="connsiteY34" fmla="*/ 7946 h 10000"/>
                <a:gd name="connsiteX35" fmla="*/ 3817 w 10000"/>
                <a:gd name="connsiteY35" fmla="*/ 7962 h 10000"/>
                <a:gd name="connsiteX36" fmla="*/ 3857 w 10000"/>
                <a:gd name="connsiteY36" fmla="*/ 8099 h 10000"/>
                <a:gd name="connsiteX37" fmla="*/ 3964 w 10000"/>
                <a:gd name="connsiteY37" fmla="*/ 8221 h 10000"/>
                <a:gd name="connsiteX38" fmla="*/ 4028 w 10000"/>
                <a:gd name="connsiteY38" fmla="*/ 8666 h 10000"/>
                <a:gd name="connsiteX39" fmla="*/ 4071 w 10000"/>
                <a:gd name="connsiteY39" fmla="*/ 8569 h 10000"/>
                <a:gd name="connsiteX40" fmla="*/ 4160 w 10000"/>
                <a:gd name="connsiteY40" fmla="*/ 8508 h 10000"/>
                <a:gd name="connsiteX41" fmla="*/ 4364 w 10000"/>
                <a:gd name="connsiteY41" fmla="*/ 8459 h 10000"/>
                <a:gd name="connsiteX42" fmla="*/ 4388 w 10000"/>
                <a:gd name="connsiteY42" fmla="*/ 8540 h 10000"/>
                <a:gd name="connsiteX43" fmla="*/ 4459 w 10000"/>
                <a:gd name="connsiteY43" fmla="*/ 8569 h 10000"/>
                <a:gd name="connsiteX44" fmla="*/ 4489 w 10000"/>
                <a:gd name="connsiteY44" fmla="*/ 8649 h 10000"/>
                <a:gd name="connsiteX45" fmla="*/ 4634 w 10000"/>
                <a:gd name="connsiteY45" fmla="*/ 8605 h 10000"/>
                <a:gd name="connsiteX46" fmla="*/ 4597 w 10000"/>
                <a:gd name="connsiteY46" fmla="*/ 8399 h 10000"/>
                <a:gd name="connsiteX47" fmla="*/ 4573 w 10000"/>
                <a:gd name="connsiteY47" fmla="*/ 8302 h 10000"/>
                <a:gd name="connsiteX48" fmla="*/ 4634 w 10000"/>
                <a:gd name="connsiteY48" fmla="*/ 8285 h 10000"/>
                <a:gd name="connsiteX49" fmla="*/ 4634 w 10000"/>
                <a:gd name="connsiteY49" fmla="*/ 7966 h 10000"/>
                <a:gd name="connsiteX50" fmla="*/ 4634 w 10000"/>
                <a:gd name="connsiteY50" fmla="*/ 7643 h 10000"/>
                <a:gd name="connsiteX51" fmla="*/ 4760 w 10000"/>
                <a:gd name="connsiteY51" fmla="*/ 7768 h 10000"/>
                <a:gd name="connsiteX52" fmla="*/ 4843 w 10000"/>
                <a:gd name="connsiteY52" fmla="*/ 7784 h 10000"/>
                <a:gd name="connsiteX53" fmla="*/ 4902 w 10000"/>
                <a:gd name="connsiteY53" fmla="*/ 7942 h 10000"/>
                <a:gd name="connsiteX54" fmla="*/ 4932 w 10000"/>
                <a:gd name="connsiteY54" fmla="*/ 8104 h 10000"/>
                <a:gd name="connsiteX55" fmla="*/ 5034 w 10000"/>
                <a:gd name="connsiteY55" fmla="*/ 8104 h 10000"/>
                <a:gd name="connsiteX56" fmla="*/ 5184 w 10000"/>
                <a:gd name="connsiteY56" fmla="*/ 8132 h 10000"/>
                <a:gd name="connsiteX57" fmla="*/ 5268 w 10000"/>
                <a:gd name="connsiteY57" fmla="*/ 8261 h 10000"/>
                <a:gd name="connsiteX58" fmla="*/ 5335 w 10000"/>
                <a:gd name="connsiteY58" fmla="*/ 8310 h 10000"/>
                <a:gd name="connsiteX59" fmla="*/ 5351 w 10000"/>
                <a:gd name="connsiteY59" fmla="*/ 8451 h 10000"/>
                <a:gd name="connsiteX60" fmla="*/ 5533 w 10000"/>
                <a:gd name="connsiteY60" fmla="*/ 8391 h 10000"/>
                <a:gd name="connsiteX61" fmla="*/ 5562 w 10000"/>
                <a:gd name="connsiteY61" fmla="*/ 8261 h 10000"/>
                <a:gd name="connsiteX62" fmla="*/ 5623 w 10000"/>
                <a:gd name="connsiteY62" fmla="*/ 8358 h 10000"/>
                <a:gd name="connsiteX63" fmla="*/ 5706 w 10000"/>
                <a:gd name="connsiteY63" fmla="*/ 8164 h 10000"/>
                <a:gd name="connsiteX64" fmla="*/ 5773 w 10000"/>
                <a:gd name="connsiteY64" fmla="*/ 8148 h 10000"/>
                <a:gd name="connsiteX65" fmla="*/ 5832 w 10000"/>
                <a:gd name="connsiteY65" fmla="*/ 8245 h 10000"/>
                <a:gd name="connsiteX66" fmla="*/ 5885 w 10000"/>
                <a:gd name="connsiteY66" fmla="*/ 8391 h 10000"/>
                <a:gd name="connsiteX67" fmla="*/ 5976 w 10000"/>
                <a:gd name="connsiteY67" fmla="*/ 8391 h 10000"/>
                <a:gd name="connsiteX68" fmla="*/ 5995 w 10000"/>
                <a:gd name="connsiteY68" fmla="*/ 8035 h 10000"/>
                <a:gd name="connsiteX69" fmla="*/ 6048 w 10000"/>
                <a:gd name="connsiteY69" fmla="*/ 7909 h 10000"/>
                <a:gd name="connsiteX70" fmla="*/ 5999 w 10000"/>
                <a:gd name="connsiteY70" fmla="*/ 7590 h 10000"/>
                <a:gd name="connsiteX71" fmla="*/ 6036 w 10000"/>
                <a:gd name="connsiteY71" fmla="*/ 7396 h 10000"/>
                <a:gd name="connsiteX72" fmla="*/ 6330 w 10000"/>
                <a:gd name="connsiteY72" fmla="*/ 7416 h 10000"/>
                <a:gd name="connsiteX73" fmla="*/ 6401 w 10000"/>
                <a:gd name="connsiteY73" fmla="*/ 7618 h 10000"/>
                <a:gd name="connsiteX74" fmla="*/ 6468 w 10000"/>
                <a:gd name="connsiteY74" fmla="*/ 7784 h 10000"/>
                <a:gd name="connsiteX75" fmla="*/ 6516 w 10000"/>
                <a:gd name="connsiteY75" fmla="*/ 7942 h 10000"/>
                <a:gd name="connsiteX76" fmla="*/ 6533 w 10000"/>
                <a:gd name="connsiteY76" fmla="*/ 8164 h 10000"/>
                <a:gd name="connsiteX77" fmla="*/ 6588 w 10000"/>
                <a:gd name="connsiteY77" fmla="*/ 8342 h 10000"/>
                <a:gd name="connsiteX78" fmla="*/ 6708 w 10000"/>
                <a:gd name="connsiteY78" fmla="*/ 8407 h 10000"/>
                <a:gd name="connsiteX79" fmla="*/ 6762 w 10000"/>
                <a:gd name="connsiteY79" fmla="*/ 8536 h 10000"/>
                <a:gd name="connsiteX80" fmla="*/ 6820 w 10000"/>
                <a:gd name="connsiteY80" fmla="*/ 8645 h 10000"/>
                <a:gd name="connsiteX81" fmla="*/ 6846 w 10000"/>
                <a:gd name="connsiteY81" fmla="*/ 8759 h 10000"/>
                <a:gd name="connsiteX82" fmla="*/ 6917 w 10000"/>
                <a:gd name="connsiteY82" fmla="*/ 8775 h 10000"/>
                <a:gd name="connsiteX83" fmla="*/ 7038 w 10000"/>
                <a:gd name="connsiteY83" fmla="*/ 8710 h 10000"/>
                <a:gd name="connsiteX84" fmla="*/ 7061 w 10000"/>
                <a:gd name="connsiteY84" fmla="*/ 8803 h 10000"/>
                <a:gd name="connsiteX85" fmla="*/ 7073 w 10000"/>
                <a:gd name="connsiteY85" fmla="*/ 8965 h 10000"/>
                <a:gd name="connsiteX86" fmla="*/ 7025 w 10000"/>
                <a:gd name="connsiteY86" fmla="*/ 9062 h 10000"/>
                <a:gd name="connsiteX87" fmla="*/ 7019 w 10000"/>
                <a:gd name="connsiteY87" fmla="*/ 9523 h 10000"/>
                <a:gd name="connsiteX88" fmla="*/ 6953 w 10000"/>
                <a:gd name="connsiteY88" fmla="*/ 9495 h 10000"/>
                <a:gd name="connsiteX89" fmla="*/ 6917 w 10000"/>
                <a:gd name="connsiteY89" fmla="*/ 9681 h 10000"/>
                <a:gd name="connsiteX90" fmla="*/ 6923 w 10000"/>
                <a:gd name="connsiteY90" fmla="*/ 9891 h 10000"/>
                <a:gd name="connsiteX91" fmla="*/ 6990 w 10000"/>
                <a:gd name="connsiteY91" fmla="*/ 9927 h 10000"/>
                <a:gd name="connsiteX92" fmla="*/ 7073 w 10000"/>
                <a:gd name="connsiteY92" fmla="*/ 10000 h 10000"/>
                <a:gd name="connsiteX93" fmla="*/ 7186 w 10000"/>
                <a:gd name="connsiteY93" fmla="*/ 9778 h 10000"/>
                <a:gd name="connsiteX94" fmla="*/ 7272 w 10000"/>
                <a:gd name="connsiteY94" fmla="*/ 9397 h 10000"/>
                <a:gd name="connsiteX95" fmla="*/ 7348 w 10000"/>
                <a:gd name="connsiteY95" fmla="*/ 8965 h 10000"/>
                <a:gd name="connsiteX96" fmla="*/ 7409 w 10000"/>
                <a:gd name="connsiteY96" fmla="*/ 8548 h 10000"/>
                <a:gd name="connsiteX97" fmla="*/ 7374 w 10000"/>
                <a:gd name="connsiteY97" fmla="*/ 8120 h 10000"/>
                <a:gd name="connsiteX98" fmla="*/ 7398 w 10000"/>
                <a:gd name="connsiteY98" fmla="*/ 7990 h 10000"/>
                <a:gd name="connsiteX99" fmla="*/ 7378 w 10000"/>
                <a:gd name="connsiteY99" fmla="*/ 7529 h 10000"/>
                <a:gd name="connsiteX100" fmla="*/ 7307 w 10000"/>
                <a:gd name="connsiteY100" fmla="*/ 7238 h 10000"/>
                <a:gd name="connsiteX101" fmla="*/ 7195 w 10000"/>
                <a:gd name="connsiteY101" fmla="*/ 7141 h 10000"/>
                <a:gd name="connsiteX102" fmla="*/ 7158 w 10000"/>
                <a:gd name="connsiteY102" fmla="*/ 7319 h 10000"/>
                <a:gd name="connsiteX103" fmla="*/ 7110 w 10000"/>
                <a:gd name="connsiteY103" fmla="*/ 7335 h 10000"/>
                <a:gd name="connsiteX104" fmla="*/ 7096 w 10000"/>
                <a:gd name="connsiteY104" fmla="*/ 7157 h 10000"/>
                <a:gd name="connsiteX105" fmla="*/ 6990 w 10000"/>
                <a:gd name="connsiteY105" fmla="*/ 7016 h 10000"/>
                <a:gd name="connsiteX106" fmla="*/ 6972 w 10000"/>
                <a:gd name="connsiteY106" fmla="*/ 6874 h 10000"/>
                <a:gd name="connsiteX107" fmla="*/ 7038 w 10000"/>
                <a:gd name="connsiteY107" fmla="*/ 6696 h 10000"/>
                <a:gd name="connsiteX108" fmla="*/ 7116 w 10000"/>
                <a:gd name="connsiteY108" fmla="*/ 6361 h 10000"/>
                <a:gd name="connsiteX109" fmla="*/ 7158 w 10000"/>
                <a:gd name="connsiteY109" fmla="*/ 6122 h 10000"/>
                <a:gd name="connsiteX110" fmla="*/ 7211 w 10000"/>
                <a:gd name="connsiteY110" fmla="*/ 5900 h 10000"/>
                <a:gd name="connsiteX111" fmla="*/ 7374 w 10000"/>
                <a:gd name="connsiteY111" fmla="*/ 5786 h 10000"/>
                <a:gd name="connsiteX112" fmla="*/ 7504 w 10000"/>
                <a:gd name="connsiteY112" fmla="*/ 5766 h 10000"/>
                <a:gd name="connsiteX113" fmla="*/ 7685 w 10000"/>
                <a:gd name="connsiteY113" fmla="*/ 5819 h 10000"/>
                <a:gd name="connsiteX114" fmla="*/ 7727 w 10000"/>
                <a:gd name="connsiteY114" fmla="*/ 5625 h 10000"/>
                <a:gd name="connsiteX115" fmla="*/ 7859 w 10000"/>
                <a:gd name="connsiteY115" fmla="*/ 5706 h 10000"/>
                <a:gd name="connsiteX116" fmla="*/ 7859 w 10000"/>
                <a:gd name="connsiteY116" fmla="*/ 5831 h 10000"/>
                <a:gd name="connsiteX117" fmla="*/ 8032 w 10000"/>
                <a:gd name="connsiteY117" fmla="*/ 5750 h 10000"/>
                <a:gd name="connsiteX118" fmla="*/ 8046 w 10000"/>
                <a:gd name="connsiteY118" fmla="*/ 5528 h 10000"/>
                <a:gd name="connsiteX119" fmla="*/ 8075 w 10000"/>
                <a:gd name="connsiteY119" fmla="*/ 5224 h 10000"/>
                <a:gd name="connsiteX120" fmla="*/ 8110 w 10000"/>
                <a:gd name="connsiteY120" fmla="*/ 5051 h 10000"/>
                <a:gd name="connsiteX121" fmla="*/ 8292 w 10000"/>
                <a:gd name="connsiteY121" fmla="*/ 5051 h 10000"/>
                <a:gd name="connsiteX122" fmla="*/ 8351 w 10000"/>
                <a:gd name="connsiteY122" fmla="*/ 5241 h 10000"/>
                <a:gd name="connsiteX123" fmla="*/ 8392 w 10000"/>
                <a:gd name="connsiteY123" fmla="*/ 5289 h 10000"/>
                <a:gd name="connsiteX124" fmla="*/ 8452 w 10000"/>
                <a:gd name="connsiteY124" fmla="*/ 5002 h 10000"/>
                <a:gd name="connsiteX125" fmla="*/ 8501 w 10000"/>
                <a:gd name="connsiteY125" fmla="*/ 4953 h 10000"/>
                <a:gd name="connsiteX126" fmla="*/ 8542 w 10000"/>
                <a:gd name="connsiteY126" fmla="*/ 5180 h 10000"/>
                <a:gd name="connsiteX127" fmla="*/ 8507 w 10000"/>
                <a:gd name="connsiteY127" fmla="*/ 5386 h 10000"/>
                <a:gd name="connsiteX128" fmla="*/ 8411 w 10000"/>
                <a:gd name="connsiteY128" fmla="*/ 5592 h 10000"/>
                <a:gd name="connsiteX129" fmla="*/ 8325 w 10000"/>
                <a:gd name="connsiteY129" fmla="*/ 5928 h 10000"/>
                <a:gd name="connsiteX130" fmla="*/ 8255 w 10000"/>
                <a:gd name="connsiteY130" fmla="*/ 6183 h 10000"/>
                <a:gd name="connsiteX131" fmla="*/ 8242 w 10000"/>
                <a:gd name="connsiteY131" fmla="*/ 6555 h 10000"/>
                <a:gd name="connsiteX132" fmla="*/ 8261 w 10000"/>
                <a:gd name="connsiteY132" fmla="*/ 6951 h 10000"/>
                <a:gd name="connsiteX133" fmla="*/ 8320 w 10000"/>
                <a:gd name="connsiteY133" fmla="*/ 7226 h 10000"/>
                <a:gd name="connsiteX134" fmla="*/ 8351 w 10000"/>
                <a:gd name="connsiteY134" fmla="*/ 7545 h 10000"/>
                <a:gd name="connsiteX135" fmla="*/ 8398 w 10000"/>
                <a:gd name="connsiteY135" fmla="*/ 7732 h 10000"/>
                <a:gd name="connsiteX136" fmla="*/ 8459 w 10000"/>
                <a:gd name="connsiteY136" fmla="*/ 7829 h 10000"/>
                <a:gd name="connsiteX137" fmla="*/ 8524 w 10000"/>
                <a:gd name="connsiteY137" fmla="*/ 7545 h 10000"/>
                <a:gd name="connsiteX138" fmla="*/ 8591 w 10000"/>
                <a:gd name="connsiteY138" fmla="*/ 7190 h 10000"/>
                <a:gd name="connsiteX139" fmla="*/ 8591 w 10000"/>
                <a:gd name="connsiteY139" fmla="*/ 6987 h 10000"/>
                <a:gd name="connsiteX140" fmla="*/ 8662 w 10000"/>
                <a:gd name="connsiteY140" fmla="*/ 6987 h 10000"/>
                <a:gd name="connsiteX141" fmla="*/ 8650 w 10000"/>
                <a:gd name="connsiteY141" fmla="*/ 6725 h 10000"/>
                <a:gd name="connsiteX142" fmla="*/ 8662 w 10000"/>
                <a:gd name="connsiteY142" fmla="*/ 6535 h 10000"/>
                <a:gd name="connsiteX143" fmla="*/ 8704 w 10000"/>
                <a:gd name="connsiteY143" fmla="*/ 6518 h 10000"/>
                <a:gd name="connsiteX144" fmla="*/ 8674 w 10000"/>
                <a:gd name="connsiteY144" fmla="*/ 6377 h 10000"/>
                <a:gd name="connsiteX145" fmla="*/ 8597 w 10000"/>
                <a:gd name="connsiteY145" fmla="*/ 6154 h 10000"/>
                <a:gd name="connsiteX146" fmla="*/ 8597 w 10000"/>
                <a:gd name="connsiteY146" fmla="*/ 6154 h 10000"/>
                <a:gd name="connsiteX147" fmla="*/ 8591 w 10000"/>
                <a:gd name="connsiteY147" fmla="*/ 6146 h 10000"/>
                <a:gd name="connsiteX148" fmla="*/ 8575 w 10000"/>
                <a:gd name="connsiteY148" fmla="*/ 6134 h 10000"/>
                <a:gd name="connsiteX149" fmla="*/ 8568 w 10000"/>
                <a:gd name="connsiteY149" fmla="*/ 6122 h 10000"/>
                <a:gd name="connsiteX150" fmla="*/ 8562 w 10000"/>
                <a:gd name="connsiteY150" fmla="*/ 6106 h 10000"/>
                <a:gd name="connsiteX151" fmla="*/ 8556 w 10000"/>
                <a:gd name="connsiteY151" fmla="*/ 6082 h 10000"/>
                <a:gd name="connsiteX152" fmla="*/ 8554 w 10000"/>
                <a:gd name="connsiteY152" fmla="*/ 6057 h 10000"/>
                <a:gd name="connsiteX153" fmla="*/ 8554 w 10000"/>
                <a:gd name="connsiteY153" fmla="*/ 6057 h 10000"/>
                <a:gd name="connsiteX154" fmla="*/ 8556 w 10000"/>
                <a:gd name="connsiteY154" fmla="*/ 6021 h 10000"/>
                <a:gd name="connsiteX155" fmla="*/ 8557 w 10000"/>
                <a:gd name="connsiteY155" fmla="*/ 5981 h 10000"/>
                <a:gd name="connsiteX156" fmla="*/ 8565 w 10000"/>
                <a:gd name="connsiteY156" fmla="*/ 5884 h 10000"/>
                <a:gd name="connsiteX157" fmla="*/ 8578 w 10000"/>
                <a:gd name="connsiteY157" fmla="*/ 5766 h 10000"/>
                <a:gd name="connsiteX158" fmla="*/ 8621 w 10000"/>
                <a:gd name="connsiteY158" fmla="*/ 5625 h 10000"/>
                <a:gd name="connsiteX159" fmla="*/ 8733 w 10000"/>
                <a:gd name="connsiteY159" fmla="*/ 5483 h 10000"/>
                <a:gd name="connsiteX160" fmla="*/ 8794 w 10000"/>
                <a:gd name="connsiteY160" fmla="*/ 5370 h 10000"/>
                <a:gd name="connsiteX161" fmla="*/ 8877 w 10000"/>
                <a:gd name="connsiteY161" fmla="*/ 5321 h 10000"/>
                <a:gd name="connsiteX162" fmla="*/ 8932 w 10000"/>
                <a:gd name="connsiteY162" fmla="*/ 5370 h 10000"/>
                <a:gd name="connsiteX163" fmla="*/ 8980 w 10000"/>
                <a:gd name="connsiteY163" fmla="*/ 5528 h 10000"/>
                <a:gd name="connsiteX164" fmla="*/ 9015 w 10000"/>
                <a:gd name="connsiteY164" fmla="*/ 5609 h 10000"/>
                <a:gd name="connsiteX165" fmla="*/ 9056 w 10000"/>
                <a:gd name="connsiteY165" fmla="*/ 5273 h 10000"/>
                <a:gd name="connsiteX166" fmla="*/ 9093 w 10000"/>
                <a:gd name="connsiteY166" fmla="*/ 5180 h 10000"/>
                <a:gd name="connsiteX167" fmla="*/ 9106 w 10000"/>
                <a:gd name="connsiteY167" fmla="*/ 5002 h 10000"/>
                <a:gd name="connsiteX168" fmla="*/ 9202 w 10000"/>
                <a:gd name="connsiteY168" fmla="*/ 5014 h 10000"/>
                <a:gd name="connsiteX169" fmla="*/ 9291 w 10000"/>
                <a:gd name="connsiteY169" fmla="*/ 4844 h 10000"/>
                <a:gd name="connsiteX170" fmla="*/ 9346 w 10000"/>
                <a:gd name="connsiteY170" fmla="*/ 4812 h 10000"/>
                <a:gd name="connsiteX171" fmla="*/ 9448 w 10000"/>
                <a:gd name="connsiteY171" fmla="*/ 4925 h 10000"/>
                <a:gd name="connsiteX172" fmla="*/ 9472 w 10000"/>
                <a:gd name="connsiteY172" fmla="*/ 4776 h 10000"/>
                <a:gd name="connsiteX173" fmla="*/ 9381 w 10000"/>
                <a:gd name="connsiteY173" fmla="*/ 4472 h 10000"/>
                <a:gd name="connsiteX174" fmla="*/ 9255 w 10000"/>
                <a:gd name="connsiteY174" fmla="*/ 4250 h 10000"/>
                <a:gd name="connsiteX175" fmla="*/ 9305 w 10000"/>
                <a:gd name="connsiteY175" fmla="*/ 4137 h 10000"/>
                <a:gd name="connsiteX176" fmla="*/ 9389 w 10000"/>
                <a:gd name="connsiteY176" fmla="*/ 3995 h 10000"/>
                <a:gd name="connsiteX177" fmla="*/ 9358 w 10000"/>
                <a:gd name="connsiteY177" fmla="*/ 3870 h 10000"/>
                <a:gd name="connsiteX178" fmla="*/ 9358 w 10000"/>
                <a:gd name="connsiteY178" fmla="*/ 3660 h 10000"/>
                <a:gd name="connsiteX179" fmla="*/ 9436 w 10000"/>
                <a:gd name="connsiteY179" fmla="*/ 3595 h 10000"/>
                <a:gd name="connsiteX180" fmla="*/ 9464 w 10000"/>
                <a:gd name="connsiteY180" fmla="*/ 3817 h 10000"/>
                <a:gd name="connsiteX181" fmla="*/ 9489 w 10000"/>
                <a:gd name="connsiteY181" fmla="*/ 3995 h 10000"/>
                <a:gd name="connsiteX182" fmla="*/ 9621 w 10000"/>
                <a:gd name="connsiteY182" fmla="*/ 4011 h 10000"/>
                <a:gd name="connsiteX183" fmla="*/ 9675 w 10000"/>
                <a:gd name="connsiteY183" fmla="*/ 4153 h 10000"/>
                <a:gd name="connsiteX184" fmla="*/ 9765 w 10000"/>
                <a:gd name="connsiteY184" fmla="*/ 4173 h 10000"/>
                <a:gd name="connsiteX185" fmla="*/ 9813 w 10000"/>
                <a:gd name="connsiteY185" fmla="*/ 4359 h 10000"/>
                <a:gd name="connsiteX186" fmla="*/ 9860 w 10000"/>
                <a:gd name="connsiteY186" fmla="*/ 4412 h 10000"/>
                <a:gd name="connsiteX187" fmla="*/ 9921 w 10000"/>
                <a:gd name="connsiteY187" fmla="*/ 4250 h 10000"/>
                <a:gd name="connsiteX188" fmla="*/ 9860 w 10000"/>
                <a:gd name="connsiteY188" fmla="*/ 4060 h 10000"/>
                <a:gd name="connsiteX189" fmla="*/ 9880 w 10000"/>
                <a:gd name="connsiteY189" fmla="*/ 3914 h 10000"/>
                <a:gd name="connsiteX190" fmla="*/ 9933 w 10000"/>
                <a:gd name="connsiteY190" fmla="*/ 3914 h 10000"/>
                <a:gd name="connsiteX191" fmla="*/ 9980 w 10000"/>
                <a:gd name="connsiteY191" fmla="*/ 3854 h 10000"/>
                <a:gd name="connsiteX192" fmla="*/ 10000 w 10000"/>
                <a:gd name="connsiteY192" fmla="*/ 3607 h 10000"/>
                <a:gd name="connsiteX193" fmla="*/ 9866 w 10000"/>
                <a:gd name="connsiteY193" fmla="*/ 3607 h 10000"/>
                <a:gd name="connsiteX194" fmla="*/ 9788 w 10000"/>
                <a:gd name="connsiteY194" fmla="*/ 3482 h 10000"/>
                <a:gd name="connsiteX195" fmla="*/ 9681 w 10000"/>
                <a:gd name="connsiteY195" fmla="*/ 3518 h 10000"/>
                <a:gd name="connsiteX196" fmla="*/ 9651 w 10000"/>
                <a:gd name="connsiteY196" fmla="*/ 3643 h 10000"/>
                <a:gd name="connsiteX197" fmla="*/ 9609 w 10000"/>
                <a:gd name="connsiteY197" fmla="*/ 3437 h 10000"/>
                <a:gd name="connsiteX198" fmla="*/ 9578 w 10000"/>
                <a:gd name="connsiteY198" fmla="*/ 3324 h 10000"/>
                <a:gd name="connsiteX199" fmla="*/ 9478 w 10000"/>
                <a:gd name="connsiteY199" fmla="*/ 3259 h 10000"/>
                <a:gd name="connsiteX200" fmla="*/ 9464 w 10000"/>
                <a:gd name="connsiteY200" fmla="*/ 3101 h 10000"/>
                <a:gd name="connsiteX201" fmla="*/ 9328 w 10000"/>
                <a:gd name="connsiteY201" fmla="*/ 3101 h 10000"/>
                <a:gd name="connsiteX202" fmla="*/ 9269 w 10000"/>
                <a:gd name="connsiteY202" fmla="*/ 2907 h 10000"/>
                <a:gd name="connsiteX203" fmla="*/ 9172 w 10000"/>
                <a:gd name="connsiteY203" fmla="*/ 2782 h 10000"/>
                <a:gd name="connsiteX204" fmla="*/ 9087 w 10000"/>
                <a:gd name="connsiteY204" fmla="*/ 2746 h 10000"/>
                <a:gd name="connsiteX205" fmla="*/ 8993 w 10000"/>
                <a:gd name="connsiteY205" fmla="*/ 2653 h 10000"/>
                <a:gd name="connsiteX206" fmla="*/ 8950 w 10000"/>
                <a:gd name="connsiteY206" fmla="*/ 2572 h 10000"/>
                <a:gd name="connsiteX207" fmla="*/ 8853 w 10000"/>
                <a:gd name="connsiteY207" fmla="*/ 2491 h 10000"/>
                <a:gd name="connsiteX208" fmla="*/ 8727 w 10000"/>
                <a:gd name="connsiteY208" fmla="*/ 2491 h 10000"/>
                <a:gd name="connsiteX209" fmla="*/ 8572 w 10000"/>
                <a:gd name="connsiteY209" fmla="*/ 2446 h 10000"/>
                <a:gd name="connsiteX210" fmla="*/ 8554 w 10000"/>
                <a:gd name="connsiteY210" fmla="*/ 2701 h 10000"/>
                <a:gd name="connsiteX211" fmla="*/ 8481 w 10000"/>
                <a:gd name="connsiteY211" fmla="*/ 2729 h 10000"/>
                <a:gd name="connsiteX212" fmla="*/ 8440 w 10000"/>
                <a:gd name="connsiteY212" fmla="*/ 2604 h 10000"/>
                <a:gd name="connsiteX213" fmla="*/ 8361 w 10000"/>
                <a:gd name="connsiteY213" fmla="*/ 2653 h 10000"/>
                <a:gd name="connsiteX214" fmla="*/ 8261 w 10000"/>
                <a:gd name="connsiteY214" fmla="*/ 2560 h 10000"/>
                <a:gd name="connsiteX215" fmla="*/ 8093 w 10000"/>
                <a:gd name="connsiteY215" fmla="*/ 2604 h 10000"/>
                <a:gd name="connsiteX216" fmla="*/ 8056 w 10000"/>
                <a:gd name="connsiteY216" fmla="*/ 2766 h 10000"/>
                <a:gd name="connsiteX217" fmla="*/ 7996 w 10000"/>
                <a:gd name="connsiteY217" fmla="*/ 2713 h 10000"/>
                <a:gd name="connsiteX218" fmla="*/ 7918 w 10000"/>
                <a:gd name="connsiteY218" fmla="*/ 2543 h 10000"/>
                <a:gd name="connsiteX219" fmla="*/ 7841 w 10000"/>
                <a:gd name="connsiteY219" fmla="*/ 2313 h 10000"/>
                <a:gd name="connsiteX220" fmla="*/ 7650 w 10000"/>
                <a:gd name="connsiteY220" fmla="*/ 2204 h 10000"/>
                <a:gd name="connsiteX221" fmla="*/ 7583 w 10000"/>
                <a:gd name="connsiteY221" fmla="*/ 2252 h 10000"/>
                <a:gd name="connsiteX222" fmla="*/ 7541 w 10000"/>
                <a:gd name="connsiteY222" fmla="*/ 2301 h 10000"/>
                <a:gd name="connsiteX223" fmla="*/ 7431 w 10000"/>
                <a:gd name="connsiteY223" fmla="*/ 2268 h 10000"/>
                <a:gd name="connsiteX224" fmla="*/ 7301 w 10000"/>
                <a:gd name="connsiteY224" fmla="*/ 2074 h 10000"/>
                <a:gd name="connsiteX225" fmla="*/ 7217 w 10000"/>
                <a:gd name="connsiteY225" fmla="*/ 1965 h 10000"/>
                <a:gd name="connsiteX226" fmla="*/ 7199 w 10000"/>
                <a:gd name="connsiteY226" fmla="*/ 1868 h 10000"/>
                <a:gd name="connsiteX227" fmla="*/ 6996 w 10000"/>
                <a:gd name="connsiteY227" fmla="*/ 1868 h 10000"/>
                <a:gd name="connsiteX228" fmla="*/ 6935 w 10000"/>
                <a:gd name="connsiteY228" fmla="*/ 1933 h 10000"/>
                <a:gd name="connsiteX229" fmla="*/ 6876 w 10000"/>
                <a:gd name="connsiteY229" fmla="*/ 1739 h 10000"/>
                <a:gd name="connsiteX230" fmla="*/ 6762 w 10000"/>
                <a:gd name="connsiteY230" fmla="*/ 1739 h 10000"/>
                <a:gd name="connsiteX231" fmla="*/ 6714 w 10000"/>
                <a:gd name="connsiteY231" fmla="*/ 1581 h 10000"/>
                <a:gd name="connsiteX232" fmla="*/ 6647 w 10000"/>
                <a:gd name="connsiteY232" fmla="*/ 1678 h 10000"/>
                <a:gd name="connsiteX233" fmla="*/ 6588 w 10000"/>
                <a:gd name="connsiteY233" fmla="*/ 1791 h 10000"/>
                <a:gd name="connsiteX234" fmla="*/ 6630 w 10000"/>
                <a:gd name="connsiteY234" fmla="*/ 2046 h 10000"/>
                <a:gd name="connsiteX235" fmla="*/ 6541 w 10000"/>
                <a:gd name="connsiteY235" fmla="*/ 2091 h 10000"/>
                <a:gd name="connsiteX236" fmla="*/ 6431 w 10000"/>
                <a:gd name="connsiteY236" fmla="*/ 2046 h 10000"/>
                <a:gd name="connsiteX237" fmla="*/ 6348 w 10000"/>
                <a:gd name="connsiteY237" fmla="*/ 2030 h 10000"/>
                <a:gd name="connsiteX238" fmla="*/ 6293 w 10000"/>
                <a:gd name="connsiteY238" fmla="*/ 2111 h 10000"/>
                <a:gd name="connsiteX239" fmla="*/ 6216 w 10000"/>
                <a:gd name="connsiteY239" fmla="*/ 2014 h 10000"/>
                <a:gd name="connsiteX240" fmla="*/ 6175 w 10000"/>
                <a:gd name="connsiteY240" fmla="*/ 1888 h 10000"/>
                <a:gd name="connsiteX241" fmla="*/ 6161 w 10000"/>
                <a:gd name="connsiteY241" fmla="*/ 2091 h 10000"/>
                <a:gd name="connsiteX242" fmla="*/ 6055 w 10000"/>
                <a:gd name="connsiteY242" fmla="*/ 2127 h 10000"/>
                <a:gd name="connsiteX243" fmla="*/ 5916 w 10000"/>
                <a:gd name="connsiteY243" fmla="*/ 1998 h 10000"/>
                <a:gd name="connsiteX244" fmla="*/ 5832 w 10000"/>
                <a:gd name="connsiteY244" fmla="*/ 1917 h 10000"/>
                <a:gd name="connsiteX245" fmla="*/ 5856 w 10000"/>
                <a:gd name="connsiteY245" fmla="*/ 1791 h 10000"/>
                <a:gd name="connsiteX246" fmla="*/ 5916 w 10000"/>
                <a:gd name="connsiteY246" fmla="*/ 1739 h 10000"/>
                <a:gd name="connsiteX247" fmla="*/ 5869 w 10000"/>
                <a:gd name="connsiteY247" fmla="*/ 1488 h 10000"/>
                <a:gd name="connsiteX248" fmla="*/ 5753 w 10000"/>
                <a:gd name="connsiteY248" fmla="*/ 1375 h 10000"/>
                <a:gd name="connsiteX249" fmla="*/ 5603 w 10000"/>
                <a:gd name="connsiteY249" fmla="*/ 1407 h 10000"/>
                <a:gd name="connsiteX250" fmla="*/ 5556 w 10000"/>
                <a:gd name="connsiteY250" fmla="*/ 1710 h 10000"/>
                <a:gd name="connsiteX251" fmla="*/ 5444 w 10000"/>
                <a:gd name="connsiteY251" fmla="*/ 1597 h 10000"/>
                <a:gd name="connsiteX252" fmla="*/ 5341 w 10000"/>
                <a:gd name="connsiteY252" fmla="*/ 1472 h 10000"/>
                <a:gd name="connsiteX253" fmla="*/ 5184 w 10000"/>
                <a:gd name="connsiteY253" fmla="*/ 1375 h 10000"/>
                <a:gd name="connsiteX254" fmla="*/ 4896 w 10000"/>
                <a:gd name="connsiteY254" fmla="*/ 1375 h 10000"/>
                <a:gd name="connsiteX255" fmla="*/ 4796 w 10000"/>
                <a:gd name="connsiteY255" fmla="*/ 1375 h 10000"/>
                <a:gd name="connsiteX256" fmla="*/ 4693 w 10000"/>
                <a:gd name="connsiteY256" fmla="*/ 1488 h 10000"/>
                <a:gd name="connsiteX257" fmla="*/ 4684 w 10000"/>
                <a:gd name="connsiteY257" fmla="*/ 1617 h 10000"/>
                <a:gd name="connsiteX258" fmla="*/ 4620 w 10000"/>
                <a:gd name="connsiteY258" fmla="*/ 1391 h 10000"/>
                <a:gd name="connsiteX259" fmla="*/ 4766 w 10000"/>
                <a:gd name="connsiteY259" fmla="*/ 1197 h 10000"/>
                <a:gd name="connsiteX260" fmla="*/ 4825 w 10000"/>
                <a:gd name="connsiteY260" fmla="*/ 1116 h 10000"/>
                <a:gd name="connsiteX261" fmla="*/ 4896 w 10000"/>
                <a:gd name="connsiteY261" fmla="*/ 926 h 10000"/>
                <a:gd name="connsiteX262" fmla="*/ 4908 w 10000"/>
                <a:gd name="connsiteY262" fmla="*/ 655 h 10000"/>
                <a:gd name="connsiteX263" fmla="*/ 4813 w 10000"/>
                <a:gd name="connsiteY263" fmla="*/ 542 h 10000"/>
                <a:gd name="connsiteX264" fmla="*/ 4772 w 10000"/>
                <a:gd name="connsiteY264" fmla="*/ 368 h 10000"/>
                <a:gd name="connsiteX265" fmla="*/ 4543 w 10000"/>
                <a:gd name="connsiteY265" fmla="*/ 319 h 10000"/>
                <a:gd name="connsiteX266" fmla="*/ 4500 w 10000"/>
                <a:gd name="connsiteY266" fmla="*/ 445 h 10000"/>
                <a:gd name="connsiteX267" fmla="*/ 4423 w 10000"/>
                <a:gd name="connsiteY267" fmla="*/ 348 h 10000"/>
                <a:gd name="connsiteX268" fmla="*/ 4394 w 10000"/>
                <a:gd name="connsiteY268" fmla="*/ 206 h 10000"/>
                <a:gd name="connsiteX269" fmla="*/ 4333 w 10000"/>
                <a:gd name="connsiteY269" fmla="*/ 81 h 10000"/>
                <a:gd name="connsiteX270" fmla="*/ 4280 w 10000"/>
                <a:gd name="connsiteY270" fmla="*/ 0 h 10000"/>
                <a:gd name="connsiteX271" fmla="*/ 4165 w 10000"/>
                <a:gd name="connsiteY271" fmla="*/ 125 h 10000"/>
                <a:gd name="connsiteX272" fmla="*/ 4140 w 10000"/>
                <a:gd name="connsiteY272" fmla="*/ 368 h 10000"/>
                <a:gd name="connsiteX273" fmla="*/ 4118 w 10000"/>
                <a:gd name="connsiteY273" fmla="*/ 461 h 10000"/>
                <a:gd name="connsiteX274" fmla="*/ 4171 w 10000"/>
                <a:gd name="connsiteY274" fmla="*/ 514 h 10000"/>
                <a:gd name="connsiteX275" fmla="*/ 4093 w 10000"/>
                <a:gd name="connsiteY275" fmla="*/ 623 h 10000"/>
                <a:gd name="connsiteX276" fmla="*/ 3981 w 10000"/>
                <a:gd name="connsiteY276" fmla="*/ 558 h 10000"/>
                <a:gd name="connsiteX277" fmla="*/ 3902 w 10000"/>
                <a:gd name="connsiteY277" fmla="*/ 594 h 10000"/>
                <a:gd name="connsiteX278" fmla="*/ 3866 w 10000"/>
                <a:gd name="connsiteY278" fmla="*/ 683 h 10000"/>
                <a:gd name="connsiteX279" fmla="*/ 3819 w 10000"/>
                <a:gd name="connsiteY279" fmla="*/ 526 h 10000"/>
                <a:gd name="connsiteX280" fmla="*/ 3752 w 10000"/>
                <a:gd name="connsiteY280" fmla="*/ 607 h 10000"/>
                <a:gd name="connsiteX281" fmla="*/ 3691 w 10000"/>
                <a:gd name="connsiteY281" fmla="*/ 558 h 10000"/>
                <a:gd name="connsiteX282" fmla="*/ 3685 w 10000"/>
                <a:gd name="connsiteY282" fmla="*/ 720 h 10000"/>
                <a:gd name="connsiteX283" fmla="*/ 3565 w 10000"/>
                <a:gd name="connsiteY283" fmla="*/ 736 h 10000"/>
                <a:gd name="connsiteX284" fmla="*/ 3459 w 10000"/>
                <a:gd name="connsiteY284" fmla="*/ 764 h 10000"/>
                <a:gd name="connsiteX285" fmla="*/ 3386 w 10000"/>
                <a:gd name="connsiteY285" fmla="*/ 877 h 10000"/>
                <a:gd name="connsiteX286" fmla="*/ 3308 w 10000"/>
                <a:gd name="connsiteY286" fmla="*/ 958 h 10000"/>
                <a:gd name="connsiteX287" fmla="*/ 3308 w 10000"/>
                <a:gd name="connsiteY287" fmla="*/ 1116 h 10000"/>
                <a:gd name="connsiteX288" fmla="*/ 3367 w 10000"/>
                <a:gd name="connsiteY288" fmla="*/ 1169 h 10000"/>
                <a:gd name="connsiteX289" fmla="*/ 3386 w 10000"/>
                <a:gd name="connsiteY289" fmla="*/ 1375 h 10000"/>
                <a:gd name="connsiteX290" fmla="*/ 3277 w 10000"/>
                <a:gd name="connsiteY290" fmla="*/ 1338 h 10000"/>
                <a:gd name="connsiteX291" fmla="*/ 3141 w 10000"/>
                <a:gd name="connsiteY291" fmla="*/ 1359 h 10000"/>
                <a:gd name="connsiteX292" fmla="*/ 3062 w 10000"/>
                <a:gd name="connsiteY292" fmla="*/ 1436 h 10000"/>
                <a:gd name="connsiteX293" fmla="*/ 3045 w 10000"/>
                <a:gd name="connsiteY293" fmla="*/ 1646 h 10000"/>
                <a:gd name="connsiteX294" fmla="*/ 3080 w 10000"/>
                <a:gd name="connsiteY294" fmla="*/ 1820 h 10000"/>
                <a:gd name="connsiteX295" fmla="*/ 3141 w 10000"/>
                <a:gd name="connsiteY295" fmla="*/ 1836 h 10000"/>
                <a:gd name="connsiteX296" fmla="*/ 3188 w 10000"/>
                <a:gd name="connsiteY296" fmla="*/ 1998 h 10000"/>
                <a:gd name="connsiteX297" fmla="*/ 3230 w 10000"/>
                <a:gd name="connsiteY297" fmla="*/ 2204 h 10000"/>
                <a:gd name="connsiteX298" fmla="*/ 3224 w 10000"/>
                <a:gd name="connsiteY298" fmla="*/ 2366 h 10000"/>
                <a:gd name="connsiteX299" fmla="*/ 3121 w 10000"/>
                <a:gd name="connsiteY299" fmla="*/ 2091 h 10000"/>
                <a:gd name="connsiteX300" fmla="*/ 3021 w 10000"/>
                <a:gd name="connsiteY300" fmla="*/ 2014 h 10000"/>
                <a:gd name="connsiteX301" fmla="*/ 2972 w 10000"/>
                <a:gd name="connsiteY301" fmla="*/ 1836 h 10000"/>
                <a:gd name="connsiteX302" fmla="*/ 2912 w 10000"/>
                <a:gd name="connsiteY302" fmla="*/ 1852 h 10000"/>
                <a:gd name="connsiteX303" fmla="*/ 2883 w 10000"/>
                <a:gd name="connsiteY303" fmla="*/ 2062 h 10000"/>
                <a:gd name="connsiteX304" fmla="*/ 2912 w 10000"/>
                <a:gd name="connsiteY304" fmla="*/ 2171 h 10000"/>
                <a:gd name="connsiteX305" fmla="*/ 2918 w 10000"/>
                <a:gd name="connsiteY305" fmla="*/ 2285 h 10000"/>
                <a:gd name="connsiteX306" fmla="*/ 2834 w 10000"/>
                <a:gd name="connsiteY306" fmla="*/ 2204 h 10000"/>
                <a:gd name="connsiteX307" fmla="*/ 2749 w 10000"/>
                <a:gd name="connsiteY307" fmla="*/ 2014 h 10000"/>
                <a:gd name="connsiteX308" fmla="*/ 2739 w 10000"/>
                <a:gd name="connsiteY308" fmla="*/ 1771 h 10000"/>
                <a:gd name="connsiteX309" fmla="*/ 2702 w 10000"/>
                <a:gd name="connsiteY309" fmla="*/ 1630 h 10000"/>
                <a:gd name="connsiteX310" fmla="*/ 2660 w 10000"/>
                <a:gd name="connsiteY310" fmla="*/ 1755 h 10000"/>
                <a:gd name="connsiteX311" fmla="*/ 2672 w 10000"/>
                <a:gd name="connsiteY311" fmla="*/ 1949 h 10000"/>
                <a:gd name="connsiteX312" fmla="*/ 2660 w 10000"/>
                <a:gd name="connsiteY312" fmla="*/ 2074 h 10000"/>
                <a:gd name="connsiteX313" fmla="*/ 2672 w 10000"/>
                <a:gd name="connsiteY313" fmla="*/ 2204 h 10000"/>
                <a:gd name="connsiteX314" fmla="*/ 2708 w 10000"/>
                <a:gd name="connsiteY314" fmla="*/ 2236 h 10000"/>
                <a:gd name="connsiteX315" fmla="*/ 2722 w 10000"/>
                <a:gd name="connsiteY315" fmla="*/ 2588 h 10000"/>
                <a:gd name="connsiteX316" fmla="*/ 2733 w 10000"/>
                <a:gd name="connsiteY316" fmla="*/ 2766 h 10000"/>
                <a:gd name="connsiteX317" fmla="*/ 2822 w 10000"/>
                <a:gd name="connsiteY317" fmla="*/ 2798 h 10000"/>
                <a:gd name="connsiteX318" fmla="*/ 2834 w 10000"/>
                <a:gd name="connsiteY318" fmla="*/ 2701 h 10000"/>
                <a:gd name="connsiteX319" fmla="*/ 2901 w 10000"/>
                <a:gd name="connsiteY319" fmla="*/ 2766 h 10000"/>
                <a:gd name="connsiteX320" fmla="*/ 2942 w 10000"/>
                <a:gd name="connsiteY320" fmla="*/ 2810 h 10000"/>
                <a:gd name="connsiteX321" fmla="*/ 2972 w 10000"/>
                <a:gd name="connsiteY321" fmla="*/ 2924 h 10000"/>
                <a:gd name="connsiteX322" fmla="*/ 2990 w 10000"/>
                <a:gd name="connsiteY322" fmla="*/ 3101 h 10000"/>
                <a:gd name="connsiteX323" fmla="*/ 3027 w 10000"/>
                <a:gd name="connsiteY323" fmla="*/ 3178 h 10000"/>
                <a:gd name="connsiteX324" fmla="*/ 3068 w 10000"/>
                <a:gd name="connsiteY324" fmla="*/ 3243 h 10000"/>
                <a:gd name="connsiteX325" fmla="*/ 3068 w 10000"/>
                <a:gd name="connsiteY325" fmla="*/ 3368 h 10000"/>
                <a:gd name="connsiteX326" fmla="*/ 3009 w 10000"/>
                <a:gd name="connsiteY326" fmla="*/ 3275 h 10000"/>
                <a:gd name="connsiteX327" fmla="*/ 2960 w 10000"/>
                <a:gd name="connsiteY327" fmla="*/ 3130 h 10000"/>
                <a:gd name="connsiteX328" fmla="*/ 2889 w 10000"/>
                <a:gd name="connsiteY328" fmla="*/ 2988 h 10000"/>
                <a:gd name="connsiteX329" fmla="*/ 2816 w 10000"/>
                <a:gd name="connsiteY329" fmla="*/ 2988 h 10000"/>
                <a:gd name="connsiteX330" fmla="*/ 2805 w 10000"/>
                <a:gd name="connsiteY330" fmla="*/ 3049 h 10000"/>
                <a:gd name="connsiteX331" fmla="*/ 2792 w 10000"/>
                <a:gd name="connsiteY331" fmla="*/ 3199 h 10000"/>
                <a:gd name="connsiteX332" fmla="*/ 2755 w 10000"/>
                <a:gd name="connsiteY332" fmla="*/ 3405 h 10000"/>
                <a:gd name="connsiteX333" fmla="*/ 2708 w 10000"/>
                <a:gd name="connsiteY333" fmla="*/ 3643 h 10000"/>
                <a:gd name="connsiteX334" fmla="*/ 2629 w 10000"/>
                <a:gd name="connsiteY334" fmla="*/ 3720 h 10000"/>
                <a:gd name="connsiteX335" fmla="*/ 2517 w 10000"/>
                <a:gd name="connsiteY335" fmla="*/ 3631 h 10000"/>
                <a:gd name="connsiteX336" fmla="*/ 2535 w 10000"/>
                <a:gd name="connsiteY336" fmla="*/ 3518 h 10000"/>
                <a:gd name="connsiteX337" fmla="*/ 2607 w 10000"/>
                <a:gd name="connsiteY337" fmla="*/ 3453 h 10000"/>
                <a:gd name="connsiteX338" fmla="*/ 2672 w 10000"/>
                <a:gd name="connsiteY338" fmla="*/ 3356 h 10000"/>
                <a:gd name="connsiteX339" fmla="*/ 2672 w 10000"/>
                <a:gd name="connsiteY339" fmla="*/ 3356 h 10000"/>
                <a:gd name="connsiteX340" fmla="*/ 2685 w 10000"/>
                <a:gd name="connsiteY340" fmla="*/ 3275 h 10000"/>
                <a:gd name="connsiteX341" fmla="*/ 2693 w 10000"/>
                <a:gd name="connsiteY341" fmla="*/ 3207 h 10000"/>
                <a:gd name="connsiteX342" fmla="*/ 2695 w 10000"/>
                <a:gd name="connsiteY342" fmla="*/ 3178 h 10000"/>
                <a:gd name="connsiteX343" fmla="*/ 2696 w 10000"/>
                <a:gd name="connsiteY343" fmla="*/ 3146 h 10000"/>
                <a:gd name="connsiteX344" fmla="*/ 2696 w 10000"/>
                <a:gd name="connsiteY344" fmla="*/ 3146 h 10000"/>
                <a:gd name="connsiteX345" fmla="*/ 2695 w 10000"/>
                <a:gd name="connsiteY345" fmla="*/ 3118 h 10000"/>
                <a:gd name="connsiteX346" fmla="*/ 2692 w 10000"/>
                <a:gd name="connsiteY346" fmla="*/ 3077 h 10000"/>
                <a:gd name="connsiteX347" fmla="*/ 2679 w 10000"/>
                <a:gd name="connsiteY347" fmla="*/ 2980 h 10000"/>
                <a:gd name="connsiteX348" fmla="*/ 2660 w 10000"/>
                <a:gd name="connsiteY348" fmla="*/ 2863 h 10000"/>
                <a:gd name="connsiteX349" fmla="*/ 2635 w 10000"/>
                <a:gd name="connsiteY349" fmla="*/ 2685 h 10000"/>
                <a:gd name="connsiteX350" fmla="*/ 2635 w 10000"/>
                <a:gd name="connsiteY350" fmla="*/ 2543 h 10000"/>
                <a:gd name="connsiteX351" fmla="*/ 2613 w 10000"/>
                <a:gd name="connsiteY351" fmla="*/ 2366 h 10000"/>
                <a:gd name="connsiteX352" fmla="*/ 2594 w 10000"/>
                <a:gd name="connsiteY352" fmla="*/ 2143 h 10000"/>
                <a:gd name="connsiteX353" fmla="*/ 2566 w 10000"/>
                <a:gd name="connsiteY353" fmla="*/ 1820 h 10000"/>
                <a:gd name="connsiteX354" fmla="*/ 2540 w 10000"/>
                <a:gd name="connsiteY354" fmla="*/ 1581 h 10000"/>
                <a:gd name="connsiteX355" fmla="*/ 2481 w 10000"/>
                <a:gd name="connsiteY355" fmla="*/ 1391 h 10000"/>
                <a:gd name="connsiteX356" fmla="*/ 2390 w 10000"/>
                <a:gd name="connsiteY356" fmla="*/ 1419 h 10000"/>
                <a:gd name="connsiteX357" fmla="*/ 2343 w 10000"/>
                <a:gd name="connsiteY357" fmla="*/ 1727 h 10000"/>
                <a:gd name="connsiteX358" fmla="*/ 2324 w 10000"/>
                <a:gd name="connsiteY358" fmla="*/ 2046 h 10000"/>
                <a:gd name="connsiteX359" fmla="*/ 2247 w 10000"/>
                <a:gd name="connsiteY359" fmla="*/ 2171 h 10000"/>
                <a:gd name="connsiteX360" fmla="*/ 2253 w 10000"/>
                <a:gd name="connsiteY360" fmla="*/ 2382 h 10000"/>
                <a:gd name="connsiteX361" fmla="*/ 2300 w 10000"/>
                <a:gd name="connsiteY361" fmla="*/ 2572 h 10000"/>
                <a:gd name="connsiteX362" fmla="*/ 2356 w 10000"/>
                <a:gd name="connsiteY362" fmla="*/ 2782 h 10000"/>
                <a:gd name="connsiteX363" fmla="*/ 2397 w 10000"/>
                <a:gd name="connsiteY363" fmla="*/ 2924 h 10000"/>
                <a:gd name="connsiteX364" fmla="*/ 2414 w 10000"/>
                <a:gd name="connsiteY364" fmla="*/ 3065 h 10000"/>
                <a:gd name="connsiteX365" fmla="*/ 2349 w 10000"/>
                <a:gd name="connsiteY365" fmla="*/ 3130 h 10000"/>
                <a:gd name="connsiteX366" fmla="*/ 2283 w 10000"/>
                <a:gd name="connsiteY366" fmla="*/ 2891 h 10000"/>
                <a:gd name="connsiteX367" fmla="*/ 2170 w 10000"/>
                <a:gd name="connsiteY367" fmla="*/ 2713 h 10000"/>
                <a:gd name="connsiteX368" fmla="*/ 2032 w 10000"/>
                <a:gd name="connsiteY368" fmla="*/ 2620 h 10000"/>
                <a:gd name="connsiteX369" fmla="*/ 1918 w 10000"/>
                <a:gd name="connsiteY369" fmla="*/ 2604 h 10000"/>
                <a:gd name="connsiteX370" fmla="*/ 1887 w 10000"/>
                <a:gd name="connsiteY370" fmla="*/ 2729 h 10000"/>
                <a:gd name="connsiteX371" fmla="*/ 1924 w 10000"/>
                <a:gd name="connsiteY371" fmla="*/ 2798 h 10000"/>
                <a:gd name="connsiteX372" fmla="*/ 1918 w 10000"/>
                <a:gd name="connsiteY372" fmla="*/ 3037 h 10000"/>
                <a:gd name="connsiteX373" fmla="*/ 1857 w 10000"/>
                <a:gd name="connsiteY373" fmla="*/ 3085 h 10000"/>
                <a:gd name="connsiteX374" fmla="*/ 1839 w 10000"/>
                <a:gd name="connsiteY374" fmla="*/ 2879 h 10000"/>
                <a:gd name="connsiteX375" fmla="*/ 1792 w 10000"/>
                <a:gd name="connsiteY375" fmla="*/ 2863 h 10000"/>
                <a:gd name="connsiteX376" fmla="*/ 1742 w 10000"/>
                <a:gd name="connsiteY376" fmla="*/ 3021 h 10000"/>
                <a:gd name="connsiteX377" fmla="*/ 1599 w 10000"/>
                <a:gd name="connsiteY377" fmla="*/ 3021 h 10000"/>
                <a:gd name="connsiteX378" fmla="*/ 1546 w 10000"/>
                <a:gd name="connsiteY378" fmla="*/ 3178 h 10000"/>
                <a:gd name="connsiteX379" fmla="*/ 1504 w 10000"/>
                <a:gd name="connsiteY379" fmla="*/ 2988 h 10000"/>
                <a:gd name="connsiteX380" fmla="*/ 1455 w 10000"/>
                <a:gd name="connsiteY380" fmla="*/ 3021 h 10000"/>
                <a:gd name="connsiteX381" fmla="*/ 1376 w 10000"/>
                <a:gd name="connsiteY381" fmla="*/ 3118 h 10000"/>
                <a:gd name="connsiteX382" fmla="*/ 1300 w 10000"/>
                <a:gd name="connsiteY382" fmla="*/ 3199 h 10000"/>
                <a:gd name="connsiteX383" fmla="*/ 1203 w 10000"/>
                <a:gd name="connsiteY383" fmla="*/ 3421 h 10000"/>
                <a:gd name="connsiteX384" fmla="*/ 1102 w 10000"/>
                <a:gd name="connsiteY384" fmla="*/ 3546 h 10000"/>
                <a:gd name="connsiteX385" fmla="*/ 1067 w 10000"/>
                <a:gd name="connsiteY385" fmla="*/ 3368 h 10000"/>
                <a:gd name="connsiteX386" fmla="*/ 1067 w 10000"/>
                <a:gd name="connsiteY386" fmla="*/ 3227 h 10000"/>
                <a:gd name="connsiteX387" fmla="*/ 1000 w 10000"/>
                <a:gd name="connsiteY387" fmla="*/ 3037 h 10000"/>
                <a:gd name="connsiteX388" fmla="*/ 898 w 10000"/>
                <a:gd name="connsiteY388" fmla="*/ 3065 h 10000"/>
                <a:gd name="connsiteX389" fmla="*/ 921 w 10000"/>
                <a:gd name="connsiteY389" fmla="*/ 3227 h 10000"/>
                <a:gd name="connsiteX390" fmla="*/ 947 w 10000"/>
                <a:gd name="connsiteY390" fmla="*/ 3421 h 10000"/>
                <a:gd name="connsiteX391" fmla="*/ 977 w 10000"/>
                <a:gd name="connsiteY391" fmla="*/ 3595 h 10000"/>
                <a:gd name="connsiteX392" fmla="*/ 982 w 10000"/>
                <a:gd name="connsiteY392" fmla="*/ 3817 h 10000"/>
                <a:gd name="connsiteX393" fmla="*/ 910 w 10000"/>
                <a:gd name="connsiteY393" fmla="*/ 3720 h 10000"/>
                <a:gd name="connsiteX394" fmla="*/ 838 w 10000"/>
                <a:gd name="connsiteY394" fmla="*/ 3692 h 10000"/>
                <a:gd name="connsiteX395" fmla="*/ 795 w 10000"/>
                <a:gd name="connsiteY395" fmla="*/ 3817 h 10000"/>
                <a:gd name="connsiteX396" fmla="*/ 706 w 10000"/>
                <a:gd name="connsiteY396" fmla="*/ 3882 h 10000"/>
                <a:gd name="connsiteX397" fmla="*/ 701 w 10000"/>
                <a:gd name="connsiteY397" fmla="*/ 4040 h 10000"/>
                <a:gd name="connsiteX398" fmla="*/ 754 w 10000"/>
                <a:gd name="connsiteY398" fmla="*/ 4121 h 10000"/>
                <a:gd name="connsiteX399" fmla="*/ 731 w 10000"/>
                <a:gd name="connsiteY399" fmla="*/ 4331 h 10000"/>
                <a:gd name="connsiteX400" fmla="*/ 665 w 10000"/>
                <a:gd name="connsiteY400" fmla="*/ 4331 h 10000"/>
                <a:gd name="connsiteX401" fmla="*/ 665 w 10000"/>
                <a:gd name="connsiteY401" fmla="*/ 4121 h 10000"/>
                <a:gd name="connsiteX402" fmla="*/ 592 w 10000"/>
                <a:gd name="connsiteY402" fmla="*/ 4040 h 10000"/>
                <a:gd name="connsiteX403" fmla="*/ 526 w 10000"/>
                <a:gd name="connsiteY403" fmla="*/ 4121 h 10000"/>
                <a:gd name="connsiteX404" fmla="*/ 533 w 10000"/>
                <a:gd name="connsiteY404" fmla="*/ 4286 h 10000"/>
                <a:gd name="connsiteX405" fmla="*/ 580 w 10000"/>
                <a:gd name="connsiteY405" fmla="*/ 4331 h 10000"/>
                <a:gd name="connsiteX406" fmla="*/ 598 w 10000"/>
                <a:gd name="connsiteY406" fmla="*/ 4412 h 10000"/>
                <a:gd name="connsiteX407" fmla="*/ 561 w 10000"/>
                <a:gd name="connsiteY407" fmla="*/ 4509 h 10000"/>
                <a:gd name="connsiteX408" fmla="*/ 490 w 10000"/>
                <a:gd name="connsiteY408" fmla="*/ 4359 h 10000"/>
                <a:gd name="connsiteX409" fmla="*/ 435 w 10000"/>
                <a:gd name="connsiteY409" fmla="*/ 4173 h 10000"/>
                <a:gd name="connsiteX410" fmla="*/ 399 w 10000"/>
                <a:gd name="connsiteY410" fmla="*/ 3979 h 10000"/>
                <a:gd name="connsiteX411" fmla="*/ 382 w 10000"/>
                <a:gd name="connsiteY411" fmla="*/ 3704 h 10000"/>
                <a:gd name="connsiteX412" fmla="*/ 352 w 10000"/>
                <a:gd name="connsiteY412" fmla="*/ 3595 h 10000"/>
                <a:gd name="connsiteX413" fmla="*/ 429 w 10000"/>
                <a:gd name="connsiteY413" fmla="*/ 3660 h 10000"/>
                <a:gd name="connsiteX414" fmla="*/ 549 w 10000"/>
                <a:gd name="connsiteY414" fmla="*/ 3757 h 10000"/>
                <a:gd name="connsiteX415" fmla="*/ 665 w 10000"/>
                <a:gd name="connsiteY415" fmla="*/ 3676 h 10000"/>
                <a:gd name="connsiteX416" fmla="*/ 712 w 10000"/>
                <a:gd name="connsiteY416" fmla="*/ 3546 h 10000"/>
                <a:gd name="connsiteX417" fmla="*/ 742 w 10000"/>
                <a:gd name="connsiteY417" fmla="*/ 3405 h 10000"/>
                <a:gd name="connsiteX418" fmla="*/ 622 w 10000"/>
                <a:gd name="connsiteY418" fmla="*/ 3162 h 10000"/>
                <a:gd name="connsiteX419" fmla="*/ 478 w 10000"/>
                <a:gd name="connsiteY419" fmla="*/ 2988 h 10000"/>
                <a:gd name="connsiteX420" fmla="*/ 329 w 10000"/>
                <a:gd name="connsiteY420" fmla="*/ 2766 h 10000"/>
                <a:gd name="connsiteX421" fmla="*/ 256 w 10000"/>
                <a:gd name="connsiteY421" fmla="*/ 2669 h 10000"/>
                <a:gd name="connsiteX422" fmla="*/ 174 w 10000"/>
                <a:gd name="connsiteY422" fmla="*/ 2806 h 10000"/>
                <a:gd name="connsiteX423" fmla="*/ 97 w 10000"/>
                <a:gd name="connsiteY423" fmla="*/ 3029 h 10000"/>
                <a:gd name="connsiteX424" fmla="*/ 65 w 10000"/>
                <a:gd name="connsiteY424" fmla="*/ 3227 h 10000"/>
                <a:gd name="connsiteX425" fmla="*/ 65 w 10000"/>
                <a:gd name="connsiteY425" fmla="*/ 3433 h 10000"/>
                <a:gd name="connsiteX426" fmla="*/ 91 w 10000"/>
                <a:gd name="connsiteY426" fmla="*/ 3684 h 10000"/>
                <a:gd name="connsiteX427" fmla="*/ 97 w 10000"/>
                <a:gd name="connsiteY427" fmla="*/ 3991 h 10000"/>
                <a:gd name="connsiteX428" fmla="*/ 127 w 10000"/>
                <a:gd name="connsiteY428" fmla="*/ 4242 h 10000"/>
                <a:gd name="connsiteX429" fmla="*/ 164 w 10000"/>
                <a:gd name="connsiteY429" fmla="*/ 4533 h 10000"/>
                <a:gd name="connsiteX430" fmla="*/ 197 w 10000"/>
                <a:gd name="connsiteY430" fmla="*/ 4646 h 10000"/>
                <a:gd name="connsiteX431" fmla="*/ 247 w 10000"/>
                <a:gd name="connsiteY431" fmla="*/ 4755 h 10000"/>
                <a:gd name="connsiteX432" fmla="*/ 247 w 10000"/>
                <a:gd name="connsiteY432" fmla="*/ 4755 h 10000"/>
                <a:gd name="connsiteX433" fmla="*/ 194 w 10000"/>
                <a:gd name="connsiteY433" fmla="*/ 4877 h 10000"/>
                <a:gd name="connsiteX434" fmla="*/ 121 w 10000"/>
                <a:gd name="connsiteY434" fmla="*/ 5087 h 10000"/>
                <a:gd name="connsiteX435" fmla="*/ 56 w 10000"/>
                <a:gd name="connsiteY435" fmla="*/ 5293 h 10000"/>
                <a:gd name="connsiteX436" fmla="*/ 38 w 10000"/>
                <a:gd name="connsiteY436" fmla="*/ 5471 h 10000"/>
                <a:gd name="connsiteX437" fmla="*/ 42 w 10000"/>
                <a:gd name="connsiteY437" fmla="*/ 5681 h 10000"/>
                <a:gd name="connsiteX438" fmla="*/ 42 w 10000"/>
                <a:gd name="connsiteY438" fmla="*/ 5681 h 10000"/>
                <a:gd name="connsiteX439" fmla="*/ 0 w 10000"/>
                <a:gd name="connsiteY439" fmla="*/ 5726 h 10000"/>
                <a:gd name="connsiteX440" fmla="*/ 76 w 10000"/>
                <a:gd name="connsiteY440" fmla="*/ 6017 h 10000"/>
                <a:gd name="connsiteX441" fmla="*/ 184 w 10000"/>
                <a:gd name="connsiteY441" fmla="*/ 6276 h 10000"/>
                <a:gd name="connsiteX442" fmla="*/ 375 w 10000"/>
                <a:gd name="connsiteY442" fmla="*/ 6474 h 10000"/>
                <a:gd name="connsiteX443" fmla="*/ 388 w 10000"/>
                <a:gd name="connsiteY443" fmla="*/ 7137 h 10000"/>
                <a:gd name="connsiteX444" fmla="*/ 360 w 10000"/>
                <a:gd name="connsiteY444" fmla="*/ 7214 h 10000"/>
                <a:gd name="connsiteX445" fmla="*/ 329 w 10000"/>
                <a:gd name="connsiteY445" fmla="*/ 7485 h 10000"/>
                <a:gd name="connsiteX446" fmla="*/ 508 w 10000"/>
                <a:gd name="connsiteY446" fmla="*/ 7452 h 10000"/>
                <a:gd name="connsiteX447" fmla="*/ 548 w 10000"/>
                <a:gd name="connsiteY447" fmla="*/ 7727 h 10000"/>
                <a:gd name="connsiteX448" fmla="*/ 821 w 10000"/>
                <a:gd name="connsiteY448" fmla="*/ 8338 h 10000"/>
                <a:gd name="connsiteX449" fmla="*/ 778 w 10000"/>
                <a:gd name="connsiteY449" fmla="*/ 8900 h 10000"/>
                <a:gd name="connsiteX450" fmla="*/ 815 w 10000"/>
                <a:gd name="connsiteY450" fmla="*/ 8997 h 10000"/>
                <a:gd name="connsiteX451" fmla="*/ 742 w 10000"/>
                <a:gd name="connsiteY451" fmla="*/ 9175 h 10000"/>
                <a:gd name="connsiteX452" fmla="*/ 681 w 10000"/>
                <a:gd name="connsiteY452" fmla="*/ 9333 h 10000"/>
                <a:gd name="connsiteX453" fmla="*/ 665 w 10000"/>
                <a:gd name="connsiteY453" fmla="*/ 9458 h 10000"/>
                <a:gd name="connsiteX454" fmla="*/ 754 w 10000"/>
                <a:gd name="connsiteY454" fmla="*/ 9592 h 10000"/>
                <a:gd name="connsiteX455" fmla="*/ 806 w 10000"/>
                <a:gd name="connsiteY455" fmla="*/ 9733 h 10000"/>
                <a:gd name="connsiteX456" fmla="*/ 954 w 10000"/>
                <a:gd name="connsiteY456" fmla="*/ 9503 h 10000"/>
                <a:gd name="connsiteX457" fmla="*/ 1039 w 10000"/>
                <a:gd name="connsiteY457" fmla="*/ 9624 h 10000"/>
                <a:gd name="connsiteX458" fmla="*/ 1097 w 10000"/>
                <a:gd name="connsiteY458" fmla="*/ 9624 h 10000"/>
                <a:gd name="connsiteX459" fmla="*/ 1159 w 10000"/>
                <a:gd name="connsiteY459" fmla="*/ 9778 h 10000"/>
                <a:gd name="connsiteX460" fmla="*/ 1227 w 10000"/>
                <a:gd name="connsiteY460" fmla="*/ 9992 h 10000"/>
                <a:gd name="connsiteX461" fmla="*/ 1365 w 10000"/>
                <a:gd name="connsiteY461" fmla="*/ 9891 h 10000"/>
                <a:gd name="connsiteX462" fmla="*/ 1329 w 10000"/>
                <a:gd name="connsiteY462" fmla="*/ 9636 h 10000"/>
                <a:gd name="connsiteX463" fmla="*/ 1365 w 10000"/>
                <a:gd name="connsiteY463" fmla="*/ 9458 h 10000"/>
                <a:gd name="connsiteX464" fmla="*/ 1463 w 10000"/>
                <a:gd name="connsiteY464" fmla="*/ 9220 h 10000"/>
                <a:gd name="connsiteX0" fmla="*/ 1463 w 10000"/>
                <a:gd name="connsiteY0" fmla="*/ 9220 h 10000"/>
                <a:gd name="connsiteX1" fmla="*/ 1516 w 10000"/>
                <a:gd name="connsiteY1" fmla="*/ 9078 h 10000"/>
                <a:gd name="connsiteX2" fmla="*/ 1545 w 10000"/>
                <a:gd name="connsiteY2" fmla="*/ 8738 h 10000"/>
                <a:gd name="connsiteX3" fmla="*/ 1607 w 10000"/>
                <a:gd name="connsiteY3" fmla="*/ 8556 h 10000"/>
                <a:gd name="connsiteX4" fmla="*/ 1601 w 10000"/>
                <a:gd name="connsiteY4" fmla="*/ 8310 h 10000"/>
                <a:gd name="connsiteX5" fmla="*/ 1522 w 10000"/>
                <a:gd name="connsiteY5" fmla="*/ 8172 h 10000"/>
                <a:gd name="connsiteX6" fmla="*/ 1487 w 10000"/>
                <a:gd name="connsiteY6" fmla="*/ 7962 h 10000"/>
                <a:gd name="connsiteX7" fmla="*/ 1698 w 10000"/>
                <a:gd name="connsiteY7" fmla="*/ 7299 h 10000"/>
                <a:gd name="connsiteX8" fmla="*/ 1772 w 10000"/>
                <a:gd name="connsiteY8" fmla="*/ 7529 h 10000"/>
                <a:gd name="connsiteX9" fmla="*/ 1802 w 10000"/>
                <a:gd name="connsiteY9" fmla="*/ 7376 h 10000"/>
                <a:gd name="connsiteX10" fmla="*/ 1895 w 10000"/>
                <a:gd name="connsiteY10" fmla="*/ 7315 h 10000"/>
                <a:gd name="connsiteX11" fmla="*/ 1972 w 10000"/>
                <a:gd name="connsiteY11" fmla="*/ 7355 h 10000"/>
                <a:gd name="connsiteX12" fmla="*/ 2106 w 10000"/>
                <a:gd name="connsiteY12" fmla="*/ 7376 h 10000"/>
                <a:gd name="connsiteX13" fmla="*/ 2279 w 10000"/>
                <a:gd name="connsiteY13" fmla="*/ 7667 h 10000"/>
                <a:gd name="connsiteX14" fmla="*/ 2274 w 10000"/>
                <a:gd name="connsiteY14" fmla="*/ 7788 h 10000"/>
                <a:gd name="connsiteX15" fmla="*/ 2337 w 10000"/>
                <a:gd name="connsiteY15" fmla="*/ 7849 h 10000"/>
                <a:gd name="connsiteX16" fmla="*/ 2428 w 10000"/>
                <a:gd name="connsiteY16" fmla="*/ 7816 h 10000"/>
                <a:gd name="connsiteX17" fmla="*/ 2553 w 10000"/>
                <a:gd name="connsiteY17" fmla="*/ 8023 h 10000"/>
                <a:gd name="connsiteX18" fmla="*/ 2617 w 10000"/>
                <a:gd name="connsiteY18" fmla="*/ 8083 h 10000"/>
                <a:gd name="connsiteX19" fmla="*/ 2657 w 10000"/>
                <a:gd name="connsiteY19" fmla="*/ 7974 h 10000"/>
                <a:gd name="connsiteX20" fmla="*/ 2619 w 10000"/>
                <a:gd name="connsiteY20" fmla="*/ 7744 h 10000"/>
                <a:gd name="connsiteX21" fmla="*/ 2696 w 10000"/>
                <a:gd name="connsiteY21" fmla="*/ 7634 h 10000"/>
                <a:gd name="connsiteX22" fmla="*/ 2778 w 10000"/>
                <a:gd name="connsiteY22" fmla="*/ 7529 h 10000"/>
                <a:gd name="connsiteX23" fmla="*/ 2761 w 10000"/>
                <a:gd name="connsiteY23" fmla="*/ 7271 h 10000"/>
                <a:gd name="connsiteX24" fmla="*/ 2807 w 10000"/>
                <a:gd name="connsiteY24" fmla="*/ 7238 h 10000"/>
                <a:gd name="connsiteX25" fmla="*/ 2898 w 10000"/>
                <a:gd name="connsiteY25" fmla="*/ 7299 h 10000"/>
                <a:gd name="connsiteX26" fmla="*/ 3069 w 10000"/>
                <a:gd name="connsiteY26" fmla="*/ 7347 h 10000"/>
                <a:gd name="connsiteX27" fmla="*/ 3173 w 10000"/>
                <a:gd name="connsiteY27" fmla="*/ 7287 h 10000"/>
                <a:gd name="connsiteX28" fmla="*/ 3306 w 10000"/>
                <a:gd name="connsiteY28" fmla="*/ 7226 h 10000"/>
                <a:gd name="connsiteX29" fmla="*/ 3364 w 10000"/>
                <a:gd name="connsiteY29" fmla="*/ 7359 h 10000"/>
                <a:gd name="connsiteX30" fmla="*/ 3368 w 10000"/>
                <a:gd name="connsiteY30" fmla="*/ 7513 h 10000"/>
                <a:gd name="connsiteX31" fmla="*/ 3443 w 10000"/>
                <a:gd name="connsiteY31" fmla="*/ 7529 h 10000"/>
                <a:gd name="connsiteX32" fmla="*/ 3552 w 10000"/>
                <a:gd name="connsiteY32" fmla="*/ 7424 h 10000"/>
                <a:gd name="connsiteX33" fmla="*/ 3643 w 10000"/>
                <a:gd name="connsiteY33" fmla="*/ 7424 h 10000"/>
                <a:gd name="connsiteX34" fmla="*/ 3748 w 10000"/>
                <a:gd name="connsiteY34" fmla="*/ 7946 h 10000"/>
                <a:gd name="connsiteX35" fmla="*/ 3817 w 10000"/>
                <a:gd name="connsiteY35" fmla="*/ 7962 h 10000"/>
                <a:gd name="connsiteX36" fmla="*/ 3857 w 10000"/>
                <a:gd name="connsiteY36" fmla="*/ 8099 h 10000"/>
                <a:gd name="connsiteX37" fmla="*/ 3964 w 10000"/>
                <a:gd name="connsiteY37" fmla="*/ 8221 h 10000"/>
                <a:gd name="connsiteX38" fmla="*/ 4028 w 10000"/>
                <a:gd name="connsiteY38" fmla="*/ 8666 h 10000"/>
                <a:gd name="connsiteX39" fmla="*/ 4071 w 10000"/>
                <a:gd name="connsiteY39" fmla="*/ 8569 h 10000"/>
                <a:gd name="connsiteX40" fmla="*/ 4160 w 10000"/>
                <a:gd name="connsiteY40" fmla="*/ 8508 h 10000"/>
                <a:gd name="connsiteX41" fmla="*/ 4364 w 10000"/>
                <a:gd name="connsiteY41" fmla="*/ 8459 h 10000"/>
                <a:gd name="connsiteX42" fmla="*/ 4388 w 10000"/>
                <a:gd name="connsiteY42" fmla="*/ 8540 h 10000"/>
                <a:gd name="connsiteX43" fmla="*/ 4459 w 10000"/>
                <a:gd name="connsiteY43" fmla="*/ 8569 h 10000"/>
                <a:gd name="connsiteX44" fmla="*/ 4489 w 10000"/>
                <a:gd name="connsiteY44" fmla="*/ 8649 h 10000"/>
                <a:gd name="connsiteX45" fmla="*/ 4634 w 10000"/>
                <a:gd name="connsiteY45" fmla="*/ 8605 h 10000"/>
                <a:gd name="connsiteX46" fmla="*/ 4597 w 10000"/>
                <a:gd name="connsiteY46" fmla="*/ 8399 h 10000"/>
                <a:gd name="connsiteX47" fmla="*/ 4573 w 10000"/>
                <a:gd name="connsiteY47" fmla="*/ 8302 h 10000"/>
                <a:gd name="connsiteX48" fmla="*/ 4634 w 10000"/>
                <a:gd name="connsiteY48" fmla="*/ 8285 h 10000"/>
                <a:gd name="connsiteX49" fmla="*/ 4634 w 10000"/>
                <a:gd name="connsiteY49" fmla="*/ 7966 h 10000"/>
                <a:gd name="connsiteX50" fmla="*/ 4634 w 10000"/>
                <a:gd name="connsiteY50" fmla="*/ 7643 h 10000"/>
                <a:gd name="connsiteX51" fmla="*/ 4760 w 10000"/>
                <a:gd name="connsiteY51" fmla="*/ 7768 h 10000"/>
                <a:gd name="connsiteX52" fmla="*/ 4843 w 10000"/>
                <a:gd name="connsiteY52" fmla="*/ 7784 h 10000"/>
                <a:gd name="connsiteX53" fmla="*/ 4902 w 10000"/>
                <a:gd name="connsiteY53" fmla="*/ 7942 h 10000"/>
                <a:gd name="connsiteX54" fmla="*/ 4932 w 10000"/>
                <a:gd name="connsiteY54" fmla="*/ 8104 h 10000"/>
                <a:gd name="connsiteX55" fmla="*/ 5034 w 10000"/>
                <a:gd name="connsiteY55" fmla="*/ 8104 h 10000"/>
                <a:gd name="connsiteX56" fmla="*/ 5184 w 10000"/>
                <a:gd name="connsiteY56" fmla="*/ 8132 h 10000"/>
                <a:gd name="connsiteX57" fmla="*/ 5268 w 10000"/>
                <a:gd name="connsiteY57" fmla="*/ 8261 h 10000"/>
                <a:gd name="connsiteX58" fmla="*/ 5335 w 10000"/>
                <a:gd name="connsiteY58" fmla="*/ 8310 h 10000"/>
                <a:gd name="connsiteX59" fmla="*/ 5351 w 10000"/>
                <a:gd name="connsiteY59" fmla="*/ 8451 h 10000"/>
                <a:gd name="connsiteX60" fmla="*/ 5533 w 10000"/>
                <a:gd name="connsiteY60" fmla="*/ 8391 h 10000"/>
                <a:gd name="connsiteX61" fmla="*/ 5562 w 10000"/>
                <a:gd name="connsiteY61" fmla="*/ 8261 h 10000"/>
                <a:gd name="connsiteX62" fmla="*/ 5623 w 10000"/>
                <a:gd name="connsiteY62" fmla="*/ 8358 h 10000"/>
                <a:gd name="connsiteX63" fmla="*/ 5706 w 10000"/>
                <a:gd name="connsiteY63" fmla="*/ 8164 h 10000"/>
                <a:gd name="connsiteX64" fmla="*/ 5773 w 10000"/>
                <a:gd name="connsiteY64" fmla="*/ 8148 h 10000"/>
                <a:gd name="connsiteX65" fmla="*/ 5832 w 10000"/>
                <a:gd name="connsiteY65" fmla="*/ 8245 h 10000"/>
                <a:gd name="connsiteX66" fmla="*/ 5885 w 10000"/>
                <a:gd name="connsiteY66" fmla="*/ 8391 h 10000"/>
                <a:gd name="connsiteX67" fmla="*/ 5976 w 10000"/>
                <a:gd name="connsiteY67" fmla="*/ 8391 h 10000"/>
                <a:gd name="connsiteX68" fmla="*/ 5995 w 10000"/>
                <a:gd name="connsiteY68" fmla="*/ 8035 h 10000"/>
                <a:gd name="connsiteX69" fmla="*/ 6048 w 10000"/>
                <a:gd name="connsiteY69" fmla="*/ 7909 h 10000"/>
                <a:gd name="connsiteX70" fmla="*/ 5999 w 10000"/>
                <a:gd name="connsiteY70" fmla="*/ 7590 h 10000"/>
                <a:gd name="connsiteX71" fmla="*/ 6036 w 10000"/>
                <a:gd name="connsiteY71" fmla="*/ 7396 h 10000"/>
                <a:gd name="connsiteX72" fmla="*/ 6330 w 10000"/>
                <a:gd name="connsiteY72" fmla="*/ 7416 h 10000"/>
                <a:gd name="connsiteX73" fmla="*/ 6401 w 10000"/>
                <a:gd name="connsiteY73" fmla="*/ 7618 h 10000"/>
                <a:gd name="connsiteX74" fmla="*/ 6468 w 10000"/>
                <a:gd name="connsiteY74" fmla="*/ 7784 h 10000"/>
                <a:gd name="connsiteX75" fmla="*/ 6516 w 10000"/>
                <a:gd name="connsiteY75" fmla="*/ 7942 h 10000"/>
                <a:gd name="connsiteX76" fmla="*/ 6533 w 10000"/>
                <a:gd name="connsiteY76" fmla="*/ 8164 h 10000"/>
                <a:gd name="connsiteX77" fmla="*/ 6588 w 10000"/>
                <a:gd name="connsiteY77" fmla="*/ 8342 h 10000"/>
                <a:gd name="connsiteX78" fmla="*/ 6708 w 10000"/>
                <a:gd name="connsiteY78" fmla="*/ 8407 h 10000"/>
                <a:gd name="connsiteX79" fmla="*/ 6762 w 10000"/>
                <a:gd name="connsiteY79" fmla="*/ 8536 h 10000"/>
                <a:gd name="connsiteX80" fmla="*/ 6820 w 10000"/>
                <a:gd name="connsiteY80" fmla="*/ 8645 h 10000"/>
                <a:gd name="connsiteX81" fmla="*/ 6846 w 10000"/>
                <a:gd name="connsiteY81" fmla="*/ 8759 h 10000"/>
                <a:gd name="connsiteX82" fmla="*/ 6917 w 10000"/>
                <a:gd name="connsiteY82" fmla="*/ 8775 h 10000"/>
                <a:gd name="connsiteX83" fmla="*/ 7038 w 10000"/>
                <a:gd name="connsiteY83" fmla="*/ 8710 h 10000"/>
                <a:gd name="connsiteX84" fmla="*/ 7061 w 10000"/>
                <a:gd name="connsiteY84" fmla="*/ 8803 h 10000"/>
                <a:gd name="connsiteX85" fmla="*/ 7073 w 10000"/>
                <a:gd name="connsiteY85" fmla="*/ 8965 h 10000"/>
                <a:gd name="connsiteX86" fmla="*/ 7025 w 10000"/>
                <a:gd name="connsiteY86" fmla="*/ 9062 h 10000"/>
                <a:gd name="connsiteX87" fmla="*/ 7019 w 10000"/>
                <a:gd name="connsiteY87" fmla="*/ 9523 h 10000"/>
                <a:gd name="connsiteX88" fmla="*/ 6953 w 10000"/>
                <a:gd name="connsiteY88" fmla="*/ 9495 h 10000"/>
                <a:gd name="connsiteX89" fmla="*/ 6917 w 10000"/>
                <a:gd name="connsiteY89" fmla="*/ 9681 h 10000"/>
                <a:gd name="connsiteX90" fmla="*/ 6923 w 10000"/>
                <a:gd name="connsiteY90" fmla="*/ 9891 h 10000"/>
                <a:gd name="connsiteX91" fmla="*/ 6990 w 10000"/>
                <a:gd name="connsiteY91" fmla="*/ 9927 h 10000"/>
                <a:gd name="connsiteX92" fmla="*/ 7073 w 10000"/>
                <a:gd name="connsiteY92" fmla="*/ 10000 h 10000"/>
                <a:gd name="connsiteX93" fmla="*/ 7186 w 10000"/>
                <a:gd name="connsiteY93" fmla="*/ 9778 h 10000"/>
                <a:gd name="connsiteX94" fmla="*/ 7272 w 10000"/>
                <a:gd name="connsiteY94" fmla="*/ 9397 h 10000"/>
                <a:gd name="connsiteX95" fmla="*/ 7348 w 10000"/>
                <a:gd name="connsiteY95" fmla="*/ 8965 h 10000"/>
                <a:gd name="connsiteX96" fmla="*/ 7409 w 10000"/>
                <a:gd name="connsiteY96" fmla="*/ 8548 h 10000"/>
                <a:gd name="connsiteX97" fmla="*/ 7374 w 10000"/>
                <a:gd name="connsiteY97" fmla="*/ 8120 h 10000"/>
                <a:gd name="connsiteX98" fmla="*/ 7398 w 10000"/>
                <a:gd name="connsiteY98" fmla="*/ 7990 h 10000"/>
                <a:gd name="connsiteX99" fmla="*/ 7378 w 10000"/>
                <a:gd name="connsiteY99" fmla="*/ 7529 h 10000"/>
                <a:gd name="connsiteX100" fmla="*/ 7307 w 10000"/>
                <a:gd name="connsiteY100" fmla="*/ 7238 h 10000"/>
                <a:gd name="connsiteX101" fmla="*/ 7195 w 10000"/>
                <a:gd name="connsiteY101" fmla="*/ 7141 h 10000"/>
                <a:gd name="connsiteX102" fmla="*/ 7158 w 10000"/>
                <a:gd name="connsiteY102" fmla="*/ 7319 h 10000"/>
                <a:gd name="connsiteX103" fmla="*/ 7110 w 10000"/>
                <a:gd name="connsiteY103" fmla="*/ 7335 h 10000"/>
                <a:gd name="connsiteX104" fmla="*/ 7096 w 10000"/>
                <a:gd name="connsiteY104" fmla="*/ 7157 h 10000"/>
                <a:gd name="connsiteX105" fmla="*/ 6990 w 10000"/>
                <a:gd name="connsiteY105" fmla="*/ 7016 h 10000"/>
                <a:gd name="connsiteX106" fmla="*/ 6972 w 10000"/>
                <a:gd name="connsiteY106" fmla="*/ 6874 h 10000"/>
                <a:gd name="connsiteX107" fmla="*/ 7038 w 10000"/>
                <a:gd name="connsiteY107" fmla="*/ 6696 h 10000"/>
                <a:gd name="connsiteX108" fmla="*/ 7116 w 10000"/>
                <a:gd name="connsiteY108" fmla="*/ 6361 h 10000"/>
                <a:gd name="connsiteX109" fmla="*/ 7158 w 10000"/>
                <a:gd name="connsiteY109" fmla="*/ 6122 h 10000"/>
                <a:gd name="connsiteX110" fmla="*/ 7211 w 10000"/>
                <a:gd name="connsiteY110" fmla="*/ 5900 h 10000"/>
                <a:gd name="connsiteX111" fmla="*/ 7374 w 10000"/>
                <a:gd name="connsiteY111" fmla="*/ 5786 h 10000"/>
                <a:gd name="connsiteX112" fmla="*/ 7504 w 10000"/>
                <a:gd name="connsiteY112" fmla="*/ 5766 h 10000"/>
                <a:gd name="connsiteX113" fmla="*/ 7685 w 10000"/>
                <a:gd name="connsiteY113" fmla="*/ 5819 h 10000"/>
                <a:gd name="connsiteX114" fmla="*/ 7727 w 10000"/>
                <a:gd name="connsiteY114" fmla="*/ 5625 h 10000"/>
                <a:gd name="connsiteX115" fmla="*/ 7859 w 10000"/>
                <a:gd name="connsiteY115" fmla="*/ 5706 h 10000"/>
                <a:gd name="connsiteX116" fmla="*/ 7859 w 10000"/>
                <a:gd name="connsiteY116" fmla="*/ 5831 h 10000"/>
                <a:gd name="connsiteX117" fmla="*/ 8032 w 10000"/>
                <a:gd name="connsiteY117" fmla="*/ 5750 h 10000"/>
                <a:gd name="connsiteX118" fmla="*/ 8046 w 10000"/>
                <a:gd name="connsiteY118" fmla="*/ 5528 h 10000"/>
                <a:gd name="connsiteX119" fmla="*/ 8075 w 10000"/>
                <a:gd name="connsiteY119" fmla="*/ 5224 h 10000"/>
                <a:gd name="connsiteX120" fmla="*/ 8110 w 10000"/>
                <a:gd name="connsiteY120" fmla="*/ 5051 h 10000"/>
                <a:gd name="connsiteX121" fmla="*/ 8292 w 10000"/>
                <a:gd name="connsiteY121" fmla="*/ 5051 h 10000"/>
                <a:gd name="connsiteX122" fmla="*/ 8351 w 10000"/>
                <a:gd name="connsiteY122" fmla="*/ 5241 h 10000"/>
                <a:gd name="connsiteX123" fmla="*/ 8392 w 10000"/>
                <a:gd name="connsiteY123" fmla="*/ 5289 h 10000"/>
                <a:gd name="connsiteX124" fmla="*/ 8452 w 10000"/>
                <a:gd name="connsiteY124" fmla="*/ 5002 h 10000"/>
                <a:gd name="connsiteX125" fmla="*/ 8501 w 10000"/>
                <a:gd name="connsiteY125" fmla="*/ 4953 h 10000"/>
                <a:gd name="connsiteX126" fmla="*/ 8542 w 10000"/>
                <a:gd name="connsiteY126" fmla="*/ 5180 h 10000"/>
                <a:gd name="connsiteX127" fmla="*/ 8507 w 10000"/>
                <a:gd name="connsiteY127" fmla="*/ 5386 h 10000"/>
                <a:gd name="connsiteX128" fmla="*/ 8411 w 10000"/>
                <a:gd name="connsiteY128" fmla="*/ 5592 h 10000"/>
                <a:gd name="connsiteX129" fmla="*/ 8325 w 10000"/>
                <a:gd name="connsiteY129" fmla="*/ 5928 h 10000"/>
                <a:gd name="connsiteX130" fmla="*/ 8255 w 10000"/>
                <a:gd name="connsiteY130" fmla="*/ 6183 h 10000"/>
                <a:gd name="connsiteX131" fmla="*/ 8242 w 10000"/>
                <a:gd name="connsiteY131" fmla="*/ 6555 h 10000"/>
                <a:gd name="connsiteX132" fmla="*/ 8261 w 10000"/>
                <a:gd name="connsiteY132" fmla="*/ 6951 h 10000"/>
                <a:gd name="connsiteX133" fmla="*/ 8320 w 10000"/>
                <a:gd name="connsiteY133" fmla="*/ 7226 h 10000"/>
                <a:gd name="connsiteX134" fmla="*/ 8351 w 10000"/>
                <a:gd name="connsiteY134" fmla="*/ 7545 h 10000"/>
                <a:gd name="connsiteX135" fmla="*/ 8398 w 10000"/>
                <a:gd name="connsiteY135" fmla="*/ 7732 h 10000"/>
                <a:gd name="connsiteX136" fmla="*/ 8459 w 10000"/>
                <a:gd name="connsiteY136" fmla="*/ 7829 h 10000"/>
                <a:gd name="connsiteX137" fmla="*/ 8524 w 10000"/>
                <a:gd name="connsiteY137" fmla="*/ 7545 h 10000"/>
                <a:gd name="connsiteX138" fmla="*/ 8591 w 10000"/>
                <a:gd name="connsiteY138" fmla="*/ 7190 h 10000"/>
                <a:gd name="connsiteX139" fmla="*/ 8591 w 10000"/>
                <a:gd name="connsiteY139" fmla="*/ 6987 h 10000"/>
                <a:gd name="connsiteX140" fmla="*/ 8662 w 10000"/>
                <a:gd name="connsiteY140" fmla="*/ 6987 h 10000"/>
                <a:gd name="connsiteX141" fmla="*/ 8650 w 10000"/>
                <a:gd name="connsiteY141" fmla="*/ 6725 h 10000"/>
                <a:gd name="connsiteX142" fmla="*/ 8662 w 10000"/>
                <a:gd name="connsiteY142" fmla="*/ 6535 h 10000"/>
                <a:gd name="connsiteX143" fmla="*/ 8704 w 10000"/>
                <a:gd name="connsiteY143" fmla="*/ 6518 h 10000"/>
                <a:gd name="connsiteX144" fmla="*/ 8674 w 10000"/>
                <a:gd name="connsiteY144" fmla="*/ 6377 h 10000"/>
                <a:gd name="connsiteX145" fmla="*/ 8597 w 10000"/>
                <a:gd name="connsiteY145" fmla="*/ 6154 h 10000"/>
                <a:gd name="connsiteX146" fmla="*/ 8597 w 10000"/>
                <a:gd name="connsiteY146" fmla="*/ 6154 h 10000"/>
                <a:gd name="connsiteX147" fmla="*/ 8591 w 10000"/>
                <a:gd name="connsiteY147" fmla="*/ 6146 h 10000"/>
                <a:gd name="connsiteX148" fmla="*/ 8575 w 10000"/>
                <a:gd name="connsiteY148" fmla="*/ 6134 h 10000"/>
                <a:gd name="connsiteX149" fmla="*/ 8568 w 10000"/>
                <a:gd name="connsiteY149" fmla="*/ 6122 h 10000"/>
                <a:gd name="connsiteX150" fmla="*/ 8562 w 10000"/>
                <a:gd name="connsiteY150" fmla="*/ 6106 h 10000"/>
                <a:gd name="connsiteX151" fmla="*/ 8556 w 10000"/>
                <a:gd name="connsiteY151" fmla="*/ 6082 h 10000"/>
                <a:gd name="connsiteX152" fmla="*/ 8554 w 10000"/>
                <a:gd name="connsiteY152" fmla="*/ 6057 h 10000"/>
                <a:gd name="connsiteX153" fmla="*/ 8554 w 10000"/>
                <a:gd name="connsiteY153" fmla="*/ 6057 h 10000"/>
                <a:gd name="connsiteX154" fmla="*/ 8556 w 10000"/>
                <a:gd name="connsiteY154" fmla="*/ 6021 h 10000"/>
                <a:gd name="connsiteX155" fmla="*/ 8557 w 10000"/>
                <a:gd name="connsiteY155" fmla="*/ 5981 h 10000"/>
                <a:gd name="connsiteX156" fmla="*/ 8565 w 10000"/>
                <a:gd name="connsiteY156" fmla="*/ 5884 h 10000"/>
                <a:gd name="connsiteX157" fmla="*/ 8578 w 10000"/>
                <a:gd name="connsiteY157" fmla="*/ 5766 h 10000"/>
                <a:gd name="connsiteX158" fmla="*/ 8621 w 10000"/>
                <a:gd name="connsiteY158" fmla="*/ 5625 h 10000"/>
                <a:gd name="connsiteX159" fmla="*/ 8733 w 10000"/>
                <a:gd name="connsiteY159" fmla="*/ 5483 h 10000"/>
                <a:gd name="connsiteX160" fmla="*/ 8794 w 10000"/>
                <a:gd name="connsiteY160" fmla="*/ 5370 h 10000"/>
                <a:gd name="connsiteX161" fmla="*/ 8877 w 10000"/>
                <a:gd name="connsiteY161" fmla="*/ 5321 h 10000"/>
                <a:gd name="connsiteX162" fmla="*/ 8932 w 10000"/>
                <a:gd name="connsiteY162" fmla="*/ 5370 h 10000"/>
                <a:gd name="connsiteX163" fmla="*/ 8980 w 10000"/>
                <a:gd name="connsiteY163" fmla="*/ 5528 h 10000"/>
                <a:gd name="connsiteX164" fmla="*/ 9015 w 10000"/>
                <a:gd name="connsiteY164" fmla="*/ 5609 h 10000"/>
                <a:gd name="connsiteX165" fmla="*/ 9056 w 10000"/>
                <a:gd name="connsiteY165" fmla="*/ 5273 h 10000"/>
                <a:gd name="connsiteX166" fmla="*/ 9093 w 10000"/>
                <a:gd name="connsiteY166" fmla="*/ 5180 h 10000"/>
                <a:gd name="connsiteX167" fmla="*/ 9106 w 10000"/>
                <a:gd name="connsiteY167" fmla="*/ 5002 h 10000"/>
                <a:gd name="connsiteX168" fmla="*/ 9202 w 10000"/>
                <a:gd name="connsiteY168" fmla="*/ 5014 h 10000"/>
                <a:gd name="connsiteX169" fmla="*/ 9291 w 10000"/>
                <a:gd name="connsiteY169" fmla="*/ 4844 h 10000"/>
                <a:gd name="connsiteX170" fmla="*/ 9346 w 10000"/>
                <a:gd name="connsiteY170" fmla="*/ 4812 h 10000"/>
                <a:gd name="connsiteX171" fmla="*/ 9448 w 10000"/>
                <a:gd name="connsiteY171" fmla="*/ 4925 h 10000"/>
                <a:gd name="connsiteX172" fmla="*/ 9472 w 10000"/>
                <a:gd name="connsiteY172" fmla="*/ 4776 h 10000"/>
                <a:gd name="connsiteX173" fmla="*/ 9381 w 10000"/>
                <a:gd name="connsiteY173" fmla="*/ 4472 h 10000"/>
                <a:gd name="connsiteX174" fmla="*/ 9255 w 10000"/>
                <a:gd name="connsiteY174" fmla="*/ 4250 h 10000"/>
                <a:gd name="connsiteX175" fmla="*/ 9305 w 10000"/>
                <a:gd name="connsiteY175" fmla="*/ 4137 h 10000"/>
                <a:gd name="connsiteX176" fmla="*/ 9389 w 10000"/>
                <a:gd name="connsiteY176" fmla="*/ 3995 h 10000"/>
                <a:gd name="connsiteX177" fmla="*/ 9358 w 10000"/>
                <a:gd name="connsiteY177" fmla="*/ 3870 h 10000"/>
                <a:gd name="connsiteX178" fmla="*/ 9358 w 10000"/>
                <a:gd name="connsiteY178" fmla="*/ 3660 h 10000"/>
                <a:gd name="connsiteX179" fmla="*/ 9436 w 10000"/>
                <a:gd name="connsiteY179" fmla="*/ 3595 h 10000"/>
                <a:gd name="connsiteX180" fmla="*/ 9464 w 10000"/>
                <a:gd name="connsiteY180" fmla="*/ 3817 h 10000"/>
                <a:gd name="connsiteX181" fmla="*/ 9489 w 10000"/>
                <a:gd name="connsiteY181" fmla="*/ 3995 h 10000"/>
                <a:gd name="connsiteX182" fmla="*/ 9621 w 10000"/>
                <a:gd name="connsiteY182" fmla="*/ 4011 h 10000"/>
                <a:gd name="connsiteX183" fmla="*/ 9675 w 10000"/>
                <a:gd name="connsiteY183" fmla="*/ 4153 h 10000"/>
                <a:gd name="connsiteX184" fmla="*/ 9765 w 10000"/>
                <a:gd name="connsiteY184" fmla="*/ 4173 h 10000"/>
                <a:gd name="connsiteX185" fmla="*/ 9813 w 10000"/>
                <a:gd name="connsiteY185" fmla="*/ 4359 h 10000"/>
                <a:gd name="connsiteX186" fmla="*/ 9860 w 10000"/>
                <a:gd name="connsiteY186" fmla="*/ 4412 h 10000"/>
                <a:gd name="connsiteX187" fmla="*/ 9921 w 10000"/>
                <a:gd name="connsiteY187" fmla="*/ 4250 h 10000"/>
                <a:gd name="connsiteX188" fmla="*/ 9860 w 10000"/>
                <a:gd name="connsiteY188" fmla="*/ 4060 h 10000"/>
                <a:gd name="connsiteX189" fmla="*/ 9880 w 10000"/>
                <a:gd name="connsiteY189" fmla="*/ 3914 h 10000"/>
                <a:gd name="connsiteX190" fmla="*/ 9933 w 10000"/>
                <a:gd name="connsiteY190" fmla="*/ 3914 h 10000"/>
                <a:gd name="connsiteX191" fmla="*/ 9980 w 10000"/>
                <a:gd name="connsiteY191" fmla="*/ 3854 h 10000"/>
                <a:gd name="connsiteX192" fmla="*/ 10000 w 10000"/>
                <a:gd name="connsiteY192" fmla="*/ 3607 h 10000"/>
                <a:gd name="connsiteX193" fmla="*/ 9866 w 10000"/>
                <a:gd name="connsiteY193" fmla="*/ 3607 h 10000"/>
                <a:gd name="connsiteX194" fmla="*/ 9788 w 10000"/>
                <a:gd name="connsiteY194" fmla="*/ 3482 h 10000"/>
                <a:gd name="connsiteX195" fmla="*/ 9681 w 10000"/>
                <a:gd name="connsiteY195" fmla="*/ 3518 h 10000"/>
                <a:gd name="connsiteX196" fmla="*/ 9651 w 10000"/>
                <a:gd name="connsiteY196" fmla="*/ 3643 h 10000"/>
                <a:gd name="connsiteX197" fmla="*/ 9609 w 10000"/>
                <a:gd name="connsiteY197" fmla="*/ 3437 h 10000"/>
                <a:gd name="connsiteX198" fmla="*/ 9578 w 10000"/>
                <a:gd name="connsiteY198" fmla="*/ 3324 h 10000"/>
                <a:gd name="connsiteX199" fmla="*/ 9478 w 10000"/>
                <a:gd name="connsiteY199" fmla="*/ 3259 h 10000"/>
                <a:gd name="connsiteX200" fmla="*/ 9464 w 10000"/>
                <a:gd name="connsiteY200" fmla="*/ 3101 h 10000"/>
                <a:gd name="connsiteX201" fmla="*/ 9328 w 10000"/>
                <a:gd name="connsiteY201" fmla="*/ 3101 h 10000"/>
                <a:gd name="connsiteX202" fmla="*/ 9269 w 10000"/>
                <a:gd name="connsiteY202" fmla="*/ 2907 h 10000"/>
                <a:gd name="connsiteX203" fmla="*/ 9172 w 10000"/>
                <a:gd name="connsiteY203" fmla="*/ 2782 h 10000"/>
                <a:gd name="connsiteX204" fmla="*/ 9087 w 10000"/>
                <a:gd name="connsiteY204" fmla="*/ 2746 h 10000"/>
                <a:gd name="connsiteX205" fmla="*/ 8993 w 10000"/>
                <a:gd name="connsiteY205" fmla="*/ 2653 h 10000"/>
                <a:gd name="connsiteX206" fmla="*/ 8950 w 10000"/>
                <a:gd name="connsiteY206" fmla="*/ 2572 h 10000"/>
                <a:gd name="connsiteX207" fmla="*/ 8853 w 10000"/>
                <a:gd name="connsiteY207" fmla="*/ 2491 h 10000"/>
                <a:gd name="connsiteX208" fmla="*/ 8727 w 10000"/>
                <a:gd name="connsiteY208" fmla="*/ 2491 h 10000"/>
                <a:gd name="connsiteX209" fmla="*/ 8572 w 10000"/>
                <a:gd name="connsiteY209" fmla="*/ 2446 h 10000"/>
                <a:gd name="connsiteX210" fmla="*/ 8554 w 10000"/>
                <a:gd name="connsiteY210" fmla="*/ 2701 h 10000"/>
                <a:gd name="connsiteX211" fmla="*/ 8481 w 10000"/>
                <a:gd name="connsiteY211" fmla="*/ 2729 h 10000"/>
                <a:gd name="connsiteX212" fmla="*/ 8440 w 10000"/>
                <a:gd name="connsiteY212" fmla="*/ 2604 h 10000"/>
                <a:gd name="connsiteX213" fmla="*/ 8361 w 10000"/>
                <a:gd name="connsiteY213" fmla="*/ 2653 h 10000"/>
                <a:gd name="connsiteX214" fmla="*/ 8261 w 10000"/>
                <a:gd name="connsiteY214" fmla="*/ 2560 h 10000"/>
                <a:gd name="connsiteX215" fmla="*/ 8093 w 10000"/>
                <a:gd name="connsiteY215" fmla="*/ 2604 h 10000"/>
                <a:gd name="connsiteX216" fmla="*/ 8056 w 10000"/>
                <a:gd name="connsiteY216" fmla="*/ 2766 h 10000"/>
                <a:gd name="connsiteX217" fmla="*/ 7996 w 10000"/>
                <a:gd name="connsiteY217" fmla="*/ 2713 h 10000"/>
                <a:gd name="connsiteX218" fmla="*/ 7918 w 10000"/>
                <a:gd name="connsiteY218" fmla="*/ 2543 h 10000"/>
                <a:gd name="connsiteX219" fmla="*/ 7841 w 10000"/>
                <a:gd name="connsiteY219" fmla="*/ 2313 h 10000"/>
                <a:gd name="connsiteX220" fmla="*/ 7650 w 10000"/>
                <a:gd name="connsiteY220" fmla="*/ 2204 h 10000"/>
                <a:gd name="connsiteX221" fmla="*/ 7583 w 10000"/>
                <a:gd name="connsiteY221" fmla="*/ 2252 h 10000"/>
                <a:gd name="connsiteX222" fmla="*/ 7541 w 10000"/>
                <a:gd name="connsiteY222" fmla="*/ 2301 h 10000"/>
                <a:gd name="connsiteX223" fmla="*/ 7431 w 10000"/>
                <a:gd name="connsiteY223" fmla="*/ 2268 h 10000"/>
                <a:gd name="connsiteX224" fmla="*/ 7301 w 10000"/>
                <a:gd name="connsiteY224" fmla="*/ 2074 h 10000"/>
                <a:gd name="connsiteX225" fmla="*/ 7217 w 10000"/>
                <a:gd name="connsiteY225" fmla="*/ 1965 h 10000"/>
                <a:gd name="connsiteX226" fmla="*/ 7199 w 10000"/>
                <a:gd name="connsiteY226" fmla="*/ 1868 h 10000"/>
                <a:gd name="connsiteX227" fmla="*/ 6996 w 10000"/>
                <a:gd name="connsiteY227" fmla="*/ 1868 h 10000"/>
                <a:gd name="connsiteX228" fmla="*/ 6935 w 10000"/>
                <a:gd name="connsiteY228" fmla="*/ 1933 h 10000"/>
                <a:gd name="connsiteX229" fmla="*/ 6876 w 10000"/>
                <a:gd name="connsiteY229" fmla="*/ 1739 h 10000"/>
                <a:gd name="connsiteX230" fmla="*/ 6762 w 10000"/>
                <a:gd name="connsiteY230" fmla="*/ 1739 h 10000"/>
                <a:gd name="connsiteX231" fmla="*/ 6714 w 10000"/>
                <a:gd name="connsiteY231" fmla="*/ 1581 h 10000"/>
                <a:gd name="connsiteX232" fmla="*/ 6647 w 10000"/>
                <a:gd name="connsiteY232" fmla="*/ 1678 h 10000"/>
                <a:gd name="connsiteX233" fmla="*/ 6588 w 10000"/>
                <a:gd name="connsiteY233" fmla="*/ 1791 h 10000"/>
                <a:gd name="connsiteX234" fmla="*/ 6630 w 10000"/>
                <a:gd name="connsiteY234" fmla="*/ 2046 h 10000"/>
                <a:gd name="connsiteX235" fmla="*/ 6541 w 10000"/>
                <a:gd name="connsiteY235" fmla="*/ 2091 h 10000"/>
                <a:gd name="connsiteX236" fmla="*/ 6431 w 10000"/>
                <a:gd name="connsiteY236" fmla="*/ 2046 h 10000"/>
                <a:gd name="connsiteX237" fmla="*/ 6348 w 10000"/>
                <a:gd name="connsiteY237" fmla="*/ 2030 h 10000"/>
                <a:gd name="connsiteX238" fmla="*/ 6293 w 10000"/>
                <a:gd name="connsiteY238" fmla="*/ 2111 h 10000"/>
                <a:gd name="connsiteX239" fmla="*/ 6216 w 10000"/>
                <a:gd name="connsiteY239" fmla="*/ 2014 h 10000"/>
                <a:gd name="connsiteX240" fmla="*/ 6175 w 10000"/>
                <a:gd name="connsiteY240" fmla="*/ 1888 h 10000"/>
                <a:gd name="connsiteX241" fmla="*/ 6161 w 10000"/>
                <a:gd name="connsiteY241" fmla="*/ 2091 h 10000"/>
                <a:gd name="connsiteX242" fmla="*/ 6055 w 10000"/>
                <a:gd name="connsiteY242" fmla="*/ 2127 h 10000"/>
                <a:gd name="connsiteX243" fmla="*/ 5916 w 10000"/>
                <a:gd name="connsiteY243" fmla="*/ 1998 h 10000"/>
                <a:gd name="connsiteX244" fmla="*/ 5832 w 10000"/>
                <a:gd name="connsiteY244" fmla="*/ 1917 h 10000"/>
                <a:gd name="connsiteX245" fmla="*/ 5856 w 10000"/>
                <a:gd name="connsiteY245" fmla="*/ 1791 h 10000"/>
                <a:gd name="connsiteX246" fmla="*/ 5916 w 10000"/>
                <a:gd name="connsiteY246" fmla="*/ 1739 h 10000"/>
                <a:gd name="connsiteX247" fmla="*/ 5869 w 10000"/>
                <a:gd name="connsiteY247" fmla="*/ 1488 h 10000"/>
                <a:gd name="connsiteX248" fmla="*/ 5753 w 10000"/>
                <a:gd name="connsiteY248" fmla="*/ 1375 h 10000"/>
                <a:gd name="connsiteX249" fmla="*/ 5603 w 10000"/>
                <a:gd name="connsiteY249" fmla="*/ 1407 h 10000"/>
                <a:gd name="connsiteX250" fmla="*/ 5556 w 10000"/>
                <a:gd name="connsiteY250" fmla="*/ 1710 h 10000"/>
                <a:gd name="connsiteX251" fmla="*/ 5444 w 10000"/>
                <a:gd name="connsiteY251" fmla="*/ 1597 h 10000"/>
                <a:gd name="connsiteX252" fmla="*/ 5341 w 10000"/>
                <a:gd name="connsiteY252" fmla="*/ 1472 h 10000"/>
                <a:gd name="connsiteX253" fmla="*/ 5184 w 10000"/>
                <a:gd name="connsiteY253" fmla="*/ 1375 h 10000"/>
                <a:gd name="connsiteX254" fmla="*/ 4896 w 10000"/>
                <a:gd name="connsiteY254" fmla="*/ 1375 h 10000"/>
                <a:gd name="connsiteX255" fmla="*/ 4796 w 10000"/>
                <a:gd name="connsiteY255" fmla="*/ 1375 h 10000"/>
                <a:gd name="connsiteX256" fmla="*/ 4693 w 10000"/>
                <a:gd name="connsiteY256" fmla="*/ 1488 h 10000"/>
                <a:gd name="connsiteX257" fmla="*/ 4684 w 10000"/>
                <a:gd name="connsiteY257" fmla="*/ 1617 h 10000"/>
                <a:gd name="connsiteX258" fmla="*/ 4695 w 10000"/>
                <a:gd name="connsiteY258" fmla="*/ 1592 h 10000"/>
                <a:gd name="connsiteX259" fmla="*/ 4620 w 10000"/>
                <a:gd name="connsiteY259" fmla="*/ 1391 h 10000"/>
                <a:gd name="connsiteX260" fmla="*/ 4766 w 10000"/>
                <a:gd name="connsiteY260" fmla="*/ 1197 h 10000"/>
                <a:gd name="connsiteX261" fmla="*/ 4825 w 10000"/>
                <a:gd name="connsiteY261" fmla="*/ 1116 h 10000"/>
                <a:gd name="connsiteX262" fmla="*/ 4896 w 10000"/>
                <a:gd name="connsiteY262" fmla="*/ 926 h 10000"/>
                <a:gd name="connsiteX263" fmla="*/ 4908 w 10000"/>
                <a:gd name="connsiteY263" fmla="*/ 655 h 10000"/>
                <a:gd name="connsiteX264" fmla="*/ 4813 w 10000"/>
                <a:gd name="connsiteY264" fmla="*/ 542 h 10000"/>
                <a:gd name="connsiteX265" fmla="*/ 4772 w 10000"/>
                <a:gd name="connsiteY265" fmla="*/ 368 h 10000"/>
                <a:gd name="connsiteX266" fmla="*/ 4543 w 10000"/>
                <a:gd name="connsiteY266" fmla="*/ 319 h 10000"/>
                <a:gd name="connsiteX267" fmla="*/ 4500 w 10000"/>
                <a:gd name="connsiteY267" fmla="*/ 445 h 10000"/>
                <a:gd name="connsiteX268" fmla="*/ 4423 w 10000"/>
                <a:gd name="connsiteY268" fmla="*/ 348 h 10000"/>
                <a:gd name="connsiteX269" fmla="*/ 4394 w 10000"/>
                <a:gd name="connsiteY269" fmla="*/ 206 h 10000"/>
                <a:gd name="connsiteX270" fmla="*/ 4333 w 10000"/>
                <a:gd name="connsiteY270" fmla="*/ 81 h 10000"/>
                <a:gd name="connsiteX271" fmla="*/ 4280 w 10000"/>
                <a:gd name="connsiteY271" fmla="*/ 0 h 10000"/>
                <a:gd name="connsiteX272" fmla="*/ 4165 w 10000"/>
                <a:gd name="connsiteY272" fmla="*/ 125 h 10000"/>
                <a:gd name="connsiteX273" fmla="*/ 4140 w 10000"/>
                <a:gd name="connsiteY273" fmla="*/ 368 h 10000"/>
                <a:gd name="connsiteX274" fmla="*/ 4118 w 10000"/>
                <a:gd name="connsiteY274" fmla="*/ 461 h 10000"/>
                <a:gd name="connsiteX275" fmla="*/ 4171 w 10000"/>
                <a:gd name="connsiteY275" fmla="*/ 514 h 10000"/>
                <a:gd name="connsiteX276" fmla="*/ 4093 w 10000"/>
                <a:gd name="connsiteY276" fmla="*/ 623 h 10000"/>
                <a:gd name="connsiteX277" fmla="*/ 3981 w 10000"/>
                <a:gd name="connsiteY277" fmla="*/ 558 h 10000"/>
                <a:gd name="connsiteX278" fmla="*/ 3902 w 10000"/>
                <a:gd name="connsiteY278" fmla="*/ 594 h 10000"/>
                <a:gd name="connsiteX279" fmla="*/ 3866 w 10000"/>
                <a:gd name="connsiteY279" fmla="*/ 683 h 10000"/>
                <a:gd name="connsiteX280" fmla="*/ 3819 w 10000"/>
                <a:gd name="connsiteY280" fmla="*/ 526 h 10000"/>
                <a:gd name="connsiteX281" fmla="*/ 3752 w 10000"/>
                <a:gd name="connsiteY281" fmla="*/ 607 h 10000"/>
                <a:gd name="connsiteX282" fmla="*/ 3691 w 10000"/>
                <a:gd name="connsiteY282" fmla="*/ 558 h 10000"/>
                <a:gd name="connsiteX283" fmla="*/ 3685 w 10000"/>
                <a:gd name="connsiteY283" fmla="*/ 720 h 10000"/>
                <a:gd name="connsiteX284" fmla="*/ 3565 w 10000"/>
                <a:gd name="connsiteY284" fmla="*/ 736 h 10000"/>
                <a:gd name="connsiteX285" fmla="*/ 3459 w 10000"/>
                <a:gd name="connsiteY285" fmla="*/ 764 h 10000"/>
                <a:gd name="connsiteX286" fmla="*/ 3386 w 10000"/>
                <a:gd name="connsiteY286" fmla="*/ 877 h 10000"/>
                <a:gd name="connsiteX287" fmla="*/ 3308 w 10000"/>
                <a:gd name="connsiteY287" fmla="*/ 958 h 10000"/>
                <a:gd name="connsiteX288" fmla="*/ 3308 w 10000"/>
                <a:gd name="connsiteY288" fmla="*/ 1116 h 10000"/>
                <a:gd name="connsiteX289" fmla="*/ 3367 w 10000"/>
                <a:gd name="connsiteY289" fmla="*/ 1169 h 10000"/>
                <a:gd name="connsiteX290" fmla="*/ 3386 w 10000"/>
                <a:gd name="connsiteY290" fmla="*/ 1375 h 10000"/>
                <a:gd name="connsiteX291" fmla="*/ 3277 w 10000"/>
                <a:gd name="connsiteY291" fmla="*/ 1338 h 10000"/>
                <a:gd name="connsiteX292" fmla="*/ 3141 w 10000"/>
                <a:gd name="connsiteY292" fmla="*/ 1359 h 10000"/>
                <a:gd name="connsiteX293" fmla="*/ 3062 w 10000"/>
                <a:gd name="connsiteY293" fmla="*/ 1436 h 10000"/>
                <a:gd name="connsiteX294" fmla="*/ 3045 w 10000"/>
                <a:gd name="connsiteY294" fmla="*/ 1646 h 10000"/>
                <a:gd name="connsiteX295" fmla="*/ 3080 w 10000"/>
                <a:gd name="connsiteY295" fmla="*/ 1820 h 10000"/>
                <a:gd name="connsiteX296" fmla="*/ 3141 w 10000"/>
                <a:gd name="connsiteY296" fmla="*/ 1836 h 10000"/>
                <a:gd name="connsiteX297" fmla="*/ 3188 w 10000"/>
                <a:gd name="connsiteY297" fmla="*/ 1998 h 10000"/>
                <a:gd name="connsiteX298" fmla="*/ 3230 w 10000"/>
                <a:gd name="connsiteY298" fmla="*/ 2204 h 10000"/>
                <a:gd name="connsiteX299" fmla="*/ 3224 w 10000"/>
                <a:gd name="connsiteY299" fmla="*/ 2366 h 10000"/>
                <a:gd name="connsiteX300" fmla="*/ 3121 w 10000"/>
                <a:gd name="connsiteY300" fmla="*/ 2091 h 10000"/>
                <a:gd name="connsiteX301" fmla="*/ 3021 w 10000"/>
                <a:gd name="connsiteY301" fmla="*/ 2014 h 10000"/>
                <a:gd name="connsiteX302" fmla="*/ 2972 w 10000"/>
                <a:gd name="connsiteY302" fmla="*/ 1836 h 10000"/>
                <a:gd name="connsiteX303" fmla="*/ 2912 w 10000"/>
                <a:gd name="connsiteY303" fmla="*/ 1852 h 10000"/>
                <a:gd name="connsiteX304" fmla="*/ 2883 w 10000"/>
                <a:gd name="connsiteY304" fmla="*/ 2062 h 10000"/>
                <a:gd name="connsiteX305" fmla="*/ 2912 w 10000"/>
                <a:gd name="connsiteY305" fmla="*/ 2171 h 10000"/>
                <a:gd name="connsiteX306" fmla="*/ 2918 w 10000"/>
                <a:gd name="connsiteY306" fmla="*/ 2285 h 10000"/>
                <a:gd name="connsiteX307" fmla="*/ 2834 w 10000"/>
                <a:gd name="connsiteY307" fmla="*/ 2204 h 10000"/>
                <a:gd name="connsiteX308" fmla="*/ 2749 w 10000"/>
                <a:gd name="connsiteY308" fmla="*/ 2014 h 10000"/>
                <a:gd name="connsiteX309" fmla="*/ 2739 w 10000"/>
                <a:gd name="connsiteY309" fmla="*/ 1771 h 10000"/>
                <a:gd name="connsiteX310" fmla="*/ 2702 w 10000"/>
                <a:gd name="connsiteY310" fmla="*/ 1630 h 10000"/>
                <a:gd name="connsiteX311" fmla="*/ 2660 w 10000"/>
                <a:gd name="connsiteY311" fmla="*/ 1755 h 10000"/>
                <a:gd name="connsiteX312" fmla="*/ 2672 w 10000"/>
                <a:gd name="connsiteY312" fmla="*/ 1949 h 10000"/>
                <a:gd name="connsiteX313" fmla="*/ 2660 w 10000"/>
                <a:gd name="connsiteY313" fmla="*/ 2074 h 10000"/>
                <a:gd name="connsiteX314" fmla="*/ 2672 w 10000"/>
                <a:gd name="connsiteY314" fmla="*/ 2204 h 10000"/>
                <a:gd name="connsiteX315" fmla="*/ 2708 w 10000"/>
                <a:gd name="connsiteY315" fmla="*/ 2236 h 10000"/>
                <a:gd name="connsiteX316" fmla="*/ 2722 w 10000"/>
                <a:gd name="connsiteY316" fmla="*/ 2588 h 10000"/>
                <a:gd name="connsiteX317" fmla="*/ 2733 w 10000"/>
                <a:gd name="connsiteY317" fmla="*/ 2766 h 10000"/>
                <a:gd name="connsiteX318" fmla="*/ 2822 w 10000"/>
                <a:gd name="connsiteY318" fmla="*/ 2798 h 10000"/>
                <a:gd name="connsiteX319" fmla="*/ 2834 w 10000"/>
                <a:gd name="connsiteY319" fmla="*/ 2701 h 10000"/>
                <a:gd name="connsiteX320" fmla="*/ 2901 w 10000"/>
                <a:gd name="connsiteY320" fmla="*/ 2766 h 10000"/>
                <a:gd name="connsiteX321" fmla="*/ 2942 w 10000"/>
                <a:gd name="connsiteY321" fmla="*/ 2810 h 10000"/>
                <a:gd name="connsiteX322" fmla="*/ 2972 w 10000"/>
                <a:gd name="connsiteY322" fmla="*/ 2924 h 10000"/>
                <a:gd name="connsiteX323" fmla="*/ 2990 w 10000"/>
                <a:gd name="connsiteY323" fmla="*/ 3101 h 10000"/>
                <a:gd name="connsiteX324" fmla="*/ 3027 w 10000"/>
                <a:gd name="connsiteY324" fmla="*/ 3178 h 10000"/>
                <a:gd name="connsiteX325" fmla="*/ 3068 w 10000"/>
                <a:gd name="connsiteY325" fmla="*/ 3243 h 10000"/>
                <a:gd name="connsiteX326" fmla="*/ 3068 w 10000"/>
                <a:gd name="connsiteY326" fmla="*/ 3368 h 10000"/>
                <a:gd name="connsiteX327" fmla="*/ 3009 w 10000"/>
                <a:gd name="connsiteY327" fmla="*/ 3275 h 10000"/>
                <a:gd name="connsiteX328" fmla="*/ 2960 w 10000"/>
                <a:gd name="connsiteY328" fmla="*/ 3130 h 10000"/>
                <a:gd name="connsiteX329" fmla="*/ 2889 w 10000"/>
                <a:gd name="connsiteY329" fmla="*/ 2988 h 10000"/>
                <a:gd name="connsiteX330" fmla="*/ 2816 w 10000"/>
                <a:gd name="connsiteY330" fmla="*/ 2988 h 10000"/>
                <a:gd name="connsiteX331" fmla="*/ 2805 w 10000"/>
                <a:gd name="connsiteY331" fmla="*/ 3049 h 10000"/>
                <a:gd name="connsiteX332" fmla="*/ 2792 w 10000"/>
                <a:gd name="connsiteY332" fmla="*/ 3199 h 10000"/>
                <a:gd name="connsiteX333" fmla="*/ 2755 w 10000"/>
                <a:gd name="connsiteY333" fmla="*/ 3405 h 10000"/>
                <a:gd name="connsiteX334" fmla="*/ 2708 w 10000"/>
                <a:gd name="connsiteY334" fmla="*/ 3643 h 10000"/>
                <a:gd name="connsiteX335" fmla="*/ 2629 w 10000"/>
                <a:gd name="connsiteY335" fmla="*/ 3720 h 10000"/>
                <a:gd name="connsiteX336" fmla="*/ 2517 w 10000"/>
                <a:gd name="connsiteY336" fmla="*/ 3631 h 10000"/>
                <a:gd name="connsiteX337" fmla="*/ 2535 w 10000"/>
                <a:gd name="connsiteY337" fmla="*/ 3518 h 10000"/>
                <a:gd name="connsiteX338" fmla="*/ 2607 w 10000"/>
                <a:gd name="connsiteY338" fmla="*/ 3453 h 10000"/>
                <a:gd name="connsiteX339" fmla="*/ 2672 w 10000"/>
                <a:gd name="connsiteY339" fmla="*/ 3356 h 10000"/>
                <a:gd name="connsiteX340" fmla="*/ 2672 w 10000"/>
                <a:gd name="connsiteY340" fmla="*/ 3356 h 10000"/>
                <a:gd name="connsiteX341" fmla="*/ 2685 w 10000"/>
                <a:gd name="connsiteY341" fmla="*/ 3275 h 10000"/>
                <a:gd name="connsiteX342" fmla="*/ 2693 w 10000"/>
                <a:gd name="connsiteY342" fmla="*/ 3207 h 10000"/>
                <a:gd name="connsiteX343" fmla="*/ 2695 w 10000"/>
                <a:gd name="connsiteY343" fmla="*/ 3178 h 10000"/>
                <a:gd name="connsiteX344" fmla="*/ 2696 w 10000"/>
                <a:gd name="connsiteY344" fmla="*/ 3146 h 10000"/>
                <a:gd name="connsiteX345" fmla="*/ 2696 w 10000"/>
                <a:gd name="connsiteY345" fmla="*/ 3146 h 10000"/>
                <a:gd name="connsiteX346" fmla="*/ 2695 w 10000"/>
                <a:gd name="connsiteY346" fmla="*/ 3118 h 10000"/>
                <a:gd name="connsiteX347" fmla="*/ 2692 w 10000"/>
                <a:gd name="connsiteY347" fmla="*/ 3077 h 10000"/>
                <a:gd name="connsiteX348" fmla="*/ 2679 w 10000"/>
                <a:gd name="connsiteY348" fmla="*/ 2980 h 10000"/>
                <a:gd name="connsiteX349" fmla="*/ 2660 w 10000"/>
                <a:gd name="connsiteY349" fmla="*/ 2863 h 10000"/>
                <a:gd name="connsiteX350" fmla="*/ 2635 w 10000"/>
                <a:gd name="connsiteY350" fmla="*/ 2685 h 10000"/>
                <a:gd name="connsiteX351" fmla="*/ 2635 w 10000"/>
                <a:gd name="connsiteY351" fmla="*/ 2543 h 10000"/>
                <a:gd name="connsiteX352" fmla="*/ 2613 w 10000"/>
                <a:gd name="connsiteY352" fmla="*/ 2366 h 10000"/>
                <a:gd name="connsiteX353" fmla="*/ 2594 w 10000"/>
                <a:gd name="connsiteY353" fmla="*/ 2143 h 10000"/>
                <a:gd name="connsiteX354" fmla="*/ 2566 w 10000"/>
                <a:gd name="connsiteY354" fmla="*/ 1820 h 10000"/>
                <a:gd name="connsiteX355" fmla="*/ 2540 w 10000"/>
                <a:gd name="connsiteY355" fmla="*/ 1581 h 10000"/>
                <a:gd name="connsiteX356" fmla="*/ 2481 w 10000"/>
                <a:gd name="connsiteY356" fmla="*/ 1391 h 10000"/>
                <a:gd name="connsiteX357" fmla="*/ 2390 w 10000"/>
                <a:gd name="connsiteY357" fmla="*/ 1419 h 10000"/>
                <a:gd name="connsiteX358" fmla="*/ 2343 w 10000"/>
                <a:gd name="connsiteY358" fmla="*/ 1727 h 10000"/>
                <a:gd name="connsiteX359" fmla="*/ 2324 w 10000"/>
                <a:gd name="connsiteY359" fmla="*/ 2046 h 10000"/>
                <a:gd name="connsiteX360" fmla="*/ 2247 w 10000"/>
                <a:gd name="connsiteY360" fmla="*/ 2171 h 10000"/>
                <a:gd name="connsiteX361" fmla="*/ 2253 w 10000"/>
                <a:gd name="connsiteY361" fmla="*/ 2382 h 10000"/>
                <a:gd name="connsiteX362" fmla="*/ 2300 w 10000"/>
                <a:gd name="connsiteY362" fmla="*/ 2572 h 10000"/>
                <a:gd name="connsiteX363" fmla="*/ 2356 w 10000"/>
                <a:gd name="connsiteY363" fmla="*/ 2782 h 10000"/>
                <a:gd name="connsiteX364" fmla="*/ 2397 w 10000"/>
                <a:gd name="connsiteY364" fmla="*/ 2924 h 10000"/>
                <a:gd name="connsiteX365" fmla="*/ 2414 w 10000"/>
                <a:gd name="connsiteY365" fmla="*/ 3065 h 10000"/>
                <a:gd name="connsiteX366" fmla="*/ 2349 w 10000"/>
                <a:gd name="connsiteY366" fmla="*/ 3130 h 10000"/>
                <a:gd name="connsiteX367" fmla="*/ 2283 w 10000"/>
                <a:gd name="connsiteY367" fmla="*/ 2891 h 10000"/>
                <a:gd name="connsiteX368" fmla="*/ 2170 w 10000"/>
                <a:gd name="connsiteY368" fmla="*/ 2713 h 10000"/>
                <a:gd name="connsiteX369" fmla="*/ 2032 w 10000"/>
                <a:gd name="connsiteY369" fmla="*/ 2620 h 10000"/>
                <a:gd name="connsiteX370" fmla="*/ 1918 w 10000"/>
                <a:gd name="connsiteY370" fmla="*/ 2604 h 10000"/>
                <a:gd name="connsiteX371" fmla="*/ 1887 w 10000"/>
                <a:gd name="connsiteY371" fmla="*/ 2729 h 10000"/>
                <a:gd name="connsiteX372" fmla="*/ 1924 w 10000"/>
                <a:gd name="connsiteY372" fmla="*/ 2798 h 10000"/>
                <a:gd name="connsiteX373" fmla="*/ 1918 w 10000"/>
                <a:gd name="connsiteY373" fmla="*/ 3037 h 10000"/>
                <a:gd name="connsiteX374" fmla="*/ 1857 w 10000"/>
                <a:gd name="connsiteY374" fmla="*/ 3085 h 10000"/>
                <a:gd name="connsiteX375" fmla="*/ 1839 w 10000"/>
                <a:gd name="connsiteY375" fmla="*/ 2879 h 10000"/>
                <a:gd name="connsiteX376" fmla="*/ 1792 w 10000"/>
                <a:gd name="connsiteY376" fmla="*/ 2863 h 10000"/>
                <a:gd name="connsiteX377" fmla="*/ 1742 w 10000"/>
                <a:gd name="connsiteY377" fmla="*/ 3021 h 10000"/>
                <a:gd name="connsiteX378" fmla="*/ 1599 w 10000"/>
                <a:gd name="connsiteY378" fmla="*/ 3021 h 10000"/>
                <a:gd name="connsiteX379" fmla="*/ 1546 w 10000"/>
                <a:gd name="connsiteY379" fmla="*/ 3178 h 10000"/>
                <a:gd name="connsiteX380" fmla="*/ 1504 w 10000"/>
                <a:gd name="connsiteY380" fmla="*/ 2988 h 10000"/>
                <a:gd name="connsiteX381" fmla="*/ 1455 w 10000"/>
                <a:gd name="connsiteY381" fmla="*/ 3021 h 10000"/>
                <a:gd name="connsiteX382" fmla="*/ 1376 w 10000"/>
                <a:gd name="connsiteY382" fmla="*/ 3118 h 10000"/>
                <a:gd name="connsiteX383" fmla="*/ 1300 w 10000"/>
                <a:gd name="connsiteY383" fmla="*/ 3199 h 10000"/>
                <a:gd name="connsiteX384" fmla="*/ 1203 w 10000"/>
                <a:gd name="connsiteY384" fmla="*/ 3421 h 10000"/>
                <a:gd name="connsiteX385" fmla="*/ 1102 w 10000"/>
                <a:gd name="connsiteY385" fmla="*/ 3546 h 10000"/>
                <a:gd name="connsiteX386" fmla="*/ 1067 w 10000"/>
                <a:gd name="connsiteY386" fmla="*/ 3368 h 10000"/>
                <a:gd name="connsiteX387" fmla="*/ 1067 w 10000"/>
                <a:gd name="connsiteY387" fmla="*/ 3227 h 10000"/>
                <a:gd name="connsiteX388" fmla="*/ 1000 w 10000"/>
                <a:gd name="connsiteY388" fmla="*/ 3037 h 10000"/>
                <a:gd name="connsiteX389" fmla="*/ 898 w 10000"/>
                <a:gd name="connsiteY389" fmla="*/ 3065 h 10000"/>
                <a:gd name="connsiteX390" fmla="*/ 921 w 10000"/>
                <a:gd name="connsiteY390" fmla="*/ 3227 h 10000"/>
                <a:gd name="connsiteX391" fmla="*/ 947 w 10000"/>
                <a:gd name="connsiteY391" fmla="*/ 3421 h 10000"/>
                <a:gd name="connsiteX392" fmla="*/ 977 w 10000"/>
                <a:gd name="connsiteY392" fmla="*/ 3595 h 10000"/>
                <a:gd name="connsiteX393" fmla="*/ 982 w 10000"/>
                <a:gd name="connsiteY393" fmla="*/ 3817 h 10000"/>
                <a:gd name="connsiteX394" fmla="*/ 910 w 10000"/>
                <a:gd name="connsiteY394" fmla="*/ 3720 h 10000"/>
                <a:gd name="connsiteX395" fmla="*/ 838 w 10000"/>
                <a:gd name="connsiteY395" fmla="*/ 3692 h 10000"/>
                <a:gd name="connsiteX396" fmla="*/ 795 w 10000"/>
                <a:gd name="connsiteY396" fmla="*/ 3817 h 10000"/>
                <a:gd name="connsiteX397" fmla="*/ 706 w 10000"/>
                <a:gd name="connsiteY397" fmla="*/ 3882 h 10000"/>
                <a:gd name="connsiteX398" fmla="*/ 701 w 10000"/>
                <a:gd name="connsiteY398" fmla="*/ 4040 h 10000"/>
                <a:gd name="connsiteX399" fmla="*/ 754 w 10000"/>
                <a:gd name="connsiteY399" fmla="*/ 4121 h 10000"/>
                <a:gd name="connsiteX400" fmla="*/ 731 w 10000"/>
                <a:gd name="connsiteY400" fmla="*/ 4331 h 10000"/>
                <a:gd name="connsiteX401" fmla="*/ 665 w 10000"/>
                <a:gd name="connsiteY401" fmla="*/ 4331 h 10000"/>
                <a:gd name="connsiteX402" fmla="*/ 665 w 10000"/>
                <a:gd name="connsiteY402" fmla="*/ 4121 h 10000"/>
                <a:gd name="connsiteX403" fmla="*/ 592 w 10000"/>
                <a:gd name="connsiteY403" fmla="*/ 4040 h 10000"/>
                <a:gd name="connsiteX404" fmla="*/ 526 w 10000"/>
                <a:gd name="connsiteY404" fmla="*/ 4121 h 10000"/>
                <a:gd name="connsiteX405" fmla="*/ 533 w 10000"/>
                <a:gd name="connsiteY405" fmla="*/ 4286 h 10000"/>
                <a:gd name="connsiteX406" fmla="*/ 580 w 10000"/>
                <a:gd name="connsiteY406" fmla="*/ 4331 h 10000"/>
                <a:gd name="connsiteX407" fmla="*/ 598 w 10000"/>
                <a:gd name="connsiteY407" fmla="*/ 4412 h 10000"/>
                <a:gd name="connsiteX408" fmla="*/ 561 w 10000"/>
                <a:gd name="connsiteY408" fmla="*/ 4509 h 10000"/>
                <a:gd name="connsiteX409" fmla="*/ 490 w 10000"/>
                <a:gd name="connsiteY409" fmla="*/ 4359 h 10000"/>
                <a:gd name="connsiteX410" fmla="*/ 435 w 10000"/>
                <a:gd name="connsiteY410" fmla="*/ 4173 h 10000"/>
                <a:gd name="connsiteX411" fmla="*/ 399 w 10000"/>
                <a:gd name="connsiteY411" fmla="*/ 3979 h 10000"/>
                <a:gd name="connsiteX412" fmla="*/ 382 w 10000"/>
                <a:gd name="connsiteY412" fmla="*/ 3704 h 10000"/>
                <a:gd name="connsiteX413" fmla="*/ 352 w 10000"/>
                <a:gd name="connsiteY413" fmla="*/ 3595 h 10000"/>
                <a:gd name="connsiteX414" fmla="*/ 429 w 10000"/>
                <a:gd name="connsiteY414" fmla="*/ 3660 h 10000"/>
                <a:gd name="connsiteX415" fmla="*/ 549 w 10000"/>
                <a:gd name="connsiteY415" fmla="*/ 3757 h 10000"/>
                <a:gd name="connsiteX416" fmla="*/ 665 w 10000"/>
                <a:gd name="connsiteY416" fmla="*/ 3676 h 10000"/>
                <a:gd name="connsiteX417" fmla="*/ 712 w 10000"/>
                <a:gd name="connsiteY417" fmla="*/ 3546 h 10000"/>
                <a:gd name="connsiteX418" fmla="*/ 742 w 10000"/>
                <a:gd name="connsiteY418" fmla="*/ 3405 h 10000"/>
                <a:gd name="connsiteX419" fmla="*/ 622 w 10000"/>
                <a:gd name="connsiteY419" fmla="*/ 3162 h 10000"/>
                <a:gd name="connsiteX420" fmla="*/ 478 w 10000"/>
                <a:gd name="connsiteY420" fmla="*/ 2988 h 10000"/>
                <a:gd name="connsiteX421" fmla="*/ 329 w 10000"/>
                <a:gd name="connsiteY421" fmla="*/ 2766 h 10000"/>
                <a:gd name="connsiteX422" fmla="*/ 256 w 10000"/>
                <a:gd name="connsiteY422" fmla="*/ 2669 h 10000"/>
                <a:gd name="connsiteX423" fmla="*/ 174 w 10000"/>
                <a:gd name="connsiteY423" fmla="*/ 2806 h 10000"/>
                <a:gd name="connsiteX424" fmla="*/ 97 w 10000"/>
                <a:gd name="connsiteY424" fmla="*/ 3029 h 10000"/>
                <a:gd name="connsiteX425" fmla="*/ 65 w 10000"/>
                <a:gd name="connsiteY425" fmla="*/ 3227 h 10000"/>
                <a:gd name="connsiteX426" fmla="*/ 65 w 10000"/>
                <a:gd name="connsiteY426" fmla="*/ 3433 h 10000"/>
                <a:gd name="connsiteX427" fmla="*/ 91 w 10000"/>
                <a:gd name="connsiteY427" fmla="*/ 3684 h 10000"/>
                <a:gd name="connsiteX428" fmla="*/ 97 w 10000"/>
                <a:gd name="connsiteY428" fmla="*/ 3991 h 10000"/>
                <a:gd name="connsiteX429" fmla="*/ 127 w 10000"/>
                <a:gd name="connsiteY429" fmla="*/ 4242 h 10000"/>
                <a:gd name="connsiteX430" fmla="*/ 164 w 10000"/>
                <a:gd name="connsiteY430" fmla="*/ 4533 h 10000"/>
                <a:gd name="connsiteX431" fmla="*/ 197 w 10000"/>
                <a:gd name="connsiteY431" fmla="*/ 4646 h 10000"/>
                <a:gd name="connsiteX432" fmla="*/ 247 w 10000"/>
                <a:gd name="connsiteY432" fmla="*/ 4755 h 10000"/>
                <a:gd name="connsiteX433" fmla="*/ 247 w 10000"/>
                <a:gd name="connsiteY433" fmla="*/ 4755 h 10000"/>
                <a:gd name="connsiteX434" fmla="*/ 194 w 10000"/>
                <a:gd name="connsiteY434" fmla="*/ 4877 h 10000"/>
                <a:gd name="connsiteX435" fmla="*/ 121 w 10000"/>
                <a:gd name="connsiteY435" fmla="*/ 5087 h 10000"/>
                <a:gd name="connsiteX436" fmla="*/ 56 w 10000"/>
                <a:gd name="connsiteY436" fmla="*/ 5293 h 10000"/>
                <a:gd name="connsiteX437" fmla="*/ 38 w 10000"/>
                <a:gd name="connsiteY437" fmla="*/ 5471 h 10000"/>
                <a:gd name="connsiteX438" fmla="*/ 42 w 10000"/>
                <a:gd name="connsiteY438" fmla="*/ 5681 h 10000"/>
                <a:gd name="connsiteX439" fmla="*/ 42 w 10000"/>
                <a:gd name="connsiteY439" fmla="*/ 5681 h 10000"/>
                <a:gd name="connsiteX440" fmla="*/ 0 w 10000"/>
                <a:gd name="connsiteY440" fmla="*/ 5726 h 10000"/>
                <a:gd name="connsiteX441" fmla="*/ 76 w 10000"/>
                <a:gd name="connsiteY441" fmla="*/ 6017 h 10000"/>
                <a:gd name="connsiteX442" fmla="*/ 184 w 10000"/>
                <a:gd name="connsiteY442" fmla="*/ 6276 h 10000"/>
                <a:gd name="connsiteX443" fmla="*/ 375 w 10000"/>
                <a:gd name="connsiteY443" fmla="*/ 6474 h 10000"/>
                <a:gd name="connsiteX444" fmla="*/ 388 w 10000"/>
                <a:gd name="connsiteY444" fmla="*/ 7137 h 10000"/>
                <a:gd name="connsiteX445" fmla="*/ 360 w 10000"/>
                <a:gd name="connsiteY445" fmla="*/ 7214 h 10000"/>
                <a:gd name="connsiteX446" fmla="*/ 329 w 10000"/>
                <a:gd name="connsiteY446" fmla="*/ 7485 h 10000"/>
                <a:gd name="connsiteX447" fmla="*/ 508 w 10000"/>
                <a:gd name="connsiteY447" fmla="*/ 7452 h 10000"/>
                <a:gd name="connsiteX448" fmla="*/ 548 w 10000"/>
                <a:gd name="connsiteY448" fmla="*/ 7727 h 10000"/>
                <a:gd name="connsiteX449" fmla="*/ 821 w 10000"/>
                <a:gd name="connsiteY449" fmla="*/ 8338 h 10000"/>
                <a:gd name="connsiteX450" fmla="*/ 778 w 10000"/>
                <a:gd name="connsiteY450" fmla="*/ 8900 h 10000"/>
                <a:gd name="connsiteX451" fmla="*/ 815 w 10000"/>
                <a:gd name="connsiteY451" fmla="*/ 8997 h 10000"/>
                <a:gd name="connsiteX452" fmla="*/ 742 w 10000"/>
                <a:gd name="connsiteY452" fmla="*/ 9175 h 10000"/>
                <a:gd name="connsiteX453" fmla="*/ 681 w 10000"/>
                <a:gd name="connsiteY453" fmla="*/ 9333 h 10000"/>
                <a:gd name="connsiteX454" fmla="*/ 665 w 10000"/>
                <a:gd name="connsiteY454" fmla="*/ 9458 h 10000"/>
                <a:gd name="connsiteX455" fmla="*/ 754 w 10000"/>
                <a:gd name="connsiteY455" fmla="*/ 9592 h 10000"/>
                <a:gd name="connsiteX456" fmla="*/ 806 w 10000"/>
                <a:gd name="connsiteY456" fmla="*/ 9733 h 10000"/>
                <a:gd name="connsiteX457" fmla="*/ 954 w 10000"/>
                <a:gd name="connsiteY457" fmla="*/ 9503 h 10000"/>
                <a:gd name="connsiteX458" fmla="*/ 1039 w 10000"/>
                <a:gd name="connsiteY458" fmla="*/ 9624 h 10000"/>
                <a:gd name="connsiteX459" fmla="*/ 1097 w 10000"/>
                <a:gd name="connsiteY459" fmla="*/ 9624 h 10000"/>
                <a:gd name="connsiteX460" fmla="*/ 1159 w 10000"/>
                <a:gd name="connsiteY460" fmla="*/ 9778 h 10000"/>
                <a:gd name="connsiteX461" fmla="*/ 1227 w 10000"/>
                <a:gd name="connsiteY461" fmla="*/ 9992 h 10000"/>
                <a:gd name="connsiteX462" fmla="*/ 1365 w 10000"/>
                <a:gd name="connsiteY462" fmla="*/ 9891 h 10000"/>
                <a:gd name="connsiteX463" fmla="*/ 1329 w 10000"/>
                <a:gd name="connsiteY463" fmla="*/ 9636 h 10000"/>
                <a:gd name="connsiteX464" fmla="*/ 1365 w 10000"/>
                <a:gd name="connsiteY464" fmla="*/ 9458 h 10000"/>
                <a:gd name="connsiteX465" fmla="*/ 1463 w 10000"/>
                <a:gd name="connsiteY465" fmla="*/ 922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</a:cxnLst>
              <a:rect l="l" t="t" r="r" b="b"/>
              <a:pathLst>
                <a:path w="10000" h="10000">
                  <a:moveTo>
                    <a:pt x="1463" y="9220"/>
                  </a:moveTo>
                  <a:cubicBezTo>
                    <a:pt x="1481" y="9173"/>
                    <a:pt x="1498" y="9125"/>
                    <a:pt x="1516" y="9078"/>
                  </a:cubicBezTo>
                  <a:cubicBezTo>
                    <a:pt x="1526" y="8965"/>
                    <a:pt x="1535" y="8851"/>
                    <a:pt x="1545" y="8738"/>
                  </a:cubicBezTo>
                  <a:cubicBezTo>
                    <a:pt x="1566" y="8677"/>
                    <a:pt x="1586" y="8617"/>
                    <a:pt x="1607" y="8556"/>
                  </a:cubicBezTo>
                  <a:lnTo>
                    <a:pt x="1601" y="8310"/>
                  </a:lnTo>
                  <a:cubicBezTo>
                    <a:pt x="1575" y="8264"/>
                    <a:pt x="1548" y="8218"/>
                    <a:pt x="1522" y="8172"/>
                  </a:cubicBezTo>
                  <a:cubicBezTo>
                    <a:pt x="1510" y="8102"/>
                    <a:pt x="1499" y="8032"/>
                    <a:pt x="1487" y="7962"/>
                  </a:cubicBezTo>
                  <a:cubicBezTo>
                    <a:pt x="1557" y="7741"/>
                    <a:pt x="1628" y="7520"/>
                    <a:pt x="1698" y="7299"/>
                  </a:cubicBezTo>
                  <a:cubicBezTo>
                    <a:pt x="1723" y="7376"/>
                    <a:pt x="1747" y="7452"/>
                    <a:pt x="1772" y="7529"/>
                  </a:cubicBezTo>
                  <a:lnTo>
                    <a:pt x="1802" y="7376"/>
                  </a:lnTo>
                  <a:cubicBezTo>
                    <a:pt x="1833" y="7356"/>
                    <a:pt x="1864" y="7335"/>
                    <a:pt x="1895" y="7315"/>
                  </a:cubicBezTo>
                  <a:cubicBezTo>
                    <a:pt x="1921" y="7328"/>
                    <a:pt x="1946" y="7342"/>
                    <a:pt x="1972" y="7355"/>
                  </a:cubicBezTo>
                  <a:lnTo>
                    <a:pt x="2106" y="7376"/>
                  </a:lnTo>
                  <a:lnTo>
                    <a:pt x="2279" y="7667"/>
                  </a:lnTo>
                  <a:cubicBezTo>
                    <a:pt x="2277" y="7707"/>
                    <a:pt x="2276" y="7748"/>
                    <a:pt x="2274" y="7788"/>
                  </a:cubicBezTo>
                  <a:cubicBezTo>
                    <a:pt x="2295" y="7808"/>
                    <a:pt x="2316" y="7829"/>
                    <a:pt x="2337" y="7849"/>
                  </a:cubicBezTo>
                  <a:lnTo>
                    <a:pt x="2428" y="7816"/>
                  </a:lnTo>
                  <a:cubicBezTo>
                    <a:pt x="2470" y="7885"/>
                    <a:pt x="2511" y="7954"/>
                    <a:pt x="2553" y="8023"/>
                  </a:cubicBezTo>
                  <a:cubicBezTo>
                    <a:pt x="2574" y="8043"/>
                    <a:pt x="2596" y="8063"/>
                    <a:pt x="2617" y="8083"/>
                  </a:cubicBezTo>
                  <a:cubicBezTo>
                    <a:pt x="2630" y="8047"/>
                    <a:pt x="2644" y="8010"/>
                    <a:pt x="2657" y="7974"/>
                  </a:cubicBezTo>
                  <a:cubicBezTo>
                    <a:pt x="2644" y="7897"/>
                    <a:pt x="2632" y="7821"/>
                    <a:pt x="2619" y="7744"/>
                  </a:cubicBezTo>
                  <a:lnTo>
                    <a:pt x="2696" y="7634"/>
                  </a:lnTo>
                  <a:cubicBezTo>
                    <a:pt x="2723" y="7599"/>
                    <a:pt x="2751" y="7564"/>
                    <a:pt x="2778" y="7529"/>
                  </a:cubicBezTo>
                  <a:cubicBezTo>
                    <a:pt x="2772" y="7443"/>
                    <a:pt x="2767" y="7357"/>
                    <a:pt x="2761" y="7271"/>
                  </a:cubicBezTo>
                  <a:cubicBezTo>
                    <a:pt x="2776" y="7260"/>
                    <a:pt x="2792" y="7249"/>
                    <a:pt x="2807" y="7238"/>
                  </a:cubicBezTo>
                  <a:lnTo>
                    <a:pt x="2898" y="7299"/>
                  </a:lnTo>
                  <a:lnTo>
                    <a:pt x="3069" y="7347"/>
                  </a:lnTo>
                  <a:lnTo>
                    <a:pt x="3173" y="7287"/>
                  </a:lnTo>
                  <a:lnTo>
                    <a:pt x="3306" y="7226"/>
                  </a:lnTo>
                  <a:cubicBezTo>
                    <a:pt x="3325" y="7270"/>
                    <a:pt x="3345" y="7315"/>
                    <a:pt x="3364" y="7359"/>
                  </a:cubicBezTo>
                  <a:cubicBezTo>
                    <a:pt x="3365" y="7410"/>
                    <a:pt x="3367" y="7462"/>
                    <a:pt x="3368" y="7513"/>
                  </a:cubicBezTo>
                  <a:cubicBezTo>
                    <a:pt x="3393" y="7518"/>
                    <a:pt x="3418" y="7524"/>
                    <a:pt x="3443" y="7529"/>
                  </a:cubicBezTo>
                  <a:lnTo>
                    <a:pt x="3552" y="7424"/>
                  </a:lnTo>
                  <a:lnTo>
                    <a:pt x="3643" y="7424"/>
                  </a:lnTo>
                  <a:lnTo>
                    <a:pt x="3748" y="7946"/>
                  </a:lnTo>
                  <a:cubicBezTo>
                    <a:pt x="3771" y="7951"/>
                    <a:pt x="3794" y="7957"/>
                    <a:pt x="3817" y="7962"/>
                  </a:cubicBezTo>
                  <a:cubicBezTo>
                    <a:pt x="3830" y="8008"/>
                    <a:pt x="3844" y="8053"/>
                    <a:pt x="3857" y="8099"/>
                  </a:cubicBezTo>
                  <a:lnTo>
                    <a:pt x="3964" y="8221"/>
                  </a:lnTo>
                  <a:cubicBezTo>
                    <a:pt x="3985" y="8369"/>
                    <a:pt x="4007" y="8518"/>
                    <a:pt x="4028" y="8666"/>
                  </a:cubicBezTo>
                  <a:cubicBezTo>
                    <a:pt x="4042" y="8634"/>
                    <a:pt x="4057" y="8601"/>
                    <a:pt x="4071" y="8569"/>
                  </a:cubicBezTo>
                  <a:cubicBezTo>
                    <a:pt x="4101" y="8549"/>
                    <a:pt x="4130" y="8528"/>
                    <a:pt x="4160" y="8508"/>
                  </a:cubicBezTo>
                  <a:lnTo>
                    <a:pt x="4364" y="8459"/>
                  </a:lnTo>
                  <a:lnTo>
                    <a:pt x="4388" y="8540"/>
                  </a:lnTo>
                  <a:lnTo>
                    <a:pt x="4459" y="8569"/>
                  </a:lnTo>
                  <a:cubicBezTo>
                    <a:pt x="4469" y="8596"/>
                    <a:pt x="4479" y="8622"/>
                    <a:pt x="4489" y="8649"/>
                  </a:cubicBezTo>
                  <a:lnTo>
                    <a:pt x="4634" y="8605"/>
                  </a:lnTo>
                  <a:cubicBezTo>
                    <a:pt x="4622" y="8536"/>
                    <a:pt x="4609" y="8468"/>
                    <a:pt x="4597" y="8399"/>
                  </a:cubicBezTo>
                  <a:cubicBezTo>
                    <a:pt x="4589" y="8367"/>
                    <a:pt x="4581" y="8334"/>
                    <a:pt x="4573" y="8302"/>
                  </a:cubicBezTo>
                  <a:cubicBezTo>
                    <a:pt x="4593" y="8296"/>
                    <a:pt x="4614" y="8291"/>
                    <a:pt x="4634" y="8285"/>
                  </a:cubicBezTo>
                  <a:lnTo>
                    <a:pt x="4634" y="7966"/>
                  </a:lnTo>
                  <a:lnTo>
                    <a:pt x="4634" y="7643"/>
                  </a:lnTo>
                  <a:lnTo>
                    <a:pt x="4760" y="7768"/>
                  </a:lnTo>
                  <a:cubicBezTo>
                    <a:pt x="4788" y="7773"/>
                    <a:pt x="4815" y="7779"/>
                    <a:pt x="4843" y="7784"/>
                  </a:cubicBezTo>
                  <a:cubicBezTo>
                    <a:pt x="4863" y="7837"/>
                    <a:pt x="4882" y="7889"/>
                    <a:pt x="4902" y="7942"/>
                  </a:cubicBezTo>
                  <a:lnTo>
                    <a:pt x="4932" y="8104"/>
                  </a:lnTo>
                  <a:lnTo>
                    <a:pt x="5034" y="8104"/>
                  </a:lnTo>
                  <a:lnTo>
                    <a:pt x="5184" y="8132"/>
                  </a:lnTo>
                  <a:lnTo>
                    <a:pt x="5268" y="8261"/>
                  </a:lnTo>
                  <a:lnTo>
                    <a:pt x="5335" y="8310"/>
                  </a:lnTo>
                  <a:cubicBezTo>
                    <a:pt x="5340" y="8357"/>
                    <a:pt x="5346" y="8404"/>
                    <a:pt x="5351" y="8451"/>
                  </a:cubicBezTo>
                  <a:lnTo>
                    <a:pt x="5533" y="8391"/>
                  </a:lnTo>
                  <a:cubicBezTo>
                    <a:pt x="5543" y="8348"/>
                    <a:pt x="5552" y="8304"/>
                    <a:pt x="5562" y="8261"/>
                  </a:cubicBezTo>
                  <a:lnTo>
                    <a:pt x="5623" y="8358"/>
                  </a:lnTo>
                  <a:cubicBezTo>
                    <a:pt x="5651" y="8293"/>
                    <a:pt x="5678" y="8229"/>
                    <a:pt x="5706" y="8164"/>
                  </a:cubicBezTo>
                  <a:cubicBezTo>
                    <a:pt x="5728" y="8159"/>
                    <a:pt x="5751" y="8153"/>
                    <a:pt x="5773" y="8148"/>
                  </a:cubicBezTo>
                  <a:cubicBezTo>
                    <a:pt x="5793" y="8180"/>
                    <a:pt x="5812" y="8213"/>
                    <a:pt x="5832" y="8245"/>
                  </a:cubicBezTo>
                  <a:cubicBezTo>
                    <a:pt x="5850" y="8294"/>
                    <a:pt x="5867" y="8342"/>
                    <a:pt x="5885" y="8391"/>
                  </a:cubicBezTo>
                  <a:lnTo>
                    <a:pt x="5976" y="8391"/>
                  </a:lnTo>
                  <a:cubicBezTo>
                    <a:pt x="5982" y="8272"/>
                    <a:pt x="5989" y="8154"/>
                    <a:pt x="5995" y="8035"/>
                  </a:cubicBezTo>
                  <a:cubicBezTo>
                    <a:pt x="6013" y="7993"/>
                    <a:pt x="6030" y="7951"/>
                    <a:pt x="6048" y="7909"/>
                  </a:cubicBezTo>
                  <a:cubicBezTo>
                    <a:pt x="6032" y="7803"/>
                    <a:pt x="6015" y="7696"/>
                    <a:pt x="5999" y="7590"/>
                  </a:cubicBezTo>
                  <a:cubicBezTo>
                    <a:pt x="6011" y="7525"/>
                    <a:pt x="6024" y="7461"/>
                    <a:pt x="6036" y="7396"/>
                  </a:cubicBezTo>
                  <a:lnTo>
                    <a:pt x="6330" y="7416"/>
                  </a:lnTo>
                  <a:cubicBezTo>
                    <a:pt x="6354" y="7483"/>
                    <a:pt x="6377" y="7551"/>
                    <a:pt x="6401" y="7618"/>
                  </a:cubicBezTo>
                  <a:cubicBezTo>
                    <a:pt x="6423" y="7673"/>
                    <a:pt x="6446" y="7729"/>
                    <a:pt x="6468" y="7784"/>
                  </a:cubicBezTo>
                  <a:cubicBezTo>
                    <a:pt x="6484" y="7837"/>
                    <a:pt x="6500" y="7889"/>
                    <a:pt x="6516" y="7942"/>
                  </a:cubicBezTo>
                  <a:cubicBezTo>
                    <a:pt x="6522" y="8016"/>
                    <a:pt x="6527" y="8090"/>
                    <a:pt x="6533" y="8164"/>
                  </a:cubicBezTo>
                  <a:cubicBezTo>
                    <a:pt x="6551" y="8223"/>
                    <a:pt x="6570" y="8283"/>
                    <a:pt x="6588" y="8342"/>
                  </a:cubicBezTo>
                  <a:lnTo>
                    <a:pt x="6708" y="8407"/>
                  </a:lnTo>
                  <a:lnTo>
                    <a:pt x="6762" y="8536"/>
                  </a:lnTo>
                  <a:cubicBezTo>
                    <a:pt x="6781" y="8572"/>
                    <a:pt x="6801" y="8609"/>
                    <a:pt x="6820" y="8645"/>
                  </a:cubicBezTo>
                  <a:cubicBezTo>
                    <a:pt x="6829" y="8683"/>
                    <a:pt x="6837" y="8721"/>
                    <a:pt x="6846" y="8759"/>
                  </a:cubicBezTo>
                  <a:cubicBezTo>
                    <a:pt x="6870" y="8764"/>
                    <a:pt x="6893" y="8770"/>
                    <a:pt x="6917" y="8775"/>
                  </a:cubicBezTo>
                  <a:cubicBezTo>
                    <a:pt x="6957" y="8753"/>
                    <a:pt x="6998" y="8732"/>
                    <a:pt x="7038" y="8710"/>
                  </a:cubicBezTo>
                  <a:cubicBezTo>
                    <a:pt x="7046" y="8741"/>
                    <a:pt x="7053" y="8772"/>
                    <a:pt x="7061" y="8803"/>
                  </a:cubicBezTo>
                  <a:lnTo>
                    <a:pt x="7073" y="8965"/>
                  </a:lnTo>
                  <a:cubicBezTo>
                    <a:pt x="7057" y="8997"/>
                    <a:pt x="7041" y="9030"/>
                    <a:pt x="7025" y="9062"/>
                  </a:cubicBezTo>
                  <a:cubicBezTo>
                    <a:pt x="7023" y="9216"/>
                    <a:pt x="7021" y="9369"/>
                    <a:pt x="7019" y="9523"/>
                  </a:cubicBezTo>
                  <a:cubicBezTo>
                    <a:pt x="6997" y="9514"/>
                    <a:pt x="6975" y="9504"/>
                    <a:pt x="6953" y="9495"/>
                  </a:cubicBezTo>
                  <a:lnTo>
                    <a:pt x="6917" y="9681"/>
                  </a:lnTo>
                  <a:lnTo>
                    <a:pt x="6923" y="9891"/>
                  </a:lnTo>
                  <a:lnTo>
                    <a:pt x="6990" y="9927"/>
                  </a:lnTo>
                  <a:cubicBezTo>
                    <a:pt x="7018" y="9951"/>
                    <a:pt x="7045" y="9976"/>
                    <a:pt x="7073" y="10000"/>
                  </a:cubicBezTo>
                  <a:cubicBezTo>
                    <a:pt x="7111" y="9926"/>
                    <a:pt x="7148" y="9852"/>
                    <a:pt x="7186" y="9778"/>
                  </a:cubicBezTo>
                  <a:cubicBezTo>
                    <a:pt x="7215" y="9651"/>
                    <a:pt x="7243" y="9524"/>
                    <a:pt x="7272" y="9397"/>
                  </a:cubicBezTo>
                  <a:cubicBezTo>
                    <a:pt x="7297" y="9253"/>
                    <a:pt x="7323" y="9109"/>
                    <a:pt x="7348" y="8965"/>
                  </a:cubicBezTo>
                  <a:cubicBezTo>
                    <a:pt x="7368" y="8826"/>
                    <a:pt x="7389" y="8687"/>
                    <a:pt x="7409" y="8548"/>
                  </a:cubicBezTo>
                  <a:cubicBezTo>
                    <a:pt x="7397" y="8405"/>
                    <a:pt x="7386" y="8263"/>
                    <a:pt x="7374" y="8120"/>
                  </a:cubicBezTo>
                  <a:cubicBezTo>
                    <a:pt x="7382" y="8077"/>
                    <a:pt x="7390" y="8033"/>
                    <a:pt x="7398" y="7990"/>
                  </a:cubicBezTo>
                  <a:cubicBezTo>
                    <a:pt x="7391" y="7836"/>
                    <a:pt x="7385" y="7683"/>
                    <a:pt x="7378" y="7529"/>
                  </a:cubicBezTo>
                  <a:cubicBezTo>
                    <a:pt x="7354" y="7432"/>
                    <a:pt x="7331" y="7335"/>
                    <a:pt x="7307" y="7238"/>
                  </a:cubicBezTo>
                  <a:lnTo>
                    <a:pt x="7195" y="7141"/>
                  </a:lnTo>
                  <a:cubicBezTo>
                    <a:pt x="7183" y="7200"/>
                    <a:pt x="7170" y="7260"/>
                    <a:pt x="7158" y="7319"/>
                  </a:cubicBezTo>
                  <a:cubicBezTo>
                    <a:pt x="7142" y="7324"/>
                    <a:pt x="7126" y="7330"/>
                    <a:pt x="7110" y="7335"/>
                  </a:cubicBezTo>
                  <a:cubicBezTo>
                    <a:pt x="7105" y="7276"/>
                    <a:pt x="7101" y="7216"/>
                    <a:pt x="7096" y="7157"/>
                  </a:cubicBezTo>
                  <a:cubicBezTo>
                    <a:pt x="7061" y="7110"/>
                    <a:pt x="7025" y="7063"/>
                    <a:pt x="6990" y="7016"/>
                  </a:cubicBezTo>
                  <a:cubicBezTo>
                    <a:pt x="6984" y="6969"/>
                    <a:pt x="6978" y="6921"/>
                    <a:pt x="6972" y="6874"/>
                  </a:cubicBezTo>
                  <a:cubicBezTo>
                    <a:pt x="6994" y="6815"/>
                    <a:pt x="7016" y="6755"/>
                    <a:pt x="7038" y="6696"/>
                  </a:cubicBezTo>
                  <a:cubicBezTo>
                    <a:pt x="7064" y="6584"/>
                    <a:pt x="7090" y="6473"/>
                    <a:pt x="7116" y="6361"/>
                  </a:cubicBezTo>
                  <a:cubicBezTo>
                    <a:pt x="7130" y="6281"/>
                    <a:pt x="7144" y="6202"/>
                    <a:pt x="7158" y="6122"/>
                  </a:cubicBezTo>
                  <a:cubicBezTo>
                    <a:pt x="7176" y="6048"/>
                    <a:pt x="7193" y="5974"/>
                    <a:pt x="7211" y="5900"/>
                  </a:cubicBezTo>
                  <a:lnTo>
                    <a:pt x="7374" y="5786"/>
                  </a:lnTo>
                  <a:lnTo>
                    <a:pt x="7504" y="5766"/>
                  </a:lnTo>
                  <a:lnTo>
                    <a:pt x="7685" y="5819"/>
                  </a:lnTo>
                  <a:cubicBezTo>
                    <a:pt x="7699" y="5754"/>
                    <a:pt x="7713" y="5690"/>
                    <a:pt x="7727" y="5625"/>
                  </a:cubicBezTo>
                  <a:lnTo>
                    <a:pt x="7859" y="5706"/>
                  </a:lnTo>
                  <a:lnTo>
                    <a:pt x="7859" y="5831"/>
                  </a:lnTo>
                  <a:lnTo>
                    <a:pt x="8032" y="5750"/>
                  </a:lnTo>
                  <a:cubicBezTo>
                    <a:pt x="8037" y="5676"/>
                    <a:pt x="8041" y="5602"/>
                    <a:pt x="8046" y="5528"/>
                  </a:cubicBezTo>
                  <a:cubicBezTo>
                    <a:pt x="8056" y="5427"/>
                    <a:pt x="8065" y="5325"/>
                    <a:pt x="8075" y="5224"/>
                  </a:cubicBezTo>
                  <a:cubicBezTo>
                    <a:pt x="8087" y="5166"/>
                    <a:pt x="8098" y="5109"/>
                    <a:pt x="8110" y="5051"/>
                  </a:cubicBezTo>
                  <a:lnTo>
                    <a:pt x="8292" y="5051"/>
                  </a:lnTo>
                  <a:cubicBezTo>
                    <a:pt x="8312" y="5114"/>
                    <a:pt x="8331" y="5178"/>
                    <a:pt x="8351" y="5241"/>
                  </a:cubicBezTo>
                  <a:cubicBezTo>
                    <a:pt x="8365" y="5257"/>
                    <a:pt x="8378" y="5273"/>
                    <a:pt x="8392" y="5289"/>
                  </a:cubicBezTo>
                  <a:cubicBezTo>
                    <a:pt x="8412" y="5193"/>
                    <a:pt x="8432" y="5098"/>
                    <a:pt x="8452" y="5002"/>
                  </a:cubicBezTo>
                  <a:lnTo>
                    <a:pt x="8501" y="4953"/>
                  </a:lnTo>
                  <a:cubicBezTo>
                    <a:pt x="8515" y="5029"/>
                    <a:pt x="8528" y="5104"/>
                    <a:pt x="8542" y="5180"/>
                  </a:cubicBezTo>
                  <a:cubicBezTo>
                    <a:pt x="8530" y="5249"/>
                    <a:pt x="8519" y="5317"/>
                    <a:pt x="8507" y="5386"/>
                  </a:cubicBezTo>
                  <a:cubicBezTo>
                    <a:pt x="8475" y="5455"/>
                    <a:pt x="8443" y="5523"/>
                    <a:pt x="8411" y="5592"/>
                  </a:cubicBezTo>
                  <a:cubicBezTo>
                    <a:pt x="8382" y="5704"/>
                    <a:pt x="8354" y="5816"/>
                    <a:pt x="8325" y="5928"/>
                  </a:cubicBezTo>
                  <a:cubicBezTo>
                    <a:pt x="8302" y="6013"/>
                    <a:pt x="8278" y="6098"/>
                    <a:pt x="8255" y="6183"/>
                  </a:cubicBezTo>
                  <a:cubicBezTo>
                    <a:pt x="8251" y="6307"/>
                    <a:pt x="8246" y="6431"/>
                    <a:pt x="8242" y="6555"/>
                  </a:cubicBezTo>
                  <a:cubicBezTo>
                    <a:pt x="8248" y="6687"/>
                    <a:pt x="8255" y="6819"/>
                    <a:pt x="8261" y="6951"/>
                  </a:cubicBezTo>
                  <a:cubicBezTo>
                    <a:pt x="8281" y="7043"/>
                    <a:pt x="8300" y="7134"/>
                    <a:pt x="8320" y="7226"/>
                  </a:cubicBezTo>
                  <a:cubicBezTo>
                    <a:pt x="8330" y="7332"/>
                    <a:pt x="8341" y="7439"/>
                    <a:pt x="8351" y="7545"/>
                  </a:cubicBezTo>
                  <a:cubicBezTo>
                    <a:pt x="8367" y="7607"/>
                    <a:pt x="8382" y="7670"/>
                    <a:pt x="8398" y="7732"/>
                  </a:cubicBezTo>
                  <a:lnTo>
                    <a:pt x="8459" y="7829"/>
                  </a:lnTo>
                  <a:cubicBezTo>
                    <a:pt x="8481" y="7734"/>
                    <a:pt x="8502" y="7640"/>
                    <a:pt x="8524" y="7545"/>
                  </a:cubicBezTo>
                  <a:cubicBezTo>
                    <a:pt x="8546" y="7427"/>
                    <a:pt x="8569" y="7308"/>
                    <a:pt x="8591" y="7190"/>
                  </a:cubicBezTo>
                  <a:lnTo>
                    <a:pt x="8591" y="6987"/>
                  </a:lnTo>
                  <a:lnTo>
                    <a:pt x="8662" y="6987"/>
                  </a:lnTo>
                  <a:cubicBezTo>
                    <a:pt x="8658" y="6900"/>
                    <a:pt x="8654" y="6812"/>
                    <a:pt x="8650" y="6725"/>
                  </a:cubicBezTo>
                  <a:cubicBezTo>
                    <a:pt x="8654" y="6662"/>
                    <a:pt x="8658" y="6598"/>
                    <a:pt x="8662" y="6535"/>
                  </a:cubicBezTo>
                  <a:cubicBezTo>
                    <a:pt x="8676" y="6529"/>
                    <a:pt x="8690" y="6524"/>
                    <a:pt x="8704" y="6518"/>
                  </a:cubicBezTo>
                  <a:lnTo>
                    <a:pt x="8674" y="6377"/>
                  </a:lnTo>
                  <a:cubicBezTo>
                    <a:pt x="8648" y="6303"/>
                    <a:pt x="8623" y="6228"/>
                    <a:pt x="8597" y="6154"/>
                  </a:cubicBezTo>
                  <a:lnTo>
                    <a:pt x="8597" y="6154"/>
                  </a:lnTo>
                  <a:cubicBezTo>
                    <a:pt x="8595" y="6151"/>
                    <a:pt x="8593" y="6149"/>
                    <a:pt x="8591" y="6146"/>
                  </a:cubicBezTo>
                  <a:cubicBezTo>
                    <a:pt x="8586" y="6142"/>
                    <a:pt x="8580" y="6138"/>
                    <a:pt x="8575" y="6134"/>
                  </a:cubicBezTo>
                  <a:cubicBezTo>
                    <a:pt x="8573" y="6130"/>
                    <a:pt x="8570" y="6126"/>
                    <a:pt x="8568" y="6122"/>
                  </a:cubicBezTo>
                  <a:cubicBezTo>
                    <a:pt x="8566" y="6117"/>
                    <a:pt x="8564" y="6111"/>
                    <a:pt x="8562" y="6106"/>
                  </a:cubicBezTo>
                  <a:lnTo>
                    <a:pt x="8556" y="6082"/>
                  </a:lnTo>
                  <a:cubicBezTo>
                    <a:pt x="8555" y="6074"/>
                    <a:pt x="8555" y="6065"/>
                    <a:pt x="8554" y="6057"/>
                  </a:cubicBezTo>
                  <a:lnTo>
                    <a:pt x="8554" y="6057"/>
                  </a:lnTo>
                  <a:cubicBezTo>
                    <a:pt x="8555" y="6045"/>
                    <a:pt x="8555" y="6033"/>
                    <a:pt x="8556" y="6021"/>
                  </a:cubicBezTo>
                  <a:cubicBezTo>
                    <a:pt x="8556" y="6008"/>
                    <a:pt x="8557" y="5994"/>
                    <a:pt x="8557" y="5981"/>
                  </a:cubicBezTo>
                  <a:cubicBezTo>
                    <a:pt x="8560" y="5949"/>
                    <a:pt x="8562" y="5916"/>
                    <a:pt x="8565" y="5884"/>
                  </a:cubicBezTo>
                  <a:cubicBezTo>
                    <a:pt x="8569" y="5845"/>
                    <a:pt x="8574" y="5805"/>
                    <a:pt x="8578" y="5766"/>
                  </a:cubicBezTo>
                  <a:cubicBezTo>
                    <a:pt x="8592" y="5719"/>
                    <a:pt x="8607" y="5672"/>
                    <a:pt x="8621" y="5625"/>
                  </a:cubicBezTo>
                  <a:lnTo>
                    <a:pt x="8733" y="5483"/>
                  </a:lnTo>
                  <a:cubicBezTo>
                    <a:pt x="8753" y="5445"/>
                    <a:pt x="8774" y="5408"/>
                    <a:pt x="8794" y="5370"/>
                  </a:cubicBezTo>
                  <a:cubicBezTo>
                    <a:pt x="8822" y="5354"/>
                    <a:pt x="8849" y="5337"/>
                    <a:pt x="8877" y="5321"/>
                  </a:cubicBezTo>
                  <a:lnTo>
                    <a:pt x="8932" y="5370"/>
                  </a:lnTo>
                  <a:cubicBezTo>
                    <a:pt x="8948" y="5423"/>
                    <a:pt x="8964" y="5475"/>
                    <a:pt x="8980" y="5528"/>
                  </a:cubicBezTo>
                  <a:cubicBezTo>
                    <a:pt x="8992" y="5555"/>
                    <a:pt x="9003" y="5582"/>
                    <a:pt x="9015" y="5609"/>
                  </a:cubicBezTo>
                  <a:cubicBezTo>
                    <a:pt x="9029" y="5497"/>
                    <a:pt x="9042" y="5385"/>
                    <a:pt x="9056" y="5273"/>
                  </a:cubicBezTo>
                  <a:cubicBezTo>
                    <a:pt x="9068" y="5242"/>
                    <a:pt x="9081" y="5211"/>
                    <a:pt x="9093" y="5180"/>
                  </a:cubicBezTo>
                  <a:cubicBezTo>
                    <a:pt x="9097" y="5121"/>
                    <a:pt x="9102" y="5061"/>
                    <a:pt x="9106" y="5002"/>
                  </a:cubicBezTo>
                  <a:lnTo>
                    <a:pt x="9202" y="5014"/>
                  </a:lnTo>
                  <a:cubicBezTo>
                    <a:pt x="9232" y="4957"/>
                    <a:pt x="9261" y="4901"/>
                    <a:pt x="9291" y="4844"/>
                  </a:cubicBezTo>
                  <a:cubicBezTo>
                    <a:pt x="9309" y="4833"/>
                    <a:pt x="9328" y="4823"/>
                    <a:pt x="9346" y="4812"/>
                  </a:cubicBezTo>
                  <a:lnTo>
                    <a:pt x="9448" y="4925"/>
                  </a:lnTo>
                  <a:cubicBezTo>
                    <a:pt x="9456" y="4875"/>
                    <a:pt x="9464" y="4826"/>
                    <a:pt x="9472" y="4776"/>
                  </a:cubicBezTo>
                  <a:cubicBezTo>
                    <a:pt x="9442" y="4675"/>
                    <a:pt x="9411" y="4573"/>
                    <a:pt x="9381" y="4472"/>
                  </a:cubicBezTo>
                  <a:lnTo>
                    <a:pt x="9255" y="4250"/>
                  </a:lnTo>
                  <a:cubicBezTo>
                    <a:pt x="9272" y="4212"/>
                    <a:pt x="9288" y="4175"/>
                    <a:pt x="9305" y="4137"/>
                  </a:cubicBezTo>
                  <a:cubicBezTo>
                    <a:pt x="9333" y="4090"/>
                    <a:pt x="9361" y="4042"/>
                    <a:pt x="9389" y="3995"/>
                  </a:cubicBezTo>
                  <a:cubicBezTo>
                    <a:pt x="9379" y="3953"/>
                    <a:pt x="9368" y="3912"/>
                    <a:pt x="9358" y="3870"/>
                  </a:cubicBezTo>
                  <a:lnTo>
                    <a:pt x="9358" y="3660"/>
                  </a:lnTo>
                  <a:cubicBezTo>
                    <a:pt x="9384" y="3638"/>
                    <a:pt x="9410" y="3617"/>
                    <a:pt x="9436" y="3595"/>
                  </a:cubicBezTo>
                  <a:cubicBezTo>
                    <a:pt x="9445" y="3669"/>
                    <a:pt x="9455" y="3743"/>
                    <a:pt x="9464" y="3817"/>
                  </a:cubicBezTo>
                  <a:cubicBezTo>
                    <a:pt x="9472" y="3876"/>
                    <a:pt x="9481" y="3936"/>
                    <a:pt x="9489" y="3995"/>
                  </a:cubicBezTo>
                  <a:lnTo>
                    <a:pt x="9621" y="4011"/>
                  </a:lnTo>
                  <a:cubicBezTo>
                    <a:pt x="9639" y="4058"/>
                    <a:pt x="9657" y="4106"/>
                    <a:pt x="9675" y="4153"/>
                  </a:cubicBezTo>
                  <a:cubicBezTo>
                    <a:pt x="9705" y="4160"/>
                    <a:pt x="9735" y="4166"/>
                    <a:pt x="9765" y="4173"/>
                  </a:cubicBezTo>
                  <a:lnTo>
                    <a:pt x="9813" y="4359"/>
                  </a:lnTo>
                  <a:lnTo>
                    <a:pt x="9860" y="4412"/>
                  </a:lnTo>
                  <a:cubicBezTo>
                    <a:pt x="9880" y="4358"/>
                    <a:pt x="9901" y="4304"/>
                    <a:pt x="9921" y="4250"/>
                  </a:cubicBezTo>
                  <a:cubicBezTo>
                    <a:pt x="9901" y="4187"/>
                    <a:pt x="9880" y="4123"/>
                    <a:pt x="9860" y="4060"/>
                  </a:cubicBezTo>
                  <a:cubicBezTo>
                    <a:pt x="9867" y="4011"/>
                    <a:pt x="9873" y="3963"/>
                    <a:pt x="9880" y="3914"/>
                  </a:cubicBezTo>
                  <a:lnTo>
                    <a:pt x="9933" y="3914"/>
                  </a:lnTo>
                  <a:cubicBezTo>
                    <a:pt x="9949" y="3894"/>
                    <a:pt x="9964" y="3874"/>
                    <a:pt x="9980" y="3854"/>
                  </a:cubicBezTo>
                  <a:cubicBezTo>
                    <a:pt x="9987" y="3772"/>
                    <a:pt x="9993" y="3689"/>
                    <a:pt x="10000" y="3607"/>
                  </a:cubicBezTo>
                  <a:lnTo>
                    <a:pt x="9866" y="3607"/>
                  </a:lnTo>
                  <a:cubicBezTo>
                    <a:pt x="9840" y="3565"/>
                    <a:pt x="9814" y="3524"/>
                    <a:pt x="9788" y="3482"/>
                  </a:cubicBezTo>
                  <a:lnTo>
                    <a:pt x="9681" y="3518"/>
                  </a:lnTo>
                  <a:cubicBezTo>
                    <a:pt x="9671" y="3560"/>
                    <a:pt x="9661" y="3601"/>
                    <a:pt x="9651" y="3643"/>
                  </a:cubicBezTo>
                  <a:cubicBezTo>
                    <a:pt x="9637" y="3574"/>
                    <a:pt x="9623" y="3506"/>
                    <a:pt x="9609" y="3437"/>
                  </a:cubicBezTo>
                  <a:cubicBezTo>
                    <a:pt x="9599" y="3399"/>
                    <a:pt x="9588" y="3362"/>
                    <a:pt x="9578" y="3324"/>
                  </a:cubicBezTo>
                  <a:cubicBezTo>
                    <a:pt x="9545" y="3302"/>
                    <a:pt x="9511" y="3281"/>
                    <a:pt x="9478" y="3259"/>
                  </a:cubicBezTo>
                  <a:cubicBezTo>
                    <a:pt x="9473" y="3206"/>
                    <a:pt x="9469" y="3154"/>
                    <a:pt x="9464" y="3101"/>
                  </a:cubicBezTo>
                  <a:lnTo>
                    <a:pt x="9328" y="3101"/>
                  </a:lnTo>
                  <a:cubicBezTo>
                    <a:pt x="9308" y="3036"/>
                    <a:pt x="9289" y="2972"/>
                    <a:pt x="9269" y="2907"/>
                  </a:cubicBezTo>
                  <a:cubicBezTo>
                    <a:pt x="9237" y="2865"/>
                    <a:pt x="9204" y="2824"/>
                    <a:pt x="9172" y="2782"/>
                  </a:cubicBezTo>
                  <a:lnTo>
                    <a:pt x="9087" y="2746"/>
                  </a:lnTo>
                  <a:cubicBezTo>
                    <a:pt x="9056" y="2715"/>
                    <a:pt x="9024" y="2684"/>
                    <a:pt x="8993" y="2653"/>
                  </a:cubicBezTo>
                  <a:cubicBezTo>
                    <a:pt x="8979" y="2626"/>
                    <a:pt x="8964" y="2599"/>
                    <a:pt x="8950" y="2572"/>
                  </a:cubicBezTo>
                  <a:lnTo>
                    <a:pt x="8853" y="2491"/>
                  </a:lnTo>
                  <a:lnTo>
                    <a:pt x="8727" y="2491"/>
                  </a:lnTo>
                  <a:lnTo>
                    <a:pt x="8572" y="2446"/>
                  </a:lnTo>
                  <a:lnTo>
                    <a:pt x="8554" y="2701"/>
                  </a:lnTo>
                  <a:lnTo>
                    <a:pt x="8481" y="2729"/>
                  </a:lnTo>
                  <a:cubicBezTo>
                    <a:pt x="8467" y="2687"/>
                    <a:pt x="8454" y="2646"/>
                    <a:pt x="8440" y="2604"/>
                  </a:cubicBezTo>
                  <a:lnTo>
                    <a:pt x="8361" y="2653"/>
                  </a:lnTo>
                  <a:lnTo>
                    <a:pt x="8261" y="2560"/>
                  </a:lnTo>
                  <a:lnTo>
                    <a:pt x="8093" y="2604"/>
                  </a:lnTo>
                  <a:cubicBezTo>
                    <a:pt x="8081" y="2658"/>
                    <a:pt x="8068" y="2712"/>
                    <a:pt x="8056" y="2766"/>
                  </a:cubicBezTo>
                  <a:cubicBezTo>
                    <a:pt x="8036" y="2748"/>
                    <a:pt x="8016" y="2731"/>
                    <a:pt x="7996" y="2713"/>
                  </a:cubicBezTo>
                  <a:cubicBezTo>
                    <a:pt x="7970" y="2656"/>
                    <a:pt x="7944" y="2600"/>
                    <a:pt x="7918" y="2543"/>
                  </a:cubicBezTo>
                  <a:cubicBezTo>
                    <a:pt x="7892" y="2466"/>
                    <a:pt x="7867" y="2390"/>
                    <a:pt x="7841" y="2313"/>
                  </a:cubicBezTo>
                  <a:lnTo>
                    <a:pt x="7650" y="2204"/>
                  </a:lnTo>
                  <a:cubicBezTo>
                    <a:pt x="7628" y="2220"/>
                    <a:pt x="7605" y="2236"/>
                    <a:pt x="7583" y="2252"/>
                  </a:cubicBezTo>
                  <a:cubicBezTo>
                    <a:pt x="7569" y="2268"/>
                    <a:pt x="7555" y="2285"/>
                    <a:pt x="7541" y="2301"/>
                  </a:cubicBezTo>
                  <a:lnTo>
                    <a:pt x="7431" y="2268"/>
                  </a:lnTo>
                  <a:cubicBezTo>
                    <a:pt x="7388" y="2203"/>
                    <a:pt x="7344" y="2139"/>
                    <a:pt x="7301" y="2074"/>
                  </a:cubicBezTo>
                  <a:cubicBezTo>
                    <a:pt x="7273" y="2038"/>
                    <a:pt x="7245" y="2001"/>
                    <a:pt x="7217" y="1965"/>
                  </a:cubicBezTo>
                  <a:cubicBezTo>
                    <a:pt x="7211" y="1933"/>
                    <a:pt x="7205" y="1900"/>
                    <a:pt x="7199" y="1868"/>
                  </a:cubicBezTo>
                  <a:lnTo>
                    <a:pt x="6996" y="1868"/>
                  </a:lnTo>
                  <a:cubicBezTo>
                    <a:pt x="6976" y="1890"/>
                    <a:pt x="6955" y="1911"/>
                    <a:pt x="6935" y="1933"/>
                  </a:cubicBezTo>
                  <a:cubicBezTo>
                    <a:pt x="6915" y="1868"/>
                    <a:pt x="6896" y="1804"/>
                    <a:pt x="6876" y="1739"/>
                  </a:cubicBezTo>
                  <a:lnTo>
                    <a:pt x="6762" y="1739"/>
                  </a:lnTo>
                  <a:cubicBezTo>
                    <a:pt x="6746" y="1686"/>
                    <a:pt x="6730" y="1634"/>
                    <a:pt x="6714" y="1581"/>
                  </a:cubicBezTo>
                  <a:lnTo>
                    <a:pt x="6647" y="1678"/>
                  </a:lnTo>
                  <a:cubicBezTo>
                    <a:pt x="6627" y="1716"/>
                    <a:pt x="6608" y="1753"/>
                    <a:pt x="6588" y="1791"/>
                  </a:cubicBezTo>
                  <a:lnTo>
                    <a:pt x="6630" y="2046"/>
                  </a:lnTo>
                  <a:lnTo>
                    <a:pt x="6541" y="2091"/>
                  </a:lnTo>
                  <a:lnTo>
                    <a:pt x="6431" y="2046"/>
                  </a:lnTo>
                  <a:cubicBezTo>
                    <a:pt x="6403" y="2041"/>
                    <a:pt x="6376" y="2035"/>
                    <a:pt x="6348" y="2030"/>
                  </a:cubicBezTo>
                  <a:cubicBezTo>
                    <a:pt x="6330" y="2057"/>
                    <a:pt x="6311" y="2084"/>
                    <a:pt x="6293" y="2111"/>
                  </a:cubicBezTo>
                  <a:cubicBezTo>
                    <a:pt x="6267" y="2079"/>
                    <a:pt x="6242" y="2046"/>
                    <a:pt x="6216" y="2014"/>
                  </a:cubicBezTo>
                  <a:cubicBezTo>
                    <a:pt x="6202" y="1972"/>
                    <a:pt x="6189" y="1930"/>
                    <a:pt x="6175" y="1888"/>
                  </a:cubicBezTo>
                  <a:cubicBezTo>
                    <a:pt x="6170" y="1956"/>
                    <a:pt x="6166" y="2023"/>
                    <a:pt x="6161" y="2091"/>
                  </a:cubicBezTo>
                  <a:lnTo>
                    <a:pt x="6055" y="2127"/>
                  </a:lnTo>
                  <a:lnTo>
                    <a:pt x="5916" y="1998"/>
                  </a:lnTo>
                  <a:lnTo>
                    <a:pt x="5832" y="1917"/>
                  </a:lnTo>
                  <a:lnTo>
                    <a:pt x="5856" y="1791"/>
                  </a:lnTo>
                  <a:cubicBezTo>
                    <a:pt x="5876" y="1774"/>
                    <a:pt x="5896" y="1756"/>
                    <a:pt x="5916" y="1739"/>
                  </a:cubicBezTo>
                  <a:cubicBezTo>
                    <a:pt x="5900" y="1655"/>
                    <a:pt x="5885" y="1572"/>
                    <a:pt x="5869" y="1488"/>
                  </a:cubicBezTo>
                  <a:lnTo>
                    <a:pt x="5753" y="1375"/>
                  </a:lnTo>
                  <a:lnTo>
                    <a:pt x="5603" y="1407"/>
                  </a:lnTo>
                  <a:cubicBezTo>
                    <a:pt x="5587" y="1508"/>
                    <a:pt x="5572" y="1609"/>
                    <a:pt x="5556" y="1710"/>
                  </a:cubicBezTo>
                  <a:cubicBezTo>
                    <a:pt x="5519" y="1672"/>
                    <a:pt x="5481" y="1635"/>
                    <a:pt x="5444" y="1597"/>
                  </a:cubicBezTo>
                  <a:cubicBezTo>
                    <a:pt x="5410" y="1555"/>
                    <a:pt x="5375" y="1514"/>
                    <a:pt x="5341" y="1472"/>
                  </a:cubicBezTo>
                  <a:lnTo>
                    <a:pt x="5184" y="1375"/>
                  </a:lnTo>
                  <a:lnTo>
                    <a:pt x="4896" y="1375"/>
                  </a:lnTo>
                  <a:lnTo>
                    <a:pt x="4796" y="1375"/>
                  </a:lnTo>
                  <a:cubicBezTo>
                    <a:pt x="4762" y="1413"/>
                    <a:pt x="4727" y="1450"/>
                    <a:pt x="4693" y="1488"/>
                  </a:cubicBezTo>
                  <a:lnTo>
                    <a:pt x="4684" y="1617"/>
                  </a:lnTo>
                  <a:cubicBezTo>
                    <a:pt x="4684" y="1634"/>
                    <a:pt x="4706" y="1629"/>
                    <a:pt x="4695" y="1592"/>
                  </a:cubicBezTo>
                  <a:cubicBezTo>
                    <a:pt x="4684" y="1555"/>
                    <a:pt x="4608" y="1457"/>
                    <a:pt x="4620" y="1391"/>
                  </a:cubicBezTo>
                  <a:lnTo>
                    <a:pt x="4766" y="1197"/>
                  </a:lnTo>
                  <a:cubicBezTo>
                    <a:pt x="4786" y="1170"/>
                    <a:pt x="4805" y="1143"/>
                    <a:pt x="4825" y="1116"/>
                  </a:cubicBezTo>
                  <a:cubicBezTo>
                    <a:pt x="4849" y="1053"/>
                    <a:pt x="4872" y="989"/>
                    <a:pt x="4896" y="926"/>
                  </a:cubicBezTo>
                  <a:cubicBezTo>
                    <a:pt x="4900" y="836"/>
                    <a:pt x="4904" y="745"/>
                    <a:pt x="4908" y="655"/>
                  </a:cubicBezTo>
                  <a:lnTo>
                    <a:pt x="4813" y="542"/>
                  </a:lnTo>
                  <a:cubicBezTo>
                    <a:pt x="4799" y="484"/>
                    <a:pt x="4786" y="426"/>
                    <a:pt x="4772" y="368"/>
                  </a:cubicBezTo>
                  <a:lnTo>
                    <a:pt x="4543" y="319"/>
                  </a:lnTo>
                  <a:cubicBezTo>
                    <a:pt x="4529" y="361"/>
                    <a:pt x="4514" y="403"/>
                    <a:pt x="4500" y="445"/>
                  </a:cubicBezTo>
                  <a:cubicBezTo>
                    <a:pt x="4474" y="413"/>
                    <a:pt x="4449" y="380"/>
                    <a:pt x="4423" y="348"/>
                  </a:cubicBezTo>
                  <a:cubicBezTo>
                    <a:pt x="4413" y="301"/>
                    <a:pt x="4404" y="253"/>
                    <a:pt x="4394" y="206"/>
                  </a:cubicBezTo>
                  <a:cubicBezTo>
                    <a:pt x="4374" y="164"/>
                    <a:pt x="4353" y="123"/>
                    <a:pt x="4333" y="81"/>
                  </a:cubicBezTo>
                  <a:cubicBezTo>
                    <a:pt x="4315" y="54"/>
                    <a:pt x="4298" y="27"/>
                    <a:pt x="4280" y="0"/>
                  </a:cubicBezTo>
                  <a:cubicBezTo>
                    <a:pt x="4242" y="42"/>
                    <a:pt x="4203" y="83"/>
                    <a:pt x="4165" y="125"/>
                  </a:cubicBezTo>
                  <a:cubicBezTo>
                    <a:pt x="4157" y="206"/>
                    <a:pt x="4148" y="287"/>
                    <a:pt x="4140" y="368"/>
                  </a:cubicBezTo>
                  <a:cubicBezTo>
                    <a:pt x="4133" y="399"/>
                    <a:pt x="4125" y="430"/>
                    <a:pt x="4118" y="461"/>
                  </a:cubicBezTo>
                  <a:lnTo>
                    <a:pt x="4171" y="514"/>
                  </a:lnTo>
                  <a:cubicBezTo>
                    <a:pt x="4145" y="550"/>
                    <a:pt x="4119" y="587"/>
                    <a:pt x="4093" y="623"/>
                  </a:cubicBezTo>
                  <a:cubicBezTo>
                    <a:pt x="4056" y="601"/>
                    <a:pt x="4018" y="580"/>
                    <a:pt x="3981" y="558"/>
                  </a:cubicBezTo>
                  <a:lnTo>
                    <a:pt x="3902" y="594"/>
                  </a:lnTo>
                  <a:cubicBezTo>
                    <a:pt x="3890" y="624"/>
                    <a:pt x="3878" y="653"/>
                    <a:pt x="3866" y="683"/>
                  </a:cubicBezTo>
                  <a:cubicBezTo>
                    <a:pt x="3850" y="631"/>
                    <a:pt x="3835" y="578"/>
                    <a:pt x="3819" y="526"/>
                  </a:cubicBezTo>
                  <a:cubicBezTo>
                    <a:pt x="3797" y="553"/>
                    <a:pt x="3774" y="580"/>
                    <a:pt x="3752" y="607"/>
                  </a:cubicBezTo>
                  <a:lnTo>
                    <a:pt x="3691" y="558"/>
                  </a:lnTo>
                  <a:lnTo>
                    <a:pt x="3685" y="720"/>
                  </a:lnTo>
                  <a:lnTo>
                    <a:pt x="3565" y="736"/>
                  </a:lnTo>
                  <a:lnTo>
                    <a:pt x="3459" y="764"/>
                  </a:lnTo>
                  <a:cubicBezTo>
                    <a:pt x="3435" y="802"/>
                    <a:pt x="3410" y="839"/>
                    <a:pt x="3386" y="877"/>
                  </a:cubicBezTo>
                  <a:lnTo>
                    <a:pt x="3308" y="958"/>
                  </a:lnTo>
                  <a:lnTo>
                    <a:pt x="3308" y="1116"/>
                  </a:lnTo>
                  <a:lnTo>
                    <a:pt x="3367" y="1169"/>
                  </a:lnTo>
                  <a:cubicBezTo>
                    <a:pt x="3373" y="1238"/>
                    <a:pt x="3380" y="1306"/>
                    <a:pt x="3386" y="1375"/>
                  </a:cubicBezTo>
                  <a:lnTo>
                    <a:pt x="3277" y="1338"/>
                  </a:lnTo>
                  <a:lnTo>
                    <a:pt x="3141" y="1359"/>
                  </a:lnTo>
                  <a:cubicBezTo>
                    <a:pt x="3115" y="1385"/>
                    <a:pt x="3088" y="1410"/>
                    <a:pt x="3062" y="1436"/>
                  </a:cubicBezTo>
                  <a:cubicBezTo>
                    <a:pt x="3056" y="1506"/>
                    <a:pt x="3051" y="1576"/>
                    <a:pt x="3045" y="1646"/>
                  </a:cubicBezTo>
                  <a:cubicBezTo>
                    <a:pt x="3057" y="1704"/>
                    <a:pt x="3068" y="1762"/>
                    <a:pt x="3080" y="1820"/>
                  </a:cubicBezTo>
                  <a:cubicBezTo>
                    <a:pt x="3100" y="1825"/>
                    <a:pt x="3121" y="1831"/>
                    <a:pt x="3141" y="1836"/>
                  </a:cubicBezTo>
                  <a:cubicBezTo>
                    <a:pt x="3157" y="1890"/>
                    <a:pt x="3172" y="1944"/>
                    <a:pt x="3188" y="1998"/>
                  </a:cubicBezTo>
                  <a:cubicBezTo>
                    <a:pt x="3202" y="2067"/>
                    <a:pt x="3216" y="2135"/>
                    <a:pt x="3230" y="2204"/>
                  </a:cubicBezTo>
                  <a:lnTo>
                    <a:pt x="3224" y="2366"/>
                  </a:lnTo>
                  <a:cubicBezTo>
                    <a:pt x="3190" y="2274"/>
                    <a:pt x="3155" y="2183"/>
                    <a:pt x="3121" y="2091"/>
                  </a:cubicBezTo>
                  <a:cubicBezTo>
                    <a:pt x="3088" y="2065"/>
                    <a:pt x="3054" y="2040"/>
                    <a:pt x="3021" y="2014"/>
                  </a:cubicBezTo>
                  <a:cubicBezTo>
                    <a:pt x="3005" y="1955"/>
                    <a:pt x="2988" y="1895"/>
                    <a:pt x="2972" y="1836"/>
                  </a:cubicBezTo>
                  <a:cubicBezTo>
                    <a:pt x="2952" y="1841"/>
                    <a:pt x="2932" y="1847"/>
                    <a:pt x="2912" y="1852"/>
                  </a:cubicBezTo>
                  <a:cubicBezTo>
                    <a:pt x="2902" y="1922"/>
                    <a:pt x="2893" y="1992"/>
                    <a:pt x="2883" y="2062"/>
                  </a:cubicBezTo>
                  <a:cubicBezTo>
                    <a:pt x="2893" y="2098"/>
                    <a:pt x="2902" y="2135"/>
                    <a:pt x="2912" y="2171"/>
                  </a:cubicBezTo>
                  <a:lnTo>
                    <a:pt x="2918" y="2285"/>
                  </a:lnTo>
                  <a:lnTo>
                    <a:pt x="2834" y="2204"/>
                  </a:lnTo>
                  <a:cubicBezTo>
                    <a:pt x="2806" y="2141"/>
                    <a:pt x="2777" y="2077"/>
                    <a:pt x="2749" y="2014"/>
                  </a:cubicBezTo>
                  <a:cubicBezTo>
                    <a:pt x="2746" y="1933"/>
                    <a:pt x="2742" y="1852"/>
                    <a:pt x="2739" y="1771"/>
                  </a:cubicBezTo>
                  <a:cubicBezTo>
                    <a:pt x="2727" y="1724"/>
                    <a:pt x="2714" y="1677"/>
                    <a:pt x="2702" y="1630"/>
                  </a:cubicBezTo>
                  <a:cubicBezTo>
                    <a:pt x="2688" y="1672"/>
                    <a:pt x="2674" y="1713"/>
                    <a:pt x="2660" y="1755"/>
                  </a:cubicBezTo>
                  <a:cubicBezTo>
                    <a:pt x="2664" y="1820"/>
                    <a:pt x="2668" y="1884"/>
                    <a:pt x="2672" y="1949"/>
                  </a:cubicBezTo>
                  <a:cubicBezTo>
                    <a:pt x="2668" y="1991"/>
                    <a:pt x="2664" y="2032"/>
                    <a:pt x="2660" y="2074"/>
                  </a:cubicBezTo>
                  <a:cubicBezTo>
                    <a:pt x="2664" y="2117"/>
                    <a:pt x="2668" y="2161"/>
                    <a:pt x="2672" y="2204"/>
                  </a:cubicBezTo>
                  <a:cubicBezTo>
                    <a:pt x="2684" y="2215"/>
                    <a:pt x="2696" y="2225"/>
                    <a:pt x="2708" y="2236"/>
                  </a:cubicBezTo>
                  <a:cubicBezTo>
                    <a:pt x="2713" y="2353"/>
                    <a:pt x="2717" y="2471"/>
                    <a:pt x="2722" y="2588"/>
                  </a:cubicBezTo>
                  <a:cubicBezTo>
                    <a:pt x="2726" y="2647"/>
                    <a:pt x="2729" y="2707"/>
                    <a:pt x="2733" y="2766"/>
                  </a:cubicBezTo>
                  <a:lnTo>
                    <a:pt x="2822" y="2798"/>
                  </a:lnTo>
                  <a:cubicBezTo>
                    <a:pt x="2826" y="2766"/>
                    <a:pt x="2830" y="2733"/>
                    <a:pt x="2834" y="2701"/>
                  </a:cubicBezTo>
                  <a:cubicBezTo>
                    <a:pt x="2856" y="2723"/>
                    <a:pt x="2879" y="2744"/>
                    <a:pt x="2901" y="2766"/>
                  </a:cubicBezTo>
                  <a:lnTo>
                    <a:pt x="2942" y="2810"/>
                  </a:lnTo>
                  <a:lnTo>
                    <a:pt x="2972" y="2924"/>
                  </a:lnTo>
                  <a:lnTo>
                    <a:pt x="2990" y="3101"/>
                  </a:lnTo>
                  <a:cubicBezTo>
                    <a:pt x="3002" y="3127"/>
                    <a:pt x="3015" y="3152"/>
                    <a:pt x="3027" y="3178"/>
                  </a:cubicBezTo>
                  <a:cubicBezTo>
                    <a:pt x="3041" y="3200"/>
                    <a:pt x="3054" y="3221"/>
                    <a:pt x="3068" y="3243"/>
                  </a:cubicBezTo>
                  <a:lnTo>
                    <a:pt x="3068" y="3368"/>
                  </a:lnTo>
                  <a:cubicBezTo>
                    <a:pt x="3048" y="3337"/>
                    <a:pt x="3029" y="3306"/>
                    <a:pt x="3009" y="3275"/>
                  </a:cubicBezTo>
                  <a:cubicBezTo>
                    <a:pt x="2993" y="3227"/>
                    <a:pt x="2976" y="3178"/>
                    <a:pt x="2960" y="3130"/>
                  </a:cubicBezTo>
                  <a:cubicBezTo>
                    <a:pt x="2936" y="3083"/>
                    <a:pt x="2913" y="3035"/>
                    <a:pt x="2889" y="2988"/>
                  </a:cubicBezTo>
                  <a:lnTo>
                    <a:pt x="2816" y="2988"/>
                  </a:lnTo>
                  <a:cubicBezTo>
                    <a:pt x="2812" y="3008"/>
                    <a:pt x="2809" y="3029"/>
                    <a:pt x="2805" y="3049"/>
                  </a:cubicBezTo>
                  <a:cubicBezTo>
                    <a:pt x="2801" y="3099"/>
                    <a:pt x="2796" y="3149"/>
                    <a:pt x="2792" y="3199"/>
                  </a:cubicBezTo>
                  <a:cubicBezTo>
                    <a:pt x="2780" y="3268"/>
                    <a:pt x="2767" y="3336"/>
                    <a:pt x="2755" y="3405"/>
                  </a:cubicBezTo>
                  <a:cubicBezTo>
                    <a:pt x="2739" y="3484"/>
                    <a:pt x="2724" y="3564"/>
                    <a:pt x="2708" y="3643"/>
                  </a:cubicBezTo>
                  <a:cubicBezTo>
                    <a:pt x="2682" y="3669"/>
                    <a:pt x="2655" y="3694"/>
                    <a:pt x="2629" y="3720"/>
                  </a:cubicBezTo>
                  <a:cubicBezTo>
                    <a:pt x="2592" y="3690"/>
                    <a:pt x="2554" y="3661"/>
                    <a:pt x="2517" y="3631"/>
                  </a:cubicBezTo>
                  <a:cubicBezTo>
                    <a:pt x="2523" y="3593"/>
                    <a:pt x="2529" y="3556"/>
                    <a:pt x="2535" y="3518"/>
                  </a:cubicBezTo>
                  <a:cubicBezTo>
                    <a:pt x="2559" y="3496"/>
                    <a:pt x="2583" y="3475"/>
                    <a:pt x="2607" y="3453"/>
                  </a:cubicBezTo>
                  <a:cubicBezTo>
                    <a:pt x="2629" y="3421"/>
                    <a:pt x="2650" y="3388"/>
                    <a:pt x="2672" y="3356"/>
                  </a:cubicBezTo>
                  <a:lnTo>
                    <a:pt x="2672" y="3356"/>
                  </a:lnTo>
                  <a:cubicBezTo>
                    <a:pt x="2676" y="3329"/>
                    <a:pt x="2681" y="3302"/>
                    <a:pt x="2685" y="3275"/>
                  </a:cubicBezTo>
                  <a:cubicBezTo>
                    <a:pt x="2688" y="3252"/>
                    <a:pt x="2690" y="3230"/>
                    <a:pt x="2693" y="3207"/>
                  </a:cubicBezTo>
                  <a:cubicBezTo>
                    <a:pt x="2694" y="3197"/>
                    <a:pt x="2694" y="3188"/>
                    <a:pt x="2695" y="3178"/>
                  </a:cubicBezTo>
                  <a:cubicBezTo>
                    <a:pt x="2695" y="3167"/>
                    <a:pt x="2696" y="3157"/>
                    <a:pt x="2696" y="3146"/>
                  </a:cubicBezTo>
                  <a:lnTo>
                    <a:pt x="2696" y="3146"/>
                  </a:lnTo>
                  <a:cubicBezTo>
                    <a:pt x="2696" y="3137"/>
                    <a:pt x="2695" y="3127"/>
                    <a:pt x="2695" y="3118"/>
                  </a:cubicBezTo>
                  <a:cubicBezTo>
                    <a:pt x="2694" y="3104"/>
                    <a:pt x="2693" y="3091"/>
                    <a:pt x="2692" y="3077"/>
                  </a:cubicBezTo>
                  <a:cubicBezTo>
                    <a:pt x="2688" y="3045"/>
                    <a:pt x="2683" y="3012"/>
                    <a:pt x="2679" y="2980"/>
                  </a:cubicBezTo>
                  <a:cubicBezTo>
                    <a:pt x="2673" y="2941"/>
                    <a:pt x="2666" y="2902"/>
                    <a:pt x="2660" y="2863"/>
                  </a:cubicBezTo>
                  <a:cubicBezTo>
                    <a:pt x="2652" y="2804"/>
                    <a:pt x="2643" y="2744"/>
                    <a:pt x="2635" y="2685"/>
                  </a:cubicBezTo>
                  <a:lnTo>
                    <a:pt x="2635" y="2543"/>
                  </a:lnTo>
                  <a:cubicBezTo>
                    <a:pt x="2628" y="2484"/>
                    <a:pt x="2620" y="2425"/>
                    <a:pt x="2613" y="2366"/>
                  </a:cubicBezTo>
                  <a:cubicBezTo>
                    <a:pt x="2607" y="2292"/>
                    <a:pt x="2600" y="2217"/>
                    <a:pt x="2594" y="2143"/>
                  </a:cubicBezTo>
                  <a:cubicBezTo>
                    <a:pt x="2585" y="2035"/>
                    <a:pt x="2575" y="1928"/>
                    <a:pt x="2566" y="1820"/>
                  </a:cubicBezTo>
                  <a:cubicBezTo>
                    <a:pt x="2557" y="1740"/>
                    <a:pt x="2549" y="1661"/>
                    <a:pt x="2540" y="1581"/>
                  </a:cubicBezTo>
                  <a:cubicBezTo>
                    <a:pt x="2520" y="1518"/>
                    <a:pt x="2501" y="1454"/>
                    <a:pt x="2481" y="1391"/>
                  </a:cubicBezTo>
                  <a:lnTo>
                    <a:pt x="2390" y="1419"/>
                  </a:lnTo>
                  <a:cubicBezTo>
                    <a:pt x="2374" y="1522"/>
                    <a:pt x="2359" y="1624"/>
                    <a:pt x="2343" y="1727"/>
                  </a:cubicBezTo>
                  <a:cubicBezTo>
                    <a:pt x="2337" y="1833"/>
                    <a:pt x="2330" y="1940"/>
                    <a:pt x="2324" y="2046"/>
                  </a:cubicBezTo>
                  <a:lnTo>
                    <a:pt x="2247" y="2171"/>
                  </a:lnTo>
                  <a:cubicBezTo>
                    <a:pt x="2249" y="2241"/>
                    <a:pt x="2251" y="2312"/>
                    <a:pt x="2253" y="2382"/>
                  </a:cubicBezTo>
                  <a:cubicBezTo>
                    <a:pt x="2269" y="2445"/>
                    <a:pt x="2284" y="2509"/>
                    <a:pt x="2300" y="2572"/>
                  </a:cubicBezTo>
                  <a:cubicBezTo>
                    <a:pt x="2319" y="2642"/>
                    <a:pt x="2337" y="2712"/>
                    <a:pt x="2356" y="2782"/>
                  </a:cubicBezTo>
                  <a:cubicBezTo>
                    <a:pt x="2370" y="2829"/>
                    <a:pt x="2383" y="2877"/>
                    <a:pt x="2397" y="2924"/>
                  </a:cubicBezTo>
                  <a:cubicBezTo>
                    <a:pt x="2403" y="2971"/>
                    <a:pt x="2408" y="3018"/>
                    <a:pt x="2414" y="3065"/>
                  </a:cubicBezTo>
                  <a:lnTo>
                    <a:pt x="2349" y="3130"/>
                  </a:lnTo>
                  <a:cubicBezTo>
                    <a:pt x="2327" y="3050"/>
                    <a:pt x="2305" y="2971"/>
                    <a:pt x="2283" y="2891"/>
                  </a:cubicBezTo>
                  <a:cubicBezTo>
                    <a:pt x="2245" y="2832"/>
                    <a:pt x="2208" y="2772"/>
                    <a:pt x="2170" y="2713"/>
                  </a:cubicBezTo>
                  <a:lnTo>
                    <a:pt x="2032" y="2620"/>
                  </a:lnTo>
                  <a:lnTo>
                    <a:pt x="1918" y="2604"/>
                  </a:lnTo>
                  <a:cubicBezTo>
                    <a:pt x="1908" y="2646"/>
                    <a:pt x="1897" y="2687"/>
                    <a:pt x="1887" y="2729"/>
                  </a:cubicBezTo>
                  <a:cubicBezTo>
                    <a:pt x="1899" y="2752"/>
                    <a:pt x="1912" y="2775"/>
                    <a:pt x="1924" y="2798"/>
                  </a:cubicBezTo>
                  <a:cubicBezTo>
                    <a:pt x="1922" y="2878"/>
                    <a:pt x="1920" y="2957"/>
                    <a:pt x="1918" y="3037"/>
                  </a:cubicBezTo>
                  <a:cubicBezTo>
                    <a:pt x="1898" y="3053"/>
                    <a:pt x="1877" y="3069"/>
                    <a:pt x="1857" y="3085"/>
                  </a:cubicBezTo>
                  <a:cubicBezTo>
                    <a:pt x="1851" y="3016"/>
                    <a:pt x="1845" y="2948"/>
                    <a:pt x="1839" y="2879"/>
                  </a:cubicBezTo>
                  <a:cubicBezTo>
                    <a:pt x="1823" y="2874"/>
                    <a:pt x="1808" y="2868"/>
                    <a:pt x="1792" y="2863"/>
                  </a:cubicBezTo>
                  <a:cubicBezTo>
                    <a:pt x="1775" y="2916"/>
                    <a:pt x="1759" y="2968"/>
                    <a:pt x="1742" y="3021"/>
                  </a:cubicBezTo>
                  <a:lnTo>
                    <a:pt x="1599" y="3021"/>
                  </a:lnTo>
                  <a:cubicBezTo>
                    <a:pt x="1581" y="3073"/>
                    <a:pt x="1564" y="3126"/>
                    <a:pt x="1546" y="3178"/>
                  </a:cubicBezTo>
                  <a:cubicBezTo>
                    <a:pt x="1532" y="3115"/>
                    <a:pt x="1518" y="3051"/>
                    <a:pt x="1504" y="2988"/>
                  </a:cubicBezTo>
                  <a:cubicBezTo>
                    <a:pt x="1488" y="2999"/>
                    <a:pt x="1471" y="3010"/>
                    <a:pt x="1455" y="3021"/>
                  </a:cubicBezTo>
                  <a:lnTo>
                    <a:pt x="1376" y="3118"/>
                  </a:lnTo>
                  <a:cubicBezTo>
                    <a:pt x="1351" y="3145"/>
                    <a:pt x="1325" y="3172"/>
                    <a:pt x="1300" y="3199"/>
                  </a:cubicBezTo>
                  <a:cubicBezTo>
                    <a:pt x="1268" y="3273"/>
                    <a:pt x="1235" y="3347"/>
                    <a:pt x="1203" y="3421"/>
                  </a:cubicBezTo>
                  <a:lnTo>
                    <a:pt x="1102" y="3546"/>
                  </a:lnTo>
                  <a:cubicBezTo>
                    <a:pt x="1090" y="3487"/>
                    <a:pt x="1079" y="3427"/>
                    <a:pt x="1067" y="3368"/>
                  </a:cubicBezTo>
                  <a:lnTo>
                    <a:pt x="1067" y="3227"/>
                  </a:lnTo>
                  <a:cubicBezTo>
                    <a:pt x="1045" y="3164"/>
                    <a:pt x="1022" y="3100"/>
                    <a:pt x="1000" y="3037"/>
                  </a:cubicBezTo>
                  <a:lnTo>
                    <a:pt x="898" y="3065"/>
                  </a:lnTo>
                  <a:cubicBezTo>
                    <a:pt x="906" y="3119"/>
                    <a:pt x="913" y="3173"/>
                    <a:pt x="921" y="3227"/>
                  </a:cubicBezTo>
                  <a:cubicBezTo>
                    <a:pt x="930" y="3292"/>
                    <a:pt x="938" y="3356"/>
                    <a:pt x="947" y="3421"/>
                  </a:cubicBezTo>
                  <a:lnTo>
                    <a:pt x="977" y="3595"/>
                  </a:lnTo>
                  <a:cubicBezTo>
                    <a:pt x="979" y="3669"/>
                    <a:pt x="980" y="3743"/>
                    <a:pt x="982" y="3817"/>
                  </a:cubicBezTo>
                  <a:cubicBezTo>
                    <a:pt x="958" y="3785"/>
                    <a:pt x="934" y="3752"/>
                    <a:pt x="910" y="3720"/>
                  </a:cubicBezTo>
                  <a:cubicBezTo>
                    <a:pt x="886" y="3711"/>
                    <a:pt x="862" y="3701"/>
                    <a:pt x="838" y="3692"/>
                  </a:cubicBezTo>
                  <a:cubicBezTo>
                    <a:pt x="824" y="3734"/>
                    <a:pt x="809" y="3775"/>
                    <a:pt x="795" y="3817"/>
                  </a:cubicBezTo>
                  <a:lnTo>
                    <a:pt x="706" y="3882"/>
                  </a:lnTo>
                  <a:cubicBezTo>
                    <a:pt x="704" y="3935"/>
                    <a:pt x="703" y="3987"/>
                    <a:pt x="701" y="4040"/>
                  </a:cubicBezTo>
                  <a:cubicBezTo>
                    <a:pt x="719" y="4067"/>
                    <a:pt x="736" y="4094"/>
                    <a:pt x="754" y="4121"/>
                  </a:cubicBezTo>
                  <a:cubicBezTo>
                    <a:pt x="746" y="4191"/>
                    <a:pt x="739" y="4261"/>
                    <a:pt x="731" y="4331"/>
                  </a:cubicBezTo>
                  <a:lnTo>
                    <a:pt x="665" y="4331"/>
                  </a:lnTo>
                  <a:lnTo>
                    <a:pt x="665" y="4121"/>
                  </a:lnTo>
                  <a:cubicBezTo>
                    <a:pt x="641" y="4094"/>
                    <a:pt x="616" y="4067"/>
                    <a:pt x="592" y="4040"/>
                  </a:cubicBezTo>
                  <a:lnTo>
                    <a:pt x="526" y="4121"/>
                  </a:lnTo>
                  <a:cubicBezTo>
                    <a:pt x="528" y="4176"/>
                    <a:pt x="531" y="4231"/>
                    <a:pt x="533" y="4286"/>
                  </a:cubicBezTo>
                  <a:cubicBezTo>
                    <a:pt x="549" y="4301"/>
                    <a:pt x="564" y="4316"/>
                    <a:pt x="580" y="4331"/>
                  </a:cubicBezTo>
                  <a:lnTo>
                    <a:pt x="598" y="4412"/>
                  </a:lnTo>
                  <a:cubicBezTo>
                    <a:pt x="586" y="4444"/>
                    <a:pt x="573" y="4477"/>
                    <a:pt x="561" y="4509"/>
                  </a:cubicBezTo>
                  <a:cubicBezTo>
                    <a:pt x="537" y="4459"/>
                    <a:pt x="514" y="4409"/>
                    <a:pt x="490" y="4359"/>
                  </a:cubicBezTo>
                  <a:cubicBezTo>
                    <a:pt x="472" y="4297"/>
                    <a:pt x="453" y="4235"/>
                    <a:pt x="435" y="4173"/>
                  </a:cubicBezTo>
                  <a:cubicBezTo>
                    <a:pt x="423" y="4108"/>
                    <a:pt x="411" y="4044"/>
                    <a:pt x="399" y="3979"/>
                  </a:cubicBezTo>
                  <a:cubicBezTo>
                    <a:pt x="393" y="3887"/>
                    <a:pt x="388" y="3796"/>
                    <a:pt x="382" y="3704"/>
                  </a:cubicBezTo>
                  <a:cubicBezTo>
                    <a:pt x="372" y="3668"/>
                    <a:pt x="362" y="3631"/>
                    <a:pt x="352" y="3595"/>
                  </a:cubicBezTo>
                  <a:lnTo>
                    <a:pt x="429" y="3660"/>
                  </a:lnTo>
                  <a:lnTo>
                    <a:pt x="549" y="3757"/>
                  </a:lnTo>
                  <a:lnTo>
                    <a:pt x="665" y="3676"/>
                  </a:lnTo>
                  <a:cubicBezTo>
                    <a:pt x="681" y="3633"/>
                    <a:pt x="696" y="3589"/>
                    <a:pt x="712" y="3546"/>
                  </a:cubicBezTo>
                  <a:lnTo>
                    <a:pt x="742" y="3405"/>
                  </a:lnTo>
                  <a:lnTo>
                    <a:pt x="622" y="3162"/>
                  </a:lnTo>
                  <a:lnTo>
                    <a:pt x="478" y="2988"/>
                  </a:lnTo>
                  <a:lnTo>
                    <a:pt x="329" y="2766"/>
                  </a:lnTo>
                  <a:lnTo>
                    <a:pt x="256" y="2669"/>
                  </a:lnTo>
                  <a:cubicBezTo>
                    <a:pt x="229" y="2715"/>
                    <a:pt x="201" y="2760"/>
                    <a:pt x="174" y="2806"/>
                  </a:cubicBezTo>
                  <a:cubicBezTo>
                    <a:pt x="148" y="2880"/>
                    <a:pt x="123" y="2955"/>
                    <a:pt x="97" y="3029"/>
                  </a:cubicBezTo>
                  <a:cubicBezTo>
                    <a:pt x="86" y="3095"/>
                    <a:pt x="76" y="3161"/>
                    <a:pt x="65" y="3227"/>
                  </a:cubicBezTo>
                  <a:lnTo>
                    <a:pt x="65" y="3433"/>
                  </a:lnTo>
                  <a:cubicBezTo>
                    <a:pt x="74" y="3517"/>
                    <a:pt x="82" y="3600"/>
                    <a:pt x="91" y="3684"/>
                  </a:cubicBezTo>
                  <a:cubicBezTo>
                    <a:pt x="93" y="3786"/>
                    <a:pt x="95" y="3889"/>
                    <a:pt x="97" y="3991"/>
                  </a:cubicBezTo>
                  <a:cubicBezTo>
                    <a:pt x="107" y="4075"/>
                    <a:pt x="117" y="4158"/>
                    <a:pt x="127" y="4242"/>
                  </a:cubicBezTo>
                  <a:cubicBezTo>
                    <a:pt x="139" y="4339"/>
                    <a:pt x="152" y="4436"/>
                    <a:pt x="164" y="4533"/>
                  </a:cubicBezTo>
                  <a:cubicBezTo>
                    <a:pt x="175" y="4571"/>
                    <a:pt x="186" y="4608"/>
                    <a:pt x="197" y="4646"/>
                  </a:cubicBezTo>
                  <a:cubicBezTo>
                    <a:pt x="214" y="4682"/>
                    <a:pt x="230" y="4719"/>
                    <a:pt x="247" y="4755"/>
                  </a:cubicBezTo>
                  <a:lnTo>
                    <a:pt x="247" y="4755"/>
                  </a:lnTo>
                  <a:cubicBezTo>
                    <a:pt x="229" y="4796"/>
                    <a:pt x="212" y="4836"/>
                    <a:pt x="194" y="4877"/>
                  </a:cubicBezTo>
                  <a:cubicBezTo>
                    <a:pt x="170" y="4947"/>
                    <a:pt x="145" y="5017"/>
                    <a:pt x="121" y="5087"/>
                  </a:cubicBezTo>
                  <a:cubicBezTo>
                    <a:pt x="99" y="5156"/>
                    <a:pt x="78" y="5224"/>
                    <a:pt x="56" y="5293"/>
                  </a:cubicBezTo>
                  <a:cubicBezTo>
                    <a:pt x="50" y="5352"/>
                    <a:pt x="44" y="5412"/>
                    <a:pt x="38" y="5471"/>
                  </a:cubicBezTo>
                  <a:cubicBezTo>
                    <a:pt x="39" y="5541"/>
                    <a:pt x="41" y="5611"/>
                    <a:pt x="42" y="5681"/>
                  </a:cubicBezTo>
                  <a:lnTo>
                    <a:pt x="42" y="5681"/>
                  </a:lnTo>
                  <a:lnTo>
                    <a:pt x="0" y="5726"/>
                  </a:lnTo>
                  <a:cubicBezTo>
                    <a:pt x="25" y="5823"/>
                    <a:pt x="51" y="5920"/>
                    <a:pt x="76" y="6017"/>
                  </a:cubicBezTo>
                  <a:lnTo>
                    <a:pt x="184" y="6276"/>
                  </a:lnTo>
                  <a:lnTo>
                    <a:pt x="375" y="6474"/>
                  </a:lnTo>
                  <a:cubicBezTo>
                    <a:pt x="379" y="6695"/>
                    <a:pt x="384" y="6916"/>
                    <a:pt x="388" y="7137"/>
                  </a:cubicBezTo>
                  <a:cubicBezTo>
                    <a:pt x="379" y="7163"/>
                    <a:pt x="369" y="7188"/>
                    <a:pt x="360" y="7214"/>
                  </a:cubicBezTo>
                  <a:cubicBezTo>
                    <a:pt x="350" y="7304"/>
                    <a:pt x="339" y="7395"/>
                    <a:pt x="329" y="7485"/>
                  </a:cubicBezTo>
                  <a:lnTo>
                    <a:pt x="508" y="7452"/>
                  </a:lnTo>
                  <a:cubicBezTo>
                    <a:pt x="521" y="7544"/>
                    <a:pt x="535" y="7635"/>
                    <a:pt x="548" y="7727"/>
                  </a:cubicBezTo>
                  <a:lnTo>
                    <a:pt x="821" y="8338"/>
                  </a:lnTo>
                  <a:cubicBezTo>
                    <a:pt x="807" y="8525"/>
                    <a:pt x="792" y="8713"/>
                    <a:pt x="778" y="8900"/>
                  </a:cubicBezTo>
                  <a:cubicBezTo>
                    <a:pt x="790" y="8932"/>
                    <a:pt x="803" y="8965"/>
                    <a:pt x="815" y="8997"/>
                  </a:cubicBezTo>
                  <a:cubicBezTo>
                    <a:pt x="791" y="9056"/>
                    <a:pt x="766" y="9116"/>
                    <a:pt x="742" y="9175"/>
                  </a:cubicBezTo>
                  <a:cubicBezTo>
                    <a:pt x="722" y="9228"/>
                    <a:pt x="701" y="9280"/>
                    <a:pt x="681" y="9333"/>
                  </a:cubicBezTo>
                  <a:cubicBezTo>
                    <a:pt x="676" y="9375"/>
                    <a:pt x="670" y="9416"/>
                    <a:pt x="665" y="9458"/>
                  </a:cubicBezTo>
                  <a:lnTo>
                    <a:pt x="754" y="9592"/>
                  </a:lnTo>
                  <a:cubicBezTo>
                    <a:pt x="771" y="9639"/>
                    <a:pt x="789" y="9686"/>
                    <a:pt x="806" y="9733"/>
                  </a:cubicBezTo>
                  <a:cubicBezTo>
                    <a:pt x="855" y="9656"/>
                    <a:pt x="905" y="9580"/>
                    <a:pt x="954" y="9503"/>
                  </a:cubicBezTo>
                  <a:lnTo>
                    <a:pt x="1039" y="9624"/>
                  </a:lnTo>
                  <a:lnTo>
                    <a:pt x="1097" y="9624"/>
                  </a:lnTo>
                  <a:cubicBezTo>
                    <a:pt x="1118" y="9675"/>
                    <a:pt x="1138" y="9727"/>
                    <a:pt x="1159" y="9778"/>
                  </a:cubicBezTo>
                  <a:cubicBezTo>
                    <a:pt x="1182" y="9849"/>
                    <a:pt x="1204" y="9921"/>
                    <a:pt x="1227" y="9992"/>
                  </a:cubicBezTo>
                  <a:lnTo>
                    <a:pt x="1365" y="9891"/>
                  </a:lnTo>
                  <a:lnTo>
                    <a:pt x="1329" y="9636"/>
                  </a:lnTo>
                  <a:cubicBezTo>
                    <a:pt x="1341" y="9577"/>
                    <a:pt x="1353" y="9517"/>
                    <a:pt x="1365" y="9458"/>
                  </a:cubicBezTo>
                  <a:cubicBezTo>
                    <a:pt x="1398" y="9379"/>
                    <a:pt x="1430" y="9299"/>
                    <a:pt x="1463" y="922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9" name="Freeform 274"/>
            <p:cNvSpPr>
              <a:spLocks/>
            </p:cNvSpPr>
            <p:nvPr/>
          </p:nvSpPr>
          <p:spPr bwMode="auto">
            <a:xfrm>
              <a:off x="3079318" y="4557753"/>
              <a:ext cx="60708" cy="75877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4" y="8"/>
                </a:cxn>
                <a:cxn ang="0">
                  <a:pos x="32" y="0"/>
                </a:cxn>
                <a:cxn ang="0">
                  <a:pos x="64" y="79"/>
                </a:cxn>
                <a:cxn ang="0">
                  <a:pos x="0" y="75"/>
                </a:cxn>
              </a:cxnLst>
              <a:rect l="0" t="0" r="r" b="b"/>
              <a:pathLst>
                <a:path w="64" h="79">
                  <a:moveTo>
                    <a:pt x="0" y="75"/>
                  </a:moveTo>
                  <a:lnTo>
                    <a:pt x="4" y="8"/>
                  </a:lnTo>
                  <a:lnTo>
                    <a:pt x="32" y="0"/>
                  </a:lnTo>
                  <a:lnTo>
                    <a:pt x="64" y="7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Freeform 275"/>
            <p:cNvSpPr>
              <a:spLocks/>
            </p:cNvSpPr>
            <p:nvPr/>
          </p:nvSpPr>
          <p:spPr bwMode="auto">
            <a:xfrm>
              <a:off x="1891164" y="3089818"/>
              <a:ext cx="49145" cy="4377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3" y="45"/>
                </a:cxn>
                <a:cxn ang="0">
                  <a:pos x="49" y="24"/>
                </a:cxn>
                <a:cxn ang="0">
                  <a:pos x="17" y="0"/>
                </a:cxn>
                <a:cxn ang="0">
                  <a:pos x="0" y="28"/>
                </a:cxn>
              </a:cxnLst>
              <a:rect l="0" t="0" r="r" b="b"/>
              <a:pathLst>
                <a:path w="53" h="45">
                  <a:moveTo>
                    <a:pt x="0" y="28"/>
                  </a:moveTo>
                  <a:lnTo>
                    <a:pt x="53" y="45"/>
                  </a:lnTo>
                  <a:lnTo>
                    <a:pt x="49" y="24"/>
                  </a:lnTo>
                  <a:lnTo>
                    <a:pt x="17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Freeform 276"/>
            <p:cNvSpPr>
              <a:spLocks/>
            </p:cNvSpPr>
            <p:nvPr/>
          </p:nvSpPr>
          <p:spPr bwMode="auto">
            <a:xfrm>
              <a:off x="2183144" y="3548000"/>
              <a:ext cx="144544" cy="17801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4" y="0"/>
                </a:cxn>
                <a:cxn ang="0">
                  <a:pos x="97" y="23"/>
                </a:cxn>
                <a:cxn ang="0">
                  <a:pos x="151" y="111"/>
                </a:cxn>
                <a:cxn ang="0">
                  <a:pos x="142" y="145"/>
                </a:cxn>
                <a:cxn ang="0">
                  <a:pos x="123" y="184"/>
                </a:cxn>
                <a:cxn ang="0">
                  <a:pos x="103" y="152"/>
                </a:cxn>
                <a:cxn ang="0">
                  <a:pos x="91" y="177"/>
                </a:cxn>
                <a:cxn ang="0">
                  <a:pos x="67" y="120"/>
                </a:cxn>
                <a:cxn ang="0">
                  <a:pos x="62" y="68"/>
                </a:cxn>
                <a:cxn ang="0">
                  <a:pos x="0" y="5"/>
                </a:cxn>
              </a:cxnLst>
              <a:rect l="0" t="0" r="r" b="b"/>
              <a:pathLst>
                <a:path w="151" h="184">
                  <a:moveTo>
                    <a:pt x="0" y="5"/>
                  </a:moveTo>
                  <a:lnTo>
                    <a:pt x="54" y="0"/>
                  </a:lnTo>
                  <a:lnTo>
                    <a:pt x="97" y="23"/>
                  </a:lnTo>
                  <a:lnTo>
                    <a:pt x="151" y="111"/>
                  </a:lnTo>
                  <a:lnTo>
                    <a:pt x="142" y="145"/>
                  </a:lnTo>
                  <a:lnTo>
                    <a:pt x="123" y="184"/>
                  </a:lnTo>
                  <a:lnTo>
                    <a:pt x="103" y="152"/>
                  </a:lnTo>
                  <a:lnTo>
                    <a:pt x="91" y="177"/>
                  </a:lnTo>
                  <a:lnTo>
                    <a:pt x="67" y="120"/>
                  </a:lnTo>
                  <a:lnTo>
                    <a:pt x="62" y="6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Freeform 279"/>
            <p:cNvSpPr>
              <a:spLocks/>
            </p:cNvSpPr>
            <p:nvPr/>
          </p:nvSpPr>
          <p:spPr bwMode="auto">
            <a:xfrm>
              <a:off x="2564740" y="4435182"/>
              <a:ext cx="922192" cy="887182"/>
            </a:xfrm>
            <a:custGeom>
              <a:avLst/>
              <a:gdLst/>
              <a:ahLst/>
              <a:cxnLst>
                <a:cxn ang="0">
                  <a:pos x="499" y="225"/>
                </a:cxn>
                <a:cxn ang="0">
                  <a:pos x="533" y="201"/>
                </a:cxn>
                <a:cxn ang="0">
                  <a:pos x="597" y="205"/>
                </a:cxn>
                <a:cxn ang="0">
                  <a:pos x="597" y="205"/>
                </a:cxn>
                <a:cxn ang="0">
                  <a:pos x="649" y="260"/>
                </a:cxn>
                <a:cxn ang="0">
                  <a:pos x="712" y="324"/>
                </a:cxn>
                <a:cxn ang="0">
                  <a:pos x="719" y="383"/>
                </a:cxn>
                <a:cxn ang="0">
                  <a:pos x="743" y="403"/>
                </a:cxn>
                <a:cxn ang="0">
                  <a:pos x="778" y="510"/>
                </a:cxn>
                <a:cxn ang="0">
                  <a:pos x="918" y="517"/>
                </a:cxn>
                <a:cxn ang="0">
                  <a:pos x="956" y="573"/>
                </a:cxn>
                <a:cxn ang="0">
                  <a:pos x="925" y="699"/>
                </a:cxn>
                <a:cxn ang="0">
                  <a:pos x="794" y="727"/>
                </a:cxn>
                <a:cxn ang="0">
                  <a:pos x="660" y="751"/>
                </a:cxn>
                <a:cxn ang="0">
                  <a:pos x="620" y="797"/>
                </a:cxn>
                <a:cxn ang="0">
                  <a:pos x="605" y="865"/>
                </a:cxn>
                <a:cxn ang="0">
                  <a:pos x="546" y="913"/>
                </a:cxn>
                <a:cxn ang="0">
                  <a:pos x="546" y="873"/>
                </a:cxn>
                <a:cxn ang="0">
                  <a:pos x="546" y="841"/>
                </a:cxn>
                <a:cxn ang="0">
                  <a:pos x="526" y="834"/>
                </a:cxn>
                <a:cxn ang="0">
                  <a:pos x="471" y="830"/>
                </a:cxn>
                <a:cxn ang="0">
                  <a:pos x="419" y="834"/>
                </a:cxn>
                <a:cxn ang="0">
                  <a:pos x="384" y="853"/>
                </a:cxn>
                <a:cxn ang="0">
                  <a:pos x="332" y="794"/>
                </a:cxn>
                <a:cxn ang="0">
                  <a:pos x="316" y="738"/>
                </a:cxn>
                <a:cxn ang="0">
                  <a:pos x="285" y="691"/>
                </a:cxn>
                <a:cxn ang="0">
                  <a:pos x="230" y="620"/>
                </a:cxn>
                <a:cxn ang="0">
                  <a:pos x="202" y="569"/>
                </a:cxn>
                <a:cxn ang="0">
                  <a:pos x="171" y="470"/>
                </a:cxn>
                <a:cxn ang="0">
                  <a:pos x="119" y="387"/>
                </a:cxn>
                <a:cxn ang="0">
                  <a:pos x="55" y="328"/>
                </a:cxn>
                <a:cxn ang="0">
                  <a:pos x="47" y="256"/>
                </a:cxn>
                <a:cxn ang="0">
                  <a:pos x="9" y="232"/>
                </a:cxn>
                <a:cxn ang="0">
                  <a:pos x="0" y="181"/>
                </a:cxn>
                <a:cxn ang="0">
                  <a:pos x="55" y="181"/>
                </a:cxn>
                <a:cxn ang="0">
                  <a:pos x="95" y="142"/>
                </a:cxn>
                <a:cxn ang="0">
                  <a:pos x="134" y="110"/>
                </a:cxn>
                <a:cxn ang="0">
                  <a:pos x="134" y="46"/>
                </a:cxn>
                <a:cxn ang="0">
                  <a:pos x="186" y="4"/>
                </a:cxn>
                <a:cxn ang="0">
                  <a:pos x="202" y="0"/>
                </a:cxn>
                <a:cxn ang="0">
                  <a:pos x="233" y="23"/>
                </a:cxn>
                <a:cxn ang="0">
                  <a:pos x="265" y="46"/>
                </a:cxn>
                <a:cxn ang="0">
                  <a:pos x="316" y="43"/>
                </a:cxn>
                <a:cxn ang="0">
                  <a:pos x="348" y="94"/>
                </a:cxn>
                <a:cxn ang="0">
                  <a:pos x="384" y="107"/>
                </a:cxn>
                <a:cxn ang="0">
                  <a:pos x="423" y="177"/>
                </a:cxn>
                <a:cxn ang="0">
                  <a:pos x="499" y="225"/>
                </a:cxn>
              </a:cxnLst>
              <a:rect l="0" t="0" r="r" b="b"/>
              <a:pathLst>
                <a:path w="956" h="913">
                  <a:moveTo>
                    <a:pt x="499" y="225"/>
                  </a:moveTo>
                  <a:lnTo>
                    <a:pt x="533" y="201"/>
                  </a:lnTo>
                  <a:lnTo>
                    <a:pt x="597" y="205"/>
                  </a:lnTo>
                  <a:lnTo>
                    <a:pt x="597" y="205"/>
                  </a:lnTo>
                  <a:lnTo>
                    <a:pt x="649" y="260"/>
                  </a:lnTo>
                  <a:lnTo>
                    <a:pt x="712" y="324"/>
                  </a:lnTo>
                  <a:lnTo>
                    <a:pt x="719" y="383"/>
                  </a:lnTo>
                  <a:lnTo>
                    <a:pt x="743" y="403"/>
                  </a:lnTo>
                  <a:lnTo>
                    <a:pt x="778" y="510"/>
                  </a:lnTo>
                  <a:lnTo>
                    <a:pt x="918" y="517"/>
                  </a:lnTo>
                  <a:lnTo>
                    <a:pt x="956" y="573"/>
                  </a:lnTo>
                  <a:lnTo>
                    <a:pt x="925" y="699"/>
                  </a:lnTo>
                  <a:lnTo>
                    <a:pt x="794" y="727"/>
                  </a:lnTo>
                  <a:lnTo>
                    <a:pt x="660" y="751"/>
                  </a:lnTo>
                  <a:lnTo>
                    <a:pt x="620" y="797"/>
                  </a:lnTo>
                  <a:lnTo>
                    <a:pt x="605" y="865"/>
                  </a:lnTo>
                  <a:lnTo>
                    <a:pt x="546" y="913"/>
                  </a:lnTo>
                  <a:lnTo>
                    <a:pt x="546" y="873"/>
                  </a:lnTo>
                  <a:lnTo>
                    <a:pt x="546" y="841"/>
                  </a:lnTo>
                  <a:lnTo>
                    <a:pt x="526" y="834"/>
                  </a:lnTo>
                  <a:lnTo>
                    <a:pt x="471" y="830"/>
                  </a:lnTo>
                  <a:lnTo>
                    <a:pt x="419" y="834"/>
                  </a:lnTo>
                  <a:lnTo>
                    <a:pt x="384" y="853"/>
                  </a:lnTo>
                  <a:lnTo>
                    <a:pt x="332" y="794"/>
                  </a:lnTo>
                  <a:lnTo>
                    <a:pt x="316" y="738"/>
                  </a:lnTo>
                  <a:lnTo>
                    <a:pt x="285" y="691"/>
                  </a:lnTo>
                  <a:lnTo>
                    <a:pt x="230" y="620"/>
                  </a:lnTo>
                  <a:lnTo>
                    <a:pt x="202" y="569"/>
                  </a:lnTo>
                  <a:lnTo>
                    <a:pt x="171" y="470"/>
                  </a:lnTo>
                  <a:lnTo>
                    <a:pt x="119" y="387"/>
                  </a:lnTo>
                  <a:lnTo>
                    <a:pt x="55" y="328"/>
                  </a:lnTo>
                  <a:lnTo>
                    <a:pt x="47" y="256"/>
                  </a:lnTo>
                  <a:lnTo>
                    <a:pt x="9" y="232"/>
                  </a:lnTo>
                  <a:lnTo>
                    <a:pt x="0" y="181"/>
                  </a:lnTo>
                  <a:lnTo>
                    <a:pt x="55" y="181"/>
                  </a:lnTo>
                  <a:lnTo>
                    <a:pt x="95" y="142"/>
                  </a:lnTo>
                  <a:lnTo>
                    <a:pt x="134" y="110"/>
                  </a:lnTo>
                  <a:lnTo>
                    <a:pt x="134" y="46"/>
                  </a:lnTo>
                  <a:lnTo>
                    <a:pt x="186" y="4"/>
                  </a:lnTo>
                  <a:lnTo>
                    <a:pt x="202" y="0"/>
                  </a:lnTo>
                  <a:lnTo>
                    <a:pt x="233" y="23"/>
                  </a:lnTo>
                  <a:lnTo>
                    <a:pt x="265" y="46"/>
                  </a:lnTo>
                  <a:lnTo>
                    <a:pt x="316" y="43"/>
                  </a:lnTo>
                  <a:lnTo>
                    <a:pt x="348" y="94"/>
                  </a:lnTo>
                  <a:lnTo>
                    <a:pt x="384" y="107"/>
                  </a:lnTo>
                  <a:lnTo>
                    <a:pt x="423" y="177"/>
                  </a:lnTo>
                  <a:lnTo>
                    <a:pt x="499" y="22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Freeform 280"/>
            <p:cNvSpPr>
              <a:spLocks/>
            </p:cNvSpPr>
            <p:nvPr/>
          </p:nvSpPr>
          <p:spPr bwMode="auto">
            <a:xfrm>
              <a:off x="5432496" y="4954650"/>
              <a:ext cx="326671" cy="461101"/>
            </a:xfrm>
            <a:custGeom>
              <a:avLst/>
              <a:gdLst/>
              <a:ahLst/>
              <a:cxnLst>
                <a:cxn ang="0">
                  <a:pos x="59" y="59"/>
                </a:cxn>
                <a:cxn ang="0">
                  <a:pos x="59" y="15"/>
                </a:cxn>
                <a:cxn ang="0">
                  <a:pos x="94" y="0"/>
                </a:cxn>
                <a:cxn ang="0">
                  <a:pos x="121" y="70"/>
                </a:cxn>
                <a:cxn ang="0">
                  <a:pos x="200" y="98"/>
                </a:cxn>
                <a:cxn ang="0">
                  <a:pos x="204" y="145"/>
                </a:cxn>
                <a:cxn ang="0">
                  <a:pos x="197" y="180"/>
                </a:cxn>
                <a:cxn ang="0">
                  <a:pos x="300" y="319"/>
                </a:cxn>
                <a:cxn ang="0">
                  <a:pos x="339" y="347"/>
                </a:cxn>
                <a:cxn ang="0">
                  <a:pos x="339" y="438"/>
                </a:cxn>
                <a:cxn ang="0">
                  <a:pos x="291" y="473"/>
                </a:cxn>
                <a:cxn ang="0">
                  <a:pos x="259" y="438"/>
                </a:cxn>
                <a:cxn ang="0">
                  <a:pos x="259" y="363"/>
                </a:cxn>
                <a:cxn ang="0">
                  <a:pos x="236" y="359"/>
                </a:cxn>
                <a:cxn ang="0">
                  <a:pos x="160" y="221"/>
                </a:cxn>
                <a:cxn ang="0">
                  <a:pos x="125" y="252"/>
                </a:cxn>
                <a:cxn ang="0">
                  <a:pos x="77" y="193"/>
                </a:cxn>
                <a:cxn ang="0">
                  <a:pos x="22" y="157"/>
                </a:cxn>
                <a:cxn ang="0">
                  <a:pos x="0" y="62"/>
                </a:cxn>
                <a:cxn ang="0">
                  <a:pos x="59" y="59"/>
                </a:cxn>
              </a:cxnLst>
              <a:rect l="0" t="0" r="r" b="b"/>
              <a:pathLst>
                <a:path w="339" h="473">
                  <a:moveTo>
                    <a:pt x="59" y="59"/>
                  </a:moveTo>
                  <a:lnTo>
                    <a:pt x="59" y="15"/>
                  </a:lnTo>
                  <a:lnTo>
                    <a:pt x="94" y="0"/>
                  </a:lnTo>
                  <a:lnTo>
                    <a:pt x="121" y="70"/>
                  </a:lnTo>
                  <a:lnTo>
                    <a:pt x="200" y="98"/>
                  </a:lnTo>
                  <a:lnTo>
                    <a:pt x="204" y="145"/>
                  </a:lnTo>
                  <a:lnTo>
                    <a:pt x="197" y="180"/>
                  </a:lnTo>
                  <a:lnTo>
                    <a:pt x="300" y="319"/>
                  </a:lnTo>
                  <a:lnTo>
                    <a:pt x="339" y="347"/>
                  </a:lnTo>
                  <a:lnTo>
                    <a:pt x="339" y="438"/>
                  </a:lnTo>
                  <a:lnTo>
                    <a:pt x="291" y="473"/>
                  </a:lnTo>
                  <a:lnTo>
                    <a:pt x="259" y="438"/>
                  </a:lnTo>
                  <a:lnTo>
                    <a:pt x="259" y="363"/>
                  </a:lnTo>
                  <a:lnTo>
                    <a:pt x="236" y="359"/>
                  </a:lnTo>
                  <a:lnTo>
                    <a:pt x="160" y="221"/>
                  </a:lnTo>
                  <a:lnTo>
                    <a:pt x="125" y="252"/>
                  </a:lnTo>
                  <a:lnTo>
                    <a:pt x="77" y="193"/>
                  </a:lnTo>
                  <a:lnTo>
                    <a:pt x="22" y="157"/>
                  </a:lnTo>
                  <a:lnTo>
                    <a:pt x="0" y="62"/>
                  </a:lnTo>
                  <a:lnTo>
                    <a:pt x="59" y="5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Freeform 281"/>
            <p:cNvSpPr>
              <a:spLocks/>
            </p:cNvSpPr>
            <p:nvPr/>
          </p:nvSpPr>
          <p:spPr bwMode="auto">
            <a:xfrm>
              <a:off x="3252770" y="4750365"/>
              <a:ext cx="260180" cy="1867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59"/>
                </a:cxn>
                <a:cxn ang="0">
                  <a:pos x="25" y="78"/>
                </a:cxn>
                <a:cxn ang="0">
                  <a:pos x="67" y="186"/>
                </a:cxn>
                <a:cxn ang="0">
                  <a:pos x="206" y="193"/>
                </a:cxn>
                <a:cxn ang="0">
                  <a:pos x="271" y="90"/>
                </a:cxn>
                <a:cxn ang="0">
                  <a:pos x="256" y="28"/>
                </a:cxn>
                <a:cxn ang="0">
                  <a:pos x="186" y="114"/>
                </a:cxn>
                <a:cxn ang="0">
                  <a:pos x="96" y="131"/>
                </a:cxn>
                <a:cxn ang="0">
                  <a:pos x="32" y="79"/>
                </a:cxn>
                <a:cxn ang="0">
                  <a:pos x="45" y="28"/>
                </a:cxn>
                <a:cxn ang="0">
                  <a:pos x="30" y="5"/>
                </a:cxn>
                <a:cxn ang="0">
                  <a:pos x="0" y="0"/>
                </a:cxn>
              </a:cxnLst>
              <a:rect l="0" t="0" r="r" b="b"/>
              <a:pathLst>
                <a:path w="271" h="193">
                  <a:moveTo>
                    <a:pt x="0" y="0"/>
                  </a:moveTo>
                  <a:lnTo>
                    <a:pt x="8" y="59"/>
                  </a:lnTo>
                  <a:lnTo>
                    <a:pt x="25" y="78"/>
                  </a:lnTo>
                  <a:lnTo>
                    <a:pt x="67" y="186"/>
                  </a:lnTo>
                  <a:lnTo>
                    <a:pt x="206" y="193"/>
                  </a:lnTo>
                  <a:lnTo>
                    <a:pt x="271" y="90"/>
                  </a:lnTo>
                  <a:lnTo>
                    <a:pt x="256" y="28"/>
                  </a:lnTo>
                  <a:lnTo>
                    <a:pt x="186" y="114"/>
                  </a:lnTo>
                  <a:lnTo>
                    <a:pt x="96" y="131"/>
                  </a:lnTo>
                  <a:lnTo>
                    <a:pt x="32" y="79"/>
                  </a:lnTo>
                  <a:lnTo>
                    <a:pt x="45" y="28"/>
                  </a:lnTo>
                  <a:lnTo>
                    <a:pt x="3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" name="Группа 2"/>
            <p:cNvGrpSpPr/>
            <p:nvPr/>
          </p:nvGrpSpPr>
          <p:grpSpPr>
            <a:xfrm>
              <a:off x="899592" y="2045046"/>
              <a:ext cx="1532167" cy="2150832"/>
              <a:chOff x="4113073" y="2492102"/>
              <a:chExt cx="931869" cy="1308143"/>
            </a:xfrm>
            <a:solidFill>
              <a:schemeClr val="bg1">
                <a:lumMod val="50000"/>
              </a:schemeClr>
            </a:solidFill>
          </p:grpSpPr>
          <p:sp>
            <p:nvSpPr>
              <p:cNvPr id="347" name="Freeform 232"/>
              <p:cNvSpPr>
                <a:spLocks/>
              </p:cNvSpPr>
              <p:nvPr/>
            </p:nvSpPr>
            <p:spPr bwMode="auto">
              <a:xfrm>
                <a:off x="4622963" y="3379580"/>
                <a:ext cx="163517" cy="92298"/>
              </a:xfrm>
              <a:custGeom>
                <a:avLst/>
                <a:gdLst/>
                <a:ahLst/>
                <a:cxnLst>
                  <a:cxn ang="0">
                    <a:pos x="280" y="39"/>
                  </a:cxn>
                  <a:cxn ang="0">
                    <a:pos x="244" y="9"/>
                  </a:cxn>
                  <a:cxn ang="0">
                    <a:pos x="220" y="0"/>
                  </a:cxn>
                  <a:cxn ang="0">
                    <a:pos x="144" y="16"/>
                  </a:cxn>
                  <a:cxn ang="0">
                    <a:pos x="93" y="16"/>
                  </a:cxn>
                  <a:cxn ang="0">
                    <a:pos x="31" y="7"/>
                  </a:cxn>
                  <a:cxn ang="0">
                    <a:pos x="36" y="51"/>
                  </a:cxn>
                  <a:cxn ang="0">
                    <a:pos x="19" y="79"/>
                  </a:cxn>
                  <a:cxn ang="0">
                    <a:pos x="16" y="90"/>
                  </a:cxn>
                  <a:cxn ang="0">
                    <a:pos x="0" y="113"/>
                  </a:cxn>
                  <a:cxn ang="0">
                    <a:pos x="20" y="118"/>
                  </a:cxn>
                  <a:cxn ang="0">
                    <a:pos x="20" y="118"/>
                  </a:cxn>
                  <a:cxn ang="0">
                    <a:pos x="69" y="143"/>
                  </a:cxn>
                  <a:cxn ang="0">
                    <a:pos x="121" y="156"/>
                  </a:cxn>
                  <a:cxn ang="0">
                    <a:pos x="148" y="132"/>
                  </a:cxn>
                  <a:cxn ang="0">
                    <a:pos x="185" y="134"/>
                  </a:cxn>
                  <a:cxn ang="0">
                    <a:pos x="229" y="122"/>
                  </a:cxn>
                  <a:cxn ang="0">
                    <a:pos x="260" y="71"/>
                  </a:cxn>
                  <a:cxn ang="0">
                    <a:pos x="280" y="39"/>
                  </a:cxn>
                </a:cxnLst>
                <a:rect l="0" t="0" r="r" b="b"/>
                <a:pathLst>
                  <a:path w="280" h="156">
                    <a:moveTo>
                      <a:pt x="280" y="39"/>
                    </a:moveTo>
                    <a:lnTo>
                      <a:pt x="244" y="9"/>
                    </a:lnTo>
                    <a:lnTo>
                      <a:pt x="220" y="0"/>
                    </a:lnTo>
                    <a:lnTo>
                      <a:pt x="144" y="16"/>
                    </a:lnTo>
                    <a:lnTo>
                      <a:pt x="93" y="16"/>
                    </a:lnTo>
                    <a:lnTo>
                      <a:pt x="31" y="7"/>
                    </a:lnTo>
                    <a:lnTo>
                      <a:pt x="36" y="51"/>
                    </a:lnTo>
                    <a:lnTo>
                      <a:pt x="19" y="79"/>
                    </a:lnTo>
                    <a:lnTo>
                      <a:pt x="16" y="90"/>
                    </a:lnTo>
                    <a:lnTo>
                      <a:pt x="0" y="113"/>
                    </a:lnTo>
                    <a:lnTo>
                      <a:pt x="20" y="118"/>
                    </a:lnTo>
                    <a:lnTo>
                      <a:pt x="20" y="118"/>
                    </a:lnTo>
                    <a:lnTo>
                      <a:pt x="69" y="143"/>
                    </a:lnTo>
                    <a:lnTo>
                      <a:pt x="121" y="156"/>
                    </a:lnTo>
                    <a:lnTo>
                      <a:pt x="148" y="132"/>
                    </a:lnTo>
                    <a:lnTo>
                      <a:pt x="185" y="134"/>
                    </a:lnTo>
                    <a:lnTo>
                      <a:pt x="229" y="122"/>
                    </a:lnTo>
                    <a:lnTo>
                      <a:pt x="260" y="71"/>
                    </a:lnTo>
                    <a:lnTo>
                      <a:pt x="280" y="3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233"/>
              <p:cNvSpPr>
                <a:spLocks/>
              </p:cNvSpPr>
              <p:nvPr/>
            </p:nvSpPr>
            <p:spPr bwMode="auto">
              <a:xfrm>
                <a:off x="4301205" y="3265982"/>
                <a:ext cx="84396" cy="69223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0" y="37"/>
                  </a:cxn>
                  <a:cxn ang="0">
                    <a:pos x="36" y="57"/>
                  </a:cxn>
                  <a:cxn ang="0">
                    <a:pos x="55" y="96"/>
                  </a:cxn>
                  <a:cxn ang="0">
                    <a:pos x="108" y="116"/>
                  </a:cxn>
                  <a:cxn ang="0">
                    <a:pos x="114" y="92"/>
                  </a:cxn>
                  <a:cxn ang="0">
                    <a:pos x="144" y="61"/>
                  </a:cxn>
                  <a:cxn ang="0">
                    <a:pos x="114" y="44"/>
                  </a:cxn>
                  <a:cxn ang="0">
                    <a:pos x="106" y="5"/>
                  </a:cxn>
                  <a:cxn ang="0">
                    <a:pos x="77" y="0"/>
                  </a:cxn>
                  <a:cxn ang="0">
                    <a:pos x="51" y="9"/>
                  </a:cxn>
                  <a:cxn ang="0">
                    <a:pos x="3" y="9"/>
                  </a:cxn>
                </a:cxnLst>
                <a:rect l="0" t="0" r="r" b="b"/>
                <a:pathLst>
                  <a:path w="144" h="116">
                    <a:moveTo>
                      <a:pt x="3" y="9"/>
                    </a:moveTo>
                    <a:lnTo>
                      <a:pt x="0" y="37"/>
                    </a:lnTo>
                    <a:lnTo>
                      <a:pt x="36" y="57"/>
                    </a:lnTo>
                    <a:lnTo>
                      <a:pt x="55" y="96"/>
                    </a:lnTo>
                    <a:lnTo>
                      <a:pt x="108" y="116"/>
                    </a:lnTo>
                    <a:lnTo>
                      <a:pt x="114" y="92"/>
                    </a:lnTo>
                    <a:lnTo>
                      <a:pt x="144" y="61"/>
                    </a:lnTo>
                    <a:lnTo>
                      <a:pt x="114" y="44"/>
                    </a:lnTo>
                    <a:lnTo>
                      <a:pt x="106" y="5"/>
                    </a:lnTo>
                    <a:lnTo>
                      <a:pt x="77" y="0"/>
                    </a:lnTo>
                    <a:lnTo>
                      <a:pt x="51" y="9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234"/>
              <p:cNvSpPr>
                <a:spLocks/>
              </p:cNvSpPr>
              <p:nvPr/>
            </p:nvSpPr>
            <p:spPr bwMode="auto">
              <a:xfrm>
                <a:off x="4422524" y="3029913"/>
                <a:ext cx="72088" cy="115372"/>
              </a:xfrm>
              <a:custGeom>
                <a:avLst/>
                <a:gdLst/>
                <a:ahLst/>
                <a:cxnLst>
                  <a:cxn ang="0">
                    <a:pos x="98" y="183"/>
                  </a:cxn>
                  <a:cxn ang="0">
                    <a:pos x="47" y="196"/>
                  </a:cxn>
                  <a:cxn ang="0">
                    <a:pos x="27" y="150"/>
                  </a:cxn>
                  <a:cxn ang="0">
                    <a:pos x="0" y="138"/>
                  </a:cxn>
                  <a:cxn ang="0">
                    <a:pos x="0" y="59"/>
                  </a:cxn>
                  <a:cxn ang="0">
                    <a:pos x="60" y="55"/>
                  </a:cxn>
                  <a:cxn ang="0">
                    <a:pos x="88" y="0"/>
                  </a:cxn>
                  <a:cxn ang="0">
                    <a:pos x="123" y="55"/>
                  </a:cxn>
                  <a:cxn ang="0">
                    <a:pos x="91" y="134"/>
                  </a:cxn>
                  <a:cxn ang="0">
                    <a:pos x="98" y="183"/>
                  </a:cxn>
                </a:cxnLst>
                <a:rect l="0" t="0" r="r" b="b"/>
                <a:pathLst>
                  <a:path w="123" h="196">
                    <a:moveTo>
                      <a:pt x="98" y="183"/>
                    </a:moveTo>
                    <a:lnTo>
                      <a:pt x="47" y="196"/>
                    </a:lnTo>
                    <a:lnTo>
                      <a:pt x="27" y="150"/>
                    </a:lnTo>
                    <a:lnTo>
                      <a:pt x="0" y="138"/>
                    </a:lnTo>
                    <a:lnTo>
                      <a:pt x="0" y="59"/>
                    </a:lnTo>
                    <a:lnTo>
                      <a:pt x="60" y="55"/>
                    </a:lnTo>
                    <a:lnTo>
                      <a:pt x="88" y="0"/>
                    </a:lnTo>
                    <a:lnTo>
                      <a:pt x="123" y="55"/>
                    </a:lnTo>
                    <a:lnTo>
                      <a:pt x="91" y="134"/>
                    </a:lnTo>
                    <a:lnTo>
                      <a:pt x="98" y="183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238"/>
              <p:cNvSpPr>
                <a:spLocks/>
              </p:cNvSpPr>
              <p:nvPr/>
            </p:nvSpPr>
            <p:spPr bwMode="auto">
              <a:xfrm>
                <a:off x="4782964" y="3521576"/>
                <a:ext cx="147692" cy="113597"/>
              </a:xfrm>
              <a:custGeom>
                <a:avLst/>
                <a:gdLst/>
                <a:ahLst/>
                <a:cxnLst>
                  <a:cxn ang="0">
                    <a:pos x="191" y="166"/>
                  </a:cxn>
                  <a:cxn ang="0">
                    <a:pos x="148" y="174"/>
                  </a:cxn>
                  <a:cxn ang="0">
                    <a:pos x="126" y="172"/>
                  </a:cxn>
                  <a:cxn ang="0">
                    <a:pos x="95" y="192"/>
                  </a:cxn>
                  <a:cxn ang="0">
                    <a:pos x="56" y="181"/>
                  </a:cxn>
                  <a:cxn ang="0">
                    <a:pos x="31" y="181"/>
                  </a:cxn>
                  <a:cxn ang="0">
                    <a:pos x="28" y="111"/>
                  </a:cxn>
                  <a:cxn ang="0">
                    <a:pos x="4" y="67"/>
                  </a:cxn>
                  <a:cxn ang="0">
                    <a:pos x="0" y="39"/>
                  </a:cxn>
                  <a:cxn ang="0">
                    <a:pos x="40" y="7"/>
                  </a:cxn>
                  <a:cxn ang="0">
                    <a:pos x="51" y="19"/>
                  </a:cxn>
                  <a:cxn ang="0">
                    <a:pos x="65" y="0"/>
                  </a:cxn>
                  <a:cxn ang="0">
                    <a:pos x="117" y="19"/>
                  </a:cxn>
                  <a:cxn ang="0">
                    <a:pos x="131" y="58"/>
                  </a:cxn>
                  <a:cxn ang="0">
                    <a:pos x="196" y="50"/>
                  </a:cxn>
                  <a:cxn ang="0">
                    <a:pos x="237" y="44"/>
                  </a:cxn>
                  <a:cxn ang="0">
                    <a:pos x="252" y="83"/>
                  </a:cxn>
                  <a:cxn ang="0">
                    <a:pos x="239" y="114"/>
                  </a:cxn>
                  <a:cxn ang="0">
                    <a:pos x="221" y="136"/>
                  </a:cxn>
                  <a:cxn ang="0">
                    <a:pos x="235" y="160"/>
                  </a:cxn>
                  <a:cxn ang="0">
                    <a:pos x="191" y="166"/>
                  </a:cxn>
                </a:cxnLst>
                <a:rect l="0" t="0" r="r" b="b"/>
                <a:pathLst>
                  <a:path w="252" h="192">
                    <a:moveTo>
                      <a:pt x="191" y="166"/>
                    </a:moveTo>
                    <a:lnTo>
                      <a:pt x="148" y="174"/>
                    </a:lnTo>
                    <a:lnTo>
                      <a:pt x="126" y="172"/>
                    </a:lnTo>
                    <a:lnTo>
                      <a:pt x="95" y="192"/>
                    </a:lnTo>
                    <a:lnTo>
                      <a:pt x="56" y="181"/>
                    </a:lnTo>
                    <a:lnTo>
                      <a:pt x="31" y="181"/>
                    </a:lnTo>
                    <a:lnTo>
                      <a:pt x="28" y="111"/>
                    </a:lnTo>
                    <a:lnTo>
                      <a:pt x="4" y="67"/>
                    </a:lnTo>
                    <a:lnTo>
                      <a:pt x="0" y="39"/>
                    </a:lnTo>
                    <a:lnTo>
                      <a:pt x="40" y="7"/>
                    </a:lnTo>
                    <a:lnTo>
                      <a:pt x="51" y="19"/>
                    </a:lnTo>
                    <a:lnTo>
                      <a:pt x="65" y="0"/>
                    </a:lnTo>
                    <a:lnTo>
                      <a:pt x="117" y="19"/>
                    </a:lnTo>
                    <a:lnTo>
                      <a:pt x="131" y="58"/>
                    </a:lnTo>
                    <a:lnTo>
                      <a:pt x="196" y="50"/>
                    </a:lnTo>
                    <a:lnTo>
                      <a:pt x="237" y="44"/>
                    </a:lnTo>
                    <a:lnTo>
                      <a:pt x="252" y="83"/>
                    </a:lnTo>
                    <a:lnTo>
                      <a:pt x="239" y="114"/>
                    </a:lnTo>
                    <a:lnTo>
                      <a:pt x="221" y="136"/>
                    </a:lnTo>
                    <a:lnTo>
                      <a:pt x="235" y="160"/>
                    </a:lnTo>
                    <a:lnTo>
                      <a:pt x="191" y="166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256"/>
              <p:cNvSpPr>
                <a:spLocks/>
              </p:cNvSpPr>
              <p:nvPr/>
            </p:nvSpPr>
            <p:spPr bwMode="auto">
              <a:xfrm>
                <a:off x="4452414" y="3585474"/>
                <a:ext cx="22857" cy="51474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7"/>
                  </a:cxn>
                  <a:cxn ang="0">
                    <a:pos x="0" y="34"/>
                  </a:cxn>
                  <a:cxn ang="0">
                    <a:pos x="5" y="66"/>
                  </a:cxn>
                  <a:cxn ang="0">
                    <a:pos x="29" y="86"/>
                  </a:cxn>
                  <a:cxn ang="0">
                    <a:pos x="38" y="0"/>
                  </a:cxn>
                </a:cxnLst>
                <a:rect l="0" t="0" r="r" b="b"/>
                <a:pathLst>
                  <a:path w="38" h="86">
                    <a:moveTo>
                      <a:pt x="38" y="0"/>
                    </a:moveTo>
                    <a:lnTo>
                      <a:pt x="25" y="17"/>
                    </a:lnTo>
                    <a:lnTo>
                      <a:pt x="0" y="34"/>
                    </a:lnTo>
                    <a:lnTo>
                      <a:pt x="5" y="66"/>
                    </a:lnTo>
                    <a:lnTo>
                      <a:pt x="29" y="86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257"/>
              <p:cNvSpPr>
                <a:spLocks/>
              </p:cNvSpPr>
              <p:nvPr/>
            </p:nvSpPr>
            <p:spPr bwMode="auto">
              <a:xfrm>
                <a:off x="4443623" y="3652923"/>
                <a:ext cx="31648" cy="63898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3" y="10"/>
                  </a:cxn>
                  <a:cxn ang="0">
                    <a:pos x="36" y="4"/>
                  </a:cxn>
                  <a:cxn ang="0">
                    <a:pos x="49" y="0"/>
                  </a:cxn>
                  <a:cxn ang="0">
                    <a:pos x="55" y="17"/>
                  </a:cxn>
                  <a:cxn ang="0">
                    <a:pos x="56" y="43"/>
                  </a:cxn>
                  <a:cxn ang="0">
                    <a:pos x="54" y="68"/>
                  </a:cxn>
                  <a:cxn ang="0">
                    <a:pos x="47" y="101"/>
                  </a:cxn>
                  <a:cxn ang="0">
                    <a:pos x="25" y="107"/>
                  </a:cxn>
                  <a:cxn ang="0">
                    <a:pos x="8" y="99"/>
                  </a:cxn>
                  <a:cxn ang="0">
                    <a:pos x="7" y="73"/>
                  </a:cxn>
                  <a:cxn ang="0">
                    <a:pos x="6" y="47"/>
                  </a:cxn>
                  <a:cxn ang="0">
                    <a:pos x="0" y="25"/>
                  </a:cxn>
                  <a:cxn ang="0">
                    <a:pos x="3" y="12"/>
                  </a:cxn>
                </a:cxnLst>
                <a:rect l="0" t="0" r="r" b="b"/>
                <a:pathLst>
                  <a:path w="56" h="107">
                    <a:moveTo>
                      <a:pt x="3" y="12"/>
                    </a:moveTo>
                    <a:lnTo>
                      <a:pt x="13" y="10"/>
                    </a:lnTo>
                    <a:lnTo>
                      <a:pt x="36" y="4"/>
                    </a:lnTo>
                    <a:lnTo>
                      <a:pt x="49" y="0"/>
                    </a:lnTo>
                    <a:lnTo>
                      <a:pt x="55" y="17"/>
                    </a:lnTo>
                    <a:lnTo>
                      <a:pt x="56" y="43"/>
                    </a:lnTo>
                    <a:lnTo>
                      <a:pt x="54" y="68"/>
                    </a:lnTo>
                    <a:lnTo>
                      <a:pt x="47" y="101"/>
                    </a:lnTo>
                    <a:lnTo>
                      <a:pt x="25" y="107"/>
                    </a:lnTo>
                    <a:lnTo>
                      <a:pt x="8" y="99"/>
                    </a:lnTo>
                    <a:lnTo>
                      <a:pt x="7" y="73"/>
                    </a:lnTo>
                    <a:lnTo>
                      <a:pt x="6" y="47"/>
                    </a:lnTo>
                    <a:lnTo>
                      <a:pt x="0" y="25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258"/>
              <p:cNvSpPr>
                <a:spLocks/>
              </p:cNvSpPr>
              <p:nvPr/>
            </p:nvSpPr>
            <p:spPr bwMode="auto">
              <a:xfrm>
                <a:off x="4731975" y="3624524"/>
                <a:ext cx="138901" cy="147321"/>
              </a:xfrm>
              <a:custGeom>
                <a:avLst/>
                <a:gdLst/>
                <a:ahLst/>
                <a:cxnLst>
                  <a:cxn ang="0">
                    <a:pos x="107" y="181"/>
                  </a:cxn>
                  <a:cxn ang="0">
                    <a:pos x="52" y="171"/>
                  </a:cxn>
                  <a:cxn ang="0">
                    <a:pos x="46" y="142"/>
                  </a:cxn>
                  <a:cxn ang="0">
                    <a:pos x="4" y="102"/>
                  </a:cxn>
                  <a:cxn ang="0">
                    <a:pos x="0" y="69"/>
                  </a:cxn>
                  <a:cxn ang="0">
                    <a:pos x="42" y="33"/>
                  </a:cxn>
                  <a:cxn ang="0">
                    <a:pos x="42" y="33"/>
                  </a:cxn>
                  <a:cxn ang="0">
                    <a:pos x="76" y="44"/>
                  </a:cxn>
                  <a:cxn ang="0">
                    <a:pos x="118" y="9"/>
                  </a:cxn>
                  <a:cxn ang="0">
                    <a:pos x="143" y="9"/>
                  </a:cxn>
                  <a:cxn ang="0">
                    <a:pos x="182" y="20"/>
                  </a:cxn>
                  <a:cxn ang="0">
                    <a:pos x="213" y="0"/>
                  </a:cxn>
                  <a:cxn ang="0">
                    <a:pos x="235" y="2"/>
                  </a:cxn>
                  <a:cxn ang="0">
                    <a:pos x="235" y="38"/>
                  </a:cxn>
                  <a:cxn ang="0">
                    <a:pos x="209" y="45"/>
                  </a:cxn>
                  <a:cxn ang="0">
                    <a:pos x="194" y="59"/>
                  </a:cxn>
                  <a:cxn ang="0">
                    <a:pos x="177" y="74"/>
                  </a:cxn>
                  <a:cxn ang="0">
                    <a:pos x="187" y="97"/>
                  </a:cxn>
                  <a:cxn ang="0">
                    <a:pos x="159" y="104"/>
                  </a:cxn>
                  <a:cxn ang="0">
                    <a:pos x="142" y="94"/>
                  </a:cxn>
                  <a:cxn ang="0">
                    <a:pos x="126" y="97"/>
                  </a:cxn>
                  <a:cxn ang="0">
                    <a:pos x="145" y="116"/>
                  </a:cxn>
                  <a:cxn ang="0">
                    <a:pos x="121" y="142"/>
                  </a:cxn>
                  <a:cxn ang="0">
                    <a:pos x="150" y="156"/>
                  </a:cxn>
                  <a:cxn ang="0">
                    <a:pos x="194" y="184"/>
                  </a:cxn>
                  <a:cxn ang="0">
                    <a:pos x="204" y="205"/>
                  </a:cxn>
                  <a:cxn ang="0">
                    <a:pos x="186" y="201"/>
                  </a:cxn>
                  <a:cxn ang="0">
                    <a:pos x="145" y="217"/>
                  </a:cxn>
                  <a:cxn ang="0">
                    <a:pos x="160" y="245"/>
                  </a:cxn>
                  <a:cxn ang="0">
                    <a:pos x="81" y="249"/>
                  </a:cxn>
                  <a:cxn ang="0">
                    <a:pos x="81" y="217"/>
                  </a:cxn>
                  <a:cxn ang="0">
                    <a:pos x="53" y="205"/>
                  </a:cxn>
                  <a:cxn ang="0">
                    <a:pos x="81" y="191"/>
                  </a:cxn>
                  <a:cxn ang="0">
                    <a:pos x="101" y="190"/>
                  </a:cxn>
                  <a:cxn ang="0">
                    <a:pos x="107" y="181"/>
                  </a:cxn>
                </a:cxnLst>
                <a:rect l="0" t="0" r="r" b="b"/>
                <a:pathLst>
                  <a:path w="235" h="249">
                    <a:moveTo>
                      <a:pt x="107" y="181"/>
                    </a:moveTo>
                    <a:lnTo>
                      <a:pt x="52" y="171"/>
                    </a:lnTo>
                    <a:lnTo>
                      <a:pt x="46" y="142"/>
                    </a:lnTo>
                    <a:lnTo>
                      <a:pt x="4" y="102"/>
                    </a:lnTo>
                    <a:lnTo>
                      <a:pt x="0" y="69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76" y="44"/>
                    </a:lnTo>
                    <a:lnTo>
                      <a:pt x="118" y="9"/>
                    </a:lnTo>
                    <a:lnTo>
                      <a:pt x="143" y="9"/>
                    </a:lnTo>
                    <a:lnTo>
                      <a:pt x="182" y="20"/>
                    </a:lnTo>
                    <a:lnTo>
                      <a:pt x="213" y="0"/>
                    </a:lnTo>
                    <a:lnTo>
                      <a:pt x="235" y="2"/>
                    </a:lnTo>
                    <a:lnTo>
                      <a:pt x="235" y="38"/>
                    </a:lnTo>
                    <a:lnTo>
                      <a:pt x="209" y="45"/>
                    </a:lnTo>
                    <a:lnTo>
                      <a:pt x="194" y="59"/>
                    </a:lnTo>
                    <a:lnTo>
                      <a:pt x="177" y="74"/>
                    </a:lnTo>
                    <a:lnTo>
                      <a:pt x="187" y="97"/>
                    </a:lnTo>
                    <a:lnTo>
                      <a:pt x="159" y="104"/>
                    </a:lnTo>
                    <a:lnTo>
                      <a:pt x="142" y="94"/>
                    </a:lnTo>
                    <a:lnTo>
                      <a:pt x="126" y="97"/>
                    </a:lnTo>
                    <a:lnTo>
                      <a:pt x="145" y="116"/>
                    </a:lnTo>
                    <a:lnTo>
                      <a:pt x="121" y="142"/>
                    </a:lnTo>
                    <a:lnTo>
                      <a:pt x="150" y="156"/>
                    </a:lnTo>
                    <a:lnTo>
                      <a:pt x="194" y="184"/>
                    </a:lnTo>
                    <a:lnTo>
                      <a:pt x="204" y="205"/>
                    </a:lnTo>
                    <a:lnTo>
                      <a:pt x="186" y="201"/>
                    </a:lnTo>
                    <a:lnTo>
                      <a:pt x="145" y="217"/>
                    </a:lnTo>
                    <a:lnTo>
                      <a:pt x="160" y="245"/>
                    </a:lnTo>
                    <a:lnTo>
                      <a:pt x="81" y="249"/>
                    </a:lnTo>
                    <a:lnTo>
                      <a:pt x="81" y="217"/>
                    </a:lnTo>
                    <a:lnTo>
                      <a:pt x="53" y="205"/>
                    </a:lnTo>
                    <a:lnTo>
                      <a:pt x="81" y="191"/>
                    </a:lnTo>
                    <a:lnTo>
                      <a:pt x="101" y="190"/>
                    </a:lnTo>
                    <a:lnTo>
                      <a:pt x="107" y="18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263"/>
              <p:cNvSpPr>
                <a:spLocks/>
              </p:cNvSpPr>
              <p:nvPr/>
            </p:nvSpPr>
            <p:spPr bwMode="auto">
              <a:xfrm>
                <a:off x="4730216" y="3400879"/>
                <a:ext cx="216264" cy="156196"/>
              </a:xfrm>
              <a:custGeom>
                <a:avLst/>
                <a:gdLst/>
                <a:ahLst/>
                <a:cxnLst>
                  <a:cxn ang="0">
                    <a:pos x="130" y="211"/>
                  </a:cxn>
                  <a:cxn ang="0">
                    <a:pos x="103" y="190"/>
                  </a:cxn>
                  <a:cxn ang="0">
                    <a:pos x="59" y="168"/>
                  </a:cxn>
                  <a:cxn ang="0">
                    <a:pos x="12" y="140"/>
                  </a:cxn>
                  <a:cxn ang="0">
                    <a:pos x="0" y="96"/>
                  </a:cxn>
                  <a:cxn ang="0">
                    <a:pos x="44" y="84"/>
                  </a:cxn>
                  <a:cxn ang="0">
                    <a:pos x="75" y="33"/>
                  </a:cxn>
                  <a:cxn ang="0">
                    <a:pos x="95" y="1"/>
                  </a:cxn>
                  <a:cxn ang="0">
                    <a:pos x="162" y="0"/>
                  </a:cxn>
                  <a:cxn ang="0">
                    <a:pos x="184" y="18"/>
                  </a:cxn>
                  <a:cxn ang="0">
                    <a:pos x="252" y="23"/>
                  </a:cxn>
                  <a:cxn ang="0">
                    <a:pos x="278" y="13"/>
                  </a:cxn>
                  <a:cxn ang="0">
                    <a:pos x="340" y="76"/>
                  </a:cxn>
                  <a:cxn ang="0">
                    <a:pos x="345" y="128"/>
                  </a:cxn>
                  <a:cxn ang="0">
                    <a:pos x="369" y="185"/>
                  </a:cxn>
                  <a:cxn ang="0">
                    <a:pos x="362" y="218"/>
                  </a:cxn>
                  <a:cxn ang="0">
                    <a:pos x="327" y="248"/>
                  </a:cxn>
                  <a:cxn ang="0">
                    <a:pos x="286" y="254"/>
                  </a:cxn>
                  <a:cxn ang="0">
                    <a:pos x="221" y="262"/>
                  </a:cxn>
                  <a:cxn ang="0">
                    <a:pos x="207" y="223"/>
                  </a:cxn>
                  <a:cxn ang="0">
                    <a:pos x="155" y="204"/>
                  </a:cxn>
                  <a:cxn ang="0">
                    <a:pos x="141" y="223"/>
                  </a:cxn>
                  <a:cxn ang="0">
                    <a:pos x="130" y="211"/>
                  </a:cxn>
                </a:cxnLst>
                <a:rect l="0" t="0" r="r" b="b"/>
                <a:pathLst>
                  <a:path w="369" h="262">
                    <a:moveTo>
                      <a:pt x="130" y="211"/>
                    </a:moveTo>
                    <a:lnTo>
                      <a:pt x="103" y="190"/>
                    </a:lnTo>
                    <a:lnTo>
                      <a:pt x="59" y="168"/>
                    </a:lnTo>
                    <a:lnTo>
                      <a:pt x="12" y="140"/>
                    </a:lnTo>
                    <a:lnTo>
                      <a:pt x="0" y="96"/>
                    </a:lnTo>
                    <a:lnTo>
                      <a:pt x="44" y="84"/>
                    </a:lnTo>
                    <a:lnTo>
                      <a:pt x="75" y="33"/>
                    </a:lnTo>
                    <a:lnTo>
                      <a:pt x="95" y="1"/>
                    </a:lnTo>
                    <a:lnTo>
                      <a:pt x="162" y="0"/>
                    </a:lnTo>
                    <a:lnTo>
                      <a:pt x="184" y="18"/>
                    </a:lnTo>
                    <a:lnTo>
                      <a:pt x="252" y="23"/>
                    </a:lnTo>
                    <a:lnTo>
                      <a:pt x="278" y="13"/>
                    </a:lnTo>
                    <a:lnTo>
                      <a:pt x="340" y="76"/>
                    </a:lnTo>
                    <a:lnTo>
                      <a:pt x="345" y="128"/>
                    </a:lnTo>
                    <a:lnTo>
                      <a:pt x="369" y="185"/>
                    </a:lnTo>
                    <a:lnTo>
                      <a:pt x="362" y="218"/>
                    </a:lnTo>
                    <a:lnTo>
                      <a:pt x="327" y="248"/>
                    </a:lnTo>
                    <a:lnTo>
                      <a:pt x="286" y="254"/>
                    </a:lnTo>
                    <a:lnTo>
                      <a:pt x="221" y="262"/>
                    </a:lnTo>
                    <a:lnTo>
                      <a:pt x="207" y="223"/>
                    </a:lnTo>
                    <a:lnTo>
                      <a:pt x="155" y="204"/>
                    </a:lnTo>
                    <a:lnTo>
                      <a:pt x="141" y="223"/>
                    </a:lnTo>
                    <a:lnTo>
                      <a:pt x="130" y="211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272"/>
              <p:cNvSpPr>
                <a:spLocks/>
              </p:cNvSpPr>
              <p:nvPr/>
            </p:nvSpPr>
            <p:spPr bwMode="auto">
              <a:xfrm>
                <a:off x="4828678" y="3780720"/>
                <a:ext cx="66813" cy="19525"/>
              </a:xfrm>
              <a:custGeom>
                <a:avLst/>
                <a:gdLst/>
                <a:ahLst/>
                <a:cxnLst>
                  <a:cxn ang="0">
                    <a:pos x="54" y="35"/>
                  </a:cxn>
                  <a:cxn ang="0">
                    <a:pos x="54" y="35"/>
                  </a:cxn>
                  <a:cxn ang="0">
                    <a:pos x="42" y="33"/>
                  </a:cxn>
                  <a:cxn ang="0">
                    <a:pos x="29" y="28"/>
                  </a:cxn>
                  <a:cxn ang="0">
                    <a:pos x="14" y="23"/>
                  </a:cxn>
                  <a:cxn ang="0">
                    <a:pos x="5" y="20"/>
                  </a:cxn>
                  <a:cxn ang="0">
                    <a:pos x="5" y="20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4" y="19"/>
                  </a:cxn>
                  <a:cxn ang="0">
                    <a:pos x="5" y="18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16" y="11"/>
                  </a:cxn>
                  <a:cxn ang="0">
                    <a:pos x="29" y="11"/>
                  </a:cxn>
                  <a:cxn ang="0">
                    <a:pos x="46" y="11"/>
                  </a:cxn>
                  <a:cxn ang="0">
                    <a:pos x="46" y="11"/>
                  </a:cxn>
                  <a:cxn ang="0">
                    <a:pos x="51" y="10"/>
                  </a:cxn>
                  <a:cxn ang="0">
                    <a:pos x="59" y="9"/>
                  </a:cxn>
                  <a:cxn ang="0">
                    <a:pos x="73" y="5"/>
                  </a:cxn>
                  <a:cxn ang="0">
                    <a:pos x="86" y="1"/>
                  </a:cxn>
                  <a:cxn ang="0">
                    <a:pos x="93" y="0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100" y="1"/>
                  </a:cxn>
                  <a:cxn ang="0">
                    <a:pos x="103" y="4"/>
                  </a:cxn>
                  <a:cxn ang="0">
                    <a:pos x="108" y="10"/>
                  </a:cxn>
                  <a:cxn ang="0">
                    <a:pos x="112" y="18"/>
                  </a:cxn>
                  <a:cxn ang="0">
                    <a:pos x="112" y="23"/>
                  </a:cxn>
                  <a:cxn ang="0">
                    <a:pos x="112" y="23"/>
                  </a:cxn>
                  <a:cxn ang="0">
                    <a:pos x="110" y="24"/>
                  </a:cxn>
                  <a:cxn ang="0">
                    <a:pos x="107" y="26"/>
                  </a:cxn>
                  <a:cxn ang="0">
                    <a:pos x="93" y="31"/>
                  </a:cxn>
                  <a:cxn ang="0">
                    <a:pos x="74" y="34"/>
                  </a:cxn>
                  <a:cxn ang="0">
                    <a:pos x="54" y="35"/>
                  </a:cxn>
                  <a:cxn ang="0">
                    <a:pos x="54" y="35"/>
                  </a:cxn>
                </a:cxnLst>
                <a:rect l="0" t="0" r="r" b="b"/>
                <a:pathLst>
                  <a:path w="112" h="35">
                    <a:moveTo>
                      <a:pt x="54" y="35"/>
                    </a:moveTo>
                    <a:lnTo>
                      <a:pt x="54" y="35"/>
                    </a:lnTo>
                    <a:lnTo>
                      <a:pt x="42" y="33"/>
                    </a:lnTo>
                    <a:lnTo>
                      <a:pt x="29" y="28"/>
                    </a:lnTo>
                    <a:lnTo>
                      <a:pt x="14" y="23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9" y="13"/>
                    </a:lnTo>
                    <a:lnTo>
                      <a:pt x="16" y="11"/>
                    </a:lnTo>
                    <a:lnTo>
                      <a:pt x="29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51" y="10"/>
                    </a:lnTo>
                    <a:lnTo>
                      <a:pt x="59" y="9"/>
                    </a:lnTo>
                    <a:lnTo>
                      <a:pt x="73" y="5"/>
                    </a:lnTo>
                    <a:lnTo>
                      <a:pt x="86" y="1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100" y="1"/>
                    </a:lnTo>
                    <a:lnTo>
                      <a:pt x="103" y="4"/>
                    </a:lnTo>
                    <a:lnTo>
                      <a:pt x="108" y="10"/>
                    </a:lnTo>
                    <a:lnTo>
                      <a:pt x="112" y="18"/>
                    </a:lnTo>
                    <a:lnTo>
                      <a:pt x="112" y="23"/>
                    </a:lnTo>
                    <a:lnTo>
                      <a:pt x="112" y="23"/>
                    </a:lnTo>
                    <a:lnTo>
                      <a:pt x="110" y="24"/>
                    </a:lnTo>
                    <a:lnTo>
                      <a:pt x="107" y="26"/>
                    </a:lnTo>
                    <a:lnTo>
                      <a:pt x="93" y="31"/>
                    </a:lnTo>
                    <a:lnTo>
                      <a:pt x="74" y="34"/>
                    </a:lnTo>
                    <a:lnTo>
                      <a:pt x="54" y="35"/>
                    </a:lnTo>
                    <a:lnTo>
                      <a:pt x="54" y="35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" name="Группа 1"/>
              <p:cNvGrpSpPr/>
              <p:nvPr/>
            </p:nvGrpSpPr>
            <p:grpSpPr>
              <a:xfrm>
                <a:off x="4113073" y="2492102"/>
                <a:ext cx="931869" cy="1293942"/>
                <a:chOff x="4113073" y="2492102"/>
                <a:chExt cx="931869" cy="1293942"/>
              </a:xfrm>
              <a:grpFill/>
            </p:grpSpPr>
            <p:sp>
              <p:nvSpPr>
                <p:cNvPr id="352" name="Freeform 237"/>
                <p:cNvSpPr>
                  <a:spLocks/>
                </p:cNvSpPr>
                <p:nvPr/>
              </p:nvSpPr>
              <p:spPr bwMode="auto">
                <a:xfrm>
                  <a:off x="4749557" y="2969565"/>
                  <a:ext cx="216264" cy="102947"/>
                </a:xfrm>
                <a:custGeom>
                  <a:avLst/>
                  <a:gdLst/>
                  <a:ahLst/>
                  <a:cxnLst>
                    <a:cxn ang="0">
                      <a:pos x="270" y="174"/>
                    </a:cxn>
                    <a:cxn ang="0">
                      <a:pos x="267" y="143"/>
                    </a:cxn>
                    <a:cxn ang="0">
                      <a:pos x="176" y="106"/>
                    </a:cxn>
                    <a:cxn ang="0">
                      <a:pos x="81" y="162"/>
                    </a:cxn>
                    <a:cxn ang="0">
                      <a:pos x="5" y="166"/>
                    </a:cxn>
                    <a:cxn ang="0">
                      <a:pos x="0" y="87"/>
                    </a:cxn>
                    <a:cxn ang="0">
                      <a:pos x="33" y="56"/>
                    </a:cxn>
                    <a:cxn ang="0">
                      <a:pos x="68" y="107"/>
                    </a:cxn>
                    <a:cxn ang="0">
                      <a:pos x="116" y="107"/>
                    </a:cxn>
                    <a:cxn ang="0">
                      <a:pos x="127" y="59"/>
                    </a:cxn>
                    <a:cxn ang="0">
                      <a:pos x="92" y="44"/>
                    </a:cxn>
                    <a:cxn ang="0">
                      <a:pos x="76" y="8"/>
                    </a:cxn>
                    <a:cxn ang="0">
                      <a:pos x="165" y="0"/>
                    </a:cxn>
                    <a:cxn ang="0">
                      <a:pos x="210" y="38"/>
                    </a:cxn>
                    <a:cxn ang="0">
                      <a:pos x="297" y="42"/>
                    </a:cxn>
                    <a:cxn ang="0">
                      <a:pos x="368" y="106"/>
                    </a:cxn>
                    <a:cxn ang="0">
                      <a:pos x="334" y="128"/>
                    </a:cxn>
                    <a:cxn ang="0">
                      <a:pos x="289" y="113"/>
                    </a:cxn>
                    <a:cxn ang="0">
                      <a:pos x="270" y="174"/>
                    </a:cxn>
                  </a:cxnLst>
                  <a:rect l="0" t="0" r="r" b="b"/>
                  <a:pathLst>
                    <a:path w="368" h="174">
                      <a:moveTo>
                        <a:pt x="270" y="174"/>
                      </a:moveTo>
                      <a:lnTo>
                        <a:pt x="267" y="143"/>
                      </a:lnTo>
                      <a:lnTo>
                        <a:pt x="176" y="106"/>
                      </a:lnTo>
                      <a:lnTo>
                        <a:pt x="81" y="162"/>
                      </a:lnTo>
                      <a:lnTo>
                        <a:pt x="5" y="166"/>
                      </a:lnTo>
                      <a:lnTo>
                        <a:pt x="0" y="87"/>
                      </a:lnTo>
                      <a:lnTo>
                        <a:pt x="33" y="56"/>
                      </a:lnTo>
                      <a:lnTo>
                        <a:pt x="68" y="107"/>
                      </a:lnTo>
                      <a:lnTo>
                        <a:pt x="116" y="107"/>
                      </a:lnTo>
                      <a:lnTo>
                        <a:pt x="127" y="59"/>
                      </a:lnTo>
                      <a:lnTo>
                        <a:pt x="92" y="44"/>
                      </a:lnTo>
                      <a:lnTo>
                        <a:pt x="76" y="8"/>
                      </a:lnTo>
                      <a:lnTo>
                        <a:pt x="165" y="0"/>
                      </a:lnTo>
                      <a:lnTo>
                        <a:pt x="210" y="38"/>
                      </a:lnTo>
                      <a:lnTo>
                        <a:pt x="297" y="42"/>
                      </a:lnTo>
                      <a:lnTo>
                        <a:pt x="368" y="106"/>
                      </a:lnTo>
                      <a:lnTo>
                        <a:pt x="334" y="128"/>
                      </a:lnTo>
                      <a:lnTo>
                        <a:pt x="289" y="113"/>
                      </a:lnTo>
                      <a:lnTo>
                        <a:pt x="270" y="17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 w="28575">
                      <a:solidFill>
                        <a:srgbClr val="1E1E1E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4" name="Freeform 239"/>
                <p:cNvSpPr>
                  <a:spLocks/>
                </p:cNvSpPr>
                <p:nvPr/>
              </p:nvSpPr>
              <p:spPr bwMode="auto">
                <a:xfrm>
                  <a:off x="4795271" y="2937616"/>
                  <a:ext cx="128352" cy="56799"/>
                </a:xfrm>
                <a:custGeom>
                  <a:avLst/>
                  <a:gdLst/>
                  <a:ahLst/>
                  <a:cxnLst>
                    <a:cxn ang="0">
                      <a:pos x="221" y="96"/>
                    </a:cxn>
                    <a:cxn ang="0">
                      <a:pos x="134" y="92"/>
                    </a:cxn>
                    <a:cxn ang="0">
                      <a:pos x="89" y="54"/>
                    </a:cxn>
                    <a:cxn ang="0">
                      <a:pos x="0" y="62"/>
                    </a:cxn>
                    <a:cxn ang="0">
                      <a:pos x="36" y="30"/>
                    </a:cxn>
                    <a:cxn ang="0">
                      <a:pos x="99" y="0"/>
                    </a:cxn>
                    <a:cxn ang="0">
                      <a:pos x="171" y="24"/>
                    </a:cxn>
                    <a:cxn ang="0">
                      <a:pos x="221" y="96"/>
                    </a:cxn>
                  </a:cxnLst>
                  <a:rect l="0" t="0" r="r" b="b"/>
                  <a:pathLst>
                    <a:path w="221" h="96">
                      <a:moveTo>
                        <a:pt x="221" y="96"/>
                      </a:moveTo>
                      <a:lnTo>
                        <a:pt x="134" y="92"/>
                      </a:lnTo>
                      <a:lnTo>
                        <a:pt x="89" y="54"/>
                      </a:lnTo>
                      <a:lnTo>
                        <a:pt x="0" y="62"/>
                      </a:lnTo>
                      <a:lnTo>
                        <a:pt x="36" y="30"/>
                      </a:lnTo>
                      <a:lnTo>
                        <a:pt x="99" y="0"/>
                      </a:lnTo>
                      <a:lnTo>
                        <a:pt x="171" y="24"/>
                      </a:lnTo>
                      <a:lnTo>
                        <a:pt x="221" y="9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 w="28575">
                      <a:solidFill>
                        <a:srgbClr val="1E1E1E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5" name="Freeform 240"/>
                <p:cNvSpPr>
                  <a:spLocks/>
                </p:cNvSpPr>
                <p:nvPr/>
              </p:nvSpPr>
              <p:spPr bwMode="auto">
                <a:xfrm>
                  <a:off x="4733733" y="2492102"/>
                  <a:ext cx="256704" cy="454389"/>
                </a:xfrm>
                <a:custGeom>
                  <a:avLst/>
                  <a:gdLst/>
                  <a:ahLst/>
                  <a:cxnLst>
                    <a:cxn ang="0">
                      <a:pos x="59" y="320"/>
                    </a:cxn>
                    <a:cxn ang="0">
                      <a:pos x="91" y="300"/>
                    </a:cxn>
                    <a:cxn ang="0">
                      <a:pos x="86" y="202"/>
                    </a:cxn>
                    <a:cxn ang="0">
                      <a:pos x="82" y="169"/>
                    </a:cxn>
                    <a:cxn ang="0">
                      <a:pos x="47" y="138"/>
                    </a:cxn>
                    <a:cxn ang="0">
                      <a:pos x="12" y="99"/>
                    </a:cxn>
                    <a:cxn ang="0">
                      <a:pos x="44" y="106"/>
                    </a:cxn>
                    <a:cxn ang="0">
                      <a:pos x="86" y="114"/>
                    </a:cxn>
                    <a:cxn ang="0">
                      <a:pos x="150" y="106"/>
                    </a:cxn>
                    <a:cxn ang="0">
                      <a:pos x="170" y="59"/>
                    </a:cxn>
                    <a:cxn ang="0">
                      <a:pos x="198" y="23"/>
                    </a:cxn>
                    <a:cxn ang="0">
                      <a:pos x="226" y="0"/>
                    </a:cxn>
                    <a:cxn ang="0">
                      <a:pos x="261" y="7"/>
                    </a:cxn>
                    <a:cxn ang="0">
                      <a:pos x="296" y="40"/>
                    </a:cxn>
                    <a:cxn ang="0">
                      <a:pos x="268" y="114"/>
                    </a:cxn>
                    <a:cxn ang="0">
                      <a:pos x="318" y="160"/>
                    </a:cxn>
                    <a:cxn ang="0">
                      <a:pos x="318" y="160"/>
                    </a:cxn>
                    <a:cxn ang="0">
                      <a:pos x="318" y="211"/>
                    </a:cxn>
                    <a:cxn ang="0">
                      <a:pos x="335" y="273"/>
                    </a:cxn>
                    <a:cxn ang="0">
                      <a:pos x="339" y="349"/>
                    </a:cxn>
                    <a:cxn ang="0">
                      <a:pos x="359" y="411"/>
                    </a:cxn>
                    <a:cxn ang="0">
                      <a:pos x="383" y="483"/>
                    </a:cxn>
                    <a:cxn ang="0">
                      <a:pos x="405" y="511"/>
                    </a:cxn>
                    <a:cxn ang="0">
                      <a:pos x="438" y="538"/>
                    </a:cxn>
                    <a:cxn ang="0">
                      <a:pos x="403" y="568"/>
                    </a:cxn>
                    <a:cxn ang="0">
                      <a:pos x="355" y="620"/>
                    </a:cxn>
                    <a:cxn ang="0">
                      <a:pos x="312" y="671"/>
                    </a:cxn>
                    <a:cxn ang="0">
                      <a:pos x="300" y="715"/>
                    </a:cxn>
                    <a:cxn ang="0">
                      <a:pos x="303" y="767"/>
                    </a:cxn>
                    <a:cxn ang="0">
                      <a:pos x="257" y="696"/>
                    </a:cxn>
                    <a:cxn ang="0">
                      <a:pos x="198" y="707"/>
                    </a:cxn>
                    <a:cxn ang="0">
                      <a:pos x="170" y="734"/>
                    </a:cxn>
                    <a:cxn ang="0">
                      <a:pos x="91" y="730"/>
                    </a:cxn>
                    <a:cxn ang="0">
                      <a:pos x="36" y="691"/>
                    </a:cxn>
                    <a:cxn ang="0">
                      <a:pos x="16" y="640"/>
                    </a:cxn>
                    <a:cxn ang="0">
                      <a:pos x="0" y="589"/>
                    </a:cxn>
                    <a:cxn ang="0">
                      <a:pos x="12" y="502"/>
                    </a:cxn>
                    <a:cxn ang="0">
                      <a:pos x="67" y="478"/>
                    </a:cxn>
                    <a:cxn ang="0">
                      <a:pos x="106" y="438"/>
                    </a:cxn>
                    <a:cxn ang="0">
                      <a:pos x="119" y="386"/>
                    </a:cxn>
                    <a:cxn ang="0">
                      <a:pos x="185" y="395"/>
                    </a:cxn>
                    <a:cxn ang="0">
                      <a:pos x="146" y="327"/>
                    </a:cxn>
                    <a:cxn ang="0">
                      <a:pos x="59" y="320"/>
                    </a:cxn>
                  </a:cxnLst>
                  <a:rect l="0" t="0" r="r" b="b"/>
                  <a:pathLst>
                    <a:path w="438" h="767">
                      <a:moveTo>
                        <a:pt x="59" y="320"/>
                      </a:moveTo>
                      <a:lnTo>
                        <a:pt x="91" y="300"/>
                      </a:lnTo>
                      <a:lnTo>
                        <a:pt x="86" y="202"/>
                      </a:lnTo>
                      <a:lnTo>
                        <a:pt x="82" y="169"/>
                      </a:lnTo>
                      <a:lnTo>
                        <a:pt x="47" y="138"/>
                      </a:lnTo>
                      <a:lnTo>
                        <a:pt x="12" y="99"/>
                      </a:lnTo>
                      <a:lnTo>
                        <a:pt x="44" y="106"/>
                      </a:lnTo>
                      <a:lnTo>
                        <a:pt x="86" y="114"/>
                      </a:lnTo>
                      <a:lnTo>
                        <a:pt x="150" y="106"/>
                      </a:lnTo>
                      <a:lnTo>
                        <a:pt x="170" y="59"/>
                      </a:lnTo>
                      <a:lnTo>
                        <a:pt x="198" y="23"/>
                      </a:lnTo>
                      <a:lnTo>
                        <a:pt x="226" y="0"/>
                      </a:lnTo>
                      <a:lnTo>
                        <a:pt x="261" y="7"/>
                      </a:lnTo>
                      <a:lnTo>
                        <a:pt x="296" y="40"/>
                      </a:lnTo>
                      <a:lnTo>
                        <a:pt x="268" y="114"/>
                      </a:lnTo>
                      <a:lnTo>
                        <a:pt x="318" y="160"/>
                      </a:lnTo>
                      <a:lnTo>
                        <a:pt x="318" y="160"/>
                      </a:lnTo>
                      <a:lnTo>
                        <a:pt x="318" y="211"/>
                      </a:lnTo>
                      <a:lnTo>
                        <a:pt x="335" y="273"/>
                      </a:lnTo>
                      <a:lnTo>
                        <a:pt x="339" y="349"/>
                      </a:lnTo>
                      <a:lnTo>
                        <a:pt x="359" y="411"/>
                      </a:lnTo>
                      <a:lnTo>
                        <a:pt x="383" y="483"/>
                      </a:lnTo>
                      <a:lnTo>
                        <a:pt x="405" y="511"/>
                      </a:lnTo>
                      <a:lnTo>
                        <a:pt x="438" y="538"/>
                      </a:lnTo>
                      <a:lnTo>
                        <a:pt x="403" y="568"/>
                      </a:lnTo>
                      <a:lnTo>
                        <a:pt x="355" y="620"/>
                      </a:lnTo>
                      <a:lnTo>
                        <a:pt x="312" y="671"/>
                      </a:lnTo>
                      <a:lnTo>
                        <a:pt x="300" y="715"/>
                      </a:lnTo>
                      <a:lnTo>
                        <a:pt x="303" y="767"/>
                      </a:lnTo>
                      <a:lnTo>
                        <a:pt x="257" y="696"/>
                      </a:lnTo>
                      <a:lnTo>
                        <a:pt x="198" y="707"/>
                      </a:lnTo>
                      <a:lnTo>
                        <a:pt x="170" y="734"/>
                      </a:lnTo>
                      <a:lnTo>
                        <a:pt x="91" y="730"/>
                      </a:lnTo>
                      <a:lnTo>
                        <a:pt x="36" y="691"/>
                      </a:lnTo>
                      <a:lnTo>
                        <a:pt x="16" y="640"/>
                      </a:lnTo>
                      <a:lnTo>
                        <a:pt x="0" y="589"/>
                      </a:lnTo>
                      <a:lnTo>
                        <a:pt x="12" y="502"/>
                      </a:lnTo>
                      <a:lnTo>
                        <a:pt x="67" y="478"/>
                      </a:lnTo>
                      <a:lnTo>
                        <a:pt x="106" y="438"/>
                      </a:lnTo>
                      <a:lnTo>
                        <a:pt x="119" y="386"/>
                      </a:lnTo>
                      <a:lnTo>
                        <a:pt x="185" y="395"/>
                      </a:lnTo>
                      <a:lnTo>
                        <a:pt x="146" y="327"/>
                      </a:lnTo>
                      <a:lnTo>
                        <a:pt x="59" y="32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 w="28575">
                      <a:solidFill>
                        <a:srgbClr val="1E1E1E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7" name="Freeform 242"/>
                <p:cNvSpPr>
                  <a:spLocks/>
                </p:cNvSpPr>
                <p:nvPr/>
              </p:nvSpPr>
              <p:spPr bwMode="auto">
                <a:xfrm>
                  <a:off x="4469996" y="3352955"/>
                  <a:ext cx="174066" cy="102947"/>
                </a:xfrm>
                <a:custGeom>
                  <a:avLst/>
                  <a:gdLst/>
                  <a:ahLst/>
                  <a:cxnLst>
                    <a:cxn ang="0">
                      <a:pos x="9" y="137"/>
                    </a:cxn>
                    <a:cxn ang="0">
                      <a:pos x="0" y="105"/>
                    </a:cxn>
                    <a:cxn ang="0">
                      <a:pos x="18" y="110"/>
                    </a:cxn>
                    <a:cxn ang="0">
                      <a:pos x="35" y="113"/>
                    </a:cxn>
                    <a:cxn ang="0">
                      <a:pos x="91" y="90"/>
                    </a:cxn>
                    <a:cxn ang="0">
                      <a:pos x="133" y="62"/>
                    </a:cxn>
                    <a:cxn ang="0">
                      <a:pos x="147" y="47"/>
                    </a:cxn>
                    <a:cxn ang="0">
                      <a:pos x="150" y="0"/>
                    </a:cxn>
                    <a:cxn ang="0">
                      <a:pos x="185" y="31"/>
                    </a:cxn>
                    <a:cxn ang="0">
                      <a:pos x="217" y="27"/>
                    </a:cxn>
                    <a:cxn ang="0">
                      <a:pos x="226" y="2"/>
                    </a:cxn>
                    <a:cxn ang="0">
                      <a:pos x="266" y="6"/>
                    </a:cxn>
                    <a:cxn ang="0">
                      <a:pos x="263" y="36"/>
                    </a:cxn>
                    <a:cxn ang="0">
                      <a:pos x="291" y="52"/>
                    </a:cxn>
                    <a:cxn ang="0">
                      <a:pos x="296" y="96"/>
                    </a:cxn>
                    <a:cxn ang="0">
                      <a:pos x="279" y="124"/>
                    </a:cxn>
                    <a:cxn ang="0">
                      <a:pos x="276" y="135"/>
                    </a:cxn>
                    <a:cxn ang="0">
                      <a:pos x="260" y="158"/>
                    </a:cxn>
                    <a:cxn ang="0">
                      <a:pos x="217" y="175"/>
                    </a:cxn>
                    <a:cxn ang="0">
                      <a:pos x="143" y="159"/>
                    </a:cxn>
                    <a:cxn ang="0">
                      <a:pos x="116" y="129"/>
                    </a:cxn>
                    <a:cxn ang="0">
                      <a:pos x="77" y="148"/>
                    </a:cxn>
                    <a:cxn ang="0">
                      <a:pos x="29" y="148"/>
                    </a:cxn>
                    <a:cxn ang="0">
                      <a:pos x="9" y="137"/>
                    </a:cxn>
                  </a:cxnLst>
                  <a:rect l="0" t="0" r="r" b="b"/>
                  <a:pathLst>
                    <a:path w="296" h="175">
                      <a:moveTo>
                        <a:pt x="9" y="137"/>
                      </a:moveTo>
                      <a:lnTo>
                        <a:pt x="0" y="105"/>
                      </a:lnTo>
                      <a:lnTo>
                        <a:pt x="18" y="110"/>
                      </a:lnTo>
                      <a:lnTo>
                        <a:pt x="35" y="113"/>
                      </a:lnTo>
                      <a:lnTo>
                        <a:pt x="91" y="90"/>
                      </a:lnTo>
                      <a:lnTo>
                        <a:pt x="133" y="62"/>
                      </a:lnTo>
                      <a:lnTo>
                        <a:pt x="147" y="47"/>
                      </a:lnTo>
                      <a:lnTo>
                        <a:pt x="150" y="0"/>
                      </a:lnTo>
                      <a:lnTo>
                        <a:pt x="185" y="31"/>
                      </a:lnTo>
                      <a:lnTo>
                        <a:pt x="217" y="27"/>
                      </a:lnTo>
                      <a:lnTo>
                        <a:pt x="226" y="2"/>
                      </a:lnTo>
                      <a:lnTo>
                        <a:pt x="266" y="6"/>
                      </a:lnTo>
                      <a:lnTo>
                        <a:pt x="263" y="36"/>
                      </a:lnTo>
                      <a:lnTo>
                        <a:pt x="291" y="52"/>
                      </a:lnTo>
                      <a:lnTo>
                        <a:pt x="296" y="96"/>
                      </a:lnTo>
                      <a:lnTo>
                        <a:pt x="279" y="124"/>
                      </a:lnTo>
                      <a:lnTo>
                        <a:pt x="276" y="135"/>
                      </a:lnTo>
                      <a:lnTo>
                        <a:pt x="260" y="158"/>
                      </a:lnTo>
                      <a:lnTo>
                        <a:pt x="217" y="175"/>
                      </a:lnTo>
                      <a:lnTo>
                        <a:pt x="143" y="159"/>
                      </a:lnTo>
                      <a:lnTo>
                        <a:pt x="116" y="129"/>
                      </a:lnTo>
                      <a:lnTo>
                        <a:pt x="77" y="148"/>
                      </a:lnTo>
                      <a:lnTo>
                        <a:pt x="29" y="148"/>
                      </a:lnTo>
                      <a:lnTo>
                        <a:pt x="9" y="137"/>
                      </a:lnTo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 w="28575">
                      <a:solidFill>
                        <a:srgbClr val="1E1E1E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9" name="Freeform 244"/>
                <p:cNvSpPr>
                  <a:spLocks/>
                </p:cNvSpPr>
                <p:nvPr/>
              </p:nvSpPr>
              <p:spPr bwMode="auto">
                <a:xfrm>
                  <a:off x="4573733" y="3746995"/>
                  <a:ext cx="54506" cy="39049"/>
                </a:xfrm>
                <a:custGeom>
                  <a:avLst/>
                  <a:gdLst/>
                  <a:ahLst/>
                  <a:cxnLst>
                    <a:cxn ang="0">
                      <a:pos x="85" y="0"/>
                    </a:cxn>
                    <a:cxn ang="0">
                      <a:pos x="48" y="8"/>
                    </a:cxn>
                    <a:cxn ang="0">
                      <a:pos x="0" y="5"/>
                    </a:cxn>
                    <a:cxn ang="0">
                      <a:pos x="8" y="20"/>
                    </a:cxn>
                    <a:cxn ang="0">
                      <a:pos x="18" y="41"/>
                    </a:cxn>
                    <a:cxn ang="0">
                      <a:pos x="44" y="45"/>
                    </a:cxn>
                    <a:cxn ang="0">
                      <a:pos x="93" y="64"/>
                    </a:cxn>
                    <a:cxn ang="0">
                      <a:pos x="91" y="30"/>
                    </a:cxn>
                    <a:cxn ang="0">
                      <a:pos x="85" y="0"/>
                    </a:cxn>
                  </a:cxnLst>
                  <a:rect l="0" t="0" r="r" b="b"/>
                  <a:pathLst>
                    <a:path w="93" h="64">
                      <a:moveTo>
                        <a:pt x="85" y="0"/>
                      </a:moveTo>
                      <a:lnTo>
                        <a:pt x="48" y="8"/>
                      </a:lnTo>
                      <a:lnTo>
                        <a:pt x="0" y="5"/>
                      </a:lnTo>
                      <a:lnTo>
                        <a:pt x="8" y="20"/>
                      </a:lnTo>
                      <a:lnTo>
                        <a:pt x="18" y="41"/>
                      </a:lnTo>
                      <a:lnTo>
                        <a:pt x="44" y="45"/>
                      </a:lnTo>
                      <a:lnTo>
                        <a:pt x="93" y="64"/>
                      </a:lnTo>
                      <a:lnTo>
                        <a:pt x="91" y="3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 w="28575">
                      <a:solidFill>
                        <a:srgbClr val="1E1E1E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7" name="Freeform 252"/>
                <p:cNvSpPr>
                  <a:spLocks/>
                </p:cNvSpPr>
                <p:nvPr/>
              </p:nvSpPr>
              <p:spPr bwMode="auto">
                <a:xfrm>
                  <a:off x="4113073" y="3271307"/>
                  <a:ext cx="312967" cy="331917"/>
                </a:xfrm>
                <a:custGeom>
                  <a:avLst/>
                  <a:gdLst/>
                  <a:ahLst/>
                  <a:cxnLst>
                    <a:cxn ang="0">
                      <a:pos x="280" y="10"/>
                    </a:cxn>
                    <a:cxn ang="0">
                      <a:pos x="269" y="49"/>
                    </a:cxn>
                    <a:cxn ang="0">
                      <a:pos x="245" y="69"/>
                    </a:cxn>
                    <a:cxn ang="0">
                      <a:pos x="237" y="93"/>
                    </a:cxn>
                    <a:cxn ang="0">
                      <a:pos x="201" y="89"/>
                    </a:cxn>
                    <a:cxn ang="0">
                      <a:pos x="194" y="117"/>
                    </a:cxn>
                    <a:cxn ang="0">
                      <a:pos x="158" y="121"/>
                    </a:cxn>
                    <a:cxn ang="0">
                      <a:pos x="135" y="92"/>
                    </a:cxn>
                    <a:cxn ang="0">
                      <a:pos x="111" y="101"/>
                    </a:cxn>
                    <a:cxn ang="0">
                      <a:pos x="122" y="123"/>
                    </a:cxn>
                    <a:cxn ang="0">
                      <a:pos x="114" y="152"/>
                    </a:cxn>
                    <a:cxn ang="0">
                      <a:pos x="74" y="156"/>
                    </a:cxn>
                    <a:cxn ang="0">
                      <a:pos x="55" y="168"/>
                    </a:cxn>
                    <a:cxn ang="0">
                      <a:pos x="47" y="172"/>
                    </a:cxn>
                    <a:cxn ang="0">
                      <a:pos x="3" y="180"/>
                    </a:cxn>
                    <a:cxn ang="0">
                      <a:pos x="3" y="191"/>
                    </a:cxn>
                    <a:cxn ang="0">
                      <a:pos x="0" y="211"/>
                    </a:cxn>
                    <a:cxn ang="0">
                      <a:pos x="58" y="239"/>
                    </a:cxn>
                    <a:cxn ang="0">
                      <a:pos x="83" y="251"/>
                    </a:cxn>
                    <a:cxn ang="0">
                      <a:pos x="111" y="283"/>
                    </a:cxn>
                    <a:cxn ang="0">
                      <a:pos x="126" y="325"/>
                    </a:cxn>
                    <a:cxn ang="0">
                      <a:pos x="153" y="353"/>
                    </a:cxn>
                    <a:cxn ang="0">
                      <a:pos x="131" y="365"/>
                    </a:cxn>
                    <a:cxn ang="0">
                      <a:pos x="114" y="480"/>
                    </a:cxn>
                    <a:cxn ang="0">
                      <a:pos x="98" y="507"/>
                    </a:cxn>
                    <a:cxn ang="0">
                      <a:pos x="158" y="527"/>
                    </a:cxn>
                    <a:cxn ang="0">
                      <a:pos x="221" y="531"/>
                    </a:cxn>
                    <a:cxn ang="0">
                      <a:pos x="253" y="559"/>
                    </a:cxn>
                    <a:cxn ang="0">
                      <a:pos x="339" y="555"/>
                    </a:cxn>
                    <a:cxn ang="0">
                      <a:pos x="332" y="524"/>
                    </a:cxn>
                    <a:cxn ang="0">
                      <a:pos x="348" y="487"/>
                    </a:cxn>
                    <a:cxn ang="0">
                      <a:pos x="383" y="483"/>
                    </a:cxn>
                    <a:cxn ang="0">
                      <a:pos x="422" y="483"/>
                    </a:cxn>
                    <a:cxn ang="0">
                      <a:pos x="450" y="505"/>
                    </a:cxn>
                    <a:cxn ang="0">
                      <a:pos x="486" y="515"/>
                    </a:cxn>
                    <a:cxn ang="0">
                      <a:pos x="511" y="470"/>
                    </a:cxn>
                    <a:cxn ang="0">
                      <a:pos x="511" y="438"/>
                    </a:cxn>
                    <a:cxn ang="0">
                      <a:pos x="476" y="423"/>
                    </a:cxn>
                    <a:cxn ang="0">
                      <a:pos x="472" y="379"/>
                    </a:cxn>
                    <a:cxn ang="0">
                      <a:pos x="492" y="352"/>
                    </a:cxn>
                    <a:cxn ang="0">
                      <a:pos x="491" y="318"/>
                    </a:cxn>
                    <a:cxn ang="0">
                      <a:pos x="467" y="298"/>
                    </a:cxn>
                    <a:cxn ang="0">
                      <a:pos x="475" y="266"/>
                    </a:cxn>
                    <a:cxn ang="0">
                      <a:pos x="495" y="239"/>
                    </a:cxn>
                    <a:cxn ang="0">
                      <a:pos x="524" y="230"/>
                    </a:cxn>
                    <a:cxn ang="0">
                      <a:pos x="515" y="162"/>
                    </a:cxn>
                    <a:cxn ang="0">
                      <a:pos x="535" y="138"/>
                    </a:cxn>
                    <a:cxn ang="0">
                      <a:pos x="492" y="103"/>
                    </a:cxn>
                    <a:cxn ang="0">
                      <a:pos x="430" y="107"/>
                    </a:cxn>
                    <a:cxn ang="0">
                      <a:pos x="377" y="87"/>
                    </a:cxn>
                    <a:cxn ang="0">
                      <a:pos x="358" y="48"/>
                    </a:cxn>
                    <a:cxn ang="0">
                      <a:pos x="322" y="28"/>
                    </a:cxn>
                    <a:cxn ang="0">
                      <a:pos x="325" y="0"/>
                    </a:cxn>
                    <a:cxn ang="0">
                      <a:pos x="280" y="10"/>
                    </a:cxn>
                  </a:cxnLst>
                  <a:rect l="0" t="0" r="r" b="b"/>
                  <a:pathLst>
                    <a:path w="535" h="559">
                      <a:moveTo>
                        <a:pt x="280" y="10"/>
                      </a:moveTo>
                      <a:lnTo>
                        <a:pt x="269" y="49"/>
                      </a:lnTo>
                      <a:lnTo>
                        <a:pt x="245" y="69"/>
                      </a:lnTo>
                      <a:lnTo>
                        <a:pt x="237" y="93"/>
                      </a:lnTo>
                      <a:lnTo>
                        <a:pt x="201" y="89"/>
                      </a:lnTo>
                      <a:lnTo>
                        <a:pt x="194" y="117"/>
                      </a:lnTo>
                      <a:lnTo>
                        <a:pt x="158" y="121"/>
                      </a:lnTo>
                      <a:lnTo>
                        <a:pt x="135" y="92"/>
                      </a:lnTo>
                      <a:lnTo>
                        <a:pt x="111" y="101"/>
                      </a:lnTo>
                      <a:lnTo>
                        <a:pt x="122" y="123"/>
                      </a:lnTo>
                      <a:lnTo>
                        <a:pt x="114" y="152"/>
                      </a:lnTo>
                      <a:lnTo>
                        <a:pt x="74" y="156"/>
                      </a:lnTo>
                      <a:lnTo>
                        <a:pt x="55" y="168"/>
                      </a:lnTo>
                      <a:lnTo>
                        <a:pt x="47" y="172"/>
                      </a:lnTo>
                      <a:lnTo>
                        <a:pt x="3" y="180"/>
                      </a:lnTo>
                      <a:lnTo>
                        <a:pt x="3" y="191"/>
                      </a:lnTo>
                      <a:lnTo>
                        <a:pt x="0" y="211"/>
                      </a:lnTo>
                      <a:lnTo>
                        <a:pt x="58" y="239"/>
                      </a:lnTo>
                      <a:lnTo>
                        <a:pt x="83" y="251"/>
                      </a:lnTo>
                      <a:lnTo>
                        <a:pt x="111" y="283"/>
                      </a:lnTo>
                      <a:lnTo>
                        <a:pt x="126" y="325"/>
                      </a:lnTo>
                      <a:lnTo>
                        <a:pt x="153" y="353"/>
                      </a:lnTo>
                      <a:lnTo>
                        <a:pt x="131" y="365"/>
                      </a:lnTo>
                      <a:lnTo>
                        <a:pt x="114" y="480"/>
                      </a:lnTo>
                      <a:lnTo>
                        <a:pt x="98" y="507"/>
                      </a:lnTo>
                      <a:lnTo>
                        <a:pt x="158" y="527"/>
                      </a:lnTo>
                      <a:lnTo>
                        <a:pt x="221" y="531"/>
                      </a:lnTo>
                      <a:lnTo>
                        <a:pt x="253" y="559"/>
                      </a:lnTo>
                      <a:lnTo>
                        <a:pt x="339" y="555"/>
                      </a:lnTo>
                      <a:lnTo>
                        <a:pt x="332" y="524"/>
                      </a:lnTo>
                      <a:lnTo>
                        <a:pt x="348" y="487"/>
                      </a:lnTo>
                      <a:lnTo>
                        <a:pt x="383" y="483"/>
                      </a:lnTo>
                      <a:lnTo>
                        <a:pt x="422" y="483"/>
                      </a:lnTo>
                      <a:lnTo>
                        <a:pt x="450" y="505"/>
                      </a:lnTo>
                      <a:lnTo>
                        <a:pt x="486" y="515"/>
                      </a:lnTo>
                      <a:lnTo>
                        <a:pt x="511" y="470"/>
                      </a:lnTo>
                      <a:lnTo>
                        <a:pt x="511" y="438"/>
                      </a:lnTo>
                      <a:lnTo>
                        <a:pt x="476" y="423"/>
                      </a:lnTo>
                      <a:lnTo>
                        <a:pt x="472" y="379"/>
                      </a:lnTo>
                      <a:lnTo>
                        <a:pt x="492" y="352"/>
                      </a:lnTo>
                      <a:lnTo>
                        <a:pt x="491" y="318"/>
                      </a:lnTo>
                      <a:lnTo>
                        <a:pt x="467" y="298"/>
                      </a:lnTo>
                      <a:lnTo>
                        <a:pt x="475" y="266"/>
                      </a:lnTo>
                      <a:lnTo>
                        <a:pt x="495" y="239"/>
                      </a:lnTo>
                      <a:lnTo>
                        <a:pt x="524" y="230"/>
                      </a:lnTo>
                      <a:lnTo>
                        <a:pt x="515" y="162"/>
                      </a:lnTo>
                      <a:lnTo>
                        <a:pt x="535" y="138"/>
                      </a:lnTo>
                      <a:lnTo>
                        <a:pt x="492" y="103"/>
                      </a:lnTo>
                      <a:lnTo>
                        <a:pt x="430" y="107"/>
                      </a:lnTo>
                      <a:lnTo>
                        <a:pt x="377" y="87"/>
                      </a:lnTo>
                      <a:lnTo>
                        <a:pt x="358" y="48"/>
                      </a:lnTo>
                      <a:lnTo>
                        <a:pt x="322" y="28"/>
                      </a:lnTo>
                      <a:lnTo>
                        <a:pt x="325" y="0"/>
                      </a:lnTo>
                      <a:lnTo>
                        <a:pt x="280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 w="28575">
                      <a:solidFill>
                        <a:srgbClr val="1E1E1E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8" name="Freeform 253"/>
                <p:cNvSpPr>
                  <a:spLocks/>
                </p:cNvSpPr>
                <p:nvPr/>
              </p:nvSpPr>
              <p:spPr bwMode="auto">
                <a:xfrm>
                  <a:off x="4389117" y="3429278"/>
                  <a:ext cx="320000" cy="317717"/>
                </a:xfrm>
                <a:custGeom>
                  <a:avLst/>
                  <a:gdLst/>
                  <a:ahLst/>
                  <a:cxnLst>
                    <a:cxn ang="0">
                      <a:pos x="39" y="205"/>
                    </a:cxn>
                    <a:cxn ang="0">
                      <a:pos x="39" y="173"/>
                    </a:cxn>
                    <a:cxn ang="0">
                      <a:pos x="4" y="158"/>
                    </a:cxn>
                    <a:cxn ang="0">
                      <a:pos x="0" y="114"/>
                    </a:cxn>
                    <a:cxn ang="0">
                      <a:pos x="20" y="87"/>
                    </a:cxn>
                    <a:cxn ang="0">
                      <a:pos x="19" y="53"/>
                    </a:cxn>
                    <a:cxn ang="0">
                      <a:pos x="64" y="50"/>
                    </a:cxn>
                    <a:cxn ang="0">
                      <a:pos x="82" y="33"/>
                    </a:cxn>
                    <a:cxn ang="0">
                      <a:pos x="98" y="54"/>
                    </a:cxn>
                    <a:cxn ang="0">
                      <a:pos x="112" y="36"/>
                    </a:cxn>
                    <a:cxn ang="0">
                      <a:pos x="130" y="44"/>
                    </a:cxn>
                    <a:cxn ang="0">
                      <a:pos x="146" y="8"/>
                    </a:cxn>
                    <a:cxn ang="0">
                      <a:pos x="166" y="19"/>
                    </a:cxn>
                    <a:cxn ang="0">
                      <a:pos x="214" y="19"/>
                    </a:cxn>
                    <a:cxn ang="0">
                      <a:pos x="253" y="0"/>
                    </a:cxn>
                    <a:cxn ang="0">
                      <a:pos x="280" y="30"/>
                    </a:cxn>
                    <a:cxn ang="0">
                      <a:pos x="292" y="65"/>
                    </a:cxn>
                    <a:cxn ang="0">
                      <a:pos x="266" y="87"/>
                    </a:cxn>
                    <a:cxn ang="0">
                      <a:pos x="253" y="128"/>
                    </a:cxn>
                    <a:cxn ang="0">
                      <a:pos x="256" y="159"/>
                    </a:cxn>
                    <a:cxn ang="0">
                      <a:pos x="276" y="172"/>
                    </a:cxn>
                    <a:cxn ang="0">
                      <a:pos x="303" y="218"/>
                    </a:cxn>
                    <a:cxn ang="0">
                      <a:pos x="335" y="266"/>
                    </a:cxn>
                    <a:cxn ang="0">
                      <a:pos x="391" y="320"/>
                    </a:cxn>
                    <a:cxn ang="0">
                      <a:pos x="421" y="321"/>
                    </a:cxn>
                    <a:cxn ang="0">
                      <a:pos x="442" y="314"/>
                    </a:cxn>
                    <a:cxn ang="0">
                      <a:pos x="446" y="334"/>
                    </a:cxn>
                    <a:cxn ang="0">
                      <a:pos x="462" y="352"/>
                    </a:cxn>
                    <a:cxn ang="0">
                      <a:pos x="475" y="374"/>
                    </a:cxn>
                    <a:cxn ang="0">
                      <a:pos x="496" y="391"/>
                    </a:cxn>
                    <a:cxn ang="0">
                      <a:pos x="519" y="411"/>
                    </a:cxn>
                    <a:cxn ang="0">
                      <a:pos x="544" y="441"/>
                    </a:cxn>
                    <a:cxn ang="0">
                      <a:pos x="525" y="452"/>
                    </a:cxn>
                    <a:cxn ang="0">
                      <a:pos x="489" y="426"/>
                    </a:cxn>
                    <a:cxn ang="0">
                      <a:pos x="459" y="437"/>
                    </a:cxn>
                    <a:cxn ang="0">
                      <a:pos x="454" y="458"/>
                    </a:cxn>
                    <a:cxn ang="0">
                      <a:pos x="469" y="493"/>
                    </a:cxn>
                    <a:cxn ang="0">
                      <a:pos x="454" y="511"/>
                    </a:cxn>
                    <a:cxn ang="0">
                      <a:pos x="438" y="537"/>
                    </a:cxn>
                    <a:cxn ang="0">
                      <a:pos x="413" y="535"/>
                    </a:cxn>
                    <a:cxn ang="0">
                      <a:pos x="417" y="483"/>
                    </a:cxn>
                    <a:cxn ang="0">
                      <a:pos x="417" y="455"/>
                    </a:cxn>
                    <a:cxn ang="0">
                      <a:pos x="386" y="434"/>
                    </a:cxn>
                    <a:cxn ang="0">
                      <a:pos x="369" y="404"/>
                    </a:cxn>
                    <a:cxn ang="0">
                      <a:pos x="342" y="401"/>
                    </a:cxn>
                    <a:cxn ang="0">
                      <a:pos x="344" y="373"/>
                    </a:cxn>
                    <a:cxn ang="0">
                      <a:pos x="279" y="352"/>
                    </a:cxn>
                    <a:cxn ang="0">
                      <a:pos x="235" y="314"/>
                    </a:cxn>
                    <a:cxn ang="0">
                      <a:pos x="211" y="296"/>
                    </a:cxn>
                    <a:cxn ang="0">
                      <a:pos x="184" y="274"/>
                    </a:cxn>
                    <a:cxn ang="0">
                      <a:pos x="170" y="218"/>
                    </a:cxn>
                    <a:cxn ang="0">
                      <a:pos x="156" y="187"/>
                    </a:cxn>
                    <a:cxn ang="0">
                      <a:pos x="104" y="177"/>
                    </a:cxn>
                    <a:cxn ang="0">
                      <a:pos x="93" y="203"/>
                    </a:cxn>
                    <a:cxn ang="0">
                      <a:pos x="39" y="205"/>
                    </a:cxn>
                  </a:cxnLst>
                  <a:rect l="0" t="0" r="r" b="b"/>
                  <a:pathLst>
                    <a:path w="544" h="537">
                      <a:moveTo>
                        <a:pt x="39" y="205"/>
                      </a:moveTo>
                      <a:lnTo>
                        <a:pt x="39" y="173"/>
                      </a:lnTo>
                      <a:lnTo>
                        <a:pt x="4" y="158"/>
                      </a:lnTo>
                      <a:lnTo>
                        <a:pt x="0" y="114"/>
                      </a:lnTo>
                      <a:lnTo>
                        <a:pt x="20" y="87"/>
                      </a:lnTo>
                      <a:lnTo>
                        <a:pt x="19" y="53"/>
                      </a:lnTo>
                      <a:lnTo>
                        <a:pt x="64" y="50"/>
                      </a:lnTo>
                      <a:lnTo>
                        <a:pt x="82" y="33"/>
                      </a:lnTo>
                      <a:lnTo>
                        <a:pt x="98" y="54"/>
                      </a:lnTo>
                      <a:lnTo>
                        <a:pt x="112" y="36"/>
                      </a:lnTo>
                      <a:lnTo>
                        <a:pt x="130" y="44"/>
                      </a:lnTo>
                      <a:lnTo>
                        <a:pt x="146" y="8"/>
                      </a:lnTo>
                      <a:lnTo>
                        <a:pt x="166" y="19"/>
                      </a:lnTo>
                      <a:lnTo>
                        <a:pt x="214" y="19"/>
                      </a:lnTo>
                      <a:lnTo>
                        <a:pt x="253" y="0"/>
                      </a:lnTo>
                      <a:lnTo>
                        <a:pt x="280" y="30"/>
                      </a:lnTo>
                      <a:lnTo>
                        <a:pt x="292" y="65"/>
                      </a:lnTo>
                      <a:lnTo>
                        <a:pt x="266" y="87"/>
                      </a:lnTo>
                      <a:lnTo>
                        <a:pt x="253" y="128"/>
                      </a:lnTo>
                      <a:lnTo>
                        <a:pt x="256" y="159"/>
                      </a:lnTo>
                      <a:lnTo>
                        <a:pt x="276" y="172"/>
                      </a:lnTo>
                      <a:lnTo>
                        <a:pt x="303" y="218"/>
                      </a:lnTo>
                      <a:lnTo>
                        <a:pt x="335" y="266"/>
                      </a:lnTo>
                      <a:lnTo>
                        <a:pt x="391" y="320"/>
                      </a:lnTo>
                      <a:lnTo>
                        <a:pt x="421" y="321"/>
                      </a:lnTo>
                      <a:lnTo>
                        <a:pt x="442" y="314"/>
                      </a:lnTo>
                      <a:lnTo>
                        <a:pt x="446" y="334"/>
                      </a:lnTo>
                      <a:lnTo>
                        <a:pt x="462" y="352"/>
                      </a:lnTo>
                      <a:lnTo>
                        <a:pt x="475" y="374"/>
                      </a:lnTo>
                      <a:lnTo>
                        <a:pt x="496" y="391"/>
                      </a:lnTo>
                      <a:lnTo>
                        <a:pt x="519" y="411"/>
                      </a:lnTo>
                      <a:lnTo>
                        <a:pt x="544" y="441"/>
                      </a:lnTo>
                      <a:lnTo>
                        <a:pt x="525" y="452"/>
                      </a:lnTo>
                      <a:lnTo>
                        <a:pt x="489" y="426"/>
                      </a:lnTo>
                      <a:lnTo>
                        <a:pt x="459" y="437"/>
                      </a:lnTo>
                      <a:lnTo>
                        <a:pt x="454" y="458"/>
                      </a:lnTo>
                      <a:lnTo>
                        <a:pt x="469" y="493"/>
                      </a:lnTo>
                      <a:lnTo>
                        <a:pt x="454" y="511"/>
                      </a:lnTo>
                      <a:lnTo>
                        <a:pt x="438" y="537"/>
                      </a:lnTo>
                      <a:lnTo>
                        <a:pt x="413" y="535"/>
                      </a:lnTo>
                      <a:lnTo>
                        <a:pt x="417" y="483"/>
                      </a:lnTo>
                      <a:lnTo>
                        <a:pt x="417" y="455"/>
                      </a:lnTo>
                      <a:lnTo>
                        <a:pt x="386" y="434"/>
                      </a:lnTo>
                      <a:lnTo>
                        <a:pt x="369" y="404"/>
                      </a:lnTo>
                      <a:lnTo>
                        <a:pt x="342" y="401"/>
                      </a:lnTo>
                      <a:lnTo>
                        <a:pt x="344" y="373"/>
                      </a:lnTo>
                      <a:lnTo>
                        <a:pt x="279" y="352"/>
                      </a:lnTo>
                      <a:lnTo>
                        <a:pt x="235" y="314"/>
                      </a:lnTo>
                      <a:lnTo>
                        <a:pt x="211" y="296"/>
                      </a:lnTo>
                      <a:lnTo>
                        <a:pt x="184" y="274"/>
                      </a:lnTo>
                      <a:lnTo>
                        <a:pt x="170" y="218"/>
                      </a:lnTo>
                      <a:lnTo>
                        <a:pt x="156" y="187"/>
                      </a:lnTo>
                      <a:lnTo>
                        <a:pt x="104" y="177"/>
                      </a:lnTo>
                      <a:lnTo>
                        <a:pt x="93" y="203"/>
                      </a:lnTo>
                      <a:lnTo>
                        <a:pt x="39" y="20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 w="28575">
                      <a:solidFill>
                        <a:srgbClr val="1E1E1E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4" name="Freeform 259"/>
                <p:cNvSpPr>
                  <a:spLocks/>
                </p:cNvSpPr>
                <p:nvPr/>
              </p:nvSpPr>
              <p:spPr bwMode="auto">
                <a:xfrm>
                  <a:off x="4364502" y="3138186"/>
                  <a:ext cx="225055" cy="280443"/>
                </a:xfrm>
                <a:custGeom>
                  <a:avLst/>
                  <a:gdLst/>
                  <a:ahLst/>
                  <a:cxnLst>
                    <a:cxn ang="0">
                      <a:pos x="386" y="231"/>
                    </a:cxn>
                    <a:cxn ang="0">
                      <a:pos x="259" y="281"/>
                    </a:cxn>
                    <a:cxn ang="0">
                      <a:pos x="259" y="281"/>
                    </a:cxn>
                    <a:cxn ang="0">
                      <a:pos x="386" y="231"/>
                    </a:cxn>
                    <a:cxn ang="0">
                      <a:pos x="357" y="148"/>
                    </a:cxn>
                    <a:cxn ang="0">
                      <a:pos x="366" y="58"/>
                    </a:cxn>
                    <a:cxn ang="0">
                      <a:pos x="351" y="41"/>
                    </a:cxn>
                    <a:cxn ang="0">
                      <a:pos x="241" y="64"/>
                    </a:cxn>
                    <a:cxn ang="0">
                      <a:pos x="220" y="36"/>
                    </a:cxn>
                    <a:cxn ang="0">
                      <a:pos x="199" y="0"/>
                    </a:cxn>
                    <a:cxn ang="0">
                      <a:pos x="148" y="13"/>
                    </a:cxn>
                    <a:cxn ang="0">
                      <a:pos x="145" y="58"/>
                    </a:cxn>
                    <a:cxn ang="0">
                      <a:pos x="148" y="75"/>
                    </a:cxn>
                    <a:cxn ang="0">
                      <a:pos x="131" y="75"/>
                    </a:cxn>
                    <a:cxn ang="0">
                      <a:pos x="76" y="95"/>
                    </a:cxn>
                    <a:cxn ang="0">
                      <a:pos x="76" y="143"/>
                    </a:cxn>
                    <a:cxn ang="0">
                      <a:pos x="48" y="186"/>
                    </a:cxn>
                    <a:cxn ang="0">
                      <a:pos x="0" y="222"/>
                    </a:cxn>
                    <a:cxn ang="0">
                      <a:pos x="8" y="261"/>
                    </a:cxn>
                    <a:cxn ang="0">
                      <a:pos x="38" y="278"/>
                    </a:cxn>
                    <a:cxn ang="0">
                      <a:pos x="4" y="324"/>
                    </a:cxn>
                    <a:cxn ang="0">
                      <a:pos x="64" y="329"/>
                    </a:cxn>
                    <a:cxn ang="0">
                      <a:pos x="107" y="364"/>
                    </a:cxn>
                    <a:cxn ang="0">
                      <a:pos x="87" y="388"/>
                    </a:cxn>
                    <a:cxn ang="0">
                      <a:pos x="96" y="456"/>
                    </a:cxn>
                    <a:cxn ang="0">
                      <a:pos x="123" y="460"/>
                    </a:cxn>
                    <a:cxn ang="0">
                      <a:pos x="156" y="452"/>
                    </a:cxn>
                    <a:cxn ang="0">
                      <a:pos x="181" y="467"/>
                    </a:cxn>
                    <a:cxn ang="0">
                      <a:pos x="199" y="472"/>
                    </a:cxn>
                    <a:cxn ang="0">
                      <a:pos x="216" y="475"/>
                    </a:cxn>
                    <a:cxn ang="0">
                      <a:pos x="272" y="452"/>
                    </a:cxn>
                    <a:cxn ang="0">
                      <a:pos x="314" y="424"/>
                    </a:cxn>
                    <a:cxn ang="0">
                      <a:pos x="328" y="409"/>
                    </a:cxn>
                    <a:cxn ang="0">
                      <a:pos x="331" y="362"/>
                    </a:cxn>
                    <a:cxn ang="0">
                      <a:pos x="259" y="281"/>
                    </a:cxn>
                    <a:cxn ang="0">
                      <a:pos x="386" y="231"/>
                    </a:cxn>
                  </a:cxnLst>
                  <a:rect l="0" t="0" r="r" b="b"/>
                  <a:pathLst>
                    <a:path w="386" h="475">
                      <a:moveTo>
                        <a:pt x="386" y="231"/>
                      </a:moveTo>
                      <a:lnTo>
                        <a:pt x="259" y="281"/>
                      </a:lnTo>
                      <a:lnTo>
                        <a:pt x="259" y="281"/>
                      </a:lnTo>
                      <a:lnTo>
                        <a:pt x="386" y="231"/>
                      </a:lnTo>
                      <a:lnTo>
                        <a:pt x="357" y="148"/>
                      </a:lnTo>
                      <a:lnTo>
                        <a:pt x="366" y="58"/>
                      </a:lnTo>
                      <a:lnTo>
                        <a:pt x="351" y="41"/>
                      </a:lnTo>
                      <a:lnTo>
                        <a:pt x="241" y="64"/>
                      </a:lnTo>
                      <a:lnTo>
                        <a:pt x="220" y="36"/>
                      </a:lnTo>
                      <a:lnTo>
                        <a:pt x="199" y="0"/>
                      </a:lnTo>
                      <a:lnTo>
                        <a:pt x="148" y="13"/>
                      </a:lnTo>
                      <a:lnTo>
                        <a:pt x="145" y="58"/>
                      </a:lnTo>
                      <a:lnTo>
                        <a:pt x="148" y="75"/>
                      </a:lnTo>
                      <a:lnTo>
                        <a:pt x="131" y="75"/>
                      </a:lnTo>
                      <a:lnTo>
                        <a:pt x="76" y="95"/>
                      </a:lnTo>
                      <a:lnTo>
                        <a:pt x="76" y="143"/>
                      </a:lnTo>
                      <a:lnTo>
                        <a:pt x="48" y="186"/>
                      </a:lnTo>
                      <a:lnTo>
                        <a:pt x="0" y="222"/>
                      </a:lnTo>
                      <a:lnTo>
                        <a:pt x="8" y="261"/>
                      </a:lnTo>
                      <a:lnTo>
                        <a:pt x="38" y="278"/>
                      </a:lnTo>
                      <a:lnTo>
                        <a:pt x="4" y="324"/>
                      </a:lnTo>
                      <a:lnTo>
                        <a:pt x="64" y="329"/>
                      </a:lnTo>
                      <a:lnTo>
                        <a:pt x="107" y="364"/>
                      </a:lnTo>
                      <a:lnTo>
                        <a:pt x="87" y="388"/>
                      </a:lnTo>
                      <a:lnTo>
                        <a:pt x="96" y="456"/>
                      </a:lnTo>
                      <a:lnTo>
                        <a:pt x="123" y="460"/>
                      </a:lnTo>
                      <a:lnTo>
                        <a:pt x="156" y="452"/>
                      </a:lnTo>
                      <a:lnTo>
                        <a:pt x="181" y="467"/>
                      </a:lnTo>
                      <a:lnTo>
                        <a:pt x="199" y="472"/>
                      </a:lnTo>
                      <a:lnTo>
                        <a:pt x="216" y="475"/>
                      </a:lnTo>
                      <a:lnTo>
                        <a:pt x="272" y="452"/>
                      </a:lnTo>
                      <a:lnTo>
                        <a:pt x="314" y="424"/>
                      </a:lnTo>
                      <a:lnTo>
                        <a:pt x="328" y="409"/>
                      </a:lnTo>
                      <a:lnTo>
                        <a:pt x="331" y="362"/>
                      </a:lnTo>
                      <a:lnTo>
                        <a:pt x="259" y="281"/>
                      </a:lnTo>
                      <a:lnTo>
                        <a:pt x="386" y="23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 w="28575">
                      <a:solidFill>
                        <a:srgbClr val="1E1E1E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6" name="Freeform 261"/>
                <p:cNvSpPr>
                  <a:spLocks/>
                </p:cNvSpPr>
                <p:nvPr/>
              </p:nvSpPr>
              <p:spPr bwMode="auto">
                <a:xfrm>
                  <a:off x="4573733" y="3138186"/>
                  <a:ext cx="242638" cy="191695"/>
                </a:xfrm>
                <a:custGeom>
                  <a:avLst/>
                  <a:gdLst/>
                  <a:ahLst/>
                  <a:cxnLst>
                    <a:cxn ang="0">
                      <a:pos x="29" y="232"/>
                    </a:cxn>
                    <a:cxn ang="0">
                      <a:pos x="0" y="149"/>
                    </a:cxn>
                    <a:cxn ang="0">
                      <a:pos x="9" y="59"/>
                    </a:cxn>
                    <a:cxn ang="0">
                      <a:pos x="135" y="0"/>
                    </a:cxn>
                    <a:cxn ang="0">
                      <a:pos x="181" y="17"/>
                    </a:cxn>
                    <a:cxn ang="0">
                      <a:pos x="243" y="10"/>
                    </a:cxn>
                    <a:cxn ang="0">
                      <a:pos x="319" y="37"/>
                    </a:cxn>
                    <a:cxn ang="0">
                      <a:pos x="382" y="93"/>
                    </a:cxn>
                    <a:cxn ang="0">
                      <a:pos x="382" y="155"/>
                    </a:cxn>
                    <a:cxn ang="0">
                      <a:pos x="409" y="155"/>
                    </a:cxn>
                    <a:cxn ang="0">
                      <a:pos x="412" y="208"/>
                    </a:cxn>
                    <a:cxn ang="0">
                      <a:pos x="414" y="290"/>
                    </a:cxn>
                    <a:cxn ang="0">
                      <a:pos x="379" y="317"/>
                    </a:cxn>
                    <a:cxn ang="0">
                      <a:pos x="379" y="317"/>
                    </a:cxn>
                    <a:cxn ang="0">
                      <a:pos x="305" y="320"/>
                    </a:cxn>
                    <a:cxn ang="0">
                      <a:pos x="231" y="325"/>
                    </a:cxn>
                    <a:cxn ang="0">
                      <a:pos x="181" y="297"/>
                    </a:cxn>
                    <a:cxn ang="0">
                      <a:pos x="73" y="260"/>
                    </a:cxn>
                    <a:cxn ang="0">
                      <a:pos x="29" y="232"/>
                    </a:cxn>
                  </a:cxnLst>
                  <a:rect l="0" t="0" r="r" b="b"/>
                  <a:pathLst>
                    <a:path w="414" h="325">
                      <a:moveTo>
                        <a:pt x="29" y="232"/>
                      </a:moveTo>
                      <a:lnTo>
                        <a:pt x="0" y="149"/>
                      </a:lnTo>
                      <a:lnTo>
                        <a:pt x="9" y="59"/>
                      </a:lnTo>
                      <a:lnTo>
                        <a:pt x="135" y="0"/>
                      </a:lnTo>
                      <a:lnTo>
                        <a:pt x="181" y="17"/>
                      </a:lnTo>
                      <a:lnTo>
                        <a:pt x="243" y="10"/>
                      </a:lnTo>
                      <a:lnTo>
                        <a:pt x="319" y="37"/>
                      </a:lnTo>
                      <a:lnTo>
                        <a:pt x="382" y="93"/>
                      </a:lnTo>
                      <a:lnTo>
                        <a:pt x="382" y="155"/>
                      </a:lnTo>
                      <a:lnTo>
                        <a:pt x="409" y="155"/>
                      </a:lnTo>
                      <a:lnTo>
                        <a:pt x="412" y="208"/>
                      </a:lnTo>
                      <a:lnTo>
                        <a:pt x="414" y="290"/>
                      </a:lnTo>
                      <a:lnTo>
                        <a:pt x="379" y="317"/>
                      </a:lnTo>
                      <a:lnTo>
                        <a:pt x="379" y="317"/>
                      </a:lnTo>
                      <a:lnTo>
                        <a:pt x="305" y="320"/>
                      </a:lnTo>
                      <a:lnTo>
                        <a:pt x="231" y="325"/>
                      </a:lnTo>
                      <a:lnTo>
                        <a:pt x="181" y="297"/>
                      </a:lnTo>
                      <a:lnTo>
                        <a:pt x="73" y="260"/>
                      </a:lnTo>
                      <a:lnTo>
                        <a:pt x="29" y="232"/>
                      </a:lnTo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 w="28575">
                      <a:solidFill>
                        <a:srgbClr val="1E1E1E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7" name="Freeform 262"/>
                <p:cNvSpPr>
                  <a:spLocks/>
                </p:cNvSpPr>
                <p:nvPr/>
              </p:nvSpPr>
              <p:spPr bwMode="auto">
                <a:xfrm>
                  <a:off x="4506919" y="2550675"/>
                  <a:ext cx="279561" cy="562661"/>
                </a:xfrm>
                <a:custGeom>
                  <a:avLst/>
                  <a:gdLst/>
                  <a:ahLst/>
                  <a:cxnLst>
                    <a:cxn ang="0">
                      <a:pos x="0" y="742"/>
                    </a:cxn>
                    <a:cxn ang="0">
                      <a:pos x="15" y="711"/>
                    </a:cxn>
                    <a:cxn ang="0">
                      <a:pos x="31" y="655"/>
                    </a:cxn>
                    <a:cxn ang="0">
                      <a:pos x="75" y="631"/>
                    </a:cxn>
                    <a:cxn ang="0">
                      <a:pos x="63" y="576"/>
                    </a:cxn>
                    <a:cxn ang="0">
                      <a:pos x="39" y="525"/>
                    </a:cxn>
                    <a:cxn ang="0">
                      <a:pos x="31" y="473"/>
                    </a:cxn>
                    <a:cxn ang="0">
                      <a:pos x="20" y="390"/>
                    </a:cxn>
                    <a:cxn ang="0">
                      <a:pos x="31" y="359"/>
                    </a:cxn>
                    <a:cxn ang="0">
                      <a:pos x="75" y="366"/>
                    </a:cxn>
                    <a:cxn ang="0">
                      <a:pos x="94" y="351"/>
                    </a:cxn>
                    <a:cxn ang="0">
                      <a:pos x="66" y="328"/>
                    </a:cxn>
                    <a:cxn ang="0">
                      <a:pos x="87" y="287"/>
                    </a:cxn>
                    <a:cxn ang="0">
                      <a:pos x="94" y="228"/>
                    </a:cxn>
                    <a:cxn ang="0">
                      <a:pos x="118" y="217"/>
                    </a:cxn>
                    <a:cxn ang="0">
                      <a:pos x="130" y="182"/>
                    </a:cxn>
                    <a:cxn ang="0">
                      <a:pos x="162" y="177"/>
                    </a:cxn>
                    <a:cxn ang="0">
                      <a:pos x="169" y="138"/>
                    </a:cxn>
                    <a:cxn ang="0">
                      <a:pos x="193" y="122"/>
                    </a:cxn>
                    <a:cxn ang="0">
                      <a:pos x="197" y="83"/>
                    </a:cxn>
                    <a:cxn ang="0">
                      <a:pos x="225" y="90"/>
                    </a:cxn>
                    <a:cxn ang="0">
                      <a:pos x="248" y="79"/>
                    </a:cxn>
                    <a:cxn ang="0">
                      <a:pos x="272" y="55"/>
                    </a:cxn>
                    <a:cxn ang="0">
                      <a:pos x="304" y="51"/>
                    </a:cxn>
                    <a:cxn ang="0">
                      <a:pos x="348" y="51"/>
                    </a:cxn>
                    <a:cxn ang="0">
                      <a:pos x="372" y="24"/>
                    </a:cxn>
                    <a:cxn ang="0">
                      <a:pos x="399" y="0"/>
                    </a:cxn>
                    <a:cxn ang="0">
                      <a:pos x="434" y="39"/>
                    </a:cxn>
                    <a:cxn ang="0">
                      <a:pos x="469" y="70"/>
                    </a:cxn>
                    <a:cxn ang="0">
                      <a:pos x="473" y="103"/>
                    </a:cxn>
                    <a:cxn ang="0">
                      <a:pos x="478" y="201"/>
                    </a:cxn>
                    <a:cxn ang="0">
                      <a:pos x="446" y="221"/>
                    </a:cxn>
                    <a:cxn ang="0">
                      <a:pos x="410" y="248"/>
                    </a:cxn>
                    <a:cxn ang="0">
                      <a:pos x="399" y="304"/>
                    </a:cxn>
                    <a:cxn ang="0">
                      <a:pos x="403" y="339"/>
                    </a:cxn>
                    <a:cxn ang="0">
                      <a:pos x="355" y="371"/>
                    </a:cxn>
                    <a:cxn ang="0">
                      <a:pos x="328" y="407"/>
                    </a:cxn>
                    <a:cxn ang="0">
                      <a:pos x="265" y="418"/>
                    </a:cxn>
                    <a:cxn ang="0">
                      <a:pos x="241" y="469"/>
                    </a:cxn>
                    <a:cxn ang="0">
                      <a:pos x="241" y="557"/>
                    </a:cxn>
                    <a:cxn ang="0">
                      <a:pos x="276" y="600"/>
                    </a:cxn>
                    <a:cxn ang="0">
                      <a:pos x="292" y="635"/>
                    </a:cxn>
                    <a:cxn ang="0">
                      <a:pos x="217" y="672"/>
                    </a:cxn>
                    <a:cxn ang="0">
                      <a:pos x="252" y="672"/>
                    </a:cxn>
                    <a:cxn ang="0">
                      <a:pos x="272" y="692"/>
                    </a:cxn>
                    <a:cxn ang="0">
                      <a:pos x="284" y="723"/>
                    </a:cxn>
                    <a:cxn ang="0">
                      <a:pos x="256" y="742"/>
                    </a:cxn>
                    <a:cxn ang="0">
                      <a:pos x="225" y="778"/>
                    </a:cxn>
                    <a:cxn ang="0">
                      <a:pos x="225" y="837"/>
                    </a:cxn>
                    <a:cxn ang="0">
                      <a:pos x="189" y="865"/>
                    </a:cxn>
                    <a:cxn ang="0">
                      <a:pos x="177" y="896"/>
                    </a:cxn>
                    <a:cxn ang="0">
                      <a:pos x="142" y="920"/>
                    </a:cxn>
                    <a:cxn ang="0">
                      <a:pos x="122" y="952"/>
                    </a:cxn>
                    <a:cxn ang="0">
                      <a:pos x="70" y="933"/>
                    </a:cxn>
                    <a:cxn ang="0">
                      <a:pos x="75" y="872"/>
                    </a:cxn>
                    <a:cxn ang="0">
                      <a:pos x="48" y="865"/>
                    </a:cxn>
                    <a:cxn ang="0">
                      <a:pos x="39" y="830"/>
                    </a:cxn>
                    <a:cxn ang="0">
                      <a:pos x="20" y="782"/>
                    </a:cxn>
                    <a:cxn ang="0">
                      <a:pos x="0" y="742"/>
                    </a:cxn>
                  </a:cxnLst>
                  <a:rect l="0" t="0" r="r" b="b"/>
                  <a:pathLst>
                    <a:path w="478" h="952">
                      <a:moveTo>
                        <a:pt x="0" y="742"/>
                      </a:moveTo>
                      <a:lnTo>
                        <a:pt x="15" y="711"/>
                      </a:lnTo>
                      <a:lnTo>
                        <a:pt x="31" y="655"/>
                      </a:lnTo>
                      <a:lnTo>
                        <a:pt x="75" y="631"/>
                      </a:lnTo>
                      <a:lnTo>
                        <a:pt x="63" y="576"/>
                      </a:lnTo>
                      <a:lnTo>
                        <a:pt x="39" y="525"/>
                      </a:lnTo>
                      <a:lnTo>
                        <a:pt x="31" y="473"/>
                      </a:lnTo>
                      <a:lnTo>
                        <a:pt x="20" y="390"/>
                      </a:lnTo>
                      <a:lnTo>
                        <a:pt x="31" y="359"/>
                      </a:lnTo>
                      <a:lnTo>
                        <a:pt x="75" y="366"/>
                      </a:lnTo>
                      <a:lnTo>
                        <a:pt x="94" y="351"/>
                      </a:lnTo>
                      <a:lnTo>
                        <a:pt x="66" y="328"/>
                      </a:lnTo>
                      <a:lnTo>
                        <a:pt x="87" y="287"/>
                      </a:lnTo>
                      <a:lnTo>
                        <a:pt x="94" y="228"/>
                      </a:lnTo>
                      <a:lnTo>
                        <a:pt x="118" y="217"/>
                      </a:lnTo>
                      <a:lnTo>
                        <a:pt x="130" y="182"/>
                      </a:lnTo>
                      <a:lnTo>
                        <a:pt x="162" y="177"/>
                      </a:lnTo>
                      <a:lnTo>
                        <a:pt x="169" y="138"/>
                      </a:lnTo>
                      <a:lnTo>
                        <a:pt x="193" y="122"/>
                      </a:lnTo>
                      <a:lnTo>
                        <a:pt x="197" y="83"/>
                      </a:lnTo>
                      <a:lnTo>
                        <a:pt x="225" y="90"/>
                      </a:lnTo>
                      <a:lnTo>
                        <a:pt x="248" y="79"/>
                      </a:lnTo>
                      <a:lnTo>
                        <a:pt x="272" y="55"/>
                      </a:lnTo>
                      <a:lnTo>
                        <a:pt x="304" y="51"/>
                      </a:lnTo>
                      <a:lnTo>
                        <a:pt x="348" y="51"/>
                      </a:lnTo>
                      <a:lnTo>
                        <a:pt x="372" y="24"/>
                      </a:lnTo>
                      <a:lnTo>
                        <a:pt x="399" y="0"/>
                      </a:lnTo>
                      <a:lnTo>
                        <a:pt x="434" y="39"/>
                      </a:lnTo>
                      <a:lnTo>
                        <a:pt x="469" y="70"/>
                      </a:lnTo>
                      <a:lnTo>
                        <a:pt x="473" y="103"/>
                      </a:lnTo>
                      <a:lnTo>
                        <a:pt x="478" y="201"/>
                      </a:lnTo>
                      <a:lnTo>
                        <a:pt x="446" y="221"/>
                      </a:lnTo>
                      <a:lnTo>
                        <a:pt x="410" y="248"/>
                      </a:lnTo>
                      <a:lnTo>
                        <a:pt x="399" y="304"/>
                      </a:lnTo>
                      <a:lnTo>
                        <a:pt x="403" y="339"/>
                      </a:lnTo>
                      <a:lnTo>
                        <a:pt x="355" y="371"/>
                      </a:lnTo>
                      <a:lnTo>
                        <a:pt x="328" y="407"/>
                      </a:lnTo>
                      <a:lnTo>
                        <a:pt x="265" y="418"/>
                      </a:lnTo>
                      <a:lnTo>
                        <a:pt x="241" y="469"/>
                      </a:lnTo>
                      <a:lnTo>
                        <a:pt x="241" y="557"/>
                      </a:lnTo>
                      <a:lnTo>
                        <a:pt x="276" y="600"/>
                      </a:lnTo>
                      <a:lnTo>
                        <a:pt x="292" y="635"/>
                      </a:lnTo>
                      <a:lnTo>
                        <a:pt x="217" y="672"/>
                      </a:lnTo>
                      <a:lnTo>
                        <a:pt x="252" y="672"/>
                      </a:lnTo>
                      <a:lnTo>
                        <a:pt x="272" y="692"/>
                      </a:lnTo>
                      <a:lnTo>
                        <a:pt x="284" y="723"/>
                      </a:lnTo>
                      <a:lnTo>
                        <a:pt x="256" y="742"/>
                      </a:lnTo>
                      <a:lnTo>
                        <a:pt x="225" y="778"/>
                      </a:lnTo>
                      <a:lnTo>
                        <a:pt x="225" y="837"/>
                      </a:lnTo>
                      <a:lnTo>
                        <a:pt x="189" y="865"/>
                      </a:lnTo>
                      <a:lnTo>
                        <a:pt x="177" y="896"/>
                      </a:lnTo>
                      <a:lnTo>
                        <a:pt x="142" y="920"/>
                      </a:lnTo>
                      <a:lnTo>
                        <a:pt x="122" y="952"/>
                      </a:lnTo>
                      <a:lnTo>
                        <a:pt x="70" y="933"/>
                      </a:lnTo>
                      <a:lnTo>
                        <a:pt x="75" y="872"/>
                      </a:lnTo>
                      <a:lnTo>
                        <a:pt x="48" y="865"/>
                      </a:lnTo>
                      <a:lnTo>
                        <a:pt x="39" y="830"/>
                      </a:lnTo>
                      <a:lnTo>
                        <a:pt x="20" y="782"/>
                      </a:lnTo>
                      <a:lnTo>
                        <a:pt x="0" y="74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 w="28575">
                      <a:solidFill>
                        <a:srgbClr val="1E1E1E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3" name="Freeform 268"/>
                <p:cNvSpPr>
                  <a:spLocks/>
                </p:cNvSpPr>
                <p:nvPr/>
              </p:nvSpPr>
              <p:spPr bwMode="auto">
                <a:xfrm>
                  <a:off x="4716150" y="3033463"/>
                  <a:ext cx="191649" cy="159746"/>
                </a:xfrm>
                <a:custGeom>
                  <a:avLst/>
                  <a:gdLst/>
                  <a:ahLst/>
                  <a:cxnLst>
                    <a:cxn ang="0">
                      <a:pos x="41" y="115"/>
                    </a:cxn>
                    <a:cxn ang="0">
                      <a:pos x="0" y="187"/>
                    </a:cxn>
                    <a:cxn ang="0">
                      <a:pos x="76" y="214"/>
                    </a:cxn>
                    <a:cxn ang="0">
                      <a:pos x="139" y="270"/>
                    </a:cxn>
                    <a:cxn ang="0">
                      <a:pos x="132" y="227"/>
                    </a:cxn>
                    <a:cxn ang="0">
                      <a:pos x="181" y="208"/>
                    </a:cxn>
                    <a:cxn ang="0">
                      <a:pos x="239" y="216"/>
                    </a:cxn>
                    <a:cxn ang="0">
                      <a:pos x="250" y="178"/>
                    </a:cxn>
                    <a:cxn ang="0">
                      <a:pos x="311" y="155"/>
                    </a:cxn>
                    <a:cxn ang="0">
                      <a:pos x="288" y="122"/>
                    </a:cxn>
                    <a:cxn ang="0">
                      <a:pos x="318" y="60"/>
                    </a:cxn>
                    <a:cxn ang="0">
                      <a:pos x="329" y="68"/>
                    </a:cxn>
                    <a:cxn ang="0">
                      <a:pos x="326" y="37"/>
                    </a:cxn>
                    <a:cxn ang="0">
                      <a:pos x="235" y="0"/>
                    </a:cxn>
                    <a:cxn ang="0">
                      <a:pos x="140" y="56"/>
                    </a:cxn>
                    <a:cxn ang="0">
                      <a:pos x="64" y="60"/>
                    </a:cxn>
                    <a:cxn ang="0">
                      <a:pos x="41" y="115"/>
                    </a:cxn>
                  </a:cxnLst>
                  <a:rect l="0" t="0" r="r" b="b"/>
                  <a:pathLst>
                    <a:path w="329" h="270">
                      <a:moveTo>
                        <a:pt x="41" y="115"/>
                      </a:moveTo>
                      <a:lnTo>
                        <a:pt x="0" y="187"/>
                      </a:lnTo>
                      <a:lnTo>
                        <a:pt x="76" y="214"/>
                      </a:lnTo>
                      <a:lnTo>
                        <a:pt x="139" y="270"/>
                      </a:lnTo>
                      <a:lnTo>
                        <a:pt x="132" y="227"/>
                      </a:lnTo>
                      <a:lnTo>
                        <a:pt x="181" y="208"/>
                      </a:lnTo>
                      <a:lnTo>
                        <a:pt x="239" y="216"/>
                      </a:lnTo>
                      <a:lnTo>
                        <a:pt x="250" y="178"/>
                      </a:lnTo>
                      <a:lnTo>
                        <a:pt x="311" y="155"/>
                      </a:lnTo>
                      <a:lnTo>
                        <a:pt x="288" y="122"/>
                      </a:lnTo>
                      <a:lnTo>
                        <a:pt x="318" y="60"/>
                      </a:lnTo>
                      <a:lnTo>
                        <a:pt x="329" y="68"/>
                      </a:lnTo>
                      <a:lnTo>
                        <a:pt x="326" y="37"/>
                      </a:lnTo>
                      <a:lnTo>
                        <a:pt x="235" y="0"/>
                      </a:lnTo>
                      <a:lnTo>
                        <a:pt x="140" y="56"/>
                      </a:lnTo>
                      <a:lnTo>
                        <a:pt x="64" y="60"/>
                      </a:lnTo>
                      <a:lnTo>
                        <a:pt x="41" y="115"/>
                      </a:lnTo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 w="28575">
                      <a:solidFill>
                        <a:srgbClr val="1E1E1E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5" name="Freeform 270"/>
                <p:cNvSpPr>
                  <a:spLocks/>
                </p:cNvSpPr>
                <p:nvPr/>
              </p:nvSpPr>
              <p:spPr bwMode="auto">
                <a:xfrm>
                  <a:off x="4793513" y="3033463"/>
                  <a:ext cx="251429" cy="227194"/>
                </a:xfrm>
                <a:custGeom>
                  <a:avLst/>
                  <a:gdLst/>
                  <a:ahLst/>
                  <a:cxnLst>
                    <a:cxn ang="0">
                      <a:pos x="37" y="385"/>
                    </a:cxn>
                    <a:cxn ang="0">
                      <a:pos x="358" y="350"/>
                    </a:cxn>
                    <a:cxn ang="0">
                      <a:pos x="391" y="299"/>
                    </a:cxn>
                    <a:cxn ang="0">
                      <a:pos x="411" y="232"/>
                    </a:cxn>
                    <a:cxn ang="0">
                      <a:pos x="430" y="213"/>
                    </a:cxn>
                    <a:cxn ang="0">
                      <a:pos x="421" y="49"/>
                    </a:cxn>
                    <a:cxn ang="0">
                      <a:pos x="295" y="0"/>
                    </a:cxn>
                    <a:cxn ang="0">
                      <a:pos x="261" y="22"/>
                    </a:cxn>
                    <a:cxn ang="0">
                      <a:pos x="216" y="7"/>
                    </a:cxn>
                    <a:cxn ang="0">
                      <a:pos x="197" y="68"/>
                    </a:cxn>
                    <a:cxn ang="0">
                      <a:pos x="186" y="60"/>
                    </a:cxn>
                    <a:cxn ang="0">
                      <a:pos x="156" y="122"/>
                    </a:cxn>
                    <a:cxn ang="0">
                      <a:pos x="179" y="155"/>
                    </a:cxn>
                    <a:cxn ang="0">
                      <a:pos x="118" y="178"/>
                    </a:cxn>
                    <a:cxn ang="0">
                      <a:pos x="107" y="216"/>
                    </a:cxn>
                    <a:cxn ang="0">
                      <a:pos x="49" y="208"/>
                    </a:cxn>
                    <a:cxn ang="0">
                      <a:pos x="0" y="227"/>
                    </a:cxn>
                    <a:cxn ang="0">
                      <a:pos x="7" y="270"/>
                    </a:cxn>
                    <a:cxn ang="0">
                      <a:pos x="7" y="332"/>
                    </a:cxn>
                    <a:cxn ang="0">
                      <a:pos x="34" y="332"/>
                    </a:cxn>
                    <a:cxn ang="0">
                      <a:pos x="37" y="385"/>
                    </a:cxn>
                  </a:cxnLst>
                  <a:rect l="0" t="0" r="r" b="b"/>
                  <a:pathLst>
                    <a:path w="430" h="385">
                      <a:moveTo>
                        <a:pt x="37" y="385"/>
                      </a:moveTo>
                      <a:lnTo>
                        <a:pt x="358" y="350"/>
                      </a:lnTo>
                      <a:lnTo>
                        <a:pt x="391" y="299"/>
                      </a:lnTo>
                      <a:lnTo>
                        <a:pt x="411" y="232"/>
                      </a:lnTo>
                      <a:lnTo>
                        <a:pt x="430" y="213"/>
                      </a:lnTo>
                      <a:lnTo>
                        <a:pt x="421" y="49"/>
                      </a:lnTo>
                      <a:lnTo>
                        <a:pt x="295" y="0"/>
                      </a:lnTo>
                      <a:lnTo>
                        <a:pt x="261" y="22"/>
                      </a:lnTo>
                      <a:lnTo>
                        <a:pt x="216" y="7"/>
                      </a:lnTo>
                      <a:lnTo>
                        <a:pt x="197" y="68"/>
                      </a:lnTo>
                      <a:lnTo>
                        <a:pt x="186" y="60"/>
                      </a:lnTo>
                      <a:lnTo>
                        <a:pt x="156" y="122"/>
                      </a:lnTo>
                      <a:lnTo>
                        <a:pt x="179" y="155"/>
                      </a:lnTo>
                      <a:lnTo>
                        <a:pt x="118" y="178"/>
                      </a:lnTo>
                      <a:lnTo>
                        <a:pt x="107" y="216"/>
                      </a:lnTo>
                      <a:lnTo>
                        <a:pt x="49" y="208"/>
                      </a:lnTo>
                      <a:lnTo>
                        <a:pt x="0" y="227"/>
                      </a:lnTo>
                      <a:lnTo>
                        <a:pt x="7" y="270"/>
                      </a:lnTo>
                      <a:lnTo>
                        <a:pt x="7" y="332"/>
                      </a:lnTo>
                      <a:lnTo>
                        <a:pt x="34" y="332"/>
                      </a:lnTo>
                      <a:lnTo>
                        <a:pt x="37" y="38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 w="28575">
                      <a:solidFill>
                        <a:srgbClr val="1E1E1E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2" name="Freeform 277"/>
                <p:cNvSpPr>
                  <a:spLocks/>
                </p:cNvSpPr>
                <p:nvPr/>
              </p:nvSpPr>
              <p:spPr bwMode="auto">
                <a:xfrm>
                  <a:off x="4515711" y="3274857"/>
                  <a:ext cx="193407" cy="108272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27" y="0"/>
                    </a:cxn>
                    <a:cxn ang="0">
                      <a:pos x="171" y="28"/>
                    </a:cxn>
                    <a:cxn ang="0">
                      <a:pos x="279" y="65"/>
                    </a:cxn>
                    <a:cxn ang="0">
                      <a:pos x="329" y="93"/>
                    </a:cxn>
                    <a:cxn ang="0">
                      <a:pos x="242" y="151"/>
                    </a:cxn>
                    <a:cxn ang="0">
                      <a:pos x="213" y="183"/>
                    </a:cxn>
                    <a:cxn ang="0">
                      <a:pos x="185" y="167"/>
                    </a:cxn>
                    <a:cxn ang="0">
                      <a:pos x="188" y="137"/>
                    </a:cxn>
                    <a:cxn ang="0">
                      <a:pos x="148" y="133"/>
                    </a:cxn>
                    <a:cxn ang="0">
                      <a:pos x="139" y="158"/>
                    </a:cxn>
                    <a:cxn ang="0">
                      <a:pos x="107" y="162"/>
                    </a:cxn>
                    <a:cxn ang="0">
                      <a:pos x="72" y="131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329" h="183">
                      <a:moveTo>
                        <a:pt x="0" y="50"/>
                      </a:moveTo>
                      <a:lnTo>
                        <a:pt x="127" y="0"/>
                      </a:lnTo>
                      <a:lnTo>
                        <a:pt x="171" y="28"/>
                      </a:lnTo>
                      <a:lnTo>
                        <a:pt x="279" y="65"/>
                      </a:lnTo>
                      <a:lnTo>
                        <a:pt x="329" y="93"/>
                      </a:lnTo>
                      <a:lnTo>
                        <a:pt x="242" y="151"/>
                      </a:lnTo>
                      <a:lnTo>
                        <a:pt x="213" y="183"/>
                      </a:lnTo>
                      <a:lnTo>
                        <a:pt x="185" y="167"/>
                      </a:lnTo>
                      <a:lnTo>
                        <a:pt x="188" y="137"/>
                      </a:lnTo>
                      <a:lnTo>
                        <a:pt x="148" y="133"/>
                      </a:lnTo>
                      <a:lnTo>
                        <a:pt x="139" y="158"/>
                      </a:lnTo>
                      <a:lnTo>
                        <a:pt x="107" y="162"/>
                      </a:lnTo>
                      <a:lnTo>
                        <a:pt x="72" y="131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 w="28575">
                      <a:solidFill>
                        <a:srgbClr val="1E1E1E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3" name="Freeform 278"/>
                <p:cNvSpPr>
                  <a:spLocks/>
                </p:cNvSpPr>
                <p:nvPr/>
              </p:nvSpPr>
              <p:spPr bwMode="auto">
                <a:xfrm>
                  <a:off x="4640546" y="3324556"/>
                  <a:ext cx="154725" cy="78098"/>
                </a:xfrm>
                <a:custGeom>
                  <a:avLst/>
                  <a:gdLst/>
                  <a:ahLst/>
                  <a:cxnLst>
                    <a:cxn ang="0">
                      <a:pos x="116" y="8"/>
                    </a:cxn>
                    <a:cxn ang="0">
                      <a:pos x="264" y="0"/>
                    </a:cxn>
                    <a:cxn ang="0">
                      <a:pos x="249" y="130"/>
                    </a:cxn>
                    <a:cxn ang="0">
                      <a:pos x="213" y="100"/>
                    </a:cxn>
                    <a:cxn ang="0">
                      <a:pos x="189" y="91"/>
                    </a:cxn>
                    <a:cxn ang="0">
                      <a:pos x="113" y="107"/>
                    </a:cxn>
                    <a:cxn ang="0">
                      <a:pos x="62" y="107"/>
                    </a:cxn>
                    <a:cxn ang="0">
                      <a:pos x="0" y="98"/>
                    </a:cxn>
                    <a:cxn ang="0">
                      <a:pos x="29" y="66"/>
                    </a:cxn>
                    <a:cxn ang="0">
                      <a:pos x="116" y="8"/>
                    </a:cxn>
                  </a:cxnLst>
                  <a:rect l="0" t="0" r="r" b="b"/>
                  <a:pathLst>
                    <a:path w="264" h="130">
                      <a:moveTo>
                        <a:pt x="116" y="8"/>
                      </a:moveTo>
                      <a:lnTo>
                        <a:pt x="264" y="0"/>
                      </a:lnTo>
                      <a:lnTo>
                        <a:pt x="249" y="130"/>
                      </a:lnTo>
                      <a:lnTo>
                        <a:pt x="213" y="100"/>
                      </a:lnTo>
                      <a:lnTo>
                        <a:pt x="189" y="91"/>
                      </a:lnTo>
                      <a:lnTo>
                        <a:pt x="113" y="107"/>
                      </a:lnTo>
                      <a:lnTo>
                        <a:pt x="62" y="107"/>
                      </a:lnTo>
                      <a:lnTo>
                        <a:pt x="0" y="98"/>
                      </a:lnTo>
                      <a:lnTo>
                        <a:pt x="29" y="66"/>
                      </a:lnTo>
                      <a:lnTo>
                        <a:pt x="116" y="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>
                    <a:ln w="28575">
                      <a:solidFill>
                        <a:srgbClr val="1E1E1E"/>
                      </a:solidFill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97" name="Freeform 282"/>
              <p:cNvSpPr>
                <a:spLocks/>
              </p:cNvSpPr>
              <p:nvPr/>
            </p:nvSpPr>
            <p:spPr bwMode="auto">
              <a:xfrm>
                <a:off x="4346919" y="3205634"/>
                <a:ext cx="59780" cy="63898"/>
              </a:xfrm>
              <a:custGeom>
                <a:avLst/>
                <a:gdLst/>
                <a:ahLst/>
                <a:cxnLst>
                  <a:cxn ang="0">
                    <a:pos x="29" y="109"/>
                  </a:cxn>
                  <a:cxn ang="0">
                    <a:pos x="0" y="65"/>
                  </a:cxn>
                  <a:cxn ang="0">
                    <a:pos x="16" y="41"/>
                  </a:cxn>
                  <a:cxn ang="0">
                    <a:pos x="46" y="58"/>
                  </a:cxn>
                  <a:cxn ang="0">
                    <a:pos x="49" y="11"/>
                  </a:cxn>
                  <a:cxn ang="0">
                    <a:pos x="80" y="0"/>
                  </a:cxn>
                  <a:cxn ang="0">
                    <a:pos x="101" y="35"/>
                  </a:cxn>
                  <a:cxn ang="0">
                    <a:pos x="87" y="74"/>
                  </a:cxn>
                  <a:cxn ang="0">
                    <a:pos x="54" y="87"/>
                  </a:cxn>
                  <a:cxn ang="0">
                    <a:pos x="29" y="109"/>
                  </a:cxn>
                </a:cxnLst>
                <a:rect l="0" t="0" r="r" b="b"/>
                <a:pathLst>
                  <a:path w="101" h="109">
                    <a:moveTo>
                      <a:pt x="29" y="109"/>
                    </a:moveTo>
                    <a:lnTo>
                      <a:pt x="0" y="65"/>
                    </a:lnTo>
                    <a:lnTo>
                      <a:pt x="16" y="41"/>
                    </a:lnTo>
                    <a:lnTo>
                      <a:pt x="46" y="58"/>
                    </a:lnTo>
                    <a:lnTo>
                      <a:pt x="49" y="11"/>
                    </a:lnTo>
                    <a:lnTo>
                      <a:pt x="80" y="0"/>
                    </a:lnTo>
                    <a:lnTo>
                      <a:pt x="101" y="35"/>
                    </a:lnTo>
                    <a:lnTo>
                      <a:pt x="87" y="74"/>
                    </a:lnTo>
                    <a:lnTo>
                      <a:pt x="54" y="87"/>
                    </a:lnTo>
                    <a:lnTo>
                      <a:pt x="29" y="109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 w="28575">
                    <a:solidFill>
                      <a:srgbClr val="1E1E1E"/>
                    </a:solidFill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8" name="Freeform 283"/>
            <p:cNvSpPr>
              <a:spLocks/>
            </p:cNvSpPr>
            <p:nvPr/>
          </p:nvSpPr>
          <p:spPr bwMode="auto">
            <a:xfrm>
              <a:off x="1344787" y="3545082"/>
              <a:ext cx="153217" cy="99225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9" y="40"/>
                </a:cxn>
                <a:cxn ang="0">
                  <a:pos x="29" y="12"/>
                </a:cxn>
                <a:cxn ang="0">
                  <a:pos x="60" y="3"/>
                </a:cxn>
                <a:cxn ang="0">
                  <a:pos x="89" y="10"/>
                </a:cxn>
                <a:cxn ang="0">
                  <a:pos x="119" y="0"/>
                </a:cxn>
                <a:cxn ang="0">
                  <a:pos x="152" y="18"/>
                </a:cxn>
                <a:cxn ang="0">
                  <a:pos x="158" y="51"/>
                </a:cxn>
                <a:cxn ang="0">
                  <a:pos x="142" y="90"/>
                </a:cxn>
                <a:cxn ang="0">
                  <a:pos x="119" y="80"/>
                </a:cxn>
                <a:cxn ang="0">
                  <a:pos x="109" y="101"/>
                </a:cxn>
                <a:cxn ang="0">
                  <a:pos x="86" y="76"/>
                </a:cxn>
                <a:cxn ang="0">
                  <a:pos x="74" y="96"/>
                </a:cxn>
                <a:cxn ang="0">
                  <a:pos x="29" y="96"/>
                </a:cxn>
                <a:cxn ang="0">
                  <a:pos x="0" y="76"/>
                </a:cxn>
              </a:cxnLst>
              <a:rect l="0" t="0" r="r" b="b"/>
              <a:pathLst>
                <a:path w="158" h="101">
                  <a:moveTo>
                    <a:pt x="0" y="76"/>
                  </a:moveTo>
                  <a:lnTo>
                    <a:pt x="9" y="40"/>
                  </a:lnTo>
                  <a:lnTo>
                    <a:pt x="29" y="12"/>
                  </a:lnTo>
                  <a:lnTo>
                    <a:pt x="60" y="3"/>
                  </a:lnTo>
                  <a:lnTo>
                    <a:pt x="89" y="10"/>
                  </a:lnTo>
                  <a:lnTo>
                    <a:pt x="119" y="0"/>
                  </a:lnTo>
                  <a:lnTo>
                    <a:pt x="152" y="18"/>
                  </a:lnTo>
                  <a:lnTo>
                    <a:pt x="158" y="51"/>
                  </a:lnTo>
                  <a:lnTo>
                    <a:pt x="142" y="90"/>
                  </a:lnTo>
                  <a:lnTo>
                    <a:pt x="119" y="80"/>
                  </a:lnTo>
                  <a:lnTo>
                    <a:pt x="109" y="101"/>
                  </a:lnTo>
                  <a:lnTo>
                    <a:pt x="86" y="76"/>
                  </a:lnTo>
                  <a:lnTo>
                    <a:pt x="74" y="96"/>
                  </a:lnTo>
                  <a:lnTo>
                    <a:pt x="29" y="9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Freeform 284"/>
            <p:cNvSpPr>
              <a:spLocks/>
            </p:cNvSpPr>
            <p:nvPr/>
          </p:nvSpPr>
          <p:spPr bwMode="auto">
            <a:xfrm>
              <a:off x="2524269" y="4408916"/>
              <a:ext cx="46254" cy="148836"/>
            </a:xfrm>
            <a:custGeom>
              <a:avLst/>
              <a:gdLst/>
              <a:ahLst/>
              <a:cxnLst>
                <a:cxn ang="0">
                  <a:pos x="43" y="152"/>
                </a:cxn>
                <a:cxn ang="0">
                  <a:pos x="50" y="80"/>
                </a:cxn>
                <a:cxn ang="0">
                  <a:pos x="48" y="0"/>
                </a:cxn>
                <a:cxn ang="0">
                  <a:pos x="0" y="85"/>
                </a:cxn>
                <a:cxn ang="0">
                  <a:pos x="43" y="152"/>
                </a:cxn>
              </a:cxnLst>
              <a:rect l="0" t="0" r="r" b="b"/>
              <a:pathLst>
                <a:path w="50" h="152">
                  <a:moveTo>
                    <a:pt x="43" y="152"/>
                  </a:moveTo>
                  <a:lnTo>
                    <a:pt x="50" y="80"/>
                  </a:lnTo>
                  <a:lnTo>
                    <a:pt x="48" y="0"/>
                  </a:lnTo>
                  <a:lnTo>
                    <a:pt x="0" y="85"/>
                  </a:lnTo>
                  <a:lnTo>
                    <a:pt x="43" y="15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 w="28575">
                  <a:solidFill>
                    <a:srgbClr val="1E1E1E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5" name="5-конечная звезда 634"/>
            <p:cNvSpPr/>
            <p:nvPr/>
          </p:nvSpPr>
          <p:spPr>
            <a:xfrm>
              <a:off x="2736906" y="1537335"/>
              <a:ext cx="33056" cy="1101893"/>
            </a:xfrm>
            <a:prstGeom prst="star5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rtlCol="0" anchor="ctr" anchorCtr="0">
              <a:noAutofit/>
            </a:bodyPr>
            <a:lstStyle/>
            <a:p>
              <a:pPr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i="0" kern="1200" baseline="0" dirty="0"/>
            </a:p>
          </p:txBody>
        </p:sp>
        <p:sp>
          <p:nvSpPr>
            <p:cNvPr id="638" name="5-конечная звезда 637"/>
            <p:cNvSpPr/>
            <p:nvPr/>
          </p:nvSpPr>
          <p:spPr>
            <a:xfrm>
              <a:off x="2902190" y="2529038"/>
              <a:ext cx="165284" cy="16528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rtlCol="0" anchor="ctr" anchorCtr="0">
              <a:noAutofit/>
            </a:bodyPr>
            <a:lstStyle/>
            <a:p>
              <a:pPr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i="0" kern="1200" baseline="0" dirty="0"/>
            </a:p>
          </p:txBody>
        </p:sp>
      </p:grpSp>
      <p:cxnSp>
        <p:nvCxnSpPr>
          <p:cNvPr id="142" name="Прямая со стрелкой 141">
            <a:extLst>
              <a:ext uri="{FF2B5EF4-FFF2-40B4-BE49-F238E27FC236}">
                <a16:creationId xmlns:a16="http://schemas.microsoft.com/office/drawing/2014/main" id="{198E01BC-1316-4149-B102-5EFF4514BADF}"/>
              </a:ext>
            </a:extLst>
          </p:cNvPr>
          <p:cNvCxnSpPr>
            <a:cxnSpLocks/>
            <a:stCxn id="388" idx="93"/>
          </p:cNvCxnSpPr>
          <p:nvPr/>
        </p:nvCxnSpPr>
        <p:spPr>
          <a:xfrm flipH="1">
            <a:off x="5907697" y="3947692"/>
            <a:ext cx="883973" cy="12872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0" name="Скругленный прямоугольник 4"/>
          <p:cNvSpPr/>
          <p:nvPr/>
        </p:nvSpPr>
        <p:spPr>
          <a:xfrm>
            <a:off x="4892352" y="4201717"/>
            <a:ext cx="1046255" cy="2555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i="0" kern="1200" baseline="0" dirty="0">
                <a:solidFill>
                  <a:schemeClr val="tx1"/>
                </a:solidFill>
              </a:rPr>
              <a:t>Китай</a:t>
            </a:r>
            <a:endParaRPr lang="ru-RU" sz="2400" b="0" i="0" kern="1200" baseline="0" dirty="0">
              <a:solidFill>
                <a:schemeClr val="tx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Приоритетные направления экспорта свинины из РФ</a:t>
            </a:r>
          </a:p>
        </p:txBody>
      </p:sp>
      <p:sp>
        <p:nvSpPr>
          <p:cNvPr id="633" name="Скругленный прямоугольник 4"/>
          <p:cNvSpPr/>
          <p:nvPr/>
        </p:nvSpPr>
        <p:spPr>
          <a:xfrm>
            <a:off x="3764550" y="2392315"/>
            <a:ext cx="1368000" cy="360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/>
              <a:t>Россия</a:t>
            </a:r>
            <a:endParaRPr lang="ru-RU" sz="2800" b="0" i="0" kern="1200" baseline="0" dirty="0"/>
          </a:p>
        </p:txBody>
      </p:sp>
      <p:sp>
        <p:nvSpPr>
          <p:cNvPr id="138" name="Скругленный прямоугольник 4"/>
          <p:cNvSpPr/>
          <p:nvPr/>
        </p:nvSpPr>
        <p:spPr>
          <a:xfrm>
            <a:off x="7270602" y="4190663"/>
            <a:ext cx="954630" cy="29293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/>
              <a:t>Япония</a:t>
            </a:r>
            <a:endParaRPr lang="ru-RU" b="0" i="0" kern="1200" baseline="0" dirty="0"/>
          </a:p>
        </p:txBody>
      </p:sp>
      <p:cxnSp>
        <p:nvCxnSpPr>
          <p:cNvPr id="16" name="Прямая со стрелкой 15"/>
          <p:cNvCxnSpPr>
            <a:stCxn id="388" idx="93"/>
          </p:cNvCxnSpPr>
          <p:nvPr/>
        </p:nvCxnSpPr>
        <p:spPr>
          <a:xfrm flipH="1">
            <a:off x="6070110" y="3947692"/>
            <a:ext cx="721560" cy="1444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388" idx="93"/>
          </p:cNvCxnSpPr>
          <p:nvPr/>
        </p:nvCxnSpPr>
        <p:spPr>
          <a:xfrm>
            <a:off x="6791670" y="3947692"/>
            <a:ext cx="325769" cy="4314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>
            <a:off x="2741253" y="2808672"/>
            <a:ext cx="2054052" cy="1393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>
            <a:off x="4586405" y="3165002"/>
            <a:ext cx="79132" cy="7988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4"/>
          <p:cNvSpPr/>
          <p:nvPr/>
        </p:nvSpPr>
        <p:spPr>
          <a:xfrm>
            <a:off x="6732358" y="5661124"/>
            <a:ext cx="1045062" cy="247899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chemeClr val="tx1"/>
                </a:solidFill>
              </a:rPr>
              <a:t>Филиппины</a:t>
            </a:r>
          </a:p>
        </p:txBody>
      </p:sp>
      <p:cxnSp>
        <p:nvCxnSpPr>
          <p:cNvPr id="132" name="Прямая со стрелкой 131"/>
          <p:cNvCxnSpPr>
            <a:cxnSpLocks/>
            <a:stCxn id="388" idx="93"/>
          </p:cNvCxnSpPr>
          <p:nvPr/>
        </p:nvCxnSpPr>
        <p:spPr>
          <a:xfrm flipH="1">
            <a:off x="6567774" y="3947692"/>
            <a:ext cx="223896" cy="4668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Скругленный прямоугольник 4"/>
          <p:cNvSpPr/>
          <p:nvPr/>
        </p:nvSpPr>
        <p:spPr>
          <a:xfrm>
            <a:off x="5907697" y="4569074"/>
            <a:ext cx="734458" cy="343557"/>
          </a:xfrm>
          <a:prstGeom prst="rect">
            <a:avLst/>
          </a:prstGeom>
          <a:solidFill>
            <a:srgbClr val="00D4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chemeClr val="tx1"/>
                </a:solidFill>
              </a:rPr>
              <a:t>Южная Корея</a:t>
            </a:r>
          </a:p>
        </p:txBody>
      </p:sp>
      <p:cxnSp>
        <p:nvCxnSpPr>
          <p:cNvPr id="150" name="Прямая со стрелкой 149"/>
          <p:cNvCxnSpPr/>
          <p:nvPr/>
        </p:nvCxnSpPr>
        <p:spPr>
          <a:xfrm>
            <a:off x="2744472" y="2812867"/>
            <a:ext cx="3837683" cy="16725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Скругленный прямоугольник 4"/>
          <p:cNvSpPr/>
          <p:nvPr/>
        </p:nvSpPr>
        <p:spPr>
          <a:xfrm>
            <a:off x="5739309" y="5937228"/>
            <a:ext cx="865812" cy="238874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chemeClr val="bg1"/>
                </a:solidFill>
              </a:rPr>
              <a:t>Вьетнам</a:t>
            </a:r>
          </a:p>
        </p:txBody>
      </p:sp>
      <p:sp>
        <p:nvSpPr>
          <p:cNvPr id="134" name="Скругленный прямоугольник 4"/>
          <p:cNvSpPr/>
          <p:nvPr/>
        </p:nvSpPr>
        <p:spPr>
          <a:xfrm>
            <a:off x="4305416" y="5698805"/>
            <a:ext cx="901828" cy="247899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chemeClr val="tx1"/>
                </a:solidFill>
              </a:rPr>
              <a:t>Таиланд</a:t>
            </a:r>
          </a:p>
        </p:txBody>
      </p:sp>
      <p:cxnSp>
        <p:nvCxnSpPr>
          <p:cNvPr id="136" name="Прямая со стрелкой 135"/>
          <p:cNvCxnSpPr/>
          <p:nvPr/>
        </p:nvCxnSpPr>
        <p:spPr>
          <a:xfrm>
            <a:off x="2784378" y="2838379"/>
            <a:ext cx="2589395" cy="28318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>
            <a:off x="2779680" y="2803074"/>
            <a:ext cx="3003892" cy="2934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Скругленный прямоугольник 4">
            <a:extLst>
              <a:ext uri="{FF2B5EF4-FFF2-40B4-BE49-F238E27FC236}">
                <a16:creationId xmlns:a16="http://schemas.microsoft.com/office/drawing/2014/main" id="{3F5126CD-3D60-4505-AFBD-BA641F08BB1D}"/>
              </a:ext>
            </a:extLst>
          </p:cNvPr>
          <p:cNvSpPr/>
          <p:nvPr/>
        </p:nvSpPr>
        <p:spPr>
          <a:xfrm>
            <a:off x="5908402" y="5265909"/>
            <a:ext cx="691078" cy="16878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>
                <a:solidFill>
                  <a:schemeClr val="tx1"/>
                </a:solidFill>
              </a:rPr>
              <a:t>Гонконг</a:t>
            </a:r>
            <a:endParaRPr lang="ru-RU" sz="1100" b="0" i="0" kern="1200" baseline="0" dirty="0">
              <a:solidFill>
                <a:schemeClr val="tx1"/>
              </a:solidFill>
            </a:endParaRPr>
          </a:p>
        </p:txBody>
      </p:sp>
      <p:cxnSp>
        <p:nvCxnSpPr>
          <p:cNvPr id="128" name="Прямая со стрелкой 127"/>
          <p:cNvCxnSpPr>
            <a:stCxn id="388" idx="93"/>
          </p:cNvCxnSpPr>
          <p:nvPr/>
        </p:nvCxnSpPr>
        <p:spPr>
          <a:xfrm flipH="1">
            <a:off x="6545618" y="3947692"/>
            <a:ext cx="246052" cy="17287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endCxn id="583" idx="20"/>
          </p:cNvCxnSpPr>
          <p:nvPr/>
        </p:nvCxnSpPr>
        <p:spPr>
          <a:xfrm>
            <a:off x="2749160" y="2824496"/>
            <a:ext cx="3581285" cy="29190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id="{5AC208C8-8749-4BBC-9210-4C67B3BB6DAC}"/>
              </a:ext>
            </a:extLst>
          </p:cNvPr>
          <p:cNvCxnSpPr>
            <a:cxnSpLocks/>
          </p:cNvCxnSpPr>
          <p:nvPr/>
        </p:nvCxnSpPr>
        <p:spPr>
          <a:xfrm>
            <a:off x="2763403" y="2812867"/>
            <a:ext cx="3116734" cy="24289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29458A-C919-4DF7-A53A-7899F4E5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095319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/>
          <p:cNvSpPr/>
          <p:nvPr/>
        </p:nvSpPr>
        <p:spPr>
          <a:xfrm>
            <a:off x="457200" y="1188451"/>
            <a:ext cx="8229600" cy="4799255"/>
          </a:xfrm>
          <a:prstGeom prst="roundRect">
            <a:avLst>
              <a:gd name="adj" fmla="val 2715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 algn="ctr">
              <a:buFont typeface="+mj-lt"/>
              <a:buAutoNum type="arabicPeriod"/>
            </a:pP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Целевые экспортные рынки свинины для РФ</a:t>
            </a:r>
          </a:p>
        </p:txBody>
      </p:sp>
      <p:sp>
        <p:nvSpPr>
          <p:cNvPr id="7" name="Скругленный прямоугольник 20"/>
          <p:cNvSpPr>
            <a:spLocks noChangeArrowheads="1"/>
          </p:cNvSpPr>
          <p:nvPr/>
        </p:nvSpPr>
        <p:spPr bwMode="auto">
          <a:xfrm>
            <a:off x="457200" y="1188451"/>
            <a:ext cx="8229600" cy="1066180"/>
          </a:xfrm>
          <a:prstGeom prst="roundRect">
            <a:avLst>
              <a:gd name="adj" fmla="val 3851"/>
            </a:avLst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anchor="ctr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2400" b="1" dirty="0">
                <a:solidFill>
                  <a:srgbClr val="C00000"/>
                </a:solidFill>
              </a:rPr>
              <a:t>Мировой объем импорта свинины в 2016г. составил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36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8 314</a:t>
            </a:r>
            <a:r>
              <a:rPr lang="ru-RU" sz="36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* </a:t>
            </a:r>
            <a:r>
              <a:rPr lang="ru-RU" sz="2000" dirty="0">
                <a:solidFill>
                  <a:srgbClr val="C00000"/>
                </a:solidFill>
              </a:rPr>
              <a:t>тыс. тонн</a:t>
            </a:r>
            <a:r>
              <a:rPr lang="ru-RU" sz="36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sp>
        <p:nvSpPr>
          <p:cNvPr id="9" name="Скругленный прямоугольник 20"/>
          <p:cNvSpPr>
            <a:spLocks noChangeArrowheads="1"/>
          </p:cNvSpPr>
          <p:nvPr/>
        </p:nvSpPr>
        <p:spPr bwMode="auto">
          <a:xfrm>
            <a:off x="5949738" y="4097428"/>
            <a:ext cx="2635019" cy="1718857"/>
          </a:xfrm>
          <a:prstGeom prst="roundRect">
            <a:avLst>
              <a:gd name="adj" fmla="val 6288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bg1"/>
                </a:solidFill>
              </a:rPr>
              <a:t>Экспорт свинины из России в указанные страны в размере всего </a:t>
            </a: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5%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</a:p>
          <a:p>
            <a:pPr algn="ctr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chemeClr val="bg1"/>
                </a:solidFill>
              </a:rPr>
              <a:t>обеспечит объем в</a:t>
            </a:r>
          </a:p>
          <a:p>
            <a:pPr algn="ctr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252 тыс. т </a:t>
            </a:r>
          </a:p>
        </p:txBody>
      </p:sp>
      <p:sp>
        <p:nvSpPr>
          <p:cNvPr id="12" name="Скругленный прямоугольник 20"/>
          <p:cNvSpPr>
            <a:spLocks noChangeArrowheads="1"/>
          </p:cNvSpPr>
          <p:nvPr/>
        </p:nvSpPr>
        <p:spPr bwMode="auto">
          <a:xfrm>
            <a:off x="539551" y="2276872"/>
            <a:ext cx="5102883" cy="547384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Китай		   	2400</a:t>
            </a:r>
            <a:r>
              <a:rPr lang="ru-RU" sz="1600" dirty="0">
                <a:solidFill>
                  <a:schemeClr val="bg1"/>
                </a:solidFill>
              </a:rPr>
              <a:t>  тыс. т   </a:t>
            </a: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(29%)  </a:t>
            </a:r>
          </a:p>
        </p:txBody>
      </p:sp>
      <p:sp>
        <p:nvSpPr>
          <p:cNvPr id="29" name="Скругленный прямоугольник 20"/>
          <p:cNvSpPr>
            <a:spLocks noChangeArrowheads="1"/>
          </p:cNvSpPr>
          <p:nvPr/>
        </p:nvSpPr>
        <p:spPr bwMode="auto">
          <a:xfrm>
            <a:off x="5946202" y="2254632"/>
            <a:ext cx="2635018" cy="1738112"/>
          </a:xfrm>
          <a:prstGeom prst="roundRect">
            <a:avLst>
              <a:gd name="adj" fmla="val 9433"/>
            </a:avLst>
          </a:prstGeom>
          <a:solidFill>
            <a:srgbClr val="0505FF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1400" b="1" dirty="0">
                <a:solidFill>
                  <a:schemeClr val="bg1"/>
                </a:solidFill>
              </a:rPr>
              <a:t>Суммарный импорт свинины в указанные страны в 2016г. составил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5045 </a:t>
            </a:r>
            <a:r>
              <a:rPr lang="ru-RU" sz="1400" b="1" dirty="0" err="1">
                <a:solidFill>
                  <a:schemeClr val="bg1"/>
                </a:solidFill>
              </a:rPr>
              <a:t>тыс.т</a:t>
            </a:r>
            <a:endParaRPr lang="ru-RU" sz="1400" b="1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61%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1172" y="5987706"/>
            <a:ext cx="77092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 - </a:t>
            </a:r>
            <a:r>
              <a:rPr lang="ru-RU" sz="1100" dirty="0"/>
              <a:t>Источник: </a:t>
            </a:r>
            <a:r>
              <a:rPr lang="en-US" sz="1100" dirty="0"/>
              <a:t>USDA</a:t>
            </a:r>
            <a:r>
              <a:rPr lang="ru-RU" sz="1100" dirty="0"/>
              <a:t>, прогноз на 2017 г</a:t>
            </a:r>
            <a:r>
              <a:rPr lang="en-US" sz="1100" dirty="0"/>
              <a:t>.</a:t>
            </a:r>
            <a:r>
              <a:rPr lang="ru-RU" sz="1100" dirty="0"/>
              <a:t> версия за апрель 2017 г. </a:t>
            </a:r>
            <a:r>
              <a:rPr lang="en-US" sz="1100" dirty="0"/>
              <a:t>1,000 Metric Tons (Carcass Weight Equivalent)</a:t>
            </a:r>
            <a:endParaRPr lang="ru-RU" sz="1100" dirty="0"/>
          </a:p>
        </p:txBody>
      </p:sp>
      <p:sp>
        <p:nvSpPr>
          <p:cNvPr id="37" name="Скругленный прямоугольник 20"/>
          <p:cNvSpPr>
            <a:spLocks noChangeArrowheads="1"/>
          </p:cNvSpPr>
          <p:nvPr/>
        </p:nvSpPr>
        <p:spPr bwMode="auto">
          <a:xfrm>
            <a:off x="539551" y="4665298"/>
            <a:ext cx="5102883" cy="547384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Филиппины	  	  220</a:t>
            </a:r>
            <a:r>
              <a:rPr lang="ru-RU" sz="1600" dirty="0">
                <a:solidFill>
                  <a:schemeClr val="bg1"/>
                </a:solidFill>
              </a:rPr>
              <a:t>  тыс. т    </a:t>
            </a: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(3%)  </a:t>
            </a:r>
          </a:p>
        </p:txBody>
      </p:sp>
      <p:sp>
        <p:nvSpPr>
          <p:cNvPr id="38" name="Скругленный прямоугольник 20"/>
          <p:cNvSpPr>
            <a:spLocks noChangeArrowheads="1"/>
          </p:cNvSpPr>
          <p:nvPr/>
        </p:nvSpPr>
        <p:spPr bwMode="auto">
          <a:xfrm>
            <a:off x="539551" y="3473074"/>
            <a:ext cx="5102883" cy="547384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Южная Корея	  610</a:t>
            </a:r>
            <a:r>
              <a:rPr lang="ru-RU" sz="1600" dirty="0">
                <a:solidFill>
                  <a:schemeClr val="bg1"/>
                </a:solidFill>
              </a:rPr>
              <a:t>  тыс. т     </a:t>
            </a: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(7%)  </a:t>
            </a:r>
          </a:p>
        </p:txBody>
      </p:sp>
      <p:sp>
        <p:nvSpPr>
          <p:cNvPr id="39" name="Скругленный прямоугольник 20"/>
          <p:cNvSpPr>
            <a:spLocks noChangeArrowheads="1"/>
          </p:cNvSpPr>
          <p:nvPr/>
        </p:nvSpPr>
        <p:spPr bwMode="auto">
          <a:xfrm>
            <a:off x="539551" y="4070819"/>
            <a:ext cx="5102883" cy="547384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24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гонконг</a:t>
            </a: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		  485</a:t>
            </a:r>
            <a:r>
              <a:rPr lang="ru-RU" sz="1600" dirty="0">
                <a:solidFill>
                  <a:schemeClr val="bg1"/>
                </a:solidFill>
              </a:rPr>
              <a:t>  тыс. т     </a:t>
            </a: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(6%)  </a:t>
            </a:r>
          </a:p>
        </p:txBody>
      </p:sp>
      <p:sp>
        <p:nvSpPr>
          <p:cNvPr id="40" name="Скругленный прямоугольник 20"/>
          <p:cNvSpPr>
            <a:spLocks noChangeArrowheads="1"/>
          </p:cNvSpPr>
          <p:nvPr/>
        </p:nvSpPr>
        <p:spPr bwMode="auto">
          <a:xfrm>
            <a:off x="539551" y="5244616"/>
            <a:ext cx="5102883" cy="547384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ВЬЕТНАМ		    10</a:t>
            </a:r>
            <a:r>
              <a:rPr lang="ru-RU" sz="1600" dirty="0">
                <a:solidFill>
                  <a:schemeClr val="bg1"/>
                </a:solidFill>
              </a:rPr>
              <a:t>  тыс. т   </a:t>
            </a: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(0,1%)  </a:t>
            </a:r>
          </a:p>
        </p:txBody>
      </p:sp>
      <p:sp>
        <p:nvSpPr>
          <p:cNvPr id="41" name="Скругленный прямоугольник 20"/>
          <p:cNvSpPr>
            <a:spLocks noChangeArrowheads="1"/>
          </p:cNvSpPr>
          <p:nvPr/>
        </p:nvSpPr>
        <p:spPr bwMode="auto">
          <a:xfrm>
            <a:off x="539551" y="2875329"/>
            <a:ext cx="5102883" cy="547384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ЯПОНИЯ		1320</a:t>
            </a:r>
            <a:r>
              <a:rPr lang="ru-RU" sz="1600" dirty="0">
                <a:solidFill>
                  <a:schemeClr val="bg1"/>
                </a:solidFill>
              </a:rPr>
              <a:t>  тыс. т   </a:t>
            </a:r>
            <a:r>
              <a:rPr lang="ru-RU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(16%)  </a:t>
            </a:r>
          </a:p>
        </p:txBody>
      </p:sp>
      <p:sp>
        <p:nvSpPr>
          <p:cNvPr id="44" name="Правая фигурная скобка 43"/>
          <p:cNvSpPr/>
          <p:nvPr/>
        </p:nvSpPr>
        <p:spPr>
          <a:xfrm>
            <a:off x="5724785" y="2271243"/>
            <a:ext cx="224954" cy="352843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A4F7CBE-96C0-44D3-81D1-6F737D19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49022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72BEFA-E578-4869-9869-FCD15566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Скругленный прямоугольник 6">
            <a:extLst>
              <a:ext uri="{FF2B5EF4-FFF2-40B4-BE49-F238E27FC236}">
                <a16:creationId xmlns:a16="http://schemas.microsoft.com/office/drawing/2014/main" id="{D1260EE6-AA90-4FA4-889E-4E79E82DEA2D}"/>
              </a:ext>
            </a:extLst>
          </p:cNvPr>
          <p:cNvSpPr/>
          <p:nvPr/>
        </p:nvSpPr>
        <p:spPr>
          <a:xfrm>
            <a:off x="457200" y="378687"/>
            <a:ext cx="8229600" cy="1440000"/>
          </a:xfrm>
          <a:prstGeom prst="roundRect">
            <a:avLst>
              <a:gd name="adj" fmla="val 8141"/>
            </a:avLst>
          </a:prstGeom>
          <a:solidFill>
            <a:srgbClr val="FFFF00"/>
          </a:solidFill>
          <a:ln w="127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Достижение к </a:t>
            </a:r>
            <a:r>
              <a:rPr lang="ru-RU" sz="2000" b="1" dirty="0">
                <a:solidFill>
                  <a:srgbClr val="FF0000"/>
                </a:solidFill>
              </a:rPr>
              <a:t>2024</a:t>
            </a:r>
            <a:r>
              <a:rPr lang="ru-RU" sz="2000" dirty="0">
                <a:solidFill>
                  <a:srgbClr val="002060"/>
                </a:solidFill>
              </a:rPr>
              <a:t> году объемов </a:t>
            </a:r>
            <a:r>
              <a:rPr lang="ru-RU" sz="2000" b="1" dirty="0">
                <a:solidFill>
                  <a:srgbClr val="FF0000"/>
                </a:solidFill>
              </a:rPr>
              <a:t>экспорта</a:t>
            </a:r>
            <a:r>
              <a:rPr lang="ru-RU" sz="2000" dirty="0">
                <a:solidFill>
                  <a:srgbClr val="002060"/>
                </a:solidFill>
              </a:rPr>
              <a:t> продукции агропромышленного комплекса, равного </a:t>
            </a:r>
            <a:r>
              <a:rPr lang="en-US" sz="2000" b="1" dirty="0">
                <a:solidFill>
                  <a:srgbClr val="FF0000"/>
                </a:solidFill>
              </a:rPr>
              <a:t>$ 45 </a:t>
            </a:r>
            <a:r>
              <a:rPr lang="ru-RU" sz="2000" b="1" dirty="0">
                <a:solidFill>
                  <a:srgbClr val="FF0000"/>
                </a:solidFill>
              </a:rPr>
              <a:t>млрд. </a:t>
            </a:r>
            <a:r>
              <a:rPr lang="ru-RU" sz="2000" dirty="0">
                <a:solidFill>
                  <a:srgbClr val="002060"/>
                </a:solidFill>
              </a:rPr>
              <a:t>в год – одна из </a:t>
            </a:r>
            <a:r>
              <a:rPr lang="ru-RU" sz="2000" b="1" dirty="0">
                <a:solidFill>
                  <a:srgbClr val="FF0000"/>
                </a:solidFill>
              </a:rPr>
              <a:t>стратегических</a:t>
            </a:r>
            <a:r>
              <a:rPr lang="ru-RU" sz="2000" dirty="0">
                <a:solidFill>
                  <a:srgbClr val="002060"/>
                </a:solidFill>
              </a:rPr>
              <a:t> задач РФ! </a:t>
            </a: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  <a:p>
            <a:pPr algn="r"/>
            <a:r>
              <a:rPr lang="ru-RU" sz="1400" b="1" dirty="0">
                <a:solidFill>
                  <a:srgbClr val="FF0000"/>
                </a:solidFill>
              </a:rPr>
              <a:t>(Указ Президента РФ от 07.05.2018г.)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2DB7552-881F-4B77-8B93-2D64DC37C24C}"/>
              </a:ext>
            </a:extLst>
          </p:cNvPr>
          <p:cNvSpPr/>
          <p:nvPr/>
        </p:nvSpPr>
        <p:spPr>
          <a:xfrm>
            <a:off x="460050" y="2443190"/>
            <a:ext cx="8229600" cy="1440000"/>
          </a:xfrm>
          <a:prstGeom prst="roundRect">
            <a:avLst>
              <a:gd name="adj" fmla="val 8141"/>
            </a:avLst>
          </a:prstGeom>
          <a:solidFill>
            <a:srgbClr val="FFFF00"/>
          </a:solidFill>
          <a:ln w="127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Не менее чем </a:t>
            </a:r>
            <a:r>
              <a:rPr lang="ru-RU" sz="2000" b="1" dirty="0">
                <a:solidFill>
                  <a:srgbClr val="FF0000"/>
                </a:solidFill>
              </a:rPr>
              <a:t>4 ÷</a:t>
            </a:r>
            <a:r>
              <a:rPr lang="en-US" sz="2000" b="1" dirty="0">
                <a:solidFill>
                  <a:srgbClr val="FF0000"/>
                </a:solidFill>
              </a:rPr>
              <a:t>5 </a:t>
            </a:r>
            <a:r>
              <a:rPr lang="ru-RU" sz="2000" b="1" dirty="0">
                <a:solidFill>
                  <a:srgbClr val="FF0000"/>
                </a:solidFill>
              </a:rPr>
              <a:t>кратный </a:t>
            </a:r>
            <a:r>
              <a:rPr lang="ru-RU" sz="2000" dirty="0">
                <a:solidFill>
                  <a:srgbClr val="002060"/>
                </a:solidFill>
              </a:rPr>
              <a:t>рост объемов </a:t>
            </a:r>
            <a:r>
              <a:rPr lang="ru-RU" sz="2000" b="1" dirty="0">
                <a:solidFill>
                  <a:srgbClr val="FF0000"/>
                </a:solidFill>
              </a:rPr>
              <a:t>экспорта</a:t>
            </a:r>
            <a:r>
              <a:rPr lang="ru-RU" sz="2000" dirty="0">
                <a:solidFill>
                  <a:srgbClr val="002060"/>
                </a:solidFill>
              </a:rPr>
              <a:t> продукции </a:t>
            </a:r>
            <a:r>
              <a:rPr lang="ru-RU" sz="2000" b="1" dirty="0">
                <a:solidFill>
                  <a:srgbClr val="FF0000"/>
                </a:solidFill>
              </a:rPr>
              <a:t>свиноводства</a:t>
            </a:r>
            <a:r>
              <a:rPr lang="ru-RU" sz="2000" dirty="0">
                <a:solidFill>
                  <a:srgbClr val="002060"/>
                </a:solidFill>
              </a:rPr>
              <a:t> в ближайшие </a:t>
            </a:r>
            <a:r>
              <a:rPr lang="ru-RU" sz="2000" b="1" dirty="0">
                <a:solidFill>
                  <a:srgbClr val="FF0000"/>
                </a:solidFill>
              </a:rPr>
              <a:t>6 лет </a:t>
            </a:r>
            <a:r>
              <a:rPr lang="ru-RU" sz="2000" dirty="0">
                <a:solidFill>
                  <a:srgbClr val="002060"/>
                </a:solidFill>
              </a:rPr>
              <a:t>– главный вызов и одновременно </a:t>
            </a:r>
            <a:r>
              <a:rPr lang="ru-RU" sz="2000" b="1" dirty="0">
                <a:solidFill>
                  <a:srgbClr val="FF0000"/>
                </a:solidFill>
              </a:rPr>
              <a:t>реальная возможность </a:t>
            </a:r>
            <a:r>
              <a:rPr lang="ru-RU" sz="2000" dirty="0">
                <a:solidFill>
                  <a:srgbClr val="002060"/>
                </a:solidFill>
              </a:rPr>
              <a:t>отрасли!!!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AD22C30-458F-4445-AA08-8A2E9C61BF73}"/>
              </a:ext>
            </a:extLst>
          </p:cNvPr>
          <p:cNvSpPr/>
          <p:nvPr/>
        </p:nvSpPr>
        <p:spPr>
          <a:xfrm>
            <a:off x="3527884" y="1947196"/>
            <a:ext cx="2088232" cy="382342"/>
          </a:xfrm>
          <a:prstGeom prst="downArrow">
            <a:avLst>
              <a:gd name="adj1" fmla="val 50000"/>
              <a:gd name="adj2" fmla="val 62328"/>
            </a:avLst>
          </a:prstGeom>
          <a:solidFill>
            <a:srgbClr val="FFFF00"/>
          </a:solidFill>
          <a:ln w="127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id="{181F8058-F551-4937-B079-01E9284EF043}"/>
              </a:ext>
            </a:extLst>
          </p:cNvPr>
          <p:cNvSpPr/>
          <p:nvPr/>
        </p:nvSpPr>
        <p:spPr>
          <a:xfrm>
            <a:off x="460050" y="4581128"/>
            <a:ext cx="8229600" cy="1440000"/>
          </a:xfrm>
          <a:prstGeom prst="roundRect">
            <a:avLst>
              <a:gd name="adj" fmla="val 8141"/>
            </a:avLst>
          </a:prstGeom>
          <a:solidFill>
            <a:srgbClr val="C00000"/>
          </a:solidFill>
          <a:ln w="381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ru-RU" sz="2400" dirty="0">
                <a:solidFill>
                  <a:srgbClr val="FFFFFF"/>
                </a:solidFill>
              </a:rPr>
              <a:t>Войти в </a:t>
            </a:r>
            <a:r>
              <a:rPr lang="ru-RU" sz="2400" b="1" dirty="0">
                <a:solidFill>
                  <a:srgbClr val="FFFF00"/>
                </a:solidFill>
              </a:rPr>
              <a:t>ТОП - 5 </a:t>
            </a:r>
            <a:r>
              <a:rPr lang="ru-RU" sz="2400" dirty="0">
                <a:solidFill>
                  <a:srgbClr val="FFFFFF"/>
                </a:solidFill>
              </a:rPr>
              <a:t>мировых экспортеров свинины – главный </a:t>
            </a:r>
            <a:r>
              <a:rPr lang="ru-RU" sz="2400" b="1" dirty="0">
                <a:solidFill>
                  <a:srgbClr val="FFFF00"/>
                </a:solidFill>
              </a:rPr>
              <a:t>стратегический </a:t>
            </a:r>
            <a:r>
              <a:rPr lang="ru-RU" sz="2400" dirty="0">
                <a:solidFill>
                  <a:srgbClr val="FFFFFF"/>
                </a:solidFill>
              </a:rPr>
              <a:t>вызов отрасли свиноводства в следующие </a:t>
            </a:r>
            <a:endParaRPr lang="en-US" sz="2400" dirty="0">
              <a:solidFill>
                <a:srgbClr val="FFFFFF"/>
              </a:solidFill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10 лет</a:t>
            </a:r>
            <a:r>
              <a:rPr lang="ru-RU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CF70B460-7B85-465E-A0F2-F3C47CD792E6}"/>
              </a:ext>
            </a:extLst>
          </p:cNvPr>
          <p:cNvSpPr/>
          <p:nvPr/>
        </p:nvSpPr>
        <p:spPr>
          <a:xfrm>
            <a:off x="3527884" y="4054735"/>
            <a:ext cx="2088232" cy="382342"/>
          </a:xfrm>
          <a:prstGeom prst="downArrow">
            <a:avLst>
              <a:gd name="adj1" fmla="val 50000"/>
              <a:gd name="adj2" fmla="val 62328"/>
            </a:avLst>
          </a:prstGeom>
          <a:solidFill>
            <a:srgbClr val="FFFF00"/>
          </a:solidFill>
          <a:ln w="127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8491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НОВАЯ РЕАЛЬНОСТЬ </a:t>
            </a:r>
            <a:r>
              <a:rPr lang="ru-RU" sz="2000" dirty="0"/>
              <a:t>– необходимость дополнительных приоритетов в государственной поддержке отрасли свиноводства.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3049" y="4966701"/>
            <a:ext cx="8208000" cy="1013290"/>
          </a:xfrm>
          <a:prstGeom prst="roundRect">
            <a:avLst>
              <a:gd name="adj" fmla="val 8141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33CC"/>
                </a:solidFill>
              </a:rPr>
              <a:t>Всесторонняя государственная поддержка доступа продукции свиноводства на внешние рынки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3049" y="1211359"/>
            <a:ext cx="8208000" cy="3667231"/>
          </a:xfrm>
          <a:prstGeom prst="roundRect">
            <a:avLst>
              <a:gd name="adj" fmla="val 4719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33CC"/>
                </a:solidFill>
              </a:rPr>
              <a:t>Многократное усиление господдержки в обеспечении ветеринарной безопасности: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33CC"/>
              </a:solidFill>
            </a:endParaRPr>
          </a:p>
          <a:p>
            <a:pPr marL="914400" lvl="3" indent="-457200">
              <a:buFont typeface="+mj-lt"/>
              <a:buAutoNum type="arabicPeriod"/>
            </a:pPr>
            <a:r>
              <a:rPr lang="ru-RU" sz="2000" b="1" dirty="0">
                <a:solidFill>
                  <a:srgbClr val="FF0000"/>
                </a:solidFill>
              </a:rPr>
              <a:t>Создание единой ветеринарной службы</a:t>
            </a:r>
          </a:p>
          <a:p>
            <a:pPr marL="914400" lvl="3" indent="-457200">
              <a:buFont typeface="+mj-lt"/>
              <a:buAutoNum type="arabicPeriod"/>
            </a:pPr>
            <a:r>
              <a:rPr lang="ru-RU" sz="2000" dirty="0">
                <a:solidFill>
                  <a:srgbClr val="0033CC"/>
                </a:solidFill>
              </a:rPr>
              <a:t>Программы мониторинга эпизоотического </a:t>
            </a:r>
          </a:p>
          <a:p>
            <a:pPr marL="457200" lvl="3"/>
            <a:r>
              <a:rPr lang="ru-RU" sz="2000" dirty="0">
                <a:solidFill>
                  <a:srgbClr val="0033CC"/>
                </a:solidFill>
              </a:rPr>
              <a:t>	состояния территорий</a:t>
            </a:r>
          </a:p>
          <a:p>
            <a:pPr marL="914400" lvl="3" indent="-457200">
              <a:buFont typeface="+mj-lt"/>
              <a:buAutoNum type="arabicPeriod" startAt="2"/>
            </a:pPr>
            <a:r>
              <a:rPr lang="ru-RU" sz="2000" dirty="0">
                <a:solidFill>
                  <a:srgbClr val="0033CC"/>
                </a:solidFill>
              </a:rPr>
              <a:t>Программы по искоренению АЧС </a:t>
            </a:r>
          </a:p>
          <a:p>
            <a:pPr marL="914400" lvl="3" indent="-457200">
              <a:buFont typeface="+mj-lt"/>
              <a:buAutoNum type="arabicPeriod" startAt="2"/>
            </a:pPr>
            <a:r>
              <a:rPr lang="ru-RU" sz="2000" b="1" dirty="0">
                <a:solidFill>
                  <a:srgbClr val="00B050"/>
                </a:solidFill>
              </a:rPr>
              <a:t>Регионализация</a:t>
            </a:r>
          </a:p>
          <a:p>
            <a:pPr marL="914400" lvl="3" indent="-457200">
              <a:buFont typeface="+mj-lt"/>
              <a:buAutoNum type="arabicPeriod" startAt="2"/>
            </a:pPr>
            <a:r>
              <a:rPr lang="ru-RU" sz="2000" b="1" dirty="0">
                <a:solidFill>
                  <a:srgbClr val="00B050"/>
                </a:solidFill>
              </a:rPr>
              <a:t>Электронная ветеринарная сертификация</a:t>
            </a:r>
          </a:p>
          <a:p>
            <a:pPr marL="914400" lvl="3" indent="-457200">
              <a:buFont typeface="+mj-lt"/>
              <a:buAutoNum type="arabicPeriod" startAt="2"/>
            </a:pPr>
            <a:r>
              <a:rPr lang="ru-RU" sz="2000" dirty="0">
                <a:solidFill>
                  <a:srgbClr val="0033CC"/>
                </a:solidFill>
              </a:rPr>
              <a:t>Идентификация животных</a:t>
            </a:r>
          </a:p>
          <a:p>
            <a:pPr marL="914400" lvl="3" indent="-457200">
              <a:buFont typeface="+mj-lt"/>
              <a:buAutoNum type="arabicPeriod" startAt="2"/>
            </a:pPr>
            <a:r>
              <a:rPr lang="ru-RU" sz="2000" dirty="0">
                <a:solidFill>
                  <a:srgbClr val="0033CC"/>
                </a:solidFill>
              </a:rPr>
              <a:t>Аттестация убойных предприятий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2348880"/>
            <a:ext cx="2160240" cy="2304256"/>
          </a:xfrm>
          <a:prstGeom prst="roundRect">
            <a:avLst>
              <a:gd name="adj" fmla="val 8438"/>
            </a:avLst>
          </a:prstGeom>
          <a:solidFill>
            <a:srgbClr val="C00000"/>
          </a:solidFill>
          <a:ln w="127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Без реализации этих программ эффективный экспорт практически НЕВОЗМОЖЕН!!!</a:t>
            </a:r>
          </a:p>
        </p:txBody>
      </p:sp>
    </p:spTree>
    <p:extLst>
      <p:ext uri="{BB962C8B-B14F-4D97-AF65-F5344CB8AC3E}">
        <p14:creationId xmlns:p14="http://schemas.microsoft.com/office/powerpoint/2010/main" val="110755961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63FBFF1-4973-4571-9C3B-22973091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E83D379-497C-4A3F-A4AD-61A9B069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15 стран будут производить 91.9% мирового производства свинины к 2026 г.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A7B5FA9-F339-44EB-A039-ED752BC13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302" y="1235831"/>
            <a:ext cx="6079845" cy="3772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BC9BAB-18DB-4B55-B5D7-E832089CAEC3}"/>
              </a:ext>
            </a:extLst>
          </p:cNvPr>
          <p:cNvSpPr txBox="1"/>
          <p:nvPr/>
        </p:nvSpPr>
        <p:spPr>
          <a:xfrm>
            <a:off x="3347864" y="2002968"/>
            <a:ext cx="2969960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Парето производители свинины в 2026 году с прогнозируемым объемом производства в тыс. тонн и занимаемой долей мирового рынка в %</a:t>
            </a:r>
          </a:p>
          <a:p>
            <a:pPr algn="ctr"/>
            <a:endParaRPr lang="ru-RU" sz="1400" b="1" dirty="0"/>
          </a:p>
          <a:p>
            <a:pPr algn="ctr"/>
            <a:endParaRPr lang="ru-RU" sz="1400" dirty="0"/>
          </a:p>
        </p:txBody>
      </p:sp>
      <p:sp>
        <p:nvSpPr>
          <p:cNvPr id="6" name="Скругленная прямоугольная выноска 8">
            <a:extLst>
              <a:ext uri="{FF2B5EF4-FFF2-40B4-BE49-F238E27FC236}">
                <a16:creationId xmlns:a16="http://schemas.microsoft.com/office/drawing/2014/main" id="{34F503F0-1F19-4B3D-8BF3-5E3A04372CF0}"/>
              </a:ext>
            </a:extLst>
          </p:cNvPr>
          <p:cNvSpPr/>
          <p:nvPr/>
        </p:nvSpPr>
        <p:spPr>
          <a:xfrm>
            <a:off x="2843808" y="2994747"/>
            <a:ext cx="1316313" cy="695911"/>
          </a:xfrm>
          <a:prstGeom prst="wedgeRoundRectCallout">
            <a:avLst>
              <a:gd name="adj1" fmla="val -21216"/>
              <a:gd name="adj2" fmla="val 78478"/>
              <a:gd name="adj3" fmla="val 16667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002060"/>
                </a:solidFill>
              </a:rPr>
              <a:t> Прогноз  НСС 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не менее 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4300 </a:t>
            </a:r>
            <a:r>
              <a:rPr lang="ru-RU" sz="1200" dirty="0">
                <a:solidFill>
                  <a:srgbClr val="002060"/>
                </a:solidFill>
              </a:rPr>
              <a:t>тыс. тонн</a:t>
            </a:r>
          </a:p>
        </p:txBody>
      </p:sp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id="{4B877FB1-DA84-4123-B6C2-96E0B769FA64}"/>
              </a:ext>
            </a:extLst>
          </p:cNvPr>
          <p:cNvSpPr/>
          <p:nvPr/>
        </p:nvSpPr>
        <p:spPr>
          <a:xfrm>
            <a:off x="307809" y="5224399"/>
            <a:ext cx="8280688" cy="940391"/>
          </a:xfrm>
          <a:prstGeom prst="roundRect">
            <a:avLst>
              <a:gd name="adj" fmla="val 17669"/>
            </a:avLst>
          </a:prstGeom>
          <a:solidFill>
            <a:srgbClr val="FFFF00"/>
          </a:solidFill>
          <a:ln w="127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3175" algn="ctr"/>
            <a:r>
              <a:rPr lang="ru-RU" sz="2000" dirty="0">
                <a:solidFill>
                  <a:srgbClr val="002060"/>
                </a:solidFill>
              </a:rPr>
              <a:t>Международные эксперты мясного рынка уже включили </a:t>
            </a:r>
            <a:r>
              <a:rPr lang="ru-RU" sz="2000" b="1" dirty="0">
                <a:solidFill>
                  <a:srgbClr val="FF0000"/>
                </a:solidFill>
              </a:rPr>
              <a:t>Россию </a:t>
            </a:r>
          </a:p>
          <a:p>
            <a:pPr marL="182563" indent="-3175" algn="ctr"/>
            <a:r>
              <a:rPr lang="ru-RU" sz="2000" dirty="0">
                <a:solidFill>
                  <a:srgbClr val="002060"/>
                </a:solidFill>
              </a:rPr>
              <a:t>в ряд  </a:t>
            </a:r>
            <a:r>
              <a:rPr lang="ru-RU" sz="2000" b="1" dirty="0">
                <a:solidFill>
                  <a:srgbClr val="FF0000"/>
                </a:solidFill>
              </a:rPr>
              <a:t>ключевых</a:t>
            </a:r>
            <a:r>
              <a:rPr lang="ru-RU" sz="2000" dirty="0">
                <a:solidFill>
                  <a:srgbClr val="002060"/>
                </a:solidFill>
              </a:rPr>
              <a:t> производителей свинины в </a:t>
            </a:r>
            <a:r>
              <a:rPr lang="ru-RU" sz="2000" b="1" dirty="0">
                <a:solidFill>
                  <a:srgbClr val="FF0000"/>
                </a:solidFill>
              </a:rPr>
              <a:t>мире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8D98A-F667-4877-BA0D-31A7C5412553}"/>
              </a:ext>
            </a:extLst>
          </p:cNvPr>
          <p:cNvSpPr txBox="1"/>
          <p:nvPr/>
        </p:nvSpPr>
        <p:spPr>
          <a:xfrm>
            <a:off x="457200" y="4960878"/>
            <a:ext cx="6383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* - Источник: </a:t>
            </a:r>
            <a:r>
              <a:rPr lang="en-US" sz="1100" dirty="0"/>
              <a:t>OD Consulting</a:t>
            </a:r>
            <a:r>
              <a:rPr lang="ru-RU" sz="1100" dirty="0"/>
              <a:t> презентация </a:t>
            </a:r>
            <a:r>
              <a:rPr lang="ru-RU" sz="1100" dirty="0" err="1"/>
              <a:t>Ослер</a:t>
            </a:r>
            <a:r>
              <a:rPr lang="ru-RU" sz="1100" dirty="0"/>
              <a:t> </a:t>
            </a:r>
            <a:r>
              <a:rPr lang="ru-RU" sz="1100" dirty="0" err="1"/>
              <a:t>Дезузарт</a:t>
            </a:r>
            <a:r>
              <a:rPr lang="ru-RU" sz="1100" dirty="0"/>
              <a:t> на </a:t>
            </a:r>
            <a:r>
              <a:rPr lang="en-US" sz="1100" dirty="0"/>
              <a:t>AGROWAVE </a:t>
            </a:r>
            <a:r>
              <a:rPr lang="ru-RU" sz="1100" dirty="0"/>
              <a:t>1 июня 2018 г.</a:t>
            </a:r>
          </a:p>
        </p:txBody>
      </p:sp>
      <p:sp>
        <p:nvSpPr>
          <p:cNvPr id="11" name="Скругленный прямоугольник 6">
            <a:extLst>
              <a:ext uri="{FF2B5EF4-FFF2-40B4-BE49-F238E27FC236}">
                <a16:creationId xmlns:a16="http://schemas.microsoft.com/office/drawing/2014/main" id="{32861791-4993-4471-B49E-45D8F35D4639}"/>
              </a:ext>
            </a:extLst>
          </p:cNvPr>
          <p:cNvSpPr/>
          <p:nvPr/>
        </p:nvSpPr>
        <p:spPr>
          <a:xfrm>
            <a:off x="6943342" y="1508299"/>
            <a:ext cx="1796114" cy="2232248"/>
          </a:xfrm>
          <a:prstGeom prst="roundRect">
            <a:avLst>
              <a:gd name="adj" fmla="val 6203"/>
            </a:avLst>
          </a:prstGeom>
          <a:solidFill>
            <a:srgbClr val="FFFF00"/>
          </a:solidFill>
          <a:ln w="127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В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2016г.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Россия уже вошла в </a:t>
            </a:r>
            <a:r>
              <a:rPr lang="ru-RU" sz="1400" b="1" dirty="0">
                <a:solidFill>
                  <a:srgbClr val="FF0000"/>
                </a:solidFill>
              </a:rPr>
              <a:t>ТОП-5 </a:t>
            </a:r>
            <a:r>
              <a:rPr lang="ru-RU" sz="1400" dirty="0">
                <a:solidFill>
                  <a:srgbClr val="002060"/>
                </a:solidFill>
              </a:rPr>
              <a:t>стран крупнейших производителей свинины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и будет оставаться там в ближайшие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10 лет</a:t>
            </a:r>
            <a:r>
              <a:rPr lang="ru-RU" sz="1400" b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7095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E489D8B-8B59-443F-B9F5-B2B58BD63EDF}"/>
              </a:ext>
            </a:extLst>
          </p:cNvPr>
          <p:cNvSpPr/>
          <p:nvPr/>
        </p:nvSpPr>
        <p:spPr>
          <a:xfrm>
            <a:off x="307809" y="5224399"/>
            <a:ext cx="8280688" cy="940391"/>
          </a:xfrm>
          <a:prstGeom prst="roundRect">
            <a:avLst>
              <a:gd name="adj" fmla="val 17669"/>
            </a:avLst>
          </a:prstGeom>
          <a:solidFill>
            <a:srgbClr val="FFFF00"/>
          </a:solidFill>
          <a:ln w="127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3175" algn="ctr"/>
            <a:r>
              <a:rPr lang="ru-RU" sz="2000" dirty="0">
                <a:solidFill>
                  <a:srgbClr val="002060"/>
                </a:solidFill>
              </a:rPr>
              <a:t>Войти в </a:t>
            </a:r>
            <a:r>
              <a:rPr lang="ru-RU" sz="2000" b="1" dirty="0">
                <a:solidFill>
                  <a:srgbClr val="FF0000"/>
                </a:solidFill>
              </a:rPr>
              <a:t>ТОП-5</a:t>
            </a:r>
            <a:r>
              <a:rPr lang="ru-RU" sz="2000" dirty="0">
                <a:solidFill>
                  <a:srgbClr val="002060"/>
                </a:solidFill>
              </a:rPr>
              <a:t> мировых </a:t>
            </a:r>
            <a:r>
              <a:rPr lang="ru-RU" sz="2000" b="1" dirty="0">
                <a:solidFill>
                  <a:srgbClr val="FF0000"/>
                </a:solidFill>
              </a:rPr>
              <a:t>экспортеров</a:t>
            </a:r>
            <a:r>
              <a:rPr lang="ru-RU" sz="2000" dirty="0">
                <a:solidFill>
                  <a:srgbClr val="002060"/>
                </a:solidFill>
              </a:rPr>
              <a:t> свинины – главный </a:t>
            </a:r>
            <a:r>
              <a:rPr lang="ru-RU" sz="2000" b="1" dirty="0">
                <a:solidFill>
                  <a:srgbClr val="FF0000"/>
                </a:solidFill>
              </a:rPr>
              <a:t>стратегический</a:t>
            </a:r>
            <a:r>
              <a:rPr lang="ru-RU" sz="2000" dirty="0">
                <a:solidFill>
                  <a:srgbClr val="002060"/>
                </a:solidFill>
              </a:rPr>
              <a:t> вызов и </a:t>
            </a:r>
            <a:r>
              <a:rPr lang="ru-RU" sz="2000" b="1" dirty="0">
                <a:solidFill>
                  <a:srgbClr val="FF0000"/>
                </a:solidFill>
              </a:rPr>
              <a:t>реальная</a:t>
            </a:r>
            <a:r>
              <a:rPr lang="ru-RU" sz="2000" dirty="0">
                <a:solidFill>
                  <a:srgbClr val="002060"/>
                </a:solidFill>
              </a:rPr>
              <a:t> возможность для отрасли свиноводства России в следующие </a:t>
            </a:r>
            <a:r>
              <a:rPr lang="ru-RU" sz="2000" b="1" dirty="0">
                <a:solidFill>
                  <a:srgbClr val="FF0000"/>
                </a:solidFill>
              </a:rPr>
              <a:t>10 лет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63FBFF1-4973-4571-9C3B-22973091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E83D379-497C-4A3F-A4AD-61A9B069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72000" rIns="72000">
            <a:noAutofit/>
          </a:bodyPr>
          <a:lstStyle/>
          <a:p>
            <a:r>
              <a:rPr lang="ru-RU" sz="2800" dirty="0"/>
              <a:t>В течение следующих 10 лет продолжится и усилится концентрация экспорта из нескольких стран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8D98A-F667-4877-BA0D-31A7C5412553}"/>
              </a:ext>
            </a:extLst>
          </p:cNvPr>
          <p:cNvSpPr txBox="1"/>
          <p:nvPr/>
        </p:nvSpPr>
        <p:spPr>
          <a:xfrm>
            <a:off x="310212" y="4973182"/>
            <a:ext cx="6383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* - Источник: </a:t>
            </a:r>
            <a:r>
              <a:rPr lang="en-US" sz="1100" dirty="0"/>
              <a:t>OD Consulting</a:t>
            </a:r>
            <a:r>
              <a:rPr lang="ru-RU" sz="1100" dirty="0"/>
              <a:t> презентация </a:t>
            </a:r>
            <a:r>
              <a:rPr lang="ru-RU" sz="1100" dirty="0" err="1"/>
              <a:t>Ослер</a:t>
            </a:r>
            <a:r>
              <a:rPr lang="ru-RU" sz="1100" dirty="0"/>
              <a:t> </a:t>
            </a:r>
            <a:r>
              <a:rPr lang="ru-RU" sz="1100" dirty="0" err="1"/>
              <a:t>Дезузарт</a:t>
            </a:r>
            <a:r>
              <a:rPr lang="ru-RU" sz="1100" dirty="0"/>
              <a:t> на </a:t>
            </a:r>
            <a:r>
              <a:rPr lang="en-US" sz="1100" dirty="0"/>
              <a:t>AGROWAVE </a:t>
            </a:r>
            <a:r>
              <a:rPr lang="ru-RU" sz="1100" dirty="0"/>
              <a:t>1 июня 2018 г.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08AAAF2-4BE1-4D7A-9592-267418880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665" y="1185113"/>
            <a:ext cx="6014230" cy="3727699"/>
          </a:xfrm>
          <a:prstGeom prst="rect">
            <a:avLst/>
          </a:prstGeom>
        </p:spPr>
      </p:pic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id="{F306A3A3-E6D6-448D-82CB-CB0089796220}"/>
              </a:ext>
            </a:extLst>
          </p:cNvPr>
          <p:cNvSpPr/>
          <p:nvPr/>
        </p:nvSpPr>
        <p:spPr>
          <a:xfrm>
            <a:off x="6811221" y="1974450"/>
            <a:ext cx="1796114" cy="1946791"/>
          </a:xfrm>
          <a:prstGeom prst="roundRect">
            <a:avLst>
              <a:gd name="adj" fmla="val 6203"/>
            </a:avLst>
          </a:prstGeom>
          <a:solidFill>
            <a:srgbClr val="FFFF00"/>
          </a:solidFill>
          <a:ln w="127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Мировые эксперты  </a:t>
            </a:r>
            <a:r>
              <a:rPr lang="ru-RU" sz="1400" b="1" dirty="0">
                <a:solidFill>
                  <a:srgbClr val="FF0000"/>
                </a:solidFill>
              </a:rPr>
              <a:t>пока </a:t>
            </a:r>
            <a:r>
              <a:rPr lang="ru-RU" sz="1400" dirty="0">
                <a:solidFill>
                  <a:srgbClr val="002060"/>
                </a:solidFill>
              </a:rPr>
              <a:t>даже </a:t>
            </a:r>
            <a:r>
              <a:rPr lang="ru-RU" sz="1400" b="1" dirty="0">
                <a:solidFill>
                  <a:srgbClr val="FF0000"/>
                </a:solidFill>
              </a:rPr>
              <a:t>не видят </a:t>
            </a:r>
            <a:r>
              <a:rPr lang="ru-RU" sz="1400" dirty="0">
                <a:solidFill>
                  <a:srgbClr val="002060"/>
                </a:solidFill>
              </a:rPr>
              <a:t>Россию в </a:t>
            </a:r>
            <a:r>
              <a:rPr lang="ru-RU" sz="1400" b="1" dirty="0">
                <a:solidFill>
                  <a:srgbClr val="FF0000"/>
                </a:solidFill>
              </a:rPr>
              <a:t>экспортерах</a:t>
            </a:r>
            <a:r>
              <a:rPr lang="ru-RU" sz="1400" dirty="0">
                <a:solidFill>
                  <a:srgbClr val="002060"/>
                </a:solidFill>
              </a:rPr>
              <a:t> свинины в следующие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10 лет</a:t>
            </a:r>
            <a:r>
              <a:rPr lang="ru-RU" sz="1400" b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6">
            <a:extLst>
              <a:ext uri="{FF2B5EF4-FFF2-40B4-BE49-F238E27FC236}">
                <a16:creationId xmlns:a16="http://schemas.microsoft.com/office/drawing/2014/main" id="{886B9695-BE8B-4097-8393-A10ACEA2A704}"/>
              </a:ext>
            </a:extLst>
          </p:cNvPr>
          <p:cNvSpPr/>
          <p:nvPr/>
        </p:nvSpPr>
        <p:spPr>
          <a:xfrm>
            <a:off x="2497877" y="3085385"/>
            <a:ext cx="1364690" cy="823987"/>
          </a:xfrm>
          <a:prstGeom prst="roundRect">
            <a:avLst>
              <a:gd name="adj" fmla="val 6203"/>
            </a:avLst>
          </a:prstGeom>
          <a:solidFill>
            <a:srgbClr val="FFFF00"/>
          </a:solidFill>
          <a:ln w="127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Прогноз  НСС - 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</a:rPr>
              <a:t>не менее 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300 тыс. тонн 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к 2026г.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07B4EAB-C174-4B8F-A680-29AC972902C7}"/>
              </a:ext>
            </a:extLst>
          </p:cNvPr>
          <p:cNvGrpSpPr/>
          <p:nvPr/>
        </p:nvGrpSpPr>
        <p:grpSpPr>
          <a:xfrm>
            <a:off x="3945235" y="3596077"/>
            <a:ext cx="2028768" cy="413535"/>
            <a:chOff x="3945235" y="3596077"/>
            <a:chExt cx="2028768" cy="413535"/>
          </a:xfrm>
        </p:grpSpPr>
        <p:sp>
          <p:nvSpPr>
            <p:cNvPr id="12" name="Стрелка: вниз 11">
              <a:extLst>
                <a:ext uri="{FF2B5EF4-FFF2-40B4-BE49-F238E27FC236}">
                  <a16:creationId xmlns:a16="http://schemas.microsoft.com/office/drawing/2014/main" id="{96BAB495-D892-4E9C-BF2B-2132F5B8651A}"/>
                </a:ext>
              </a:extLst>
            </p:cNvPr>
            <p:cNvSpPr/>
            <p:nvPr/>
          </p:nvSpPr>
          <p:spPr>
            <a:xfrm rot="6762811">
              <a:off x="4878885" y="2914494"/>
              <a:ext cx="161468" cy="2028768"/>
            </a:xfrm>
            <a:prstGeom prst="downArrow">
              <a:avLst>
                <a:gd name="adj1" fmla="val 40138"/>
                <a:gd name="adj2" fmla="val 25065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61950" indent="-361950" algn="ctr">
                <a:buFont typeface="+mj-lt"/>
                <a:buAutoNum type="arabicPeriod"/>
              </a:pPr>
              <a:endParaRPr lang="ru-RU" sz="2800" dirty="0">
                <a:solidFill>
                  <a:srgbClr val="0033CC"/>
                </a:solidFill>
              </a:endParaRPr>
            </a:p>
          </p:txBody>
        </p:sp>
        <p:sp>
          <p:nvSpPr>
            <p:cNvPr id="14" name="Скругленный прямоугольник 6">
              <a:extLst>
                <a:ext uri="{FF2B5EF4-FFF2-40B4-BE49-F238E27FC236}">
                  <a16:creationId xmlns:a16="http://schemas.microsoft.com/office/drawing/2014/main" id="{E7C4CF25-D36B-4EDC-AD39-1DF78E468FEB}"/>
                </a:ext>
              </a:extLst>
            </p:cNvPr>
            <p:cNvSpPr/>
            <p:nvPr/>
          </p:nvSpPr>
          <p:spPr>
            <a:xfrm rot="1342549">
              <a:off x="4368792" y="3596077"/>
              <a:ext cx="1549249" cy="327284"/>
            </a:xfrm>
            <a:prstGeom prst="roundRect">
              <a:avLst>
                <a:gd name="adj" fmla="val 6203"/>
              </a:avLst>
            </a:prstGeom>
            <a:noFill/>
            <a:ln w="12700">
              <a:noFill/>
            </a:ln>
            <a:effectLst>
              <a:outerShdw blurRad="76200" dist="50800" dir="288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FF0000"/>
                  </a:solidFill>
                </a:rPr>
                <a:t>Путь в </a:t>
              </a:r>
              <a:r>
                <a:rPr lang="ru-RU" sz="1400" b="1" dirty="0">
                  <a:solidFill>
                    <a:srgbClr val="FF0000"/>
                  </a:solidFill>
                </a:rPr>
                <a:t>ТОП – 5 </a:t>
              </a:r>
              <a:r>
                <a:rPr lang="ru-RU" sz="1200" b="1" dirty="0">
                  <a:solidFill>
                    <a:srgbClr val="FF0000"/>
                  </a:solidFill>
                </a:rPr>
                <a:t>!!! 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286309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B9E72C3-5E47-438C-BB12-7A411090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Прогноз объемов экспорта продукции свиноводства из РФ до 2024 г.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D96E592-5337-4A27-A453-9FFF793DB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00" y="1124744"/>
            <a:ext cx="8229600" cy="339449"/>
          </a:xfrm>
        </p:spPr>
        <p:txBody>
          <a:bodyPr>
            <a:noAutofit/>
          </a:bodyPr>
          <a:lstStyle/>
          <a:p>
            <a:r>
              <a:rPr lang="ru-RU" sz="1300" dirty="0"/>
              <a:t>Прогноз объемов экспорта свинины в РФ в 2016 – 2025 гг., </a:t>
            </a:r>
            <a:r>
              <a:rPr lang="ru-RU" sz="1300" dirty="0">
                <a:solidFill>
                  <a:srgbClr val="FF0000"/>
                </a:solidFill>
              </a:rPr>
              <a:t>тыс. тонн </a:t>
            </a:r>
            <a:r>
              <a:rPr lang="ru-RU" sz="1300" dirty="0"/>
              <a:t>по годам ТНВЭД 0203 и 0206*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2F08791-C782-4F3B-94C8-68C8E325B1E5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7200" y="1464193"/>
          <a:ext cx="8226409" cy="1510902"/>
        </p:xfrm>
        <a:graphic>
          <a:graphicData uri="http://schemas.openxmlformats.org/drawingml/2006/table">
            <a:tbl>
              <a:tblPr/>
              <a:tblGrid>
                <a:gridCol w="2362801">
                  <a:extLst>
                    <a:ext uri="{9D8B030D-6E8A-4147-A177-3AD203B41FA5}">
                      <a16:colId xmlns:a16="http://schemas.microsoft.com/office/drawing/2014/main" val="4263005642"/>
                    </a:ext>
                  </a:extLst>
                </a:gridCol>
                <a:gridCol w="732951">
                  <a:extLst>
                    <a:ext uri="{9D8B030D-6E8A-4147-A177-3AD203B41FA5}">
                      <a16:colId xmlns:a16="http://schemas.microsoft.com/office/drawing/2014/main" val="3848944759"/>
                    </a:ext>
                  </a:extLst>
                </a:gridCol>
                <a:gridCol w="732951">
                  <a:extLst>
                    <a:ext uri="{9D8B030D-6E8A-4147-A177-3AD203B41FA5}">
                      <a16:colId xmlns:a16="http://schemas.microsoft.com/office/drawing/2014/main" val="4016625339"/>
                    </a:ext>
                  </a:extLst>
                </a:gridCol>
                <a:gridCol w="732951">
                  <a:extLst>
                    <a:ext uri="{9D8B030D-6E8A-4147-A177-3AD203B41FA5}">
                      <a16:colId xmlns:a16="http://schemas.microsoft.com/office/drawing/2014/main" val="2911702170"/>
                    </a:ext>
                  </a:extLst>
                </a:gridCol>
                <a:gridCol w="732951">
                  <a:extLst>
                    <a:ext uri="{9D8B030D-6E8A-4147-A177-3AD203B41FA5}">
                      <a16:colId xmlns:a16="http://schemas.microsoft.com/office/drawing/2014/main" val="111646835"/>
                    </a:ext>
                  </a:extLst>
                </a:gridCol>
                <a:gridCol w="732951">
                  <a:extLst>
                    <a:ext uri="{9D8B030D-6E8A-4147-A177-3AD203B41FA5}">
                      <a16:colId xmlns:a16="http://schemas.microsoft.com/office/drawing/2014/main" val="263576911"/>
                    </a:ext>
                  </a:extLst>
                </a:gridCol>
                <a:gridCol w="732951">
                  <a:extLst>
                    <a:ext uri="{9D8B030D-6E8A-4147-A177-3AD203B41FA5}">
                      <a16:colId xmlns:a16="http://schemas.microsoft.com/office/drawing/2014/main" val="2945797387"/>
                    </a:ext>
                  </a:extLst>
                </a:gridCol>
                <a:gridCol w="732951">
                  <a:extLst>
                    <a:ext uri="{9D8B030D-6E8A-4147-A177-3AD203B41FA5}">
                      <a16:colId xmlns:a16="http://schemas.microsoft.com/office/drawing/2014/main" val="2081541660"/>
                    </a:ext>
                  </a:extLst>
                </a:gridCol>
                <a:gridCol w="732951">
                  <a:extLst>
                    <a:ext uri="{9D8B030D-6E8A-4147-A177-3AD203B41FA5}">
                      <a16:colId xmlns:a16="http://schemas.microsoft.com/office/drawing/2014/main" val="3996423908"/>
                    </a:ext>
                  </a:extLst>
                </a:gridCol>
              </a:tblGrid>
              <a:tr h="478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Код ТНВЭД ТС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b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оценка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b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b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b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b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b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b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b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88173"/>
                  </a:ext>
                </a:extLst>
              </a:tr>
              <a:tr h="2533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Свинина 0203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001835"/>
                  </a:ext>
                </a:extLst>
              </a:tr>
              <a:tr h="2533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Свинные субпродукты 0206 (3 и 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61140"/>
                  </a:ext>
                </a:extLst>
              </a:tr>
              <a:tr h="2533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Свинной шпиг 0209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11052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43889"/>
                  </a:ext>
                </a:extLst>
              </a:tr>
              <a:tr h="272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68153"/>
                  </a:ext>
                </a:extLst>
              </a:tr>
            </a:tbl>
          </a:graphicData>
        </a:graphic>
      </p:graphicFrame>
      <p:sp>
        <p:nvSpPr>
          <p:cNvPr id="10" name="Текст 9">
            <a:extLst>
              <a:ext uri="{FF2B5EF4-FFF2-40B4-BE49-F238E27FC236}">
                <a16:creationId xmlns:a16="http://schemas.microsoft.com/office/drawing/2014/main" id="{D39EC7B7-A854-4AE3-A6C5-C5890A4EC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2" y="3068960"/>
            <a:ext cx="8227998" cy="27841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Прогноз объемов экспорта свинины в РФ в 2016 – 2025 гг., </a:t>
            </a:r>
            <a:r>
              <a:rPr lang="ru-RU" dirty="0">
                <a:solidFill>
                  <a:srgbClr val="FF0000"/>
                </a:solidFill>
              </a:rPr>
              <a:t>млн. $ </a:t>
            </a:r>
            <a:r>
              <a:rPr lang="ru-RU" dirty="0"/>
              <a:t>по годам ТНВЭД 0203 и 0206*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E217C58F-444B-4937-9B75-7BD4C6A4783C}"/>
              </a:ext>
            </a:extLst>
          </p:cNvPr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55612" y="3356992"/>
          <a:ext cx="8227994" cy="1510900"/>
        </p:xfrm>
        <a:graphic>
          <a:graphicData uri="http://schemas.openxmlformats.org/drawingml/2006/table">
            <a:tbl>
              <a:tblPr/>
              <a:tblGrid>
                <a:gridCol w="2363258">
                  <a:extLst>
                    <a:ext uri="{9D8B030D-6E8A-4147-A177-3AD203B41FA5}">
                      <a16:colId xmlns:a16="http://schemas.microsoft.com/office/drawing/2014/main" val="1869916170"/>
                    </a:ext>
                  </a:extLst>
                </a:gridCol>
                <a:gridCol w="733092">
                  <a:extLst>
                    <a:ext uri="{9D8B030D-6E8A-4147-A177-3AD203B41FA5}">
                      <a16:colId xmlns:a16="http://schemas.microsoft.com/office/drawing/2014/main" val="3163891274"/>
                    </a:ext>
                  </a:extLst>
                </a:gridCol>
                <a:gridCol w="733092">
                  <a:extLst>
                    <a:ext uri="{9D8B030D-6E8A-4147-A177-3AD203B41FA5}">
                      <a16:colId xmlns:a16="http://schemas.microsoft.com/office/drawing/2014/main" val="2015196805"/>
                    </a:ext>
                  </a:extLst>
                </a:gridCol>
                <a:gridCol w="733092">
                  <a:extLst>
                    <a:ext uri="{9D8B030D-6E8A-4147-A177-3AD203B41FA5}">
                      <a16:colId xmlns:a16="http://schemas.microsoft.com/office/drawing/2014/main" val="2173152169"/>
                    </a:ext>
                  </a:extLst>
                </a:gridCol>
                <a:gridCol w="733092">
                  <a:extLst>
                    <a:ext uri="{9D8B030D-6E8A-4147-A177-3AD203B41FA5}">
                      <a16:colId xmlns:a16="http://schemas.microsoft.com/office/drawing/2014/main" val="3150363965"/>
                    </a:ext>
                  </a:extLst>
                </a:gridCol>
                <a:gridCol w="733092">
                  <a:extLst>
                    <a:ext uri="{9D8B030D-6E8A-4147-A177-3AD203B41FA5}">
                      <a16:colId xmlns:a16="http://schemas.microsoft.com/office/drawing/2014/main" val="2686809582"/>
                    </a:ext>
                  </a:extLst>
                </a:gridCol>
                <a:gridCol w="733092">
                  <a:extLst>
                    <a:ext uri="{9D8B030D-6E8A-4147-A177-3AD203B41FA5}">
                      <a16:colId xmlns:a16="http://schemas.microsoft.com/office/drawing/2014/main" val="4139428745"/>
                    </a:ext>
                  </a:extLst>
                </a:gridCol>
                <a:gridCol w="733092">
                  <a:extLst>
                    <a:ext uri="{9D8B030D-6E8A-4147-A177-3AD203B41FA5}">
                      <a16:colId xmlns:a16="http://schemas.microsoft.com/office/drawing/2014/main" val="1878697014"/>
                    </a:ext>
                  </a:extLst>
                </a:gridCol>
                <a:gridCol w="733092">
                  <a:extLst>
                    <a:ext uri="{9D8B030D-6E8A-4147-A177-3AD203B41FA5}">
                      <a16:colId xmlns:a16="http://schemas.microsoft.com/office/drawing/2014/main" val="1852320110"/>
                    </a:ext>
                  </a:extLst>
                </a:gridCol>
              </a:tblGrid>
              <a:tr h="4786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Код ТНВЭД ТС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b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оценка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b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b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b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b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b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b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b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168977"/>
                  </a:ext>
                </a:extLst>
              </a:tr>
              <a:tr h="2533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Свинина 0203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92171"/>
                  </a:ext>
                </a:extLst>
              </a:tr>
              <a:tr h="2533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Свинные субпродукты 0206 (3 и 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81847"/>
                  </a:ext>
                </a:extLst>
              </a:tr>
              <a:tr h="2533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Свинной шпиг 0209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11056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550865"/>
                  </a:ext>
                </a:extLst>
              </a:tr>
              <a:tr h="272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0" marR="108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48321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5DE73F-CEF5-47B5-9D36-6E7BB505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F33596-2B3A-4D85-816F-292A15B30A13}"/>
              </a:ext>
            </a:extLst>
          </p:cNvPr>
          <p:cNvSpPr txBox="1"/>
          <p:nvPr/>
        </p:nvSpPr>
        <p:spPr>
          <a:xfrm>
            <a:off x="409372" y="4843494"/>
            <a:ext cx="8306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*- </a:t>
            </a:r>
            <a:r>
              <a:rPr lang="ru-RU" sz="1100" kern="0" dirty="0">
                <a:solidFill>
                  <a:sysClr val="windowText" lastClr="000000"/>
                </a:solidFill>
              </a:rPr>
              <a:t>прогноз действителен при условии получения официального разрешения ветеринарных служб на импорт свинины из РФ в таких странах как Китай, Республика Корея, Япония с 2019г.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Скругленный прямоугольник 13">
            <a:extLst>
              <a:ext uri="{FF2B5EF4-FFF2-40B4-BE49-F238E27FC236}">
                <a16:creationId xmlns:a16="http://schemas.microsoft.com/office/drawing/2014/main" id="{8EF91491-A0ED-4700-98F2-51172DEFA952}"/>
              </a:ext>
            </a:extLst>
          </p:cNvPr>
          <p:cNvSpPr/>
          <p:nvPr/>
        </p:nvSpPr>
        <p:spPr>
          <a:xfrm>
            <a:off x="481838" y="5274381"/>
            <a:ext cx="8322542" cy="890923"/>
          </a:xfrm>
          <a:prstGeom prst="roundRect">
            <a:avLst/>
          </a:prstGeom>
          <a:solidFill>
            <a:srgbClr val="FFFF00"/>
          </a:solidFill>
          <a:ln w="127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Если в ближайшие 6 лет экспорт продукции АПК планируется удвоить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и довести до </a:t>
            </a:r>
            <a:r>
              <a:rPr lang="ru-RU" b="1" dirty="0">
                <a:solidFill>
                  <a:srgbClr val="FF0000"/>
                </a:solidFill>
              </a:rPr>
              <a:t>45 млрд. </a:t>
            </a:r>
            <a:r>
              <a:rPr lang="en-US" b="1" dirty="0">
                <a:solidFill>
                  <a:srgbClr val="FF0000"/>
                </a:solidFill>
              </a:rPr>
              <a:t>$ </a:t>
            </a:r>
            <a:r>
              <a:rPr lang="ru-RU" dirty="0">
                <a:solidFill>
                  <a:srgbClr val="002060"/>
                </a:solidFill>
              </a:rPr>
              <a:t>(Указ Президента РФ от 07.05.2018г.), то экспорт продукции свиноводства прогнозируется увеличить в </a:t>
            </a:r>
            <a:r>
              <a:rPr lang="ru-RU" b="1" dirty="0">
                <a:solidFill>
                  <a:srgbClr val="FF0000"/>
                </a:solidFill>
              </a:rPr>
              <a:t>4 раза до 500 млн. </a:t>
            </a:r>
            <a:r>
              <a:rPr lang="en-US" b="1" dirty="0">
                <a:solidFill>
                  <a:srgbClr val="FF0000"/>
                </a:solidFill>
              </a:rPr>
              <a:t>$</a:t>
            </a:r>
            <a:r>
              <a:rPr lang="ru-RU" b="1" dirty="0">
                <a:solidFill>
                  <a:srgbClr val="FF0000"/>
                </a:solidFill>
              </a:rPr>
              <a:t> (270 тыс. тонн)</a:t>
            </a:r>
            <a:r>
              <a:rPr lang="en-US" dirty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DAE6FBD-F1B1-4CCA-9ADA-FD7443CFDAC3}"/>
              </a:ext>
            </a:extLst>
          </p:cNvPr>
          <p:cNvSpPr/>
          <p:nvPr/>
        </p:nvSpPr>
        <p:spPr>
          <a:xfrm>
            <a:off x="2987824" y="2696298"/>
            <a:ext cx="636808" cy="285521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3AF1F0B-7722-4F9D-BC5A-FB5583E36071}"/>
              </a:ext>
            </a:extLst>
          </p:cNvPr>
          <p:cNvSpPr/>
          <p:nvPr/>
        </p:nvSpPr>
        <p:spPr>
          <a:xfrm>
            <a:off x="8065924" y="2696298"/>
            <a:ext cx="636808" cy="285521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0FCB7EE-0729-4390-B86C-58FF78E20C36}"/>
              </a:ext>
            </a:extLst>
          </p:cNvPr>
          <p:cNvSpPr/>
          <p:nvPr/>
        </p:nvSpPr>
        <p:spPr>
          <a:xfrm>
            <a:off x="2987824" y="4590917"/>
            <a:ext cx="636808" cy="285521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1DBAED3-DE79-4CC0-AFE1-B45FB0F7A433}"/>
              </a:ext>
            </a:extLst>
          </p:cNvPr>
          <p:cNvSpPr/>
          <p:nvPr/>
        </p:nvSpPr>
        <p:spPr>
          <a:xfrm>
            <a:off x="8065924" y="4599406"/>
            <a:ext cx="636808" cy="285521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841158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SUS\Dropbox\vto\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SUS\Dropbox\vto\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0135" y="3048480"/>
            <a:ext cx="5663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3198298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070BD6-62A7-4B52-A6F0-FEAB3A7AF7F6}"/>
              </a:ext>
            </a:extLst>
          </p:cNvPr>
          <p:cNvSpPr/>
          <p:nvPr/>
        </p:nvSpPr>
        <p:spPr>
          <a:xfrm>
            <a:off x="4788024" y="1589885"/>
            <a:ext cx="2232248" cy="3567307"/>
          </a:xfrm>
          <a:prstGeom prst="rect">
            <a:avLst/>
          </a:prstGeom>
          <a:solidFill>
            <a:srgbClr val="FFFFCC">
              <a:alpha val="90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 algn="ctr">
              <a:buFont typeface="+mj-lt"/>
              <a:buAutoNum type="arabicPeriod"/>
            </a:pPr>
            <a:endParaRPr lang="ru-RU" sz="2800" dirty="0">
              <a:solidFill>
                <a:srgbClr val="0033CC"/>
              </a:solidFill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124744"/>
          <a:ext cx="8507288" cy="504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Промышленное производство мяса свинины при существовавших режимах гос. поддержки и защиты рынка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1790184"/>
            <a:ext cx="408890" cy="184666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305"/>
            <a:r>
              <a:rPr lang="ru-RU" sz="1200" b="1" dirty="0">
                <a:solidFill>
                  <a:prstClr val="white"/>
                </a:solidFill>
                <a:latin typeface="Calibri"/>
              </a:rPr>
              <a:t>248</a:t>
            </a:r>
          </a:p>
        </p:txBody>
      </p:sp>
      <p:sp>
        <p:nvSpPr>
          <p:cNvPr id="11" name="Скругленный прямоугольник 6">
            <a:extLst>
              <a:ext uri="{FF2B5EF4-FFF2-40B4-BE49-F238E27FC236}">
                <a16:creationId xmlns:a16="http://schemas.microsoft.com/office/drawing/2014/main" id="{8A59319C-7E27-46A0-9762-DB65CEC57DFC}"/>
              </a:ext>
            </a:extLst>
          </p:cNvPr>
          <p:cNvSpPr/>
          <p:nvPr/>
        </p:nvSpPr>
        <p:spPr>
          <a:xfrm>
            <a:off x="611559" y="5517231"/>
            <a:ext cx="7920881" cy="635229"/>
          </a:xfrm>
          <a:prstGeom prst="roundRect">
            <a:avLst/>
          </a:prstGeom>
          <a:solidFill>
            <a:srgbClr val="FFFF00"/>
          </a:solidFill>
          <a:ln w="63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defTabSz="914305">
              <a:defRPr/>
            </a:pPr>
            <a:r>
              <a:rPr lang="ru-RU" sz="1400" b="1" dirty="0">
                <a:solidFill>
                  <a:srgbClr val="002060"/>
                </a:solidFill>
                <a:latin typeface="Calibri"/>
              </a:rPr>
              <a:t>За 5 лет после присоединения РФ к ВТО (2012г.) ежегодный объем производства вырос почти на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1300 тонн</a:t>
            </a:r>
            <a:r>
              <a:rPr lang="ru-RU" sz="1400" b="1" dirty="0">
                <a:solidFill>
                  <a:srgbClr val="002060"/>
                </a:solidFill>
                <a:latin typeface="Calibri"/>
              </a:rPr>
              <a:t>. (2017г. к 2012г.)</a:t>
            </a:r>
          </a:p>
        </p:txBody>
      </p:sp>
      <p:sp>
        <p:nvSpPr>
          <p:cNvPr id="12" name="Скругленный прямоугольник 5">
            <a:extLst>
              <a:ext uri="{FF2B5EF4-FFF2-40B4-BE49-F238E27FC236}">
                <a16:creationId xmlns:a16="http://schemas.microsoft.com/office/drawing/2014/main" id="{FF2533CF-5988-48B4-A8F6-C67114BF76B8}"/>
              </a:ext>
            </a:extLst>
          </p:cNvPr>
          <p:cNvSpPr/>
          <p:nvPr/>
        </p:nvSpPr>
        <p:spPr>
          <a:xfrm>
            <a:off x="1308482" y="2131629"/>
            <a:ext cx="1172399" cy="824348"/>
          </a:xfrm>
          <a:prstGeom prst="roundRect">
            <a:avLst/>
          </a:prstGeom>
          <a:solidFill>
            <a:srgbClr val="FFFF00"/>
          </a:solidFill>
          <a:ln w="20000" cap="flat" cmpd="sng" algn="ctr">
            <a:solidFill>
              <a:sysClr val="window" lastClr="FFFFFF"/>
            </a:solidFill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FF0000"/>
                </a:solidFill>
              </a:rPr>
              <a:t>Более чем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</a:rPr>
              <a:t>5</a:t>
            </a:r>
            <a:r>
              <a:rPr lang="ru-RU" sz="1000" b="1" dirty="0">
                <a:solidFill>
                  <a:srgbClr val="FF0000"/>
                </a:solidFill>
              </a:rPr>
              <a:t>-</a:t>
            </a:r>
            <a:r>
              <a:rPr lang="ru-RU" sz="1000" b="1" dirty="0" err="1">
                <a:solidFill>
                  <a:srgbClr val="FF0000"/>
                </a:solidFill>
              </a:rPr>
              <a:t>ти</a:t>
            </a:r>
            <a:r>
              <a:rPr lang="ru-RU" sz="1000" b="1" dirty="0">
                <a:solidFill>
                  <a:srgbClr val="FF0000"/>
                </a:solidFill>
              </a:rPr>
              <a:t> кратное сокращение производства  с 199</a:t>
            </a:r>
            <a:r>
              <a:rPr lang="en-US" sz="1000" b="1" dirty="0">
                <a:solidFill>
                  <a:srgbClr val="FF0000"/>
                </a:solidFill>
              </a:rPr>
              <a:t>0</a:t>
            </a:r>
            <a:r>
              <a:rPr lang="ru-RU" sz="1000" b="1" dirty="0">
                <a:solidFill>
                  <a:srgbClr val="FF0000"/>
                </a:solidFill>
              </a:rPr>
              <a:t> по 2005 гг.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163F5A-5F5B-4D20-8D72-C1A16DEB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79412CD-B297-4EE5-B820-F7F9B3DCF2BC}"/>
              </a:ext>
            </a:extLst>
          </p:cNvPr>
          <p:cNvSpPr/>
          <p:nvPr/>
        </p:nvSpPr>
        <p:spPr>
          <a:xfrm>
            <a:off x="7020272" y="1618557"/>
            <a:ext cx="539728" cy="407012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D39536-AD37-4DAB-AD21-B487A8175B4F}"/>
              </a:ext>
            </a:extLst>
          </p:cNvPr>
          <p:cNvSpPr txBox="1"/>
          <p:nvPr/>
        </p:nvSpPr>
        <p:spPr>
          <a:xfrm>
            <a:off x="5052093" y="1617812"/>
            <a:ext cx="180026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5 лет в ВТО</a:t>
            </a:r>
          </a:p>
        </p:txBody>
      </p:sp>
      <p:sp>
        <p:nvSpPr>
          <p:cNvPr id="13" name="Стрелка вправо 6">
            <a:extLst>
              <a:ext uri="{FF2B5EF4-FFF2-40B4-BE49-F238E27FC236}">
                <a16:creationId xmlns:a16="http://schemas.microsoft.com/office/drawing/2014/main" id="{0BB7B7EC-14AD-4CDB-B417-33A08062F57F}"/>
              </a:ext>
            </a:extLst>
          </p:cNvPr>
          <p:cNvSpPr/>
          <p:nvPr/>
        </p:nvSpPr>
        <p:spPr>
          <a:xfrm rot="3035066">
            <a:off x="543197" y="3137689"/>
            <a:ext cx="942924" cy="268584"/>
          </a:xfrm>
          <a:prstGeom prst="rightArrow">
            <a:avLst>
              <a:gd name="adj1" fmla="val 50000"/>
              <a:gd name="adj2" fmla="val 130184"/>
            </a:avLst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0795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Скругленный прямоугольник 10">
            <a:extLst>
              <a:ext uri="{FF2B5EF4-FFF2-40B4-BE49-F238E27FC236}">
                <a16:creationId xmlns:a16="http://schemas.microsoft.com/office/drawing/2014/main" id="{8DCA9FF6-7AB9-4B32-B220-0EA4EC839A2B}"/>
              </a:ext>
            </a:extLst>
          </p:cNvPr>
          <p:cNvSpPr/>
          <p:nvPr/>
        </p:nvSpPr>
        <p:spPr>
          <a:xfrm>
            <a:off x="7560000" y="2420889"/>
            <a:ext cx="1472904" cy="2195518"/>
          </a:xfrm>
          <a:prstGeom prst="roundRect">
            <a:avLst>
              <a:gd name="adj" fmla="val 8438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Прирост промышленного производства  в 2018г. может достигнуть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</a:rPr>
              <a:t>300 тыс. тонн.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(более 10% к прошлому году).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6734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68413"/>
          <a:ext cx="822960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Производство мяса свинины в хозяйствах населения (ЛПХ)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5445224"/>
            <a:ext cx="7949588" cy="680939"/>
          </a:xfrm>
          <a:prstGeom prst="roundRect">
            <a:avLst/>
          </a:prstGeom>
          <a:solidFill>
            <a:srgbClr val="FFFF00"/>
          </a:solidFill>
          <a:ln w="63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/>
            <a:r>
              <a:rPr lang="ru-RU" sz="1600" b="1" dirty="0">
                <a:solidFill>
                  <a:srgbClr val="002060"/>
                </a:solidFill>
                <a:latin typeface="Calibri"/>
              </a:rPr>
              <a:t>С момента проникновения вируса АЧС на  территорию РФ (2007г.) годовое производство в  ЛПХ сократилось, более чем на </a:t>
            </a:r>
            <a:r>
              <a:rPr lang="ru-RU" sz="1600" b="1" dirty="0">
                <a:solidFill>
                  <a:srgbClr val="FF0000"/>
                </a:solidFill>
                <a:latin typeface="Calibri"/>
              </a:rPr>
              <a:t>0,5 млн. тонн 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434097">
            <a:off x="7090355" y="3464133"/>
            <a:ext cx="1494308" cy="552829"/>
          </a:xfrm>
          <a:prstGeom prst="rightArrow">
            <a:avLst>
              <a:gd name="adj1" fmla="val 45809"/>
              <a:gd name="adj2" fmla="val 123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99"/>
                </a:solidFill>
              </a:rPr>
              <a:t>- 200 тыс. т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611560" y="1206043"/>
            <a:ext cx="1585268" cy="2302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Calibri"/>
              </a:rPr>
              <a:t>тыс. тонн, убойный вес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3293" y="1517067"/>
            <a:ext cx="3061099" cy="1668048"/>
          </a:xfrm>
          <a:prstGeom prst="roundRect">
            <a:avLst>
              <a:gd name="adj" fmla="val 7349"/>
            </a:avLst>
          </a:prstGeom>
          <a:solidFill>
            <a:srgbClr val="FFFF00"/>
          </a:solidFill>
          <a:ln w="63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В предстоящие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5 лет падение производства, хотя и резко замедлиться, но составит 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200 тыс. 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</a:rPr>
              <a:t>за счет ухудшения ситуации по АЧС в  Уральском, Сибирском и Приволжском ФО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2751B0-AA86-4DED-A46C-1CBE1173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07261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209C90-7FDD-4EE2-A4DB-A0F8FBD36845}"/>
              </a:ext>
            </a:extLst>
          </p:cNvPr>
          <p:cNvSpPr/>
          <p:nvPr/>
        </p:nvSpPr>
        <p:spPr>
          <a:xfrm>
            <a:off x="5452053" y="1170774"/>
            <a:ext cx="1800265" cy="3988109"/>
          </a:xfrm>
          <a:prstGeom prst="rect">
            <a:avLst/>
          </a:prstGeom>
          <a:solidFill>
            <a:srgbClr val="FFFFCC">
              <a:alpha val="90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 algn="ctr">
              <a:buFont typeface="+mj-lt"/>
              <a:buAutoNum type="arabicPeriod"/>
            </a:pPr>
            <a:endParaRPr lang="ru-RU" sz="2800" dirty="0">
              <a:solidFill>
                <a:srgbClr val="0033CC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/>
          </p:nvPr>
        </p:nvGraphicFramePr>
        <p:xfrm>
          <a:off x="477858" y="1268760"/>
          <a:ext cx="742414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Общее производство мяса свинины в РФ,</a:t>
            </a:r>
            <a:br>
              <a:rPr lang="ru-RU" sz="2800" dirty="0"/>
            </a:br>
            <a:r>
              <a:rPr lang="ru-RU" sz="2800" dirty="0"/>
              <a:t> тыс. тонн, убойный вес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5268115"/>
            <a:ext cx="7938448" cy="853862"/>
          </a:xfrm>
          <a:prstGeom prst="roundRect">
            <a:avLst/>
          </a:prstGeom>
          <a:solidFill>
            <a:srgbClr val="FFFF00"/>
          </a:solidFill>
          <a:ln w="6350"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>С 2005 по 2017гг. общее ежегодное производство свинины выросло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FF0000"/>
                </a:solidFill>
              </a:rPr>
              <a:t>2,3 раза ( + 2 млн. т),  </a:t>
            </a:r>
            <a:r>
              <a:rPr lang="ru-RU" sz="1600" b="1" dirty="0">
                <a:solidFill>
                  <a:srgbClr val="002060"/>
                </a:solidFill>
              </a:rPr>
              <a:t>в том числе на </a:t>
            </a:r>
            <a:r>
              <a:rPr lang="ru-RU" sz="2000" b="1" dirty="0">
                <a:solidFill>
                  <a:srgbClr val="FF0000"/>
                </a:solidFill>
              </a:rPr>
              <a:t>1 млн. т </a:t>
            </a:r>
            <a:r>
              <a:rPr lang="ru-RU" sz="1600" b="1" dirty="0">
                <a:solidFill>
                  <a:srgbClr val="002060"/>
                </a:solidFill>
              </a:rPr>
              <a:t>за последние </a:t>
            </a:r>
            <a:r>
              <a:rPr lang="ru-RU" sz="2000" b="1" dirty="0">
                <a:solidFill>
                  <a:srgbClr val="FF0000"/>
                </a:solidFill>
              </a:rPr>
              <a:t>5 лет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" name="Овал 12"/>
          <p:cNvSpPr/>
          <p:nvPr/>
        </p:nvSpPr>
        <p:spPr>
          <a:xfrm>
            <a:off x="7153548" y="1420047"/>
            <a:ext cx="576000" cy="277006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EFEA1D-978C-4CFD-BFF5-3E4E816F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3B537-0A24-470A-ABE0-0894C99FF938}"/>
              </a:ext>
            </a:extLst>
          </p:cNvPr>
          <p:cNvSpPr txBox="1"/>
          <p:nvPr/>
        </p:nvSpPr>
        <p:spPr>
          <a:xfrm>
            <a:off x="5510341" y="1192088"/>
            <a:ext cx="165394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5 лет в ВТО</a:t>
            </a:r>
          </a:p>
        </p:txBody>
      </p:sp>
      <p:sp>
        <p:nvSpPr>
          <p:cNvPr id="10" name="Стрелка вправо 6">
            <a:extLst>
              <a:ext uri="{FF2B5EF4-FFF2-40B4-BE49-F238E27FC236}">
                <a16:creationId xmlns:a16="http://schemas.microsoft.com/office/drawing/2014/main" id="{FB074A69-C5F3-4319-BE75-E2B0076E301B}"/>
              </a:ext>
            </a:extLst>
          </p:cNvPr>
          <p:cNvSpPr/>
          <p:nvPr/>
        </p:nvSpPr>
        <p:spPr>
          <a:xfrm rot="3568079">
            <a:off x="822876" y="2641802"/>
            <a:ext cx="1169701" cy="322775"/>
          </a:xfrm>
          <a:prstGeom prst="rightArrow">
            <a:avLst>
              <a:gd name="adj1" fmla="val 50000"/>
              <a:gd name="adj2" fmla="val 130184"/>
            </a:avLst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0795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4F918D7-6028-4600-93FD-686D788B137A}"/>
              </a:ext>
            </a:extLst>
          </p:cNvPr>
          <p:cNvSpPr/>
          <p:nvPr/>
        </p:nvSpPr>
        <p:spPr>
          <a:xfrm>
            <a:off x="7668344" y="1955809"/>
            <a:ext cx="1364177" cy="2664297"/>
          </a:xfrm>
          <a:prstGeom prst="roundRect">
            <a:avLst>
              <a:gd name="adj" fmla="val 8438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36000" bIns="36000"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По тогам 2018г.  прирост может достичь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</a:rPr>
              <a:t>270 тыс. тонн</a:t>
            </a:r>
            <a:r>
              <a:rPr lang="ru-RU" sz="1400" b="1" dirty="0">
                <a:solidFill>
                  <a:srgbClr val="002060"/>
                </a:solidFill>
              </a:rPr>
              <a:t> и стать в ряд наибольших значений за последние 10 лет.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968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2843808" y="1908527"/>
            <a:ext cx="2942472" cy="2480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Динамика импорта свинины в РФ, тыс. тонн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124745"/>
          <a:ext cx="73360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5379650" y="4303790"/>
            <a:ext cx="406630" cy="44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ая прямоугольная выноска 8"/>
          <p:cNvSpPr/>
          <p:nvPr/>
        </p:nvSpPr>
        <p:spPr>
          <a:xfrm>
            <a:off x="6807647" y="1908527"/>
            <a:ext cx="2193653" cy="1210452"/>
          </a:xfrm>
          <a:prstGeom prst="wedgeRoundRectCallout">
            <a:avLst>
              <a:gd name="adj1" fmla="val -97090"/>
              <a:gd name="adj2" fmla="val 21294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≈ 1 </a:t>
            </a:r>
            <a:r>
              <a:rPr lang="ru-RU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млн.т</a:t>
            </a:r>
            <a:endParaRPr lang="ru-RU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реальное </a:t>
            </a:r>
            <a:r>
              <a:rPr lang="ru-RU" sz="1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импорто</a:t>
            </a:r>
            <a:r>
              <a:rPr lang="ru-RU" sz="1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-замещение за четыре года</a:t>
            </a:r>
            <a:r>
              <a:rPr lang="ru-RU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 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5724128" y="2189347"/>
            <a:ext cx="0" cy="2136557"/>
          </a:xfrm>
          <a:prstGeom prst="line">
            <a:avLst/>
          </a:prstGeom>
          <a:ln>
            <a:solidFill>
              <a:srgbClr val="FF0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48992" y="1205949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Общий объем импорта свинины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8992" y="145041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Изменение объема импорта свинины к предыдущему году</a:t>
            </a:r>
          </a:p>
        </p:txBody>
      </p:sp>
      <p:sp>
        <p:nvSpPr>
          <p:cNvPr id="12" name="Скругленный прямоугольник 10"/>
          <p:cNvSpPr/>
          <p:nvPr/>
        </p:nvSpPr>
        <p:spPr>
          <a:xfrm>
            <a:off x="6850838" y="3212977"/>
            <a:ext cx="2135950" cy="1872208"/>
          </a:xfrm>
          <a:prstGeom prst="roundRect">
            <a:avLst>
              <a:gd name="adj" fmla="val 8438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36000" bIns="36000"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В 2018 г.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импорт свинины продолжил снижение,</a:t>
            </a:r>
          </a:p>
          <a:p>
            <a:pPr algn="ctr">
              <a:defRPr/>
            </a:pPr>
            <a:r>
              <a:rPr lang="ru-RU" sz="1400" b="1">
                <a:solidFill>
                  <a:srgbClr val="002060"/>
                </a:solidFill>
              </a:rPr>
              <a:t>приблизившись </a:t>
            </a:r>
            <a:r>
              <a:rPr lang="ru-RU" sz="1400" b="1" dirty="0">
                <a:solidFill>
                  <a:srgbClr val="002060"/>
                </a:solidFill>
              </a:rPr>
              <a:t>к уровню всего  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100 тыс. т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(квота - 430 тыс. т)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33B1F3-8A3E-46AF-82B8-DA67DECB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19267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124745"/>
          <a:ext cx="8280920" cy="4234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15616" y="1308031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Общий объем экспорта свинины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5616" y="149907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Изменение объема экспорта свинины к предыдущему году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Динамика экспорта свинины из РФ, тыс. тонн </a:t>
            </a:r>
          </a:p>
        </p:txBody>
      </p:sp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id="{63A29F6B-6FAD-4958-9065-3CC2182647AD}"/>
              </a:ext>
            </a:extLst>
          </p:cNvPr>
          <p:cNvSpPr/>
          <p:nvPr/>
        </p:nvSpPr>
        <p:spPr>
          <a:xfrm>
            <a:off x="7092280" y="1844824"/>
            <a:ext cx="1894508" cy="3024336"/>
          </a:xfrm>
          <a:prstGeom prst="roundRect">
            <a:avLst>
              <a:gd name="adj" fmla="val 8438"/>
            </a:avLst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FF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Несмотря на закрытость основных рынков в Азии экспорт продолжает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увеличиваться значительными темпами.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По итогам 2018г. экспорт может приблизиться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к </a:t>
            </a:r>
            <a:r>
              <a:rPr lang="ru-RU" sz="1600" b="1" dirty="0">
                <a:solidFill>
                  <a:srgbClr val="FF0000"/>
                </a:solidFill>
              </a:rPr>
              <a:t>100 тыс. тонн</a:t>
            </a:r>
            <a:r>
              <a:rPr lang="ru-RU" sz="1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Скругленный прямоугольник 13">
            <a:extLst>
              <a:ext uri="{FF2B5EF4-FFF2-40B4-BE49-F238E27FC236}">
                <a16:creationId xmlns:a16="http://schemas.microsoft.com/office/drawing/2014/main" id="{AC953768-11EC-4750-BF4C-A4FE5067D1C1}"/>
              </a:ext>
            </a:extLst>
          </p:cNvPr>
          <p:cNvSpPr/>
          <p:nvPr/>
        </p:nvSpPr>
        <p:spPr>
          <a:xfrm>
            <a:off x="417351" y="5358924"/>
            <a:ext cx="8321668" cy="728662"/>
          </a:xfrm>
          <a:prstGeom prst="roundRect">
            <a:avLst/>
          </a:prstGeom>
          <a:solidFill>
            <a:srgbClr val="FFFF00"/>
          </a:solidFill>
          <a:ln w="127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997" rIns="26997" rtlCol="0" anchor="ctr"/>
          <a:lstStyle/>
          <a:p>
            <a:pPr algn="ctr" defTabSz="914305"/>
            <a:r>
              <a:rPr lang="ru-RU" sz="1600" dirty="0">
                <a:solidFill>
                  <a:srgbClr val="002060"/>
                </a:solidFill>
                <a:latin typeface="Calibri"/>
              </a:rPr>
              <a:t>Прогнозируемое снижение импорта в КНР в 2018г., а так же первое появление в Китае вируса АЧС, может </a:t>
            </a:r>
            <a:r>
              <a:rPr lang="ru-RU" sz="1600" b="1" dirty="0">
                <a:solidFill>
                  <a:srgbClr val="FF0000"/>
                </a:solidFill>
                <a:latin typeface="Calibri"/>
              </a:rPr>
              <a:t>опосредованно сократить </a:t>
            </a:r>
            <a:r>
              <a:rPr lang="ru-RU" sz="1600" dirty="0">
                <a:solidFill>
                  <a:srgbClr val="002060"/>
                </a:solidFill>
                <a:latin typeface="Calibri"/>
              </a:rPr>
              <a:t>темпы роста экспорта свинины из РФ!!!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F7D3D89-96F2-48A1-98AD-876731BE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10322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7008147" y="1338184"/>
            <a:ext cx="1857180" cy="4539088"/>
          </a:xfrm>
          <a:prstGeom prst="roundRect">
            <a:avLst>
              <a:gd name="adj" fmla="val 8438"/>
            </a:avLst>
          </a:prstGeom>
          <a:solidFill>
            <a:srgbClr val="FFFF00"/>
          </a:solidFill>
          <a:ln w="127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5" rIns="32655" rtlCol="0" anchor="t"/>
          <a:lstStyle/>
          <a:p>
            <a:pPr algn="ctr" defTabSz="914305">
              <a:defRPr/>
            </a:pPr>
            <a:r>
              <a:rPr lang="ru-RU" sz="1400" b="1" dirty="0">
                <a:solidFill>
                  <a:srgbClr val="002060"/>
                </a:solidFill>
                <a:latin typeface="Calibri"/>
              </a:rPr>
              <a:t>За 3 года</a:t>
            </a:r>
          </a:p>
          <a:p>
            <a:pPr marL="34561" algn="ctr" defTabSz="914305">
              <a:defRPr/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суммарное ежегодное потребление свинины возросло почти на</a:t>
            </a:r>
          </a:p>
          <a:p>
            <a:pPr marL="34561" algn="ctr" defTabSz="914305">
              <a:defRPr/>
            </a:pPr>
            <a:r>
              <a:rPr lang="ru-RU" sz="1400" b="1" dirty="0">
                <a:solidFill>
                  <a:srgbClr val="FF0000"/>
                </a:solidFill>
                <a:latin typeface="Calibri"/>
              </a:rPr>
              <a:t>400 тыс. тонн.</a:t>
            </a:r>
          </a:p>
          <a:p>
            <a:pPr marL="34561" algn="ctr" defTabSz="914305">
              <a:defRPr/>
            </a:pPr>
            <a:endParaRPr lang="ru-RU" sz="1400" dirty="0">
              <a:solidFill>
                <a:srgbClr val="002060"/>
              </a:solidFill>
              <a:latin typeface="Calibri"/>
            </a:endParaRPr>
          </a:p>
          <a:p>
            <a:pPr marL="34561" algn="ctr" defTabSz="914305">
              <a:defRPr/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Опережающий рост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ежегодного отечественного производства за этот же период </a:t>
            </a:r>
          </a:p>
          <a:p>
            <a:pPr marL="34561" algn="ctr" defTabSz="914305">
              <a:defRPr/>
            </a:pPr>
            <a:r>
              <a:rPr lang="ru-RU" sz="1400" b="1" dirty="0">
                <a:solidFill>
                  <a:srgbClr val="FF0000"/>
                </a:solidFill>
                <a:latin typeface="Calibri"/>
              </a:rPr>
              <a:t>(+700 тыс. тонн) </a:t>
            </a:r>
          </a:p>
          <a:p>
            <a:pPr marL="34561" algn="ctr" defTabSz="914305">
              <a:defRPr/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не только сохранит с</a:t>
            </a:r>
            <a:r>
              <a:rPr lang="ru-RU" sz="1400" dirty="0">
                <a:solidFill>
                  <a:srgbClr val="002060"/>
                </a:solidFill>
              </a:rPr>
              <a:t>амообеспеченность близким к </a:t>
            </a:r>
            <a:r>
              <a:rPr lang="ru-RU" sz="1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100%</a:t>
            </a:r>
            <a:r>
              <a:rPr lang="ru-RU" sz="1400" b="1" dirty="0">
                <a:solidFill>
                  <a:srgbClr val="002060"/>
                </a:solidFill>
                <a:latin typeface="Calibri"/>
              </a:rPr>
              <a:t>,</a:t>
            </a:r>
          </a:p>
          <a:p>
            <a:pPr marL="34561" algn="ctr" defTabSz="914305">
              <a:defRPr/>
            </a:pPr>
            <a:r>
              <a:rPr lang="ru-RU" sz="1400" dirty="0">
                <a:solidFill>
                  <a:srgbClr val="002060"/>
                </a:solidFill>
                <a:latin typeface="Calibri"/>
              </a:rPr>
              <a:t>но и обеспечит экспорт в 2018г. более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90 тыс. тонн</a:t>
            </a:r>
          </a:p>
          <a:p>
            <a:pPr algn="ctr" defTabSz="914305">
              <a:defRPr/>
            </a:pPr>
            <a:endParaRPr lang="en-US" sz="1400" dirty="0">
              <a:solidFill>
                <a:srgbClr val="002060"/>
              </a:solidFill>
              <a:latin typeface="Calibri"/>
            </a:endParaRPr>
          </a:p>
          <a:p>
            <a:pPr algn="ctr" defTabSz="914305">
              <a:defRPr/>
            </a:pPr>
            <a:endParaRPr lang="ru-RU" sz="1400" dirty="0">
              <a:solidFill>
                <a:srgbClr val="002060"/>
              </a:solidFill>
              <a:latin typeface="Calibri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0250" y="1570186"/>
          <a:ext cx="7586086" cy="471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99" dirty="0"/>
              <a:t>Самообеспеченность потребления свинины в РФ </a:t>
            </a:r>
            <a:br>
              <a:rPr lang="ru-RU" sz="2799" dirty="0"/>
            </a:br>
            <a:r>
              <a:rPr lang="ru-RU" sz="2799" dirty="0"/>
              <a:t>тыс. тонн, убойный вес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844707" y="1927331"/>
            <a:ext cx="432000" cy="1846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</a:lstStyle>
          <a:p>
            <a:pPr defTabSz="914305"/>
            <a:r>
              <a:rPr lang="en-US" dirty="0">
                <a:latin typeface="Calibri"/>
              </a:rPr>
              <a:t>3 5</a:t>
            </a:r>
            <a:r>
              <a:rPr lang="ru-RU" dirty="0">
                <a:latin typeface="Calibri"/>
              </a:rPr>
              <a:t>14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2390442" y="1862426"/>
            <a:ext cx="432000" cy="1846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</a:lstStyle>
          <a:p>
            <a:pPr defTabSz="914305"/>
            <a:r>
              <a:rPr lang="en-US" dirty="0">
                <a:latin typeface="Calibri"/>
              </a:rPr>
              <a:t>3 </a:t>
            </a:r>
            <a:r>
              <a:rPr lang="ru-RU" dirty="0">
                <a:latin typeface="Calibri"/>
              </a:rPr>
              <a:t>6</a:t>
            </a:r>
            <a:r>
              <a:rPr lang="en-US" dirty="0">
                <a:latin typeface="Calibri"/>
              </a:rPr>
              <a:t>4</a:t>
            </a:r>
            <a:r>
              <a:rPr lang="ru-RU" dirty="0">
                <a:latin typeface="Calibri"/>
              </a:rPr>
              <a:t>3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2935683" y="1790065"/>
            <a:ext cx="432000" cy="1846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</a:lstStyle>
          <a:p>
            <a:pPr defTabSz="914305"/>
            <a:r>
              <a:rPr lang="en-US" dirty="0">
                <a:latin typeface="Calibri"/>
              </a:rPr>
              <a:t>3 </a:t>
            </a:r>
            <a:r>
              <a:rPr lang="ru-RU" dirty="0">
                <a:latin typeface="Calibri"/>
              </a:rPr>
              <a:t>796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3493030" y="1767623"/>
            <a:ext cx="432000" cy="1846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</a:lstStyle>
          <a:p>
            <a:pPr defTabSz="914305"/>
            <a:r>
              <a:rPr lang="en-US" dirty="0">
                <a:latin typeface="Calibri"/>
              </a:rPr>
              <a:t>3 8</a:t>
            </a:r>
            <a:r>
              <a:rPr lang="ru-RU" dirty="0">
                <a:latin typeface="Calibri"/>
              </a:rPr>
              <a:t>15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3923855" y="2121985"/>
            <a:ext cx="432000" cy="1846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</a:lstStyle>
          <a:p>
            <a:pPr defTabSz="914305"/>
            <a:r>
              <a:rPr lang="en-US" dirty="0">
                <a:latin typeface="Calibri"/>
              </a:rPr>
              <a:t>3 </a:t>
            </a:r>
            <a:r>
              <a:rPr lang="ru-RU" dirty="0">
                <a:latin typeface="Calibri"/>
              </a:rPr>
              <a:t>387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4491833" y="2111997"/>
            <a:ext cx="432000" cy="1846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</a:lstStyle>
          <a:p>
            <a:pPr defTabSz="914305"/>
            <a:r>
              <a:rPr lang="en-US" dirty="0">
                <a:latin typeface="Calibri"/>
              </a:rPr>
              <a:t>3 </a:t>
            </a:r>
            <a:r>
              <a:rPr lang="ru-RU" dirty="0">
                <a:latin typeface="Calibri"/>
              </a:rPr>
              <a:t>418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245658" y="1163296"/>
            <a:ext cx="1606256" cy="3514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305"/>
            <a:r>
              <a:rPr lang="ru-RU" sz="1800" b="1" dirty="0">
                <a:solidFill>
                  <a:srgbClr val="FFF39D">
                    <a:lumMod val="90000"/>
                  </a:srgbClr>
                </a:solidFill>
                <a:latin typeface="Calibri"/>
              </a:rPr>
              <a:t>+389 (</a:t>
            </a:r>
            <a:r>
              <a:rPr lang="en-US" sz="1800" b="1" dirty="0">
                <a:solidFill>
                  <a:srgbClr val="FFF39D">
                    <a:lumMod val="90000"/>
                  </a:srgbClr>
                </a:solidFill>
                <a:latin typeface="Calibri"/>
              </a:rPr>
              <a:t>+</a:t>
            </a:r>
            <a:r>
              <a:rPr lang="ru-RU" sz="1800" b="1" dirty="0">
                <a:solidFill>
                  <a:srgbClr val="FFF39D">
                    <a:lumMod val="90000"/>
                  </a:srgbClr>
                </a:solidFill>
                <a:latin typeface="Calibri"/>
              </a:rPr>
              <a:t>11,3%)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607172" y="5541876"/>
            <a:ext cx="576004" cy="2154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 defTabSz="914305"/>
            <a:r>
              <a:rPr lang="ru-RU" sz="1400" b="1" dirty="0">
                <a:solidFill>
                  <a:srgbClr val="000000"/>
                </a:solidFill>
                <a:latin typeface="Calibri"/>
              </a:rPr>
              <a:t>3 369</a:t>
            </a:r>
            <a:endParaRPr lang="ru-RU" sz="2000" b="1" dirty="0">
              <a:solidFill>
                <a:prstClr val="white"/>
              </a:solidFill>
              <a:latin typeface="Calibri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8720" y="5511102"/>
            <a:ext cx="2808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5"/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Объем потребления свинины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895174" y="2439638"/>
            <a:ext cx="432000" cy="1846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 defTabSz="914305"/>
            <a:r>
              <a:rPr lang="ru-RU" sz="1200" b="1" dirty="0">
                <a:solidFill>
                  <a:srgbClr val="000000"/>
                </a:solidFill>
                <a:latin typeface="Calibri"/>
              </a:rPr>
              <a:t>2 5</a:t>
            </a:r>
            <a:r>
              <a:rPr lang="en-US" sz="1200" b="1" dirty="0">
                <a:solidFill>
                  <a:srgbClr val="000000"/>
                </a:solidFill>
                <a:latin typeface="Calibri"/>
              </a:rPr>
              <a:t>5</a:t>
            </a:r>
            <a:r>
              <a:rPr lang="ru-RU" sz="1200" b="1" dirty="0">
                <a:solidFill>
                  <a:srgbClr val="000000"/>
                </a:solidFill>
                <a:latin typeface="Calibri"/>
              </a:rPr>
              <a:t>3</a:t>
            </a:r>
            <a:endParaRPr lang="ru-RU" b="1" dirty="0">
              <a:solidFill>
                <a:prstClr val="white"/>
              </a:solidFill>
              <a:latin typeface="Calibri"/>
              <a:ea typeface="Times New Roman" panose="02020603050405020304" pitchFamily="18" charset="0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5052117" y="2000751"/>
            <a:ext cx="432000" cy="1846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</a:lstStyle>
          <a:p>
            <a:pPr defTabSz="914305"/>
            <a:r>
              <a:rPr lang="en-US" dirty="0">
                <a:latin typeface="Calibri"/>
              </a:rPr>
              <a:t>3 </a:t>
            </a:r>
            <a:r>
              <a:rPr lang="ru-RU" dirty="0">
                <a:latin typeface="Calibri"/>
              </a:rPr>
              <a:t>601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5CE9B236-E1FF-45A7-B63A-D64CF5CD5D47}"/>
              </a:ext>
            </a:extLst>
          </p:cNvPr>
          <p:cNvSpPr txBox="1"/>
          <p:nvPr/>
        </p:nvSpPr>
        <p:spPr>
          <a:xfrm>
            <a:off x="5604364" y="1908418"/>
            <a:ext cx="432000" cy="1846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</a:lstStyle>
          <a:p>
            <a:pPr defTabSz="914305"/>
            <a:r>
              <a:rPr lang="en-US" dirty="0">
                <a:latin typeface="Calibri"/>
              </a:rPr>
              <a:t>3 </a:t>
            </a:r>
            <a:r>
              <a:rPr lang="ru-RU" dirty="0">
                <a:latin typeface="Calibri"/>
              </a:rPr>
              <a:t>771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E044B8-51D6-4242-B989-74B7C643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20981407">
            <a:off x="5197877" y="1629300"/>
            <a:ext cx="1216145" cy="247946"/>
          </a:xfrm>
          <a:prstGeom prst="rightArrow">
            <a:avLst>
              <a:gd name="adj1" fmla="val 50000"/>
              <a:gd name="adj2" fmla="val 16888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72D85019-5D65-4707-9978-918F11F98FB9}"/>
              </a:ext>
            </a:extLst>
          </p:cNvPr>
          <p:cNvSpPr txBox="1"/>
          <p:nvPr/>
        </p:nvSpPr>
        <p:spPr>
          <a:xfrm>
            <a:off x="6210345" y="1862426"/>
            <a:ext cx="432000" cy="1846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spcAft>
                <a:spcPts val="0"/>
              </a:spcAft>
              <a:defRPr sz="1200" b="1">
                <a:solidFill>
                  <a:srgbClr val="000000"/>
                </a:solidFill>
              </a:defRPr>
            </a:lvl1pPr>
          </a:lstStyle>
          <a:p>
            <a:pPr defTabSz="914305"/>
            <a:r>
              <a:rPr lang="en-US" dirty="0">
                <a:latin typeface="Calibri"/>
              </a:rPr>
              <a:t>3 </a:t>
            </a:r>
            <a:r>
              <a:rPr lang="ru-RU" dirty="0">
                <a:latin typeface="Calibri"/>
              </a:rPr>
              <a:t>807</a:t>
            </a:r>
          </a:p>
        </p:txBody>
      </p:sp>
    </p:spTree>
    <p:extLst>
      <p:ext uri="{BB962C8B-B14F-4D97-AF65-F5344CB8AC3E}">
        <p14:creationId xmlns:p14="http://schemas.microsoft.com/office/powerpoint/2010/main" val="267999518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Прогноз объемов производства свинины в РФ </a:t>
            </a:r>
            <a:br>
              <a:rPr lang="ru-RU" sz="2000" dirty="0"/>
            </a:br>
            <a:r>
              <a:rPr lang="ru-RU" sz="2000" dirty="0"/>
              <a:t>в 2018 – 2022 гг., тыс. тонн убойный вес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7200" y="1196975"/>
          <a:ext cx="8376006" cy="3361128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628808">
                  <a:extLst>
                    <a:ext uri="{9D8B030D-6E8A-4147-A177-3AD203B41FA5}">
                      <a16:colId xmlns:a16="http://schemas.microsoft.com/office/drawing/2014/main" val="1224702452"/>
                    </a:ext>
                  </a:extLst>
                </a:gridCol>
                <a:gridCol w="718016">
                  <a:extLst>
                    <a:ext uri="{9D8B030D-6E8A-4147-A177-3AD203B41FA5}">
                      <a16:colId xmlns:a16="http://schemas.microsoft.com/office/drawing/2014/main" val="2140984804"/>
                    </a:ext>
                  </a:extLst>
                </a:gridCol>
                <a:gridCol w="718016">
                  <a:extLst>
                    <a:ext uri="{9D8B030D-6E8A-4147-A177-3AD203B41FA5}">
                      <a16:colId xmlns:a16="http://schemas.microsoft.com/office/drawing/2014/main" val="1249540701"/>
                    </a:ext>
                  </a:extLst>
                </a:gridCol>
                <a:gridCol w="718016">
                  <a:extLst>
                    <a:ext uri="{9D8B030D-6E8A-4147-A177-3AD203B41FA5}">
                      <a16:colId xmlns:a16="http://schemas.microsoft.com/office/drawing/2014/main" val="3880516721"/>
                    </a:ext>
                  </a:extLst>
                </a:gridCol>
                <a:gridCol w="718016">
                  <a:extLst>
                    <a:ext uri="{9D8B030D-6E8A-4147-A177-3AD203B41FA5}">
                      <a16:colId xmlns:a16="http://schemas.microsoft.com/office/drawing/2014/main" val="3754881970"/>
                    </a:ext>
                  </a:extLst>
                </a:gridCol>
                <a:gridCol w="718016">
                  <a:extLst>
                    <a:ext uri="{9D8B030D-6E8A-4147-A177-3AD203B41FA5}">
                      <a16:colId xmlns:a16="http://schemas.microsoft.com/office/drawing/2014/main" val="1012090414"/>
                    </a:ext>
                  </a:extLst>
                </a:gridCol>
                <a:gridCol w="718016">
                  <a:extLst>
                    <a:ext uri="{9D8B030D-6E8A-4147-A177-3AD203B41FA5}">
                      <a16:colId xmlns:a16="http://schemas.microsoft.com/office/drawing/2014/main" val="2909715222"/>
                    </a:ext>
                  </a:extLst>
                </a:gridCol>
                <a:gridCol w="196850">
                  <a:extLst>
                    <a:ext uri="{9D8B030D-6E8A-4147-A177-3AD203B41FA5}">
                      <a16:colId xmlns:a16="http://schemas.microsoft.com/office/drawing/2014/main" val="1383217186"/>
                    </a:ext>
                  </a:extLst>
                </a:gridCol>
                <a:gridCol w="1121126">
                  <a:extLst>
                    <a:ext uri="{9D8B030D-6E8A-4147-A177-3AD203B41FA5}">
                      <a16:colId xmlns:a16="http://schemas.microsoft.com/office/drawing/2014/main" val="3905049036"/>
                    </a:ext>
                  </a:extLst>
                </a:gridCol>
                <a:gridCol w="1121126">
                  <a:extLst>
                    <a:ext uri="{9D8B030D-6E8A-4147-A177-3AD203B41FA5}">
                      <a16:colId xmlns:a16="http://schemas.microsoft.com/office/drawing/2014/main" val="2360717951"/>
                    </a:ext>
                  </a:extLst>
                </a:gridCol>
              </a:tblGrid>
              <a:tr h="303932">
                <a:tc rowSpan="2"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2017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предв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Изменение</a:t>
                      </a:r>
                      <a:r>
                        <a:rPr lang="en-US" sz="1200" u="none" strike="noStrike" dirty="0">
                          <a:effectLst/>
                        </a:rPr>
                        <a:t> 202</a:t>
                      </a:r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r>
                        <a:rPr lang="en-US" sz="1200" u="none" strike="noStrike" baseline="0" dirty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к</a:t>
                      </a:r>
                      <a:r>
                        <a:rPr lang="ru-RU" sz="1200" u="none" strike="noStrike" baseline="0" dirty="0">
                          <a:effectLst/>
                        </a:rPr>
                        <a:t> 2017г.</a:t>
                      </a:r>
                      <a:r>
                        <a:rPr lang="ru-RU" sz="1200" u="none" strike="noStrike" dirty="0">
                          <a:effectLst/>
                        </a:rPr>
                        <a:t>,</a:t>
                      </a:r>
                    </a:p>
                  </a:txBody>
                  <a:tcPr marL="0" marR="36299" marT="3600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36000" marT="36000" marB="0" anchor="ctr"/>
                </a:tc>
                <a:extLst>
                  <a:ext uri="{0D108BD9-81ED-4DB2-BD59-A6C34878D82A}">
                    <a16:rowId xmlns:a16="http://schemas.microsoft.com/office/drawing/2014/main" val="420357385"/>
                  </a:ext>
                </a:extLst>
              </a:tr>
              <a:tr h="3039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тыс. т </a:t>
                      </a:r>
                    </a:p>
                  </a:txBody>
                  <a:tcPr marL="0" marR="36299" marT="360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36299" marT="3600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470799"/>
                  </a:ext>
                </a:extLst>
              </a:tr>
              <a:tr h="560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СХП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3 408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3 617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3 695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3 927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1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1 014</a:t>
                      </a:r>
                    </a:p>
                  </a:txBody>
                  <a:tcPr marL="0" marR="17145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171450" marT="0" marB="0" anchor="ctr"/>
                </a:tc>
                <a:extLst>
                  <a:ext uri="{0D108BD9-81ED-4DB2-BD59-A6C34878D82A}">
                    <a16:rowId xmlns:a16="http://schemas.microsoft.com/office/drawing/2014/main" val="1130972552"/>
                  </a:ext>
                </a:extLst>
              </a:tr>
              <a:tr h="560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КФХ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1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</a:t>
                      </a:r>
                    </a:p>
                  </a:txBody>
                  <a:tcPr marL="0" marR="17145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-30%</a:t>
                      </a:r>
                    </a:p>
                  </a:txBody>
                  <a:tcPr marL="0" marR="171450" marT="0" marB="0" anchor="ctr"/>
                </a:tc>
                <a:extLst>
                  <a:ext uri="{0D108BD9-81ED-4DB2-BD59-A6C34878D82A}">
                    <a16:rowId xmlns:a16="http://schemas.microsoft.com/office/drawing/2014/main" val="4257992693"/>
                  </a:ext>
                </a:extLst>
              </a:tr>
              <a:tr h="560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ЛПХ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0" marR="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1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-176</a:t>
                      </a:r>
                    </a:p>
                  </a:txBody>
                  <a:tcPr marL="0" marR="17145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-31%</a:t>
                      </a:r>
                    </a:p>
                  </a:txBody>
                  <a:tcPr marL="0" marR="171450" marT="0" marB="0" anchor="ctr"/>
                </a:tc>
                <a:extLst>
                  <a:ext uri="{0D108BD9-81ED-4DB2-BD59-A6C34878D82A}">
                    <a16:rowId xmlns:a16="http://schemas.microsoft.com/office/drawing/2014/main" val="180781447"/>
                  </a:ext>
                </a:extLst>
              </a:tr>
              <a:tr h="536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3 530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3 800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3 964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4 118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4 145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4 355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71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0" marR="171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0" marR="17145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05881"/>
                  </a:ext>
                </a:extLst>
              </a:tr>
              <a:tr h="536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Изменение к предыдущему году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0" marR="8572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0" marR="8572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0" marR="8572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8572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8572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0" marR="85725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732858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6"/>
          <p:cNvSpPr/>
          <p:nvPr/>
        </p:nvSpPr>
        <p:spPr>
          <a:xfrm>
            <a:off x="457198" y="4653137"/>
            <a:ext cx="8229602" cy="1440160"/>
          </a:xfrm>
          <a:prstGeom prst="roundRect">
            <a:avLst/>
          </a:prstGeom>
          <a:solidFill>
            <a:srgbClr val="FFFF00"/>
          </a:solidFill>
          <a:ln w="12700">
            <a:solidFill>
              <a:srgbClr val="C00000"/>
            </a:solidFill>
          </a:ln>
          <a:effectLst>
            <a:outerShdw blurRad="76200" dist="50800" dir="288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3175" algn="ctr"/>
            <a:r>
              <a:rPr lang="ru-RU" dirty="0">
                <a:solidFill>
                  <a:srgbClr val="002060"/>
                </a:solidFill>
              </a:rPr>
              <a:t>Реализация уже начатых в</a:t>
            </a:r>
            <a:r>
              <a:rPr lang="en-US" dirty="0">
                <a:solidFill>
                  <a:srgbClr val="002060"/>
                </a:solidFill>
              </a:rPr>
              <a:t> 2017 – 2018 </a:t>
            </a:r>
            <a:r>
              <a:rPr lang="ru-RU" dirty="0">
                <a:solidFill>
                  <a:srgbClr val="002060"/>
                </a:solidFill>
              </a:rPr>
              <a:t>гг. новых проектов обеспечит к 2022г. дальнейшее увеличение производства свинины по сравнению  с 2017г. </a:t>
            </a:r>
          </a:p>
          <a:p>
            <a:pPr marL="182563" indent="-3175" algn="ctr"/>
            <a:r>
              <a:rPr lang="ru-RU" dirty="0">
                <a:solidFill>
                  <a:srgbClr val="002060"/>
                </a:solidFill>
              </a:rPr>
              <a:t>на </a:t>
            </a:r>
            <a:r>
              <a:rPr lang="ru-RU" sz="2000" b="1" dirty="0">
                <a:solidFill>
                  <a:schemeClr val="accent2"/>
                </a:solidFill>
              </a:rPr>
              <a:t>3</a:t>
            </a:r>
            <a:r>
              <a:rPr lang="en-US" sz="2000" b="1" dirty="0">
                <a:solidFill>
                  <a:schemeClr val="accent2"/>
                </a:solidFill>
              </a:rPr>
              <a:t>5</a:t>
            </a:r>
            <a:r>
              <a:rPr lang="ru-RU" sz="2000" b="1" dirty="0">
                <a:solidFill>
                  <a:schemeClr val="accent2"/>
                </a:solidFill>
              </a:rPr>
              <a:t>%</a:t>
            </a:r>
            <a:r>
              <a:rPr lang="ru-RU" dirty="0">
                <a:solidFill>
                  <a:srgbClr val="002060"/>
                </a:solidFill>
              </a:rPr>
              <a:t> в промышленном производстве и </a:t>
            </a:r>
          </a:p>
          <a:p>
            <a:pPr marL="182563" indent="-3175" algn="ctr"/>
            <a:r>
              <a:rPr lang="ru-RU" dirty="0">
                <a:solidFill>
                  <a:srgbClr val="002060"/>
                </a:solidFill>
              </a:rPr>
              <a:t>на </a:t>
            </a:r>
            <a:r>
              <a:rPr lang="ru-RU" sz="2000" b="1" dirty="0">
                <a:solidFill>
                  <a:schemeClr val="accent2"/>
                </a:solidFill>
              </a:rPr>
              <a:t>2</a:t>
            </a:r>
            <a:r>
              <a:rPr lang="en-US" sz="2000" b="1" dirty="0">
                <a:solidFill>
                  <a:schemeClr val="accent2"/>
                </a:solidFill>
              </a:rPr>
              <a:t>3</a:t>
            </a:r>
            <a:r>
              <a:rPr lang="ru-RU" sz="2000" b="1" dirty="0">
                <a:solidFill>
                  <a:schemeClr val="accent2"/>
                </a:solidFill>
              </a:rPr>
              <a:t>%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 общем объеме производства.</a:t>
            </a:r>
          </a:p>
        </p:txBody>
      </p:sp>
      <p:sp>
        <p:nvSpPr>
          <p:cNvPr id="13" name="Овал 12"/>
          <p:cNvSpPr/>
          <p:nvPr/>
        </p:nvSpPr>
        <p:spPr>
          <a:xfrm>
            <a:off x="7031536" y="1930270"/>
            <a:ext cx="636808" cy="285521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11656" y="1930270"/>
            <a:ext cx="636808" cy="285521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031536" y="3593200"/>
            <a:ext cx="636808" cy="28552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111656" y="3593200"/>
            <a:ext cx="636808" cy="28552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ПРОГРАММА УСКОРЕННОГО ИМПОРТОЗАМЕЩЕНИЯ</a:t>
            </a:r>
            <a:r>
              <a:rPr lang="en-US" dirty="0"/>
              <a:t> 201</a:t>
            </a:r>
            <a:r>
              <a:rPr lang="ru-RU" dirty="0"/>
              <a:t>8</a:t>
            </a:r>
            <a:r>
              <a:rPr lang="en-US" dirty="0"/>
              <a:t>-202</a:t>
            </a:r>
            <a:r>
              <a:rPr lang="ru-RU" dirty="0"/>
              <a:t>2</a:t>
            </a:r>
            <a:r>
              <a:rPr lang="en-US" dirty="0"/>
              <a:t> </a:t>
            </a:r>
            <a:r>
              <a:rPr lang="ru-RU" dirty="0"/>
              <a:t>гг.</a:t>
            </a:r>
          </a:p>
        </p:txBody>
      </p:sp>
      <p:sp>
        <p:nvSpPr>
          <p:cNvPr id="17" name="Овал 16"/>
          <p:cNvSpPr/>
          <p:nvPr/>
        </p:nvSpPr>
        <p:spPr>
          <a:xfrm>
            <a:off x="3636000" y="4140000"/>
            <a:ext cx="636808" cy="285521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90698D-34DA-414C-86E4-B7FFA2E0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DA62D4C-ED48-4F20-A89E-F63D842894D6}"/>
              </a:ext>
            </a:extLst>
          </p:cNvPr>
          <p:cNvSpPr/>
          <p:nvPr/>
        </p:nvSpPr>
        <p:spPr>
          <a:xfrm>
            <a:off x="2195736" y="4140000"/>
            <a:ext cx="636808" cy="285521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16635A-93F4-41E4-8C27-D2CF32886398}"/>
              </a:ext>
            </a:extLst>
          </p:cNvPr>
          <p:cNvSpPr/>
          <p:nvPr/>
        </p:nvSpPr>
        <p:spPr>
          <a:xfrm>
            <a:off x="2941854" y="4140000"/>
            <a:ext cx="636808" cy="285521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A2F3110-151F-496B-B2EA-4EC0BBAAA8D8}"/>
              </a:ext>
            </a:extLst>
          </p:cNvPr>
          <p:cNvSpPr/>
          <p:nvPr/>
        </p:nvSpPr>
        <p:spPr>
          <a:xfrm>
            <a:off x="4330146" y="4140000"/>
            <a:ext cx="636808" cy="285521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F5CA2C50-2D91-4C13-8348-66EC1728D498}"/>
              </a:ext>
            </a:extLst>
          </p:cNvPr>
          <p:cNvSpPr/>
          <p:nvPr/>
        </p:nvSpPr>
        <p:spPr>
          <a:xfrm>
            <a:off x="5076056" y="4140000"/>
            <a:ext cx="636808" cy="285521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CDC7B90-C4A5-485B-8E17-E026B68F3E40}"/>
              </a:ext>
            </a:extLst>
          </p:cNvPr>
          <p:cNvSpPr/>
          <p:nvPr/>
        </p:nvSpPr>
        <p:spPr>
          <a:xfrm>
            <a:off x="5796136" y="4140000"/>
            <a:ext cx="636808" cy="285521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993466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4|0.3|0.5|0.2|0.4|0.2|0.4|0.2|0.5"/>
</p:tagLst>
</file>

<file path=ppt/theme/theme1.xml><?xml version="1.0" encoding="utf-8"?>
<a:theme xmlns:a="http://schemas.openxmlformats.org/drawingml/2006/main" name="Тема Office">
  <a:themeElements>
    <a:clrScheme name="Другая 24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0070C0"/>
      </a:accent1>
      <a:accent2>
        <a:srgbClr val="C00000"/>
      </a:accent2>
      <a:accent3>
        <a:srgbClr val="008000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</a:spPr>
      <a:bodyPr anchor="ctr"/>
      <a:lstStyle>
        <a:defPPr marL="361950" indent="-361950">
          <a:buFont typeface="+mj-lt"/>
          <a:buAutoNum type="arabicPeriod"/>
          <a:defRPr sz="2800" dirty="0" smtClean="0">
            <a:solidFill>
              <a:srgbClr val="0033CC"/>
            </a:solidFill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42457</TotalTime>
  <Words>2369</Words>
  <Application>Microsoft Office PowerPoint</Application>
  <PresentationFormat>Экран (4:3)</PresentationFormat>
  <Paragraphs>699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Промышленное производство мяса свинины при существовавших режимах гос. поддержки и защиты рынка</vt:lpstr>
      <vt:lpstr>Производство мяса свинины в хозяйствах населения (ЛПХ)</vt:lpstr>
      <vt:lpstr>Общее производство мяса свинины в РФ,  тыс. тонн, убойный вес.</vt:lpstr>
      <vt:lpstr>Динамика импорта свинины в РФ, тыс. тонн </vt:lpstr>
      <vt:lpstr>Динамика экспорта свинины из РФ, тыс. тонн </vt:lpstr>
      <vt:lpstr>Самообеспеченность потребления свинины в РФ  тыс. тонн, убойный вес</vt:lpstr>
      <vt:lpstr>Прогноз объемов производства свинины в РФ  в 2018 – 2022 гг., тыс. тонн убойный вес</vt:lpstr>
      <vt:lpstr>Компании, обеспечивающие основной прирост производства свинины  в 2018-2022гг. (живой вес, тыс. тонн в год)</vt:lpstr>
      <vt:lpstr>Распределение каналов сбыта дополнительных объемов ежегодного прироста свинины в промышленном свиноводстве в период 2018 – 2022 гг. (5 лет)</vt:lpstr>
      <vt:lpstr>Состояние и перспективы развития новых мощностей по убою и первичной разделке свиней, млн. голов</vt:lpstr>
      <vt:lpstr>Главный вывод текущего момента в отрасли</vt:lpstr>
      <vt:lpstr>Структура экспорта всех видов мяса из РФ в 2017г. Structure of meat export in Russia*</vt:lpstr>
      <vt:lpstr>Динамика экспорта свинины из РФ</vt:lpstr>
      <vt:lpstr>Структура экспорта свинины</vt:lpstr>
      <vt:lpstr>90% мирового роста на развивающихся рынках, 65% в Азии.</vt:lpstr>
      <vt:lpstr>Приоритетные направления экспорта свинины из РФ</vt:lpstr>
      <vt:lpstr>Целевые экспортные рынки свинины для РФ</vt:lpstr>
      <vt:lpstr>НОВАЯ РЕАЛЬНОСТЬ – необходимость дополнительных приоритетов в государственной поддержке отрасли свиноводства.</vt:lpstr>
      <vt:lpstr>15 стран будут производить 91.9% мирового производства свинины к 2026 г.</vt:lpstr>
      <vt:lpstr>В течение следующих 10 лет продолжится и усилится концентрация экспорта из нескольких стран</vt:lpstr>
      <vt:lpstr>Прогноз объемов экспорта продукции свиноводства из РФ до 2024 г.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ВИКУР VIKUR</cp:lastModifiedBy>
  <cp:revision>3804</cp:revision>
  <cp:lastPrinted>2018-09-25T06:47:15Z</cp:lastPrinted>
  <dcterms:modified xsi:type="dcterms:W3CDTF">2018-09-25T06:50:52Z</dcterms:modified>
</cp:coreProperties>
</file>