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413" r:id="rId3"/>
    <p:sldId id="412" r:id="rId4"/>
    <p:sldId id="379" r:id="rId5"/>
    <p:sldId id="426" r:id="rId6"/>
    <p:sldId id="427" r:id="rId7"/>
    <p:sldId id="428" r:id="rId8"/>
    <p:sldId id="420" r:id="rId9"/>
    <p:sldId id="419" r:id="rId10"/>
    <p:sldId id="414" r:id="rId11"/>
    <p:sldId id="429" r:id="rId12"/>
    <p:sldId id="421" r:id="rId13"/>
  </p:sldIdLst>
  <p:sldSz cx="10688638" cy="7562850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9883" autoAdjust="0"/>
  </p:normalViewPr>
  <p:slideViewPr>
    <p:cSldViewPr snapToGrid="0">
      <p:cViewPr varScale="1">
        <p:scale>
          <a:sx n="103" d="100"/>
          <a:sy n="103" d="100"/>
        </p:scale>
        <p:origin x="-1476" y="-8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6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moscow\msfs\Home\ECO_INFO\SEgiev\Russia\Import%20and%20Investme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scow\msfs\Home\ECO_INFO\Wirz.mat\Directory\Other%20Papers\macro\kazakhstan\Rates_new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scow\msfs\Home\ECO_INFO\Wirz.mat\Directory\Other%20Papers\macro\hvesuk\forecast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moscow\msfs\Home\ECO_INFO\Wirz.mat\Directory\Research\MacroBanking\Macro\Monthly\2015%20vs%20200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moscow\msfs\Home\ECO_INFO\Wirz.mat\Directory\Other%20Papers\macro\hvesuk\FrankRG\Frank%20RG.%20Banking%20Market%20Data%20-%202015-10-01.Alfa.xlsb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moscow\msfs\Home\ECO_INFO\Wirz.mat\Directory\Other%20Papers\macro\Marej\household%20deb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oscow\msfs\Home\ECO_INFO\Wirz.mat\Directory\Other%20Papers\macro\Olga\budget_n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scow\msfs\Home\ECO_INFO\Wirz.mat\Directory\Other%20Papers\macro\presentation\2015\budget%20spendi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oscow\msfs\Home\ECO_INFO\Wirz.mat\Directory\Research\MacroBanking\Macro\Monthly\2013\Russia%20Recently_RU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moscow\msfs\Home\ECO_INFO\Wirz.mat\Directory\Research\MacroBanking\Macro\Monthly\Monthly%20tabl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oscow\msfs\Home\ECO_INFO\Wirz.mat\Directory\Other%20Papers\macro\presentation\2015\salary%20growth%20by%20sector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moscow\msfs\Home\ECO_INFO\Wirz.mat\Directory\Other%20Papers\macro\Olga\Tax%20calendar_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moscow\msfs\Home\ECO_INFO\Wirz.mat\Directory\Other%20Papers\macro\Marej\regions%20macro_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30275477742931E-2"/>
          <c:y val="3.6655758939223508E-2"/>
          <c:w val="0.89094307695778718"/>
          <c:h val="0.84524184476940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ВВП, % г/г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1"/>
              <c:layout>
                <c:manualLayout>
                  <c:x val="7.57555723066149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Sheet1!$E$3:$T$3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2015*</c:v>
                </c:pt>
              </c:strCache>
            </c:strRef>
          </c:cat>
          <c:val>
            <c:numRef>
              <c:f>Sheet1!$E$4:$T$4</c:f>
              <c:numCache>
                <c:formatCode>0.0%</c:formatCode>
                <c:ptCount val="16"/>
                <c:pt idx="0">
                  <c:v>0.1004565721819497</c:v>
                </c:pt>
                <c:pt idx="1">
                  <c:v>5.091119181670245E-2</c:v>
                </c:pt>
                <c:pt idx="2">
                  <c:v>4.7437822967564047E-2</c:v>
                </c:pt>
                <c:pt idx="3">
                  <c:v>7.2958543306217205E-2</c:v>
                </c:pt>
                <c:pt idx="4">
                  <c:v>7.1759491926939978E-2</c:v>
                </c:pt>
                <c:pt idx="5">
                  <c:v>6.3761870270153009E-2</c:v>
                </c:pt>
                <c:pt idx="6">
                  <c:v>8.1534319729123617E-2</c:v>
                </c:pt>
                <c:pt idx="7">
                  <c:v>8.535080209077428E-2</c:v>
                </c:pt>
                <c:pt idx="8">
                  <c:v>5.247953532178018E-2</c:v>
                </c:pt>
                <c:pt idx="9">
                  <c:v>-7.8208850268403629E-2</c:v>
                </c:pt>
                <c:pt idx="10">
                  <c:v>4.50372562559469E-2</c:v>
                </c:pt>
                <c:pt idx="11">
                  <c:v>4.2641765649951369E-2</c:v>
                </c:pt>
                <c:pt idx="12">
                  <c:v>3.5000000000000003E-2</c:v>
                </c:pt>
                <c:pt idx="13">
                  <c:v>1.2999999999999999E-2</c:v>
                </c:pt>
                <c:pt idx="14">
                  <c:v>7.0000000000000001E-3</c:v>
                </c:pt>
                <c:pt idx="15">
                  <c:v>-3.6999999999999998E-2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0396416"/>
        <c:axId val="100435456"/>
      </c:barChart>
      <c:catAx>
        <c:axId val="10039641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100435456"/>
        <c:crosses val="autoZero"/>
        <c:auto val="1"/>
        <c:lblAlgn val="ctr"/>
        <c:lblOffset val="100"/>
        <c:noMultiLvlLbl val="0"/>
      </c:catAx>
      <c:valAx>
        <c:axId val="1004354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0039641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8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752620452954118E-2"/>
          <c:y val="2.8061533330107899E-2"/>
          <c:w val="0.90941452590171956"/>
          <c:h val="0.94953989712264386"/>
        </c:manualLayout>
      </c:layout>
      <c:bubbleChart>
        <c:varyColors val="0"/>
        <c:ser>
          <c:idx val="0"/>
          <c:order val="0"/>
          <c:tx>
            <c:strRef>
              <c:f>Sheet1!$H$18</c:f>
              <c:strCache>
                <c:ptCount val="1"/>
                <c:pt idx="0">
                  <c:v>2000-2007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6038767324410786E-2"/>
                  <c:y val="-9.073015814976392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Sheet1!$J$18</c:f>
              <c:numCache>
                <c:formatCode>0.0%</c:formatCode>
                <c:ptCount val="1"/>
                <c:pt idx="0">
                  <c:v>0.13179062500000002</c:v>
                </c:pt>
              </c:numCache>
            </c:numRef>
          </c:xVal>
          <c:yVal>
            <c:numRef>
              <c:f>Sheet1!$I$18</c:f>
              <c:numCache>
                <c:formatCode>0.0%</c:formatCode>
                <c:ptCount val="1"/>
                <c:pt idx="0">
                  <c:v>0.11737500000000001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ser>
          <c:idx val="1"/>
          <c:order val="1"/>
          <c:tx>
            <c:strRef>
              <c:f>Sheet1!$H$20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1375645859383433"/>
                  <c:y val="-8.800384555443606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Sheet1!$J$20</c:f>
              <c:numCache>
                <c:formatCode>0.0%</c:formatCode>
                <c:ptCount val="1"/>
                <c:pt idx="0">
                  <c:v>6.4500000000000002E-2</c:v>
                </c:pt>
              </c:numCache>
            </c:numRef>
          </c:xVal>
          <c:yVal>
            <c:numRef>
              <c:f>Sheet1!$I$20</c:f>
              <c:numCache>
                <c:formatCode>0.0%</c:formatCode>
                <c:ptCount val="1"/>
                <c:pt idx="0">
                  <c:v>2.9499999999999971E-2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ser>
          <c:idx val="2"/>
          <c:order val="2"/>
          <c:tx>
            <c:strRef>
              <c:f>Sheet1!$H$21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1841954184939547"/>
                  <c:y val="-0.1000760504764692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Sheet1!$J$21</c:f>
              <c:numCache>
                <c:formatCode>0.0%</c:formatCode>
                <c:ptCount val="1"/>
                <c:pt idx="0">
                  <c:v>3.5249999999999997E-2</c:v>
                </c:pt>
              </c:numCache>
            </c:numRef>
          </c:xVal>
          <c:yVal>
            <c:numRef>
              <c:f>Sheet1!$I$21</c:f>
              <c:numCache>
                <c:formatCode>0.0%</c:formatCode>
                <c:ptCount val="1"/>
                <c:pt idx="0">
                  <c:v>4.2000000000000037E-2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ser>
          <c:idx val="3"/>
          <c:order val="3"/>
          <c:tx>
            <c:strRef>
              <c:f>Sheet1!$H$22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6090330999053365"/>
                  <c:y val="-7.045738865717511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Sheet1!$J$22</c:f>
              <c:numCache>
                <c:formatCode>0.0%</c:formatCode>
                <c:ptCount val="1"/>
                <c:pt idx="0">
                  <c:v>-1.4999999999999999E-2</c:v>
                </c:pt>
              </c:numCache>
            </c:numRef>
          </c:xVal>
          <c:yVal>
            <c:numRef>
              <c:f>Sheet1!$I$22</c:f>
              <c:numCache>
                <c:formatCode>0.0%</c:formatCode>
                <c:ptCount val="1"/>
                <c:pt idx="0">
                  <c:v>-7.0000000000000001E-3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ser>
          <c:idx val="4"/>
          <c:order val="4"/>
          <c:tx>
            <c:strRef>
              <c:f>Sheet1!$H$23</c:f>
              <c:strCache>
                <c:ptCount val="1"/>
                <c:pt idx="0">
                  <c:v>2015</c:v>
                </c:pt>
              </c:strCache>
            </c:strRef>
          </c:tx>
          <c:spPr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0.20866189494116222"/>
                  <c:y val="1.132619233256921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Sheet1!$I$23</c:f>
              <c:numCache>
                <c:formatCode>0%</c:formatCode>
                <c:ptCount val="1"/>
                <c:pt idx="0">
                  <c:v>-0.04</c:v>
                </c:pt>
              </c:numCache>
            </c:numRef>
          </c:xVal>
          <c:yVal>
            <c:numRef>
              <c:f>Sheet1!$J$23</c:f>
              <c:numCache>
                <c:formatCode>0.0%</c:formatCode>
                <c:ptCount val="1"/>
                <c:pt idx="0">
                  <c:v>-8.4000000000000005E-2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93057024"/>
        <c:axId val="93058560"/>
      </c:bubbleChart>
      <c:valAx>
        <c:axId val="9305702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93058560"/>
        <c:crosses val="autoZero"/>
        <c:crossBetween val="midCat"/>
      </c:valAx>
      <c:valAx>
        <c:axId val="930585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930570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799824045380262E-2"/>
          <c:y val="3.0760281031765438E-2"/>
          <c:w val="0.9347652574765366"/>
          <c:h val="0.874805338282083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Лист1!$M$2</c:f>
              <c:strCache>
                <c:ptCount val="1"/>
                <c:pt idx="0">
                  <c:v>Реальная ставка по корп. кредитам на 1 г.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Лист1!$A$40:$A$194</c:f>
              <c:numCache>
                <c:formatCode>mmm\-yy</c:formatCode>
                <c:ptCount val="15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</c:numCache>
            </c:numRef>
          </c:cat>
          <c:val>
            <c:numRef>
              <c:f>Лист1!$M$40:$M$194</c:f>
              <c:numCache>
                <c:formatCode>0.0%</c:formatCode>
                <c:ptCount val="155"/>
                <c:pt idx="0">
                  <c:v>2.0999999999999908E-3</c:v>
                </c:pt>
                <c:pt idx="1">
                  <c:v>-7.2000000000000119E-3</c:v>
                </c:pt>
                <c:pt idx="2">
                  <c:v>-1.479999999999998E-2</c:v>
                </c:pt>
                <c:pt idx="3">
                  <c:v>1.0800000000000004E-2</c:v>
                </c:pt>
                <c:pt idx="4">
                  <c:v>-1.1199999999999988E-2</c:v>
                </c:pt>
                <c:pt idx="5">
                  <c:v>-2.1300000000000013E-2</c:v>
                </c:pt>
                <c:pt idx="6">
                  <c:v>-2.0199999999999996E-2</c:v>
                </c:pt>
                <c:pt idx="7">
                  <c:v>-1.5399999999999997E-2</c:v>
                </c:pt>
                <c:pt idx="8">
                  <c:v>-7.9999999999999516E-4</c:v>
                </c:pt>
                <c:pt idx="9">
                  <c:v>-7.0000000000000062E-3</c:v>
                </c:pt>
                <c:pt idx="10">
                  <c:v>-4.7000000000000097E-3</c:v>
                </c:pt>
                <c:pt idx="11">
                  <c:v>4.1215092420380239E-3</c:v>
                </c:pt>
                <c:pt idx="12">
                  <c:v>8.6832972738234426E-3</c:v>
                </c:pt>
                <c:pt idx="13">
                  <c:v>4.2580022111822352E-3</c:v>
                </c:pt>
                <c:pt idx="14">
                  <c:v>1.3542103094828853E-2</c:v>
                </c:pt>
                <c:pt idx="15">
                  <c:v>1.6542103094828398E-2</c:v>
                </c:pt>
                <c:pt idx="16">
                  <c:v>2.5636803389377572E-2</c:v>
                </c:pt>
                <c:pt idx="17">
                  <c:v>1.3636803389377797E-2</c:v>
                </c:pt>
                <c:pt idx="18">
                  <c:v>7.4474028002799036E-3</c:v>
                </c:pt>
                <c:pt idx="19">
                  <c:v>2.5754943890376053E-3</c:v>
                </c:pt>
                <c:pt idx="20">
                  <c:v>4.6540016609487866E-4</c:v>
                </c:pt>
                <c:pt idx="21">
                  <c:v>-6.638099437700426E-3</c:v>
                </c:pt>
                <c:pt idx="22">
                  <c:v>-9.7426916153613291E-3</c:v>
                </c:pt>
                <c:pt idx="23">
                  <c:v>-1.6742691615361766E-2</c:v>
                </c:pt>
                <c:pt idx="24">
                  <c:v>-1.7518665616268567E-2</c:v>
                </c:pt>
                <c:pt idx="25">
                  <c:v>-2.1747415449171345E-2</c:v>
                </c:pt>
                <c:pt idx="26">
                  <c:v>-2.8341400644852341E-2</c:v>
                </c:pt>
                <c:pt idx="27">
                  <c:v>-3.1463520843510104E-2</c:v>
                </c:pt>
                <c:pt idx="28">
                  <c:v>-2.5590098322004415E-2</c:v>
                </c:pt>
                <c:pt idx="29">
                  <c:v>-2.4336943365016225E-2</c:v>
                </c:pt>
                <c:pt idx="30">
                  <c:v>-2.8844031795680264E-2</c:v>
                </c:pt>
                <c:pt idx="31">
                  <c:v>-1.8222298569606318E-2</c:v>
                </c:pt>
                <c:pt idx="32">
                  <c:v>-1.710355126027395E-2</c:v>
                </c:pt>
                <c:pt idx="33">
                  <c:v>-9.4441830035362079E-3</c:v>
                </c:pt>
                <c:pt idx="34">
                  <c:v>2.9690481853997946E-3</c:v>
                </c:pt>
                <c:pt idx="35">
                  <c:v>3.2658759355910366E-3</c:v>
                </c:pt>
                <c:pt idx="36">
                  <c:v>-3.5747982865054068E-3</c:v>
                </c:pt>
                <c:pt idx="37">
                  <c:v>-4.0371243649956895E-3</c:v>
                </c:pt>
                <c:pt idx="38">
                  <c:v>-3.5532293780019403E-3</c:v>
                </c:pt>
                <c:pt idx="39">
                  <c:v>1.0194966304514233E-2</c:v>
                </c:pt>
                <c:pt idx="40">
                  <c:v>1.5459267000036872E-2</c:v>
                </c:pt>
                <c:pt idx="41">
                  <c:v>1.3720322863853954E-2</c:v>
                </c:pt>
                <c:pt idx="42">
                  <c:v>8.550612063583235E-3</c:v>
                </c:pt>
                <c:pt idx="43">
                  <c:v>7.2699832709810647E-3</c:v>
                </c:pt>
                <c:pt idx="44">
                  <c:v>1.1454888588486437E-2</c:v>
                </c:pt>
                <c:pt idx="45">
                  <c:v>8.6310977654248389E-3</c:v>
                </c:pt>
                <c:pt idx="46">
                  <c:v>1.571488019068247E-2</c:v>
                </c:pt>
                <c:pt idx="47">
                  <c:v>1.4714880190682914E-2</c:v>
                </c:pt>
                <c:pt idx="48">
                  <c:v>1.7168001126879023E-2</c:v>
                </c:pt>
                <c:pt idx="49">
                  <c:v>2.2556390500761997E-2</c:v>
                </c:pt>
                <c:pt idx="50">
                  <c:v>2.5692191313260754E-2</c:v>
                </c:pt>
                <c:pt idx="51">
                  <c:v>2.047890773792585E-2</c:v>
                </c:pt>
                <c:pt idx="52">
                  <c:v>1.6406747447118147E-2</c:v>
                </c:pt>
                <c:pt idx="53">
                  <c:v>8.879177389420817E-3</c:v>
                </c:pt>
                <c:pt idx="54">
                  <c:v>3.7220357357753697E-3</c:v>
                </c:pt>
                <c:pt idx="55">
                  <c:v>1.1808141488534069E-2</c:v>
                </c:pt>
                <c:pt idx="56">
                  <c:v>9.2054012192225448E-3</c:v>
                </c:pt>
                <c:pt idx="57">
                  <c:v>-2.9843592834194327E-3</c:v>
                </c:pt>
                <c:pt idx="58">
                  <c:v>-6.6985801141352663E-3</c:v>
                </c:pt>
                <c:pt idx="59">
                  <c:v>-1.0918813983522666E-2</c:v>
                </c:pt>
                <c:pt idx="60">
                  <c:v>-2.1520104921478475E-2</c:v>
                </c:pt>
                <c:pt idx="61">
                  <c:v>-1.6633379011410918E-2</c:v>
                </c:pt>
                <c:pt idx="62">
                  <c:v>-2.1052862385236473E-2</c:v>
                </c:pt>
                <c:pt idx="63">
                  <c:v>-3.0365608805794961E-2</c:v>
                </c:pt>
                <c:pt idx="64">
                  <c:v>-4.145002716607947E-2</c:v>
                </c:pt>
                <c:pt idx="65">
                  <c:v>-3.8450027166079911E-2</c:v>
                </c:pt>
                <c:pt idx="66">
                  <c:v>-3.2885309516264102E-2</c:v>
                </c:pt>
                <c:pt idx="67">
                  <c:v>-3.2322528226102487E-2</c:v>
                </c:pt>
                <c:pt idx="68">
                  <c:v>-2.3322528226102701E-2</c:v>
                </c:pt>
                <c:pt idx="69">
                  <c:v>-1.3970777363563613E-3</c:v>
                </c:pt>
                <c:pt idx="70">
                  <c:v>1.211832573295743E-2</c:v>
                </c:pt>
                <c:pt idx="71">
                  <c:v>2.1620330378920166E-2</c:v>
                </c:pt>
                <c:pt idx="72">
                  <c:v>3.7620330378920624E-2</c:v>
                </c:pt>
                <c:pt idx="73">
                  <c:v>2.7020628453915257E-2</c:v>
                </c:pt>
                <c:pt idx="74">
                  <c:v>2.0895154766616714E-2</c:v>
                </c:pt>
                <c:pt idx="75">
                  <c:v>2.7765701035486451E-2</c:v>
                </c:pt>
                <c:pt idx="76">
                  <c:v>3.5698516017454524E-2</c:v>
                </c:pt>
                <c:pt idx="77">
                  <c:v>3.7147234765900622E-2</c:v>
                </c:pt>
                <c:pt idx="78">
                  <c:v>2.9033948432334283E-2</c:v>
                </c:pt>
                <c:pt idx="79">
                  <c:v>3.6495964574037781E-2</c:v>
                </c:pt>
                <c:pt idx="80">
                  <c:v>4.0349171204403039E-2</c:v>
                </c:pt>
                <c:pt idx="81">
                  <c:v>4.4220189498912238E-2</c:v>
                </c:pt>
                <c:pt idx="82">
                  <c:v>4.6660565543064636E-2</c:v>
                </c:pt>
                <c:pt idx="83">
                  <c:v>4.8911825030026668E-2</c:v>
                </c:pt>
                <c:pt idx="84">
                  <c:v>5.8357198661297183E-2</c:v>
                </c:pt>
                <c:pt idx="85">
                  <c:v>5.4857830333578272E-2</c:v>
                </c:pt>
                <c:pt idx="86">
                  <c:v>5.3266512651114817E-2</c:v>
                </c:pt>
                <c:pt idx="87">
                  <c:v>5.3601574516189868E-2</c:v>
                </c:pt>
                <c:pt idx="88">
                  <c:v>5.3444833701465036E-2</c:v>
                </c:pt>
                <c:pt idx="89">
                  <c:v>5.6445981629861822E-2</c:v>
                </c:pt>
                <c:pt idx="90">
                  <c:v>4.9548474708132742E-2</c:v>
                </c:pt>
                <c:pt idx="91">
                  <c:v>3.8215765556381648E-2</c:v>
                </c:pt>
                <c:pt idx="92">
                  <c:v>2.6721491680832737E-2</c:v>
                </c:pt>
                <c:pt idx="93">
                  <c:v>1.2999999999999998E-2</c:v>
                </c:pt>
                <c:pt idx="94">
                  <c:v>9.999999999999995E-3</c:v>
                </c:pt>
                <c:pt idx="95">
                  <c:v>3.0000000000000027E-3</c:v>
                </c:pt>
                <c:pt idx="96">
                  <c:v>-1.0021843457114959E-2</c:v>
                </c:pt>
                <c:pt idx="97">
                  <c:v>-7.9355978243524639E-3</c:v>
                </c:pt>
                <c:pt idx="98">
                  <c:v>-7.9355978243524639E-3</c:v>
                </c:pt>
                <c:pt idx="99">
                  <c:v>-1.3136544237361616E-2</c:v>
                </c:pt>
                <c:pt idx="100">
                  <c:v>-1.5918451013279336E-2</c:v>
                </c:pt>
                <c:pt idx="101">
                  <c:v>-7.6264195949665436E-3</c:v>
                </c:pt>
                <c:pt idx="102">
                  <c:v>-1.0269342226062197E-2</c:v>
                </c:pt>
                <c:pt idx="103">
                  <c:v>-1.6071605781415449E-3</c:v>
                </c:pt>
                <c:pt idx="104">
                  <c:v>7.9690867280343552E-3</c:v>
                </c:pt>
                <c:pt idx="105">
                  <c:v>1.3969086728034347E-2</c:v>
                </c:pt>
                <c:pt idx="106">
                  <c:v>2.0223177653716215E-2</c:v>
                </c:pt>
                <c:pt idx="107">
                  <c:v>3.2091608475340247E-2</c:v>
                </c:pt>
                <c:pt idx="108">
                  <c:v>4.6267773832649947E-2</c:v>
                </c:pt>
                <c:pt idx="109">
                  <c:v>5.1711671226022424E-2</c:v>
                </c:pt>
                <c:pt idx="110">
                  <c:v>5.4711671226022857E-2</c:v>
                </c:pt>
                <c:pt idx="111">
                  <c:v>5.374482693197305E-2</c:v>
                </c:pt>
                <c:pt idx="112">
                  <c:v>5.2744826931972841E-2</c:v>
                </c:pt>
                <c:pt idx="113">
                  <c:v>4.9505519335689516E-2</c:v>
                </c:pt>
                <c:pt idx="114">
                  <c:v>3.8983585567717666E-2</c:v>
                </c:pt>
                <c:pt idx="115">
                  <c:v>3.180918752834197E-2</c:v>
                </c:pt>
                <c:pt idx="116">
                  <c:v>2.3454042653511961E-2</c:v>
                </c:pt>
                <c:pt idx="117">
                  <c:v>2.6454042653512061E-2</c:v>
                </c:pt>
                <c:pt idx="118">
                  <c:v>2.6415343407841602E-2</c:v>
                </c:pt>
                <c:pt idx="119">
                  <c:v>2.8455099725977068E-2</c:v>
                </c:pt>
                <c:pt idx="120">
                  <c:v>1.7153881316653324E-2</c:v>
                </c:pt>
                <c:pt idx="121">
                  <c:v>2.2700014550715381E-2</c:v>
                </c:pt>
                <c:pt idx="122">
                  <c:v>2.9900710332373764E-2</c:v>
                </c:pt>
                <c:pt idx="123">
                  <c:v>0.03</c:v>
                </c:pt>
                <c:pt idx="124">
                  <c:v>2.5000000000000008E-2</c:v>
                </c:pt>
                <c:pt idx="125">
                  <c:v>2.5999999999999995E-2</c:v>
                </c:pt>
                <c:pt idx="126">
                  <c:v>2.7182501369122841E-2</c:v>
                </c:pt>
                <c:pt idx="127">
                  <c:v>2.8182501369122842E-2</c:v>
                </c:pt>
                <c:pt idx="128">
                  <c:v>3.4416368162883765E-2</c:v>
                </c:pt>
                <c:pt idx="129">
                  <c:v>2.9361061066528277E-2</c:v>
                </c:pt>
                <c:pt idx="130">
                  <c:v>2.5185670421662337E-2</c:v>
                </c:pt>
                <c:pt idx="131">
                  <c:v>2.9185670421662341E-2</c:v>
                </c:pt>
                <c:pt idx="132">
                  <c:v>3.1402756875437948E-2</c:v>
                </c:pt>
                <c:pt idx="133">
                  <c:v>3.2348485261994103E-2</c:v>
                </c:pt>
                <c:pt idx="134">
                  <c:v>3.4000000000000002E-2</c:v>
                </c:pt>
                <c:pt idx="135">
                  <c:v>3.2000000000000001E-2</c:v>
                </c:pt>
                <c:pt idx="136">
                  <c:v>3.0445888962665882E-2</c:v>
                </c:pt>
                <c:pt idx="137">
                  <c:v>2.9103350892870639E-2</c:v>
                </c:pt>
                <c:pt idx="138">
                  <c:v>3.1899999999999998E-2</c:v>
                </c:pt>
                <c:pt idx="139">
                  <c:v>2.9600000000000001E-2</c:v>
                </c:pt>
                <c:pt idx="140">
                  <c:v>2.5806994480760334E-2</c:v>
                </c:pt>
                <c:pt idx="141">
                  <c:v>2.5359095861437697E-2</c:v>
                </c:pt>
                <c:pt idx="142">
                  <c:v>2.9196071318071976E-2</c:v>
                </c:pt>
                <c:pt idx="143">
                  <c:v>6.9375390647630625E-2</c:v>
                </c:pt>
                <c:pt idx="144">
                  <c:v>4.8341680798100195E-2</c:v>
                </c:pt>
                <c:pt idx="145">
                  <c:v>1.4007743570663589E-2</c:v>
                </c:pt>
                <c:pt idx="146">
                  <c:v>9.873992694778122E-3</c:v>
                </c:pt>
                <c:pt idx="147">
                  <c:v>7.5087836057999291E-3</c:v>
                </c:pt>
                <c:pt idx="148">
                  <c:v>1.9711270918839341E-3</c:v>
                </c:pt>
                <c:pt idx="149">
                  <c:v>1.675615652154655E-3</c:v>
                </c:pt>
                <c:pt idx="150">
                  <c:v>-9.7935992342826628E-3</c:v>
                </c:pt>
                <c:pt idx="151">
                  <c:v>-1.5600000000000003E-2</c:v>
                </c:pt>
                <c:pt idx="152">
                  <c:v>-1.730000000000001E-2</c:v>
                </c:pt>
                <c:pt idx="153">
                  <c:v>-2.0199999999999996E-2</c:v>
                </c:pt>
                <c:pt idx="154">
                  <c:v>-1.2499999999999983E-2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Лист1!$N$2</c:f>
              <c:strCache>
                <c:ptCount val="1"/>
                <c:pt idx="0">
                  <c:v>Реальная ставка по розн. депозитам на 1 г.</c:v>
                </c:pt>
              </c:strCache>
            </c:strRef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Лист1!$A$40:$A$194</c:f>
              <c:numCache>
                <c:formatCode>mmm\-yy</c:formatCode>
                <c:ptCount val="15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</c:numCache>
            </c:numRef>
          </c:cat>
          <c:val>
            <c:numRef>
              <c:f>Лист1!$N$40:$N$194</c:f>
              <c:numCache>
                <c:formatCode>0.0%</c:formatCode>
                <c:ptCount val="155"/>
                <c:pt idx="0">
                  <c:v>-2.1900000000000003E-2</c:v>
                </c:pt>
                <c:pt idx="1">
                  <c:v>-2.9200000000000004E-2</c:v>
                </c:pt>
                <c:pt idx="2">
                  <c:v>-3.5799999999999985E-2</c:v>
                </c:pt>
                <c:pt idx="3">
                  <c:v>-3.7199999999999997E-2</c:v>
                </c:pt>
                <c:pt idx="4">
                  <c:v>-2.8199999999999989E-2</c:v>
                </c:pt>
                <c:pt idx="5">
                  <c:v>-2.9300000000000007E-2</c:v>
                </c:pt>
                <c:pt idx="6">
                  <c:v>-2.8199999999999989E-2</c:v>
                </c:pt>
                <c:pt idx="7">
                  <c:v>-2.7399999999999994E-2</c:v>
                </c:pt>
                <c:pt idx="8">
                  <c:v>-3.4799999999999998E-2</c:v>
                </c:pt>
                <c:pt idx="9">
                  <c:v>-2.8000000000000011E-2</c:v>
                </c:pt>
                <c:pt idx="10">
                  <c:v>-2.070000000000001E-2</c:v>
                </c:pt>
                <c:pt idx="11">
                  <c:v>-9.8784907579619746E-3</c:v>
                </c:pt>
                <c:pt idx="12">
                  <c:v>-1.3316702726176549E-2</c:v>
                </c:pt>
                <c:pt idx="13">
                  <c:v>-1.2741997788817766E-2</c:v>
                </c:pt>
                <c:pt idx="14">
                  <c:v>-1.1457896905171155E-2</c:v>
                </c:pt>
                <c:pt idx="15">
                  <c:v>-1.3457896905171601E-2</c:v>
                </c:pt>
                <c:pt idx="16">
                  <c:v>-1.0363196610622433E-2</c:v>
                </c:pt>
                <c:pt idx="17">
                  <c:v>-1.4363196610622214E-2</c:v>
                </c:pt>
                <c:pt idx="18">
                  <c:v>-1.4552597199720102E-2</c:v>
                </c:pt>
                <c:pt idx="19">
                  <c:v>-2.1324505610962399E-2</c:v>
                </c:pt>
                <c:pt idx="20">
                  <c:v>-1.9534599833905125E-2</c:v>
                </c:pt>
                <c:pt idx="21">
                  <c:v>-2.0638099437700425E-2</c:v>
                </c:pt>
                <c:pt idx="22">
                  <c:v>-2.0742691615361325E-2</c:v>
                </c:pt>
                <c:pt idx="23">
                  <c:v>-2.0742691615361769E-2</c:v>
                </c:pt>
                <c:pt idx="24">
                  <c:v>-2.8518665616268563E-2</c:v>
                </c:pt>
                <c:pt idx="25">
                  <c:v>-3.2747415449171341E-2</c:v>
                </c:pt>
                <c:pt idx="26">
                  <c:v>-4.1341400644852339E-2</c:v>
                </c:pt>
                <c:pt idx="27">
                  <c:v>-5.0463520843510093E-2</c:v>
                </c:pt>
                <c:pt idx="28">
                  <c:v>-4.8590098322004421E-2</c:v>
                </c:pt>
                <c:pt idx="29">
                  <c:v>-4.6336943365016231E-2</c:v>
                </c:pt>
                <c:pt idx="30">
                  <c:v>-4.2844031795680276E-2</c:v>
                </c:pt>
                <c:pt idx="31">
                  <c:v>-3.9222298569606309E-2</c:v>
                </c:pt>
                <c:pt idx="32">
                  <c:v>-3.710355126027394E-2</c:v>
                </c:pt>
                <c:pt idx="33">
                  <c:v>-3.14441830035362E-2</c:v>
                </c:pt>
                <c:pt idx="34">
                  <c:v>-2.5030951814600216E-2</c:v>
                </c:pt>
                <c:pt idx="35">
                  <c:v>-2.5734124064408961E-2</c:v>
                </c:pt>
                <c:pt idx="36">
                  <c:v>-2.2574798286505396E-2</c:v>
                </c:pt>
                <c:pt idx="37">
                  <c:v>-2.7037124364995682E-2</c:v>
                </c:pt>
                <c:pt idx="38">
                  <c:v>-2.2553229378001929E-2</c:v>
                </c:pt>
                <c:pt idx="39">
                  <c:v>-1.3805033695485761E-2</c:v>
                </c:pt>
                <c:pt idx="40">
                  <c:v>-1.5540732999963128E-2</c:v>
                </c:pt>
                <c:pt idx="41">
                  <c:v>-1.4279677136146043E-2</c:v>
                </c:pt>
                <c:pt idx="42">
                  <c:v>-1.9449387936416776E-2</c:v>
                </c:pt>
                <c:pt idx="43">
                  <c:v>-1.773001672901893E-2</c:v>
                </c:pt>
                <c:pt idx="44">
                  <c:v>-1.7545111411513561E-2</c:v>
                </c:pt>
                <c:pt idx="45">
                  <c:v>-1.4368902234575168E-2</c:v>
                </c:pt>
                <c:pt idx="46">
                  <c:v>-1.3285119809317528E-2</c:v>
                </c:pt>
                <c:pt idx="47">
                  <c:v>-1.3285119809317084E-2</c:v>
                </c:pt>
                <c:pt idx="48">
                  <c:v>-7.831998873120985E-3</c:v>
                </c:pt>
                <c:pt idx="49">
                  <c:v>-2.4436094992380114E-3</c:v>
                </c:pt>
                <c:pt idx="50">
                  <c:v>-3.0780868673925543E-4</c:v>
                </c:pt>
                <c:pt idx="51">
                  <c:v>-2.5210922620741566E-3</c:v>
                </c:pt>
                <c:pt idx="52">
                  <c:v>-6.5932525528818592E-3</c:v>
                </c:pt>
                <c:pt idx="53">
                  <c:v>-1.412082261057919E-2</c:v>
                </c:pt>
                <c:pt idx="54">
                  <c:v>-1.8277964264224622E-2</c:v>
                </c:pt>
                <c:pt idx="55">
                  <c:v>-1.7191858511465929E-2</c:v>
                </c:pt>
                <c:pt idx="56">
                  <c:v>-2.4794598780777444E-2</c:v>
                </c:pt>
                <c:pt idx="57">
                  <c:v>-3.6984359283419435E-2</c:v>
                </c:pt>
                <c:pt idx="58">
                  <c:v>-4.3598580114135269E-2</c:v>
                </c:pt>
                <c:pt idx="59">
                  <c:v>-4.5918813983522669E-2</c:v>
                </c:pt>
                <c:pt idx="60">
                  <c:v>-5.5520104921478464E-2</c:v>
                </c:pt>
                <c:pt idx="61">
                  <c:v>-5.7633379011410912E-2</c:v>
                </c:pt>
                <c:pt idx="62">
                  <c:v>-6.3352862385236464E-2</c:v>
                </c:pt>
                <c:pt idx="63">
                  <c:v>-7.1365608805794969E-2</c:v>
                </c:pt>
                <c:pt idx="64">
                  <c:v>-8.2450027166079465E-2</c:v>
                </c:pt>
                <c:pt idx="65">
                  <c:v>-7.7450027166079918E-2</c:v>
                </c:pt>
                <c:pt idx="66">
                  <c:v>-7.288530951626411E-2</c:v>
                </c:pt>
                <c:pt idx="67">
                  <c:v>-7.6322528226102485E-2</c:v>
                </c:pt>
                <c:pt idx="68">
                  <c:v>-7.4322528226102705E-2</c:v>
                </c:pt>
                <c:pt idx="69">
                  <c:v>-5.8397077736356343E-2</c:v>
                </c:pt>
                <c:pt idx="70">
                  <c:v>-4.8881674267042569E-2</c:v>
                </c:pt>
                <c:pt idx="71">
                  <c:v>-3.637966962107983E-2</c:v>
                </c:pt>
                <c:pt idx="72">
                  <c:v>-3.6379669621079386E-2</c:v>
                </c:pt>
                <c:pt idx="73">
                  <c:v>-3.8979371546084746E-2</c:v>
                </c:pt>
                <c:pt idx="74">
                  <c:v>-3.7104845233383296E-2</c:v>
                </c:pt>
                <c:pt idx="75">
                  <c:v>-2.4234298964513554E-2</c:v>
                </c:pt>
                <c:pt idx="76">
                  <c:v>-1.530148398254548E-2</c:v>
                </c:pt>
                <c:pt idx="77">
                  <c:v>-1.0852765234099379E-2</c:v>
                </c:pt>
                <c:pt idx="78">
                  <c:v>-1.2966051567665712E-2</c:v>
                </c:pt>
                <c:pt idx="79">
                  <c:v>-8.504035425962217E-3</c:v>
                </c:pt>
                <c:pt idx="80">
                  <c:v>1.3491712044030463E-3</c:v>
                </c:pt>
                <c:pt idx="81">
                  <c:v>9.2201894989122485E-3</c:v>
                </c:pt>
                <c:pt idx="82">
                  <c:v>1.0660565543064618E-2</c:v>
                </c:pt>
                <c:pt idx="83">
                  <c:v>8.9118250300266599E-3</c:v>
                </c:pt>
                <c:pt idx="84">
                  <c:v>1.0357198661297168E-2</c:v>
                </c:pt>
                <c:pt idx="85">
                  <c:v>1.1857830333578276E-2</c:v>
                </c:pt>
                <c:pt idx="86">
                  <c:v>1.4266512651114824E-2</c:v>
                </c:pt>
                <c:pt idx="87">
                  <c:v>1.5601574516189862E-2</c:v>
                </c:pt>
                <c:pt idx="88">
                  <c:v>1.0444833701465039E-2</c:v>
                </c:pt>
                <c:pt idx="89">
                  <c:v>8.4459816298618207E-3</c:v>
                </c:pt>
                <c:pt idx="90">
                  <c:v>8.5484747081327472E-3</c:v>
                </c:pt>
                <c:pt idx="91">
                  <c:v>-7.8423444361835903E-4</c:v>
                </c:pt>
                <c:pt idx="92">
                  <c:v>-1.3278508319167263E-2</c:v>
                </c:pt>
                <c:pt idx="93">
                  <c:v>-1.9999999999999997E-2</c:v>
                </c:pt>
                <c:pt idx="94">
                  <c:v>-2.5000000000000001E-2</c:v>
                </c:pt>
                <c:pt idx="95">
                  <c:v>-3.2999999999999995E-2</c:v>
                </c:pt>
                <c:pt idx="96">
                  <c:v>-4.2021843457114953E-2</c:v>
                </c:pt>
                <c:pt idx="97">
                  <c:v>-4.1935597824352459E-2</c:v>
                </c:pt>
                <c:pt idx="98">
                  <c:v>-4.2935597824352453E-2</c:v>
                </c:pt>
                <c:pt idx="99">
                  <c:v>-4.5136544237361624E-2</c:v>
                </c:pt>
                <c:pt idx="100">
                  <c:v>-4.4918451013279341E-2</c:v>
                </c:pt>
                <c:pt idx="101">
                  <c:v>-4.262641959496654E-2</c:v>
                </c:pt>
                <c:pt idx="102">
                  <c:v>-3.9269342226062195E-2</c:v>
                </c:pt>
                <c:pt idx="103">
                  <c:v>-2.9607160578141549E-2</c:v>
                </c:pt>
                <c:pt idx="104">
                  <c:v>-2.103091327196565E-2</c:v>
                </c:pt>
                <c:pt idx="105">
                  <c:v>-1.6030913271965652E-2</c:v>
                </c:pt>
                <c:pt idx="106">
                  <c:v>-1.7768223462837907E-3</c:v>
                </c:pt>
                <c:pt idx="107">
                  <c:v>8.0916084753402395E-3</c:v>
                </c:pt>
                <c:pt idx="108">
                  <c:v>2.7267773832649944E-2</c:v>
                </c:pt>
                <c:pt idx="109">
                  <c:v>2.7711671226022416E-2</c:v>
                </c:pt>
                <c:pt idx="110">
                  <c:v>2.6711671226022859E-2</c:v>
                </c:pt>
                <c:pt idx="111">
                  <c:v>3.1744826931973058E-2</c:v>
                </c:pt>
                <c:pt idx="112">
                  <c:v>2.5744826931972831E-2</c:v>
                </c:pt>
                <c:pt idx="113">
                  <c:v>2.0505519335689504E-2</c:v>
                </c:pt>
                <c:pt idx="114">
                  <c:v>5.9835855677176641E-3</c:v>
                </c:pt>
                <c:pt idx="115">
                  <c:v>1.8091875283419712E-3</c:v>
                </c:pt>
                <c:pt idx="116">
                  <c:v>-1.5459573464880472E-3</c:v>
                </c:pt>
                <c:pt idx="117">
                  <c:v>2.4540426535120674E-3</c:v>
                </c:pt>
                <c:pt idx="118">
                  <c:v>3.4153434078416089E-3</c:v>
                </c:pt>
                <c:pt idx="119">
                  <c:v>4.4550997259770742E-3</c:v>
                </c:pt>
                <c:pt idx="120">
                  <c:v>1.5388131665332316E-4</c:v>
                </c:pt>
                <c:pt idx="121">
                  <c:v>-2.2999854492846278E-3</c:v>
                </c:pt>
                <c:pt idx="122">
                  <c:v>-9.9289667626234479E-5</c:v>
                </c:pt>
                <c:pt idx="123">
                  <c:v>-1.0000000000000009E-3</c:v>
                </c:pt>
                <c:pt idx="124">
                  <c:v>-7.9999999999999932E-3</c:v>
                </c:pt>
                <c:pt idx="125">
                  <c:v>-5.0000000000000044E-3</c:v>
                </c:pt>
                <c:pt idx="126">
                  <c:v>-1.8174986308771568E-3</c:v>
                </c:pt>
                <c:pt idx="127">
                  <c:v>-2.8174986308771577E-3</c:v>
                </c:pt>
                <c:pt idx="128">
                  <c:v>2.4163681628837641E-3</c:v>
                </c:pt>
                <c:pt idx="129">
                  <c:v>-1.638938933471723E-3</c:v>
                </c:pt>
                <c:pt idx="130">
                  <c:v>-4.8143295783376616E-3</c:v>
                </c:pt>
                <c:pt idx="131">
                  <c:v>-2.8143295783376598E-3</c:v>
                </c:pt>
                <c:pt idx="132">
                  <c:v>-5.9724312456205242E-4</c:v>
                </c:pt>
                <c:pt idx="133">
                  <c:v>-2.6515147380059001E-3</c:v>
                </c:pt>
                <c:pt idx="134">
                  <c:v>-1.0000000000000009E-2</c:v>
                </c:pt>
                <c:pt idx="135">
                  <c:v>-1.2999999999999998E-2</c:v>
                </c:pt>
                <c:pt idx="136">
                  <c:v>-1.4954111037334121E-2</c:v>
                </c:pt>
                <c:pt idx="137">
                  <c:v>-1.5696649107129368E-2</c:v>
                </c:pt>
                <c:pt idx="138">
                  <c:v>-1.3299999999999999E-2</c:v>
                </c:pt>
                <c:pt idx="139">
                  <c:v>-1.4100000000000001E-2</c:v>
                </c:pt>
                <c:pt idx="140">
                  <c:v>-1.7693005519239677E-2</c:v>
                </c:pt>
                <c:pt idx="141">
                  <c:v>-1.7540904138562297E-2</c:v>
                </c:pt>
                <c:pt idx="142">
                  <c:v>-2.250392868192802E-2</c:v>
                </c:pt>
                <c:pt idx="143">
                  <c:v>1.4275390647630615E-2</c:v>
                </c:pt>
                <c:pt idx="144">
                  <c:v>-2.6958319201899797E-2</c:v>
                </c:pt>
                <c:pt idx="145">
                  <c:v>-5.5192256429336423E-2</c:v>
                </c:pt>
                <c:pt idx="146">
                  <c:v>-5.7526007305221866E-2</c:v>
                </c:pt>
                <c:pt idx="147">
                  <c:v>-7.4791216394200055E-2</c:v>
                </c:pt>
                <c:pt idx="148">
                  <c:v>-6.9428872908116071E-2</c:v>
                </c:pt>
                <c:pt idx="149">
                  <c:v>-5.9524384347845335E-2</c:v>
                </c:pt>
                <c:pt idx="150">
                  <c:v>-6.8893599234282649E-2</c:v>
                </c:pt>
                <c:pt idx="151">
                  <c:v>-7.3599999999999999E-2</c:v>
                </c:pt>
                <c:pt idx="152">
                  <c:v>-7.2499999999999995E-2</c:v>
                </c:pt>
                <c:pt idx="153">
                  <c:v>-8.6800000000000002E-2</c:v>
                </c:pt>
                <c:pt idx="154">
                  <c:v>-7.5499999999999998E-2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94080"/>
        <c:axId val="81295616"/>
      </c:lineChart>
      <c:dateAx>
        <c:axId val="81294080"/>
        <c:scaling>
          <c:orientation val="minMax"/>
          <c:min val="39448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81295616"/>
        <c:crosses val="autoZero"/>
        <c:auto val="1"/>
        <c:lblOffset val="100"/>
        <c:baseTimeUnit val="months"/>
      </c:dateAx>
      <c:valAx>
        <c:axId val="8129561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129408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627431490261356"/>
          <c:y val="1.2846567873464908E-2"/>
          <c:w val="0.46331123769744198"/>
          <c:h val="0.1156476314247126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26434598924663E-2"/>
          <c:y val="5.6596336669454919E-2"/>
          <c:w val="0.88740788317557073"/>
          <c:h val="0.82940290674584416"/>
        </c:manualLayout>
      </c:layout>
      <c:lineChart>
        <c:grouping val="standard"/>
        <c:varyColors val="0"/>
        <c:ser>
          <c:idx val="32"/>
          <c:order val="0"/>
          <c:tx>
            <c:strRef>
              <c:f>Monthly!$A$50</c:f>
              <c:strCache>
                <c:ptCount val="1"/>
                <c:pt idx="0">
                  <c:v>Корпоративные кредиты, % г/г (с очисткой от валютной переоценки)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Monthly!$B$1:$DF$1</c:f>
              <c:numCache>
                <c:formatCode>[$-409]mmm\-yy;@</c:formatCode>
                <c:ptCount val="109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</c:numCache>
            </c:numRef>
          </c:cat>
          <c:val>
            <c:numRef>
              <c:f>Monthly!$B$35:$DF$35</c:f>
              <c:numCache>
                <c:formatCode>General</c:formatCode>
                <c:ptCount val="109"/>
                <c:pt idx="12" formatCode="0%">
                  <c:v>0.60619335151368703</c:v>
                </c:pt>
                <c:pt idx="13" formatCode="0%">
                  <c:v>0.64110388345446001</c:v>
                </c:pt>
                <c:pt idx="14" formatCode="0%">
                  <c:v>0.62731689585787986</c:v>
                </c:pt>
                <c:pt idx="15" formatCode="0%">
                  <c:v>0.64018093655876562</c:v>
                </c:pt>
                <c:pt idx="16" formatCode="0%">
                  <c:v>0.63944487483166501</c:v>
                </c:pt>
                <c:pt idx="17" formatCode="0%">
                  <c:v>0.61901106258860783</c:v>
                </c:pt>
                <c:pt idx="18" formatCode="0%">
                  <c:v>0.67443282343900268</c:v>
                </c:pt>
                <c:pt idx="19" formatCode="0%">
                  <c:v>0.57568155475927685</c:v>
                </c:pt>
                <c:pt idx="20" formatCode="0%">
                  <c:v>0.54592189949449899</c:v>
                </c:pt>
                <c:pt idx="21" formatCode="0%">
                  <c:v>0.54108165175941125</c:v>
                </c:pt>
                <c:pt idx="22" formatCode="0%">
                  <c:v>0.45060568764494957</c:v>
                </c:pt>
                <c:pt idx="23" formatCode="0%">
                  <c:v>0.3793902273426828</c:v>
                </c:pt>
                <c:pt idx="24" formatCode="0%">
                  <c:v>0.31374119085108254</c:v>
                </c:pt>
                <c:pt idx="25" formatCode="0%">
                  <c:v>0.2842067747933803</c:v>
                </c:pt>
                <c:pt idx="26" formatCode="0%">
                  <c:v>0.2445217251865579</c:v>
                </c:pt>
                <c:pt idx="27" formatCode="0%">
                  <c:v>0.19384649494597261</c:v>
                </c:pt>
                <c:pt idx="28" formatCode="0%">
                  <c:v>0.16803554657229269</c:v>
                </c:pt>
                <c:pt idx="29" formatCode="0%">
                  <c:v>0.14635077748535386</c:v>
                </c:pt>
                <c:pt idx="30" formatCode="0%">
                  <c:v>5.9454066581405618E-2</c:v>
                </c:pt>
                <c:pt idx="31" formatCode="0%">
                  <c:v>6.103543303803427E-2</c:v>
                </c:pt>
                <c:pt idx="32" formatCode="0%">
                  <c:v>3.9683138167364795E-2</c:v>
                </c:pt>
                <c:pt idx="33" formatCode="0%">
                  <c:v>-2.1928171331588309E-2</c:v>
                </c:pt>
                <c:pt idx="34" formatCode="0%">
                  <c:v>3.268767064415079E-2</c:v>
                </c:pt>
                <c:pt idx="35" formatCode="0%">
                  <c:v>3.1623214353839302E-2</c:v>
                </c:pt>
                <c:pt idx="36" formatCode="0%">
                  <c:v>-3.0518939875043394E-2</c:v>
                </c:pt>
                <c:pt idx="37" formatCode="0%">
                  <c:v>-5.2982675700009807E-2</c:v>
                </c:pt>
                <c:pt idx="38" formatCode="0%">
                  <c:v>-4.8763032543727824E-2</c:v>
                </c:pt>
                <c:pt idx="39" formatCode="0%">
                  <c:v>-4.2232966254358906E-2</c:v>
                </c:pt>
                <c:pt idx="40" formatCode="0%">
                  <c:v>-4.4224059847550845E-2</c:v>
                </c:pt>
                <c:pt idx="41" formatCode="0%">
                  <c:v>-3.7811756824523424E-2</c:v>
                </c:pt>
                <c:pt idx="42" formatCode="0%">
                  <c:v>-1.0746029277950209E-2</c:v>
                </c:pt>
                <c:pt idx="43" formatCode="0%">
                  <c:v>5.0899418729599688E-4</c:v>
                </c:pt>
                <c:pt idx="44" formatCode="0%">
                  <c:v>1.59913066800208E-2</c:v>
                </c:pt>
                <c:pt idx="45" formatCode="0%">
                  <c:v>7.0037632706314357E-2</c:v>
                </c:pt>
                <c:pt idx="46" formatCode="0%">
                  <c:v>4.0536988527609674E-2</c:v>
                </c:pt>
                <c:pt idx="47" formatCode="0%">
                  <c:v>5.5910430425917257E-2</c:v>
                </c:pt>
                <c:pt idx="48" formatCode="0%">
                  <c:v>0.11928905395050049</c:v>
                </c:pt>
                <c:pt idx="49" formatCode="0%">
                  <c:v>0.13724994173525729</c:v>
                </c:pt>
                <c:pt idx="50" formatCode="0%">
                  <c:v>0.1507789480420354</c:v>
                </c:pt>
                <c:pt idx="51" formatCode="0%">
                  <c:v>0.16375576008708159</c:v>
                </c:pt>
                <c:pt idx="52" formatCode="0%">
                  <c:v>0.18157091041775208</c:v>
                </c:pt>
                <c:pt idx="53" formatCode="0%">
                  <c:v>0.18716090461067258</c:v>
                </c:pt>
                <c:pt idx="54" formatCode="0%">
                  <c:v>0.18769736629179135</c:v>
                </c:pt>
                <c:pt idx="55" formatCode="0%">
                  <c:v>0.20572476977641485</c:v>
                </c:pt>
                <c:pt idx="56" formatCode="0%">
                  <c:v>0.21626152511845054</c:v>
                </c:pt>
                <c:pt idx="57" formatCode="0%">
                  <c:v>0.2112697254223852</c:v>
                </c:pt>
                <c:pt idx="58" formatCode="0%">
                  <c:v>0.24107736664034429</c:v>
                </c:pt>
                <c:pt idx="59" formatCode="0%">
                  <c:v>0.25541931637091575</c:v>
                </c:pt>
                <c:pt idx="60" formatCode="0%">
                  <c:v>0.24541829873863064</c:v>
                </c:pt>
                <c:pt idx="61" formatCode="0%">
                  <c:v>0.23552234585560239</c:v>
                </c:pt>
                <c:pt idx="62" formatCode="0%">
                  <c:v>0.22605709467124879</c:v>
                </c:pt>
                <c:pt idx="63" formatCode="0%">
                  <c:v>0.22673784627546212</c:v>
                </c:pt>
                <c:pt idx="64" formatCode="0%">
                  <c:v>0.22658119266977739</c:v>
                </c:pt>
                <c:pt idx="65" formatCode="0%">
                  <c:v>0.20821990602463569</c:v>
                </c:pt>
                <c:pt idx="66" formatCode="0%">
                  <c:v>0.20658385229259468</c:v>
                </c:pt>
                <c:pt idx="67" formatCode="0%">
                  <c:v>0.20080711827637021</c:v>
                </c:pt>
                <c:pt idx="68" formatCode="0%">
                  <c:v>0.1941990768199533</c:v>
                </c:pt>
                <c:pt idx="69" formatCode="0%">
                  <c:v>0.17560081241287073</c:v>
                </c:pt>
                <c:pt idx="70" formatCode="0%">
                  <c:v>0.15991104994763328</c:v>
                </c:pt>
                <c:pt idx="71" formatCode="0%">
                  <c:v>0.13724124840793661</c:v>
                </c:pt>
                <c:pt idx="72" formatCode="0%">
                  <c:v>0.13908253988265717</c:v>
                </c:pt>
                <c:pt idx="73" formatCode="0%">
                  <c:v>0.13762542338982175</c:v>
                </c:pt>
                <c:pt idx="74" formatCode="0%">
                  <c:v>0.1388433247037677</c:v>
                </c:pt>
                <c:pt idx="75" formatCode="0%">
                  <c:v>0.12769937546823229</c:v>
                </c:pt>
                <c:pt idx="76" formatCode="0%">
                  <c:v>0.12317920449872455</c:v>
                </c:pt>
                <c:pt idx="77" formatCode="0%">
                  <c:v>0.12693349028813161</c:v>
                </c:pt>
                <c:pt idx="78" formatCode="0%">
                  <c:v>0.11804548611821275</c:v>
                </c:pt>
                <c:pt idx="79" formatCode="0%">
                  <c:v>0.12481366260399551</c:v>
                </c:pt>
                <c:pt idx="80" formatCode="0%">
                  <c:v>0.11690350909600844</c:v>
                </c:pt>
                <c:pt idx="81" formatCode="0%">
                  <c:v>0.11893188438961344</c:v>
                </c:pt>
                <c:pt idx="82" formatCode="0%">
                  <c:v>0.1247443931162493</c:v>
                </c:pt>
                <c:pt idx="83" formatCode="0%">
                  <c:v>0.13009631054848647</c:v>
                </c:pt>
                <c:pt idx="84" formatCode="0%">
                  <c:v>0.11104249415918388</c:v>
                </c:pt>
                <c:pt idx="85" formatCode="0%">
                  <c:v>0.12603027781097897</c:v>
                </c:pt>
                <c:pt idx="86" formatCode="0%">
                  <c:v>0.13315840932920464</c:v>
                </c:pt>
                <c:pt idx="87" formatCode="0%">
                  <c:v>0.14885470211311369</c:v>
                </c:pt>
                <c:pt idx="88" formatCode="0%">
                  <c:v>0.14936256776428825</c:v>
                </c:pt>
                <c:pt idx="89" formatCode="0%">
                  <c:v>0.15365019313390049</c:v>
                </c:pt>
                <c:pt idx="90" formatCode="0%">
                  <c:v>0.15210785782194014</c:v>
                </c:pt>
                <c:pt idx="91" formatCode="0%">
                  <c:v>0.14138599073525326</c:v>
                </c:pt>
                <c:pt idx="92" formatCode="0%">
                  <c:v>0.13482087496106532</c:v>
                </c:pt>
                <c:pt idx="93" formatCode="0%">
                  <c:v>0.12763600958171151</c:v>
                </c:pt>
                <c:pt idx="94" formatCode="0%">
                  <c:v>0.12725792764923849</c:v>
                </c:pt>
                <c:pt idx="95" formatCode="0%">
                  <c:v>0.13243386175850591</c:v>
                </c:pt>
                <c:pt idx="96" formatCode="0%">
                  <c:v>0.15143087781231435</c:v>
                </c:pt>
                <c:pt idx="97" formatCode="0%">
                  <c:v>0.13611880207581306</c:v>
                </c:pt>
                <c:pt idx="98" formatCode="0%">
                  <c:v>0.11799600790560816</c:v>
                </c:pt>
                <c:pt idx="99" formatCode="0%">
                  <c:v>9.2893325245867686E-2</c:v>
                </c:pt>
                <c:pt idx="100" formatCode="0%">
                  <c:v>7.2887303990660124E-2</c:v>
                </c:pt>
                <c:pt idx="101" formatCode="0%">
                  <c:v>6.5690648610773561E-2</c:v>
                </c:pt>
                <c:pt idx="102" formatCode="0%">
                  <c:v>6.3837154291255249E-2</c:v>
                </c:pt>
                <c:pt idx="103" formatCode="0%">
                  <c:v>6.704587092306169E-2</c:v>
                </c:pt>
                <c:pt idx="104" formatCode="0%">
                  <c:v>6.9157265567890036E-2</c:v>
                </c:pt>
                <c:pt idx="105" formatCode="0%">
                  <c:v>6.3111534879803477E-2</c:v>
                </c:pt>
                <c:pt idx="106" formatCode="0%">
                  <c:v>5.5119903584956331E-2</c:v>
                </c:pt>
                <c:pt idx="107" formatCode="0%">
                  <c:v>5.4757253975570519E-2</c:v>
                </c:pt>
                <c:pt idx="108" formatCode="0%">
                  <c:v>3.4954309312798415E-2</c:v>
                </c:pt>
              </c:numCache>
            </c:numRef>
          </c:val>
          <c:smooth val="0"/>
        </c:ser>
        <c:ser>
          <c:idx val="43"/>
          <c:order val="1"/>
          <c:tx>
            <c:strRef>
              <c:f>Monthly!$A$51</c:f>
              <c:strCache>
                <c:ptCount val="1"/>
                <c:pt idx="0">
                  <c:v>Розничные кредиты, % г/г (с очисткой от валютной переоценки)</c:v>
                </c:pt>
              </c:strCache>
            </c:strRef>
          </c:tx>
          <c:spPr>
            <a:ln w="22225">
              <a:solidFill>
                <a:srgbClr val="7F7F7F"/>
              </a:solidFill>
              <a:prstDash val="solid"/>
            </a:ln>
          </c:spPr>
          <c:marker>
            <c:symbol val="none"/>
          </c:marker>
          <c:cat>
            <c:numRef>
              <c:f>Monthly!$B$1:$DF$1</c:f>
              <c:numCache>
                <c:formatCode>[$-409]mmm\-yy;@</c:formatCode>
                <c:ptCount val="109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</c:numCache>
            </c:numRef>
          </c:cat>
          <c:val>
            <c:numRef>
              <c:f>Monthly!$B$46:$DF$46</c:f>
              <c:numCache>
                <c:formatCode>General</c:formatCode>
                <c:ptCount val="109"/>
                <c:pt idx="12" formatCode="0%">
                  <c:v>0.45284769468484254</c:v>
                </c:pt>
                <c:pt idx="13" formatCode="0%">
                  <c:v>0.46749745263113374</c:v>
                </c:pt>
                <c:pt idx="14" formatCode="0%">
                  <c:v>0.45873249517896464</c:v>
                </c:pt>
                <c:pt idx="15" formatCode="0%">
                  <c:v>0.45294129020036178</c:v>
                </c:pt>
                <c:pt idx="16" formatCode="0%">
                  <c:v>0.44486661860936416</c:v>
                </c:pt>
                <c:pt idx="17" formatCode="0%">
                  <c:v>0.43806186866204588</c:v>
                </c:pt>
                <c:pt idx="18" formatCode="0%">
                  <c:v>0.42621077755159309</c:v>
                </c:pt>
                <c:pt idx="19" formatCode="0%">
                  <c:v>0.41218199888804152</c:v>
                </c:pt>
                <c:pt idx="20" formatCode="0%">
                  <c:v>0.3953009759341537</c:v>
                </c:pt>
                <c:pt idx="21" formatCode="0%">
                  <c:v>0.38339789089008769</c:v>
                </c:pt>
                <c:pt idx="22" formatCode="0%">
                  <c:v>0.34298255568016733</c:v>
                </c:pt>
                <c:pt idx="23" formatCode="0%">
                  <c:v>0.27989390073954445</c:v>
                </c:pt>
                <c:pt idx="24" formatCode="0%">
                  <c:v>0.32553235377820178</c:v>
                </c:pt>
                <c:pt idx="25" formatCode="0%">
                  <c:v>0.28269390577010745</c:v>
                </c:pt>
                <c:pt idx="26" formatCode="0%">
                  <c:v>0.22625429675737307</c:v>
                </c:pt>
                <c:pt idx="27" formatCode="0%">
                  <c:v>0.160547075202502</c:v>
                </c:pt>
                <c:pt idx="28" formatCode="0%">
                  <c:v>9.7670133080990373E-2</c:v>
                </c:pt>
                <c:pt idx="29" formatCode="0%">
                  <c:v>4.7494303750900357E-2</c:v>
                </c:pt>
                <c:pt idx="30" formatCode="0%">
                  <c:v>-1.9636359693255834E-3</c:v>
                </c:pt>
                <c:pt idx="31" formatCode="0%">
                  <c:v>-4.7243922615475831E-2</c:v>
                </c:pt>
                <c:pt idx="32" formatCode="0%">
                  <c:v>-8.4703802464921818E-2</c:v>
                </c:pt>
                <c:pt idx="33" formatCode="0%">
                  <c:v>-0.11613432323179917</c:v>
                </c:pt>
                <c:pt idx="34" formatCode="0%">
                  <c:v>-0.12841160464256529</c:v>
                </c:pt>
                <c:pt idx="35" formatCode="0%">
                  <c:v>-0.12299061736624506</c:v>
                </c:pt>
                <c:pt idx="36" formatCode="0%">
                  <c:v>-0.11324829940509151</c:v>
                </c:pt>
                <c:pt idx="37" formatCode="0%">
                  <c:v>-0.10541256005620048</c:v>
                </c:pt>
                <c:pt idx="38" formatCode="0%">
                  <c:v>-9.3244373641391709E-2</c:v>
                </c:pt>
                <c:pt idx="39" formatCode="0%">
                  <c:v>-7.1233085082413106E-2</c:v>
                </c:pt>
                <c:pt idx="40" formatCode="0%">
                  <c:v>-5.036361707956527E-2</c:v>
                </c:pt>
                <c:pt idx="41" formatCode="0%">
                  <c:v>-3.1701082880654763E-2</c:v>
                </c:pt>
                <c:pt idx="42" formatCode="0%">
                  <c:v>-6.7842810444173063E-3</c:v>
                </c:pt>
                <c:pt idx="43" formatCode="0%">
                  <c:v>1.5271512107315921E-2</c:v>
                </c:pt>
                <c:pt idx="44" formatCode="0%">
                  <c:v>4.2543830814276262E-2</c:v>
                </c:pt>
                <c:pt idx="45" formatCode="0%">
                  <c:v>6.926056015131743E-2</c:v>
                </c:pt>
                <c:pt idx="46" formatCode="0%">
                  <c:v>9.0134512809517897E-2</c:v>
                </c:pt>
                <c:pt idx="47" formatCode="0%">
                  <c:v>0.10983423086453126</c:v>
                </c:pt>
                <c:pt idx="48" formatCode="0%">
                  <c:v>0.14221678587488928</c:v>
                </c:pt>
                <c:pt idx="49" formatCode="0%">
                  <c:v>0.15326428648328028</c:v>
                </c:pt>
                <c:pt idx="50" formatCode="0%">
                  <c:v>0.16696517715113957</c:v>
                </c:pt>
                <c:pt idx="51" formatCode="0%">
                  <c:v>0.18835334247575686</c:v>
                </c:pt>
                <c:pt idx="52" formatCode="0%">
                  <c:v>0.21239685935856722</c:v>
                </c:pt>
                <c:pt idx="53" formatCode="0%">
                  <c:v>0.23670412850423839</c:v>
                </c:pt>
                <c:pt idx="54" formatCode="0%">
                  <c:v>0.24914247346885654</c:v>
                </c:pt>
                <c:pt idx="55" formatCode="0%">
                  <c:v>0.27577094717188522</c:v>
                </c:pt>
                <c:pt idx="56" formatCode="0%">
                  <c:v>0.28976910929498501</c:v>
                </c:pt>
                <c:pt idx="57" formatCode="0%">
                  <c:v>0.30417772517053865</c:v>
                </c:pt>
                <c:pt idx="58" formatCode="0%">
                  <c:v>0.31687739888685851</c:v>
                </c:pt>
                <c:pt idx="59" formatCode="0%">
                  <c:v>0.33499593183929788</c:v>
                </c:pt>
                <c:pt idx="60" formatCode="0%">
                  <c:v>0.35476139238279569</c:v>
                </c:pt>
                <c:pt idx="61" formatCode="0%">
                  <c:v>0.36655198427004732</c:v>
                </c:pt>
                <c:pt idx="62" formatCode="0%">
                  <c:v>0.3886923987842108</c:v>
                </c:pt>
                <c:pt idx="63" formatCode="0%">
                  <c:v>0.40414594247025448</c:v>
                </c:pt>
                <c:pt idx="64" formatCode="0%">
                  <c:v>0.41559945795776043</c:v>
                </c:pt>
                <c:pt idx="65" formatCode="0%">
                  <c:v>0.42327600979408686</c:v>
                </c:pt>
                <c:pt idx="66" formatCode="0%">
                  <c:v>0.43435440504761713</c:v>
                </c:pt>
                <c:pt idx="67" formatCode="0%">
                  <c:v>0.42308509010159723</c:v>
                </c:pt>
                <c:pt idx="68" formatCode="0%">
                  <c:v>0.42612047502678574</c:v>
                </c:pt>
                <c:pt idx="69" formatCode="0%">
                  <c:v>0.41833665738520609</c:v>
                </c:pt>
                <c:pt idx="70" formatCode="0%">
                  <c:v>0.42445719016230554</c:v>
                </c:pt>
                <c:pt idx="71" formatCode="0%">
                  <c:v>0.41767037423870201</c:v>
                </c:pt>
                <c:pt idx="72" formatCode="0%">
                  <c:v>0.39640294492491801</c:v>
                </c:pt>
                <c:pt idx="73" formatCode="0%">
                  <c:v>0.39693999011725545</c:v>
                </c:pt>
                <c:pt idx="74" formatCode="0%">
                  <c:v>0.38844526798883749</c:v>
                </c:pt>
                <c:pt idx="75" formatCode="0%">
                  <c:v>0.37133780909552239</c:v>
                </c:pt>
                <c:pt idx="76" formatCode="0%">
                  <c:v>0.36305779872617205</c:v>
                </c:pt>
                <c:pt idx="77" formatCode="0%">
                  <c:v>0.34944241990350822</c:v>
                </c:pt>
                <c:pt idx="78" formatCode="0%">
                  <c:v>0.33848562494398027</c:v>
                </c:pt>
                <c:pt idx="79" formatCode="0%">
                  <c:v>0.33710651972992545</c:v>
                </c:pt>
                <c:pt idx="80" formatCode="0%">
                  <c:v>0.3235203054795488</c:v>
                </c:pt>
                <c:pt idx="81" formatCode="0%">
                  <c:v>0.30862010528572337</c:v>
                </c:pt>
                <c:pt idx="82" formatCode="0%">
                  <c:v>0.30081285386539269</c:v>
                </c:pt>
                <c:pt idx="83" formatCode="0%">
                  <c:v>0.28925839954670751</c:v>
                </c:pt>
                <c:pt idx="84" formatCode="0%">
                  <c:v>0.28472220979320428</c:v>
                </c:pt>
                <c:pt idx="85" formatCode="0%">
                  <c:v>0.27539385449812559</c:v>
                </c:pt>
                <c:pt idx="86" formatCode="0%">
                  <c:v>0.26920977911880462</c:v>
                </c:pt>
                <c:pt idx="87" formatCode="0%">
                  <c:v>0.25920826395276397</c:v>
                </c:pt>
                <c:pt idx="88" formatCode="0%">
                  <c:v>0.24299165955976898</c:v>
                </c:pt>
                <c:pt idx="89" formatCode="0%">
                  <c:v>0.22378587366261105</c:v>
                </c:pt>
                <c:pt idx="90" formatCode="0%">
                  <c:v>0.20876065172497604</c:v>
                </c:pt>
                <c:pt idx="91" formatCode="0%">
                  <c:v>0.1946119830362476</c:v>
                </c:pt>
                <c:pt idx="92" formatCode="0%">
                  <c:v>0.17965435819745745</c:v>
                </c:pt>
                <c:pt idx="93" formatCode="0%">
                  <c:v>0.17569959003457214</c:v>
                </c:pt>
                <c:pt idx="94" formatCode="0%">
                  <c:v>0.15880066818656369</c:v>
                </c:pt>
                <c:pt idx="95" formatCode="0%">
                  <c:v>0.14952621536569888</c:v>
                </c:pt>
                <c:pt idx="96" formatCode="0%">
                  <c:v>0.12523731179440145</c:v>
                </c:pt>
                <c:pt idx="97" formatCode="0%">
                  <c:v>0.10993137820371812</c:v>
                </c:pt>
                <c:pt idx="98" formatCode="0%">
                  <c:v>8.520692426601939E-2</c:v>
                </c:pt>
                <c:pt idx="99" formatCode="0%">
                  <c:v>5.8447750615200578E-2</c:v>
                </c:pt>
                <c:pt idx="100" formatCode="0%">
                  <c:v>3.1969888668881286E-2</c:v>
                </c:pt>
                <c:pt idx="101" formatCode="0%">
                  <c:v>1.5985325276995921E-2</c:v>
                </c:pt>
                <c:pt idx="102" formatCode="0%">
                  <c:v>-1.2837023890657218E-3</c:v>
                </c:pt>
                <c:pt idx="103" formatCode="0%">
                  <c:v>-1.728942395960853E-2</c:v>
                </c:pt>
                <c:pt idx="104" formatCode="0%">
                  <c:v>-2.9536851957649879E-2</c:v>
                </c:pt>
                <c:pt idx="105" formatCode="0%">
                  <c:v>-4.1064156677431241E-2</c:v>
                </c:pt>
                <c:pt idx="106" formatCode="0%">
                  <c:v>-5.1962787051043735E-2</c:v>
                </c:pt>
                <c:pt idx="107" formatCode="0%">
                  <c:v>-6.3233389277596252E-2</c:v>
                </c:pt>
                <c:pt idx="108" formatCode="0%">
                  <c:v>-6.2855819424326498E-2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50048"/>
        <c:axId val="92851584"/>
      </c:lineChart>
      <c:dateAx>
        <c:axId val="92850048"/>
        <c:scaling>
          <c:orientation val="minMax"/>
          <c:min val="39417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ru-RU"/>
          </a:p>
        </c:txPr>
        <c:crossAx val="92851584"/>
        <c:crosses val="autoZero"/>
        <c:auto val="1"/>
        <c:lblOffset val="100"/>
        <c:baseTimeUnit val="months"/>
      </c:dateAx>
      <c:valAx>
        <c:axId val="92851584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92850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749442770442533"/>
          <c:y val="9.4663995407386723E-5"/>
          <c:w val="0.72754025717204596"/>
          <c:h val="0.25466164818319864"/>
        </c:manualLayout>
      </c:layout>
      <c:overlay val="0"/>
      <c:spPr>
        <a:noFill/>
        <a:ln w="3175">
          <a:noFill/>
          <a:prstDash val="solid"/>
        </a:ln>
        <a:effectLst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725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31308801299548E-2"/>
          <c:y val="4.1504243787708353E-2"/>
          <c:w val="0.89974121787785122"/>
          <c:h val="0.88917201818034375"/>
        </c:manualLayout>
      </c:layout>
      <c:lineChart>
        <c:grouping val="standard"/>
        <c:varyColors val="0"/>
        <c:ser>
          <c:idx val="0"/>
          <c:order val="0"/>
          <c:tx>
            <c:strRef>
              <c:f>banks!$C$104</c:f>
              <c:strCache>
                <c:ptCount val="1"/>
                <c:pt idx="0">
                  <c:v>Валютные кредиты, % портфеля (л.шк.)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575931232091719E-2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905854995206395E-2"/>
                  <c:y val="4.76190476190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banks!$D$103:$L$103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banks!$D$104:$L$104</c:f>
              <c:numCache>
                <c:formatCode>0.0%</c:formatCode>
                <c:ptCount val="9"/>
                <c:pt idx="0">
                  <c:v>0.13611120460435533</c:v>
                </c:pt>
                <c:pt idx="1">
                  <c:v>0.11948620930000996</c:v>
                </c:pt>
                <c:pt idx="2">
                  <c:v>0.11301695674072416</c:v>
                </c:pt>
                <c:pt idx="3">
                  <c:v>8.8033685859772906E-2</c:v>
                </c:pt>
                <c:pt idx="4">
                  <c:v>5.8367861646550175E-2</c:v>
                </c:pt>
                <c:pt idx="5">
                  <c:v>3.1536771358407649E-2</c:v>
                </c:pt>
                <c:pt idx="6">
                  <c:v>2.3802350105453451E-2</c:v>
                </c:pt>
                <c:pt idx="7">
                  <c:v>2.6740799576383374E-2</c:v>
                </c:pt>
                <c:pt idx="8">
                  <c:v>2.6770775237032907E-2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banks!$C$106</c:f>
              <c:strCache>
                <c:ptCount val="1"/>
                <c:pt idx="0">
                  <c:v>Просроченные кредиты, % портфеля (л.шк.)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banks!$D$103:$L$103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banks!$D$106:$L$106</c:f>
              <c:numCache>
                <c:formatCode>0.0%</c:formatCode>
                <c:ptCount val="9"/>
                <c:pt idx="0">
                  <c:v>3.2000000000000001E-2</c:v>
                </c:pt>
                <c:pt idx="1">
                  <c:v>3.6999999999999998E-2</c:v>
                </c:pt>
                <c:pt idx="2">
                  <c:v>6.8000000000000005E-2</c:v>
                </c:pt>
                <c:pt idx="3">
                  <c:v>6.9000000000000006E-2</c:v>
                </c:pt>
                <c:pt idx="4">
                  <c:v>5.1999999999999998E-2</c:v>
                </c:pt>
                <c:pt idx="5">
                  <c:v>0.04</c:v>
                </c:pt>
                <c:pt idx="6">
                  <c:v>4.3999999999999997E-2</c:v>
                </c:pt>
                <c:pt idx="7">
                  <c:v>5.8999999999999997E-2</c:v>
                </c:pt>
                <c:pt idx="8">
                  <c:v>8.1000000000000003E-2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49184"/>
        <c:axId val="92756224"/>
      </c:lineChart>
      <c:catAx>
        <c:axId val="9274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756224"/>
        <c:crosses val="autoZero"/>
        <c:auto val="1"/>
        <c:lblAlgn val="ctr"/>
        <c:lblOffset val="100"/>
        <c:noMultiLvlLbl val="0"/>
      </c:catAx>
      <c:valAx>
        <c:axId val="927562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9274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19096595734521"/>
          <c:y val="0.13325003571966434"/>
          <c:w val="0.71538306087158199"/>
          <c:h val="9.7401490958097942E-2"/>
        </c:manualLayout>
      </c:layout>
      <c:overlay val="0"/>
      <c:spPr>
        <a:noFill/>
        <a:ln w="3175">
          <a:solidFill>
            <a:srgbClr val="FFFFFF"/>
          </a:solidFill>
          <a:prstDash val="solid"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3741761243297E-2"/>
          <c:y val="3.1559752076347036E-2"/>
          <c:w val="0.88328507445241433"/>
          <c:h val="0.86866353825258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'6'!$B$4</c:f>
              <c:strCache>
                <c:ptCount val="1"/>
                <c:pt idx="0">
                  <c:v>Число банков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682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'6'!$C$3:$R$3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'6'!$C$4:$R$4</c:f>
              <c:numCache>
                <c:formatCode>General</c:formatCode>
                <c:ptCount val="16"/>
                <c:pt idx="0">
                  <c:v>1274</c:v>
                </c:pt>
                <c:pt idx="1">
                  <c:v>1276</c:v>
                </c:pt>
                <c:pt idx="2">
                  <c:v>1282</c:v>
                </c:pt>
                <c:pt idx="3">
                  <c:v>1277</c:v>
                </c:pt>
                <c:pt idx="4">
                  <c:v>1249</c:v>
                </c:pt>
                <c:pt idx="5">
                  <c:v>1205</c:v>
                </c:pt>
                <c:pt idx="6">
                  <c:v>1143</c:v>
                </c:pt>
                <c:pt idx="7">
                  <c:v>1092</c:v>
                </c:pt>
                <c:pt idx="8">
                  <c:v>1058</c:v>
                </c:pt>
                <c:pt idx="9">
                  <c:v>1007</c:v>
                </c:pt>
                <c:pt idx="10">
                  <c:v>955</c:v>
                </c:pt>
                <c:pt idx="11">
                  <c:v>922</c:v>
                </c:pt>
                <c:pt idx="12">
                  <c:v>897</c:v>
                </c:pt>
                <c:pt idx="13">
                  <c:v>859</c:v>
                </c:pt>
                <c:pt idx="14">
                  <c:v>783</c:v>
                </c:pt>
                <c:pt idx="15">
                  <c:v>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020352"/>
        <c:axId val="94021888"/>
      </c:barChart>
      <c:catAx>
        <c:axId val="940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4021888"/>
        <c:crosses val="autoZero"/>
        <c:auto val="1"/>
        <c:lblAlgn val="ctr"/>
        <c:lblOffset val="100"/>
        <c:noMultiLvlLbl val="0"/>
      </c:catAx>
      <c:valAx>
        <c:axId val="940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402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814520677752E-2"/>
          <c:y val="3.6655758939223508E-2"/>
          <c:w val="0.85064007400221109"/>
          <c:h val="0.877402954052043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'5'!$B$6</c:f>
              <c:strCache>
                <c:ptCount val="1"/>
                <c:pt idx="0">
                  <c:v>Корп. просроч. кред., млрд руб (л.шк)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'5'!$C$5:$O$5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'5'!$C$6:$O$6</c:f>
              <c:numCache>
                <c:formatCode>0</c:formatCode>
                <c:ptCount val="13"/>
                <c:pt idx="0">
                  <c:v>38.160000000000004</c:v>
                </c:pt>
                <c:pt idx="1">
                  <c:v>49.030499999999996</c:v>
                </c:pt>
                <c:pt idx="2">
                  <c:v>55.572400000000002</c:v>
                </c:pt>
                <c:pt idx="3">
                  <c:v>67.625799999999998</c:v>
                </c:pt>
                <c:pt idx="4">
                  <c:v>83.843999999999994</c:v>
                </c:pt>
                <c:pt idx="5">
                  <c:v>262.70370000000003</c:v>
                </c:pt>
                <c:pt idx="6">
                  <c:v>765.04370000000006</c:v>
                </c:pt>
                <c:pt idx="7">
                  <c:v>745.33369999999991</c:v>
                </c:pt>
                <c:pt idx="8">
                  <c:v>815.08568400000001</c:v>
                </c:pt>
                <c:pt idx="9">
                  <c:v>918.6844000000001</c:v>
                </c:pt>
                <c:pt idx="10">
                  <c:v>943.49702499999989</c:v>
                </c:pt>
                <c:pt idx="11">
                  <c:v>1251</c:v>
                </c:pt>
                <c:pt idx="12">
                  <c:v>2075.9</c:v>
                </c:pt>
              </c:numCache>
            </c:numRef>
          </c:val>
        </c:ser>
        <c:ser>
          <c:idx val="1"/>
          <c:order val="1"/>
          <c:tx>
            <c:strRef>
              <c:f>'5'!$B$7</c:f>
              <c:strCache>
                <c:ptCount val="1"/>
                <c:pt idx="0">
                  <c:v>Розн. просроч. кред., млрд руб (л.шк.)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'5'!$C$5:$O$5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'5'!$C$7:$O$7</c:f>
              <c:numCache>
                <c:formatCode>0</c:formatCode>
                <c:ptCount val="13"/>
                <c:pt idx="0">
                  <c:v>3.596136</c:v>
                </c:pt>
                <c:pt idx="1">
                  <c:v>8.6640680000000003</c:v>
                </c:pt>
                <c:pt idx="2">
                  <c:v>22.405750000000001</c:v>
                </c:pt>
                <c:pt idx="3">
                  <c:v>55.760373000000001</c:v>
                </c:pt>
                <c:pt idx="4">
                  <c:v>95.075199999999995</c:v>
                </c:pt>
                <c:pt idx="5">
                  <c:v>148.63639999999998</c:v>
                </c:pt>
                <c:pt idx="6">
                  <c:v>243.01840000000004</c:v>
                </c:pt>
                <c:pt idx="7">
                  <c:v>281.85120000000006</c:v>
                </c:pt>
                <c:pt idx="8">
                  <c:v>288.66464639999998</c:v>
                </c:pt>
                <c:pt idx="9">
                  <c:v>309.48400000000004</c:v>
                </c:pt>
                <c:pt idx="10">
                  <c:v>440.1</c:v>
                </c:pt>
                <c:pt idx="11">
                  <c:v>667.5</c:v>
                </c:pt>
                <c:pt idx="12">
                  <c:v>863.8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4323072"/>
        <c:axId val="94324608"/>
      </c:barChart>
      <c:lineChart>
        <c:grouping val="standard"/>
        <c:varyColors val="0"/>
        <c:ser>
          <c:idx val="2"/>
          <c:order val="2"/>
          <c:tx>
            <c:strRef>
              <c:f>'5'!$B$8</c:f>
              <c:strCache>
                <c:ptCount val="1"/>
                <c:pt idx="0">
                  <c:v>Суммарные просроч. кред., % (пр.шк.)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'5'!$C$5:$O$5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'5'!$C$8:$O$8</c:f>
              <c:numCache>
                <c:formatCode>0.0%</c:formatCode>
                <c:ptCount val="13"/>
                <c:pt idx="0">
                  <c:v>1.5553498780859383E-2</c:v>
                </c:pt>
                <c:pt idx="1">
                  <c:v>1.4840809741426632E-2</c:v>
                </c:pt>
                <c:pt idx="2">
                  <c:v>1.4297292837432732E-2</c:v>
                </c:pt>
                <c:pt idx="3">
                  <c:v>1.502327870732725E-2</c:v>
                </c:pt>
                <c:pt idx="4">
                  <c:v>1.456151866282796E-2</c:v>
                </c:pt>
                <c:pt idx="5">
                  <c:v>2.4889126212417331E-2</c:v>
                </c:pt>
                <c:pt idx="6">
                  <c:v>6.2552331606217634E-2</c:v>
                </c:pt>
                <c:pt idx="7">
                  <c:v>5.660138199331044E-2</c:v>
                </c:pt>
                <c:pt idx="8">
                  <c:v>4.7431317041219036E-2</c:v>
                </c:pt>
                <c:pt idx="9">
                  <c:v>4.4324607972282874E-2</c:v>
                </c:pt>
                <c:pt idx="10">
                  <c:v>4.2629536484442156E-2</c:v>
                </c:pt>
                <c:pt idx="11">
                  <c:v>4.693911005306798E-2</c:v>
                </c:pt>
                <c:pt idx="12">
                  <c:v>6.6833844111201038E-2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348416"/>
        <c:axId val="94326144"/>
      </c:lineChart>
      <c:catAx>
        <c:axId val="943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4324608"/>
        <c:crosses val="autoZero"/>
        <c:auto val="1"/>
        <c:lblAlgn val="ctr"/>
        <c:lblOffset val="100"/>
        <c:noMultiLvlLbl val="0"/>
      </c:catAx>
      <c:valAx>
        <c:axId val="9432460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94323072"/>
        <c:crosses val="autoZero"/>
        <c:crossBetween val="between"/>
      </c:valAx>
      <c:valAx>
        <c:axId val="9432614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94348416"/>
        <c:crosses val="max"/>
        <c:crossBetween val="between"/>
      </c:valAx>
      <c:catAx>
        <c:axId val="9434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3261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0586602892403494"/>
          <c:y val="7.424071991001147E-4"/>
          <c:w val="0.6107528822507502"/>
          <c:h val="0.14211473565804275"/>
        </c:manualLayout>
      </c:layout>
      <c:overlay val="0"/>
      <c:spPr>
        <a:noFill/>
        <a:ln w="3175">
          <a:noFill/>
          <a:prstDash val="solid"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43963254593177E-2"/>
          <c:y val="1.6775015602246722E-2"/>
          <c:w val="0.67425369591325346"/>
          <c:h val="0.8693252737485106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Mortgage!$D$161</c:f>
              <c:strCache>
                <c:ptCount val="1"/>
                <c:pt idx="0">
                  <c:v>Сбербанк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Mortgage!$E$158:$CO$158</c:f>
              <c:numCache>
                <c:formatCode>mmm\-yy</c:formatCode>
                <c:ptCount val="12"/>
                <c:pt idx="0">
                  <c:v>38322</c:v>
                </c:pt>
                <c:pt idx="1">
                  <c:v>38687</c:v>
                </c:pt>
                <c:pt idx="2">
                  <c:v>39052</c:v>
                </c:pt>
                <c:pt idx="3">
                  <c:v>39417</c:v>
                </c:pt>
                <c:pt idx="4">
                  <c:v>39783</c:v>
                </c:pt>
                <c:pt idx="5">
                  <c:v>40148</c:v>
                </c:pt>
                <c:pt idx="6">
                  <c:v>40513</c:v>
                </c:pt>
                <c:pt idx="7">
                  <c:v>40878</c:v>
                </c:pt>
                <c:pt idx="8">
                  <c:v>41244</c:v>
                </c:pt>
                <c:pt idx="9">
                  <c:v>41609</c:v>
                </c:pt>
                <c:pt idx="10">
                  <c:v>41974</c:v>
                </c:pt>
                <c:pt idx="11">
                  <c:v>42248</c:v>
                </c:pt>
              </c:numCache>
            </c:numRef>
          </c:cat>
          <c:val>
            <c:numRef>
              <c:f>Mortgage!$E$161:$CO$161</c:f>
              <c:numCache>
                <c:formatCode>0%</c:formatCode>
                <c:ptCount val="12"/>
                <c:pt idx="0">
                  <c:v>0.60148004825412638</c:v>
                </c:pt>
                <c:pt idx="1">
                  <c:v>0.57288044142729533</c:v>
                </c:pt>
                <c:pt idx="2">
                  <c:v>0.44430078240040827</c:v>
                </c:pt>
                <c:pt idx="3">
                  <c:v>0.37101291635233646</c:v>
                </c:pt>
                <c:pt idx="4">
                  <c:v>0.37583273276527052</c:v>
                </c:pt>
                <c:pt idx="5">
                  <c:v>0.39631397023612813</c:v>
                </c:pt>
                <c:pt idx="6">
                  <c:v>0.42304845545488207</c:v>
                </c:pt>
                <c:pt idx="7">
                  <c:v>0.43237099025949943</c:v>
                </c:pt>
                <c:pt idx="8">
                  <c:v>0.43631018321514575</c:v>
                </c:pt>
                <c:pt idx="9">
                  <c:v>0.45630896583095543</c:v>
                </c:pt>
                <c:pt idx="10">
                  <c:v>0.47452304160215514</c:v>
                </c:pt>
                <c:pt idx="11">
                  <c:v>0.4992745055743496</c:v>
                </c:pt>
              </c:numCache>
            </c:numRef>
          </c:val>
        </c:ser>
        <c:ser>
          <c:idx val="3"/>
          <c:order val="1"/>
          <c:tx>
            <c:strRef>
              <c:f>Mortgage!$D$162</c:f>
              <c:strCache>
                <c:ptCount val="1"/>
                <c:pt idx="0">
                  <c:v>Группа ВТБ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Mortgage!$E$158:$CO$158</c:f>
              <c:numCache>
                <c:formatCode>mmm\-yy</c:formatCode>
                <c:ptCount val="12"/>
                <c:pt idx="0">
                  <c:v>38322</c:v>
                </c:pt>
                <c:pt idx="1">
                  <c:v>38687</c:v>
                </c:pt>
                <c:pt idx="2">
                  <c:v>39052</c:v>
                </c:pt>
                <c:pt idx="3">
                  <c:v>39417</c:v>
                </c:pt>
                <c:pt idx="4">
                  <c:v>39783</c:v>
                </c:pt>
                <c:pt idx="5">
                  <c:v>40148</c:v>
                </c:pt>
                <c:pt idx="6">
                  <c:v>40513</c:v>
                </c:pt>
                <c:pt idx="7">
                  <c:v>40878</c:v>
                </c:pt>
                <c:pt idx="8">
                  <c:v>41244</c:v>
                </c:pt>
                <c:pt idx="9">
                  <c:v>41609</c:v>
                </c:pt>
                <c:pt idx="10">
                  <c:v>41974</c:v>
                </c:pt>
                <c:pt idx="11">
                  <c:v>42248</c:v>
                </c:pt>
              </c:numCache>
            </c:numRef>
          </c:cat>
          <c:val>
            <c:numRef>
              <c:f>Mortgage!$E$162:$CO$162</c:f>
              <c:numCache>
                <c:formatCode>0%</c:formatCode>
                <c:ptCount val="12"/>
                <c:pt idx="0">
                  <c:v>2.1611874852089756E-2</c:v>
                </c:pt>
                <c:pt idx="1">
                  <c:v>5.2412518411802576E-2</c:v>
                </c:pt>
                <c:pt idx="2">
                  <c:v>0.10358407027387716</c:v>
                </c:pt>
                <c:pt idx="3">
                  <c:v>0.15946181632466738</c:v>
                </c:pt>
                <c:pt idx="4">
                  <c:v>0.17659816788157359</c:v>
                </c:pt>
                <c:pt idx="5">
                  <c:v>0.1784993756814717</c:v>
                </c:pt>
                <c:pt idx="6">
                  <c:v>0.16660271705974736</c:v>
                </c:pt>
                <c:pt idx="7">
                  <c:v>0.15166631899297811</c:v>
                </c:pt>
                <c:pt idx="8">
                  <c:v>0.16669948793515263</c:v>
                </c:pt>
                <c:pt idx="9">
                  <c:v>0.17580612037291735</c:v>
                </c:pt>
                <c:pt idx="10">
                  <c:v>0.19287717556797523</c:v>
                </c:pt>
                <c:pt idx="11">
                  <c:v>0.19140946722100805</c:v>
                </c:pt>
              </c:numCache>
            </c:numRef>
          </c:val>
        </c:ser>
        <c:ser>
          <c:idx val="4"/>
          <c:order val="2"/>
          <c:tx>
            <c:strRef>
              <c:f>Mortgage!$D$163</c:f>
              <c:strCache>
                <c:ptCount val="1"/>
                <c:pt idx="0">
                  <c:v>Группа ГПб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Mortgage!$E$158:$CO$158</c:f>
              <c:numCache>
                <c:formatCode>mmm\-yy</c:formatCode>
                <c:ptCount val="12"/>
                <c:pt idx="0">
                  <c:v>38322</c:v>
                </c:pt>
                <c:pt idx="1">
                  <c:v>38687</c:v>
                </c:pt>
                <c:pt idx="2">
                  <c:v>39052</c:v>
                </c:pt>
                <c:pt idx="3">
                  <c:v>39417</c:v>
                </c:pt>
                <c:pt idx="4">
                  <c:v>39783</c:v>
                </c:pt>
                <c:pt idx="5">
                  <c:v>40148</c:v>
                </c:pt>
                <c:pt idx="6">
                  <c:v>40513</c:v>
                </c:pt>
                <c:pt idx="7">
                  <c:v>40878</c:v>
                </c:pt>
                <c:pt idx="8">
                  <c:v>41244</c:v>
                </c:pt>
                <c:pt idx="9">
                  <c:v>41609</c:v>
                </c:pt>
                <c:pt idx="10">
                  <c:v>41974</c:v>
                </c:pt>
                <c:pt idx="11">
                  <c:v>42248</c:v>
                </c:pt>
              </c:numCache>
            </c:numRef>
          </c:cat>
          <c:val>
            <c:numRef>
              <c:f>Mortgage!$E$163:$CO$163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7.7648777374222752E-2</c:v>
                </c:pt>
                <c:pt idx="3">
                  <c:v>5.76854904049156E-2</c:v>
                </c:pt>
                <c:pt idx="4">
                  <c:v>4.9633948439608604E-2</c:v>
                </c:pt>
                <c:pt idx="5">
                  <c:v>4.2543133911396143E-2</c:v>
                </c:pt>
                <c:pt idx="6">
                  <c:v>4.5614825929143031E-2</c:v>
                </c:pt>
                <c:pt idx="7">
                  <c:v>5.7304939063646386E-2</c:v>
                </c:pt>
                <c:pt idx="8">
                  <c:v>6.3618777131306078E-2</c:v>
                </c:pt>
                <c:pt idx="9">
                  <c:v>6.4009905088370428E-2</c:v>
                </c:pt>
                <c:pt idx="10">
                  <c:v>5.493491518165422E-2</c:v>
                </c:pt>
                <c:pt idx="11">
                  <c:v>5.220569464403222E-2</c:v>
                </c:pt>
              </c:numCache>
            </c:numRef>
          </c:val>
        </c:ser>
        <c:ser>
          <c:idx val="5"/>
          <c:order val="3"/>
          <c:tx>
            <c:strRef>
              <c:f>Mortgage!$D$164</c:f>
              <c:strCache>
                <c:ptCount val="1"/>
                <c:pt idx="0">
                  <c:v>РСХБ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Mortgage!$E$158:$CO$158</c:f>
              <c:numCache>
                <c:formatCode>mmm\-yy</c:formatCode>
                <c:ptCount val="12"/>
                <c:pt idx="0">
                  <c:v>38322</c:v>
                </c:pt>
                <c:pt idx="1">
                  <c:v>38687</c:v>
                </c:pt>
                <c:pt idx="2">
                  <c:v>39052</c:v>
                </c:pt>
                <c:pt idx="3">
                  <c:v>39417</c:v>
                </c:pt>
                <c:pt idx="4">
                  <c:v>39783</c:v>
                </c:pt>
                <c:pt idx="5">
                  <c:v>40148</c:v>
                </c:pt>
                <c:pt idx="6">
                  <c:v>40513</c:v>
                </c:pt>
                <c:pt idx="7">
                  <c:v>40878</c:v>
                </c:pt>
                <c:pt idx="8">
                  <c:v>41244</c:v>
                </c:pt>
                <c:pt idx="9">
                  <c:v>41609</c:v>
                </c:pt>
                <c:pt idx="10">
                  <c:v>41974</c:v>
                </c:pt>
                <c:pt idx="11">
                  <c:v>42248</c:v>
                </c:pt>
              </c:numCache>
            </c:numRef>
          </c:cat>
          <c:val>
            <c:numRef>
              <c:f>Mortgage!$E$164:$CO$164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1.2077978858637869E-3</c:v>
                </c:pt>
                <c:pt idx="5">
                  <c:v>1.2714814078620489E-3</c:v>
                </c:pt>
                <c:pt idx="6">
                  <c:v>2.4007493253883389E-3</c:v>
                </c:pt>
                <c:pt idx="7">
                  <c:v>8.5345109937001902E-3</c:v>
                </c:pt>
                <c:pt idx="8">
                  <c:v>1.1876425976939668E-2</c:v>
                </c:pt>
                <c:pt idx="9">
                  <c:v>1.4796859579191718E-2</c:v>
                </c:pt>
                <c:pt idx="10">
                  <c:v>2.0337425026083784E-2</c:v>
                </c:pt>
                <c:pt idx="11">
                  <c:v>2.1398609133576399E-2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2929024"/>
        <c:axId val="92943104"/>
      </c:barChart>
      <c:lineChart>
        <c:grouping val="standard"/>
        <c:varyColors val="0"/>
        <c:ser>
          <c:idx val="6"/>
          <c:order val="4"/>
          <c:tx>
            <c:strRef>
              <c:f>Mortgage!$D$165</c:f>
              <c:strCache>
                <c:ptCount val="1"/>
                <c:pt idx="0">
                  <c:v>Госбанки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Mortgage!$E$158:$CO$158</c:f>
              <c:numCache>
                <c:formatCode>mmm\-yy</c:formatCode>
                <c:ptCount val="12"/>
                <c:pt idx="0">
                  <c:v>38322</c:v>
                </c:pt>
                <c:pt idx="1">
                  <c:v>38687</c:v>
                </c:pt>
                <c:pt idx="2">
                  <c:v>39052</c:v>
                </c:pt>
                <c:pt idx="3">
                  <c:v>39417</c:v>
                </c:pt>
                <c:pt idx="4">
                  <c:v>39783</c:v>
                </c:pt>
                <c:pt idx="5">
                  <c:v>40148</c:v>
                </c:pt>
                <c:pt idx="6">
                  <c:v>40513</c:v>
                </c:pt>
                <c:pt idx="7">
                  <c:v>40878</c:v>
                </c:pt>
                <c:pt idx="8">
                  <c:v>41244</c:v>
                </c:pt>
                <c:pt idx="9">
                  <c:v>41609</c:v>
                </c:pt>
                <c:pt idx="10">
                  <c:v>41974</c:v>
                </c:pt>
                <c:pt idx="11">
                  <c:v>42248</c:v>
                </c:pt>
              </c:numCache>
            </c:numRef>
          </c:cat>
          <c:val>
            <c:numRef>
              <c:f>Mortgage!$E$165:$CO$165</c:f>
              <c:numCache>
                <c:formatCode>0%</c:formatCode>
                <c:ptCount val="12"/>
                <c:pt idx="0">
                  <c:v>0.62309192310621619</c:v>
                </c:pt>
                <c:pt idx="1">
                  <c:v>0.62529295983909794</c:v>
                </c:pt>
                <c:pt idx="2">
                  <c:v>0.62553363004850826</c:v>
                </c:pt>
                <c:pt idx="3">
                  <c:v>0.58816022308191951</c:v>
                </c:pt>
                <c:pt idx="4">
                  <c:v>0.60327264697231642</c:v>
                </c:pt>
                <c:pt idx="5">
                  <c:v>0.61862796123685804</c:v>
                </c:pt>
                <c:pt idx="6">
                  <c:v>0.63766674776916077</c:v>
                </c:pt>
                <c:pt idx="7">
                  <c:v>0.64987675930982414</c:v>
                </c:pt>
                <c:pt idx="8">
                  <c:v>0.67850487425854411</c:v>
                </c:pt>
                <c:pt idx="9">
                  <c:v>0.71092185087143489</c:v>
                </c:pt>
                <c:pt idx="10">
                  <c:v>0.74267255737786841</c:v>
                </c:pt>
                <c:pt idx="11">
                  <c:v>0.76428827657296639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29024"/>
        <c:axId val="92943104"/>
      </c:lineChart>
      <c:catAx>
        <c:axId val="92929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2943104"/>
        <c:crosses val="autoZero"/>
        <c:auto val="0"/>
        <c:lblAlgn val="ctr"/>
        <c:lblOffset val="100"/>
        <c:noMultiLvlLbl val="0"/>
      </c:catAx>
      <c:valAx>
        <c:axId val="929431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292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98445917226698"/>
          <c:y val="7.2610454943132119E-2"/>
          <c:w val="0.23501554082773296"/>
          <c:h val="0.507023138604686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8190636280349"/>
          <c:y val="4.0934047280826592E-2"/>
          <c:w val="0.79282229207153032"/>
          <c:h val="0.86626032279408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Sheet1!$B$32:$C$32</c:f>
              <c:strCache>
                <c:ptCount val="1"/>
                <c:pt idx="0">
                  <c:v>Ипотека, % ВВП (л.шк.)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Sheet1!$M$31:$S$31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2015*</c:v>
                </c:pt>
              </c:strCache>
            </c:strRef>
          </c:cat>
          <c:val>
            <c:numRef>
              <c:f>Sheet1!$M$32:$S$32</c:f>
              <c:numCache>
                <c:formatCode>0.0%</c:formatCode>
                <c:ptCount val="7"/>
                <c:pt idx="0">
                  <c:v>2.9267750735911539E-2</c:v>
                </c:pt>
                <c:pt idx="1">
                  <c:v>2.720016583623731E-2</c:v>
                </c:pt>
                <c:pt idx="2">
                  <c:v>2.7748382220063986E-2</c:v>
                </c:pt>
                <c:pt idx="3">
                  <c:v>3.3684754997874433E-2</c:v>
                </c:pt>
                <c:pt idx="4">
                  <c:v>4.1063530378354834E-2</c:v>
                </c:pt>
                <c:pt idx="5">
                  <c:v>5.0317619152976507E-2</c:v>
                </c:pt>
                <c:pt idx="6">
                  <c:v>5.3759735336687577E-2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991872"/>
        <c:axId val="92993408"/>
      </c:barChart>
      <c:lineChart>
        <c:grouping val="standard"/>
        <c:varyColors val="0"/>
        <c:ser>
          <c:idx val="1"/>
          <c:order val="1"/>
          <c:tx>
            <c:strRef>
              <c:f>Sheet1!$B$33:$C$33</c:f>
              <c:strCache>
                <c:ptCount val="1"/>
                <c:pt idx="0">
                  <c:v>Ипотека, % г/г (пр. шк.)</c:v>
                </c:pt>
              </c:strCache>
            </c:strRef>
          </c:tx>
          <c:spPr>
            <a:ln w="254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6683584503022672E-2"/>
                  <c:y val="4.7553416257393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011250772348197E-2"/>
                  <c:y val="6.446129759335621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91673210463918E-2"/>
                  <c:y val="-5.3937573077625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789579270679024E-2"/>
                  <c:y val="5.600735692537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Sheet1!$M$31:$S$31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2015*</c:v>
                </c:pt>
              </c:strCache>
            </c:strRef>
          </c:cat>
          <c:val>
            <c:numRef>
              <c:f>Sheet1!$M$33:$S$33</c:f>
              <c:numCache>
                <c:formatCode>0%</c:formatCode>
                <c:ptCount val="7"/>
                <c:pt idx="0">
                  <c:v>-0.06</c:v>
                </c:pt>
                <c:pt idx="1">
                  <c:v>0.11</c:v>
                </c:pt>
                <c:pt idx="2">
                  <c:v>0.23</c:v>
                </c:pt>
                <c:pt idx="3">
                  <c:v>0.35</c:v>
                </c:pt>
                <c:pt idx="4">
                  <c:v>0.3</c:v>
                </c:pt>
                <c:pt idx="5">
                  <c:v>0.32</c:v>
                </c:pt>
                <c:pt idx="6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94752"/>
        <c:axId val="92994944"/>
      </c:lineChart>
      <c:catAx>
        <c:axId val="92991872"/>
        <c:scaling>
          <c:orientation val="minMax"/>
        </c:scaling>
        <c:delete val="0"/>
        <c:axPos val="b"/>
        <c:majorTickMark val="out"/>
        <c:minorTickMark val="none"/>
        <c:tickLblPos val="low"/>
        <c:crossAx val="92993408"/>
        <c:crosses val="autoZero"/>
        <c:auto val="1"/>
        <c:lblAlgn val="ctr"/>
        <c:lblOffset val="100"/>
        <c:noMultiLvlLbl val="0"/>
      </c:catAx>
      <c:valAx>
        <c:axId val="92993408"/>
        <c:scaling>
          <c:orientation val="minMax"/>
          <c:min val="-1.5000000000000003E-2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C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92991872"/>
        <c:crosses val="autoZero"/>
        <c:crossBetween val="between"/>
        <c:majorUnit val="5.000000000000001E-3"/>
      </c:valAx>
      <c:valAx>
        <c:axId val="9299494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93594752"/>
        <c:crosses val="max"/>
        <c:crossBetween val="between"/>
      </c:valAx>
      <c:catAx>
        <c:axId val="93594752"/>
        <c:scaling>
          <c:orientation val="minMax"/>
        </c:scaling>
        <c:delete val="1"/>
        <c:axPos val="b"/>
        <c:majorTickMark val="out"/>
        <c:minorTickMark val="none"/>
        <c:tickLblPos val="nextTo"/>
        <c:crossAx val="929949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7046159228761967"/>
          <c:y val="0.78286852191833889"/>
          <c:w val="0.62309563656046174"/>
          <c:h val="0.10723011896240242"/>
        </c:manualLayout>
      </c:layout>
      <c:overlay val="0"/>
      <c:spPr>
        <a:noFill/>
        <a:ln w="25400">
          <a:noFill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1.5439711032824394E-2"/>
          <c:y val="2.7491408934707903E-2"/>
          <c:w val="0.98456028896717562"/>
          <c:h val="0.94907432962632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MODEL!$B$26</c:f>
              <c:strCache>
                <c:ptCount val="1"/>
                <c:pt idx="0">
                  <c:v>Breakeven oil price (LHS)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0"/>
            <c:invertIfNegative val="0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MODEL!$C$27:$L$27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MODEL!$C$26:$L$26</c:f>
              <c:numCache>
                <c:formatCode>0</c:formatCode>
                <c:ptCount val="10"/>
                <c:pt idx="0">
                  <c:v>21</c:v>
                </c:pt>
                <c:pt idx="1">
                  <c:v>34</c:v>
                </c:pt>
                <c:pt idx="2">
                  <c:v>62</c:v>
                </c:pt>
                <c:pt idx="3">
                  <c:v>99</c:v>
                </c:pt>
                <c:pt idx="4">
                  <c:v>109</c:v>
                </c:pt>
                <c:pt idx="5">
                  <c:v>102</c:v>
                </c:pt>
                <c:pt idx="6">
                  <c:v>110</c:v>
                </c:pt>
                <c:pt idx="7">
                  <c:v>113.87272727272727</c:v>
                </c:pt>
                <c:pt idx="8">
                  <c:v>104.41216034436374</c:v>
                </c:pt>
                <c:pt idx="9">
                  <c:v>69.591335493774523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878976"/>
        <c:axId val="80884864"/>
      </c:barChart>
      <c:catAx>
        <c:axId val="808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80884864"/>
        <c:crosses val="autoZero"/>
        <c:auto val="1"/>
        <c:lblAlgn val="ctr"/>
        <c:lblOffset val="100"/>
        <c:noMultiLvlLbl val="0"/>
      </c:catAx>
      <c:valAx>
        <c:axId val="8088486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087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94059517631925E-2"/>
          <c:y val="1.9339741623206189E-2"/>
          <c:w val="0.88906820386706686"/>
          <c:h val="0.82439649589255892"/>
        </c:manualLayout>
      </c:layout>
      <c:lineChart>
        <c:grouping val="standard"/>
        <c:varyColors val="0"/>
        <c:ser>
          <c:idx val="0"/>
          <c:order val="0"/>
          <c:tx>
            <c:strRef>
              <c:f>Sheet2!$N$10</c:f>
              <c:strCache>
                <c:ptCount val="1"/>
                <c:pt idx="0">
                  <c:v>Рост расходов бюджета, % г/г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Sheet2!$AA$9:$DH$9</c:f>
              <c:numCache>
                <c:formatCode>mmm\-yy</c:formatCode>
                <c:ptCount val="86"/>
                <c:pt idx="0">
                  <c:v>39813</c:v>
                </c:pt>
                <c:pt idx="1">
                  <c:v>39844</c:v>
                </c:pt>
                <c:pt idx="2">
                  <c:v>39872</c:v>
                </c:pt>
                <c:pt idx="3">
                  <c:v>39903</c:v>
                </c:pt>
                <c:pt idx="4">
                  <c:v>39933</c:v>
                </c:pt>
                <c:pt idx="5">
                  <c:v>39964</c:v>
                </c:pt>
                <c:pt idx="6">
                  <c:v>39994</c:v>
                </c:pt>
                <c:pt idx="7">
                  <c:v>40025</c:v>
                </c:pt>
                <c:pt idx="8">
                  <c:v>40056</c:v>
                </c:pt>
                <c:pt idx="9">
                  <c:v>40086</c:v>
                </c:pt>
                <c:pt idx="10">
                  <c:v>40117</c:v>
                </c:pt>
                <c:pt idx="11">
                  <c:v>40147</c:v>
                </c:pt>
                <c:pt idx="12">
                  <c:v>40178</c:v>
                </c:pt>
                <c:pt idx="13">
                  <c:v>40209</c:v>
                </c:pt>
                <c:pt idx="14">
                  <c:v>40237</c:v>
                </c:pt>
                <c:pt idx="15">
                  <c:v>40268</c:v>
                </c:pt>
                <c:pt idx="16">
                  <c:v>40298</c:v>
                </c:pt>
                <c:pt idx="17">
                  <c:v>40329</c:v>
                </c:pt>
                <c:pt idx="18">
                  <c:v>40359</c:v>
                </c:pt>
                <c:pt idx="19">
                  <c:v>40389</c:v>
                </c:pt>
                <c:pt idx="20">
                  <c:v>40421</c:v>
                </c:pt>
                <c:pt idx="21">
                  <c:v>40451</c:v>
                </c:pt>
                <c:pt idx="22">
                  <c:v>40482</c:v>
                </c:pt>
                <c:pt idx="23">
                  <c:v>40512</c:v>
                </c:pt>
                <c:pt idx="24">
                  <c:v>40543</c:v>
                </c:pt>
                <c:pt idx="25">
                  <c:v>40574</c:v>
                </c:pt>
                <c:pt idx="26">
                  <c:v>40602</c:v>
                </c:pt>
                <c:pt idx="27">
                  <c:v>40630</c:v>
                </c:pt>
                <c:pt idx="28">
                  <c:v>40663</c:v>
                </c:pt>
                <c:pt idx="29">
                  <c:v>40694</c:v>
                </c:pt>
                <c:pt idx="30">
                  <c:v>40695</c:v>
                </c:pt>
                <c:pt idx="31">
                  <c:v>40754</c:v>
                </c:pt>
                <c:pt idx="32">
                  <c:v>40786</c:v>
                </c:pt>
                <c:pt idx="33">
                  <c:v>40787</c:v>
                </c:pt>
                <c:pt idx="34">
                  <c:v>40847</c:v>
                </c:pt>
                <c:pt idx="35">
                  <c:v>40877</c:v>
                </c:pt>
                <c:pt idx="36">
                  <c:v>40908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  <c:pt idx="56">
                  <c:v>41487</c:v>
                </c:pt>
                <c:pt idx="57">
                  <c:v>41518</c:v>
                </c:pt>
                <c:pt idx="58">
                  <c:v>41548</c:v>
                </c:pt>
                <c:pt idx="59">
                  <c:v>41579</c:v>
                </c:pt>
                <c:pt idx="60">
                  <c:v>41609</c:v>
                </c:pt>
                <c:pt idx="61">
                  <c:v>41640</c:v>
                </c:pt>
                <c:pt idx="62">
                  <c:v>41671</c:v>
                </c:pt>
                <c:pt idx="63">
                  <c:v>41699</c:v>
                </c:pt>
                <c:pt idx="64">
                  <c:v>41730</c:v>
                </c:pt>
                <c:pt idx="65">
                  <c:v>41760</c:v>
                </c:pt>
                <c:pt idx="66">
                  <c:v>41791</c:v>
                </c:pt>
                <c:pt idx="67">
                  <c:v>41821</c:v>
                </c:pt>
                <c:pt idx="68">
                  <c:v>41852</c:v>
                </c:pt>
                <c:pt idx="69">
                  <c:v>41883</c:v>
                </c:pt>
                <c:pt idx="70">
                  <c:v>41913</c:v>
                </c:pt>
                <c:pt idx="71">
                  <c:v>41944</c:v>
                </c:pt>
                <c:pt idx="72">
                  <c:v>41974</c:v>
                </c:pt>
                <c:pt idx="73">
                  <c:v>42005</c:v>
                </c:pt>
                <c:pt idx="74">
                  <c:v>42036</c:v>
                </c:pt>
                <c:pt idx="75">
                  <c:v>42064</c:v>
                </c:pt>
                <c:pt idx="76">
                  <c:v>42095</c:v>
                </c:pt>
                <c:pt idx="77">
                  <c:v>42125</c:v>
                </c:pt>
                <c:pt idx="78">
                  <c:v>42156</c:v>
                </c:pt>
                <c:pt idx="79">
                  <c:v>42186</c:v>
                </c:pt>
                <c:pt idx="80">
                  <c:v>42217</c:v>
                </c:pt>
                <c:pt idx="81">
                  <c:v>42248</c:v>
                </c:pt>
                <c:pt idx="82">
                  <c:v>42278</c:v>
                </c:pt>
                <c:pt idx="83">
                  <c:v>42309</c:v>
                </c:pt>
                <c:pt idx="84">
                  <c:v>42339</c:v>
                </c:pt>
                <c:pt idx="85">
                  <c:v>42370</c:v>
                </c:pt>
              </c:numCache>
            </c:numRef>
          </c:cat>
          <c:val>
            <c:numRef>
              <c:f>Sheet2!$AA$10:$DH$10</c:f>
              <c:numCache>
                <c:formatCode>0%</c:formatCode>
                <c:ptCount val="86"/>
                <c:pt idx="0">
                  <c:v>0.26475012535517295</c:v>
                </c:pt>
                <c:pt idx="1">
                  <c:v>0.23038180341186032</c:v>
                </c:pt>
                <c:pt idx="2">
                  <c:v>0.23647898493259323</c:v>
                </c:pt>
                <c:pt idx="3">
                  <c:v>0.25525902668759803</c:v>
                </c:pt>
                <c:pt idx="4">
                  <c:v>0.27039088950446288</c:v>
                </c:pt>
                <c:pt idx="5">
                  <c:v>0.2486453943407585</c:v>
                </c:pt>
                <c:pt idx="6">
                  <c:v>0.24320751945953889</c:v>
                </c:pt>
                <c:pt idx="7">
                  <c:v>0.25944460514897294</c:v>
                </c:pt>
                <c:pt idx="8">
                  <c:v>0.3011880904666473</c:v>
                </c:pt>
                <c:pt idx="9">
                  <c:v>0.32349219738506951</c:v>
                </c:pt>
                <c:pt idx="10">
                  <c:v>0.32116095606422301</c:v>
                </c:pt>
                <c:pt idx="11">
                  <c:v>0.35697688842266895</c:v>
                </c:pt>
                <c:pt idx="12">
                  <c:v>0.2735562310030395</c:v>
                </c:pt>
                <c:pt idx="13">
                  <c:v>0.30608741581935828</c:v>
                </c:pt>
                <c:pt idx="14">
                  <c:v>0.28617239610056444</c:v>
                </c:pt>
                <c:pt idx="15">
                  <c:v>0.25987993996998493</c:v>
                </c:pt>
                <c:pt idx="16">
                  <c:v>0.22277407631738333</c:v>
                </c:pt>
                <c:pt idx="17">
                  <c:v>0.22685631629701053</c:v>
                </c:pt>
                <c:pt idx="18">
                  <c:v>0.19657412876550495</c:v>
                </c:pt>
                <c:pt idx="19">
                  <c:v>0.16093617216748224</c:v>
                </c:pt>
                <c:pt idx="20">
                  <c:v>9.7996721708232259E-2</c:v>
                </c:pt>
                <c:pt idx="21">
                  <c:v>5.4280858296154699E-2</c:v>
                </c:pt>
                <c:pt idx="22">
                  <c:v>3.6445957847065946E-2</c:v>
                </c:pt>
                <c:pt idx="23">
                  <c:v>2.1091354484063851E-2</c:v>
                </c:pt>
                <c:pt idx="24">
                  <c:v>4.9704264812701071E-2</c:v>
                </c:pt>
                <c:pt idx="25">
                  <c:v>2.3455666767768779E-2</c:v>
                </c:pt>
                <c:pt idx="26">
                  <c:v>3.7897676274059044E-3</c:v>
                </c:pt>
                <c:pt idx="27">
                  <c:v>5.7573952749652157E-3</c:v>
                </c:pt>
                <c:pt idx="28">
                  <c:v>1.9615613235585583E-2</c:v>
                </c:pt>
                <c:pt idx="29">
                  <c:v>9.235606209471392E-3</c:v>
                </c:pt>
                <c:pt idx="30">
                  <c:v>2.0041465100207434E-2</c:v>
                </c:pt>
                <c:pt idx="31">
                  <c:v>3.4206465397855323E-2</c:v>
                </c:pt>
                <c:pt idx="32">
                  <c:v>6.4433067158272239E-2</c:v>
                </c:pt>
                <c:pt idx="33">
                  <c:v>5.4811083123425641E-2</c:v>
                </c:pt>
                <c:pt idx="34">
                  <c:v>5.6095359173726322E-2</c:v>
                </c:pt>
                <c:pt idx="35">
                  <c:v>7.9298984360498093E-2</c:v>
                </c:pt>
                <c:pt idx="36">
                  <c:v>8.0960854092526624E-2</c:v>
                </c:pt>
                <c:pt idx="37">
                  <c:v>0.11725772992195993</c:v>
                </c:pt>
                <c:pt idx="38">
                  <c:v>0.14992548435171393</c:v>
                </c:pt>
                <c:pt idx="39">
                  <c:v>0.16028424792735896</c:v>
                </c:pt>
                <c:pt idx="40">
                  <c:v>0.15031092110376987</c:v>
                </c:pt>
                <c:pt idx="41">
                  <c:v>0.17513629283489096</c:v>
                </c:pt>
                <c:pt idx="42">
                  <c:v>0.18689508323654658</c:v>
                </c:pt>
                <c:pt idx="43">
                  <c:v>0.17972262075561929</c:v>
                </c:pt>
                <c:pt idx="44">
                  <c:v>0.16632153614457823</c:v>
                </c:pt>
                <c:pt idx="45">
                  <c:v>0.20040118444932653</c:v>
                </c:pt>
                <c:pt idx="46">
                  <c:v>0.23187571921749139</c:v>
                </c:pt>
                <c:pt idx="47">
                  <c:v>0.20599640593965751</c:v>
                </c:pt>
                <c:pt idx="48">
                  <c:v>0.17704618198445354</c:v>
                </c:pt>
                <c:pt idx="49">
                  <c:v>0.14482758620689662</c:v>
                </c:pt>
                <c:pt idx="50">
                  <c:v>0.11931916364264739</c:v>
                </c:pt>
                <c:pt idx="51">
                  <c:v>0.10607349438584546</c:v>
                </c:pt>
                <c:pt idx="52">
                  <c:v>0.1031337106174508</c:v>
                </c:pt>
                <c:pt idx="53">
                  <c:v>6.9174053516692924E-2</c:v>
                </c:pt>
                <c:pt idx="54">
                  <c:v>4.6293729103808356E-2</c:v>
                </c:pt>
                <c:pt idx="55">
                  <c:v>5.4402464731636124E-2</c:v>
                </c:pt>
                <c:pt idx="56">
                  <c:v>4.5996287628117027E-2</c:v>
                </c:pt>
                <c:pt idx="57">
                  <c:v>4.3095488183337194E-2</c:v>
                </c:pt>
                <c:pt idx="58">
                  <c:v>2.9381753074886996E-2</c:v>
                </c:pt>
                <c:pt idx="59">
                  <c:v>4.9050113716571087E-2</c:v>
                </c:pt>
                <c:pt idx="60">
                  <c:v>3.6671587289254903E-2</c:v>
                </c:pt>
                <c:pt idx="61">
                  <c:v>3.6299042323137964E-3</c:v>
                </c:pt>
                <c:pt idx="62">
                  <c:v>3.8595137012736425E-2</c:v>
                </c:pt>
                <c:pt idx="63">
                  <c:v>3.9760055371837355E-2</c:v>
                </c:pt>
                <c:pt idx="64">
                  <c:v>4.6707503828483876E-2</c:v>
                </c:pt>
                <c:pt idx="65">
                  <c:v>6.640322330698889E-2</c:v>
                </c:pt>
                <c:pt idx="66">
                  <c:v>7.9855346941320349E-2</c:v>
                </c:pt>
                <c:pt idx="67">
                  <c:v>6.2437524029219427E-2</c:v>
                </c:pt>
                <c:pt idx="68">
                  <c:v>6.7211174498146287E-2</c:v>
                </c:pt>
                <c:pt idx="69">
                  <c:v>6.1931798720243014E-2</c:v>
                </c:pt>
                <c:pt idx="70">
                  <c:v>5.6878097813896966E-2</c:v>
                </c:pt>
                <c:pt idx="71">
                  <c:v>3.6566087324592766E-2</c:v>
                </c:pt>
                <c:pt idx="72">
                  <c:v>0.11144420295285928</c:v>
                </c:pt>
                <c:pt idx="73">
                  <c:v>0.20115429011158148</c:v>
                </c:pt>
                <c:pt idx="74">
                  <c:v>0.16023782980304713</c:v>
                </c:pt>
                <c:pt idx="75">
                  <c:v>0.15495562130177509</c:v>
                </c:pt>
                <c:pt idx="76">
                  <c:v>0.1456474030724213</c:v>
                </c:pt>
                <c:pt idx="77">
                  <c:v>0.1428031679139723</c:v>
                </c:pt>
                <c:pt idx="78">
                  <c:v>0.14375004510909184</c:v>
                </c:pt>
                <c:pt idx="79">
                  <c:v>0.16899471665339805</c:v>
                </c:pt>
                <c:pt idx="80">
                  <c:v>0.17336101780935009</c:v>
                </c:pt>
                <c:pt idx="81">
                  <c:v>0.1562367483335092</c:v>
                </c:pt>
                <c:pt idx="82">
                  <c:v>0.15198229595346513</c:v>
                </c:pt>
                <c:pt idx="83">
                  <c:v>0.16922776011531293</c:v>
                </c:pt>
                <c:pt idx="84">
                  <c:v>4.5246122724207583E-2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Sheet2!$N$11</c:f>
              <c:strCache>
                <c:ptCount val="1"/>
                <c:pt idx="0">
                  <c:v>Инфляция, % г/г</c:v>
                </c:pt>
              </c:strCache>
            </c:strRef>
          </c:tx>
          <c:spPr>
            <a:ln w="25400">
              <a:solidFill>
                <a:srgbClr val="323232"/>
              </a:solidFill>
              <a:prstDash val="solid"/>
            </a:ln>
          </c:spPr>
          <c:marker>
            <c:symbol val="none"/>
          </c:marker>
          <c:cat>
            <c:numRef>
              <c:f>Sheet2!$AA$9:$DH$9</c:f>
              <c:numCache>
                <c:formatCode>mmm\-yy</c:formatCode>
                <c:ptCount val="86"/>
                <c:pt idx="0">
                  <c:v>39813</c:v>
                </c:pt>
                <c:pt idx="1">
                  <c:v>39844</c:v>
                </c:pt>
                <c:pt idx="2">
                  <c:v>39872</c:v>
                </c:pt>
                <c:pt idx="3">
                  <c:v>39903</c:v>
                </c:pt>
                <c:pt idx="4">
                  <c:v>39933</c:v>
                </c:pt>
                <c:pt idx="5">
                  <c:v>39964</c:v>
                </c:pt>
                <c:pt idx="6">
                  <c:v>39994</c:v>
                </c:pt>
                <c:pt idx="7">
                  <c:v>40025</c:v>
                </c:pt>
                <c:pt idx="8">
                  <c:v>40056</c:v>
                </c:pt>
                <c:pt idx="9">
                  <c:v>40086</c:v>
                </c:pt>
                <c:pt idx="10">
                  <c:v>40117</c:v>
                </c:pt>
                <c:pt idx="11">
                  <c:v>40147</c:v>
                </c:pt>
                <c:pt idx="12">
                  <c:v>40178</c:v>
                </c:pt>
                <c:pt idx="13">
                  <c:v>40209</c:v>
                </c:pt>
                <c:pt idx="14">
                  <c:v>40237</c:v>
                </c:pt>
                <c:pt idx="15">
                  <c:v>40268</c:v>
                </c:pt>
                <c:pt idx="16">
                  <c:v>40298</c:v>
                </c:pt>
                <c:pt idx="17">
                  <c:v>40329</c:v>
                </c:pt>
                <c:pt idx="18">
                  <c:v>40359</c:v>
                </c:pt>
                <c:pt idx="19">
                  <c:v>40389</c:v>
                </c:pt>
                <c:pt idx="20">
                  <c:v>40421</c:v>
                </c:pt>
                <c:pt idx="21">
                  <c:v>40451</c:v>
                </c:pt>
                <c:pt idx="22">
                  <c:v>40482</c:v>
                </c:pt>
                <c:pt idx="23">
                  <c:v>40512</c:v>
                </c:pt>
                <c:pt idx="24">
                  <c:v>40543</c:v>
                </c:pt>
                <c:pt idx="25">
                  <c:v>40574</c:v>
                </c:pt>
                <c:pt idx="26">
                  <c:v>40602</c:v>
                </c:pt>
                <c:pt idx="27">
                  <c:v>40630</c:v>
                </c:pt>
                <c:pt idx="28">
                  <c:v>40663</c:v>
                </c:pt>
                <c:pt idx="29">
                  <c:v>40694</c:v>
                </c:pt>
                <c:pt idx="30">
                  <c:v>40695</c:v>
                </c:pt>
                <c:pt idx="31">
                  <c:v>40754</c:v>
                </c:pt>
                <c:pt idx="32">
                  <c:v>40786</c:v>
                </c:pt>
                <c:pt idx="33">
                  <c:v>40787</c:v>
                </c:pt>
                <c:pt idx="34">
                  <c:v>40847</c:v>
                </c:pt>
                <c:pt idx="35">
                  <c:v>40877</c:v>
                </c:pt>
                <c:pt idx="36">
                  <c:v>40908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  <c:pt idx="56">
                  <c:v>41487</c:v>
                </c:pt>
                <c:pt idx="57">
                  <c:v>41518</c:v>
                </c:pt>
                <c:pt idx="58">
                  <c:v>41548</c:v>
                </c:pt>
                <c:pt idx="59">
                  <c:v>41579</c:v>
                </c:pt>
                <c:pt idx="60">
                  <c:v>41609</c:v>
                </c:pt>
                <c:pt idx="61">
                  <c:v>41640</c:v>
                </c:pt>
                <c:pt idx="62">
                  <c:v>41671</c:v>
                </c:pt>
                <c:pt idx="63">
                  <c:v>41699</c:v>
                </c:pt>
                <c:pt idx="64">
                  <c:v>41730</c:v>
                </c:pt>
                <c:pt idx="65">
                  <c:v>41760</c:v>
                </c:pt>
                <c:pt idx="66">
                  <c:v>41791</c:v>
                </c:pt>
                <c:pt idx="67">
                  <c:v>41821</c:v>
                </c:pt>
                <c:pt idx="68">
                  <c:v>41852</c:v>
                </c:pt>
                <c:pt idx="69">
                  <c:v>41883</c:v>
                </c:pt>
                <c:pt idx="70">
                  <c:v>41913</c:v>
                </c:pt>
                <c:pt idx="71">
                  <c:v>41944</c:v>
                </c:pt>
                <c:pt idx="72">
                  <c:v>41974</c:v>
                </c:pt>
                <c:pt idx="73">
                  <c:v>42005</c:v>
                </c:pt>
                <c:pt idx="74">
                  <c:v>42036</c:v>
                </c:pt>
                <c:pt idx="75">
                  <c:v>42064</c:v>
                </c:pt>
                <c:pt idx="76">
                  <c:v>42095</c:v>
                </c:pt>
                <c:pt idx="77">
                  <c:v>42125</c:v>
                </c:pt>
                <c:pt idx="78">
                  <c:v>42156</c:v>
                </c:pt>
                <c:pt idx="79">
                  <c:v>42186</c:v>
                </c:pt>
                <c:pt idx="80">
                  <c:v>42217</c:v>
                </c:pt>
                <c:pt idx="81">
                  <c:v>42248</c:v>
                </c:pt>
                <c:pt idx="82">
                  <c:v>42278</c:v>
                </c:pt>
                <c:pt idx="83">
                  <c:v>42309</c:v>
                </c:pt>
                <c:pt idx="84">
                  <c:v>42339</c:v>
                </c:pt>
                <c:pt idx="85">
                  <c:v>42370</c:v>
                </c:pt>
              </c:numCache>
            </c:numRef>
          </c:cat>
          <c:val>
            <c:numRef>
              <c:f>Sheet2!$AA$11:$DH$11</c:f>
              <c:numCache>
                <c:formatCode>0.0%</c:formatCode>
                <c:ptCount val="86"/>
                <c:pt idx="0">
                  <c:v>0.13337966962107983</c:v>
                </c:pt>
                <c:pt idx="1">
                  <c:v>0.13337966962107939</c:v>
                </c:pt>
                <c:pt idx="2">
                  <c:v>0.13897937154608475</c:v>
                </c:pt>
                <c:pt idx="3">
                  <c:v>0.14010484523338329</c:v>
                </c:pt>
                <c:pt idx="4">
                  <c:v>0.13223429896451355</c:v>
                </c:pt>
                <c:pt idx="5">
                  <c:v>0.12330148398254548</c:v>
                </c:pt>
                <c:pt idx="6">
                  <c:v>0.11885276523409938</c:v>
                </c:pt>
                <c:pt idx="7">
                  <c:v>0.11996605156766571</c:v>
                </c:pt>
                <c:pt idx="8">
                  <c:v>0.11550403542596221</c:v>
                </c:pt>
                <c:pt idx="9">
                  <c:v>0.10665082879559695</c:v>
                </c:pt>
                <c:pt idx="10">
                  <c:v>9.6779810501087749E-2</c:v>
                </c:pt>
                <c:pt idx="11">
                  <c:v>9.1339434456935376E-2</c:v>
                </c:pt>
                <c:pt idx="12">
                  <c:v>8.8088174969973343E-2</c:v>
                </c:pt>
                <c:pt idx="13">
                  <c:v>8.064280133870283E-2</c:v>
                </c:pt>
                <c:pt idx="14">
                  <c:v>7.2142169666421729E-2</c:v>
                </c:pt>
                <c:pt idx="15">
                  <c:v>6.4733487348885177E-2</c:v>
                </c:pt>
                <c:pt idx="16">
                  <c:v>6.0398425483810136E-2</c:v>
                </c:pt>
                <c:pt idx="17">
                  <c:v>5.9555166298534967E-2</c:v>
                </c:pt>
                <c:pt idx="18">
                  <c:v>5.7554018370138182E-2</c:v>
                </c:pt>
                <c:pt idx="19">
                  <c:v>5.5451525291867254E-2</c:v>
                </c:pt>
                <c:pt idx="20">
                  <c:v>6.1784234443618358E-2</c:v>
                </c:pt>
                <c:pt idx="21">
                  <c:v>7.0278508319167265E-2</c:v>
                </c:pt>
                <c:pt idx="22">
                  <c:v>7.5629900860763044E-2</c:v>
                </c:pt>
                <c:pt idx="23">
                  <c:v>8.0991964175123998E-2</c:v>
                </c:pt>
                <c:pt idx="24">
                  <c:v>8.7990418126456804E-2</c:v>
                </c:pt>
                <c:pt idx="25">
                  <c:v>9.6021843457114953E-2</c:v>
                </c:pt>
                <c:pt idx="26">
                  <c:v>9.4935597824352458E-2</c:v>
                </c:pt>
                <c:pt idx="27">
                  <c:v>9.4935597824352458E-2</c:v>
                </c:pt>
                <c:pt idx="28">
                  <c:v>9.6136544237361621E-2</c:v>
                </c:pt>
                <c:pt idx="29">
                  <c:v>9.5918451013279338E-2</c:v>
                </c:pt>
                <c:pt idx="30">
                  <c:v>9.3626419594966537E-2</c:v>
                </c:pt>
                <c:pt idx="31">
                  <c:v>8.9269342226062198E-2</c:v>
                </c:pt>
                <c:pt idx="32">
                  <c:v>8.0607160578141546E-2</c:v>
                </c:pt>
                <c:pt idx="33">
                  <c:v>7.2030913271965646E-2</c:v>
                </c:pt>
                <c:pt idx="34">
                  <c:v>7.2030913271965646E-2</c:v>
                </c:pt>
                <c:pt idx="35">
                  <c:v>6.7776822346283794E-2</c:v>
                </c:pt>
                <c:pt idx="36">
                  <c:v>6.0908391524659766E-2</c:v>
                </c:pt>
                <c:pt idx="37">
                  <c:v>4.1732226167350062E-2</c:v>
                </c:pt>
                <c:pt idx="38">
                  <c:v>3.7288328773977586E-2</c:v>
                </c:pt>
                <c:pt idx="39">
                  <c:v>3.7288328773977142E-2</c:v>
                </c:pt>
                <c:pt idx="40">
                  <c:v>3.6255173068026947E-2</c:v>
                </c:pt>
                <c:pt idx="41">
                  <c:v>3.6255173068027169E-2</c:v>
                </c:pt>
                <c:pt idx="42">
                  <c:v>4.3494480664310498E-2</c:v>
                </c:pt>
                <c:pt idx="43">
                  <c:v>5.6016414432282335E-2</c:v>
                </c:pt>
                <c:pt idx="44">
                  <c:v>5.9190812471658028E-2</c:v>
                </c:pt>
                <c:pt idx="45">
                  <c:v>6.5545957346488049E-2</c:v>
                </c:pt>
                <c:pt idx="46">
                  <c:v>6.4545957346487937E-2</c:v>
                </c:pt>
                <c:pt idx="47">
                  <c:v>6.4584656592158396E-2</c:v>
                </c:pt>
                <c:pt idx="48">
                  <c:v>6.5544900274022933E-2</c:v>
                </c:pt>
                <c:pt idx="49">
                  <c:v>7.0846118683346671E-2</c:v>
                </c:pt>
                <c:pt idx="50">
                  <c:v>7.3299985449284621E-2</c:v>
                </c:pt>
                <c:pt idx="51">
                  <c:v>7.0099289667626241E-2</c:v>
                </c:pt>
                <c:pt idx="52">
                  <c:v>7.2233086855398199E-2</c:v>
                </c:pt>
                <c:pt idx="53">
                  <c:v>7.4366884043170378E-2</c:v>
                </c:pt>
                <c:pt idx="54">
                  <c:v>6.9042964895285497E-2</c:v>
                </c:pt>
                <c:pt idx="55">
                  <c:v>6.4817498630877157E-2</c:v>
                </c:pt>
                <c:pt idx="56">
                  <c:v>6.4817498630877157E-2</c:v>
                </c:pt>
                <c:pt idx="57">
                  <c:v>6.0583631837116236E-2</c:v>
                </c:pt>
                <c:pt idx="58">
                  <c:v>6.2638938933471722E-2</c:v>
                </c:pt>
                <c:pt idx="59">
                  <c:v>6.4814329578337659E-2</c:v>
                </c:pt>
                <c:pt idx="60">
                  <c:v>6.4814329578337659E-2</c:v>
                </c:pt>
                <c:pt idx="61">
                  <c:v>6.059724312456205E-2</c:v>
                </c:pt>
                <c:pt idx="62">
                  <c:v>6.1651514738005897E-2</c:v>
                </c:pt>
                <c:pt idx="63">
                  <c:v>6.9060847343356269E-2</c:v>
                </c:pt>
                <c:pt idx="64">
                  <c:v>7.3315815889996028E-2</c:v>
                </c:pt>
                <c:pt idx="65">
                  <c:v>7.5554111037334115E-2</c:v>
                </c:pt>
                <c:pt idx="66">
                  <c:v>7.7696649107129367E-2</c:v>
                </c:pt>
                <c:pt idx="67">
                  <c:v>7.4489218603834617E-2</c:v>
                </c:pt>
                <c:pt idx="68">
                  <c:v>7.5562634406635576E-2</c:v>
                </c:pt>
                <c:pt idx="69">
                  <c:v>8.0393005519239669E-2</c:v>
                </c:pt>
                <c:pt idx="70">
                  <c:v>8.2540904138562299E-2</c:v>
                </c:pt>
                <c:pt idx="71">
                  <c:v>9.0503928681928025E-2</c:v>
                </c:pt>
                <c:pt idx="72">
                  <c:v>0.11372460935236939</c:v>
                </c:pt>
                <c:pt idx="73">
                  <c:v>0.1502583192018998</c:v>
                </c:pt>
                <c:pt idx="74">
                  <c:v>0.16739225642933642</c:v>
                </c:pt>
                <c:pt idx="75">
                  <c:v>0.16912600730522187</c:v>
                </c:pt>
                <c:pt idx="76">
                  <c:v>0.16449121639420006</c:v>
                </c:pt>
                <c:pt idx="77">
                  <c:v>0.15802887290811607</c:v>
                </c:pt>
                <c:pt idx="78">
                  <c:v>0.15342438434784533</c:v>
                </c:pt>
                <c:pt idx="79">
                  <c:v>0.15629359923428265</c:v>
                </c:pt>
                <c:pt idx="80">
                  <c:v>0.158</c:v>
                </c:pt>
                <c:pt idx="81">
                  <c:v>0.157</c:v>
                </c:pt>
                <c:pt idx="82" formatCode="0.00%">
                  <c:v>0.156</c:v>
                </c:pt>
                <c:pt idx="83" formatCode="0.00%">
                  <c:v>0.15</c:v>
                </c:pt>
                <c:pt idx="84" formatCode="0.00%">
                  <c:v>0.129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11360"/>
        <c:axId val="80913152"/>
      </c:lineChart>
      <c:dateAx>
        <c:axId val="80911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80913152"/>
        <c:crosses val="autoZero"/>
        <c:auto val="1"/>
        <c:lblOffset val="100"/>
        <c:baseTimeUnit val="days"/>
        <c:majorUnit val="3"/>
        <c:majorTimeUnit val="months"/>
      </c:dateAx>
      <c:valAx>
        <c:axId val="809131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091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913250456873407"/>
          <c:y val="4.4349115451477683E-2"/>
          <c:w val="0.6107528822507502"/>
          <c:h val="0.11149504039267819"/>
        </c:manualLayout>
      </c:layout>
      <c:overlay val="0"/>
      <c:spPr>
        <a:noFill/>
        <a:ln w="3175">
          <a:solidFill>
            <a:srgbClr val="FFFFFF"/>
          </a:solidFill>
          <a:prstDash val="solid"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77109191593555E-2"/>
          <c:y val="2.1961345378458619E-2"/>
          <c:w val="0.90805755557302836"/>
          <c:h val="0.78369120123326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'Labor Force'!$E$2</c:f>
              <c:strCache>
                <c:ptCount val="1"/>
                <c:pt idx="0">
                  <c:v>Экономически активное население РФ без Крыма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'Labor Force'!$D$3:$D$21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2016П</c:v>
                </c:pt>
                <c:pt idx="17">
                  <c:v>2017П</c:v>
                </c:pt>
                <c:pt idx="18">
                  <c:v>2018П</c:v>
                </c:pt>
              </c:strCache>
            </c:strRef>
          </c:cat>
          <c:val>
            <c:numRef>
              <c:f>'Labor Force'!$E$3:$E$21</c:f>
              <c:numCache>
                <c:formatCode>0.0</c:formatCode>
                <c:ptCount val="19"/>
                <c:pt idx="0">
                  <c:v>72.77</c:v>
                </c:pt>
                <c:pt idx="1">
                  <c:v>71.546600000000012</c:v>
                </c:pt>
                <c:pt idx="2">
                  <c:v>72.357100000000003</c:v>
                </c:pt>
                <c:pt idx="3">
                  <c:v>72.272999999999996</c:v>
                </c:pt>
                <c:pt idx="4">
                  <c:v>72.984700000000004</c:v>
                </c:pt>
                <c:pt idx="5">
                  <c:v>73.581000000000003</c:v>
                </c:pt>
                <c:pt idx="6">
                  <c:v>74.418899999999994</c:v>
                </c:pt>
                <c:pt idx="7">
                  <c:v>75.288899999999998</c:v>
                </c:pt>
                <c:pt idx="8">
                  <c:v>75.700100000000006</c:v>
                </c:pt>
                <c:pt idx="9">
                  <c:v>75.694199999999995</c:v>
                </c:pt>
                <c:pt idx="10">
                  <c:v>75.477899999999991</c:v>
                </c:pt>
                <c:pt idx="11">
                  <c:v>75.778999999999996</c:v>
                </c:pt>
                <c:pt idx="12">
                  <c:v>75.676100000000005</c:v>
                </c:pt>
                <c:pt idx="13">
                  <c:v>75.5</c:v>
                </c:pt>
                <c:pt idx="14">
                  <c:v>75.400000000000006</c:v>
                </c:pt>
                <c:pt idx="15">
                  <c:v>75.600000000000009</c:v>
                </c:pt>
              </c:numCache>
            </c:numRef>
          </c:val>
        </c:ser>
        <c:ser>
          <c:idx val="1"/>
          <c:order val="1"/>
          <c:tx>
            <c:strRef>
              <c:f>'Labor Force'!$F$2</c:f>
              <c:strCache>
                <c:ptCount val="1"/>
                <c:pt idx="0">
                  <c:v>Экономически активное население Крыма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'Labor Force'!$D$3:$D$21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2016П</c:v>
                </c:pt>
                <c:pt idx="17">
                  <c:v>2017П</c:v>
                </c:pt>
                <c:pt idx="18">
                  <c:v>2018П</c:v>
                </c:pt>
              </c:strCache>
            </c:strRef>
          </c:cat>
          <c:val>
            <c:numRef>
              <c:f>'Labor Force'!$F$3:$F$21</c:f>
              <c:numCache>
                <c:formatCode>General</c:formatCode>
                <c:ptCount val="19"/>
                <c:pt idx="14" formatCode="0.0">
                  <c:v>1.1000000000000001</c:v>
                </c:pt>
                <c:pt idx="15" formatCode="0.0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'Labor Force'!$G$2</c:f>
              <c:strCache>
                <c:ptCount val="1"/>
                <c:pt idx="0">
                  <c:v>Скорректированный прогноз МЭР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'Labor Force'!$D$3:$D$21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2016П</c:v>
                </c:pt>
                <c:pt idx="17">
                  <c:v>2017П</c:v>
                </c:pt>
                <c:pt idx="18">
                  <c:v>2018П</c:v>
                </c:pt>
              </c:strCache>
            </c:strRef>
          </c:cat>
          <c:val>
            <c:numRef>
              <c:f>'Labor Force'!$G$3:$G$21</c:f>
              <c:numCache>
                <c:formatCode>General</c:formatCode>
                <c:ptCount val="19"/>
                <c:pt idx="16" formatCode="0.0">
                  <c:v>76.5</c:v>
                </c:pt>
                <c:pt idx="17" formatCode="0.0">
                  <c:v>76.3</c:v>
                </c:pt>
                <c:pt idx="18" formatCode="0.0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3623040"/>
        <c:axId val="113624576"/>
      </c:barChart>
      <c:catAx>
        <c:axId val="1136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3624576"/>
        <c:crosses val="autoZero"/>
        <c:auto val="1"/>
        <c:lblAlgn val="ctr"/>
        <c:lblOffset val="100"/>
        <c:noMultiLvlLbl val="0"/>
      </c:catAx>
      <c:valAx>
        <c:axId val="113624576"/>
        <c:scaling>
          <c:orientation val="minMax"/>
          <c:min val="69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1362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888973555724889E-2"/>
          <c:y val="0.90261753642911324"/>
          <c:w val="0.98611102644427506"/>
          <c:h val="9.7382463570886729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62552685118258E-2"/>
          <c:y val="3.3020869532590723E-2"/>
          <c:w val="0.91058229093804266"/>
          <c:h val="0.8213113831458938"/>
        </c:manualLayout>
      </c:layout>
      <c:areaChart>
        <c:grouping val="standard"/>
        <c:varyColors val="0"/>
        <c:ser>
          <c:idx val="0"/>
          <c:order val="0"/>
          <c:tx>
            <c:strRef>
              <c:f>'Frontpage chart'!$D$14:$D$15</c:f>
              <c:strCache>
                <c:ptCount val="1"/>
                <c:pt idx="0">
                  <c:v>Безработица (пр. шк.) Unemployment (RHS)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'Frontpage chart'!$C$16:$C$111</c:f>
              <c:numCache>
                <c:formatCode>[$-409]mmm\-yy;@</c:formatCode>
                <c:ptCount val="9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</c:numCache>
            </c:numRef>
          </c:cat>
          <c:val>
            <c:numRef>
              <c:f>'Frontpage chart'!$D$16:$D$111</c:f>
              <c:numCache>
                <c:formatCode>0.0%</c:formatCode>
                <c:ptCount val="96"/>
                <c:pt idx="0">
                  <c:v>0.06</c:v>
                </c:pt>
                <c:pt idx="1">
                  <c:v>6.2E-2</c:v>
                </c:pt>
                <c:pt idx="2">
                  <c:v>6.4000000000000001E-2</c:v>
                </c:pt>
                <c:pt idx="3">
                  <c:v>0.06</c:v>
                </c:pt>
                <c:pt idx="4">
                  <c:v>5.3999999999999999E-2</c:v>
                </c:pt>
                <c:pt idx="5">
                  <c:v>5.6000000000000001E-2</c:v>
                </c:pt>
                <c:pt idx="6">
                  <c:v>5.7000000000000002E-2</c:v>
                </c:pt>
                <c:pt idx="7">
                  <c:v>5.8000000000000003E-2</c:v>
                </c:pt>
                <c:pt idx="8">
                  <c:v>6.2E-2</c:v>
                </c:pt>
                <c:pt idx="9">
                  <c:v>6.6000000000000003E-2</c:v>
                </c:pt>
                <c:pt idx="10">
                  <c:v>7.0000000000000007E-2</c:v>
                </c:pt>
                <c:pt idx="11">
                  <c:v>7.8E-2</c:v>
                </c:pt>
                <c:pt idx="12">
                  <c:v>8.6999999999999994E-2</c:v>
                </c:pt>
                <c:pt idx="13">
                  <c:v>9.4E-2</c:v>
                </c:pt>
                <c:pt idx="14">
                  <c:v>9.1999999999999998E-2</c:v>
                </c:pt>
                <c:pt idx="15">
                  <c:v>8.7999999999999995E-2</c:v>
                </c:pt>
                <c:pt idx="16">
                  <c:v>8.5000000000000006E-2</c:v>
                </c:pt>
                <c:pt idx="17">
                  <c:v>8.3000000000000004E-2</c:v>
                </c:pt>
                <c:pt idx="18">
                  <c:v>8.1000000000000003E-2</c:v>
                </c:pt>
                <c:pt idx="19">
                  <c:v>7.8E-2</c:v>
                </c:pt>
                <c:pt idx="20">
                  <c:v>7.5999999999999998E-2</c:v>
                </c:pt>
                <c:pt idx="21">
                  <c:v>7.6999999999999999E-2</c:v>
                </c:pt>
                <c:pt idx="22">
                  <c:v>8.1000000000000003E-2</c:v>
                </c:pt>
                <c:pt idx="23">
                  <c:v>8.2000000000000003E-2</c:v>
                </c:pt>
                <c:pt idx="24">
                  <c:v>9.1999999999999998E-2</c:v>
                </c:pt>
                <c:pt idx="25">
                  <c:v>8.5999999999999993E-2</c:v>
                </c:pt>
                <c:pt idx="26">
                  <c:v>8.5999999999999993E-2</c:v>
                </c:pt>
                <c:pt idx="27">
                  <c:v>8.2000000000000003E-2</c:v>
                </c:pt>
                <c:pt idx="28">
                  <c:v>7.2999999999999995E-2</c:v>
                </c:pt>
                <c:pt idx="29">
                  <c:v>6.8000000000000005E-2</c:v>
                </c:pt>
                <c:pt idx="30">
                  <c:v>7.0000000000000007E-2</c:v>
                </c:pt>
                <c:pt idx="31">
                  <c:v>6.9000000000000006E-2</c:v>
                </c:pt>
                <c:pt idx="32">
                  <c:v>6.6000000000000003E-2</c:v>
                </c:pt>
                <c:pt idx="33">
                  <c:v>6.8000000000000005E-2</c:v>
                </c:pt>
                <c:pt idx="34">
                  <c:v>6.7000000000000004E-2</c:v>
                </c:pt>
                <c:pt idx="35">
                  <c:v>7.1999999999999995E-2</c:v>
                </c:pt>
                <c:pt idx="36">
                  <c:v>7.5999999999999998E-2</c:v>
                </c:pt>
                <c:pt idx="37">
                  <c:v>7.3999999999999996E-2</c:v>
                </c:pt>
                <c:pt idx="38">
                  <c:v>7.0999999999999994E-2</c:v>
                </c:pt>
                <c:pt idx="39">
                  <c:v>7.1999999999999995E-2</c:v>
                </c:pt>
                <c:pt idx="40">
                  <c:v>6.4000000000000001E-2</c:v>
                </c:pt>
                <c:pt idx="41">
                  <c:v>6.0999999999999999E-2</c:v>
                </c:pt>
                <c:pt idx="42">
                  <c:v>6.5000000000000002E-2</c:v>
                </c:pt>
                <c:pt idx="43">
                  <c:v>6.0999999999999999E-2</c:v>
                </c:pt>
                <c:pt idx="44">
                  <c:v>0.06</c:v>
                </c:pt>
                <c:pt idx="45">
                  <c:v>6.4000000000000001E-2</c:v>
                </c:pt>
                <c:pt idx="46">
                  <c:v>6.3E-2</c:v>
                </c:pt>
                <c:pt idx="47">
                  <c:v>6.0999999999999999E-2</c:v>
                </c:pt>
                <c:pt idx="48">
                  <c:v>6.3E-2</c:v>
                </c:pt>
                <c:pt idx="49">
                  <c:v>6.2E-2</c:v>
                </c:pt>
                <c:pt idx="50">
                  <c:v>6.3E-2</c:v>
                </c:pt>
                <c:pt idx="51">
                  <c:v>5.6000000000000001E-2</c:v>
                </c:pt>
                <c:pt idx="52">
                  <c:v>5.1999999999999998E-2</c:v>
                </c:pt>
                <c:pt idx="53">
                  <c:v>5.1999999999999998E-2</c:v>
                </c:pt>
                <c:pt idx="54">
                  <c:v>5.1999999999999998E-2</c:v>
                </c:pt>
                <c:pt idx="55">
                  <c:v>0.05</c:v>
                </c:pt>
                <c:pt idx="56">
                  <c:v>0.05</c:v>
                </c:pt>
                <c:pt idx="57">
                  <c:v>5.0999999999999997E-2</c:v>
                </c:pt>
                <c:pt idx="58">
                  <c:v>5.1999999999999998E-2</c:v>
                </c:pt>
                <c:pt idx="59">
                  <c:v>5.0999999999999997E-2</c:v>
                </c:pt>
                <c:pt idx="60">
                  <c:v>0.06</c:v>
                </c:pt>
                <c:pt idx="61">
                  <c:v>5.8000000000000003E-2</c:v>
                </c:pt>
                <c:pt idx="62">
                  <c:v>5.7000000000000002E-2</c:v>
                </c:pt>
                <c:pt idx="63">
                  <c:v>5.6000000000000001E-2</c:v>
                </c:pt>
                <c:pt idx="64">
                  <c:v>5.1999999999999998E-2</c:v>
                </c:pt>
                <c:pt idx="65">
                  <c:v>5.3999999999999999E-2</c:v>
                </c:pt>
                <c:pt idx="66">
                  <c:v>5.2999999999999999E-2</c:v>
                </c:pt>
                <c:pt idx="67">
                  <c:v>5.1999999999999998E-2</c:v>
                </c:pt>
                <c:pt idx="68">
                  <c:v>5.2999999999999999E-2</c:v>
                </c:pt>
                <c:pt idx="69">
                  <c:v>5.5E-2</c:v>
                </c:pt>
                <c:pt idx="70">
                  <c:v>5.3999999999999999E-2</c:v>
                </c:pt>
                <c:pt idx="71">
                  <c:v>5.6000000000000001E-2</c:v>
                </c:pt>
                <c:pt idx="72">
                  <c:v>5.6000000000000001E-2</c:v>
                </c:pt>
                <c:pt idx="73">
                  <c:v>5.6000000000000001E-2</c:v>
                </c:pt>
                <c:pt idx="74">
                  <c:v>5.3999999999999999E-2</c:v>
                </c:pt>
                <c:pt idx="75">
                  <c:v>5.2999999999999999E-2</c:v>
                </c:pt>
                <c:pt idx="76">
                  <c:v>4.9000000000000002E-2</c:v>
                </c:pt>
                <c:pt idx="77">
                  <c:v>4.9000000000000002E-2</c:v>
                </c:pt>
                <c:pt idx="78">
                  <c:v>4.9000000000000002E-2</c:v>
                </c:pt>
                <c:pt idx="79">
                  <c:v>4.8000000000000001E-2</c:v>
                </c:pt>
                <c:pt idx="80">
                  <c:v>4.9000000000000002E-2</c:v>
                </c:pt>
                <c:pt idx="81">
                  <c:v>5.0999999999999997E-2</c:v>
                </c:pt>
                <c:pt idx="82">
                  <c:v>5.1999999999999998E-2</c:v>
                </c:pt>
                <c:pt idx="83">
                  <c:v>5.2999999999999999E-2</c:v>
                </c:pt>
                <c:pt idx="84">
                  <c:v>5.5E-2</c:v>
                </c:pt>
                <c:pt idx="85">
                  <c:v>5.8000000000000003E-2</c:v>
                </c:pt>
                <c:pt idx="86">
                  <c:v>5.8999999999999997E-2</c:v>
                </c:pt>
                <c:pt idx="87">
                  <c:v>5.8000000000000003E-2</c:v>
                </c:pt>
                <c:pt idx="88">
                  <c:v>5.6000000000000001E-2</c:v>
                </c:pt>
                <c:pt idx="89">
                  <c:v>5.3999999999999999E-2</c:v>
                </c:pt>
                <c:pt idx="90">
                  <c:v>5.2999999999999999E-2</c:v>
                </c:pt>
                <c:pt idx="91">
                  <c:v>5.2999999999999999E-2</c:v>
                </c:pt>
                <c:pt idx="92">
                  <c:v>5.1999999999999998E-2</c:v>
                </c:pt>
                <c:pt idx="93">
                  <c:v>5.5E-2</c:v>
                </c:pt>
                <c:pt idx="94">
                  <c:v>5.7999999999999996E-2</c:v>
                </c:pt>
                <c:pt idx="95">
                  <c:v>5.8000000000000003E-2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67936"/>
        <c:axId val="80990208"/>
      </c:areaChart>
      <c:dateAx>
        <c:axId val="80967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crossAx val="80990208"/>
        <c:crosses val="autoZero"/>
        <c:auto val="1"/>
        <c:lblOffset val="100"/>
        <c:baseTimeUnit val="months"/>
      </c:dateAx>
      <c:valAx>
        <c:axId val="80990208"/>
        <c:scaling>
          <c:orientation val="minMax"/>
          <c:min val="4.0000000000000008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09679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2643801033908"/>
          <c:y val="3.4033314686434751E-2"/>
          <c:w val="0.88928648198468707"/>
          <c:h val="0.866525405155405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Sheet1!$AA$31:$AA$40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Sheet1!$AB$31:$AB$40</c:f>
              <c:numCache>
                <c:formatCode>0%</c:formatCode>
                <c:ptCount val="10"/>
                <c:pt idx="0">
                  <c:v>0.24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0.08</c:v>
                </c:pt>
                <c:pt idx="4">
                  <c:v>0.123</c:v>
                </c:pt>
                <c:pt idx="5">
                  <c:v>0.11700000000000001</c:v>
                </c:pt>
                <c:pt idx="6">
                  <c:v>0.14000000000000001</c:v>
                </c:pt>
                <c:pt idx="7">
                  <c:v>0.12</c:v>
                </c:pt>
                <c:pt idx="8">
                  <c:v>0.09</c:v>
                </c:pt>
                <c:pt idx="9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032704"/>
        <c:axId val="81034240"/>
      </c:barChart>
      <c:catAx>
        <c:axId val="8103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81034240"/>
        <c:crosses val="autoZero"/>
        <c:auto val="1"/>
        <c:lblAlgn val="ctr"/>
        <c:lblOffset val="100"/>
        <c:noMultiLvlLbl val="0"/>
      </c:catAx>
      <c:valAx>
        <c:axId val="81034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1032704"/>
        <c:crosses val="autoZero"/>
        <c:crossBetween val="between"/>
      </c:valAx>
      <c:spPr>
        <a:noFill/>
        <a:ln w="3175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94059517631925E-2"/>
          <c:y val="3.6655758939223508E-2"/>
          <c:w val="0.8286772104776301"/>
          <c:h val="0.8459371104594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Regions!$D$32</c:f>
              <c:strCache>
                <c:ptCount val="1"/>
                <c:pt idx="0">
                  <c:v>НДФЛ, % ВВП (л.шк.)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Regions!$E$31:$N$31</c:f>
              <c:numCache>
                <c:formatCode>0</c:formatCode>
                <c:ptCount val="9"/>
                <c:pt idx="0" formatCode="General">
                  <c:v>2006</c:v>
                </c:pt>
                <c:pt idx="1">
                  <c:v>2007</c:v>
                </c:pt>
                <c:pt idx="2" formatCode="General">
                  <c:v>2008</c:v>
                </c:pt>
                <c:pt idx="3" formatCode="General">
                  <c:v>2009</c:v>
                </c:pt>
                <c:pt idx="4" formatCode="General">
                  <c:v>2010</c:v>
                </c:pt>
                <c:pt idx="5" formatCode="General">
                  <c:v>2011</c:v>
                </c:pt>
                <c:pt idx="6" formatCode="General">
                  <c:v>2012</c:v>
                </c:pt>
                <c:pt idx="7" formatCode="General">
                  <c:v>2013</c:v>
                </c:pt>
                <c:pt idx="8" formatCode="General">
                  <c:v>2014</c:v>
                </c:pt>
              </c:numCache>
            </c:numRef>
          </c:cat>
          <c:val>
            <c:numRef>
              <c:f>Regions!$E$32:$N$32</c:f>
              <c:numCache>
                <c:formatCode>0.0%</c:formatCode>
                <c:ptCount val="9"/>
                <c:pt idx="0">
                  <c:v>3.4561542525761692E-2</c:v>
                </c:pt>
                <c:pt idx="1">
                  <c:v>3.8096082292915383E-2</c:v>
                </c:pt>
                <c:pt idx="2">
                  <c:v>4.036160784586916E-2</c:v>
                </c:pt>
                <c:pt idx="3">
                  <c:v>4.2925003676599259E-2</c:v>
                </c:pt>
                <c:pt idx="4">
                  <c:v>3.8664573618436733E-2</c:v>
                </c:pt>
                <c:pt idx="5">
                  <c:v>3.5660155334709405E-2</c:v>
                </c:pt>
                <c:pt idx="6">
                  <c:v>3.6364224145432625E-2</c:v>
                </c:pt>
                <c:pt idx="7">
                  <c:v>3.7756390275403451E-2</c:v>
                </c:pt>
                <c:pt idx="8">
                  <c:v>3.7692700236636872E-2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405824"/>
        <c:axId val="81407360"/>
      </c:barChart>
      <c:lineChart>
        <c:grouping val="standard"/>
        <c:varyColors val="0"/>
        <c:ser>
          <c:idx val="1"/>
          <c:order val="1"/>
          <c:tx>
            <c:strRef>
              <c:f>Regions!$D$33</c:f>
              <c:strCache>
                <c:ptCount val="1"/>
                <c:pt idx="0">
                  <c:v>…, % собственных доходов регионов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Regions!$E$31:$N$31</c:f>
              <c:numCache>
                <c:formatCode>0</c:formatCode>
                <c:ptCount val="9"/>
                <c:pt idx="0" formatCode="General">
                  <c:v>2006</c:v>
                </c:pt>
                <c:pt idx="1">
                  <c:v>2007</c:v>
                </c:pt>
                <c:pt idx="2" formatCode="General">
                  <c:v>2008</c:v>
                </c:pt>
                <c:pt idx="3" formatCode="General">
                  <c:v>2009</c:v>
                </c:pt>
                <c:pt idx="4" formatCode="General">
                  <c:v>2010</c:v>
                </c:pt>
                <c:pt idx="5" formatCode="General">
                  <c:v>2011</c:v>
                </c:pt>
                <c:pt idx="6" formatCode="General">
                  <c:v>2012</c:v>
                </c:pt>
                <c:pt idx="7" formatCode="General">
                  <c:v>2013</c:v>
                </c:pt>
                <c:pt idx="8" formatCode="General">
                  <c:v>2014</c:v>
                </c:pt>
              </c:numCache>
            </c:numRef>
          </c:cat>
          <c:val>
            <c:numRef>
              <c:f>Regions!$E$33:$N$33</c:f>
              <c:numCache>
                <c:formatCode>0%</c:formatCode>
                <c:ptCount val="9"/>
                <c:pt idx="0">
                  <c:v>0.29864209816699305</c:v>
                </c:pt>
                <c:pt idx="1">
                  <c:v>0.31000048950022024</c:v>
                </c:pt>
                <c:pt idx="2">
                  <c:v>0.33903823846639131</c:v>
                </c:pt>
                <c:pt idx="3">
                  <c:v>0.39242384979622608</c:v>
                </c:pt>
                <c:pt idx="4">
                  <c:v>0.3595453723970361</c:v>
                </c:pt>
                <c:pt idx="5">
                  <c:v>0.3424913767954284</c:v>
                </c:pt>
                <c:pt idx="6">
                  <c:v>0.35412783685999344</c:v>
                </c:pt>
                <c:pt idx="7">
                  <c:v>0.37933546849622801</c:v>
                </c:pt>
                <c:pt idx="8">
                  <c:v>0.37501219155369159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27072"/>
        <c:axId val="81425536"/>
      </c:lineChart>
      <c:catAx>
        <c:axId val="814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1407360"/>
        <c:crosses val="autoZero"/>
        <c:auto val="1"/>
        <c:lblAlgn val="ctr"/>
        <c:lblOffset val="100"/>
        <c:noMultiLvlLbl val="0"/>
      </c:catAx>
      <c:valAx>
        <c:axId val="81407360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/>
          <a:lstStyle/>
          <a:p>
            <a:pPr>
              <a:defRPr sz="1000">
                <a:solidFill>
                  <a:srgbClr val="FF0000"/>
                </a:solidFill>
              </a:defRPr>
            </a:pPr>
            <a:endParaRPr lang="ru-RU"/>
          </a:p>
        </c:txPr>
        <c:crossAx val="81405824"/>
        <c:crosses val="autoZero"/>
        <c:crossBetween val="between"/>
        <c:majorUnit val="1.0000000000000002E-2"/>
      </c:valAx>
      <c:valAx>
        <c:axId val="81425536"/>
        <c:scaling>
          <c:orientation val="minMax"/>
          <c:min val="0.2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1427072"/>
        <c:crosses val="max"/>
        <c:crossBetween val="between"/>
      </c:valAx>
      <c:catAx>
        <c:axId val="81427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4255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2637190931641844"/>
          <c:w val="1"/>
          <c:h val="7.3628090683581587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8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50621281977585E-2"/>
          <c:y val="2.4289716807899171E-2"/>
          <c:w val="0.83787578020925602"/>
          <c:h val="0.88527339374278158"/>
        </c:manualLayout>
      </c:layout>
      <c:barChart>
        <c:barDir val="col"/>
        <c:grouping val="clustered"/>
        <c:varyColors val="0"/>
        <c:ser>
          <c:idx val="1"/>
          <c:order val="1"/>
          <c:tx>
            <c:v>Долг регионов, млрд руб. (л.шк.)</c:v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Budget!$AP$6:$AX$6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Budget!$AP$8:$AX$8</c:f>
              <c:numCache>
                <c:formatCode>#,##0</c:formatCode>
                <c:ptCount val="9"/>
                <c:pt idx="0">
                  <c:v>392</c:v>
                </c:pt>
                <c:pt idx="1">
                  <c:v>458.7</c:v>
                </c:pt>
                <c:pt idx="2">
                  <c:v>601.20000000000005</c:v>
                </c:pt>
                <c:pt idx="3">
                  <c:v>889.6</c:v>
                </c:pt>
                <c:pt idx="4">
                  <c:v>1096</c:v>
                </c:pt>
                <c:pt idx="5">
                  <c:v>1172</c:v>
                </c:pt>
                <c:pt idx="6">
                  <c:v>1351</c:v>
                </c:pt>
                <c:pt idx="7">
                  <c:v>1737</c:v>
                </c:pt>
                <c:pt idx="8">
                  <c:v>2089.5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359616"/>
        <c:axId val="81361536"/>
      </c:barChart>
      <c:lineChart>
        <c:grouping val="standard"/>
        <c:varyColors val="0"/>
        <c:ser>
          <c:idx val="0"/>
          <c:order val="0"/>
          <c:tx>
            <c:v>..., % доходов региональных бюджетов</c:v>
          </c:tx>
          <c:spPr>
            <a:ln w="25400"/>
          </c:spPr>
          <c:marker>
            <c:symbol val="squar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Budget!$AP$6:$AX$6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Budget!$AP$7:$AX$7</c:f>
              <c:numCache>
                <c:formatCode>0%</c:formatCode>
                <c:ptCount val="9"/>
                <c:pt idx="0">
                  <c:v>0.12583865686494816</c:v>
                </c:pt>
                <c:pt idx="1">
                  <c:v>0.11226687552009397</c:v>
                </c:pt>
                <c:pt idx="2">
                  <c:v>0.12234681210443844</c:v>
                </c:pt>
                <c:pt idx="3">
                  <c:v>0.20956913001484137</c:v>
                </c:pt>
                <c:pt idx="4">
                  <c:v>0.22008474065744293</c:v>
                </c:pt>
                <c:pt idx="5">
                  <c:v>0.20112230363976455</c:v>
                </c:pt>
                <c:pt idx="6">
                  <c:v>0.21159960530643571</c:v>
                </c:pt>
                <c:pt idx="7">
                  <c:v>0.26365720010321642</c:v>
                </c:pt>
                <c:pt idx="8">
                  <c:v>0.29113430215546665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73056"/>
        <c:axId val="81371520"/>
      </c:lineChart>
      <c:catAx>
        <c:axId val="813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81361536"/>
        <c:crosses val="autoZero"/>
        <c:auto val="1"/>
        <c:lblAlgn val="ctr"/>
        <c:lblOffset val="100"/>
        <c:noMultiLvlLbl val="0"/>
      </c:catAx>
      <c:valAx>
        <c:axId val="813615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1359616"/>
        <c:crosses val="autoZero"/>
        <c:crossBetween val="between"/>
      </c:valAx>
      <c:valAx>
        <c:axId val="813715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81373056"/>
        <c:crosses val="max"/>
        <c:crossBetween val="between"/>
      </c:valAx>
      <c:catAx>
        <c:axId val="8137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715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0401881186510095"/>
          <c:y val="6.1152617139261824E-2"/>
          <c:w val="0.79162023369906354"/>
          <c:h val="7.8384909051249535E-2"/>
        </c:manualLayout>
      </c:layout>
      <c:overlay val="0"/>
      <c:spPr>
        <a:noFill/>
        <a:ln w="3175">
          <a:noFill/>
          <a:prstDash val="solid"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353512999674E-2"/>
          <c:y val="3.6655758939223508E-2"/>
          <c:w val="0.91129508263339309"/>
          <c:h val="0.89727647680403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'2'!$B$5</c:f>
              <c:strCache>
                <c:ptCount val="1"/>
                <c:pt idx="0">
                  <c:v>Изменение корпоративного внешнего долга, $ млрд (с очисткой от курсовых эффектов)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'2'!$C$4:$M$4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'2'!$C$5:$M$5</c:f>
              <c:numCache>
                <c:formatCode>General</c:formatCode>
                <c:ptCount val="11"/>
                <c:pt idx="0">
                  <c:v>68</c:v>
                </c:pt>
                <c:pt idx="1">
                  <c:v>86</c:v>
                </c:pt>
                <c:pt idx="2">
                  <c:v>154</c:v>
                </c:pt>
                <c:pt idx="3">
                  <c:v>41</c:v>
                </c:pt>
                <c:pt idx="4">
                  <c:v>-27</c:v>
                </c:pt>
                <c:pt idx="5">
                  <c:v>23</c:v>
                </c:pt>
                <c:pt idx="6">
                  <c:v>59</c:v>
                </c:pt>
                <c:pt idx="7">
                  <c:v>65</c:v>
                </c:pt>
                <c:pt idx="8">
                  <c:v>92</c:v>
                </c:pt>
                <c:pt idx="9">
                  <c:v>-31</c:v>
                </c:pt>
                <c:pt idx="10">
                  <c:v>-47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955072"/>
        <c:axId val="84026496"/>
      </c:barChart>
      <c:catAx>
        <c:axId val="839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4026496"/>
        <c:crosses val="autoZero"/>
        <c:auto val="1"/>
        <c:lblAlgn val="ctr"/>
        <c:lblOffset val="100"/>
        <c:noMultiLvlLbl val="0"/>
      </c:catAx>
      <c:valAx>
        <c:axId val="8402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3955072"/>
        <c:crosses val="autoZero"/>
        <c:crossBetween val="between"/>
      </c:valAx>
      <c:spPr>
        <a:noFill/>
        <a:ln w="3175">
          <a:solidFill>
            <a:srgbClr val="FFFFFF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0.10199</cdr:x>
      <cdr:y>0.01536</cdr:y>
    </cdr:from>
    <cdr:to>
      <cdr:x>0.26728</cdr:x>
      <cdr:y>0.13665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329" y="28389"/>
          <a:ext cx="481860" cy="224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$/</a:t>
          </a:r>
          <a:r>
            <a:rPr lang="ru-RU" sz="10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барр</a:t>
          </a:r>
          <a:r>
            <a: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n-US" sz="1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0.09097</cdr:x>
      <cdr:y>0.00108</cdr:y>
    </cdr:from>
    <cdr:to>
      <cdr:x>0.23219</cdr:x>
      <cdr:y>0.12631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25" y="3175"/>
          <a:ext cx="625928" cy="36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Arial" pitchFamily="34" charset="0"/>
              <a:cs typeface="Arial" pitchFamily="34" charset="0"/>
            </a:rPr>
            <a:t>млрд </a:t>
          </a:r>
        </a:p>
        <a:p xmlns:a="http://schemas.openxmlformats.org/drawingml/2006/main">
          <a:r>
            <a:rPr lang="ru-RU" sz="1000" dirty="0">
              <a:latin typeface="Arial" pitchFamily="34" charset="0"/>
              <a:cs typeface="Arial" pitchFamily="34" charset="0"/>
            </a:rPr>
            <a:t>руб.</a:t>
          </a:r>
          <a:endParaRPr lang="en-US" sz="1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0.83238</cdr:x>
      <cdr:y>0</cdr:y>
    </cdr:from>
    <cdr:to>
      <cdr:x>0.94986</cdr:x>
      <cdr:y>0.12523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89350" y="0"/>
          <a:ext cx="520700" cy="36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% г/г</a:t>
          </a:r>
          <a:endParaRPr lang="en-US" sz="100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0.10286</cdr:x>
      <cdr:y>0</cdr:y>
    </cdr:from>
    <cdr:to>
      <cdr:x>0.4084</cdr:x>
      <cdr:y>0.0993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05" y="-1830705"/>
          <a:ext cx="1499531" cy="420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Arial" pitchFamily="34" charset="0"/>
              <a:cs typeface="Arial" pitchFamily="34" charset="0"/>
            </a:rPr>
            <a:t>% рынка ипотеки</a:t>
          </a:r>
          <a:endParaRPr lang="en-US" sz="1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0.10605</cdr:x>
      <cdr:y>0</cdr:y>
    </cdr:from>
    <cdr:to>
      <cdr:x>0.25466</cdr:x>
      <cdr:y>0.09649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861" y="0"/>
          <a:ext cx="662609" cy="28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% ВВП</a:t>
          </a:r>
          <a:endParaRPr lang="en-US" sz="100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0.78593</cdr:x>
      <cdr:y>0</cdr:y>
    </cdr:from>
    <cdr:to>
      <cdr:x>0.90481</cdr:x>
      <cdr:y>0.09649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4296" y="0"/>
          <a:ext cx="530087" cy="28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% г/г</a:t>
          </a:r>
          <a:endParaRPr lang="en-US" sz="10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0.09316</cdr:x>
      <cdr:y>0.01726</cdr:y>
    </cdr:from>
    <cdr:to>
      <cdr:x>0.25915</cdr:x>
      <cdr:y>0.11971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684" y="50800"/>
          <a:ext cx="738870" cy="301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млн  чел.</a:t>
          </a:r>
          <a:endParaRPr lang="en-US" sz="1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0.10699</cdr:x>
      <cdr:y>0</cdr:y>
    </cdr:from>
    <cdr:to>
      <cdr:x>0.7367</cdr:x>
      <cdr:y>0.092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49" y="0"/>
          <a:ext cx="2803071" cy="27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>
              <a:latin typeface="Arial" pitchFamily="34" charset="0"/>
              <a:cs typeface="Arial" pitchFamily="34" charset="0"/>
            </a:rPr>
            <a:t>% экономически активного населения</a:t>
          </a:r>
          <a:endParaRPr lang="en-US" sz="10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0.13626</cdr:x>
      <cdr:y>0.02797</cdr:y>
    </cdr:from>
    <cdr:to>
      <cdr:x>0.26913</cdr:x>
      <cdr:y>0.15256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8955" y="125240"/>
          <a:ext cx="681536" cy="557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Arial" pitchFamily="34" charset="0"/>
              <a:cs typeface="Arial" pitchFamily="34" charset="0"/>
            </a:rPr>
            <a:t>9,4%</a:t>
          </a:r>
        </a:p>
        <a:p xmlns:a="http://schemas.openxmlformats.org/drawingml/2006/main">
          <a:pPr algn="ctr"/>
          <a:r>
            <a:rPr lang="ru-RU" sz="1000" b="1" dirty="0">
              <a:latin typeface="Arial" pitchFamily="34" charset="0"/>
              <a:cs typeface="Arial" pitchFamily="34" charset="0"/>
            </a:rPr>
            <a:t> (фев.09)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0.82587</cdr:x>
      <cdr:y>0.47537</cdr:y>
    </cdr:from>
    <cdr:to>
      <cdr:x>0.96037</cdr:x>
      <cdr:y>0.62165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36323" y="2128482"/>
          <a:ext cx="689922" cy="654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Arial" pitchFamily="34" charset="0"/>
              <a:cs typeface="Arial" pitchFamily="34" charset="0"/>
            </a:rPr>
            <a:t>5,9%</a:t>
          </a:r>
        </a:p>
        <a:p xmlns:a="http://schemas.openxmlformats.org/drawingml/2006/main">
          <a:pPr algn="ctr"/>
          <a:r>
            <a:rPr lang="ru-RU" sz="1000" b="1" dirty="0">
              <a:latin typeface="Arial" pitchFamily="34" charset="0"/>
              <a:cs typeface="Arial" pitchFamily="34" charset="0"/>
            </a:rPr>
            <a:t> (мар.15)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0.10393</cdr:x>
      <cdr:y>0.02445</cdr:y>
    </cdr:from>
    <cdr:to>
      <cdr:x>0.21092</cdr:x>
      <cdr:y>0.12131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2644" y="72120"/>
          <a:ext cx="476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>
              <a:latin typeface="Arial" pitchFamily="34" charset="0"/>
              <a:cs typeface="Arial" pitchFamily="34" charset="0"/>
            </a:rPr>
            <a:t>% г/г</a:t>
          </a:r>
          <a:endParaRPr lang="en-US" sz="10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0.08587</cdr:x>
      <cdr:y>0.06691</cdr:y>
    </cdr:from>
    <cdr:to>
      <cdr:x>0.22555</cdr:x>
      <cdr:y>0.16107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533" y="311955"/>
          <a:ext cx="633630" cy="438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% ВВП</a:t>
          </a:r>
          <a:endParaRPr lang="en-US" sz="10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0.4902</cdr:x>
      <cdr:y>0.05444</cdr:y>
    </cdr:from>
    <cdr:to>
      <cdr:x>0.89702</cdr:x>
      <cdr:y>0.1675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3699" y="262226"/>
          <a:ext cx="1845455" cy="54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% доходов </a:t>
          </a:r>
          <a:r>
            <a:rPr lang="ru-RU" sz="1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региональных </a:t>
          </a:r>
        </a:p>
        <a:p xmlns:a="http://schemas.openxmlformats.org/drawingml/2006/main">
          <a:pPr algn="r"/>
          <a:r>
            <a:rPr lang="ru-RU" sz="1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бюджетов</a:t>
          </a:r>
          <a:endParaRPr lang="en-US" sz="10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0.09114</cdr:x>
      <cdr:y>0</cdr:y>
    </cdr:from>
    <cdr:to>
      <cdr:x>0.23914</cdr:x>
      <cdr:y>0.07185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8010" y="-1670685"/>
          <a:ext cx="792480" cy="330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млрд руб.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0.5693</cdr:x>
      <cdr:y>0</cdr:y>
    </cdr:from>
    <cdr:to>
      <cdr:x>0.93549</cdr:x>
      <cdr:y>0.07408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330" y="0"/>
          <a:ext cx="1960724" cy="34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% доходов рег. бюджетов</a:t>
          </a:r>
          <a:endParaRPr lang="en-US" sz="1100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0.08248</cdr:x>
      <cdr:y>0.00835</cdr:y>
    </cdr:from>
    <cdr:to>
      <cdr:x>0.22301</cdr:x>
      <cdr:y>0.13358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393" y="24493"/>
          <a:ext cx="625928" cy="36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Arial" pitchFamily="34" charset="0"/>
              <a:cs typeface="Arial" pitchFamily="34" charset="0"/>
            </a:rPr>
            <a:t>$</a:t>
          </a:r>
          <a:r>
            <a:rPr lang="en-US" sz="1000" baseline="0">
              <a:latin typeface="Arial" pitchFamily="34" charset="0"/>
              <a:cs typeface="Arial" pitchFamily="34" charset="0"/>
            </a:rPr>
            <a:t> </a:t>
          </a:r>
          <a:r>
            <a:rPr lang="ru-RU" sz="1000" baseline="0">
              <a:latin typeface="Arial" pitchFamily="34" charset="0"/>
              <a:cs typeface="Arial" pitchFamily="34" charset="0"/>
            </a:rPr>
            <a:t>млрд</a:t>
          </a:r>
          <a:endParaRPr lang="en-US" sz="10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0.7069</cdr:x>
      <cdr:y>0.19415</cdr:y>
    </cdr:from>
    <cdr:to>
      <cdr:x>0.8156</cdr:x>
      <cdr:y>0.45134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3700144" y="870791"/>
          <a:ext cx="568960" cy="11535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0.30705</cdr:x>
      <cdr:y>0.5187</cdr:y>
    </cdr:from>
    <cdr:to>
      <cdr:x>0.43736</cdr:x>
      <cdr:y>0.83584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1607193" y="2326482"/>
          <a:ext cx="682061" cy="14224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0.54968</cdr:x>
      <cdr:y>0.56207</cdr:y>
    </cdr:from>
    <cdr:to>
      <cdr:x>0.96506</cdr:x>
      <cdr:y>0.72484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77193" y="2520985"/>
          <a:ext cx="2174225" cy="730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>
              <a:latin typeface="Arial" pitchFamily="34" charset="0"/>
              <a:cs typeface="Arial" pitchFamily="34" charset="0"/>
            </a:rPr>
            <a:t>Средний рост </a:t>
          </a:r>
          <a:endParaRPr lang="en-US" sz="100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/>
          <a:r>
            <a:rPr lang="ru-RU" sz="1000" dirty="0" smtClean="0">
              <a:latin typeface="Arial" pitchFamily="34" charset="0"/>
              <a:cs typeface="Arial" pitchFamily="34" charset="0"/>
            </a:rPr>
            <a:t>инвестиций</a:t>
          </a:r>
          <a:r>
            <a:rPr lang="ru-RU" sz="1000" dirty="0">
              <a:latin typeface="Arial" pitchFamily="34" charset="0"/>
              <a:cs typeface="Arial" pitchFamily="34" charset="0"/>
            </a:rPr>
            <a:t>, %</a:t>
          </a:r>
          <a:endParaRPr lang="en-US" sz="1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0.014</cdr:x>
      <cdr:y>0.01654</cdr:y>
    </cdr:from>
    <cdr:to>
      <cdr:x>0.32283</cdr:x>
      <cdr:y>0.22171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0806" y="50808"/>
          <a:ext cx="1120769" cy="630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Arial" pitchFamily="34" charset="0"/>
              <a:cs typeface="Arial" pitchFamily="34" charset="0"/>
            </a:rPr>
            <a:t>Средний рост реальных располагаемых доходов , %</a:t>
          </a:r>
          <a:endParaRPr lang="en-US" sz="1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0.49916</cdr:x>
      <cdr:y>0.43489</cdr:y>
    </cdr:from>
    <cdr:to>
      <cdr:x>0.63897</cdr:x>
      <cdr:y>0.50506</cdr:y>
    </cdr:to>
    <cdr:cxnSp macro="">
      <cdr:nvCxnSpPr>
        <cdr:cNvPr id="36" name="Straight Arrow Connector 2"/>
        <cdr:cNvCxnSpPr/>
      </cdr:nvCxnSpPr>
      <cdr:spPr>
        <a:xfrm xmlns:a="http://schemas.openxmlformats.org/drawingml/2006/main" flipH="1" flipV="1">
          <a:off x="2612749" y="1950562"/>
          <a:ext cx="731795" cy="3147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0.0967</cdr:x>
      <cdr:y>0</cdr:y>
    </cdr:from>
    <cdr:to>
      <cdr:x>0.3202</cdr:x>
      <cdr:y>0.11526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5" y="0"/>
          <a:ext cx="990600" cy="338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>
              <a:latin typeface="Arial" pitchFamily="34" charset="0"/>
              <a:cs typeface="Arial" pitchFamily="34" charset="0"/>
            </a:rPr>
            <a:t>% портфеля</a:t>
          </a:r>
          <a:endParaRPr lang="en-US" sz="10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865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2" y="9440865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262BC5-45ED-4A4F-BAE3-A19C51E1B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03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4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73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2" y="4722815"/>
            <a:ext cx="49895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4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41" tIns="46119" rIns="92241" bIns="461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888FBB-5F3F-46BD-B4CD-D1BF15D342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7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6" y="4408490"/>
            <a:ext cx="5895975" cy="249237"/>
          </a:xfrm>
          <a:noFill/>
        </p:spPr>
        <p:txBody>
          <a:bodyPr tIns="46898" bIns="46898"/>
          <a:lstStyle/>
          <a:p>
            <a:pPr eaLnBrk="1" hangingPunct="1">
              <a:spcBef>
                <a:spcPct val="40000"/>
              </a:spcBef>
              <a:tabLst>
                <a:tab pos="3234941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0"/>
            <a:ext cx="5895975" cy="249237"/>
          </a:xfrm>
          <a:noFill/>
        </p:spPr>
        <p:txBody>
          <a:bodyPr tIns="46902" bIns="46902"/>
          <a:lstStyle/>
          <a:p>
            <a:pPr eaLnBrk="1" hangingPunct="1">
              <a:spcBef>
                <a:spcPct val="40000"/>
              </a:spcBef>
              <a:tabLst>
                <a:tab pos="3236143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0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7" y="4408491"/>
            <a:ext cx="5895975" cy="249237"/>
          </a:xfrm>
          <a:noFill/>
        </p:spPr>
        <p:txBody>
          <a:bodyPr tIns="46893" bIns="46893"/>
          <a:lstStyle/>
          <a:p>
            <a:pPr eaLnBrk="1" hangingPunct="1">
              <a:spcBef>
                <a:spcPct val="40000"/>
              </a:spcBef>
              <a:tabLst>
                <a:tab pos="3234556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5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6" y="4408490"/>
            <a:ext cx="5895975" cy="249237"/>
          </a:xfrm>
          <a:noFill/>
        </p:spPr>
        <p:txBody>
          <a:bodyPr tIns="46898" bIns="46898"/>
          <a:lstStyle/>
          <a:p>
            <a:pPr eaLnBrk="1" hangingPunct="1">
              <a:spcBef>
                <a:spcPct val="40000"/>
              </a:spcBef>
              <a:tabLst>
                <a:tab pos="3234941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6" y="4408490"/>
            <a:ext cx="5895975" cy="249237"/>
          </a:xfrm>
          <a:noFill/>
        </p:spPr>
        <p:txBody>
          <a:bodyPr tIns="46898" bIns="46898"/>
          <a:lstStyle/>
          <a:p>
            <a:pPr eaLnBrk="1" hangingPunct="1">
              <a:spcBef>
                <a:spcPct val="40000"/>
              </a:spcBef>
              <a:tabLst>
                <a:tab pos="3234941" algn="r"/>
              </a:tabLst>
            </a:pPr>
            <a:endParaRPr lang="en-GB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ontent 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0"/>
            <a:ext cx="1978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3395663"/>
            <a:ext cx="9251950" cy="719137"/>
          </a:xfrm>
        </p:spPr>
        <p:txBody>
          <a:bodyPr anchor="t"/>
          <a:lstStyle>
            <a:lvl1pPr algn="ctr">
              <a:lnSpc>
                <a:spcPts val="3600"/>
              </a:lnSpc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45113" y="4210050"/>
            <a:ext cx="4627562" cy="866775"/>
          </a:xfrm>
        </p:spPr>
        <p:txBody>
          <a:bodyPr/>
          <a:lstStyle>
            <a:lvl1pPr>
              <a:defRPr b="1">
                <a:solidFill>
                  <a:srgbClr val="EF31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484188"/>
            <a:ext cx="649288" cy="506412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DED31C20-C164-45A6-8494-3AEEC2AA8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7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4CB3-20E0-4AD4-AA6E-398B16183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9688" y="0"/>
            <a:ext cx="231298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0"/>
            <a:ext cx="678656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A838-D98A-4325-A6A9-B7D667C23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3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37" y="0"/>
            <a:ext cx="6477962" cy="118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0337" y="1536977"/>
            <a:ext cx="9253027" cy="532149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EA49-E019-4AD3-AF04-9FE0E0BA3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4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5D25-47B3-4443-99A9-8E768701982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12" descr="Content r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1588"/>
            <a:ext cx="219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0335-DA47-49E3-A56A-58A382E36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2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F708-E7FE-4424-A775-342184AA8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36700"/>
            <a:ext cx="4549775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536700"/>
            <a:ext cx="4549775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A491-5695-4D2B-A71B-6FF74BF54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E39F-4349-4632-88EF-D60C7DEC0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52E7-39DB-4534-B0D8-82D85ABD7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637A-B821-4294-BD6F-8EFF4F834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12" descr="Content r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1588"/>
            <a:ext cx="219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1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835E-0EA0-404F-81D5-B4EDACAF2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D08F-FA02-46D8-BC8C-C0A8FFFC4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0"/>
            <a:ext cx="6477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536700"/>
            <a:ext cx="92519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23425" y="7137400"/>
            <a:ext cx="647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42988">
              <a:defRPr sz="1400">
                <a:solidFill>
                  <a:srgbClr val="EF3124"/>
                </a:solidFill>
                <a:latin typeface="Arial" charset="0"/>
              </a:defRPr>
            </a:lvl1pPr>
          </a:lstStyle>
          <a:p>
            <a:pPr>
              <a:defRPr/>
            </a:pPr>
            <a:fld id="{7ED155C8-8F6E-4938-8767-AA83566A3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17"/>
          <p:cNvSpPr>
            <a:spLocks noChangeShapeType="1"/>
          </p:cNvSpPr>
          <p:nvPr/>
        </p:nvSpPr>
        <p:spPr bwMode="auto">
          <a:xfrm>
            <a:off x="444500" y="7023100"/>
            <a:ext cx="9918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Picture 18" descr="Content e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0"/>
            <a:ext cx="1978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9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988" rtl="0" eaLnBrk="0" fontAlgn="base" hangingPunct="0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2pPr>
      <a:lvl3pPr algn="l" defTabSz="1042988" rtl="0" eaLnBrk="0" fontAlgn="base" hangingPunct="0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3pPr>
      <a:lvl4pPr algn="l" defTabSz="1042988" rtl="0" eaLnBrk="0" fontAlgn="base" hangingPunct="0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4pPr>
      <a:lvl5pPr algn="l" defTabSz="1042988" rtl="0" eaLnBrk="0" fontAlgn="base" hangingPunct="0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5pPr>
      <a:lvl6pPr marL="457200" algn="l" defTabSz="1042988" rtl="0" eaLnBrk="1" fontAlgn="base" hangingPunct="1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6pPr>
      <a:lvl7pPr marL="914400" algn="l" defTabSz="1042988" rtl="0" eaLnBrk="1" fontAlgn="base" hangingPunct="1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7pPr>
      <a:lvl8pPr marL="1371600" algn="l" defTabSz="1042988" rtl="0" eaLnBrk="1" fontAlgn="base" hangingPunct="1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8pPr>
      <a:lvl9pPr marL="1828800" algn="l" defTabSz="1042988" rtl="0" eaLnBrk="1" fontAlgn="base" hangingPunct="1">
        <a:lnSpc>
          <a:spcPts val="3588"/>
        </a:lnSpc>
        <a:spcBef>
          <a:spcPct val="0"/>
        </a:spcBef>
        <a:spcAft>
          <a:spcPct val="0"/>
        </a:spcAft>
        <a:defRPr sz="3000" b="1">
          <a:solidFill>
            <a:srgbClr val="EF3124"/>
          </a:solidFill>
          <a:latin typeface="Arial" charset="0"/>
          <a:ea typeface="Geneva" charset="-128"/>
        </a:defRPr>
      </a:lvl9pPr>
    </p:titleStyle>
    <p:bodyStyle>
      <a:lvl1pPr marL="342900" indent="-342900" algn="l" defTabSz="1042988" rtl="0" eaLnBrk="0" fontAlgn="base" hangingPunct="0">
        <a:lnSpc>
          <a:spcPts val="2400"/>
        </a:lnSpc>
        <a:spcBef>
          <a:spcPct val="0"/>
        </a:spcBef>
        <a:spcAft>
          <a:spcPct val="10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25438" algn="l" defTabSz="1042988" rtl="0" eaLnBrk="0" fontAlgn="base" hangingPunct="0">
        <a:lnSpc>
          <a:spcPts val="2400"/>
        </a:lnSpc>
        <a:spcBef>
          <a:spcPct val="0"/>
        </a:spcBef>
        <a:spcAft>
          <a:spcPct val="10000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1357313" indent="-258763" algn="l" defTabSz="1042988" rtl="0" eaLnBrk="0" fontAlgn="base" hangingPunct="0">
        <a:lnSpc>
          <a:spcPts val="2400"/>
        </a:lnSpc>
        <a:spcBef>
          <a:spcPct val="0"/>
        </a:spcBef>
        <a:spcAft>
          <a:spcPct val="100000"/>
        </a:spcAft>
        <a:buChar char="–"/>
        <a:defRPr>
          <a:solidFill>
            <a:schemeClr val="tx1"/>
          </a:solidFill>
          <a:latin typeface="+mn-lt"/>
          <a:ea typeface="+mn-ea"/>
        </a:defRPr>
      </a:lvl3pPr>
      <a:lvl4pPr marL="1825625" indent="-261938" algn="l" defTabSz="1042988" rtl="0" eaLnBrk="0" fontAlgn="base" hangingPunct="0">
        <a:lnSpc>
          <a:spcPts val="2400"/>
        </a:lnSpc>
        <a:spcBef>
          <a:spcPct val="0"/>
        </a:spcBef>
        <a:spcAft>
          <a:spcPct val="10000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346325" indent="-260350" algn="l" defTabSz="1042988" rtl="0" eaLnBrk="0" fontAlgn="base" hangingPunct="0">
        <a:lnSpc>
          <a:spcPts val="2400"/>
        </a:lnSpc>
        <a:spcBef>
          <a:spcPct val="0"/>
        </a:spcBef>
        <a:spcAft>
          <a:spcPct val="10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2803525" indent="-260350" algn="l" defTabSz="1042988" rtl="0" eaLnBrk="1" fontAlgn="base" hangingPunct="1">
        <a:lnSpc>
          <a:spcPts val="2400"/>
        </a:lnSpc>
        <a:spcBef>
          <a:spcPct val="0"/>
        </a:spcBef>
        <a:spcAft>
          <a:spcPct val="10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3260725" indent="-260350" algn="l" defTabSz="1042988" rtl="0" eaLnBrk="1" fontAlgn="base" hangingPunct="1">
        <a:lnSpc>
          <a:spcPts val="2400"/>
        </a:lnSpc>
        <a:spcBef>
          <a:spcPct val="0"/>
        </a:spcBef>
        <a:spcAft>
          <a:spcPct val="10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717925" indent="-260350" algn="l" defTabSz="1042988" rtl="0" eaLnBrk="1" fontAlgn="base" hangingPunct="1">
        <a:lnSpc>
          <a:spcPts val="2400"/>
        </a:lnSpc>
        <a:spcBef>
          <a:spcPct val="0"/>
        </a:spcBef>
        <a:spcAft>
          <a:spcPct val="10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4175125" indent="-260350" algn="l" defTabSz="1042988" rtl="0" eaLnBrk="1" fontAlgn="base" hangingPunct="1">
        <a:lnSpc>
          <a:spcPts val="2400"/>
        </a:lnSpc>
        <a:spcBef>
          <a:spcPct val="0"/>
        </a:spcBef>
        <a:spcAft>
          <a:spcPct val="10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.emf"/><Relationship Id="rId3" Type="http://schemas.openxmlformats.org/officeDocument/2006/relationships/tags" Target="../tags/tag75.xml"/><Relationship Id="rId21" Type="http://schemas.openxmlformats.org/officeDocument/2006/relationships/chart" Target="../charts/chart15.xml"/><Relationship Id="rId7" Type="http://schemas.openxmlformats.org/officeDocument/2006/relationships/tags" Target="../tags/tag79.xml"/><Relationship Id="rId12" Type="http://schemas.openxmlformats.org/officeDocument/2006/relationships/notesSlide" Target="../notesSlides/notesSlide9.xml"/><Relationship Id="rId17" Type="http://schemas.openxmlformats.org/officeDocument/2006/relationships/oleObject" Target="../embeddings/oleObject18.bin"/><Relationship Id="rId2" Type="http://schemas.openxmlformats.org/officeDocument/2006/relationships/tags" Target="../tags/tag74.xml"/><Relationship Id="rId16" Type="http://schemas.openxmlformats.org/officeDocument/2006/relationships/image" Target="../media/image7.wmf"/><Relationship Id="rId20" Type="http://schemas.openxmlformats.org/officeDocument/2006/relationships/chart" Target="../charts/chart14.xml"/><Relationship Id="rId1" Type="http://schemas.openxmlformats.org/officeDocument/2006/relationships/vmlDrawing" Target="../drawings/vmlDrawing9.v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7.xml"/><Relationship Id="rId15" Type="http://schemas.openxmlformats.org/officeDocument/2006/relationships/image" Target="../media/image6.wmf"/><Relationship Id="rId10" Type="http://schemas.openxmlformats.org/officeDocument/2006/relationships/tags" Target="../tags/tag82.xml"/><Relationship Id="rId19" Type="http://schemas.openxmlformats.org/officeDocument/2006/relationships/image" Target="../media/image8.wmf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.emf"/><Relationship Id="rId3" Type="http://schemas.openxmlformats.org/officeDocument/2006/relationships/tags" Target="../tags/tag84.xml"/><Relationship Id="rId21" Type="http://schemas.openxmlformats.org/officeDocument/2006/relationships/chart" Target="../charts/chart17.xml"/><Relationship Id="rId7" Type="http://schemas.openxmlformats.org/officeDocument/2006/relationships/tags" Target="../tags/tag88.xml"/><Relationship Id="rId12" Type="http://schemas.openxmlformats.org/officeDocument/2006/relationships/notesSlide" Target="../notesSlides/notesSlide10.xml"/><Relationship Id="rId17" Type="http://schemas.openxmlformats.org/officeDocument/2006/relationships/oleObject" Target="../embeddings/oleObject20.bin"/><Relationship Id="rId2" Type="http://schemas.openxmlformats.org/officeDocument/2006/relationships/tags" Target="../tags/tag83.xml"/><Relationship Id="rId16" Type="http://schemas.openxmlformats.org/officeDocument/2006/relationships/image" Target="../media/image7.wmf"/><Relationship Id="rId20" Type="http://schemas.openxmlformats.org/officeDocument/2006/relationships/chart" Target="../charts/chart1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6.xml"/><Relationship Id="rId15" Type="http://schemas.openxmlformats.org/officeDocument/2006/relationships/image" Target="../media/image6.wmf"/><Relationship Id="rId10" Type="http://schemas.openxmlformats.org/officeDocument/2006/relationships/tags" Target="../tags/tag91.xml"/><Relationship Id="rId19" Type="http://schemas.openxmlformats.org/officeDocument/2006/relationships/image" Target="../media/image8.wmf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.wmf"/><Relationship Id="rId3" Type="http://schemas.openxmlformats.org/officeDocument/2006/relationships/tags" Target="../tags/tag93.xml"/><Relationship Id="rId21" Type="http://schemas.openxmlformats.org/officeDocument/2006/relationships/image" Target="../media/image8.wmf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6.wmf"/><Relationship Id="rId2" Type="http://schemas.openxmlformats.org/officeDocument/2006/relationships/tags" Target="../tags/tag92.xml"/><Relationship Id="rId16" Type="http://schemas.openxmlformats.org/officeDocument/2006/relationships/image" Target="../media/image4.emf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1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100.xml"/><Relationship Id="rId19" Type="http://schemas.openxmlformats.org/officeDocument/2006/relationships/oleObject" Target="../embeddings/oleObject22.bin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6" Type="http://schemas.openxmlformats.org/officeDocument/2006/relationships/image" Target="../media/image7.wmf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6.wmf"/><Relationship Id="rId10" Type="http://schemas.openxmlformats.org/officeDocument/2006/relationships/tags" Target="../tags/tag10.xml"/><Relationship Id="rId19" Type="http://schemas.openxmlformats.org/officeDocument/2006/relationships/image" Target="../media/image8.w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.emf"/><Relationship Id="rId3" Type="http://schemas.openxmlformats.org/officeDocument/2006/relationships/tags" Target="../tags/tag12.xml"/><Relationship Id="rId21" Type="http://schemas.openxmlformats.org/officeDocument/2006/relationships/chart" Target="../charts/chart3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2.xml"/><Relationship Id="rId1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6" Type="http://schemas.openxmlformats.org/officeDocument/2006/relationships/image" Target="../media/image7.wmf"/><Relationship Id="rId20" Type="http://schemas.openxmlformats.org/officeDocument/2006/relationships/chart" Target="../charts/chart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15" Type="http://schemas.openxmlformats.org/officeDocument/2006/relationships/image" Target="../media/image6.wmf"/><Relationship Id="rId10" Type="http://schemas.openxmlformats.org/officeDocument/2006/relationships/tags" Target="../tags/tag19.xml"/><Relationship Id="rId19" Type="http://schemas.openxmlformats.org/officeDocument/2006/relationships/image" Target="../media/image8.wmf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chart" Target="../charts/chart4.xml"/><Relationship Id="rId18" Type="http://schemas.openxmlformats.org/officeDocument/2006/relationships/oleObject" Target="../embeddings/oleObject6.bin"/><Relationship Id="rId3" Type="http://schemas.openxmlformats.org/officeDocument/2006/relationships/tags" Target="../tags/tag21.xml"/><Relationship Id="rId21" Type="http://schemas.openxmlformats.org/officeDocument/2006/relationships/chart" Target="../charts/chart5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7.wmf"/><Relationship Id="rId2" Type="http://schemas.openxmlformats.org/officeDocument/2006/relationships/tags" Target="../tags/tag20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5" Type="http://schemas.openxmlformats.org/officeDocument/2006/relationships/image" Target="../media/image4.emf"/><Relationship Id="rId10" Type="http://schemas.openxmlformats.org/officeDocument/2006/relationships/tags" Target="../tags/tag28.xml"/><Relationship Id="rId19" Type="http://schemas.openxmlformats.org/officeDocument/2006/relationships/image" Target="../media/image5.emf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chart" Target="../charts/chart6.xml"/><Relationship Id="rId18" Type="http://schemas.openxmlformats.org/officeDocument/2006/relationships/oleObject" Target="../embeddings/oleObject8.bin"/><Relationship Id="rId3" Type="http://schemas.openxmlformats.org/officeDocument/2006/relationships/tags" Target="../tags/tag30.xml"/><Relationship Id="rId21" Type="http://schemas.openxmlformats.org/officeDocument/2006/relationships/image" Target="../media/image9.png"/><Relationship Id="rId7" Type="http://schemas.openxmlformats.org/officeDocument/2006/relationships/tags" Target="../tags/tag34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7.wmf"/><Relationship Id="rId2" Type="http://schemas.openxmlformats.org/officeDocument/2006/relationships/tags" Target="../tags/tag29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5" Type="http://schemas.openxmlformats.org/officeDocument/2006/relationships/image" Target="../media/image4.emf"/><Relationship Id="rId10" Type="http://schemas.openxmlformats.org/officeDocument/2006/relationships/tags" Target="../tags/tag37.xml"/><Relationship Id="rId19" Type="http://schemas.openxmlformats.org/officeDocument/2006/relationships/image" Target="../media/image5.e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chart" Target="../charts/chart7.xml"/><Relationship Id="rId18" Type="http://schemas.openxmlformats.org/officeDocument/2006/relationships/oleObject" Target="../embeddings/oleObject10.bin"/><Relationship Id="rId3" Type="http://schemas.openxmlformats.org/officeDocument/2006/relationships/tags" Target="../tags/tag39.xml"/><Relationship Id="rId21" Type="http://schemas.openxmlformats.org/officeDocument/2006/relationships/chart" Target="../charts/chart8.xml"/><Relationship Id="rId7" Type="http://schemas.openxmlformats.org/officeDocument/2006/relationships/tags" Target="../tags/tag43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7.wmf"/><Relationship Id="rId2" Type="http://schemas.openxmlformats.org/officeDocument/2006/relationships/tags" Target="../tags/tag38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15" Type="http://schemas.openxmlformats.org/officeDocument/2006/relationships/image" Target="../media/image4.emf"/><Relationship Id="rId10" Type="http://schemas.openxmlformats.org/officeDocument/2006/relationships/tags" Target="../tags/tag46.xml"/><Relationship Id="rId19" Type="http://schemas.openxmlformats.org/officeDocument/2006/relationships/image" Target="../media/image5.emf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5.emf"/><Relationship Id="rId3" Type="http://schemas.openxmlformats.org/officeDocument/2006/relationships/tags" Target="../tags/tag48.xml"/><Relationship Id="rId21" Type="http://schemas.openxmlformats.org/officeDocument/2006/relationships/chart" Target="../charts/chart10.xml"/><Relationship Id="rId7" Type="http://schemas.openxmlformats.org/officeDocument/2006/relationships/tags" Target="../tags/tag52.xml"/><Relationship Id="rId12" Type="http://schemas.openxmlformats.org/officeDocument/2006/relationships/notesSlide" Target="../notesSlides/notesSlide6.xml"/><Relationship Id="rId17" Type="http://schemas.openxmlformats.org/officeDocument/2006/relationships/oleObject" Target="../embeddings/oleObject12.bin"/><Relationship Id="rId2" Type="http://schemas.openxmlformats.org/officeDocument/2006/relationships/tags" Target="../tags/tag47.xml"/><Relationship Id="rId16" Type="http://schemas.openxmlformats.org/officeDocument/2006/relationships/image" Target="../media/image7.wmf"/><Relationship Id="rId20" Type="http://schemas.openxmlformats.org/officeDocument/2006/relationships/chart" Target="../charts/chart9.xml"/><Relationship Id="rId1" Type="http://schemas.openxmlformats.org/officeDocument/2006/relationships/vmlDrawing" Target="../drawings/vmlDrawing6.v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15" Type="http://schemas.openxmlformats.org/officeDocument/2006/relationships/image" Target="../media/image6.wmf"/><Relationship Id="rId10" Type="http://schemas.openxmlformats.org/officeDocument/2006/relationships/tags" Target="../tags/tag55.xml"/><Relationship Id="rId19" Type="http://schemas.openxmlformats.org/officeDocument/2006/relationships/image" Target="../media/image8.w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.emf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7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56.xml"/><Relationship Id="rId16" Type="http://schemas.openxmlformats.org/officeDocument/2006/relationships/image" Target="../media/image7.wmf"/><Relationship Id="rId20" Type="http://schemas.openxmlformats.org/officeDocument/2006/relationships/chart" Target="../charts/chart11.xml"/><Relationship Id="rId1" Type="http://schemas.openxmlformats.org/officeDocument/2006/relationships/vmlDrawing" Target="../drawings/vmlDrawing7.v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15" Type="http://schemas.openxmlformats.org/officeDocument/2006/relationships/image" Target="../media/image6.wmf"/><Relationship Id="rId10" Type="http://schemas.openxmlformats.org/officeDocument/2006/relationships/tags" Target="../tags/tag64.xml"/><Relationship Id="rId19" Type="http://schemas.openxmlformats.org/officeDocument/2006/relationships/image" Target="../media/image8.wmf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.emf"/><Relationship Id="rId3" Type="http://schemas.openxmlformats.org/officeDocument/2006/relationships/tags" Target="../tags/tag66.xml"/><Relationship Id="rId21" Type="http://schemas.openxmlformats.org/officeDocument/2006/relationships/chart" Target="../charts/chart13.xml"/><Relationship Id="rId7" Type="http://schemas.openxmlformats.org/officeDocument/2006/relationships/tags" Target="../tags/tag70.xml"/><Relationship Id="rId12" Type="http://schemas.openxmlformats.org/officeDocument/2006/relationships/notesSlide" Target="../notesSlides/notesSlide8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65.xml"/><Relationship Id="rId16" Type="http://schemas.openxmlformats.org/officeDocument/2006/relationships/image" Target="../media/image7.wmf"/><Relationship Id="rId20" Type="http://schemas.openxmlformats.org/officeDocument/2006/relationships/chart" Target="../charts/chart12.xml"/><Relationship Id="rId1" Type="http://schemas.openxmlformats.org/officeDocument/2006/relationships/vmlDrawing" Target="../drawings/vmlDrawing8.vml"/><Relationship Id="rId6" Type="http://schemas.openxmlformats.org/officeDocument/2006/relationships/tags" Target="../tags/tag6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15" Type="http://schemas.openxmlformats.org/officeDocument/2006/relationships/image" Target="../media/image6.wmf"/><Relationship Id="rId10" Type="http://schemas.openxmlformats.org/officeDocument/2006/relationships/tags" Target="../tags/tag73.xml"/><Relationship Id="rId19" Type="http://schemas.openxmlformats.org/officeDocument/2006/relationships/image" Target="../media/image8.wmf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20713" y="633413"/>
            <a:ext cx="14239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chemeClr val="bg1"/>
                </a:solidFill>
              </a:rPr>
              <a:t>January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smtClean="0">
                <a:solidFill>
                  <a:schemeClr val="bg1"/>
                </a:solidFill>
              </a:rPr>
              <a:t>201</a:t>
            </a:r>
            <a:r>
              <a:rPr lang="ru-RU" sz="2100" b="1" dirty="0" smtClean="0">
                <a:solidFill>
                  <a:schemeClr val="bg1"/>
                </a:solidFill>
              </a:rPr>
              <a:t>4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20713" y="2986088"/>
            <a:ext cx="92519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400" b="1" dirty="0" smtClean="0">
                <a:solidFill>
                  <a:schemeClr val="bg1"/>
                </a:solidFill>
              </a:rPr>
              <a:t>Russian economy</a:t>
            </a:r>
            <a:r>
              <a:rPr lang="ru-RU" sz="3400" b="1" dirty="0" smtClean="0">
                <a:solidFill>
                  <a:schemeClr val="bg1"/>
                </a:solidFill>
              </a:rPr>
              <a:t>:</a:t>
            </a:r>
            <a:endParaRPr lang="ru-RU" sz="34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400" b="1" dirty="0" smtClean="0">
                <a:solidFill>
                  <a:schemeClr val="bg1"/>
                </a:solidFill>
              </a:rPr>
              <a:t>Factors of deceleration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5125" name="Text Box 4"/>
          <p:cNvSpPr>
            <a:spLocks noGrp="1" noChangeArrowheads="1"/>
          </p:cNvSpPr>
          <p:nvPr>
            <p:ph type="subTitle" idx="1"/>
          </p:nvPr>
        </p:nvSpPr>
        <p:spPr>
          <a:xfrm>
            <a:off x="5345113" y="5397500"/>
            <a:ext cx="4627562" cy="792163"/>
          </a:xfrm>
          <a:noFill/>
        </p:spPr>
        <p:txBody>
          <a:bodyPr wrap="none"/>
          <a:lstStyle/>
          <a:p>
            <a:pPr marL="0" indent="0" algn="r" eaLnBrk="1" hangingPunct="1">
              <a:spcBef>
                <a:spcPct val="50000"/>
              </a:spcBef>
            </a:pPr>
            <a:r>
              <a:rPr lang="en-US" altLang="ja-JP" sz="2100" b="0" dirty="0" smtClean="0">
                <a:solidFill>
                  <a:schemeClr val="bg1"/>
                </a:solidFill>
              </a:rPr>
              <a:t/>
            </a:r>
            <a:br>
              <a:rPr lang="en-US" altLang="ja-JP" sz="2100" b="0" dirty="0" smtClean="0">
                <a:solidFill>
                  <a:schemeClr val="bg1"/>
                </a:solidFill>
              </a:rPr>
            </a:br>
            <a:endParaRPr lang="en-US" sz="2100" b="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13" y="690116"/>
            <a:ext cx="2752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Июнь </a:t>
            </a:r>
            <a:r>
              <a:rPr lang="en-US" sz="2100" b="1" dirty="0" smtClean="0">
                <a:solidFill>
                  <a:schemeClr val="bg1"/>
                </a:solidFill>
              </a:rPr>
              <a:t>2015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г</a:t>
            </a:r>
            <a:r>
              <a:rPr lang="en-US" sz="2100" b="1" dirty="0" smtClean="0">
                <a:solidFill>
                  <a:schemeClr val="bg1"/>
                </a:solidFill>
              </a:rPr>
              <a:t>.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507" y="2986088"/>
            <a:ext cx="99627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Российская экономика</a:t>
            </a:r>
            <a:r>
              <a:rPr lang="en-US" sz="34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Год в условиях санкций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25" y="5799396"/>
            <a:ext cx="4862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Наталия Орлова</a:t>
            </a:r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ru-RU" sz="2100" b="1" dirty="0" smtClean="0">
                <a:solidFill>
                  <a:schemeClr val="bg1"/>
                </a:solidFill>
              </a:rPr>
              <a:t>Главный экономист</a:t>
            </a:r>
            <a:r>
              <a:rPr lang="en-US" sz="2100" b="1" dirty="0" smtClean="0">
                <a:solidFill>
                  <a:schemeClr val="bg1"/>
                </a:solidFill>
              </a:rPr>
              <a:t>,</a:t>
            </a:r>
            <a:r>
              <a:rPr lang="ru-RU" sz="2100" b="1" dirty="0" smtClean="0">
                <a:solidFill>
                  <a:schemeClr val="bg1"/>
                </a:solidFill>
              </a:rPr>
              <a:t> Альфа-Банк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" y="-20320"/>
            <a:ext cx="106870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3087" y="633413"/>
            <a:ext cx="14239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100" b="1" smtClean="0">
                <a:solidFill>
                  <a:schemeClr val="bg1"/>
                </a:solidFill>
              </a:rPr>
              <a:t>Февраль </a:t>
            </a:r>
            <a:r>
              <a:rPr lang="en-US" sz="2100" b="1" dirty="0" smtClean="0">
                <a:solidFill>
                  <a:schemeClr val="bg1"/>
                </a:solidFill>
              </a:rPr>
              <a:t>2016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0252" y="5931505"/>
            <a:ext cx="14239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r>
              <a:rPr lang="ru-RU" sz="2100" b="1" dirty="0" smtClean="0">
                <a:solidFill>
                  <a:schemeClr val="bg1"/>
                </a:solidFill>
              </a:rPr>
              <a:t>Наталия Орлова</a:t>
            </a:r>
            <a:r>
              <a:rPr lang="en-US" sz="2100" b="1" dirty="0" smtClean="0">
                <a:solidFill>
                  <a:schemeClr val="bg1"/>
                </a:solidFill>
              </a:rPr>
              <a:t>, Ph.D.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sz="2100" b="1" dirty="0" smtClean="0">
                <a:solidFill>
                  <a:schemeClr val="bg1"/>
                </a:solidFill>
              </a:rPr>
              <a:t>Руководитель Центра макроэкономического анализа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907" y="2935288"/>
            <a:ext cx="99627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</a:rPr>
              <a:t>Спад 2016 года:</a:t>
            </a:r>
          </a:p>
          <a:p>
            <a:pPr algn="ctr"/>
            <a:r>
              <a:rPr lang="ru-RU" sz="3400" b="1" smtClean="0">
                <a:solidFill>
                  <a:schemeClr val="bg1"/>
                </a:solidFill>
              </a:rPr>
              <a:t>Вызовы банковского </a:t>
            </a:r>
            <a:r>
              <a:rPr lang="ru-RU" sz="3400" b="1" dirty="0" smtClean="0">
                <a:solidFill>
                  <a:schemeClr val="bg1"/>
                </a:solidFill>
              </a:rPr>
              <a:t>сектора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Отзыв лицензий отражает падение доходности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2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ЦБ РФ, </a:t>
            </a:r>
            <a:r>
              <a:rPr lang="ru-RU" sz="1000" i="1" dirty="0" smtClean="0"/>
              <a:t>Альфа-Банк; * - предварительные данные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10</a:t>
            </a:fld>
            <a:endParaRPr lang="en-US" sz="1400">
              <a:solidFill>
                <a:srgbClr val="EF3124"/>
              </a:solidFill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16386" y="6300639"/>
            <a:ext cx="997729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Снижение доходности банковского сектора ускорило процесс отзыва лицензий, высокий уровень просроченной задолженности говорит о том, что консолидация еще будет продолжаться</a:t>
            </a:r>
            <a:endParaRPr lang="en-US" sz="1600" dirty="0" smtClean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05483" y="1461373"/>
            <a:ext cx="2734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Количество банков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02804"/>
              </p:ext>
            </p:extLst>
          </p:nvPr>
        </p:nvGraphicFramePr>
        <p:xfrm>
          <a:off x="397512" y="1874115"/>
          <a:ext cx="4825364" cy="442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0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656016"/>
              </p:ext>
            </p:extLst>
          </p:nvPr>
        </p:nvGraphicFramePr>
        <p:xfrm>
          <a:off x="5297156" y="1797338"/>
          <a:ext cx="4880769" cy="440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689600" y="1461373"/>
            <a:ext cx="44094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Просроченные кредиты, млрд руб. и % портфеля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68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Ставка на ипотеку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4" y="7048499"/>
            <a:ext cx="5630546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ЦБ РФ, </a:t>
            </a:r>
            <a:r>
              <a:rPr lang="en-US" sz="1000" i="1" dirty="0" smtClean="0">
                <a:latin typeface="Helvetica"/>
              </a:rPr>
              <a:t>Frank Research Group, </a:t>
            </a:r>
            <a:r>
              <a:rPr lang="ru-RU" sz="1000" i="1" dirty="0" smtClean="0"/>
              <a:t>Альфа-Банк</a:t>
            </a:r>
            <a:r>
              <a:rPr lang="en-US" sz="1000" i="1" dirty="0" smtClean="0"/>
              <a:t>; * - </a:t>
            </a:r>
            <a:r>
              <a:rPr lang="ru-RU" sz="1000" i="1" dirty="0" smtClean="0"/>
              <a:t>предварительные данные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11</a:t>
            </a:fld>
            <a:endParaRPr lang="en-US" sz="1400">
              <a:solidFill>
                <a:srgbClr val="EF3124"/>
              </a:solidFill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23465" y="6318112"/>
            <a:ext cx="98154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Наращивание ипотечного кредитования через государственные банки может стать приоритетным направлением экономической политики правительства </a:t>
            </a:r>
            <a:endParaRPr lang="en-US" sz="1600" dirty="0" smtClean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16387" y="1461373"/>
            <a:ext cx="49417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Портфель ипотечных кредитов, % ВВП и рост % г/г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97156" y="1461373"/>
            <a:ext cx="49417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Доля госбанков на ипотечном рынке, %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51085"/>
              </p:ext>
            </p:extLst>
          </p:nvPr>
        </p:nvGraphicFramePr>
        <p:xfrm>
          <a:off x="5837381" y="1737360"/>
          <a:ext cx="4401519" cy="432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2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887408"/>
              </p:ext>
            </p:extLst>
          </p:nvPr>
        </p:nvGraphicFramePr>
        <p:xfrm>
          <a:off x="379894" y="1646039"/>
          <a:ext cx="5065866" cy="441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070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defTabSz="1042988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6CB624CB-DFEA-4334-A486-34151BA574EE}" type="slidenum">
              <a:rPr lang="en-US" sz="1400" smtClean="0">
                <a:solidFill>
                  <a:srgbClr val="EF3124"/>
                </a:solidFill>
              </a:rPr>
              <a:pPr/>
              <a:t>12</a:t>
            </a:fld>
            <a:endParaRPr lang="ru-RU" sz="1400" dirty="0" smtClean="0">
              <a:solidFill>
                <a:srgbClr val="EF3124"/>
              </a:solidFill>
            </a:endParaRPr>
          </a:p>
        </p:txBody>
      </p:sp>
      <p:sp>
        <p:nvSpPr>
          <p:cNvPr id="9219" name="Text Box 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32988" y="7118350"/>
            <a:ext cx="2698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50800" rIns="0" bIns="50800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220" name="Line 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5775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57538" y="927100"/>
            <a:ext cx="68024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eaLnBrk="1" hangingPunct="1"/>
            <a:endParaRPr lang="ru-RU" sz="1800" b="1" dirty="0"/>
          </a:p>
        </p:txBody>
      </p:sp>
      <p:sp>
        <p:nvSpPr>
          <p:cNvPr id="9222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04813" y="955675"/>
            <a:ext cx="9680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Основные выводы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9223" name="Object 2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77838" y="2170113"/>
          <a:ext cx="471805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Worksheet" r:id="rId15" imgW="5242680" imgH="5501160" progId="Excel.Sheet.8">
                  <p:embed/>
                </p:oleObj>
              </mc:Choice>
              <mc:Fallback>
                <p:oleObj name="Worksheet" r:id="rId15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170113"/>
                        <a:ext cx="471805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7" hidden="1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3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0"/>
            <a:ext cx="47148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6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449263" y="3340100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Worksheet" r:id="rId19" imgW="5085000" imgH="5186160" progId="Excel.Sheet.8">
                  <p:embed/>
                </p:oleObj>
              </mc:Choice>
              <mc:Fallback>
                <p:oleObj name="Worksheet" r:id="rId19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340100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7" name="Picture 10" hidden="1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340100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13"/>
          <p:cNvSpPr txBox="1">
            <a:spLocks noChangeArrowheads="1"/>
          </p:cNvSpPr>
          <p:nvPr/>
        </p:nvSpPr>
        <p:spPr bwMode="auto">
          <a:xfrm>
            <a:off x="775855" y="1885502"/>
            <a:ext cx="907011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ru-RU" sz="1800" dirty="0" smtClean="0"/>
              <a:t>Выход из кризиса затягивается, розничный кредитный портфель банков продолжает сжиматься, спрос на корпоративные кредиты определяется в первую очередь необходимостью рефинансировать имеющуюся задолженность</a:t>
            </a:r>
            <a:r>
              <a:rPr lang="ru-RU" sz="1800" dirty="0" smtClean="0"/>
              <a:t>. Низкие темпы потенциального рост экономики ограничивают возможность использовать кредитный рычаг для стимулирования экономической активности.</a:t>
            </a:r>
            <a:endParaRPr lang="ru-RU" sz="1800" dirty="0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sz="1800" dirty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800" dirty="0" smtClean="0"/>
              <a:t>Продолжающийся рост просроченных кредитов говорит о возможной проблеме с капиталом банковской системы. На среднесрочном горизонте банковский сектор может создать значительные риски для бюджета.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z="18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800" dirty="0" smtClean="0"/>
              <a:t>Развитие ипотечного рынка могло бы дать положительный экономический эффект. Необходимо по возможности работать над тем, чтобы большее число банков могло работать на этом рынке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US" sz="1800" dirty="0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sz="1800" dirty="0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sz="1800" dirty="0"/>
          </a:p>
          <a:p>
            <a:pPr algn="just" eaLnBrk="1" hangingPunct="1">
              <a:buFont typeface="Wingdings" pitchFamily="2" charset="2"/>
              <a:buChar char="Ø"/>
            </a:pPr>
            <a:endParaRPr lang="en-US" sz="18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51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Россия 2016- спад продолжается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4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5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4" y="7048499"/>
            <a:ext cx="4811381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>
                <a:latin typeface="Helvetica"/>
              </a:rPr>
              <a:t>Источники:</a:t>
            </a:r>
            <a:r>
              <a:rPr lang="ru-RU" sz="1000" i="1" dirty="0" smtClean="0"/>
              <a:t> Росстат, Минфин,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2</a:t>
            </a:fld>
            <a:endParaRPr lang="en-US" sz="1400">
              <a:solidFill>
                <a:srgbClr val="EF3124"/>
              </a:solidFill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668743" y="1420930"/>
            <a:ext cx="9291233" cy="9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500" dirty="0" smtClean="0"/>
              <a:t>Выход из кризиса в этот раз более тяжелый - в отличие от 2009 года, спад в 2016 году продолжится</a:t>
            </a:r>
          </a:p>
          <a:p>
            <a:pPr marL="325898" lvl="1" algn="just">
              <a:buFont typeface="Wingdings" pitchFamily="2" charset="2"/>
              <a:buChar char="Ø"/>
            </a:pPr>
            <a:endParaRPr lang="ru-RU" sz="1000" dirty="0"/>
          </a:p>
          <a:p>
            <a:pPr marL="325898" lvl="1" algn="just">
              <a:buFont typeface="Wingdings" pitchFamily="2" charset="2"/>
              <a:buChar char="Ø"/>
            </a:pPr>
            <a:r>
              <a:rPr lang="ru-RU" sz="1500" dirty="0" smtClean="0"/>
              <a:t>Главным изменением является </a:t>
            </a:r>
            <a:r>
              <a:rPr lang="ru-RU" sz="1500" dirty="0" err="1" smtClean="0"/>
              <a:t>проциклическая</a:t>
            </a:r>
            <a:r>
              <a:rPr lang="ru-RU" sz="1500" dirty="0" smtClean="0"/>
              <a:t> бюджетная политика</a:t>
            </a:r>
            <a:endParaRPr lang="en-US" sz="1500" dirty="0" smtClean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50626" y="2480984"/>
            <a:ext cx="4360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Рост ВВП, % г/г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026693"/>
              </p:ext>
            </p:extLst>
          </p:nvPr>
        </p:nvGraphicFramePr>
        <p:xfrm>
          <a:off x="310879" y="2887354"/>
          <a:ext cx="9867046" cy="393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43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7392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Бюджет: политика жестче, чем в 2009 году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8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9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>
                <a:latin typeface="Helvetica"/>
              </a:rPr>
              <a:t>Источники: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Росстат</a:t>
            </a:r>
            <a:r>
              <a:rPr lang="ru-RU" sz="1000" i="1" dirty="0" smtClean="0"/>
              <a:t>, Минфин,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3</a:t>
            </a:fld>
            <a:endParaRPr lang="en-US" sz="1400">
              <a:solidFill>
                <a:srgbClr val="EF3124"/>
              </a:solidFill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266851" y="6211886"/>
            <a:ext cx="1006061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Расходы бюджета не опережают инфляцию, и снижение зависимости бюджета от цены на нефть является приоритетным</a:t>
            </a:r>
            <a:endParaRPr lang="en-US" sz="1600" dirty="0" smtClean="0"/>
          </a:p>
          <a:p>
            <a:pPr marL="325898" lvl="1" algn="just"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4020" y="1411411"/>
            <a:ext cx="5440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Рост расходов бюджета и инфляция, </a:t>
            </a:r>
            <a:r>
              <a:rPr lang="en-US" sz="1200" b="1" dirty="0" smtClean="0">
                <a:solidFill>
                  <a:srgbClr val="000000"/>
                </a:solidFill>
              </a:rPr>
              <a:t>%</a:t>
            </a:r>
            <a:r>
              <a:rPr lang="ru-RU" sz="1200" b="1" dirty="0" smtClean="0">
                <a:solidFill>
                  <a:srgbClr val="000000"/>
                </a:solidFill>
              </a:rPr>
              <a:t> г/г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924947" y="1365250"/>
            <a:ext cx="4020179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ctr"/>
            <a:r>
              <a:rPr lang="ru-RU" sz="1200" b="1" dirty="0" smtClean="0"/>
              <a:t>Цена на нефть, балансирующая бюджет, </a:t>
            </a:r>
            <a:r>
              <a:rPr lang="en-US" sz="1200" b="1" dirty="0" smtClean="0"/>
              <a:t>$/</a:t>
            </a:r>
            <a:r>
              <a:rPr lang="ru-RU" sz="1200" b="1" dirty="0" err="1" smtClean="0"/>
              <a:t>барр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graphicFrame>
        <p:nvGraphicFramePr>
          <p:cNvPr id="22" name="old double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310754"/>
              </p:ext>
            </p:extLst>
          </p:nvPr>
        </p:nvGraphicFramePr>
        <p:xfrm>
          <a:off x="5297156" y="1596076"/>
          <a:ext cx="5097474" cy="445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7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01085"/>
              </p:ext>
            </p:extLst>
          </p:nvPr>
        </p:nvGraphicFramePr>
        <p:xfrm>
          <a:off x="327024" y="1642238"/>
          <a:ext cx="5037301" cy="449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035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21820"/>
              </p:ext>
            </p:extLst>
          </p:nvPr>
        </p:nvGraphicFramePr>
        <p:xfrm>
          <a:off x="5435600" y="1691173"/>
          <a:ext cx="4663440" cy="458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Безработица остается на низких уровнях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4" name="Worksheet" r:id="rId14" imgW="5242680" imgH="5501160" progId="Excel.Sheet.8">
                  <p:embed/>
                </p:oleObj>
              </mc:Choice>
              <mc:Fallback>
                <p:oleObj name="Worksheet" r:id="rId14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5" name="Worksheet" r:id="rId18" imgW="5085000" imgH="5186160" progId="Excel.Sheet.8">
                  <p:embed/>
                </p:oleObj>
              </mc:Choice>
              <mc:Fallback>
                <p:oleObj name="Worksheet" r:id="rId18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Росстат</a:t>
            </a:r>
            <a:r>
              <a:rPr lang="ru-RU" sz="1000" i="1" dirty="0" smtClean="0"/>
              <a:t>, Минэкономразвития,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4</a:t>
            </a:fld>
            <a:endParaRPr lang="en-US" sz="1400" dirty="0">
              <a:solidFill>
                <a:srgbClr val="EF3124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61832" y="1413225"/>
            <a:ext cx="4661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Уровень безработицы, %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</a:rPr>
              <a:t>экономически активного населения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121920" y="6273497"/>
            <a:ext cx="960087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В отличие от 2009 года, когда уровень безработицы на пике составлял 9,4%, в 2015 году максимальный уровень безработицы составил всего 5,9%</a:t>
            </a:r>
            <a:endParaRPr lang="en-US" sz="160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16881" y="1426633"/>
            <a:ext cx="4661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Численность экономически активного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населения, млн чел.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1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13081"/>
              </p:ext>
            </p:extLst>
          </p:nvPr>
        </p:nvGraphicFramePr>
        <p:xfrm>
          <a:off x="387349" y="1795965"/>
          <a:ext cx="5129532" cy="447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563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323706"/>
              </p:ext>
            </p:extLst>
          </p:nvPr>
        </p:nvGraphicFramePr>
        <p:xfrm>
          <a:off x="387349" y="1611299"/>
          <a:ext cx="4149692" cy="454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3"/>
            <a:ext cx="9761538" cy="4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Номинальные доходы населения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9" name="Worksheet" r:id="rId14" imgW="5242680" imgH="5501160" progId="Excel.Sheet.8">
                  <p:embed/>
                </p:oleObj>
              </mc:Choice>
              <mc:Fallback>
                <p:oleObj name="Worksheet" r:id="rId14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0" name="Worksheet" r:id="rId18" imgW="5085000" imgH="5186160" progId="Excel.Sheet.8">
                  <p:embed/>
                </p:oleObj>
              </mc:Choice>
              <mc:Fallback>
                <p:oleObj name="Worksheet" r:id="rId18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Росстат</a:t>
            </a:r>
            <a:r>
              <a:rPr lang="ru-RU" sz="1000" i="1" dirty="0" smtClean="0"/>
              <a:t>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5</a:t>
            </a:fld>
            <a:endParaRPr lang="en-US" sz="1400" dirty="0">
              <a:solidFill>
                <a:srgbClr val="EF3124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15832" y="1413225"/>
            <a:ext cx="3370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Рост номинальных зарплат, % г/г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416387" y="6273496"/>
            <a:ext cx="9962715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В отличие от 2009 года рост номинальных зарплат в этом году обеспечен индексациями в негосударственных секторах</a:t>
            </a:r>
            <a:endParaRPr lang="en-US" sz="160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16881" y="1426633"/>
            <a:ext cx="46610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Рост зарплат за 9М09 и 9М15 по секторам, % г/г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32" y="1859280"/>
            <a:ext cx="5531470" cy="42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21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17729"/>
              </p:ext>
            </p:extLst>
          </p:nvPr>
        </p:nvGraphicFramePr>
        <p:xfrm>
          <a:off x="5745624" y="1611299"/>
          <a:ext cx="4536295" cy="481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Проблемы регионов заставят повысить подох. налог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2" name="Worksheet" r:id="rId14" imgW="5242680" imgH="5501160" progId="Excel.Sheet.8">
                  <p:embed/>
                </p:oleObj>
              </mc:Choice>
              <mc:Fallback>
                <p:oleObj name="Worksheet" r:id="rId14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3" name="Worksheet" r:id="rId18" imgW="5085000" imgH="5186160" progId="Excel.Sheet.8">
                  <p:embed/>
                </p:oleObj>
              </mc:Choice>
              <mc:Fallback>
                <p:oleObj name="Worksheet" r:id="rId18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Минфин</a:t>
            </a:r>
            <a:r>
              <a:rPr lang="en-GB" sz="1000" i="1" dirty="0" smtClean="0">
                <a:latin typeface="Helvetica"/>
              </a:rPr>
              <a:t>, </a:t>
            </a:r>
            <a:r>
              <a:rPr lang="ru-RU" sz="1000" i="1" dirty="0" smtClean="0"/>
              <a:t>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6</a:t>
            </a:fld>
            <a:endParaRPr lang="en-US" sz="1400" dirty="0">
              <a:solidFill>
                <a:srgbClr val="EF3124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61832" y="1413225"/>
            <a:ext cx="46610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Долг региональных бюджетов, млрд руб. и % доходов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485775" y="6427871"/>
            <a:ext cx="9814069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Введение прогрессивной ставки подоходного налога является вероятным сценарием после выборов 2018 года</a:t>
            </a:r>
            <a:endParaRPr lang="en-US" sz="160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38801" y="1413225"/>
            <a:ext cx="4661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Налог на доходы физлиц, % ВВП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</a:rPr>
              <a:t>и % доходов региональных бюджетов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0" name="old double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459647"/>
              </p:ext>
            </p:extLst>
          </p:nvPr>
        </p:nvGraphicFramePr>
        <p:xfrm>
          <a:off x="416386" y="1670685"/>
          <a:ext cx="5354493" cy="460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153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Выплаты внешнего долга ограничивают инвестиции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8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Минфин</a:t>
            </a:r>
            <a:r>
              <a:rPr lang="en-GB" sz="1000" i="1" dirty="0" smtClean="0">
                <a:latin typeface="Helvetica"/>
              </a:rPr>
              <a:t>, </a:t>
            </a:r>
            <a:r>
              <a:rPr lang="ru-RU" sz="1000" i="1" dirty="0" smtClean="0">
                <a:latin typeface="Helvetica"/>
              </a:rPr>
              <a:t>Росстат</a:t>
            </a:r>
            <a:r>
              <a:rPr lang="ru-RU" sz="1000" i="1" dirty="0" smtClean="0"/>
              <a:t>, ЦБ РФ,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7</a:t>
            </a:fld>
            <a:endParaRPr lang="en-US" sz="1400" dirty="0">
              <a:solidFill>
                <a:srgbClr val="EF3124"/>
              </a:solidFill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416387" y="6273497"/>
            <a:ext cx="9964737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Падение инвестиций на 8,4%г/г по итогам 2015 года стало негативным сюрпризом; выплаты </a:t>
            </a:r>
            <a:r>
              <a:rPr lang="en-US" sz="1600" dirty="0" smtClean="0"/>
              <a:t>$47</a:t>
            </a:r>
            <a:r>
              <a:rPr lang="ru-RU" sz="1600" dirty="0" smtClean="0"/>
              <a:t> млрд по внешнему долгу </a:t>
            </a:r>
            <a:r>
              <a:rPr lang="ru-RU" sz="1600" dirty="0" smtClean="0"/>
              <a:t>отвлека</a:t>
            </a:r>
            <a:r>
              <a:rPr lang="ru-RU" sz="1600" dirty="0"/>
              <a:t>ю</a:t>
            </a:r>
            <a:r>
              <a:rPr lang="ru-RU" sz="1600" dirty="0" smtClean="0"/>
              <a:t>т </a:t>
            </a:r>
            <a:r>
              <a:rPr lang="ru-RU" sz="1600" dirty="0" smtClean="0"/>
              <a:t>ресурсы из экономики</a:t>
            </a:r>
            <a:endParaRPr lang="en-US" sz="160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720081" y="1426633"/>
            <a:ext cx="46610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Динамика корпоративного внешнего долга, </a:t>
            </a:r>
            <a:r>
              <a:rPr lang="en-US" sz="1200" b="1" dirty="0" smtClean="0">
                <a:solidFill>
                  <a:srgbClr val="000000"/>
                </a:solidFill>
              </a:rPr>
              <a:t>$ </a:t>
            </a:r>
            <a:r>
              <a:rPr lang="ru-RU" sz="1200" b="1" dirty="0" smtClean="0">
                <a:solidFill>
                  <a:srgbClr val="000000"/>
                </a:solidFill>
              </a:rPr>
              <a:t>млрд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2293" y="1447852"/>
            <a:ext cx="4737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Динамика доходов и инвестиций, % г/г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21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25553"/>
              </p:ext>
            </p:extLst>
          </p:nvPr>
        </p:nvGraphicFramePr>
        <p:xfrm>
          <a:off x="5795828" y="1797339"/>
          <a:ext cx="4454071" cy="427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336765"/>
              </p:ext>
            </p:extLst>
          </p:nvPr>
        </p:nvGraphicFramePr>
        <p:xfrm>
          <a:off x="485776" y="1788318"/>
          <a:ext cx="5234305" cy="448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87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Процентные ставки ниже чем в 2009-2010 гг.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0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1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Росстат</a:t>
            </a:r>
            <a:r>
              <a:rPr lang="ru-RU" sz="1000" i="1" dirty="0" smtClean="0"/>
              <a:t>, ЦБ РФ, 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8</a:t>
            </a:fld>
            <a:endParaRPr lang="en-US" sz="1400">
              <a:solidFill>
                <a:srgbClr val="EF3124"/>
              </a:solidFill>
            </a:endParaRPr>
          </a:p>
        </p:txBody>
      </p:sp>
      <p:graphicFrame>
        <p:nvGraphicFramePr>
          <p:cNvPr id="14" name="old double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00728"/>
              </p:ext>
            </p:extLst>
          </p:nvPr>
        </p:nvGraphicFramePr>
        <p:xfrm>
          <a:off x="416386" y="1511916"/>
          <a:ext cx="9936653" cy="542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791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2989" y="7118351"/>
            <a:ext cx="269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9" tIns="50793" rIns="0" bIns="5079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r"/>
            <a:r>
              <a:rPr lang="en-GB" sz="1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5776" y="1365250"/>
            <a:ext cx="9474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6387" y="925514"/>
            <a:ext cx="97615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45715" rIns="91428" bIns="45715"/>
          <a:lstStyle/>
          <a:p>
            <a:pPr eaLnBrk="1" hangingPunct="1"/>
            <a:r>
              <a:rPr lang="ru-RU" sz="2400" b="1" dirty="0" smtClean="0">
                <a:latin typeface="Verdana" pitchFamily="34" charset="0"/>
              </a:rPr>
              <a:t>Розничное кредитование продолжает сжиматься</a:t>
            </a:r>
            <a:endParaRPr lang="en-US" sz="2400" b="1" dirty="0">
              <a:latin typeface="Verdana" pitchFamily="34" charset="0"/>
            </a:endParaRPr>
          </a:p>
        </p:txBody>
      </p:sp>
      <p:graphicFrame>
        <p:nvGraphicFramePr>
          <p:cNvPr id="10245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7839" y="2170114"/>
          <a:ext cx="4718049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8" name="Worksheet" r:id="rId13" imgW="5242680" imgH="5501160" progId="Excel.Sheet.8">
                  <p:embed/>
                </p:oleObj>
              </mc:Choice>
              <mc:Fallback>
                <p:oleObj name="Worksheet" r:id="rId13" imgW="5242680" imgH="550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9" y="2170114"/>
                        <a:ext cx="4718049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 hidden="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70114"/>
            <a:ext cx="4714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hidden="1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050" y="2876551"/>
            <a:ext cx="4714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8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9264" y="3340101"/>
          <a:ext cx="45862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9" name="Worksheet" r:id="rId17" imgW="5085000" imgH="5186160" progId="Excel.Sheet.8">
                  <p:embed/>
                </p:oleObj>
              </mc:Choice>
              <mc:Fallback>
                <p:oleObj name="Worksheet" r:id="rId17" imgW="5085000" imgH="51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3340101"/>
                        <a:ext cx="4586287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10" hidden="1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3340101"/>
            <a:ext cx="4583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85775" y="7048499"/>
            <a:ext cx="4352924" cy="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r>
              <a:rPr lang="ru-RU" sz="1000" i="1" dirty="0" smtClean="0"/>
              <a:t>Источники</a:t>
            </a:r>
            <a:r>
              <a:rPr lang="ru-RU" sz="1000" i="1" dirty="0" smtClean="0">
                <a:latin typeface="Helvetica"/>
              </a:rPr>
              <a:t>:</a:t>
            </a:r>
            <a:r>
              <a:rPr lang="en-GB" sz="1000" i="1" dirty="0" smtClean="0">
                <a:latin typeface="Helvetica"/>
              </a:rPr>
              <a:t> </a:t>
            </a:r>
            <a:r>
              <a:rPr lang="ru-RU" sz="1000" i="1" dirty="0" smtClean="0">
                <a:latin typeface="Helvetica"/>
              </a:rPr>
              <a:t>ЦБ РФ, </a:t>
            </a:r>
            <a:r>
              <a:rPr lang="ru-RU" sz="1000" i="1" dirty="0" smtClean="0"/>
              <a:t>Альфа-Банк</a:t>
            </a:r>
            <a:endParaRPr lang="en-US" sz="1000" i="1" dirty="0"/>
          </a:p>
        </p:txBody>
      </p:sp>
      <p:sp>
        <p:nvSpPr>
          <p:cNvPr id="10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858" indent="-285715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2859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002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146" indent="-228572" defTabSz="104286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289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432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8576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5720" indent="-228572" defTabSz="10428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30A1029D-BA92-4D22-A746-90F377CBFA76}" type="slidenum">
              <a:rPr lang="en-US" sz="1400">
                <a:solidFill>
                  <a:srgbClr val="EF3124"/>
                </a:solidFill>
              </a:rPr>
              <a:pPr/>
              <a:t>9</a:t>
            </a:fld>
            <a:endParaRPr lang="en-US" sz="1400">
              <a:solidFill>
                <a:srgbClr val="EF3124"/>
              </a:solidFill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23465" y="6060865"/>
            <a:ext cx="9815436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2857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marL="325898" lvl="1" algn="just">
              <a:buFont typeface="Wingdings" pitchFamily="2" charset="2"/>
              <a:buChar char="Ø"/>
            </a:pPr>
            <a:r>
              <a:rPr lang="ru-RU" sz="1600" dirty="0" smtClean="0"/>
              <a:t>Благодаря процентной политики ЦБ динамика корпоративного кредитования в 2015 была лучше по сравнению с 2009 годом. Динамика розничного кредитования страдает от снижения реальных доходов населения. </a:t>
            </a:r>
            <a:endParaRPr lang="en-US" sz="1600" dirty="0" smtClean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16387" y="1461373"/>
            <a:ext cx="4941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Динамика корпоративного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 розничного кредитования, % г/г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581636" y="1461373"/>
            <a:ext cx="4941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Розничные кредиты: доля валютных кредитов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 просроченных кредитов</a:t>
            </a:r>
          </a:p>
        </p:txBody>
      </p:sp>
      <p:graphicFrame>
        <p:nvGraphicFramePr>
          <p:cNvPr id="19" name="old fron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06760"/>
              </p:ext>
            </p:extLst>
          </p:nvPr>
        </p:nvGraphicFramePr>
        <p:xfrm>
          <a:off x="344797" y="1830705"/>
          <a:ext cx="4952360" cy="423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2" name="old text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43391"/>
              </p:ext>
            </p:extLst>
          </p:nvPr>
        </p:nvGraphicFramePr>
        <p:xfrm>
          <a:off x="5358132" y="1830705"/>
          <a:ext cx="4880769" cy="41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85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19.25"/>
  <p:tag name="PRINTWIDTH" val="26.75"/>
  <p:tag name="SLIDEELEMTYPE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B14F2F31-7DDD-11D6-8B38-00B0D07828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E40E1394-E835-11D6-8BE4-00B0D07828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E40E1394-E835-11D6-8BE4-00B0D078289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4"/>
  <p:tag name="TAGORIENTATION" val="Letter"/>
  <p:tag name="ARRANGETOGRID" val="False"/>
  <p:tag name="RIGHTCOLBOTTOMMARGIN" val="p0"/>
  <p:tag name="RIGHTCOLTOPMARGIN" val="p0"/>
  <p:tag name="RIGHTCOLRIGHTMARGIN" val="p0"/>
  <p:tag name="RIGHTCOLLEFTMARGIN" val="p0"/>
  <p:tag name="LEFTCOLBOTTOMMARGIN" val="p0"/>
  <p:tag name="LEFTCOLTOPMARGIN" val="p0"/>
  <p:tag name="LEFTCOLRIGHTMARGIN" val="p0"/>
  <p:tag name="LEFTCOLLEFTMARGIN" val="p0"/>
  <p:tag name="SLIDEBOTTOMMARGIN" val="p0"/>
  <p:tag name="SLIDETOPMARGIN" val="p0"/>
  <p:tag name="SLIDERIGHTMARGIN" val="p0"/>
  <p:tag name="SLIDELEFTMARGIN" val="p0"/>
  <p:tag name="FONTRATIO" val="p0"/>
  <p:tag name="SPACEBETWEENOBJECTS" val="p0"/>
  <p:tag name="WSPAGENUMBER" val="1"/>
  <p:tag name="INCLUDEINTOC" val="0"/>
  <p:tag name="SLIDETYPE" val="7"/>
  <p:tag name="CREATOR" val="lamk"/>
  <p:tag name="CREATIONDATE" val="Nov. 13, 01"/>
  <p:tag name="CREATION_REGION" val="New York"/>
  <p:tag name="CREATINGOS" val="Windows (32-bit) 4.00"/>
  <p:tag name="CREATINGVERSION" val="8.0b"/>
  <p:tag name="OFFICEBUILD" val="5507 "/>
  <p:tag name="PITCHBOOKBUILD" val="1.2 c"/>
  <p:tag name="SLIDENAME" val="Slide215"/>
  <p:tag name="GUID" val="FEFA4DDE-D85D-11D5-8AA9-00D0B7103C13"/>
  <p:tag name="NAME" val="Full Page, Two Objects with Vertical Split, Char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19.25"/>
  <p:tag name="PRINTWIDTH" val="26.75"/>
  <p:tag name="SLIDEELEMTYPE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OCKED" val="True"/>
  <p:tag name="DEFAULTHEIGHT" val="p0"/>
  <p:tag name="DEFAULTWIDTH" val="p702"/>
  <p:tag name="DEFAULTTOP" val="p126"/>
  <p:tag name="DEFAULTLEFT" val="p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1"/>
  <p:tag name="DEFAULTLEFT" val="234.125"/>
  <p:tag name="DEFAULTOFFLEFT" val="-524"/>
  <p:tag name="DEFAULTONLEFT" val="234.125"/>
  <p:tag name="DEFAULTWIDTH" val="504"/>
  <p:tag name="DEFAULTHEIGHT" val="23.5"/>
  <p:tag name="PRESERVEASPECTRATIO" val="False"/>
  <p:tag name="DEFAULTTOP" val="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BulletStyle"/>
  <p:tag name="SLIDEELEMTYPE" val="2"/>
  <p:tag name="DEFAULTLEFT" val="234"/>
  <p:tag name="DEFAULTOFFLEFT" val="-524"/>
  <p:tag name="DEFAULTONLEFT" val="234"/>
  <p:tag name="DEFAULTWIDTH" val="504"/>
  <p:tag name="DEFAULTHEIGHT" val="23.5"/>
  <p:tag name="PRESERVEASPECTRATIO" val="False"/>
  <p:tag name="DEFAULTTOP" val="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CHART" val="CF065090-7F09-11D6-8B3A-00B0D078289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_BW_PIX" val="CF065090-7F09-11D6-8B3A-00B0D0782891"/>
</p:tagLst>
</file>

<file path=ppt/theme/theme1.xml><?xml version="1.0" encoding="utf-8"?>
<a:theme xmlns:a="http://schemas.openxmlformats.org/drawingml/2006/main" name="Alfa PRESENTATION Template v3">
  <a:themeElements>
    <a:clrScheme name="Blank Presentation 1">
      <a:dk1>
        <a:srgbClr val="000000"/>
      </a:dk1>
      <a:lt1>
        <a:srgbClr val="FFFFFF"/>
      </a:lt1>
      <a:dk2>
        <a:srgbClr val="EF3124"/>
      </a:dk2>
      <a:lt2>
        <a:srgbClr val="FFFFFF"/>
      </a:lt2>
      <a:accent1>
        <a:srgbClr val="EF3124"/>
      </a:accent1>
      <a:accent2>
        <a:srgbClr val="947EB8"/>
      </a:accent2>
      <a:accent3>
        <a:srgbClr val="FFFFFF"/>
      </a:accent3>
      <a:accent4>
        <a:srgbClr val="000000"/>
      </a:accent4>
      <a:accent5>
        <a:srgbClr val="F6ADAC"/>
      </a:accent5>
      <a:accent6>
        <a:srgbClr val="8672A6"/>
      </a:accent6>
      <a:hlink>
        <a:srgbClr val="D4C43B"/>
      </a:hlink>
      <a:folHlink>
        <a:srgbClr val="92B19E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EF3124"/>
        </a:dk2>
        <a:lt2>
          <a:srgbClr val="FFFFFF"/>
        </a:lt2>
        <a:accent1>
          <a:srgbClr val="EF3124"/>
        </a:accent1>
        <a:accent2>
          <a:srgbClr val="947EB8"/>
        </a:accent2>
        <a:accent3>
          <a:srgbClr val="FFFFFF"/>
        </a:accent3>
        <a:accent4>
          <a:srgbClr val="000000"/>
        </a:accent4>
        <a:accent5>
          <a:srgbClr val="F6ADAC"/>
        </a:accent5>
        <a:accent6>
          <a:srgbClr val="8672A6"/>
        </a:accent6>
        <a:hlink>
          <a:srgbClr val="D4C43B"/>
        </a:hlink>
        <a:folHlink>
          <a:srgbClr val="92B1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 PRESENTATION Template v3</Template>
  <TotalTime>13013</TotalTime>
  <Words>696</Words>
  <Application>Microsoft Office PowerPoint</Application>
  <PresentationFormat>Custom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Alfa PRESENTATION Template v3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Alfa-Bank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Weiner</dc:creator>
  <cp:lastModifiedBy>Орлова Наталия Владимировна</cp:lastModifiedBy>
  <cp:revision>606</cp:revision>
  <cp:lastPrinted>2016-02-01T12:34:36Z</cp:lastPrinted>
  <dcterms:created xsi:type="dcterms:W3CDTF">2012-08-21T10:16:26Z</dcterms:created>
  <dcterms:modified xsi:type="dcterms:W3CDTF">2016-02-03T07:04:01Z</dcterms:modified>
</cp:coreProperties>
</file>