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73" r:id="rId4"/>
    <p:sldId id="259" r:id="rId5"/>
    <p:sldId id="266" r:id="rId6"/>
    <p:sldId id="279" r:id="rId7"/>
    <p:sldId id="267" r:id="rId8"/>
    <p:sldId id="276" r:id="rId9"/>
    <p:sldId id="281" r:id="rId10"/>
    <p:sldId id="282" r:id="rId11"/>
    <p:sldId id="277" r:id="rId12"/>
    <p:sldId id="283" r:id="rId13"/>
    <p:sldId id="280" r:id="rId14"/>
    <p:sldId id="284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ИФА -тест-системы</c:v>
                </c:pt>
                <c:pt idx="1">
                  <c:v>ПЦР -реагенты</c:v>
                </c:pt>
                <c:pt idx="2">
                  <c:v>Питательные среды</c:v>
                </c:pt>
                <c:pt idx="3">
                  <c:v>Диагностикумы</c:v>
                </c:pt>
                <c:pt idx="4">
                  <c:v>Быстрые тесты</c:v>
                </c:pt>
                <c:pt idx="5">
                  <c:v>Биочипы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</c:v>
                </c:pt>
                <c:pt idx="1">
                  <c:v>2500</c:v>
                </c:pt>
                <c:pt idx="2">
                  <c:v>1000</c:v>
                </c:pt>
                <c:pt idx="3">
                  <c:v>600</c:v>
                </c:pt>
                <c:pt idx="4">
                  <c:v>500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72057559170106"/>
          <c:y val="0.21860493761562724"/>
          <c:w val="0.32474594914879329"/>
          <c:h val="0.62157988886903071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874428796381347"/>
                  <c:y val="-0.224558553463763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221101631789798"/>
                  <c:y val="7.99053300570665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ФЗ-44</c:v>
                </c:pt>
                <c:pt idx="1">
                  <c:v>ФЗ№-223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67333</c:v>
                </c:pt>
                <c:pt idx="1">
                  <c:v>25761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D769-F621-47E2-87C0-566AEBD1FC26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B0D0-90F7-401C-A90D-747393B75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0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0DAFF-E9C4-46BC-9171-4A0E21B53C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036050" cy="4714875"/>
          </a:xfrm>
        </p:spPr>
        <p:txBody>
          <a:bodyPr/>
          <a:lstStyle/>
          <a:p>
            <a:r>
              <a:rPr lang="ru-RU" sz="3600" b="1" i="1" dirty="0" smtClean="0">
                <a:latin typeface="Arial" charset="0"/>
                <a:cs typeface="Arial" charset="0"/>
              </a:rPr>
              <a:t>Анализ и предложения по государственным закупкам препаратов для диагностики инфекционных болезней</a:t>
            </a:r>
            <a:r>
              <a:rPr lang="ru-RU" sz="4000" dirty="0" smtClean="0">
                <a:latin typeface="Arial" charset="0"/>
                <a:cs typeface="Arial" charset="0"/>
              </a:rPr>
              <a:t/>
            </a:r>
            <a:br>
              <a:rPr lang="ru-RU" sz="4000" dirty="0" smtClean="0">
                <a:latin typeface="Arial" charset="0"/>
                <a:cs typeface="Arial" charset="0"/>
              </a:rPr>
            </a:br>
            <a:endParaRPr lang="ru-RU" sz="4000" dirty="0" smtClean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589240"/>
            <a:ext cx="7854950" cy="76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д.б.н. </a:t>
            </a:r>
            <a:r>
              <a:rPr lang="ru-RU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Шепелин</a:t>
            </a:r>
            <a:r>
              <a:rPr lang="ru-RU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А.П.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i="1" dirty="0" smtClean="0">
              <a:latin typeface="Arial" charset="0"/>
              <a:cs typeface="Arial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19125" y="404813"/>
            <a:ext cx="79930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Федеральная служба по надзору в сфере защиты прав потребителей и благополучия человека</a:t>
            </a:r>
          </a:p>
          <a:p>
            <a:pPr algn="just"/>
            <a:endParaRPr lang="ru-RU" sz="7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Федеральное бюджетное учреждение науки</a:t>
            </a:r>
          </a:p>
          <a:p>
            <a:pPr algn="just" eaLnBrk="0" hangingPunct="0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ГОСУДАРСТВЕННЫЙ НАУЧНЫЙ ЦЕНТР ПРИКЛАДНОЙ МИКРОБИОЛОГИИ И БИОТЕХНОЛОГИИ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(ФБУН ГНЦ ПМБ)</a:t>
            </a:r>
          </a:p>
          <a:p>
            <a:pPr algn="just" eaLnBrk="0" hangingPunct="0"/>
            <a:endParaRPr lang="ru-RU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Московская область,  </a:t>
            </a:r>
            <a:r>
              <a:rPr lang="ru-RU" sz="1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Серпуховский</a:t>
            </a:r>
            <a:r>
              <a:rPr lang="ru-RU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район,</a:t>
            </a: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п.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Оболенск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AutoShape 2" descr="8 &amp;kcy;&amp;ocy;&amp;rcy;&amp;pcy;&amp;ucy;&amp;scy;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AutoShape 4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Анализ закупок питательных сред по 44-ФЗ  в марте - мае 2016г.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255765"/>
              </p:ext>
            </p:extLst>
          </p:nvPr>
        </p:nvGraphicFramePr>
        <p:xfrm>
          <a:off x="467544" y="1844824"/>
          <a:ext cx="8147249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01"/>
                <a:gridCol w="3387607"/>
                <a:gridCol w="1440160"/>
                <a:gridCol w="1512168"/>
                <a:gridCol w="152251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Март 2016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Апрель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2016г.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Май 2016 г.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аукционов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Общая сумма, млн.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руб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76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73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запреты и ограничения, кол-во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% запретов от общего числа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Выделены в отдельный лот, кол-во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% выделения сред в отдельный лот от общего числа аукционов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949280"/>
            <a:ext cx="8280920" cy="61555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обосновании НМЦ в аукционной документации цена на питательные среды как правило в 1,5-2 раза </a:t>
            </a: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выше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чем цена производителя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2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Питательные среды не выделяют в отдельный лот (аукционы май 2016г.)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169074"/>
              </p:ext>
            </p:extLst>
          </p:nvPr>
        </p:nvGraphicFramePr>
        <p:xfrm>
          <a:off x="539552" y="1844824"/>
          <a:ext cx="823421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4608512"/>
                <a:gridCol w="1728192"/>
                <a:gridCol w="152712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Учреждение здравоохранения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cs typeface="Arabic Typesetting" pitchFamily="66" charset="-78"/>
                        </a:rPr>
                        <a:t>Сумма.</a:t>
                      </a:r>
                      <a:r>
                        <a:rPr lang="ru-RU" sz="1600" baseline="0" dirty="0" smtClean="0">
                          <a:cs typeface="Arabic Typesetting" pitchFamily="66" charset="-78"/>
                        </a:rPr>
                        <a:t> тыс. руб.</a:t>
                      </a:r>
                      <a:endParaRPr lang="ru-RU" sz="1600" dirty="0"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200" dirty="0" smtClean="0"/>
                        <a:t>дата публикации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Инфекционная больница №2,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г. Москва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2 763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06.05.2016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ГКБ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№81, г. Москва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825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Клиническая больница, г. Тосно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ЦРБ, Ишимбай  (Башкортостан)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495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27.05.2016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ЦРБ, г. Азов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(Ростовская обл.)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299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11.05.2016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ЦРБ, г. Канев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( Краснодарский край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17.05.2016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ЦРБ, г. Североуральск (Свердловская обл.)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30.05.2016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ГКБ №4 (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г.Курск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12.05.2016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Поликлиника №3 (г. Орел)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17.05.2016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82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Завышение  цен на  питательные среды в аукционах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451327"/>
              </p:ext>
            </p:extLst>
          </p:nvPr>
        </p:nvGraphicFramePr>
        <p:xfrm>
          <a:off x="467544" y="1844824"/>
          <a:ext cx="8229599" cy="421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024336"/>
                <a:gridCol w="1872208"/>
                <a:gridCol w="1057375"/>
                <a:gridCol w="1977304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Организация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Питательная среда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НМЦ, руб.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Во сколько раз дороже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цены производителя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ГБУ СП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г.Санкт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-Петербург)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Среда Эндо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25048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ФБУЗ Ленинградской области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ru-RU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агар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30400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КБ,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Ямало-ненецкий АО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Стафилококагар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13999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Департамент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Краснодарского края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Бифидум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-среда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44280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8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smtClean="0">
                          <a:latin typeface="Arial" pitchFamily="34" charset="0"/>
                          <a:cs typeface="Arial" pitchFamily="34" charset="0"/>
                        </a:rPr>
                        <a:t>Комитет</a:t>
                      </a:r>
                      <a:r>
                        <a:rPr lang="ru-RU" sz="1600" b="1" baseline="0" smtClean="0">
                          <a:latin typeface="Arial" pitchFamily="34" charset="0"/>
                          <a:cs typeface="Arial" pitchFamily="34" charset="0"/>
                        </a:rPr>
                        <a:t> госзаказа </a:t>
                      </a:r>
                      <a:r>
                        <a:rPr lang="ru-RU" sz="1600" b="1" smtClean="0">
                          <a:latin typeface="Arial" pitchFamily="34" charset="0"/>
                          <a:cs typeface="Arial" pitchFamily="34" charset="0"/>
                        </a:rPr>
                        <a:t>Ленинградская</a:t>
                      </a:r>
                      <a:r>
                        <a:rPr lang="ru-RU" sz="1600" b="1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область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Среда Эндо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10920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Департамент по Кировской области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Питательный </a:t>
                      </a:r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агар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10800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ОКБ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№3,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г. Челябинск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Пептон основной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11853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19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Заключение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Отечественные медицинские изделия для диагностики инфекционных болезней  по качеству не уступают импортным препаратам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Цена на отечественные питательные среды в 3 и более  раз ниже импортных аналогов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аукционной документации начальная максимальная цена на питательные среды, как правило, завышена в 1,5 - 2 раза по сравнению с ценой производителя, обнаружены случаи завышения цены более, чем в 10 раз.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мае 2016 г. отмечена низкая степень реализации постановления Правительства ПП 337 от 22.04.2016г.,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основные положения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которого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направлены  на дальнейшее развитие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отечественной промышленности и экономии бюджетных средств при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государственных закупках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0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475252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Благодарю за внимание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WWW</a:t>
            </a:r>
            <a:r>
              <a:rPr lang="en-US" dirty="0" smtClean="0"/>
              <a:t>.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sredy-obolensk.ru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shepelin.rabota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@rambler.ru</a:t>
            </a:r>
            <a:br>
              <a:rPr lang="en-US" sz="3200" i="1" dirty="0">
                <a:latin typeface="Arial" pitchFamily="34" charset="0"/>
                <a:cs typeface="Arial" pitchFamily="34" charset="0"/>
              </a:rPr>
            </a:b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www.facebook.com.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руппа бактериологи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3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репараты для диагностики инфекционных болезней</a:t>
            </a:r>
            <a:endParaRPr lang="ru-RU" sz="4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43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Бактериологические 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питательные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среды</a:t>
            </a:r>
          </a:p>
          <a:p>
            <a:pPr lvl="0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Иммуноферментные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тест-системы</a:t>
            </a:r>
          </a:p>
          <a:p>
            <a:pPr lvl="0"/>
            <a:r>
              <a:rPr lang="ru-RU" sz="2400" b="1" i="1" dirty="0">
                <a:latin typeface="Arial" pitchFamily="34" charset="0"/>
                <a:cs typeface="Arial" pitchFamily="34" charset="0"/>
              </a:rPr>
              <a:t>ПЦР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реагенты</a:t>
            </a:r>
          </a:p>
          <a:p>
            <a:pPr lvl="0"/>
            <a:r>
              <a:rPr lang="ru-RU" sz="2000" b="1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гглютинирующие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диагностические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сыворотки,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иммуноглобулины для идентификации возбудителей бактериальных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инфекций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иагностикумы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для выявления антител к возбудителям            инфекционных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болезней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ест-системы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для биохимической идентификации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бактерий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Бактериофаги диагностические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Иммунохроматографические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тест-системы</a:t>
            </a:r>
          </a:p>
          <a:p>
            <a:pPr lvl="0"/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иочипы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76B61-15B1-49AA-A784-CA31763DD05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8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Емкость рынка диагностических препаратов – 15 млрд. руб.</a:t>
            </a:r>
            <a:endParaRPr 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E0EEC-FDF6-43CB-A457-4210334632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814694"/>
              </p:ext>
            </p:extLst>
          </p:nvPr>
        </p:nvGraphicFramePr>
        <p:xfrm>
          <a:off x="755576" y="1412776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6316452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Шибанов А.Н., Справочник заведующего КДЛ, 2014.-№5.-с.9-17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96713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219256" cy="504056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just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По совокупности экспериментальных данных по изучению ростовых свойств питательных сред был сделан вывод</a:t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-</a:t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питательные среды производства ФБУН ГНЦ ПМБ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Роспотребнадзора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(Россия) не только не уступают импортным аналогам , но по ряду показателей их превосходят</a:t>
            </a:r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3200" i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7525202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исследований опубликованы в ведущих научных журналах –</a:t>
            </a:r>
          </a:p>
          <a:p>
            <a:r>
              <a:rPr lang="ru-RU" b="1" dirty="0" smtClean="0"/>
              <a:t>Клиническая лабораторная диагностика, Справочник заведующего КДЛ</a:t>
            </a:r>
          </a:p>
        </p:txBody>
      </p:sp>
    </p:spTree>
    <p:extLst>
      <p:ext uri="{BB962C8B-B14F-4D97-AF65-F5344CB8AC3E}">
        <p14:creationId xmlns:p14="http://schemas.microsoft.com/office/powerpoint/2010/main" val="21204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екоторые итоги по выполнению Постановления №102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8889" r="20078" b="19028"/>
          <a:stretch/>
        </p:blipFill>
        <p:spPr bwMode="auto">
          <a:xfrm>
            <a:off x="755576" y="1333897"/>
            <a:ext cx="7704856" cy="531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84976" cy="1143000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Научно-практические семинары </a:t>
            </a:r>
            <a:r>
              <a:rPr lang="ru-RU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2014-2015 гг. по вопросам </a:t>
            </a:r>
            <a:r>
              <a:rPr lang="ru-RU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диагностики инфекционных болезней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" r="1" b="15394"/>
          <a:stretch/>
        </p:blipFill>
        <p:spPr bwMode="auto">
          <a:xfrm>
            <a:off x="107504" y="1124744"/>
            <a:ext cx="878497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50583"/>
            <a:ext cx="8640960" cy="7848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Микробиологические лаборатории  учреждений здравоохранения и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Роспотребнадзора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ш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ироко используют питательные среды отечественного производства и  поддерживают основные положения 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остановления Правительства №102 от 5.02.2015г.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3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Госзакупки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импортных питательных сред учреждениями здравоохранения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16170"/>
              </p:ext>
            </p:extLst>
          </p:nvPr>
        </p:nvGraphicFramePr>
        <p:xfrm>
          <a:off x="539552" y="1556792"/>
          <a:ext cx="828092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Сумма </a:t>
                      </a:r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контракта,тыс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Доля ГНЦ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ПМБ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Учреждения департамента г. Москвы</a:t>
                      </a:r>
                    </a:p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(ГКБ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№24,  ГКБ №67, ГКБ №15, ДКБ,</a:t>
                      </a:r>
                    </a:p>
                    <a:p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ГКБ №13,  ДЦ №3,  ИКБ №1)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24 570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0 - 50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Московский областной госпиталь ветеранов войны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5 287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ОКБ №2 (г. Ростов-на-Дону)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7263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Городская больница №1 (г. Тула)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2498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Усть-Илимская городская больница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1875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Областная больница (г. Киров)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1490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Областная больница (г. Мурманск)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1887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КБ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(г. Барнаул)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ОКБ (г. Курск)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861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7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149080"/>
            <a:ext cx="8064896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2.2. Установить, что для целей ограничения допуска отдельных видов медицинских изделий, происходящих из иностранных государств, не могут быть предметом одного контракта (одного лота) медицинские изделия, включенные в перечень и не включенные в него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531" y="1340768"/>
            <a:ext cx="856895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остановление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Правительства РФ от 22 апреля 2016 г. N 337         "О внесении изменений в постановление Правительства Российской Федерации от 5 февраля 2015 г. N 102                             «</a:t>
            </a:r>
            <a:r>
              <a:rPr lang="ru-RU" sz="2000" dirty="0" smtClean="0">
                <a:latin typeface="Arial Unicode MS" pitchFamily="34" charset="-128"/>
                <a:cs typeface="Arial" pitchFamily="34" charset="0"/>
              </a:rPr>
              <a:t>Об </a:t>
            </a:r>
            <a:r>
              <a:rPr lang="ru-RU" sz="2000" dirty="0">
                <a:latin typeface="Arial Unicode MS" pitchFamily="34" charset="-128"/>
                <a:cs typeface="Arial" pitchFamily="34" charset="0"/>
              </a:rPr>
              <a:t>установлении ограничения допуска отдельных видов медицинских изделий, происходящих из иностранных государств, для целей осуществления закупок для обеспечения государственных и муниципальных нужд"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5531" y="274638"/>
            <a:ext cx="8411269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Новое Постановление Правительства  об ограничении допуска для </a:t>
            </a:r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госзакупок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1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Закупки питательных сред по ФЗ-44 и ФЗ-223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(май 2016г. – всего 220 аукционов на общую сумму 92 млн. руб.)</a:t>
            </a:r>
            <a:endParaRPr lang="ru-RU" sz="2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70327"/>
              </p:ext>
            </p:extLst>
          </p:nvPr>
        </p:nvGraphicFramePr>
        <p:xfrm>
          <a:off x="457200" y="1600200"/>
          <a:ext cx="8291264" cy="499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228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803</Words>
  <Application>Microsoft Office PowerPoint</Application>
  <PresentationFormat>Экран (4:3)</PresentationFormat>
  <Paragraphs>196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Анализ и предложения по государственным закупкам препаратов для диагностики инфекционных болезней </vt:lpstr>
      <vt:lpstr>  Препараты для диагностики инфекционных болезней</vt:lpstr>
      <vt:lpstr>Емкость рынка диагностических препаратов – 15 млрд. руб.</vt:lpstr>
      <vt:lpstr>По совокупности экспериментальных данных по изучению ростовых свойств питательных сред был сделан вывод - питательные среды производства ФБУН ГНЦ ПМБ Роспотребнадзора (Россия) не только не уступают импортным аналогам , но по ряду показателей их превосходят.</vt:lpstr>
      <vt:lpstr>Некоторые итоги по выполнению Постановления №102 </vt:lpstr>
      <vt:lpstr>Научно-практические семинары 2014-2015 гг. по вопросам диагностики инфекционных болезней</vt:lpstr>
      <vt:lpstr>Госзакупки импортных питательных сред учреждениями здравоохранения</vt:lpstr>
      <vt:lpstr>Новое Постановление Правительства  об ограничении допуска для госзакупок</vt:lpstr>
      <vt:lpstr>Закупки питательных сред по ФЗ-44 и ФЗ-223 (май 2016г. – всего 220 аукционов на общую сумму 92 млн. руб.)</vt:lpstr>
      <vt:lpstr>Анализ закупок питательных сред по 44-ФЗ  в марте - мае 2016г.</vt:lpstr>
      <vt:lpstr>Питательные среды не выделяют в отдельный лот (аукционы май 2016г.)</vt:lpstr>
      <vt:lpstr>Завышение  цен на  питательные среды в аукционах </vt:lpstr>
      <vt:lpstr>Заключение</vt:lpstr>
      <vt:lpstr>Благодарю за внимание  WWW.sredy-obolensk.ru shepelin.rabota @rambler.ru www.facebook.com.  группа бактериологи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Росздравнадзора М.А.Мурашко</dc:title>
  <dc:creator>Shepelin</dc:creator>
  <cp:lastModifiedBy>Shepelin</cp:lastModifiedBy>
  <cp:revision>56</cp:revision>
  <cp:lastPrinted>2016-06-01T10:44:14Z</cp:lastPrinted>
  <dcterms:created xsi:type="dcterms:W3CDTF">2016-05-25T07:01:15Z</dcterms:created>
  <dcterms:modified xsi:type="dcterms:W3CDTF">2016-06-02T06:57:43Z</dcterms:modified>
</cp:coreProperties>
</file>