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76" r:id="rId4"/>
    <p:sldId id="280" r:id="rId5"/>
    <p:sldId id="284" r:id="rId6"/>
    <p:sldId id="281" r:id="rId7"/>
    <p:sldId id="285" r:id="rId8"/>
    <p:sldId id="282" r:id="rId9"/>
    <p:sldId id="283" r:id="rId10"/>
    <p:sldId id="28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72" d="100"/>
          <a:sy n="72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4F904-5F26-4930-ABAB-71C7C132E8AB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00D66-C6E8-4E16-AF19-6D375F03B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388C-14A3-4221-9016-0D1E91B2A425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F954-3D0B-4888-B382-98BE67831B61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DFE5-F0AF-42D8-AEC1-0CA6DD411CC4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869BC-5B71-47BA-9CDB-E5FE1657FDD4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C659-30A4-4A0D-BBA2-B203E0769259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6F72-63E8-4976-BFB2-94D4CD5EC858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C8D2-AAC0-4107-844C-6403145A3FB2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6771-A584-4FE3-9765-2BE54A1EBB11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B990-C3A8-4BCC-9EAB-C06C7F7209E1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0BB-D982-44EF-B5B2-B7BC22D46FFC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F69E-DEE4-4C80-96F9-2B7B9635F989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4E2F-2C54-4C8F-9BC3-5FD71D5CD25D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0CD8F-2CBE-463A-8FFE-ED55F9CB5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76873"/>
            <a:ext cx="7772400" cy="1224136"/>
          </a:xfrm>
        </p:spPr>
        <p:txBody>
          <a:bodyPr>
            <a:normAutofit/>
          </a:bodyPr>
          <a:lstStyle/>
          <a:p>
            <a:r>
              <a:rPr lang="ru-RU" sz="2000" b="1" dirty="0"/>
              <a:t>Конференция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«</a:t>
            </a:r>
            <a:r>
              <a:rPr lang="ru-RU" sz="2000" b="1" dirty="0"/>
              <a:t>Профессиональные и образовательные стандарты: совмещение интересов рынка труда и образования»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573016"/>
            <a:ext cx="8208912" cy="20882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«О применении профессиональных стандартов при подготовке программ дополнительного профессионального образования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</a:p>
          <a:p>
            <a:endParaRPr lang="ru-RU" dirty="0" smtClean="0"/>
          </a:p>
          <a:p>
            <a:pPr algn="r"/>
            <a:r>
              <a:rPr lang="ru-RU" sz="2200" dirty="0" smtClean="0"/>
              <a:t>Докучаев В.А., д.т.н., профессор, генеральный директор НО АПОС</a:t>
            </a:r>
            <a:endParaRPr lang="ru-RU" sz="2200" dirty="0"/>
          </a:p>
        </p:txBody>
      </p:sp>
      <p:pic>
        <p:nvPicPr>
          <p:cNvPr id="1026" name="Picture 2" descr="1920x10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16624" cy="2525726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165304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208912" cy="540060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6. Формирование </a:t>
            </a:r>
            <a:r>
              <a:rPr lang="ru-RU" sz="2000" dirty="0" smtClean="0">
                <a:solidFill>
                  <a:schemeClr val="tx1"/>
                </a:solidFill>
              </a:rPr>
              <a:t>структуры и содержания </a:t>
            </a:r>
            <a:r>
              <a:rPr lang="ru-RU" sz="2000" dirty="0" smtClean="0">
                <a:solidFill>
                  <a:schemeClr val="tx1"/>
                </a:solidFill>
              </a:rPr>
              <a:t>программы.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7. Разработка </a:t>
            </a:r>
            <a:r>
              <a:rPr lang="ru-RU" sz="2000" dirty="0" smtClean="0">
                <a:solidFill>
                  <a:schemeClr val="tx1"/>
                </a:solidFill>
              </a:rPr>
              <a:t>учебного плана и календарного </a:t>
            </a:r>
            <a:r>
              <a:rPr lang="ru-RU" sz="2000" dirty="0" smtClean="0">
                <a:solidFill>
                  <a:schemeClr val="tx1"/>
                </a:solidFill>
              </a:rPr>
              <a:t>графика</a:t>
            </a:r>
            <a:r>
              <a:rPr lang="ru-RU" sz="2000" dirty="0" smtClean="0"/>
              <a:t>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8. Экспертиза </a:t>
            </a:r>
            <a:r>
              <a:rPr lang="ru-RU" sz="2000" dirty="0" smtClean="0">
                <a:solidFill>
                  <a:schemeClr val="tx1"/>
                </a:solidFill>
              </a:rPr>
              <a:t>образовательной </a:t>
            </a:r>
            <a:r>
              <a:rPr lang="ru-RU" sz="2000" dirty="0" smtClean="0">
                <a:solidFill>
                  <a:schemeClr val="tx1"/>
                </a:solidFill>
              </a:rPr>
              <a:t>программы.</a:t>
            </a:r>
          </a:p>
          <a:p>
            <a:pPr algn="l"/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rgbClr val="002060"/>
                </a:solidFill>
              </a:rPr>
              <a:t>При разработке программы ДПО необходимо учитывать следующие риски использования ПС </a:t>
            </a:r>
          </a:p>
          <a:p>
            <a:pPr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Возможная недостаточная квалификация разработчиков ПС;</a:t>
            </a:r>
          </a:p>
          <a:p>
            <a:pPr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Отсутствие в ПС необходимых знаний, обеспечивающих возможность использования системного подхода;</a:t>
            </a:r>
          </a:p>
          <a:p>
            <a:pPr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Возможное противоречие между уровнем квалификации, необходимым для вхождения в профессию, и необходимым уровнем образования;</a:t>
            </a:r>
          </a:p>
          <a:p>
            <a:pPr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Проблема «яйца и курицы» – к моменту разработки программы ДПО отдельные положения ПС могут потерять актуальность;</a:t>
            </a:r>
          </a:p>
          <a:p>
            <a:pPr algn="l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Терминологическое несоответствие.</a:t>
            </a:r>
          </a:p>
          <a:p>
            <a:pPr algn="l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165304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208912" cy="208823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Спасибо за внимание!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 algn="r"/>
            <a:r>
              <a:rPr lang="en-US" sz="1600" b="1" dirty="0" smtClean="0">
                <a:solidFill>
                  <a:srgbClr val="002060"/>
                </a:solidFill>
              </a:rPr>
              <a:t>Email: v.dok@tlsf.ru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Телефон: (+7495) 957 79 20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165304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208912" cy="5472608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Приказ Министерства образования и науки Российской Федерации (</a:t>
            </a:r>
            <a:r>
              <a:rPr lang="ru-RU" sz="2000" b="1" dirty="0" err="1" smtClean="0">
                <a:solidFill>
                  <a:schemeClr val="tx1"/>
                </a:solidFill>
              </a:rPr>
              <a:t>Минобрнауки</a:t>
            </a:r>
            <a:r>
              <a:rPr lang="ru-RU" sz="2000" b="1" dirty="0" smtClean="0">
                <a:solidFill>
                  <a:schemeClr val="tx1"/>
                </a:solidFill>
              </a:rPr>
              <a:t> России) от 1 июля 2013 г. N 499 г. Москва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"Об утверждении Порядка организации и осуществления образовательной деятельности по дополнительным профессиональным программам"</a:t>
            </a:r>
            <a:r>
              <a:rPr lang="ru-RU" sz="20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(Зарегистрирован в Минюсте РФ 20 августа 2013 г. Регистрационный N 29444)</a:t>
            </a:r>
          </a:p>
          <a:p>
            <a:pPr algn="l"/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Дополнительное профессиональное образование осуществляется посредством реализации дополнительных профессиональных программ: программ повышения квалификации и программ профессиональной переподготовки.</a:t>
            </a:r>
          </a:p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Содержание</a:t>
            </a:r>
            <a:r>
              <a:rPr lang="ru-RU" sz="2000" dirty="0" smtClean="0">
                <a:solidFill>
                  <a:schemeClr val="tx1"/>
                </a:solidFill>
              </a:rPr>
              <a:t> реализуемой </a:t>
            </a:r>
            <a:r>
              <a:rPr lang="ru-RU" sz="2000" b="1" dirty="0" smtClean="0">
                <a:solidFill>
                  <a:srgbClr val="002060"/>
                </a:solidFill>
              </a:rPr>
              <a:t>дополнительной профессиональной программы должно учитывать </a:t>
            </a:r>
            <a:r>
              <a:rPr lang="ru-RU" sz="2000" b="1" i="1" dirty="0" smtClean="0">
                <a:solidFill>
                  <a:srgbClr val="002060"/>
                </a:solidFill>
              </a:rPr>
              <a:t>профессиональные </a:t>
            </a:r>
            <a:r>
              <a:rPr lang="ru-RU" sz="2000" b="1" i="1" dirty="0" smtClean="0">
                <a:solidFill>
                  <a:srgbClr val="002060"/>
                </a:solidFill>
              </a:rPr>
              <a:t>стандарты (ПС)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smtClean="0">
                <a:solidFill>
                  <a:schemeClr val="tx1"/>
                </a:solidFill>
              </a:rPr>
              <a:t>квалификационные требования, указанные в квалификационных справочниках по соответствующим должностям, профессиям и специальностям, или квалификационные требования к профессиональным знаниям и навыкам, необходимым для исполнения должностных обязанностей, которые устанавливаются в соответствии с федеральными законами и иными нормативными правовыми актами Российской Федерации о государственной </a:t>
            </a:r>
            <a:r>
              <a:rPr lang="ru-RU" sz="2000" dirty="0" smtClean="0">
                <a:solidFill>
                  <a:schemeClr val="tx1"/>
                </a:solidFill>
              </a:rPr>
              <a:t>службе.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525343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208912" cy="6192688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Методические </a:t>
            </a:r>
            <a:r>
              <a:rPr lang="ru-RU" sz="1800" dirty="0" smtClean="0">
                <a:solidFill>
                  <a:schemeClr val="tx1"/>
                </a:solidFill>
              </a:rPr>
              <a:t>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 (утв. Министерством образования и науки РФ 22 января 2015 г. N ДЛ-1/05вн</a:t>
            </a:r>
            <a:r>
              <a:rPr lang="ru-RU" sz="1800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ru-RU" sz="1800" b="1" dirty="0" smtClean="0">
                <a:solidFill>
                  <a:srgbClr val="002060"/>
                </a:solidFill>
              </a:rPr>
              <a:t>Последовательность разработки дополнительных профессиональных программ с учетом соответствующих профессиональных стандартов </a:t>
            </a:r>
          </a:p>
          <a:p>
            <a:pPr algn="just">
              <a:spcBef>
                <a:spcPts val="600"/>
              </a:spcBef>
            </a:pPr>
            <a:r>
              <a:rPr lang="ru-RU" sz="1800" b="1" dirty="0" smtClean="0">
                <a:solidFill>
                  <a:schemeClr val="tx1"/>
                </a:solidFill>
              </a:rPr>
              <a:t>1. </a:t>
            </a:r>
            <a:r>
              <a:rPr lang="ru-RU" sz="1800" dirty="0" smtClean="0">
                <a:solidFill>
                  <a:schemeClr val="tx1"/>
                </a:solidFill>
              </a:rPr>
              <a:t>Для </a:t>
            </a:r>
            <a:r>
              <a:rPr lang="ru-RU" sz="1800" dirty="0" smtClean="0">
                <a:solidFill>
                  <a:schemeClr val="tx1"/>
                </a:solidFill>
              </a:rPr>
              <a:t>повышения качества разработки программы с учетом требований профессиональных стандартов в группу разработчиков наряду с педагогическими работниками и руководителями организации (структурного подразделения) рекомендуется включить представителей работодателей и (или) объединений работодателей. 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</a:rPr>
              <a:t>2. </a:t>
            </a:r>
            <a:r>
              <a:rPr lang="ru-RU" sz="1800" dirty="0" smtClean="0">
                <a:solidFill>
                  <a:schemeClr val="tx1"/>
                </a:solidFill>
              </a:rPr>
              <a:t>При поиске профессионального стандарта для разработки программы необходимо учитывать, что специальности или профессии профессионального образования или профессионального обучения может соответствовать: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один профессиональный стандарт, имеющий одинаковое с программой или синонимичное название;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часть профессионального стандарта (например, одна из описанных в нем обобщенных трудовых функций);</a:t>
            </a:r>
          </a:p>
          <a:p>
            <a:pPr algn="just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несколько профессиональных стандартов, каждый из которых отражает, например, специфику деятельности в той или иной отрасли или описывает одну из квалификаций, осваиваемых при изучении программы.</a:t>
            </a:r>
          </a:p>
          <a:p>
            <a:pPr algn="l">
              <a:spcBef>
                <a:spcPts val="600"/>
              </a:spcBef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525343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08912" cy="6048672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1800" b="1" dirty="0" smtClean="0">
                <a:solidFill>
                  <a:schemeClr val="tx1"/>
                </a:solidFill>
              </a:rPr>
              <a:t>3. </a:t>
            </a:r>
            <a:r>
              <a:rPr lang="ru-RU" sz="1800" dirty="0" smtClean="0">
                <a:solidFill>
                  <a:schemeClr val="tx1"/>
                </a:solidFill>
              </a:rPr>
              <a:t>Сопоставление ФГОС </a:t>
            </a:r>
            <a:r>
              <a:rPr lang="ru-RU" sz="1800" dirty="0" smtClean="0">
                <a:solidFill>
                  <a:schemeClr val="tx1"/>
                </a:solidFill>
              </a:rPr>
              <a:t>и </a:t>
            </a:r>
            <a:r>
              <a:rPr lang="ru-RU" sz="1800" dirty="0" smtClean="0">
                <a:solidFill>
                  <a:schemeClr val="tx1"/>
                </a:solidFill>
              </a:rPr>
              <a:t>ПС при </a:t>
            </a:r>
            <a:r>
              <a:rPr lang="ru-RU" sz="1800" dirty="0" smtClean="0">
                <a:solidFill>
                  <a:schemeClr val="tx1"/>
                </a:solidFill>
              </a:rPr>
              <a:t>разработке или </a:t>
            </a:r>
            <a:r>
              <a:rPr lang="ru-RU" sz="1800" dirty="0" smtClean="0">
                <a:solidFill>
                  <a:schemeClr val="tx1"/>
                </a:solidFill>
              </a:rPr>
              <a:t>обновлении </a:t>
            </a:r>
            <a:r>
              <a:rPr lang="ru-RU" sz="1800" dirty="0" smtClean="0">
                <a:solidFill>
                  <a:schemeClr val="tx1"/>
                </a:solidFill>
              </a:rPr>
              <a:t>дополнительных профессиональных программ - </a:t>
            </a:r>
            <a:r>
              <a:rPr lang="ru-RU" sz="1800" dirty="0" err="1" smtClean="0">
                <a:solidFill>
                  <a:schemeClr val="tx1"/>
                </a:solidFill>
              </a:rPr>
              <a:t>программ</a:t>
            </a:r>
            <a:r>
              <a:rPr lang="ru-RU" sz="1800" dirty="0" smtClean="0">
                <a:solidFill>
                  <a:schemeClr val="tx1"/>
                </a:solidFill>
              </a:rPr>
              <a:t> профессиональной </a:t>
            </a:r>
            <a:r>
              <a:rPr lang="ru-RU" sz="1800" dirty="0" smtClean="0">
                <a:solidFill>
                  <a:schemeClr val="tx1"/>
                </a:solidFill>
              </a:rPr>
              <a:t>переподготовки.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chemeClr val="tx1"/>
                </a:solidFill>
              </a:rPr>
              <a:t>Программа </a:t>
            </a:r>
            <a:r>
              <a:rPr lang="ru-RU" sz="1800" dirty="0" smtClean="0">
                <a:solidFill>
                  <a:schemeClr val="tx1"/>
                </a:solidFill>
              </a:rPr>
              <a:t>профессиональной переподготовки направлена на получение компетенции, необходимой для выполнения нового вида профессиональной деятельности, приобретение новой квалификации (часть 5 статьи 76 </a:t>
            </a:r>
            <a:r>
              <a:rPr lang="ru-RU" sz="1800" dirty="0" smtClean="0">
                <a:solidFill>
                  <a:schemeClr val="tx1"/>
                </a:solidFill>
              </a:rPr>
              <a:t>ФЗ </a:t>
            </a:r>
            <a:r>
              <a:rPr lang="ru-RU" sz="1800" dirty="0" smtClean="0">
                <a:solidFill>
                  <a:schemeClr val="tx1"/>
                </a:solidFill>
              </a:rPr>
              <a:t>"Об образовании в Российской Федерации"). Для их определения и может использоваться </a:t>
            </a:r>
            <a:r>
              <a:rPr lang="ru-RU" sz="1800" dirty="0" smtClean="0">
                <a:solidFill>
                  <a:schemeClr val="tx1"/>
                </a:solidFill>
              </a:rPr>
              <a:t>ПС. </a:t>
            </a:r>
            <a:r>
              <a:rPr lang="ru-RU" sz="1800" dirty="0" smtClean="0">
                <a:solidFill>
                  <a:schemeClr val="tx1"/>
                </a:solidFill>
              </a:rPr>
              <a:t>При этом необходимо учесть различия терминологии, используемой в образовании, и в </a:t>
            </a:r>
            <a:r>
              <a:rPr lang="ru-RU" sz="1800" dirty="0" smtClean="0">
                <a:solidFill>
                  <a:schemeClr val="tx1"/>
                </a:solidFill>
              </a:rPr>
              <a:t>ПС. </a:t>
            </a:r>
            <a:r>
              <a:rPr lang="ru-RU" sz="1800" dirty="0" smtClean="0">
                <a:solidFill>
                  <a:schemeClr val="tx1"/>
                </a:solidFill>
              </a:rPr>
              <a:t>Вид профессиональной деятельности, </a:t>
            </a:r>
            <a:r>
              <a:rPr lang="ru-RU" sz="1800" dirty="0" smtClean="0">
                <a:solidFill>
                  <a:schemeClr val="tx1"/>
                </a:solidFill>
              </a:rPr>
              <a:t>квалификация в ПС </a:t>
            </a:r>
            <a:r>
              <a:rPr lang="ru-RU" sz="1800" dirty="0" smtClean="0">
                <a:solidFill>
                  <a:schemeClr val="tx1"/>
                </a:solidFill>
              </a:rPr>
              <a:t>в большинстве случаев соответствуют обобщенной трудовой функции, иногда - трудовой функции.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chemeClr val="tx1"/>
                </a:solidFill>
              </a:rPr>
              <a:t>Как правило, в рамках программы профессиональной переподготовки может быть освоена одна обобщенная трудовая функция (трудовая функция). Решение о разработке соответствующей программы целесообразно принимать с учетом актуальной и </a:t>
            </a:r>
            <a:r>
              <a:rPr lang="ru-RU" sz="1800" b="1" i="1" dirty="0" smtClean="0">
                <a:solidFill>
                  <a:schemeClr val="tx1"/>
                </a:solidFill>
              </a:rPr>
              <a:t>перспективной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востребованности</a:t>
            </a:r>
            <a:r>
              <a:rPr lang="ru-RU" sz="1800" b="1" i="1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той или иной профессии (специальности) на рынке труда, а также наличия в организации необходимого ресурсного обеспечения или возможности его развития. 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chemeClr val="tx1"/>
                </a:solidFill>
              </a:rPr>
              <a:t>Далее необходимо найти ФГОС, отвечающий направленности программы, и сопоставить зафиксированные в нем требования к результатам подготовки с описанием квалификации в профессиональном стандарте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l"/>
            <a:endParaRPr lang="ru-RU" sz="1600" dirty="0" smtClean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597351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4624"/>
            <a:ext cx="8208912" cy="648072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Сопоставление описания квалификации в профессиональном стандарте с требованиями </a:t>
            </a:r>
            <a:r>
              <a:rPr lang="ru-RU" sz="1600" b="1" dirty="0" smtClean="0">
                <a:solidFill>
                  <a:srgbClr val="002060"/>
                </a:solidFill>
              </a:rPr>
              <a:t>к </a:t>
            </a:r>
            <a:r>
              <a:rPr lang="ru-RU" sz="1600" b="1" dirty="0" smtClean="0">
                <a:solidFill>
                  <a:srgbClr val="002060"/>
                </a:solidFill>
              </a:rPr>
              <a:t>результатам подготовки по ФГОС </a:t>
            </a:r>
            <a:r>
              <a:rPr lang="ru-RU" sz="1600" b="1" dirty="0" smtClean="0">
                <a:solidFill>
                  <a:srgbClr val="002060"/>
                </a:solidFill>
              </a:rPr>
              <a:t>ВО</a:t>
            </a:r>
          </a:p>
          <a:p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692697"/>
          <a:ext cx="8712967" cy="2790663"/>
        </p:xfrm>
        <a:graphic>
          <a:graphicData uri="http://schemas.openxmlformats.org/drawingml/2006/table">
            <a:tbl>
              <a:tblPr/>
              <a:tblGrid>
                <a:gridCol w="4536504"/>
                <a:gridCol w="4176463"/>
              </a:tblGrid>
              <a:tr h="356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Профессиональный стандарт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ФГОС ВО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8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Обобщенная трудовая функция (ОТФ) или трудовая функция (ТФ) соответствующего уровня квалификации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Виды профессиональной деятельности (ВПД)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  </a:t>
                      </a:r>
                      <a:endParaRPr lang="ru-RU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3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Трудовые функции или трудовые действия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Профессиональные задачи, профессиональные компетенции (ПК) и (или) профессионально-специализированные компетенции (ПСК)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  </a:t>
                      </a:r>
                      <a:endParaRPr lang="ru-RU" sz="1600" dirty="0"/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5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Умения, другие характеристики трудовых функций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err="1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Общепрофессиональные</a:t>
                      </a:r>
                      <a:r>
                        <a:rPr lang="ru-RU" sz="1600" dirty="0">
                          <a:solidFill>
                            <a:srgbClr val="333333"/>
                          </a:solidFill>
                          <a:latin typeface="Calibri"/>
                          <a:ea typeface="Calibri"/>
                          <a:cs typeface="Times New Roman"/>
                        </a:rPr>
                        <a:t> компетенции (ОПК)</a:t>
                      </a:r>
                      <a:r>
                        <a:rPr lang="ru-RU" sz="1600" dirty="0">
                          <a:latin typeface="Calibri"/>
                          <a:ea typeface="Calibri"/>
                          <a:cs typeface="Times New Roman"/>
                        </a:rPr>
                        <a:t>  </a:t>
                      </a:r>
                      <a:endParaRPr lang="ru-RU" sz="1600" dirty="0"/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9512" y="3501008"/>
            <a:ext cx="878497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600" dirty="0" smtClean="0"/>
              <a:t>Виды профессиональной деятельности, освоение которых предусмотрено ФГОС </a:t>
            </a:r>
            <a:r>
              <a:rPr lang="ru-RU" sz="1600" dirty="0" smtClean="0"/>
              <a:t>ВО </a:t>
            </a:r>
            <a:r>
              <a:rPr lang="ru-RU" sz="1600" dirty="0" smtClean="0"/>
              <a:t>(научно-исследовательская, </a:t>
            </a:r>
            <a:r>
              <a:rPr lang="ru-RU" sz="1600" dirty="0" smtClean="0"/>
              <a:t>проектная </a:t>
            </a:r>
            <a:r>
              <a:rPr lang="ru-RU" sz="1600" dirty="0" smtClean="0"/>
              <a:t>и др.) являются "сквозными", поэтому при сопоставлении необходимо выбрать </a:t>
            </a:r>
            <a:r>
              <a:rPr lang="ru-RU" sz="1600" dirty="0" smtClean="0"/>
              <a:t>те, </a:t>
            </a:r>
            <a:r>
              <a:rPr lang="ru-RU" sz="1600" dirty="0" smtClean="0"/>
              <a:t>которые служат основой овладения выбранной квалификацией </a:t>
            </a:r>
            <a:r>
              <a:rPr lang="ru-RU" sz="1600" dirty="0" smtClean="0"/>
              <a:t>(ОТФ </a:t>
            </a:r>
            <a:r>
              <a:rPr lang="ru-RU" sz="1600" dirty="0" smtClean="0"/>
              <a:t>или </a:t>
            </a:r>
            <a:r>
              <a:rPr lang="ru-RU" sz="1600" dirty="0" smtClean="0"/>
              <a:t>ТФ).</a:t>
            </a:r>
            <a:endParaRPr lang="ru-RU" sz="1600" dirty="0" smtClean="0"/>
          </a:p>
          <a:p>
            <a:pPr algn="just">
              <a:spcBef>
                <a:spcPts val="600"/>
              </a:spcBef>
            </a:pPr>
            <a:r>
              <a:rPr lang="ru-RU" sz="1600" dirty="0" smtClean="0"/>
              <a:t>С учетом различия подходов, использованных при составлении характеристики профессиональной деятельности и определении требований к результатам освоения образовательной программы в ФГОС ВО и описании квалификации в </a:t>
            </a:r>
            <a:r>
              <a:rPr lang="ru-RU" sz="1600" dirty="0" smtClean="0"/>
              <a:t>ПС, </a:t>
            </a:r>
            <a:r>
              <a:rPr lang="ru-RU" sz="1600" dirty="0" smtClean="0"/>
              <a:t>в каждом конкретном случае разработчики должны самостоятельно определить, какие единицы </a:t>
            </a:r>
            <a:r>
              <a:rPr lang="ru-RU" sz="1600" dirty="0" smtClean="0"/>
              <a:t>ПС </a:t>
            </a:r>
            <a:r>
              <a:rPr lang="ru-RU" sz="1600" dirty="0" smtClean="0"/>
              <a:t>и как корреспондируют с единицами ФГОС.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/>
              <a:t>Выводы, которые можно сделать на основе сравнения, могут содержать формулировки требований к результатам освоения программы с использованием </a:t>
            </a:r>
            <a:r>
              <a:rPr lang="ru-RU" sz="1600" b="1" dirty="0" smtClean="0">
                <a:solidFill>
                  <a:srgbClr val="FF0000"/>
                </a:solidFill>
              </a:rPr>
              <a:t>терминологии</a:t>
            </a:r>
            <a:r>
              <a:rPr lang="ru-RU" sz="1600" dirty="0" smtClean="0"/>
              <a:t>, принятой в образовании, и должны обеспечивать их соответствие как ФГОС, так и </a:t>
            </a:r>
            <a:r>
              <a:rPr lang="ru-RU" sz="1600" dirty="0" smtClean="0"/>
              <a:t>ПС.</a:t>
            </a:r>
            <a:r>
              <a:rPr lang="ru-RU" sz="1600" dirty="0" smtClean="0"/>
              <a:t> 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165304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208912" cy="540060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ru-RU" sz="1800" b="1" dirty="0" smtClean="0">
                <a:solidFill>
                  <a:schemeClr val="tx1"/>
                </a:solidFill>
              </a:rPr>
              <a:t>4. </a:t>
            </a:r>
            <a:r>
              <a:rPr lang="ru-RU" sz="1800" dirty="0" smtClean="0">
                <a:solidFill>
                  <a:schemeClr val="tx1"/>
                </a:solidFill>
              </a:rPr>
              <a:t>Формирование </a:t>
            </a:r>
            <a:r>
              <a:rPr lang="ru-RU" sz="1800" dirty="0" smtClean="0">
                <a:solidFill>
                  <a:schemeClr val="tx1"/>
                </a:solidFill>
              </a:rPr>
              <a:t>результатов освоения программы с учетом профессионального </a:t>
            </a:r>
            <a:r>
              <a:rPr lang="ru-RU" sz="1800" dirty="0" smtClean="0">
                <a:solidFill>
                  <a:schemeClr val="tx1"/>
                </a:solidFill>
              </a:rPr>
              <a:t>стандарта.</a:t>
            </a:r>
          </a:p>
          <a:p>
            <a:pPr algn="just">
              <a:spcBef>
                <a:spcPts val="60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Сопоставление, проведенное на предыдущем шаге, позволяет составить перечень результатов освоения образовательной программы. 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В дополнительном профессиональном образовании </a:t>
            </a:r>
            <a:r>
              <a:rPr lang="ru-RU" sz="1800" i="1" dirty="0" smtClean="0">
                <a:solidFill>
                  <a:schemeClr val="tx1"/>
                </a:solidFill>
              </a:rPr>
              <a:t>для программ профессиональной переподготовки</a:t>
            </a:r>
            <a:r>
              <a:rPr lang="ru-RU" sz="1800" dirty="0" smtClean="0">
                <a:solidFill>
                  <a:schemeClr val="tx1"/>
                </a:solidFill>
              </a:rPr>
              <a:t> это новая квалификация и связанные с ней виды профессиональной деятельности, трудовые функции или компетенции, подлежащие совершенствованию, и (или) новые компетенции; </a:t>
            </a:r>
            <a:r>
              <a:rPr lang="ru-RU" sz="1800" i="1" dirty="0" smtClean="0">
                <a:solidFill>
                  <a:schemeClr val="tx1"/>
                </a:solidFill>
              </a:rPr>
              <a:t>для программ повышения квалификации </a:t>
            </a:r>
            <a:r>
              <a:rPr lang="ru-RU" sz="1800" dirty="0" smtClean="0">
                <a:solidFill>
                  <a:schemeClr val="tx1"/>
                </a:solidFill>
              </a:rPr>
              <a:t>это профессиональные компетенции в рамках имеющейся квалификации, качественное изменение которых осуществляется в результате обучения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При формировании результатов освоения программ профессионального обучения - программ переподготовки и программ повышения квалификации рабочих, служащих </a:t>
            </a:r>
            <a:r>
              <a:rPr lang="ru-RU" sz="1800" i="1" dirty="0" smtClean="0">
                <a:solidFill>
                  <a:schemeClr val="tx1"/>
                </a:solidFill>
              </a:rPr>
              <a:t>важно учесть уже имеющуюся у них квалификацию и составляющие ее профессиональные компетенции, умения и знания</a:t>
            </a:r>
            <a:r>
              <a:rPr lang="ru-RU" sz="1800" dirty="0" smtClean="0">
                <a:solidFill>
                  <a:schemeClr val="tx1"/>
                </a:solidFill>
              </a:rPr>
              <a:t>. 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597351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208912" cy="568863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ru-RU" sz="1800" b="1" dirty="0" smtClean="0">
                <a:solidFill>
                  <a:srgbClr val="002060"/>
                </a:solidFill>
              </a:rPr>
              <a:t>Формирование результатов освоения дополнительных профессиональных </a:t>
            </a:r>
            <a:r>
              <a:rPr lang="ru-RU" sz="1800" b="1" dirty="0" smtClean="0">
                <a:solidFill>
                  <a:srgbClr val="002060"/>
                </a:solidFill>
              </a:rPr>
              <a:t>программ (ДПП).</a:t>
            </a:r>
            <a:r>
              <a:rPr lang="ru-RU" sz="1800" b="1" dirty="0" smtClean="0">
                <a:solidFill>
                  <a:srgbClr val="002060"/>
                </a:solidFill>
              </a:rPr>
              <a:t> 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sz="1800" dirty="0" smtClean="0">
                <a:solidFill>
                  <a:schemeClr val="tx1"/>
                </a:solidFill>
              </a:rPr>
              <a:t>В таблице результатов освоения программы профессиональной переподготовки </a:t>
            </a:r>
            <a:r>
              <a:rPr lang="ru-RU" sz="1800" dirty="0" smtClean="0">
                <a:solidFill>
                  <a:schemeClr val="tx1"/>
                </a:solidFill>
              </a:rPr>
              <a:t>необходимо </a:t>
            </a:r>
            <a:r>
              <a:rPr lang="ru-RU" sz="1800" dirty="0" smtClean="0">
                <a:solidFill>
                  <a:schemeClr val="tx1"/>
                </a:solidFill>
              </a:rPr>
              <a:t>представить характеристику новой квалификации и связанных с ней видов профессиональной деятельности, трудовых функций или характеристику компетенций, подлежащих совершенствованию, и (или) перечень новых компетенций, формирующихся в результате освоения </a:t>
            </a:r>
            <a:r>
              <a:rPr lang="ru-RU" sz="1800" dirty="0" smtClean="0">
                <a:solidFill>
                  <a:schemeClr val="tx1"/>
                </a:solidFill>
              </a:rPr>
              <a:t>ДПП.</a:t>
            </a:r>
          </a:p>
          <a:p>
            <a:pPr algn="just">
              <a:spcBef>
                <a:spcPts val="600"/>
              </a:spcBef>
            </a:pPr>
            <a:r>
              <a:rPr lang="ru-RU" sz="1800" dirty="0" smtClean="0"/>
              <a:t> </a:t>
            </a:r>
            <a:r>
              <a:rPr lang="ru-RU" sz="1800" b="1" dirty="0" smtClean="0">
                <a:solidFill>
                  <a:srgbClr val="002060"/>
                </a:solidFill>
              </a:rPr>
              <a:t>Результаты освоения программы профессиональной переподготовки </a:t>
            </a:r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6" y="2780928"/>
          <a:ext cx="7632850" cy="3528392"/>
        </p:xfrm>
        <a:graphic>
          <a:graphicData uri="http://schemas.openxmlformats.org/drawingml/2006/table">
            <a:tbl>
              <a:tblPr/>
              <a:tblGrid>
                <a:gridCol w="1526570"/>
                <a:gridCol w="1526570"/>
                <a:gridCol w="1526570"/>
                <a:gridCol w="1526570"/>
                <a:gridCol w="1526570"/>
              </a:tblGrid>
              <a:tr h="14730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dirty="0"/>
                        <a:t>Виды деятельности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dirty="0"/>
                        <a:t>Профессиональные компетенции или трудовые </a:t>
                      </a:r>
                      <a:r>
                        <a:rPr lang="ru-RU" sz="1600" dirty="0" smtClean="0"/>
                        <a:t>функции</a:t>
                      </a:r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dirty="0"/>
                        <a:t>Практический опыт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Умения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Знания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</a:tr>
              <a:tr h="355171">
                <a:tc>
                  <a:txBody>
                    <a:bodyPr/>
                    <a:lstStyle/>
                    <a:p>
                      <a:pPr fontAlgn="t"/>
                      <a:r>
                        <a:rPr lang="ru-RU" sz="1600"/>
                        <a:t>ВД 1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ПК 1.1.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</a:tr>
              <a:tr h="355171"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ПК 1.</a:t>
                      </a:r>
                      <a:r>
                        <a:rPr lang="en-US" sz="1600"/>
                        <a:t>n.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</a:tr>
              <a:tr h="355171">
                <a:tc>
                  <a:txBody>
                    <a:bodyPr/>
                    <a:lstStyle/>
                    <a:p>
                      <a:pPr fontAlgn="t"/>
                      <a:r>
                        <a:rPr lang="ru-RU" sz="1600"/>
                        <a:t>ВД </a:t>
                      </a:r>
                      <a:r>
                        <a:rPr lang="en-US" sz="1600"/>
                        <a:t>n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ПК </a:t>
                      </a:r>
                      <a:r>
                        <a:rPr lang="en-US" sz="1600"/>
                        <a:t>n.1.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</a:tr>
              <a:tr h="355171"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/>
                        <a:t>ПК </a:t>
                      </a:r>
                      <a:r>
                        <a:rPr lang="en-US" sz="1600"/>
                        <a:t>n.n.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</a:tr>
              <a:tr h="634644">
                <a:tc gridSpan="5">
                  <a:txBody>
                    <a:bodyPr/>
                    <a:lstStyle/>
                    <a:p>
                      <a:pPr fontAlgn="t"/>
                      <a:r>
                        <a:rPr lang="ru-RU" sz="1600" dirty="0" err="1"/>
                        <a:t>Общепрофессиональные</a:t>
                      </a:r>
                      <a:r>
                        <a:rPr lang="ru-RU" sz="1600" dirty="0"/>
                        <a:t> компетенции (ОПК) и (или) общие (общекультурные) компетенции (ОК) или универсальные компетенции (</a:t>
                      </a:r>
                      <a:r>
                        <a:rPr lang="ru-RU" sz="1600" dirty="0" smtClean="0"/>
                        <a:t>УК)</a:t>
                      </a:r>
                      <a:r>
                        <a:rPr lang="ru-RU" sz="1600" dirty="0"/>
                        <a:t> ______________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525343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208912" cy="3312368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Программы повышения квалификации обеспечивают ее актуализацию (соответствие требованиям </a:t>
            </a:r>
            <a:r>
              <a:rPr lang="ru-RU" sz="1800" dirty="0" smtClean="0">
                <a:solidFill>
                  <a:schemeClr val="tx1"/>
                </a:solidFill>
              </a:rPr>
              <a:t>ПС) </a:t>
            </a:r>
            <a:r>
              <a:rPr lang="ru-RU" sz="1800" dirty="0" smtClean="0">
                <a:solidFill>
                  <a:schemeClr val="tx1"/>
                </a:solidFill>
              </a:rPr>
              <a:t>в условиях изменения целей, содержания, технологий, нормативно-правового обеспечения профессиональной деятельности в той или иной сфере.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В таблице результатов освоения программы повышения квалификации в соответствии с требованиями к таким </a:t>
            </a:r>
            <a:r>
              <a:rPr lang="ru-RU" sz="1800" dirty="0" smtClean="0">
                <a:solidFill>
                  <a:schemeClr val="tx1"/>
                </a:solidFill>
              </a:rPr>
              <a:t>программам необходимо </a:t>
            </a:r>
            <a:r>
              <a:rPr lang="ru-RU" sz="1800" dirty="0" smtClean="0">
                <a:solidFill>
                  <a:schemeClr val="tx1"/>
                </a:solidFill>
              </a:rPr>
              <a:t>представить перечень профессиональных компетенций в рамках имеющейся квалификации, качественное изменение которых осуществляется в результате обучения. Кроме этого, рекомендуется также отразить изменения, происходящие на уровне практического опыта, умений и </a:t>
            </a:r>
            <a:r>
              <a:rPr lang="ru-RU" sz="1800" dirty="0" smtClean="0">
                <a:solidFill>
                  <a:schemeClr val="tx1"/>
                </a:solidFill>
              </a:rPr>
              <a:t>знаний.</a:t>
            </a:r>
          </a:p>
          <a:p>
            <a:r>
              <a:rPr lang="ru-RU" sz="1800" dirty="0" smtClean="0"/>
              <a:t> </a:t>
            </a:r>
            <a:r>
              <a:rPr lang="ru-RU" sz="1800" b="1" dirty="0" smtClean="0">
                <a:solidFill>
                  <a:srgbClr val="002060"/>
                </a:solidFill>
              </a:rPr>
              <a:t>Результаты освоения программы повышения квалификации</a:t>
            </a:r>
            <a:r>
              <a:rPr lang="ru-RU" sz="1800" dirty="0" smtClean="0"/>
              <a:t> 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87624" y="3573016"/>
          <a:ext cx="6696745" cy="2826670"/>
        </p:xfrm>
        <a:graphic>
          <a:graphicData uri="http://schemas.openxmlformats.org/drawingml/2006/table">
            <a:tbl>
              <a:tblPr/>
              <a:tblGrid>
                <a:gridCol w="1339349"/>
                <a:gridCol w="1339349"/>
                <a:gridCol w="1339349"/>
                <a:gridCol w="1339349"/>
                <a:gridCol w="1339349"/>
              </a:tblGrid>
              <a:tr h="3534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Имеющаяся квалификация (требования к слушателям): ______________________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575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Виды деятельности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Профессиональные компетенции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Практический опыт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Умения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Знания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</a:tr>
              <a:tr h="353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ВД 1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ПК 1.1.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</a:tr>
              <a:tr h="353424"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ПК 1.</a:t>
                      </a:r>
                      <a:r>
                        <a:rPr lang="en-US" sz="1400"/>
                        <a:t>n.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</a:tr>
              <a:tr h="353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ВД </a:t>
                      </a:r>
                      <a:r>
                        <a:rPr lang="en-US" sz="1400"/>
                        <a:t>n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ПК </a:t>
                      </a:r>
                      <a:r>
                        <a:rPr lang="en-US" sz="1400"/>
                        <a:t>n.1.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</a:tr>
              <a:tr h="353424"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/>
                        <a:t>ПК </a:t>
                      </a:r>
                      <a:r>
                        <a:rPr lang="en-US" sz="1400"/>
                        <a:t>n.n. ...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/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</a:tr>
              <a:tr h="353424"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1400" dirty="0"/>
                        <a:t>Общие компетенции (при наличии) _________________________________________</a:t>
                      </a:r>
                    </a:p>
                  </a:txBody>
                  <a:tcPr marL="33023" marR="33023" marT="33023" marB="33023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525343"/>
            <a:ext cx="7772400" cy="288033"/>
          </a:xfrm>
        </p:spPr>
        <p:txBody>
          <a:bodyPr>
            <a:normAutofit/>
          </a:bodyPr>
          <a:lstStyle/>
          <a:p>
            <a:pPr algn="l"/>
            <a:r>
              <a:rPr lang="ru-RU" sz="900" dirty="0"/>
              <a:t>Конференция </a:t>
            </a:r>
            <a:r>
              <a:rPr lang="ru-RU" sz="900" dirty="0" smtClean="0"/>
              <a:t> «</a:t>
            </a:r>
            <a:r>
              <a:rPr lang="ru-RU" sz="900" dirty="0"/>
              <a:t>Профессиональные и образовательные стандарты: совмещение интересов рынка труда и образования</a:t>
            </a:r>
            <a:r>
              <a:rPr lang="ru-RU" sz="900" dirty="0" smtClean="0"/>
              <a:t>», Москва 10 декабря 2015 года</a:t>
            </a:r>
            <a:endParaRPr lang="ru-RU" sz="9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208912" cy="6336704"/>
          </a:xfrm>
        </p:spPr>
        <p:txBody>
          <a:bodyPr>
            <a:normAutofit fontScale="70000" lnSpcReduction="20000"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5. Разработка </a:t>
            </a:r>
            <a:r>
              <a:rPr lang="ru-RU" sz="2400" dirty="0" smtClean="0">
                <a:solidFill>
                  <a:schemeClr val="tx1"/>
                </a:solidFill>
              </a:rPr>
              <a:t>процедур и средств оценки результатов обучения по </a:t>
            </a:r>
            <a:r>
              <a:rPr lang="ru-RU" sz="2400" dirty="0" smtClean="0">
                <a:solidFill>
                  <a:schemeClr val="tx1"/>
                </a:solidFill>
              </a:rPr>
              <a:t>программе.</a:t>
            </a:r>
            <a:r>
              <a:rPr lang="ru-RU" sz="2400" dirty="0" smtClean="0">
                <a:solidFill>
                  <a:schemeClr val="tx1"/>
                </a:solidFill>
              </a:rPr>
              <a:t>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Основным результатом освоения образовательных программ, разработанных с учетом профессиональных стандартов, является профессиональная квалификация. Ее оценка имеет специфику в сравнении с оценкой умений и знаний. 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Существуют следующие особенности оценки квалификации: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оценка квалификации имеет </a:t>
            </a:r>
            <a:r>
              <a:rPr lang="ru-RU" sz="2400" dirty="0" smtClean="0">
                <a:solidFill>
                  <a:schemeClr val="tx1"/>
                </a:solidFill>
              </a:rPr>
              <a:t>целостный </a:t>
            </a:r>
            <a:r>
              <a:rPr lang="ru-RU" sz="2400" dirty="0" smtClean="0">
                <a:solidFill>
                  <a:schemeClr val="tx1"/>
                </a:solidFill>
              </a:rPr>
              <a:t>характер: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сумма </a:t>
            </a:r>
            <a:r>
              <a:rPr lang="ru-RU" sz="2400" dirty="0" smtClean="0">
                <a:solidFill>
                  <a:schemeClr val="tx1"/>
                </a:solidFill>
              </a:rPr>
              <a:t>результатов оценивания знаний и умений не дает возможности судить о готовности их применять и не может привести к выводу о наличии квалификации. Квалификацию необходимо оценивать в целом, при выполнении деятельности в реальных условиях или максимально приближенных к ним;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оценка квалификации, как правило, осуществляется в несколько этапов: любая профессиональная деятельность представляет собой сложный процесс, и оценить квалификацию </a:t>
            </a:r>
            <a:r>
              <a:rPr lang="ru-RU" sz="2400" dirty="0" err="1" smtClean="0">
                <a:solidFill>
                  <a:schemeClr val="tx1"/>
                </a:solidFill>
              </a:rPr>
              <a:t>одномоментно</a:t>
            </a:r>
            <a:r>
              <a:rPr lang="ru-RU" sz="2400" dirty="0" smtClean="0">
                <a:solidFill>
                  <a:schemeClr val="tx1"/>
                </a:solidFill>
              </a:rPr>
              <a:t> и за короткий период времени чаще всего невозможно.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Объективность оценки квалификации может быть достигнута за счет ее проведения </a:t>
            </a:r>
            <a:r>
              <a:rPr lang="ru-RU" sz="2400" i="1" dirty="0" smtClean="0">
                <a:solidFill>
                  <a:schemeClr val="tx1"/>
                </a:solidFill>
              </a:rPr>
              <a:t>независимыми экспертами </a:t>
            </a:r>
            <a:r>
              <a:rPr lang="ru-RU" sz="2400" dirty="0" smtClean="0">
                <a:solidFill>
                  <a:schemeClr val="tx1"/>
                </a:solidFill>
              </a:rPr>
              <a:t>на основании четко сформулированных (</a:t>
            </a:r>
            <a:r>
              <a:rPr lang="ru-RU" sz="2400" dirty="0" err="1" smtClean="0">
                <a:solidFill>
                  <a:schemeClr val="tx1"/>
                </a:solidFill>
              </a:rPr>
              <a:t>диагностичных</a:t>
            </a:r>
            <a:r>
              <a:rPr lang="ru-RU" sz="2400" dirty="0" smtClean="0">
                <a:solidFill>
                  <a:schemeClr val="tx1"/>
                </a:solidFill>
              </a:rPr>
              <a:t>) показателей и критериев, значимых для качества выполнения профессиональной деятельности, а также стандартизации условий и процедуры оценки. 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Организация оценки квалификации при освоении </a:t>
            </a:r>
            <a:r>
              <a:rPr lang="ru-RU" sz="2400" b="1" dirty="0" smtClean="0">
                <a:solidFill>
                  <a:srgbClr val="002060"/>
                </a:solidFill>
              </a:rPr>
              <a:t>ДПП.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chemeClr val="tx1"/>
                </a:solidFill>
              </a:rPr>
              <a:t>В соответствии с </a:t>
            </a:r>
            <a:r>
              <a:rPr lang="ru-RU" sz="2400" dirty="0" smtClean="0">
                <a:solidFill>
                  <a:schemeClr val="tx1"/>
                </a:solidFill>
              </a:rPr>
              <a:t>ФЗ</a:t>
            </a:r>
            <a:r>
              <a:rPr lang="ru-RU" sz="2400" dirty="0" smtClean="0">
                <a:solidFill>
                  <a:schemeClr val="tx1"/>
                </a:solidFill>
              </a:rPr>
              <a:t> "Об </a:t>
            </a:r>
            <a:r>
              <a:rPr lang="ru-RU" sz="2400" dirty="0" smtClean="0">
                <a:solidFill>
                  <a:schemeClr val="tx1"/>
                </a:solidFill>
              </a:rPr>
              <a:t>образовании" </a:t>
            </a:r>
            <a:r>
              <a:rPr lang="ru-RU" sz="2400" dirty="0" smtClean="0">
                <a:solidFill>
                  <a:schemeClr val="tx1"/>
                </a:solidFill>
              </a:rPr>
              <a:t>освоение </a:t>
            </a:r>
            <a:r>
              <a:rPr lang="ru-RU" sz="2400" dirty="0" smtClean="0">
                <a:solidFill>
                  <a:schemeClr val="tx1"/>
                </a:solidFill>
              </a:rPr>
              <a:t>ДПП </a:t>
            </a:r>
            <a:r>
              <a:rPr lang="ru-RU" sz="2400" dirty="0" smtClean="0">
                <a:solidFill>
                  <a:schemeClr val="tx1"/>
                </a:solidFill>
              </a:rPr>
              <a:t>завершается итоговой аттестацией обучающихся в форме, определяемой организацией самостоятельно. Таким образом, для ДПП законом не предусматривается никаких ограничений на разработку содержания и организации квалификационных экзаменов. </a:t>
            </a:r>
          </a:p>
          <a:p>
            <a:pPr algn="just"/>
            <a:endParaRPr lang="ru-RU" sz="1900" dirty="0" smtClean="0">
              <a:solidFill>
                <a:schemeClr val="tx1"/>
              </a:solidFill>
            </a:endParaRPr>
          </a:p>
          <a:p>
            <a:pPr algn="l"/>
            <a:endParaRPr lang="ru-RU" sz="2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0CD8F-2CBE-463A-8FFE-ED55F9CB572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860</Words>
  <Application>Microsoft Office PowerPoint</Application>
  <PresentationFormat>Экран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Конференция  «Профессиональные и образовательные стандарты: совмещение интересов рынка труда и образования»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  <vt:lpstr>Конференция  «Профессиональные и образовательные стандарты: совмещение интересов рынка труда и образования», Москва 10 декабря 2015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Конференция  «Профессиональные и образовательные стандарты: совмещение интересов рынка труда и образования»</dc:title>
  <dc:creator>Vladimir</dc:creator>
  <cp:lastModifiedBy>Vladimir</cp:lastModifiedBy>
  <cp:revision>55</cp:revision>
  <dcterms:created xsi:type="dcterms:W3CDTF">2015-12-05T13:11:12Z</dcterms:created>
  <dcterms:modified xsi:type="dcterms:W3CDTF">2015-12-09T21:19:30Z</dcterms:modified>
</cp:coreProperties>
</file>