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6"/>
  </p:notesMasterIdLst>
  <p:sldIdLst>
    <p:sldId id="258" r:id="rId2"/>
    <p:sldId id="257" r:id="rId3"/>
    <p:sldId id="306" r:id="rId4"/>
    <p:sldId id="312" r:id="rId5"/>
    <p:sldId id="311" r:id="rId6"/>
    <p:sldId id="307" r:id="rId7"/>
    <p:sldId id="309" r:id="rId8"/>
    <p:sldId id="310" r:id="rId9"/>
    <p:sldId id="317" r:id="rId10"/>
    <p:sldId id="313" r:id="rId11"/>
    <p:sldId id="314" r:id="rId12"/>
    <p:sldId id="315" r:id="rId13"/>
    <p:sldId id="316" r:id="rId14"/>
    <p:sldId id="305" r:id="rId15"/>
    <p:sldId id="290" r:id="rId16"/>
    <p:sldId id="321" r:id="rId17"/>
    <p:sldId id="322" r:id="rId18"/>
    <p:sldId id="318" r:id="rId19"/>
    <p:sldId id="320" r:id="rId20"/>
    <p:sldId id="324" r:id="rId21"/>
    <p:sldId id="323" r:id="rId22"/>
    <p:sldId id="325" r:id="rId23"/>
    <p:sldId id="326" r:id="rId24"/>
    <p:sldId id="32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481CE"/>
    <a:srgbClr val="333300"/>
    <a:srgbClr val="0066CC"/>
    <a:srgbClr val="FF9900"/>
    <a:srgbClr val="0033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6CCE1-1DA0-407D-A4B0-4A596A477C6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A13E4-7394-48D8-B206-82E394DD8C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95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A13E4-7394-48D8-B206-82E394DD8CB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56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57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09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07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62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12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87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65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208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9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78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96D3D-D49D-4BAE-888A-94D3BC51FF98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FFE2-3E1C-4B97-9C28-BBC9DA992E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67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4" descr="Снимок экрана 1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1584" y="0"/>
            <a:ext cx="2922417" cy="1428736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1" name="Picture 10" descr="Снимок экрана 8.png"/>
          <p:cNvPicPr>
            <a:picLocks noChangeAspect="1"/>
          </p:cNvPicPr>
          <p:nvPr/>
        </p:nvPicPr>
        <p:blipFill>
          <a:blip r:embed="rId4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4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00166" y="857232"/>
            <a:ext cx="7143800" cy="203132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r"/>
            <a:endParaRPr lang="ru-RU" sz="1400" u="sng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r"/>
            <a:r>
              <a:rPr lang="ru-RU" sz="1400" u="sng" dirty="0" smtClean="0">
                <a:solidFill>
                  <a:srgbClr val="0070C0"/>
                </a:solidFill>
                <a:latin typeface="Arial Narrow" pitchFamily="34" charset="0"/>
              </a:rPr>
              <a:t>18-22 марта  2013, Москва</a:t>
            </a:r>
            <a:endParaRPr lang="ru-RU" sz="1400" dirty="0" smtClean="0">
              <a:solidFill>
                <a:srgbClr val="0070C0"/>
              </a:solidFill>
              <a:latin typeface="Arial Narrow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0070C0"/>
              </a:solidFill>
              <a:latin typeface="Arial Narrow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Всероссийский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конкурс </a:t>
            </a:r>
            <a:endParaRPr lang="ru-RU" sz="2000" b="1" dirty="0" smtClean="0">
              <a:solidFill>
                <a:srgbClr val="0070C0"/>
              </a:solidFill>
              <a:latin typeface="Arial Narrow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«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Лучшие российские предприятия. Динамика, эффективность, ответственность» </a:t>
            </a:r>
          </a:p>
          <a:p>
            <a:endParaRPr lang="ru-RU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5548" y="2751183"/>
            <a:ext cx="5715040" cy="375487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Всероссийский конкурс «Лучшие российские предприятия» РСПП проводит ежегодно с 1997 года. </a:t>
            </a:r>
          </a:p>
          <a:p>
            <a:pPr algn="just"/>
            <a:r>
              <a:rPr lang="ru-RU" sz="1600" b="1" u="sng" dirty="0" smtClean="0">
                <a:solidFill>
                  <a:srgbClr val="A50021"/>
                </a:solidFill>
                <a:latin typeface="Arial Narrow" pitchFamily="34" charset="0"/>
              </a:rPr>
              <a:t>Цели конкурса: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Определение наиболее динамично развивающихся организаций на основании рейтинговых оценок;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Содействие устойчивому развитию самостоятельных и ответственных компаний, которое отвечает долгосрочным  интересам бизнеса и вносит вклад в устойчивое развитие страны.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400050" indent="-400050"/>
            <a:r>
              <a:rPr lang="ru-RU" sz="1600" b="1" u="sng" dirty="0" smtClean="0">
                <a:solidFill>
                  <a:srgbClr val="A50021"/>
                </a:solidFill>
                <a:latin typeface="Arial Narrow" pitchFamily="34" charset="0"/>
              </a:rPr>
              <a:t>Основные направления Конкурса:</a:t>
            </a:r>
          </a:p>
          <a:p>
            <a:pPr marL="400050" indent="-400050" algn="just">
              <a:buFont typeface="Wingdings" pitchFamily="2" charset="2"/>
              <a:buChar char="§"/>
            </a:pPr>
            <a:r>
              <a:rPr lang="ru-RU" sz="1500" b="1" dirty="0" smtClean="0">
                <a:solidFill>
                  <a:srgbClr val="0070C0"/>
                </a:solidFill>
                <a:latin typeface="Arial Narrow" pitchFamily="34" charset="0"/>
              </a:rPr>
              <a:t>«Динамика и эффективность» 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- итоги подводятся в группах организаций по отраслям </a:t>
            </a:r>
          </a:p>
          <a:p>
            <a:pPr marL="400050" indent="-400050" algn="just">
              <a:buFont typeface="Wingdings" pitchFamily="2" charset="2"/>
              <a:buChar char="§"/>
            </a:pPr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sz="1500" b="1" dirty="0" smtClean="0">
                <a:solidFill>
                  <a:srgbClr val="0070C0"/>
                </a:solidFill>
                <a:latin typeface="Arial Narrow" pitchFamily="34" charset="0"/>
              </a:rPr>
              <a:t>«Социальная ответственность»</a:t>
            </a:r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ru-RU" sz="1500" dirty="0" smtClean="0">
                <a:latin typeface="Arial Narrow" pitchFamily="34" charset="0"/>
              </a:rPr>
              <a:t>- </a:t>
            </a: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итоги подводятся среди компаний по нескольким направлениям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ru-RU" sz="1600" dirty="0" smtClean="0"/>
          </a:p>
          <a:p>
            <a:pPr algn="just"/>
            <a:endParaRPr lang="ru-RU" sz="1600" dirty="0"/>
          </a:p>
        </p:txBody>
      </p:sp>
      <p:pic>
        <p:nvPicPr>
          <p:cNvPr id="12" name="Picture 13" descr="Снимок экрана 1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1" y="0"/>
            <a:ext cx="3409477" cy="128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 flipV="1">
            <a:off x="1763688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40352" y="4343400"/>
            <a:ext cx="1403647" cy="1533872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1052736"/>
            <a:ext cx="6135960" cy="538609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в специальной номинации  «За программы поддержки семьи, материнства и детства»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ОАО «ГМК «Норильский никель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» 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pPr algn="just"/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b="1" dirty="0">
                <a:latin typeface="Arial Narrow" pitchFamily="34" charset="0"/>
              </a:rPr>
              <a:t>Генеральный директор  - Потанин Владимир </a:t>
            </a:r>
            <a:r>
              <a:rPr lang="ru-RU" b="1" dirty="0" smtClean="0">
                <a:latin typeface="Arial Narrow" pitchFamily="34" charset="0"/>
              </a:rPr>
              <a:t>Олегович</a:t>
            </a:r>
          </a:p>
          <a:p>
            <a:pPr algn="just"/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ОАО «ГМК «Норильский никель»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– участник Социальной хартии российского бизнеса. 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Компания - крупнейший в мире производитель никеля и палладия, один из крупнейших производителей платины и меди. Руководствуясь принципом приоритетности жизни и здоровья работников по отношению к результатам производственной деятельности, реализуются программы, направленные на улучшение условий и охраны труда и промышленной безопасности, поддержку материнства и детства.  на оздоровление сотрудников, поддержку жилищных условий, развитие профессиональной ориентации детей и молодежи, организацию досуга, развитие корпоративного спорта.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1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66381" y="745428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382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 flipV="1">
            <a:off x="1763688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40352" y="4343400"/>
            <a:ext cx="1403647" cy="1533872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1052736"/>
            <a:ext cx="6135960" cy="535531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в специальной номинации  «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За сохранение здоровья на рабочем месте»  </a:t>
            </a: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«СИБУР Холдинг» 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pPr algn="just"/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b="1" dirty="0">
                <a:latin typeface="Arial Narrow" pitchFamily="34" charset="0"/>
              </a:rPr>
              <a:t>Генеральный директор </a:t>
            </a:r>
            <a:r>
              <a:rPr lang="ru-RU" b="1" dirty="0" smtClean="0">
                <a:latin typeface="Arial Narrow" pitchFamily="34" charset="0"/>
              </a:rPr>
              <a:t>– Конов </a:t>
            </a:r>
            <a:r>
              <a:rPr lang="ru-RU" b="1" dirty="0">
                <a:latin typeface="Arial Narrow" pitchFamily="34" charset="0"/>
              </a:rPr>
              <a:t>Дмитрий Владимирович </a:t>
            </a:r>
          </a:p>
          <a:p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ОАО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«СИБУР Холдинг» -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крупнейшая нефтехимическая компания России и Восточной Европы. Социальная ответственность для Компании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— необходимая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составляющая построения успешного и устойчивого бизнеса. В Компании создана комплексная система охраны здоровья сотрудников, ориентированная на всех сотрудников Холдинга, а так же на детей сотрудников от 4 до 14 лет (ДМС, здравпункты, спортивно-оздоровительные мероприятия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,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организация диспансеризация сотрудников, организация отдыха для детей и сотрудников, включая программу «Мать и дитя»). Компания стремится не только обеспечить достойное положение сотрудников, но и содействовать социально-экономическому развитию регионов деятельности компании.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1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66381" y="745428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33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 flipV="1">
            <a:off x="1763688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40352" y="4343400"/>
            <a:ext cx="1403647" cy="1533872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1052736"/>
            <a:ext cx="6135960" cy="473975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в специальной номинации 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«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За социальные программы поддержки семей в территориях присутствия компаний» </a:t>
            </a:r>
            <a:endParaRPr lang="ru-RU" sz="20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«СУЭК» 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latin typeface="Arial Narrow" pitchFamily="34" charset="0"/>
              </a:rPr>
              <a:t>Генеральный </a:t>
            </a:r>
            <a:r>
              <a:rPr lang="ru-RU" b="1" dirty="0">
                <a:latin typeface="Arial Narrow" pitchFamily="34" charset="0"/>
              </a:rPr>
              <a:t>директор – Рашевский Владимир </a:t>
            </a:r>
            <a:r>
              <a:rPr lang="ru-RU" b="1" dirty="0" smtClean="0">
                <a:latin typeface="Arial Narrow" pitchFamily="34" charset="0"/>
              </a:rPr>
              <a:t>Владимирович </a:t>
            </a:r>
            <a:endParaRPr lang="ru-RU" b="1" dirty="0">
              <a:latin typeface="Arial Narrow" pitchFamily="34" charset="0"/>
            </a:endParaRPr>
          </a:p>
          <a:p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ОАО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СУЭК»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-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ведущая российская топливно-энергетическая компания,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один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из ведущих в мире производителей и поставщиков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угля. Компания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реализует программы, направленные на повышение качества жизни в территориях, где живут и работают сотрудники предприятий, создание благоприятной социальной среды.   В числе приоритетов - поддержка и реализация программ и мероприятий, направленных на укрепление престижа и роли семьи, защита материнства, детства и отцовства, профилактика социального неблагополучия.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1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66381" y="745428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789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 flipV="1">
            <a:off x="1763688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40352" y="4343400"/>
            <a:ext cx="1403647" cy="1533872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1052736"/>
            <a:ext cx="6135960" cy="50167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в специальной номинации 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«Успешный дебют в области нефинансовой отчетности» 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«ИНТЕР РАО ЕЭС» 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latin typeface="Arial Narrow" pitchFamily="34" charset="0"/>
              </a:rPr>
              <a:t>Генеральный </a:t>
            </a:r>
            <a:r>
              <a:rPr lang="ru-RU" b="1" dirty="0">
                <a:latin typeface="Arial Narrow" pitchFamily="34" charset="0"/>
              </a:rPr>
              <a:t>директор –</a:t>
            </a:r>
            <a:r>
              <a:rPr lang="ru-RU" b="1" dirty="0" err="1">
                <a:latin typeface="Arial Narrow" pitchFamily="34" charset="0"/>
              </a:rPr>
              <a:t>Курцер</a:t>
            </a:r>
            <a:r>
              <a:rPr lang="ru-RU" b="1" dirty="0">
                <a:latin typeface="Arial Narrow" pitchFamily="34" charset="0"/>
              </a:rPr>
              <a:t> Григорий Маркович </a:t>
            </a:r>
            <a:r>
              <a:rPr lang="ru-RU" b="1" dirty="0" smtClean="0">
                <a:latin typeface="Arial Narrow" pitchFamily="34" charset="0"/>
              </a:rPr>
              <a:t> </a:t>
            </a:r>
            <a:endParaRPr lang="ru-RU" b="1" dirty="0">
              <a:latin typeface="Arial Narrow" pitchFamily="34" charset="0"/>
            </a:endParaRPr>
          </a:p>
          <a:p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ОАО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«ИНТЕР РАО ЕЭС» -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диверсифицированный энергетический холдинг, управляющий активами в России, а также в странах Европы и СНГ, единственный российский оператор экспорта-импорта электроэнергии. Социальная ответственность – один из ключевых принципов корпоративного управления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Компании.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ИНТЕР РАО стремится соответствовать передовым международным стандартам в области Корпоративной социальной ответственности и обеспечения Устойчивого развития. В 2012 году ИНТЕР РАО впервые опубликовало Отчет об устойчивости развития и экологической ответственности.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1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66381" y="745428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652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670454" y="4343400"/>
            <a:ext cx="1473546" cy="1425973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43042" y="914400"/>
            <a:ext cx="5786478" cy="76944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Дипломами отмечены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номинанты Конкурса:</a:t>
            </a:r>
            <a:endParaRPr lang="ru-RU" sz="2000" b="1" dirty="0">
              <a:solidFill>
                <a:srgbClr val="0070C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5696" y="1738337"/>
            <a:ext cx="6253186" cy="523220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numCol="1" rtlCol="0">
            <a:spAutoFit/>
          </a:bodyPr>
          <a:lstStyle/>
          <a:p>
            <a:pPr lvl="0" algn="just"/>
            <a:r>
              <a:rPr lang="ru-RU" sz="1600" b="1" dirty="0">
                <a:solidFill>
                  <a:srgbClr val="A50021"/>
                </a:solidFill>
                <a:latin typeface="Arial Narrow" pitchFamily="34" charset="0"/>
              </a:rPr>
              <a:t>«За вклад в решение задач демографического развития</a:t>
            </a:r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»:</a:t>
            </a:r>
            <a:endParaRPr lang="ru-RU" sz="1600" b="1" dirty="0">
              <a:solidFill>
                <a:srgbClr val="A50021"/>
              </a:solidFill>
              <a:latin typeface="Arial Narrow" pitchFamily="34" charset="0"/>
            </a:endParaRP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ОАО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«Татнефть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»</a:t>
            </a:r>
            <a:endParaRPr lang="ru-RU" sz="1600" dirty="0">
              <a:solidFill>
                <a:srgbClr val="002060"/>
              </a:solidFill>
              <a:latin typeface="Arial Narrow" pitchFamily="34" charset="0"/>
            </a:endParaRP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ОК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«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РУСАЛ»</a:t>
            </a:r>
            <a:endParaRPr lang="ru-RU" sz="1600" dirty="0">
              <a:solidFill>
                <a:srgbClr val="002060"/>
              </a:solidFill>
              <a:latin typeface="Arial Narrow" pitchFamily="34" charset="0"/>
            </a:endParaRP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ОАО «МХК «ЕвроХим»</a:t>
            </a:r>
            <a:endParaRPr lang="ru-RU" sz="1600" dirty="0">
              <a:solidFill>
                <a:srgbClr val="002060"/>
              </a:solidFill>
              <a:latin typeface="Arial Narrow" pitchFamily="34" charset="0"/>
            </a:endParaRP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ОАО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«Магнитогорский металлургический комбинат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»</a:t>
            </a:r>
          </a:p>
          <a:p>
            <a:pPr lvl="0" algn="just"/>
            <a:endParaRPr lang="ru-RU" sz="1600" dirty="0" smtClean="0">
              <a:solidFill>
                <a:srgbClr val="A50021"/>
              </a:solidFill>
              <a:latin typeface="Arial Narrow" pitchFamily="34" charset="0"/>
            </a:endParaRPr>
          </a:p>
          <a:p>
            <a:pPr lvl="0" algn="just"/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«За развитие кадрового потенциала»: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ОАО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«Аэрофлот - российские авиалинии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»</a:t>
            </a:r>
            <a:endParaRPr lang="ru-RU" sz="1600" dirty="0">
              <a:solidFill>
                <a:srgbClr val="002060"/>
              </a:solidFill>
              <a:latin typeface="Arial Narrow" pitchFamily="34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ЗАО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 Narrow" pitchFamily="34" charset="0"/>
              </a:rPr>
              <a:t>Тольяттисинтез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»</a:t>
            </a:r>
            <a:endParaRPr lang="ru-RU" sz="1600" dirty="0">
              <a:solidFill>
                <a:srgbClr val="002060"/>
              </a:solidFill>
              <a:latin typeface="Arial Narrow" pitchFamily="34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ОАО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«Научно-исследовательский и проектный институт по переработке газа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»</a:t>
            </a:r>
            <a:endParaRPr lang="ru-RU" sz="1600" dirty="0">
              <a:solidFill>
                <a:srgbClr val="002060"/>
              </a:solidFill>
              <a:latin typeface="Arial Narrow" pitchFamily="34" charset="0"/>
            </a:endParaRPr>
          </a:p>
          <a:p>
            <a:pPr lvl="0" algn="just"/>
            <a:endParaRPr lang="ru-RU" sz="1400" b="1" dirty="0" smtClean="0">
              <a:latin typeface="Arial Narrow" pitchFamily="34" charset="0"/>
            </a:endParaRPr>
          </a:p>
          <a:p>
            <a:pPr marL="342900" indent="-342900" algn="just"/>
            <a:r>
              <a:rPr lang="ru-RU" sz="1600" b="1" dirty="0">
                <a:solidFill>
                  <a:srgbClr val="A50021"/>
                </a:solidFill>
                <a:latin typeface="Arial Narrow" pitchFamily="34" charset="0"/>
              </a:rPr>
              <a:t>«За высокое качество отчета компании </a:t>
            </a:r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по </a:t>
            </a:r>
            <a:r>
              <a:rPr lang="ru-RU" sz="1600" b="1" dirty="0">
                <a:solidFill>
                  <a:srgbClr val="A50021"/>
                </a:solidFill>
                <a:latin typeface="Arial Narrow" pitchFamily="34" charset="0"/>
              </a:rPr>
              <a:t>устойчивому развитию</a:t>
            </a:r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»: </a:t>
            </a:r>
          </a:p>
          <a:p>
            <a:pPr marL="342900" indent="-342900"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ФК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«</a:t>
            </a:r>
            <a:r>
              <a:rPr lang="ru-RU" sz="1600" dirty="0" err="1">
                <a:solidFill>
                  <a:srgbClr val="002060"/>
                </a:solidFill>
                <a:latin typeface="Arial Narrow" pitchFamily="34" charset="0"/>
              </a:rPr>
              <a:t>Уралсиб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»</a:t>
            </a:r>
            <a:endParaRPr lang="ru-RU" sz="1600" dirty="0">
              <a:solidFill>
                <a:srgbClr val="002060"/>
              </a:solidFill>
              <a:latin typeface="Arial Narrow" pitchFamily="34" charset="0"/>
            </a:endParaRPr>
          </a:p>
          <a:p>
            <a:pPr marL="342900" indent="-342900"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Внешэкономбанк</a:t>
            </a:r>
          </a:p>
          <a:p>
            <a:pPr marL="342900" indent="-342900" algn="just"/>
            <a:endParaRPr lang="ru-RU" sz="1600" dirty="0">
              <a:solidFill>
                <a:srgbClr val="A50021"/>
              </a:solidFill>
              <a:latin typeface="Arial Narrow" pitchFamily="34" charset="0"/>
            </a:endParaRPr>
          </a:p>
          <a:p>
            <a:pPr marL="342900" indent="-342900" algn="just"/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«Успешный дебют в области нефинансовой </a:t>
            </a:r>
            <a:r>
              <a:rPr lang="ru-RU" sz="1600" b="1" dirty="0">
                <a:solidFill>
                  <a:srgbClr val="A50021"/>
                </a:solidFill>
                <a:latin typeface="Arial Narrow" pitchFamily="34" charset="0"/>
              </a:rPr>
              <a:t>отчетности</a:t>
            </a:r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»: 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ОАО «Опытное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конструкторское бюро машиностроения 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имени </a:t>
            </a:r>
            <a:r>
              <a:rPr lang="ru-RU" sz="1600" dirty="0" err="1" smtClean="0">
                <a:solidFill>
                  <a:srgbClr val="002060"/>
                </a:solidFill>
                <a:latin typeface="Arial Narrow" pitchFamily="34" charset="0"/>
              </a:rPr>
              <a:t>И.И.Африкантова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» </a:t>
            </a:r>
            <a:endParaRPr lang="ru-RU" sz="1600" dirty="0">
              <a:solidFill>
                <a:srgbClr val="002060"/>
              </a:solidFill>
              <a:latin typeface="Arial Narrow" pitchFamily="34" charset="0"/>
            </a:endParaRPr>
          </a:p>
          <a:p>
            <a:pPr marL="342900" indent="-342900" algn="just"/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Компания </a:t>
            </a:r>
            <a:r>
              <a:rPr lang="ru-RU" sz="1600" dirty="0">
                <a:solidFill>
                  <a:srgbClr val="002060"/>
                </a:solidFill>
                <a:latin typeface="Arial Narrow" pitchFamily="34" charset="0"/>
              </a:rPr>
              <a:t>«МЕТАЛЛОИНВЕСТ</a:t>
            </a:r>
            <a:r>
              <a:rPr lang="ru-RU" sz="1600" dirty="0" smtClean="0">
                <a:solidFill>
                  <a:srgbClr val="002060"/>
                </a:solidFill>
                <a:latin typeface="Arial Narrow" pitchFamily="34" charset="0"/>
              </a:rPr>
              <a:t>»</a:t>
            </a:r>
          </a:p>
          <a:p>
            <a:pPr marL="342900" indent="-342900" algn="just"/>
            <a:endParaRPr lang="ru-RU" sz="1600" dirty="0" smtClean="0">
              <a:solidFill>
                <a:srgbClr val="A50021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47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3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            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ОАО «Татнефть»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                 </a:t>
            </a:r>
            <a:r>
              <a:rPr lang="ru-RU" b="1" dirty="0" smtClean="0">
                <a:latin typeface="Arial Narrow" pitchFamily="34" charset="0"/>
              </a:rPr>
              <a:t>Генеральный директор </a:t>
            </a:r>
            <a:r>
              <a:rPr lang="ru-RU" b="1" dirty="0">
                <a:latin typeface="Arial Narrow" pitchFamily="34" charset="0"/>
              </a:rPr>
              <a:t>-</a:t>
            </a:r>
            <a:r>
              <a:rPr lang="ru-RU" b="1" dirty="0" err="1">
                <a:latin typeface="Arial Narrow" pitchFamily="34" charset="0"/>
              </a:rPr>
              <a:t>Тахаутдинов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Шафагат</a:t>
            </a:r>
            <a:r>
              <a:rPr lang="ru-RU" b="1" dirty="0">
                <a:latin typeface="Arial Narrow" pitchFamily="34" charset="0"/>
              </a:rPr>
              <a:t> </a:t>
            </a:r>
            <a:r>
              <a:rPr lang="ru-RU" b="1" dirty="0" err="1">
                <a:latin typeface="Arial Narrow" pitchFamily="34" charset="0"/>
              </a:rPr>
              <a:t>Фахразович</a:t>
            </a:r>
            <a:r>
              <a:rPr lang="ru-RU" b="1" dirty="0">
                <a:latin typeface="Arial Narrow" pitchFamily="34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400" y="2749298"/>
            <a:ext cx="5715040" cy="264687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«За вклад в решение задач демографического развития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ОАО «Татнефть» </a:t>
            </a:r>
            <a:r>
              <a:rPr lang="ru-RU" sz="1600" dirty="0" smtClean="0">
                <a:solidFill>
                  <a:srgbClr val="0070C0"/>
                </a:solidFill>
                <a:latin typeface="Arial Narrow" pitchFamily="34" charset="0"/>
              </a:rPr>
              <a:t>- </a:t>
            </a:r>
            <a:r>
              <a:rPr lang="ru-RU" sz="1600" dirty="0">
                <a:latin typeface="Arial Narrow" pitchFamily="34" charset="0"/>
              </a:rPr>
              <a:t>одна из крупнейших отечественных нефтяных компаний, осуществляющая свою деятельность в статусе вертикально интегрированной Группы. Компания «Татнефть» проводит социально ориентированную политику и вносит весомый вклад в развитие национальных программ по здравоохранению, образованию, спорту, поддержке малого и среднего бизнеса. </a:t>
            </a:r>
          </a:p>
          <a:p>
            <a:pPr algn="just"/>
            <a:endParaRPr lang="ru-RU" sz="1600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6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3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           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Объединенная компания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«РУСАЛ»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                  </a:t>
            </a:r>
            <a:r>
              <a:rPr lang="ru-RU" b="1" dirty="0" smtClean="0">
                <a:latin typeface="Arial Narrow" pitchFamily="34" charset="0"/>
              </a:rPr>
              <a:t>Генеральный </a:t>
            </a:r>
            <a:r>
              <a:rPr lang="ru-RU" b="1" dirty="0">
                <a:latin typeface="Arial Narrow" pitchFamily="34" charset="0"/>
              </a:rPr>
              <a:t>директор  – Дерипаска Олег </a:t>
            </a:r>
            <a:r>
              <a:rPr lang="ru-RU" b="1" dirty="0" smtClean="0">
                <a:latin typeface="Arial Narrow" pitchFamily="34" charset="0"/>
              </a:rPr>
              <a:t>Владимирович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749298"/>
            <a:ext cx="5715040" cy="289310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«За вклад в решение задач демографического развития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ОК РУСАЛ – участник Социальной хартии российского бизнеса, </a:t>
            </a:r>
            <a:r>
              <a:rPr lang="ru-RU" sz="1600" dirty="0">
                <a:latin typeface="Arial Narrow" pitchFamily="34" charset="0"/>
              </a:rPr>
              <a:t>лидер мировой алюминиевой отрасли. Миссия </a:t>
            </a:r>
            <a:r>
              <a:rPr lang="ru-RU" sz="1600" dirty="0" err="1">
                <a:latin typeface="Arial Narrow" pitchFamily="34" charset="0"/>
              </a:rPr>
              <a:t>РУСАЛа</a:t>
            </a:r>
            <a:r>
              <a:rPr lang="ru-RU" sz="1600" dirty="0">
                <a:latin typeface="Arial Narrow" pitchFamily="34" charset="0"/>
              </a:rPr>
              <a:t> – способствовать социально-экономическому процветанию регионов его присутствия, улучшая качество жизни сотрудников и членов их семей. Команда профессионалов из 72 000 сотрудников ежегодно внедряет более 7 000 уникальных идей, совершенствуя процессы, улучшая технологию, создавая новые продукты, расширяя сферы применения алюминия.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0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3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           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«МХК «ЕвроХим» </a:t>
            </a:r>
          </a:p>
          <a:p>
            <a:r>
              <a:rPr lang="ru-RU" dirty="0" smtClean="0">
                <a:solidFill>
                  <a:prstClr val="black"/>
                </a:solidFill>
                <a:latin typeface="Arial Narrow" pitchFamily="34" charset="0"/>
              </a:rPr>
              <a:t>                   </a:t>
            </a: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Генеральный директор – </a:t>
            </a:r>
            <a:r>
              <a:rPr lang="ru-RU" b="1" dirty="0" err="1">
                <a:solidFill>
                  <a:prstClr val="black"/>
                </a:solidFill>
                <a:latin typeface="Arial Narrow" pitchFamily="34" charset="0"/>
              </a:rPr>
              <a:t>Стрежнев</a:t>
            </a:r>
            <a:r>
              <a:rPr lang="ru-RU" b="1" dirty="0">
                <a:solidFill>
                  <a:prstClr val="black"/>
                </a:solidFill>
                <a:latin typeface="Arial Narrow" pitchFamily="34" charset="0"/>
              </a:rPr>
              <a:t> Дмитрий </a:t>
            </a:r>
            <a:r>
              <a:rPr lang="ru-RU" b="1" dirty="0" smtClean="0">
                <a:solidFill>
                  <a:prstClr val="black"/>
                </a:solidFill>
                <a:latin typeface="Arial Narrow" pitchFamily="34" charset="0"/>
              </a:rPr>
              <a:t>Степанович</a:t>
            </a:r>
            <a:endParaRPr lang="ru-RU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749298"/>
            <a:ext cx="5715040" cy="313932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«За вклад в решение задач демографического развития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ОАО «МХК «ЕвроХим» - </a:t>
            </a:r>
            <a:r>
              <a:rPr lang="ru-RU" sz="1600" dirty="0">
                <a:latin typeface="Arial Narrow" pitchFamily="34" charset="0"/>
              </a:rPr>
              <a:t>является крупнейшим в России производителем минеральных удобрений. ЕвроХим обладает эффективной системой корпоративной социальной ответственности, наиболее развитой в агрохимической промышленности России. Лидерство </a:t>
            </a:r>
            <a:r>
              <a:rPr lang="ru-RU" sz="1600" dirty="0" err="1">
                <a:latin typeface="Arial Narrow" pitchFamily="34" charset="0"/>
              </a:rPr>
              <a:t>ЕвроХима</a:t>
            </a:r>
            <a:r>
              <a:rPr lang="ru-RU" sz="1600" dirty="0">
                <a:latin typeface="Arial Narrow" pitchFamily="34" charset="0"/>
              </a:rPr>
              <a:t> в сфере КСО в агрохимической промышленности России и её соответствие международным стандартам поддерживают статус Компании в качестве мировой социально- и экологически-ориентированной компании, ведущей ответственную деловую практику.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3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           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«Магнитогорский металлургический комбинат» </a:t>
            </a:r>
          </a:p>
          <a:p>
            <a:r>
              <a:rPr lang="ru-RU" dirty="0" smtClean="0">
                <a:solidFill>
                  <a:prstClr val="black"/>
                </a:solidFill>
                <a:latin typeface="Arial Narrow" pitchFamily="34" charset="0"/>
              </a:rPr>
              <a:t>                   </a:t>
            </a:r>
            <a:r>
              <a:rPr lang="ru-RU" b="1" dirty="0" smtClean="0">
                <a:latin typeface="Arial Narrow" pitchFamily="34" charset="0"/>
              </a:rPr>
              <a:t>Генеральный директор   – </a:t>
            </a:r>
            <a:r>
              <a:rPr lang="ru-RU" b="1" dirty="0">
                <a:latin typeface="Arial Narrow" pitchFamily="34" charset="0"/>
              </a:rPr>
              <a:t>Дубровский Борис </a:t>
            </a:r>
            <a:r>
              <a:rPr lang="ru-RU" b="1" dirty="0" smtClean="0">
                <a:latin typeface="Arial Narrow" pitchFamily="34" charset="0"/>
              </a:rPr>
              <a:t>Александрович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749298"/>
            <a:ext cx="5715040" cy="338554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«За вклад в решение задач демографического развития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ОАО «Магнитогорский металлургический комбинат» </a:t>
            </a:r>
            <a:r>
              <a:rPr lang="ru-RU" sz="1600" dirty="0" smtClean="0">
                <a:solidFill>
                  <a:srgbClr val="0070C0"/>
                </a:solidFill>
                <a:latin typeface="Arial Narrow" pitchFamily="34" charset="0"/>
              </a:rPr>
              <a:t>- </a:t>
            </a:r>
            <a:r>
              <a:rPr lang="ru-RU" sz="1600" dirty="0" smtClean="0">
                <a:latin typeface="Arial Narrow" pitchFamily="34" charset="0"/>
              </a:rPr>
              <a:t>входит </a:t>
            </a:r>
            <a:r>
              <a:rPr lang="ru-RU" sz="1600" dirty="0">
                <a:latin typeface="Arial Narrow" pitchFamily="34" charset="0"/>
              </a:rPr>
              <a:t>в число крупнейших мировых производителей стали и занимает лидирующие позиции среди предприятий черной металлургии России.</a:t>
            </a:r>
          </a:p>
          <a:p>
            <a:pPr algn="just"/>
            <a:r>
              <a:rPr lang="ru-RU" sz="1600" dirty="0" smtClean="0">
                <a:latin typeface="Arial Narrow" pitchFamily="34" charset="0"/>
              </a:rPr>
              <a:t>ОАО «ММК» является </a:t>
            </a:r>
            <a:r>
              <a:rPr lang="ru-RU" sz="1600" dirty="0">
                <a:latin typeface="Arial Narrow" pitchFamily="34" charset="0"/>
              </a:rPr>
              <a:t>социально ориентированным предприятием. Комбинат добровольно принимает на себя обязательства по социально ответственному поведению в отношении жителей Магнитки и Уральского региона. В перечне социальных программ – охрана здоровья и создание безопасных условий труда для </a:t>
            </a:r>
            <a:r>
              <a:rPr lang="ru-RU" sz="1600" dirty="0" smtClean="0">
                <a:latin typeface="Arial Narrow" pitchFamily="34" charset="0"/>
              </a:rPr>
              <a:t>работников и </a:t>
            </a:r>
            <a:r>
              <a:rPr lang="ru-RU" sz="1600" dirty="0">
                <a:latin typeface="Arial Narrow" pitchFamily="34" charset="0"/>
              </a:rPr>
              <a:t>другие. </a:t>
            </a:r>
          </a:p>
          <a:p>
            <a:pPr algn="just"/>
            <a:endParaRPr lang="ru-RU" sz="1600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27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3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Arial Narrow" pitchFamily="34" charset="0"/>
              </a:rPr>
              <a:t>            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ЗАО «</a:t>
            </a:r>
            <a:r>
              <a:rPr lang="ru-RU" sz="2400" b="1" dirty="0" err="1" smtClean="0">
                <a:solidFill>
                  <a:srgbClr val="A50021"/>
                </a:solidFill>
                <a:latin typeface="Arial Narrow" pitchFamily="34" charset="0"/>
              </a:rPr>
              <a:t>Тольяттисинтез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»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r>
              <a:rPr lang="ru-RU" b="1" dirty="0" smtClean="0">
                <a:latin typeface="Arial Narrow" pitchFamily="34" charset="0"/>
              </a:rPr>
              <a:t>                  Генеральный </a:t>
            </a:r>
            <a:r>
              <a:rPr lang="ru-RU" b="1" dirty="0">
                <a:latin typeface="Arial Narrow" pitchFamily="34" charset="0"/>
              </a:rPr>
              <a:t>директор  – </a:t>
            </a:r>
            <a:r>
              <a:rPr lang="ru-RU" b="1" dirty="0" smtClean="0">
                <a:latin typeface="Arial Narrow" pitchFamily="34" charset="0"/>
              </a:rPr>
              <a:t>Самохвалов </a:t>
            </a:r>
            <a:r>
              <a:rPr lang="ru-RU" b="1" dirty="0">
                <a:latin typeface="Arial Narrow" pitchFamily="34" charset="0"/>
              </a:rPr>
              <a:t>Д</a:t>
            </a:r>
            <a:r>
              <a:rPr lang="ru-RU" b="1" dirty="0" smtClean="0">
                <a:latin typeface="Arial Narrow" pitchFamily="34" charset="0"/>
              </a:rPr>
              <a:t>енис Андреевич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749298"/>
            <a:ext cx="5715040" cy="313932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«За 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развитие кадрового потенциала»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ЗАО «</a:t>
            </a:r>
            <a:r>
              <a:rPr lang="ru-RU" sz="1600" b="1" dirty="0" err="1" smtClean="0">
                <a:solidFill>
                  <a:srgbClr val="0070C0"/>
                </a:solidFill>
                <a:latin typeface="Arial Narrow" pitchFamily="34" charset="0"/>
              </a:rPr>
              <a:t>Тольяттисинтез</a:t>
            </a: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» 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– </a:t>
            </a:r>
            <a:r>
              <a:rPr lang="ru-RU" sz="1600" dirty="0" smtClean="0">
                <a:latin typeface="Arial Narrow" pitchFamily="34" charset="0"/>
              </a:rPr>
              <a:t>управляющая </a:t>
            </a:r>
            <a:r>
              <a:rPr lang="ru-RU" sz="1600" dirty="0">
                <a:latin typeface="Arial Narrow" pitchFamily="34" charset="0"/>
              </a:rPr>
              <a:t>организация производственной площадки "</a:t>
            </a:r>
            <a:r>
              <a:rPr lang="ru-RU" sz="1600" dirty="0" err="1">
                <a:latin typeface="Arial Narrow" pitchFamily="34" charset="0"/>
              </a:rPr>
              <a:t>СИБУРа</a:t>
            </a:r>
            <a:r>
              <a:rPr lang="ru-RU" sz="1600" dirty="0">
                <a:latin typeface="Arial Narrow" pitchFamily="34" charset="0"/>
              </a:rPr>
              <a:t>" в </a:t>
            </a:r>
            <a:r>
              <a:rPr lang="ru-RU" sz="1600" dirty="0" smtClean="0">
                <a:latin typeface="Arial Narrow" pitchFamily="34" charset="0"/>
              </a:rPr>
              <a:t>Тольятти. Система </a:t>
            </a:r>
            <a:r>
              <a:rPr lang="ru-RU" sz="1600" dirty="0">
                <a:latin typeface="Arial Narrow" pitchFamily="34" charset="0"/>
              </a:rPr>
              <a:t>обучения и развития персонала </a:t>
            </a:r>
            <a:r>
              <a:rPr lang="ru-RU" sz="1600" dirty="0" smtClean="0">
                <a:latin typeface="Arial Narrow" pitchFamily="34" charset="0"/>
              </a:rPr>
              <a:t>предприятия </a:t>
            </a:r>
            <a:r>
              <a:rPr lang="ru-RU" sz="1600" dirty="0">
                <a:latin typeface="Arial Narrow" pitchFamily="34" charset="0"/>
              </a:rPr>
              <a:t>включает обязательное обучение (регламентируемое требованиями инспекционных органов, осуществляющих надзор за деятельностью опасных производственных объектов), целевую подготовку специалистов, повышение квалификации, адаптационные программы для вновь принятых работников, привлечение и развитие молодых </a:t>
            </a:r>
            <a:r>
              <a:rPr lang="ru-RU" sz="1600" dirty="0" smtClean="0">
                <a:latin typeface="Arial Narrow" pitchFamily="34" charset="0"/>
              </a:rPr>
              <a:t>специалистов. 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2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" y="2732160"/>
            <a:ext cx="1676400" cy="3222479"/>
          </a:xfrm>
          <a:prstGeom prst="rect">
            <a:avLst/>
          </a:prstGeom>
        </p:spPr>
      </p:pic>
      <p:pic>
        <p:nvPicPr>
          <p:cNvPr id="11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14480" y="1071547"/>
            <a:ext cx="6673944" cy="357020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solidFill>
                  <a:srgbClr val="A50021"/>
                </a:solidFill>
                <a:latin typeface="Arial Narrow" pitchFamily="34" charset="0"/>
              </a:rPr>
              <a:t>Номинации:</a:t>
            </a:r>
          </a:p>
          <a:p>
            <a:pPr marL="342900" lvl="0" indent="-342900" algn="ctr">
              <a:buBlip>
                <a:blip r:embed="rId5"/>
              </a:buBlip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«За вклад в решение задач демографического развития»</a:t>
            </a:r>
          </a:p>
          <a:p>
            <a:pPr marL="342900" indent="-342900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«За развитие кадрового потенциала»</a:t>
            </a:r>
          </a:p>
          <a:p>
            <a:pPr marL="342900" lvl="0" indent="-342900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«За высокое качество отчета компании по устойчивому развитию» </a:t>
            </a:r>
          </a:p>
          <a:p>
            <a:pPr marL="342900" lvl="0" indent="-342900">
              <a:buClr>
                <a:srgbClr val="0070C0"/>
              </a:buClr>
              <a:buFont typeface="Wingdings" pitchFamily="2" charset="2"/>
              <a:buChar char="§"/>
            </a:pPr>
            <a:endParaRPr lang="ru-RU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70C0"/>
              </a:buClr>
              <a:buFont typeface="Wingdings" pitchFamily="2" charset="2"/>
              <a:buChar char="§"/>
            </a:pPr>
            <a:endParaRPr lang="ru-RU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lvl="0"/>
            <a:r>
              <a:rPr lang="ru-RU" b="1" dirty="0" smtClean="0">
                <a:solidFill>
                  <a:srgbClr val="A50021"/>
                </a:solidFill>
                <a:latin typeface="Arial Narrow" pitchFamily="34" charset="0"/>
              </a:rPr>
              <a:t>Победители в основных и специальных номинациях 2012 года</a:t>
            </a:r>
            <a:r>
              <a:rPr lang="ru-RU" b="1" dirty="0" smtClean="0">
                <a:solidFill>
                  <a:srgbClr val="C00000"/>
                </a:solidFill>
                <a:latin typeface="Arial Narrow" pitchFamily="34" charset="0"/>
              </a:rPr>
              <a:t>:</a:t>
            </a:r>
          </a:p>
          <a:p>
            <a:pPr marL="285750" indent="-285750">
              <a:buBlip>
                <a:blip r:embed="rId6"/>
              </a:buBlip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marL="285750" indent="-285750">
              <a:buBlip>
                <a:blip r:embed="rId5"/>
              </a:buBlip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marL="285750" indent="-285750">
              <a:buBlip>
                <a:blip r:embed="rId5"/>
              </a:buBlip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marL="285750" indent="-285750">
              <a:buBlip>
                <a:blip r:embed="rId5"/>
              </a:buBlip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marL="285750" indent="-285750">
              <a:buBlip>
                <a:blip r:embed="rId5"/>
              </a:buBlip>
            </a:pPr>
            <a:endParaRPr lang="ru-RU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5"/>
              </a:buBlip>
            </a:pP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6548" y="3324225"/>
            <a:ext cx="5332452" cy="334513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numCol="2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Основные 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номинации</a:t>
            </a:r>
          </a:p>
          <a:p>
            <a:pPr>
              <a:buClr>
                <a:srgbClr val="0070C0"/>
              </a:buClr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70C0"/>
              </a:buClr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ГК «Росатом»</a:t>
            </a: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«Сахалин </a:t>
            </a:r>
            <a:r>
              <a:rPr lang="ru-RU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Энерджи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»</a:t>
            </a:r>
          </a:p>
          <a:p>
            <a:pPr marL="342900" indent="-342900">
              <a:buClr>
                <a:srgbClr val="0066CC"/>
              </a:buClr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ОАО «РЖД»</a:t>
            </a: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О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АО «Северсталь»</a:t>
            </a: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ОАО «ФСК ЕЭС»</a:t>
            </a: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ОАО «ЛУКОЙЛ»</a:t>
            </a: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endParaRPr lang="ru-RU" sz="16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endParaRPr lang="ru-RU" sz="1600" b="1" dirty="0">
              <a:solidFill>
                <a:srgbClr val="0070C0"/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endParaRPr lang="ru-RU" sz="16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endParaRPr lang="ru-RU" sz="1600" b="1" dirty="0">
              <a:solidFill>
                <a:srgbClr val="0070C0"/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endParaRPr lang="ru-RU" sz="16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endParaRPr lang="ru-RU" sz="1600" b="1" dirty="0">
              <a:solidFill>
                <a:srgbClr val="0070C0"/>
              </a:solidFill>
              <a:latin typeface="Arial Narrow" pitchFamily="34" charset="0"/>
            </a:endParaRPr>
          </a:p>
          <a:p>
            <a:pPr lvl="0">
              <a:buClr>
                <a:srgbClr val="0066CC"/>
              </a:buClr>
            </a:pP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Специальные номинации</a:t>
            </a:r>
          </a:p>
          <a:p>
            <a:pPr marL="342900" lvl="0" indent="-342900">
              <a:buClr>
                <a:srgbClr val="0066CC"/>
              </a:buClr>
              <a:buFont typeface="+mj-lt"/>
              <a:buAutoNum type="arabicPeriod"/>
            </a:pPr>
            <a:endParaRPr lang="ru-RU" sz="16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 startAt="7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ОАО «ИНТЕР РАО ЕЭС»</a:t>
            </a:r>
          </a:p>
          <a:p>
            <a:pPr marL="342900" lvl="0" indent="-342900">
              <a:buClr>
                <a:srgbClr val="0066CC"/>
              </a:buClr>
              <a:buFont typeface="+mj-lt"/>
              <a:buAutoNum type="arabicPeriod" startAt="7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Компания  «МЕТАЛЛОИНВЕСТ»</a:t>
            </a:r>
          </a:p>
          <a:p>
            <a:pPr marL="342900" lvl="0" indent="-342900">
              <a:buClr>
                <a:srgbClr val="0066CC"/>
              </a:buClr>
              <a:buFont typeface="+mj-lt"/>
              <a:buAutoNum type="arabicPeriod" startAt="7"/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rPr>
              <a:t>ФК </a:t>
            </a:r>
            <a:r>
              <a:rPr lang="ru-RU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rPr>
              <a:t>«</a:t>
            </a: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rPr>
              <a:t>УРАЛСИБ»</a:t>
            </a:r>
            <a:endParaRPr lang="ru-RU" sz="1400" dirty="0">
              <a:solidFill>
                <a:prstClr val="black">
                  <a:lumMod val="85000"/>
                  <a:lumOff val="15000"/>
                </a:prstClr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 startAt="7"/>
            </a:pP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rPr>
              <a:t>Внешэкономбанк</a:t>
            </a:r>
            <a:endParaRPr lang="ru-RU" sz="1400" dirty="0">
              <a:solidFill>
                <a:prstClr val="black">
                  <a:lumMod val="85000"/>
                  <a:lumOff val="15000"/>
                </a:prstClr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 startAt="7"/>
            </a:pPr>
            <a:r>
              <a:rPr lang="ru-RU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rPr>
              <a:t>ОАО «ОКБМ </a:t>
            </a: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rPr>
              <a:t>Африкантов» </a:t>
            </a:r>
            <a:endPara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 startAt="7"/>
            </a:pPr>
            <a:r>
              <a:rPr lang="ru-RU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rPr>
              <a:t>ОАО «СУЭК</a:t>
            </a:r>
            <a:r>
              <a:rPr lang="ru-RU" sz="14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 Narrow" pitchFamily="34" charset="0"/>
              </a:rPr>
              <a:t>»</a:t>
            </a:r>
            <a:endPara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 Narrow" pitchFamily="34" charset="0"/>
            </a:endParaRPr>
          </a:p>
          <a:p>
            <a:pPr marL="342900" lvl="0" indent="-342900">
              <a:buClr>
                <a:srgbClr val="0066CC"/>
              </a:buClr>
              <a:buFont typeface="+mj-lt"/>
              <a:buAutoNum type="arabicPeriod" startAt="7"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itchFamily="34" charset="0"/>
              </a:rPr>
              <a:t>ОАО «Минерально-химическая компания «ЕвроХим»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Arial Narrow" pitchFamily="34" charset="0"/>
              </a:rPr>
              <a:t> </a:t>
            </a:r>
          </a:p>
          <a:p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3" cstate="print"/>
          <a:srcRect b="72309"/>
          <a:stretch>
            <a:fillRect/>
          </a:stretch>
        </p:blipFill>
        <p:spPr>
          <a:xfrm>
            <a:off x="1676400" y="6313264"/>
            <a:ext cx="1743472" cy="544736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Arial Narrow" pitchFamily="34" charset="0"/>
              </a:rPr>
              <a:t>             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О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АО «</a:t>
            </a:r>
            <a:r>
              <a:rPr lang="ru-RU" sz="2400" b="1" dirty="0" err="1" smtClean="0">
                <a:solidFill>
                  <a:srgbClr val="A50021"/>
                </a:solidFill>
                <a:latin typeface="Arial Narrow" pitchFamily="34" charset="0"/>
              </a:rPr>
              <a:t>НИПИгазпереработка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»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r>
              <a:rPr lang="ru-RU" b="1" dirty="0" smtClean="0">
                <a:latin typeface="Arial Narrow" pitchFamily="34" charset="0"/>
              </a:rPr>
              <a:t>                  Генеральный </a:t>
            </a:r>
            <a:r>
              <a:rPr lang="ru-RU" b="1" dirty="0">
                <a:latin typeface="Arial Narrow" pitchFamily="34" charset="0"/>
              </a:rPr>
              <a:t>директор  – </a:t>
            </a:r>
            <a:r>
              <a:rPr lang="ru-RU" b="1" dirty="0" smtClean="0">
                <a:latin typeface="Arial Narrow" pitchFamily="34" charset="0"/>
              </a:rPr>
              <a:t>Пуртов Павел Анатольевич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749298"/>
            <a:ext cx="5715040" cy="36317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«За 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развитие кадрового потенциала»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О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АО «</a:t>
            </a:r>
            <a:r>
              <a:rPr lang="ru-RU" sz="1600" b="1" dirty="0" err="1" smtClean="0">
                <a:solidFill>
                  <a:srgbClr val="0070C0"/>
                </a:solidFill>
                <a:latin typeface="Arial Narrow" pitchFamily="34" charset="0"/>
              </a:rPr>
              <a:t>НИПИгазпереработка</a:t>
            </a: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» – </a:t>
            </a:r>
            <a:r>
              <a:rPr lang="ru-RU" sz="1600" dirty="0">
                <a:latin typeface="Arial Narrow" pitchFamily="34" charset="0"/>
              </a:rPr>
              <a:t>один из ведущих российских научно-исследовательских и проектных институтов в нефтегазоперерабатывающей отрасли. Институт строит социальную политику на основе гармоничного сочетания интересов своих сотрудников, населения региона присутствия, общества в целом и акционеров при неукоснительном соблюдении законодательных норм и требований. Создание надлежащих условий труда, быта, отдыха и оздоровления сотрудников, поддержка пенсионеров, детей, являются важными факторами укрепления и развития главного капитала института – трудового коллектива, и значимыми составляющими успешной деятельности в будущем.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3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3" cstate="print"/>
          <a:srcRect b="72309"/>
          <a:stretch>
            <a:fillRect/>
          </a:stretch>
        </p:blipFill>
        <p:spPr>
          <a:xfrm>
            <a:off x="1676400" y="6667584"/>
            <a:ext cx="1676400" cy="190416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           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Внешэкономбанк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                  </a:t>
            </a:r>
            <a:r>
              <a:rPr lang="ru-RU" b="1" dirty="0" smtClean="0">
                <a:latin typeface="Arial Narrow" pitchFamily="34" charset="0"/>
              </a:rPr>
              <a:t>Председатель Правления  </a:t>
            </a:r>
            <a:r>
              <a:rPr lang="ru-RU" b="1" dirty="0">
                <a:latin typeface="Arial Narrow" pitchFamily="34" charset="0"/>
              </a:rPr>
              <a:t>– </a:t>
            </a:r>
            <a:r>
              <a:rPr lang="ru-RU" b="1" dirty="0" smtClean="0">
                <a:latin typeface="Arial Narrow" pitchFamily="34" charset="0"/>
              </a:rPr>
              <a:t>Дмитриев Владимир </a:t>
            </a:r>
            <a:r>
              <a:rPr lang="ru-RU" b="1" dirty="0">
                <a:latin typeface="Arial Narrow" pitchFamily="34" charset="0"/>
              </a:rPr>
              <a:t>Александрович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0645" y="2758822"/>
            <a:ext cx="5715040" cy="390876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«За 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высокое качество отчета компании по устойчивому развитию»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Внешэкономбанк </a:t>
            </a:r>
            <a:r>
              <a:rPr lang="ru-RU" sz="1600" dirty="0">
                <a:latin typeface="Arial Narrow" pitchFamily="34" charset="0"/>
              </a:rPr>
              <a:t>действует для обеспечения повышения конкурентоспособности экономики России, ее диверсификации, стимулирования инвестиционной деятельности. Внешэкономбанк руководствуется в своей деятельности принципами корпоративной социальной ответственности (КСО), что позволяет Банку эффективно решать стоящие перед ним задачи государственного института развития. В целях информирования общественности о деятельности Банка в области КСО Внешэкономбанк на регулярной основе публикует отчеты об устойчивом развитии, подготовка которых осуществляется в соответствии с Руководством по отчетности в области устойчивого развития GRI.</a:t>
            </a: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6525344"/>
            <a:ext cx="1676400" cy="332656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           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Финансовая корпорация «УРАЛСИБ»</a:t>
            </a:r>
            <a:endParaRPr lang="ru-RU" sz="2400" b="1" dirty="0">
              <a:solidFill>
                <a:srgbClr val="A50021"/>
              </a:solidFill>
              <a:latin typeface="Arial Narrow" pitchFamily="34" charset="0"/>
            </a:endParaRP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                  </a:t>
            </a:r>
            <a:r>
              <a:rPr lang="ru-RU" b="1" dirty="0" smtClean="0">
                <a:latin typeface="Arial Narrow" pitchFamily="34" charset="0"/>
              </a:rPr>
              <a:t>Член Совета директоров  </a:t>
            </a:r>
            <a:r>
              <a:rPr lang="ru-RU" b="1" dirty="0">
                <a:latin typeface="Arial Narrow" pitchFamily="34" charset="0"/>
              </a:rPr>
              <a:t>– </a:t>
            </a:r>
            <a:r>
              <a:rPr lang="ru-RU" b="1" dirty="0" smtClean="0">
                <a:latin typeface="Arial Narrow" pitchFamily="34" charset="0"/>
              </a:rPr>
              <a:t>Цветков Николай Александрович 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674602"/>
            <a:ext cx="5715040" cy="390876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«За 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высокое качество отчета компании по устойчивому развитию»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ФК «УРАЛСИБ» - </a:t>
            </a:r>
            <a:r>
              <a:rPr lang="ru-RU" sz="1600" dirty="0">
                <a:latin typeface="Arial Narrow" pitchFamily="34" charset="0"/>
              </a:rPr>
              <a:t>одна из крупнейших российских финансовых групп, предоставляющая своим клиентам широкий спектр финансовых </a:t>
            </a:r>
            <a:r>
              <a:rPr lang="ru-RU" sz="1600" dirty="0" smtClean="0">
                <a:latin typeface="Arial Narrow" pitchFamily="34" charset="0"/>
              </a:rPr>
              <a:t>услуг. Одна </a:t>
            </a:r>
            <a:r>
              <a:rPr lang="ru-RU" sz="1600" dirty="0">
                <a:latin typeface="Arial Narrow" pitchFamily="34" charset="0"/>
              </a:rPr>
              <a:t>из первых российских компаний, которая начала готовить публичные нефинансовые отчеты с учетом требований международного стандарта </a:t>
            </a:r>
            <a:r>
              <a:rPr lang="ru-RU" sz="1600" dirty="0" smtClean="0">
                <a:latin typeface="Arial Narrow" pitchFamily="34" charset="0"/>
              </a:rPr>
              <a:t>GRI. Компания рассматривает </a:t>
            </a:r>
            <a:r>
              <a:rPr lang="ru-RU" sz="1600" dirty="0">
                <a:latin typeface="Arial Narrow" pitchFamily="34" charset="0"/>
              </a:rPr>
              <a:t>нефинансовую отчетность как публичный инструмент информирования акционеров, сотрудников, партнеров, клиентов и всего общества о механизмах с помощью которых «УРАЛСИБ» реализует заложенные в стратегических планах цели в отношении экономической устойчивости, социального благополучия и экологической стабильности.</a:t>
            </a: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93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           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«ОКБМ Африкантов»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                  Д</a:t>
            </a:r>
            <a:r>
              <a:rPr lang="ru-RU" b="1" dirty="0" smtClean="0">
                <a:latin typeface="Arial Narrow" pitchFamily="34" charset="0"/>
              </a:rPr>
              <a:t>иректор  </a:t>
            </a:r>
            <a:r>
              <a:rPr lang="ru-RU" b="1" dirty="0">
                <a:latin typeface="Arial Narrow" pitchFamily="34" charset="0"/>
              </a:rPr>
              <a:t>– </a:t>
            </a:r>
            <a:r>
              <a:rPr lang="ru-RU" b="1" dirty="0" smtClean="0">
                <a:latin typeface="Arial Narrow" pitchFamily="34" charset="0"/>
              </a:rPr>
              <a:t>Зверев Дмитрий Леонидович 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674602"/>
            <a:ext cx="5715040" cy="338554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«Успешный дебют в области нефинансовой отчетности»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ОАО «ОКБМ Африкантов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» </a:t>
            </a: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- </a:t>
            </a:r>
            <a:r>
              <a:rPr lang="ru-RU" sz="1600" dirty="0">
                <a:latin typeface="Arial Narrow" pitchFamily="34" charset="0"/>
              </a:rPr>
              <a:t>одно из ведущих предприятий </a:t>
            </a:r>
            <a:r>
              <a:rPr lang="ru-RU" sz="1600" dirty="0" err="1">
                <a:latin typeface="Arial Narrow" pitchFamily="34" charset="0"/>
              </a:rPr>
              <a:t>Госкорпорации</a:t>
            </a:r>
            <a:r>
              <a:rPr lang="ru-RU" sz="1600" dirty="0">
                <a:latin typeface="Arial Narrow" pitchFamily="34" charset="0"/>
              </a:rPr>
              <a:t> «Росатом», крупный научно-производственный центр атомного машиностроения, располагающий многопрофильным конструкторским </a:t>
            </a:r>
            <a:r>
              <a:rPr lang="ru-RU" sz="1600" dirty="0" smtClean="0">
                <a:latin typeface="Arial Narrow" pitchFamily="34" charset="0"/>
              </a:rPr>
              <a:t>коллективом</a:t>
            </a:r>
            <a:r>
              <a:rPr lang="ru-RU" sz="1600" dirty="0">
                <a:latin typeface="Arial Narrow" pitchFamily="34" charset="0"/>
              </a:rPr>
              <a:t>, собственной исследовательской, экспериментальной и производственной базой</a:t>
            </a:r>
            <a:r>
              <a:rPr lang="ru-RU" sz="1600" dirty="0" smtClean="0">
                <a:latin typeface="Arial Narrow" pitchFamily="34" charset="0"/>
              </a:rPr>
              <a:t>. Предприятие подготовило за 2012 год первый нефинансовый Отчет, </a:t>
            </a:r>
            <a:r>
              <a:rPr lang="ru-RU" sz="1600" dirty="0">
                <a:latin typeface="Arial Narrow" pitchFamily="34" charset="0"/>
              </a:rPr>
              <a:t>охватывающий производственные, финансовые и нефинансовые аспекты результативности, а также описывающий подходы менеджмента, позволяющие достигать намеченных показателей результативности и повышать эффективность деятельности. </a:t>
            </a:r>
            <a:endParaRPr lang="ru-RU" sz="1600" dirty="0" smtClean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1" name="Picture 10" descr="Снимок экрана 8.png"/>
          <p:cNvPicPr>
            <a:picLocks noChangeAspect="1"/>
          </p:cNvPicPr>
          <p:nvPr/>
        </p:nvPicPr>
        <p:blipFill>
          <a:blip r:embed="rId3" cstate="print"/>
          <a:srcRect b="72309"/>
          <a:stretch>
            <a:fillRect/>
          </a:stretch>
        </p:blipFill>
        <p:spPr>
          <a:xfrm>
            <a:off x="1676400" y="6165304"/>
            <a:ext cx="1676400" cy="69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3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597" y="1012609"/>
            <a:ext cx="7674646" cy="16619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Дипломами отмечены</a:t>
            </a:r>
          </a:p>
          <a:p>
            <a:pPr lvl="0"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номинанты Конкурса:</a:t>
            </a:r>
          </a:p>
          <a:p>
            <a:endParaRPr lang="ru-RU" sz="2000" b="1" dirty="0" smtClean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           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Компания  «МЕТАЛЛОИНВЕСТ»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                  </a:t>
            </a:r>
            <a:r>
              <a:rPr lang="ru-RU" b="1" dirty="0" smtClean="0">
                <a:latin typeface="Arial Narrow" pitchFamily="34" charset="0"/>
              </a:rPr>
              <a:t>Основатель – Усманов Алишер </a:t>
            </a:r>
            <a:r>
              <a:rPr lang="ru-RU" b="1" dirty="0" err="1" smtClean="0">
                <a:latin typeface="Arial Narrow" pitchFamily="34" charset="0"/>
              </a:rPr>
              <a:t>Бурханович</a:t>
            </a:r>
            <a:r>
              <a:rPr lang="ru-RU" b="1" dirty="0" smtClean="0">
                <a:latin typeface="Arial Narrow" pitchFamily="34" charset="0"/>
              </a:rPr>
              <a:t> 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674602"/>
            <a:ext cx="5715040" cy="264687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Arial Narrow" pitchFamily="34" charset="0"/>
              </a:rPr>
              <a:t>Награждается Дипломом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«Успешный дебют в области нефинансовой отчетности»</a:t>
            </a:r>
            <a:endParaRPr lang="ru-RU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endParaRPr lang="ru-RU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Компания «МЕТАЛЛОИНВЕСТ» - </a:t>
            </a:r>
            <a:r>
              <a:rPr lang="ru-RU" sz="1600" dirty="0">
                <a:latin typeface="Arial Narrow" pitchFamily="34" charset="0"/>
              </a:rPr>
              <a:t>ведущий производитель и поставщик железорудной </a:t>
            </a:r>
            <a:r>
              <a:rPr lang="ru-RU" sz="1600" dirty="0" smtClean="0">
                <a:latin typeface="Arial Narrow" pitchFamily="34" charset="0"/>
              </a:rPr>
              <a:t>продукции </a:t>
            </a:r>
            <a:r>
              <a:rPr lang="ru-RU" sz="1600" dirty="0">
                <a:latin typeface="Arial Narrow" pitchFamily="34" charset="0"/>
              </a:rPr>
              <a:t>на глобальном рынке, один из региональных производителей стали. </a:t>
            </a:r>
            <a:r>
              <a:rPr lang="ru-RU" sz="1600" dirty="0" smtClean="0">
                <a:latin typeface="Arial Narrow" pitchFamily="34" charset="0"/>
              </a:rPr>
              <a:t>В 2012 ГОДУ Компания подготовила первый нефинансовый отчет о </a:t>
            </a:r>
            <a:r>
              <a:rPr lang="ru-RU" sz="1600" dirty="0">
                <a:latin typeface="Arial Narrow" pitchFamily="34" charset="0"/>
              </a:rPr>
              <a:t>результатах своей деятельности в экономической, социальной и экологической сфере, развитии практики ответственного ведения бизнеса и достижения поставленных целей и </a:t>
            </a:r>
            <a:r>
              <a:rPr lang="ru-RU" sz="1600" dirty="0" smtClean="0">
                <a:latin typeface="Arial Narrow" pitchFamily="34" charset="0"/>
              </a:rPr>
              <a:t>задач.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2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13258" y="4581128"/>
            <a:ext cx="1430741" cy="1384550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914400"/>
            <a:ext cx="6063952" cy="483209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в номинации «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За вклад в решение задач демографического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развития»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«Российские железные дороги»</a:t>
            </a: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Генеральный директор  –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Якунин Владимир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Иванович</a:t>
            </a:r>
          </a:p>
          <a:p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lvl="0" algn="just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ОАО «Российские железные дороги» </a:t>
            </a:r>
            <a:r>
              <a:rPr lang="ru-RU" dirty="0">
                <a:solidFill>
                  <a:srgbClr val="0070C0"/>
                </a:solidFill>
                <a:latin typeface="Arial Narrow" pitchFamily="34" charset="0"/>
              </a:rPr>
              <a:t>- </a:t>
            </a:r>
            <a:r>
              <a:rPr lang="ru-RU" sz="1600" dirty="0">
                <a:solidFill>
                  <a:srgbClr val="0070C0"/>
                </a:solidFill>
                <a:latin typeface="Arial Narrow" pitchFamily="34" charset="0"/>
              </a:rPr>
              <a:t>участник Социальной хартии российского бизнеса</a:t>
            </a:r>
            <a:r>
              <a:rPr lang="ru-RU" sz="1600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</a:rPr>
              <a:t>.</a:t>
            </a:r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sz="1600" dirty="0" smtClean="0">
                <a:latin typeface="Arial Narrow" pitchFamily="34" charset="0"/>
              </a:rPr>
              <a:t>Компания </a:t>
            </a:r>
            <a:r>
              <a:rPr lang="ru-RU" sz="1600" dirty="0">
                <a:latin typeface="Arial Narrow" pitchFamily="34" charset="0"/>
              </a:rPr>
              <a:t>входит в мировую тройку лидеров железнодорожных компаний, решает масштабную задачу построения современной, высокотехнологичной компании XXI века. Кадровая политика – важная составляющая деятельности Компании. В Компании реализуются многочисленные социальные программы, направленные на работников, членов их семей и жителей регионов присутствия. В рамках  Концепции жилищной политики: субсидии работникам, а также молодым специалистам  на улучшение жилищных условий.  Около 100 тыс. Детей ежегодно бывают охвачены летним отдыхом по программам </a:t>
            </a:r>
            <a:r>
              <a:rPr lang="ru-RU" sz="1600" dirty="0" smtClean="0">
                <a:latin typeface="Arial Narrow" pitchFamily="34" charset="0"/>
              </a:rPr>
              <a:t>РЖД. 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2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6140" y="564650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72816"/>
            <a:ext cx="13906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040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13258" y="4581128"/>
            <a:ext cx="1430741" cy="1384550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914400"/>
            <a:ext cx="6063952" cy="532453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в номинации «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За вклад в решение задач демографического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развития»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«Северсталь»</a:t>
            </a: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Г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енеральный директор – Мордашов Алексей Александрович</a:t>
            </a:r>
          </a:p>
          <a:p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lvl="0" algn="just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ОАО 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«Северсталь» </a:t>
            </a:r>
            <a:r>
              <a:rPr lang="ru-RU" dirty="0">
                <a:solidFill>
                  <a:srgbClr val="0070C0"/>
                </a:solidFill>
                <a:latin typeface="Arial Narrow" pitchFamily="34" charset="0"/>
              </a:rPr>
              <a:t>- </a:t>
            </a:r>
            <a:r>
              <a:rPr lang="ru-RU" sz="1600" dirty="0">
                <a:latin typeface="Arial Narrow" pitchFamily="34" charset="0"/>
              </a:rPr>
              <a:t>одна из крупнейших в мире вертикально интегрированных сталелитейных и горнодобывающих компаний. Компания реализует комплексную социальную политику. Частью Бизнес – системы Компании является проект – Люди «Северсталь», нацеленный на создание достойных условий труда и жизни, профессиональное развитие сотрудников – ключевого актива . Социальные программы включают: дополнительные к государственным пособиям выплаты для сотрудников с семейными обязанностями, дополнительные оплачиваемые отпуска, ДМС,  программы отдыха и оздоровления, включая летний отдых детей, корпоративная жилищная программа. Большой вклад в улучшение положения детей и укрепление семьи в территориях присутствия Компании вносит долгосрочная программа «Дорога к Дому</a:t>
            </a:r>
            <a:r>
              <a:rPr lang="ru-RU" sz="1600" dirty="0" smtClean="0">
                <a:latin typeface="Arial Narrow" pitchFamily="34" charset="0"/>
              </a:rPr>
              <a:t>».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2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6140" y="564650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72816"/>
            <a:ext cx="13906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4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13258" y="4581128"/>
            <a:ext cx="1430741" cy="1384550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914400"/>
            <a:ext cx="6063952" cy="45243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в номинации «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За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развитие кадрового потенциала»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«ЛУКОЙЛ»</a:t>
            </a: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Президент  – Алекперов Вагит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Юсуфович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lvl="0" algn="just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ОАО 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«ЛУКОЙЛ» </a:t>
            </a:r>
            <a:r>
              <a:rPr lang="ru-RU" dirty="0">
                <a:solidFill>
                  <a:srgbClr val="0070C0"/>
                </a:solidFill>
                <a:latin typeface="Arial Narrow" pitchFamily="34" charset="0"/>
              </a:rPr>
              <a:t>- </a:t>
            </a:r>
            <a:r>
              <a:rPr lang="ru-RU" sz="1600" dirty="0">
                <a:solidFill>
                  <a:srgbClr val="0070C0"/>
                </a:solidFill>
                <a:latin typeface="Arial Narrow" pitchFamily="34" charset="0"/>
              </a:rPr>
              <a:t>участник Социальной хартии российского бизнеса</a:t>
            </a:r>
            <a:r>
              <a:rPr lang="ru-RU" sz="1600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</a:rPr>
              <a:t>.</a:t>
            </a:r>
            <a:r>
              <a:rPr lang="ru-RU" sz="1600" b="1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</a:rPr>
              <a:t> </a:t>
            </a:r>
            <a:r>
              <a:rPr lang="ru-RU" dirty="0" smtClean="0">
                <a:latin typeface="Arial Narrow" pitchFamily="34" charset="0"/>
              </a:rPr>
              <a:t>Одна из крупнейших международных вертикально интегрированных нефтегазовых компаний. Сотрудники Компании являются основой потенциала Компании. Политика управления персоналом – это политика единой интегрированной компании, имеющий сильную и устойчивую корпоративную культуру и стройную систему корпоративных ценностей.  В Компании разработаны и действуют профессиональные стандарты и программы обучения персонала. 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2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6140" y="564650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72816"/>
            <a:ext cx="13906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8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1124744"/>
            <a:ext cx="5919936" cy="563231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в номинации «За развитие кадрового потенциала»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ОАО 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«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ФСК ЕЭС»</a:t>
            </a:r>
          </a:p>
          <a:p>
            <a:pPr algn="ctr"/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 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Председатель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Правления - 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Бударгин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Олег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Михайлович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ОАО 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«ФСК ЕЭС» </a:t>
            </a:r>
            <a:r>
              <a:rPr lang="ru-RU" dirty="0" smtClean="0">
                <a:latin typeface="Arial Narrow" pitchFamily="34" charset="0"/>
              </a:rPr>
              <a:t>- естественная </a:t>
            </a:r>
            <a:r>
              <a:rPr lang="ru-RU" dirty="0">
                <a:latin typeface="Arial Narrow" pitchFamily="34" charset="0"/>
              </a:rPr>
              <a:t>монополия, на которую возложены задачи по сохранению и развитию ЕНЭС. Кадровая политика компании направлена на обеспечение баланса между экономической и социальной эффективностью использования человеческих ресурсов, </a:t>
            </a:r>
          </a:p>
          <a:p>
            <a:pPr algn="just"/>
            <a:r>
              <a:rPr lang="ru-RU" dirty="0">
                <a:latin typeface="Arial Narrow" pitchFamily="34" charset="0"/>
              </a:rPr>
              <a:t>своевременное обеспечение подразделений Компании квалифицированными работниками и </a:t>
            </a:r>
          </a:p>
          <a:p>
            <a:pPr algn="just"/>
            <a:r>
              <a:rPr lang="ru-RU" dirty="0">
                <a:latin typeface="Arial Narrow" pitchFamily="34" charset="0"/>
              </a:rPr>
              <a:t>удовлетворение потребностей и интересов работников.</a:t>
            </a:r>
          </a:p>
          <a:p>
            <a:pPr algn="just"/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endParaRPr lang="ru-RU" b="1" i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2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714356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749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40352" y="4343400"/>
            <a:ext cx="1403647" cy="1533872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1052736"/>
            <a:ext cx="6135960" cy="581697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481CE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481CE"/>
                </a:solidFill>
                <a:latin typeface="Arial Narrow" pitchFamily="34" charset="0"/>
              </a:rPr>
              <a:t> в номинации «За высокое качество отчета компании </a:t>
            </a:r>
          </a:p>
          <a:p>
            <a:pPr algn="ctr"/>
            <a:r>
              <a:rPr lang="ru-RU" sz="2000" b="1" dirty="0" smtClean="0">
                <a:solidFill>
                  <a:srgbClr val="0481CE"/>
                </a:solidFill>
                <a:latin typeface="Arial Narrow" pitchFamily="34" charset="0"/>
              </a:rPr>
              <a:t>по устойчивому развитию»</a:t>
            </a:r>
          </a:p>
          <a:p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«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Сахалин </a:t>
            </a:r>
            <a:r>
              <a:rPr lang="ru-RU" sz="2400" b="1" dirty="0" err="1">
                <a:solidFill>
                  <a:srgbClr val="A50021"/>
                </a:solidFill>
                <a:latin typeface="Arial Narrow" pitchFamily="34" charset="0"/>
              </a:rPr>
              <a:t>Энерджи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 </a:t>
            </a:r>
            <a:r>
              <a:rPr lang="ru-RU" sz="2400" b="1" dirty="0" err="1">
                <a:solidFill>
                  <a:srgbClr val="A50021"/>
                </a:solidFill>
                <a:latin typeface="Arial Narrow" pitchFamily="34" charset="0"/>
              </a:rPr>
              <a:t>Инвестмент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rgbClr val="A50021"/>
                </a:solidFill>
                <a:latin typeface="Arial Narrow" pitchFamily="34" charset="0"/>
              </a:rPr>
              <a:t>Компани Лтд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.» </a:t>
            </a:r>
          </a:p>
          <a:p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Главный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исполнительный директор компании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–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Роман Юрьевич Дашков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«Сахалин </a:t>
            </a:r>
            <a:r>
              <a:rPr lang="ru-RU" b="1" dirty="0" err="1" smtClean="0">
                <a:solidFill>
                  <a:srgbClr val="0070C0"/>
                </a:solidFill>
                <a:latin typeface="Arial Narrow" pitchFamily="34" charset="0"/>
              </a:rPr>
              <a:t>Энерджи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» </a:t>
            </a:r>
            <a:r>
              <a:rPr lang="ru-RU" dirty="0">
                <a:latin typeface="Arial Narrow" pitchFamily="34" charset="0"/>
              </a:rPr>
              <a:t>реализует проект «Сахалин-2» в соответствии с Соглашением о разделе продукции, заключенным с Российской Федерацией. </a:t>
            </a:r>
            <a:r>
              <a:rPr lang="ru-RU" dirty="0" smtClean="0">
                <a:latin typeface="Arial Narrow" pitchFamily="34" charset="0"/>
              </a:rPr>
              <a:t>Компания </a:t>
            </a:r>
            <a:r>
              <a:rPr lang="ru-RU" dirty="0">
                <a:latin typeface="Arial Narrow" pitchFamily="34" charset="0"/>
              </a:rPr>
              <a:t>активно продвигает принципы КСО на международном уровне, демонстрирует прогресс в развитии отчетности по устойчивому развитию.  Стала первой в России компанией, осуществившей  масштабный проект по комплексной самооценке в соответствии с международным стандартом ISO 26000 «Руководство по корпоративной социальной ответственности</a:t>
            </a:r>
            <a:r>
              <a:rPr lang="ru-RU" dirty="0" smtClean="0">
                <a:latin typeface="Arial Narrow" pitchFamily="34" charset="0"/>
              </a:rPr>
              <a:t>». </a:t>
            </a:r>
          </a:p>
          <a:p>
            <a:endParaRPr lang="ru-RU" b="1" i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endParaRPr lang="ru-RU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2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66381" y="714356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96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740352" y="4343400"/>
            <a:ext cx="1403647" cy="1533872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1052736"/>
            <a:ext cx="6135960" cy="483209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Победитель Конкурса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 в </a:t>
            </a:r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номинации «За высокое качество отчета компании 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  <a:latin typeface="Arial Narrow" pitchFamily="34" charset="0"/>
              </a:rPr>
              <a:t>по устойчивому развитию» </a:t>
            </a:r>
            <a:endParaRPr lang="ru-RU" sz="20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 err="1">
                <a:solidFill>
                  <a:srgbClr val="A50021"/>
                </a:solidFill>
                <a:latin typeface="Arial Narrow" pitchFamily="34" charset="0"/>
              </a:rPr>
              <a:t>Госкорпорация</a:t>
            </a:r>
            <a:r>
              <a:rPr lang="ru-RU" sz="2400" b="1" dirty="0">
                <a:solidFill>
                  <a:srgbClr val="A50021"/>
                </a:solidFill>
                <a:latin typeface="Arial Narrow" pitchFamily="34" charset="0"/>
              </a:rPr>
              <a:t> «Росатом»  </a:t>
            </a:r>
          </a:p>
          <a:p>
            <a:pPr algn="just"/>
            <a:r>
              <a:rPr lang="ru-RU" sz="2400" b="1" dirty="0"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Генеральный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директор – Кириенко Сергей Владиленович</a:t>
            </a:r>
          </a:p>
          <a:p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b="1" dirty="0" err="1" smtClean="0">
                <a:solidFill>
                  <a:srgbClr val="0070C0"/>
                </a:solidFill>
                <a:latin typeface="Arial Narrow" pitchFamily="34" charset="0"/>
              </a:rPr>
              <a:t>Госкорпорация</a:t>
            </a:r>
            <a:r>
              <a:rPr lang="ru-RU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«Росатом» </a:t>
            </a:r>
            <a:r>
              <a:rPr lang="ru-RU" dirty="0">
                <a:latin typeface="Arial Narrow" pitchFamily="34" charset="0"/>
              </a:rPr>
              <a:t>управляет всеми ядерными активами РФ, выполняя функции, возложенные на неё государством — обеспечение национальной безопасности, ядерную и радиационную безопасность, а также развитие прикладной и фундаментальной науки.                         В целях повышения прозрачности и подотчетности до уровня, обеспечивающего конкурентоспособность на российских и мировых рынках; повышения прозрачности Компании и ее организаций разработана  и действует Политика в области публичной отчетности</a:t>
            </a:r>
            <a:r>
              <a:rPr lang="ru-RU" dirty="0" smtClean="0">
                <a:latin typeface="Arial Narrow" pitchFamily="34" charset="0"/>
              </a:rPr>
              <a:t>.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1" name="Picture 2" descr="aw1-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66381" y="745428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96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Снимок экрана 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199"/>
            <a:ext cx="1676400" cy="3222479"/>
          </a:xfrm>
          <a:prstGeom prst="rect">
            <a:avLst/>
          </a:prstGeom>
        </p:spPr>
      </p:pic>
      <p:pic>
        <p:nvPicPr>
          <p:cNvPr id="11" name="Picture 10" descr="Снимок экрана 8.png"/>
          <p:cNvPicPr>
            <a:picLocks noChangeAspect="1"/>
          </p:cNvPicPr>
          <p:nvPr/>
        </p:nvPicPr>
        <p:blipFill>
          <a:blip r:embed="rId2" cstate="print"/>
          <a:srcRect b="72309"/>
          <a:stretch>
            <a:fillRect/>
          </a:stretch>
        </p:blipFill>
        <p:spPr>
          <a:xfrm>
            <a:off x="1676400" y="5965678"/>
            <a:ext cx="1676400" cy="892322"/>
          </a:xfrm>
          <a:prstGeom prst="rect">
            <a:avLst/>
          </a:prstGeom>
        </p:spPr>
      </p:pic>
      <p:pic>
        <p:nvPicPr>
          <p:cNvPr id="13" name="Picture 12" descr="Снимок экрана 8.png"/>
          <p:cNvPicPr>
            <a:picLocks noChangeAspect="1"/>
          </p:cNvPicPr>
          <p:nvPr/>
        </p:nvPicPr>
        <p:blipFill>
          <a:blip r:embed="rId2" cstate="print"/>
          <a:srcRect t="49657"/>
          <a:stretch>
            <a:fillRect/>
          </a:stretch>
        </p:blipFill>
        <p:spPr>
          <a:xfrm>
            <a:off x="7467600" y="4343400"/>
            <a:ext cx="1676400" cy="1622278"/>
          </a:xfrm>
          <a:prstGeom prst="rect">
            <a:avLst/>
          </a:prstGeom>
        </p:spPr>
      </p:pic>
      <p:pic>
        <p:nvPicPr>
          <p:cNvPr id="14" name="Picture 13" descr="Снимок экрана 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24545" cy="914400"/>
          </a:xfrm>
          <a:prstGeom prst="rect">
            <a:avLst/>
          </a:prstGeom>
        </p:spPr>
      </p:pic>
      <p:pic>
        <p:nvPicPr>
          <p:cNvPr id="15" name="Picture 14" descr="Снимок экрана 1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9000" y="0"/>
            <a:ext cx="1905000" cy="931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21621" y="1000108"/>
            <a:ext cx="5786478" cy="40011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Победители в специальных номинациях  Конкурса</a:t>
            </a: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Narrow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prstClr val="black">
                  <a:lumMod val="75000"/>
                  <a:lumOff val="25000"/>
                </a:prst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393355"/>
            <a:ext cx="6990516" cy="44627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numCol="1" rtlCol="0">
            <a:spAutoFit/>
          </a:bodyPr>
          <a:lstStyle/>
          <a:p>
            <a:pPr marL="342900" indent="-342900" algn="just"/>
            <a:endParaRPr lang="ru-RU" sz="16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marL="342900" indent="-342900" algn="just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«За </a:t>
            </a: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программы поддержки семьи, материнства и детства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»:</a:t>
            </a:r>
            <a:endParaRPr lang="ru-RU" sz="1600" b="1" dirty="0">
              <a:solidFill>
                <a:srgbClr val="0070C0"/>
              </a:solidFill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rgbClr val="A50021"/>
                </a:solidFill>
                <a:latin typeface="Arial Narrow" pitchFamily="34" charset="0"/>
              </a:rPr>
              <a:t>ОАО «ГМК «Норильский никель» </a:t>
            </a:r>
          </a:p>
          <a:p>
            <a:pPr algn="just"/>
            <a:endParaRPr lang="ru-RU" sz="1600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marL="342900" indent="-342900" algn="just">
              <a:tabLst>
                <a:tab pos="3048000" algn="l"/>
              </a:tabLst>
            </a:pP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«За сохранение здоровья на рабочем месте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»:  </a:t>
            </a:r>
            <a:endParaRPr lang="ru-RU" sz="1600" b="1" dirty="0">
              <a:solidFill>
                <a:srgbClr val="0070C0"/>
              </a:solidFill>
              <a:latin typeface="Arial Narrow" pitchFamily="34" charset="0"/>
            </a:endParaRPr>
          </a:p>
          <a:p>
            <a:pPr marL="342900" indent="-342900" algn="just">
              <a:tabLst>
                <a:tab pos="3048000" algn="l"/>
              </a:tabLst>
            </a:pPr>
            <a:r>
              <a:rPr lang="ru-RU" sz="1600" b="1" dirty="0">
                <a:solidFill>
                  <a:srgbClr val="A50021"/>
                </a:solidFill>
                <a:latin typeface="Arial Narrow" pitchFamily="34" charset="0"/>
              </a:rPr>
              <a:t>ОАО «СИБУР Холдинг</a:t>
            </a:r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»</a:t>
            </a:r>
          </a:p>
          <a:p>
            <a:pPr marL="342900" indent="-342900" algn="just">
              <a:tabLst>
                <a:tab pos="3048000" algn="l"/>
              </a:tabLst>
            </a:pPr>
            <a:r>
              <a:rPr lang="ru-RU" sz="16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endParaRPr lang="ru-RU" sz="1600" b="1" dirty="0">
              <a:solidFill>
                <a:srgbClr val="C00000"/>
              </a:solidFill>
              <a:latin typeface="Arial Narrow" pitchFamily="34" charset="0"/>
            </a:endParaRPr>
          </a:p>
          <a:p>
            <a:pPr marL="342900" indent="-342900" algn="just"/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«За социальные программы поддержки семей в </a:t>
            </a:r>
            <a:endParaRPr lang="ru-RU" sz="1600" b="1" dirty="0" smtClean="0">
              <a:solidFill>
                <a:srgbClr val="0070C0"/>
              </a:solidFill>
              <a:latin typeface="Arial Narrow" pitchFamily="34" charset="0"/>
            </a:endParaRPr>
          </a:p>
          <a:p>
            <a:pPr marL="342900" indent="-342900" algn="just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территориях </a:t>
            </a: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присутствия компаний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»:</a:t>
            </a:r>
          </a:p>
          <a:p>
            <a:pPr marL="342900" indent="-342900" algn="just"/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 </a:t>
            </a:r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ОАО </a:t>
            </a:r>
            <a:r>
              <a:rPr lang="ru-RU" sz="1600" b="1" dirty="0">
                <a:solidFill>
                  <a:srgbClr val="A50021"/>
                </a:solidFill>
                <a:latin typeface="Arial Narrow" pitchFamily="34" charset="0"/>
              </a:rPr>
              <a:t>«СУЭК</a:t>
            </a:r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»</a:t>
            </a:r>
          </a:p>
          <a:p>
            <a:pPr marL="342900" indent="-342900" algn="just"/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 </a:t>
            </a:r>
            <a:endParaRPr lang="ru-RU" sz="1600" b="1" dirty="0">
              <a:solidFill>
                <a:srgbClr val="A50021"/>
              </a:solidFill>
              <a:latin typeface="Arial Narrow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«Успешный </a:t>
            </a:r>
            <a:r>
              <a:rPr lang="ru-RU" sz="1600" b="1" dirty="0">
                <a:solidFill>
                  <a:srgbClr val="0070C0"/>
                </a:solidFill>
                <a:latin typeface="Arial Narrow" pitchFamily="34" charset="0"/>
              </a:rPr>
              <a:t>дебют в области нефинансовой отчетности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</a:rPr>
              <a:t>»: </a:t>
            </a:r>
            <a:endParaRPr lang="ru-RU" sz="1600" b="1" dirty="0">
              <a:solidFill>
                <a:srgbClr val="0070C0"/>
              </a:solidFill>
              <a:latin typeface="Arial Narrow" pitchFamily="34" charset="0"/>
            </a:endParaRPr>
          </a:p>
          <a:p>
            <a:pPr marL="342900" indent="-3429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A50021"/>
                </a:solidFill>
                <a:latin typeface="Arial Narrow" pitchFamily="34" charset="0"/>
              </a:rPr>
              <a:t>ОАО </a:t>
            </a:r>
            <a:r>
              <a:rPr lang="ru-RU" sz="1600" b="1" dirty="0">
                <a:solidFill>
                  <a:srgbClr val="A50021"/>
                </a:solidFill>
                <a:latin typeface="Arial Narrow" pitchFamily="34" charset="0"/>
              </a:rPr>
              <a:t>«ИНТЕР РАО ЕЭС» </a:t>
            </a:r>
          </a:p>
          <a:p>
            <a:pPr marL="342900" indent="-342900" algn="just"/>
            <a:endParaRPr lang="ru-RU" sz="1600" dirty="0" smtClean="0">
              <a:solidFill>
                <a:prstClr val="black"/>
              </a:solidFill>
              <a:latin typeface="Arial Narrow" pitchFamily="34" charset="0"/>
            </a:endParaRPr>
          </a:p>
          <a:p>
            <a:pPr marL="342900" indent="-342900" algn="just"/>
            <a:r>
              <a:rPr lang="ru-RU" sz="16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</a:rPr>
              <a:t> </a:t>
            </a:r>
            <a:endParaRPr lang="ru-RU" sz="16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algn="just"/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142852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Всероссийский конкурс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</a:rPr>
              <a:t>«Лучшие российские предприятия. Динамика, эффективность, ответственность» </a:t>
            </a:r>
            <a:endParaRPr lang="ru-RU" sz="12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60" y="2924944"/>
            <a:ext cx="5365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 descr="aw1-3_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03821" y="1400218"/>
            <a:ext cx="934479" cy="69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68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4635</TotalTime>
  <Words>2657</Words>
  <Application>Microsoft Office PowerPoint</Application>
  <PresentationFormat>Экран (4:3)</PresentationFormat>
  <Paragraphs>303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Куранда</dc:creator>
  <cp:lastModifiedBy>User</cp:lastModifiedBy>
  <cp:revision>360</cp:revision>
  <cp:lastPrinted>2012-02-06T07:58:51Z</cp:lastPrinted>
  <dcterms:created xsi:type="dcterms:W3CDTF">2009-04-10T12:51:31Z</dcterms:created>
  <dcterms:modified xsi:type="dcterms:W3CDTF">2013-03-20T05:15:50Z</dcterms:modified>
</cp:coreProperties>
</file>