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9"/>
  </p:notesMasterIdLst>
  <p:sldIdLst>
    <p:sldId id="256" r:id="rId2"/>
    <p:sldId id="306" r:id="rId3"/>
    <p:sldId id="301" r:id="rId4"/>
    <p:sldId id="304" r:id="rId5"/>
    <p:sldId id="302" r:id="rId6"/>
    <p:sldId id="303" r:id="rId7"/>
    <p:sldId id="300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C2A1"/>
    <a:srgbClr val="FCB58E"/>
    <a:srgbClr val="7F2F03"/>
    <a:srgbClr val="622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90" autoAdjust="0"/>
    <p:restoredTop sz="72612" autoAdjust="0"/>
  </p:normalViewPr>
  <p:slideViewPr>
    <p:cSldViewPr>
      <p:cViewPr>
        <p:scale>
          <a:sx n="89" d="100"/>
          <a:sy n="89" d="100"/>
        </p:scale>
        <p:origin x="-25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8E055-93CB-4177-BD48-13B859241456}" type="datetimeFigureOut">
              <a:rPr lang="en-US" smtClean="0"/>
              <a:t>7/17/2017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A65B9-73C3-44B1-B162-A863DAA057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0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рад приветствовать участников мероприятия, посвященного подписанию соглашения о намерениях в реализации пилотного проекта «Профилактика неинфекционных заболеваний на рабочих местах»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знаковое событие, которое показывает заинтересованность органов власти и бизнеса в объединении усилий, направленных на оздоровление работающего населения. 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Татарстан лидирующий регион в сфере инновационного развития, комплексного подхода к решению задач в сфере охраны здоровья и для большинства регионов является примером для подражания, поэтому не удивительно, что идея реализовать такой проект нашла отклик именно здесь – в Татарстане.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43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Дефицит рабочих кадров – одна из ключевых проблем бизнеса. Неинфекционные заболевания являются ведущей причиной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трудопотерь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Российской Федерации.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Ежегодно в мире от неинфекционных заболеваний умирают около 31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млн.чел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В России около 753 человек из расчета на 100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тыс.населения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год умирают от сердечно-сосудистых заболеваний, которые являются «лидерами» по смертности в нашей стране, 204,6 – от онкологических заболеваний (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http://www.rosminzdrav.ru/ministry/programms/health/info 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Зачастую сердечно-сосудистые события являются следствием таких заболеваний, как сахарный диабет. Около 6,5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млн.человек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России живут с диагнозом сахарный диабет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75% лиц трудоспособного возраста (40-49 лет), страдающих СД2, уже на этапе диагностики заболевания фиксируются различные осложнения, в том числе в 33% случаев они носят множественный характер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Помимо высокого уровня смертности, сахарный диабет – это огромное экономическое бремя для государства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Затраты на лечение осложнений сахарного диабета 2-го типа сегодня составляют 1% ВВП и они будут продолжать расти в связи с низким уровнем ранней диагностики и ростом распространенности диабета 2 типа.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опыту многих стран мира, достигших двух-, трехкратного снижения смертности от неинфекционных заболеваний, вклад профилактических мероприятий в это снижение составляет от 40 % до 70 %,»</a:t>
            </a:r>
            <a:r>
              <a:rPr lang="ru-RU" sz="120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С. Бойцов «Стратегия неинфекционных заболеваний»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56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2014 году по поручению Правительственной комиссии по охране здоровья граждан РСПП начал разработку Программы по охране здоровья работающего населения. Программа «3доровье 360» - это добровольное обязательство предприятий по непрерывному улучшению и достижению совершенства в вопросах профилактики заболеваний и укрепления здоровья.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Программа здоровье 360 – рамочный документ, включающий цели, критерии и методы самооценки организации в сфере охраны здоровья сотрудников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Программа включает ключевые принципы и положения документов всемирной организации здравоохранения, международной организации труда, организации экономического сотрудничества и развития, министерства здравоохранения РФ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Участие в программе – добровольное обязательство предприятия внедрить технологии, направленные на охрану здоровья, обеспечение безопасности труда и окружающей среды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Предприятия заинтересованы в привлечении технологий, позволяющих достичь целей программы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5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марте 2017 года между РСПП и Министерством здравоохранения РФ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подписано соглашение о взаимодействии,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том числе в направлении оздоровления работающего населения.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Соглашение является инструментом информационно-аналитического и организационного взаимодействия, направленного на развитие социального диалога между бизнес-сообществом и органами исполнительной власти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43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Санофи является членом РСПП.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Санофи обладает глобальной экспертизой в сфере профилактики и лечения неинфекционных заболеваний.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 сентября 2016 года Санофи официально присоединилась к Программе «Здоровье 360».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рамках своей инвестиционной стратегии в Российской Федерации Санофи разработала концепцию пилотного проекта целями которого являются: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коррекция управляемых факторов риска развития неинфекционных заболеваний, вносящих набольший вклад в заболеваемость,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инвалидизацию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смертность трудоспособного населения;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выявление на ранних стадиях развития онкологических заболеваний, своевременное лечение которых позволяет значительно повлиять на показатели выживаемости и продолжительности жизни.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6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рамках реализации проекта предлагается использовать следующие медицинские технологии, имеющие профилактическую направленность, высокий уровень доказательности клинико-экономической эффективности: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1) проведение информационно-просветительских мероприятий на предприятии для сотрудников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2) организация диагностических мероприятий с целью раннего выявления факторов риска и выявления заболеваний с целью формирования групп здоровья на предприятии, являющихся основой для разработки мероприятий по оздоровлению сотрудников;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3) проведение образовательных мероприятий для медицинских работников, направленных на повышение их квалификации в сфере профилактики, раннего выявления и коррекции факторов риска и профилактики онкологических заболеваний.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4) формирование условий на предприятии для оздоровления сотрудников через разработку и внедрение индивидуальных программ профилактики, лечения и наблюдения.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результате на предприятии будет внедрена система сохранения здоровья коррекции управляемых факторов риска, увеличится лояльность сотрудников и производительность труда, улучшится корпоративный имидж, как социально ответственного работодателя.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058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Роль здравоохранения в региональной экономике необходимо оценивать с позиций важности человеческого капитала. Инвестиции в охрану здоровья должны рассматриваться гораздо шире узкоспециальных задач отрасли здравоохранения, что требует реализации межведомственного подхода к решению вопросов здоровья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Подписание сегодняшнего соглашения – это не только старт проекта, но начало большого пути по созданию модели сохранения здоровья, трудоспособности и увеличения продолжительности жизни человека, являющегося ключевой ценностью государства и основой экономической эффективности.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Следующим нашим шагом должно стать создание рабочей группы из числа всех заинтересованных сторон.</a:t>
            </a:r>
          </a:p>
          <a:p>
            <a:pPr lvl="0"/>
            <a:endParaRPr lang="en-US" sz="12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Рабочая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группа должна разработать план мероприятий, которые максимальным образом смогут отразить наши общие цели и задачи в развитии системы профилактики неинфекционных заболеваний на рабочих местах и удовлетворять потребностям в охране здоровья конкретного человека – работника предприятия.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Благодарю всех за внимание и желаю плодотворной работы.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A65B9-73C3-44B1-B162-A863DAA057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573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46F30D-21BA-4205-B672-F44A5AC1E284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5CACBF-3B43-45E7-8AA5-55813AA485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47ACDB-C537-443A-8E7E-C50F1DB2F177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59DFC8-D1A2-4CCB-BAAE-074C4B4A03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A8B29C-B1D5-464B-B118-C79EB7D7DD86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C32F42-F2E9-4E58-A7C6-6D479FD1E2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9D891D2-D0B4-4C0F-8AB5-1A7DC516C7E0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536C9-9678-4520-B20C-F42FBA12799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1302F1-B8AC-471F-88E3-12B8F2B1CC03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7902A-FF1D-4F5F-8775-F6941F1560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02440-1F02-41A4-9751-73EC812062B5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F6DDF-D263-40AF-ADD7-AA7C6C5736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2D147B-F690-4486-84B3-FA859D403332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8FCF2-0E64-401F-8AD8-D7D4473A92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6FE1C8-DF71-4229-BC14-30991EBF2961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9473FB-ED67-4301-AE89-BE26B25994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316522-3CFA-4EF9-BA90-33584FC58966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95054-30BB-4C1C-A8D1-6647F8EB0E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5F32A5-F4D5-4FDF-B357-736314A381DA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1CDA2F-8FE4-4CB0-8C0A-8639CC4E28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B91FA-22EB-47E4-B496-E9AE1470D14C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B4370-BA2B-484D-9320-931F6F1BAE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9C77E3-FEEC-4D88-BAC4-04B5F5629CC9}" type="datetimeFigureOut">
              <a:rPr lang="ru-RU" smtClean="0"/>
              <a:pPr>
                <a:defRPr/>
              </a:pPr>
              <a:t>17.07.2017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7CCCB2-DC17-4B3A-A8B2-C8BCB20E3FE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minzdrav.ru/ministry/programms/health/info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3384376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</a:t>
            </a:r>
            <a:r>
              <a:rPr lang="ru-RU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cap="none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«Профилактика </a:t>
            </a:r>
            <a:r>
              <a:rPr lang="ru-RU" sz="3600" b="1" cap="none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неинфекционных заболеваний на рабочих местах</a:t>
            </a:r>
            <a:r>
              <a:rPr lang="ru-RU" sz="3600" b="1" cap="none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»</a:t>
            </a:r>
            <a:br>
              <a:rPr lang="ru-RU" sz="3600" b="1" cap="none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</a:br>
            <a:r>
              <a:rPr lang="ru-RU" b="1" cap="none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/>
            </a:r>
            <a:br>
              <a:rPr lang="ru-RU" b="1" cap="none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</a:br>
            <a:r>
              <a:rPr lang="ru-RU" b="1" cap="none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Пилотный проект в Республике Татарстан</a:t>
            </a:r>
            <a:br>
              <a:rPr lang="ru-RU" b="1" cap="none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</a:br>
            <a:endParaRPr lang="ru-RU" b="1" cap="none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635896" y="5707824"/>
            <a:ext cx="52664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В.М. Черепов</a:t>
            </a:r>
          </a:p>
          <a:p>
            <a:pPr algn="r"/>
            <a:r>
              <a:rPr lang="ru-RU" sz="16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Исполнительный вице-президент РСПП,</a:t>
            </a:r>
          </a:p>
          <a:p>
            <a:pPr algn="r"/>
            <a:r>
              <a:rPr lang="ru-RU" sz="16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Председатель Комиссии по индустрии здоровья </a:t>
            </a:r>
          </a:p>
        </p:txBody>
      </p:sp>
      <p:pic>
        <p:nvPicPr>
          <p:cNvPr id="1026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404664"/>
            <a:ext cx="827033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u009340\Desktop\Без назван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91928"/>
            <a:ext cx="774005" cy="78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u009340\Desktop\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71524"/>
            <a:ext cx="2052804" cy="82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7287"/>
            <a:ext cx="1628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04856" cy="936104"/>
          </a:xfrm>
        </p:spPr>
        <p:txBody>
          <a:bodyPr/>
          <a:lstStyle/>
          <a:p>
            <a:r>
              <a:rPr lang="ru-RU" sz="20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экономическое </a:t>
            </a:r>
            <a:r>
              <a:rPr lang="ru-RU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бремя </a:t>
            </a:r>
            <a:r>
              <a:rPr lang="ru-RU" sz="20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Неинфекционных заболеваний</a:t>
            </a:r>
            <a:endParaRPr lang="en-US" sz="20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89311"/>
            <a:ext cx="7565464" cy="3579849"/>
          </a:xfrm>
        </p:spPr>
        <p:txBody>
          <a:bodyPr>
            <a:normAutofit fontScale="92500" lnSpcReduction="20000"/>
          </a:bodyPr>
          <a:lstStyle/>
          <a:p>
            <a:pPr marL="285750" indent="-28575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 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России около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753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человек из расчета на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100 тыс. </a:t>
            </a: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населения 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 год умирают от сердечно-сосудистых заболеваний, которые являются «лидерами» по смертности в нашей стране,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204,6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– от онкологических </a:t>
            </a: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заболеваний* </a:t>
            </a:r>
          </a:p>
          <a:p>
            <a:pPr marL="285750" indent="-28575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1400" dirty="0" smtClean="0"/>
          </a:p>
          <a:p>
            <a:pPr marL="285750" indent="-28575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Сердечно-сосудистые события являются в </a:t>
            </a:r>
            <a:r>
              <a:rPr lang="ru-RU" sz="1500" b="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т.ч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. следствием таких заболеваний, как сахарный </a:t>
            </a: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диабет</a:t>
            </a:r>
            <a:endParaRPr lang="ru-RU" sz="15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ru-RU" sz="15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285750" indent="-28575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Около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6,5 млн. </a:t>
            </a: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человек 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 России живут с диагнозом сахарный </a:t>
            </a:r>
            <a:r>
              <a:rPr lang="ru-RU" sz="15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диабет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endParaRPr lang="ru-RU" sz="1500" b="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Общий экономический ущерб, связанный с сахарным диабетом 2 типа -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569 млрд руб. 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 год или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1%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всего ВВП РФ</a:t>
            </a: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5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При этом большая часть расходов (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427 млрд руб. в год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) - немедицинские затраты из-за временной нетрудоспособности, </a:t>
            </a:r>
            <a:r>
              <a:rPr lang="ru-RU" sz="1500" b="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инвалидизации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, преждевременной смертности и </a:t>
            </a:r>
            <a:r>
              <a:rPr lang="ru-RU" sz="1500" b="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тд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. </a:t>
            </a:r>
          </a:p>
          <a:p>
            <a:pPr marL="0" indent="0">
              <a:spcBef>
                <a:spcPts val="0"/>
              </a:spcBef>
            </a:pP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</a:t>
            </a:r>
            <a:endParaRPr lang="en-US" sz="15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Средние затраты на пациентов с СД при наличии осложнений в </a:t>
            </a:r>
            <a:r>
              <a:rPr lang="ru-RU" sz="1500" dirty="0">
                <a:solidFill>
                  <a:schemeClr val="accent2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3 раза </a:t>
            </a:r>
            <a:r>
              <a:rPr lang="ru-RU" sz="15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превосходят затраты на пациентов при их отсутствии</a:t>
            </a: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endParaRPr lang="en-US" sz="15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 indent="0" fontAlgn="base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defRPr/>
            </a:pPr>
            <a:endParaRPr lang="ru-RU" sz="1500" b="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endParaRPr lang="en-US" sz="14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87824" y="5445224"/>
            <a:ext cx="561662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  <a:hlinkClick r:id="rId3"/>
              </a:rPr>
              <a:t>*http</a:t>
            </a:r>
            <a:r>
              <a:rPr lang="ru-RU" sz="105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  <a:hlinkClick r:id="rId3"/>
              </a:rPr>
              <a:t>://</a:t>
            </a:r>
            <a:r>
              <a:rPr lang="ru-RU" sz="105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  <a:hlinkClick r:id="rId3"/>
              </a:rPr>
              <a:t>www.rosminzdrav.ru/ministry/programms/health/info</a:t>
            </a:r>
            <a:endParaRPr lang="ru-RU" sz="105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** </a:t>
            </a:r>
            <a:r>
              <a:rPr lang="en-US" sz="100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Dedov</a:t>
            </a:r>
            <a:r>
              <a:rPr lang="en-US" sz="1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II, Shestakova MV, </a:t>
            </a:r>
            <a:r>
              <a:rPr lang="en-US" sz="100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Galstyan</a:t>
            </a:r>
            <a:r>
              <a:rPr lang="en-US" sz="1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GR, </a:t>
            </a:r>
            <a:r>
              <a:rPr lang="en-US" sz="100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Massi</a:t>
            </a:r>
            <a:r>
              <a:rPr lang="en-US" sz="1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Benedetti M, Simon D, Pakhomov Y. Study design and methodology of an epidemiological survey to assess the prevalence of type 2 diabetes in Russia: NATION. World Diabetes Congress 2015. 2015;Public health and epidemiology - Diabetes </a:t>
            </a:r>
            <a:r>
              <a:rPr lang="en-US" sz="100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epidemiology:Abstract</a:t>
            </a:r>
            <a:r>
              <a:rPr lang="en-US" sz="1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: 0764 – P.</a:t>
            </a:r>
          </a:p>
          <a:p>
            <a:r>
              <a:rPr lang="ru-RU" sz="105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</a:t>
            </a:r>
            <a:r>
              <a:rPr lang="ru-RU" sz="1050" dirty="0" smtClean="0"/>
              <a:t>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401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97768"/>
          </a:xfrm>
        </p:spPr>
        <p:txBody>
          <a:bodyPr/>
          <a:lstStyle/>
          <a:p>
            <a:r>
              <a:rPr lang="ru-RU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  <a:sym typeface="Helvetica Light"/>
              </a:rPr>
              <a:t>Программа здоровье 360 – ответ бизнеса на демографические вызовы</a:t>
            </a:r>
            <a:r>
              <a:rPr 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  <a:sym typeface="Helvetica Light"/>
              </a:rPr>
              <a:t> 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822960" y="1100628"/>
            <a:ext cx="778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ct val="0"/>
              </a:spcBef>
            </a:pPr>
            <a:r>
              <a:rPr lang="ru-RU" sz="1400" cap="all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По Поручению Правительственной комиссии по вопросам охраны здоровья граждан от 09.06.2014</a:t>
            </a:r>
            <a:endParaRPr lang="ru-RU" altLang="en-US" sz="1400" cap="all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  <a:sym typeface="AvantGardeGothicC Bold"/>
            </a:endParaRPr>
          </a:p>
        </p:txBody>
      </p:sp>
      <p:sp>
        <p:nvSpPr>
          <p:cNvPr id="5" name="Shape 225"/>
          <p:cNvSpPr/>
          <p:nvPr/>
        </p:nvSpPr>
        <p:spPr>
          <a:xfrm>
            <a:off x="755576" y="1655460"/>
            <a:ext cx="6336704" cy="3321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4450" tIns="44450" rIns="44450" bIns="44450" anchor="ctr">
            <a:sp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рограмма здоровье 360 – рамочный документ, включающий цели, критерии и методы самооценки организации в сфере охраны здоровья сотрудников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рограмма включает ключевые принципы и положения документов всемирной организации здравоохранения, международной организации труда, организации экономического сотрудничества и развития, министерства здравоохранения РФ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У</a:t>
            </a: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частие в программе – добровольное обязательство предприятия внедрить технологии, направленные на охрану здоровья, обеспечение безопасности труда и окружающей среды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</a:t>
            </a: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редприятия заинтересованы в привлечении технологий, позволяющих достичь целей программы</a:t>
            </a:r>
            <a:endParaRPr lang="ru-RU" sz="14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349" y="2492896"/>
            <a:ext cx="1509344" cy="1876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3684" y="332656"/>
            <a:ext cx="624780" cy="638362"/>
          </a:xfrm>
          <a:prstGeom prst="rect">
            <a:avLst/>
          </a:prstGeom>
        </p:spPr>
      </p:pic>
      <p:pic>
        <p:nvPicPr>
          <p:cNvPr id="10" name="Picture 2" descr="untitle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91029"/>
            <a:ext cx="589141" cy="557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58662" y="1763227"/>
            <a:ext cx="981978" cy="41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67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65760"/>
            <a:ext cx="7732340" cy="548640"/>
          </a:xfrm>
        </p:spPr>
        <p:txBody>
          <a:bodyPr/>
          <a:lstStyle/>
          <a:p>
            <a:r>
              <a:rPr lang="ru-RU" sz="20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  <a:sym typeface="Helvetica Light"/>
              </a:rPr>
              <a:t>Здоровье РАБОТАЮЩЕГО НАСЕЛЕНИЯ – В ФОКУСЕ Министерства здравоохранения РФ</a:t>
            </a:r>
            <a:endParaRPr lang="en-US" sz="20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4392488" cy="3579849"/>
          </a:xfrm>
        </p:spPr>
        <p:txBody>
          <a:bodyPr>
            <a:normAutofit fontScale="92500" lnSpcReduction="100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</a:pP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«</a:t>
            </a: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Забота о здоровье работающего, любого работника – это не просто формальная обязанность работодателя, это – прочные инвестиции в трудовой ресурс очень высокой экономической отдачи. И это базис для развития любого предприятия. Возврат инвестиций в корпоративные программы по улучшению здоровья работников составляет от 1,5 до 6 долл. США на каждый вложенный доллар в течение 3 - 6 лет</a:t>
            </a: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». </a:t>
            </a:r>
            <a:endParaRPr lang="ru-RU" sz="14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endParaRPr lang="ru-RU" sz="1400" b="0" dirty="0" smtClean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Вероника Скворцова</a:t>
            </a: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, Министр Здравоохранения </a:t>
            </a: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РФ,</a:t>
            </a:r>
          </a:p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16 марта 2017г., СЪЕЗД РСПП</a:t>
            </a:r>
            <a:endParaRPr lang="en-US" sz="14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pic>
        <p:nvPicPr>
          <p:cNvPr id="2054" name="Picture 6" descr="C:\Users\ru009340\Desktop\RSPP1352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1657" y="1412775"/>
            <a:ext cx="3312368" cy="2208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43883" y="3632542"/>
            <a:ext cx="3563488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Подписание соглашения </a:t>
            </a:r>
            <a:r>
              <a:rPr lang="ru-RU" sz="1300" b="1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о </a:t>
            </a:r>
            <a:r>
              <a:rPr lang="ru-RU" sz="1300" b="1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взаимодействии </a:t>
            </a:r>
            <a:r>
              <a:rPr lang="ru-RU" sz="1300" b="1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РСПП </a:t>
            </a:r>
            <a:r>
              <a:rPr lang="ru-RU" sz="1300" b="1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и Министерства Здравоохранения РФ</a:t>
            </a:r>
            <a:endParaRPr lang="en-US" sz="1300" b="1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45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484" y="326976"/>
            <a:ext cx="7520940" cy="869776"/>
          </a:xfrm>
        </p:spPr>
        <p:txBody>
          <a:bodyPr/>
          <a:lstStyle/>
          <a:p>
            <a:r>
              <a:rPr lang="ru-RU" alt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Концепция проекта РСПП</a:t>
            </a:r>
            <a:r>
              <a:rPr lang="en-US" alt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-</a:t>
            </a:r>
            <a:r>
              <a:rPr lang="ru-RU" alt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Санофи «Профилактика неинфекционных заболеваний на рабочих местах»</a:t>
            </a:r>
            <a:endParaRPr lang="en-US" sz="20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781488" cy="3466094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ЦЕЛИ </a:t>
            </a:r>
          </a:p>
          <a:p>
            <a:pPr>
              <a:buFont typeface="Arial" pitchFamily="34" charset="0"/>
              <a:buChar char="•"/>
            </a:pP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Коррекция </a:t>
            </a: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управляемых факторов риска развития неинфекционных заболеваний</a:t>
            </a:r>
          </a:p>
          <a:p>
            <a:pPr>
              <a:buFont typeface="Arial" pitchFamily="34" charset="0"/>
              <a:buChar char="•"/>
            </a:pP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Выявление на ранних стадиях развития онкологических заболеваний</a:t>
            </a:r>
          </a:p>
          <a:p>
            <a:pPr marL="0" indent="0"/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ЗАДАЧИ </a:t>
            </a:r>
            <a:endParaRPr lang="ru-RU" sz="14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Разработать и организовать проведение комплекса профилактических мероприятий на предприятии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Сформировать </a:t>
            </a: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оценочную модель показателей эффективности профилактических мероприятий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Обеспечить специалистов предприятия компетенциями по организации оздоровления сотрудников на рабочих </a:t>
            </a: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местах</a:t>
            </a:r>
          </a:p>
          <a:p>
            <a:pPr>
              <a:defRPr/>
            </a:pPr>
            <a:r>
              <a:rPr lang="ru-RU" sz="140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ЦЕЛЕВАЯ АУДИТОРИЯ</a:t>
            </a:r>
            <a:endParaRPr lang="ru-RU" sz="14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1400" b="0" dirty="0" smtClean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Сотрудники </a:t>
            </a:r>
            <a:r>
              <a:rPr lang="ru-RU" sz="1400" b="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предприятий и медицинские работники</a:t>
            </a:r>
            <a:endParaRPr lang="en-US" sz="1400" b="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4202" y="548680"/>
            <a:ext cx="624780" cy="63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0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45" y="145539"/>
            <a:ext cx="7520940" cy="914400"/>
          </a:xfrm>
        </p:spPr>
        <p:txBody>
          <a:bodyPr/>
          <a:lstStyle/>
          <a:p>
            <a:r>
              <a:rPr lang="ru-RU" alt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Концепция проекта РСПП</a:t>
            </a:r>
            <a:r>
              <a:rPr lang="en-US" alt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-</a:t>
            </a:r>
            <a:r>
              <a:rPr lang="ru-RU" altLang="en-US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Санофи «Профилактика неинфекционных заболеваний на рабочих местах»</a:t>
            </a:r>
            <a:endParaRPr lang="en-US" sz="2000" dirty="0">
              <a:solidFill>
                <a:srgbClr val="4D5CA1"/>
              </a:solidFill>
              <a:latin typeface="Arial" panose="020B0604020202020204" pitchFamily="34" charset="0"/>
              <a:ea typeface="AvantGardeGothicC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56021" y="2038112"/>
            <a:ext cx="1229014" cy="85806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Здоровое сердце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940152" y="2057138"/>
            <a:ext cx="1230917" cy="85806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Нет диабету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432985" y="2038113"/>
            <a:ext cx="1459495" cy="85806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III</a:t>
            </a:r>
          </a:p>
          <a:p>
            <a:pPr algn="ctr">
              <a:defRPr/>
            </a:pPr>
            <a:r>
              <a:rPr lang="ru-RU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Образование против новообразований</a:t>
            </a: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546246" y="1412701"/>
            <a:ext cx="76643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1-Й БЛОК Цикл тематических просветительских мероприятий для сотрудников </a:t>
            </a:r>
          </a:p>
        </p:txBody>
      </p:sp>
      <p:sp>
        <p:nvSpPr>
          <p:cNvPr id="17" name="TextBox 22"/>
          <p:cNvSpPr txBox="1">
            <a:spLocks noChangeArrowheads="1"/>
          </p:cNvSpPr>
          <p:nvPr/>
        </p:nvSpPr>
        <p:spPr bwMode="auto">
          <a:xfrm>
            <a:off x="553959" y="1808009"/>
            <a:ext cx="384048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-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 </a:t>
            </a:r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Информационная среда: плакаты, 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листовки</a:t>
            </a:r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, видео-ролики</a:t>
            </a:r>
          </a:p>
          <a:p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-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 </a:t>
            </a:r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Семинары-лекции специалистов</a:t>
            </a:r>
          </a:p>
          <a:p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- Самодиагностика и самоконтроль</a:t>
            </a:r>
            <a:endParaRPr lang="ru-RU" altLang="ru-RU" sz="1400" dirty="0">
              <a:solidFill>
                <a:srgbClr val="4D5CA1"/>
              </a:solidFill>
              <a:ea typeface="AvantGardeGothicC"/>
            </a:endParaRPr>
          </a:p>
          <a:p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-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 </a:t>
            </a:r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Динамическое 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наблюдение</a:t>
            </a:r>
            <a:endParaRPr lang="ru-RU" altLang="ru-RU" sz="1400" dirty="0">
              <a:solidFill>
                <a:srgbClr val="4D5CA1"/>
              </a:solidFill>
              <a:ea typeface="AvantGardeGothicC"/>
            </a:endParaRPr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>
            <a:off x="548907" y="3058939"/>
            <a:ext cx="85490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400" dirty="0" smtClean="0">
              <a:solidFill>
                <a:srgbClr val="4D5CA1"/>
              </a:solidFill>
              <a:ea typeface="AvantGardeGothicC"/>
            </a:endParaRPr>
          </a:p>
          <a:p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2-Й </a:t>
            </a:r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БЛОК 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Диагностика</a:t>
            </a:r>
            <a:endParaRPr lang="ru-RU" altLang="ru-RU" sz="1400" dirty="0">
              <a:solidFill>
                <a:srgbClr val="4D5CA1"/>
              </a:solidFill>
              <a:ea typeface="AvantGardeGothicC"/>
            </a:endParaRPr>
          </a:p>
        </p:txBody>
      </p:sp>
      <p:sp>
        <p:nvSpPr>
          <p:cNvPr id="19" name="TextBox 24"/>
          <p:cNvSpPr txBox="1">
            <a:spLocks noChangeArrowheads="1"/>
          </p:cNvSpPr>
          <p:nvPr/>
        </p:nvSpPr>
        <p:spPr bwMode="auto">
          <a:xfrm>
            <a:off x="553959" y="3852688"/>
            <a:ext cx="855511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400" dirty="0">
                <a:solidFill>
                  <a:srgbClr val="4D5CA1"/>
                </a:solidFill>
                <a:ea typeface="AvantGardeGothicC"/>
              </a:rPr>
              <a:t>3-Й БЛОК Цикл образовательных мероприятий для медицинских </a:t>
            </a: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работников</a:t>
            </a:r>
            <a:endParaRPr lang="ru-RU" altLang="ru-RU" sz="1400" dirty="0">
              <a:solidFill>
                <a:srgbClr val="4D5CA1"/>
              </a:solidFill>
              <a:ea typeface="AvantGardeGothicC"/>
            </a:endParaRPr>
          </a:p>
          <a:p>
            <a:pPr marL="285750" indent="-285750">
              <a:buFontTx/>
              <a:buChar char="-"/>
            </a:pP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Семинары</a:t>
            </a:r>
          </a:p>
          <a:p>
            <a:pPr marL="285750" indent="-285750">
              <a:buFontTx/>
              <a:buChar char="-"/>
            </a:pPr>
            <a:r>
              <a:rPr lang="ru-RU" altLang="ru-RU" sz="1400" dirty="0" err="1" smtClean="0">
                <a:solidFill>
                  <a:srgbClr val="4D5CA1"/>
                </a:solidFill>
                <a:ea typeface="AvantGardeGothicC"/>
              </a:rPr>
              <a:t>Вебинары</a:t>
            </a:r>
            <a:endParaRPr lang="ru-RU" altLang="ru-RU" sz="1400" dirty="0" smtClean="0">
              <a:solidFill>
                <a:srgbClr val="4D5CA1"/>
              </a:solidFill>
              <a:ea typeface="AvantGardeGothicC"/>
            </a:endParaRPr>
          </a:p>
          <a:p>
            <a:pPr marL="285750" indent="-285750">
              <a:buFontTx/>
              <a:buChar char="-"/>
            </a:pPr>
            <a:r>
              <a:rPr lang="ru-RU" altLang="ru-RU" sz="1400" dirty="0" smtClean="0">
                <a:solidFill>
                  <a:srgbClr val="4D5CA1"/>
                </a:solidFill>
                <a:ea typeface="AvantGardeGothicC"/>
              </a:rPr>
              <a:t>Лекции</a:t>
            </a:r>
            <a:endParaRPr lang="ru-RU" altLang="ru-RU" sz="1400" dirty="0">
              <a:solidFill>
                <a:srgbClr val="4D5CA1"/>
              </a:solidFill>
              <a:ea typeface="AvantGardeGothicC"/>
            </a:endParaRPr>
          </a:p>
        </p:txBody>
      </p:sp>
      <p:sp>
        <p:nvSpPr>
          <p:cNvPr id="20" name="Isosceles Triangle 19"/>
          <p:cNvSpPr/>
          <p:nvPr/>
        </p:nvSpPr>
        <p:spPr>
          <a:xfrm rot="5400000">
            <a:off x="5650448" y="2417240"/>
            <a:ext cx="238076" cy="1378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Isosceles Triangle 20"/>
          <p:cNvSpPr/>
          <p:nvPr/>
        </p:nvSpPr>
        <p:spPr>
          <a:xfrm rot="5400000">
            <a:off x="7208436" y="2398214"/>
            <a:ext cx="238076" cy="1378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6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Межсекторальный</a:t>
            </a:r>
            <a:r>
              <a:rPr lang="ru-RU" sz="2000" dirty="0">
                <a:solidFill>
                  <a:srgbClr val="4D5CA1"/>
                </a:solidFill>
                <a:latin typeface="Arial" panose="020B0604020202020204" pitchFamily="34" charset="0"/>
                <a:ea typeface="AvantGardeGothicC"/>
                <a:cs typeface="Arial" panose="020B0604020202020204" pitchFamily="34" charset="0"/>
              </a:rPr>
              <a:t> подход – ключ к успеху</a:t>
            </a:r>
          </a:p>
        </p:txBody>
      </p:sp>
      <p:pic>
        <p:nvPicPr>
          <p:cNvPr id="4" name="Picture 2" descr="untitl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10181"/>
            <a:ext cx="827033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ru009340\Desktop\Без названия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411" y="1221458"/>
            <a:ext cx="774005" cy="78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ru009340\Desktop\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65534"/>
            <a:ext cx="2052804" cy="82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330498"/>
            <a:ext cx="16287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7504" y="2132856"/>
            <a:ext cx="216024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80000"/>
              </a:spcBef>
              <a:spcAft>
                <a:spcPct val="30000"/>
              </a:spcAft>
              <a:buClr>
                <a:schemeClr val="bg2"/>
              </a:buClr>
              <a:buSzPct val="130000"/>
              <a:buFont typeface="Verdana" panose="020B060403050404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40000"/>
              </a:spcBef>
              <a:buClr>
                <a:schemeClr val="tx1"/>
              </a:buClr>
              <a:buFont typeface="Verdana" panose="020B0604030504040204" pitchFamily="34" charset="0"/>
              <a:buChar char="●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hlink"/>
              </a:buCl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2"/>
              </a:buClr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>
                <a:solidFill>
                  <a:srgbClr val="4D5CA1"/>
                </a:solidFill>
                <a:ea typeface="AvantGardeGothicC"/>
              </a:rPr>
              <a:t>25 лет опыт работы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>
                <a:solidFill>
                  <a:srgbClr val="4D5CA1"/>
                </a:solidFill>
                <a:ea typeface="AvantGardeGothicC"/>
              </a:rPr>
              <a:t>Б</a:t>
            </a: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олее 1 000 членов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>
                <a:solidFill>
                  <a:srgbClr val="4D5CA1"/>
                </a:solidFill>
                <a:ea typeface="AvantGardeGothicC"/>
              </a:rPr>
              <a:t>П</a:t>
            </a: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рисутствие во всех российских регионах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>
                <a:solidFill>
                  <a:srgbClr val="4D5CA1"/>
                </a:solidFill>
                <a:ea typeface="AvantGardeGothicC"/>
              </a:rPr>
              <a:t>О</a:t>
            </a: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бъединяет 130 ассоциаций работодателей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Лидер в развитие КСО в России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dirty="0">
              <a:solidFill>
                <a:srgbClr val="BCA36A"/>
              </a:solidFill>
              <a:latin typeface="Impact" panose="020B080603090205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267744" y="2132856"/>
            <a:ext cx="216024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80000"/>
              </a:spcBef>
              <a:spcAft>
                <a:spcPct val="30000"/>
              </a:spcAft>
              <a:buClr>
                <a:schemeClr val="bg2"/>
              </a:buClr>
              <a:buSzPct val="130000"/>
              <a:buFont typeface="Verdana" panose="020B060403050404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40000"/>
              </a:spcBef>
              <a:buClr>
                <a:schemeClr val="tx1"/>
              </a:buClr>
              <a:buFont typeface="Verdana" panose="020B0604030504040204" pitchFamily="34" charset="0"/>
              <a:buChar char="●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hlink"/>
              </a:buCl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2"/>
              </a:buClr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>
                <a:solidFill>
                  <a:srgbClr val="4D5CA1"/>
                </a:solidFill>
                <a:ea typeface="AvantGardeGothicC"/>
              </a:rPr>
              <a:t>103 учреждения, 399 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объектов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Электронное </a:t>
            </a:r>
            <a:r>
              <a:rPr lang="ru-RU" sz="1200" dirty="0">
                <a:solidFill>
                  <a:srgbClr val="4D5CA1"/>
                </a:solidFill>
                <a:ea typeface="AvantGardeGothicC"/>
              </a:rPr>
              <a:t>здравоохранение: 54 сервера, 250 Терабайт данных</a:t>
            </a:r>
            <a:endParaRPr lang="en-US" sz="1200" dirty="0">
              <a:solidFill>
                <a:srgbClr val="4D5CA1"/>
              </a:solidFill>
              <a:ea typeface="AvantGardeGothicC"/>
            </a:endParaRP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>
                <a:solidFill>
                  <a:srgbClr val="4D5CA1"/>
                </a:solidFill>
                <a:ea typeface="AvantGardeGothicC"/>
              </a:rPr>
              <a:t>Фокус на профилактику</a:t>
            </a:r>
            <a:endParaRPr lang="en-US" sz="1200" dirty="0">
              <a:solidFill>
                <a:srgbClr val="4D5CA1"/>
              </a:solidFill>
              <a:ea typeface="AvantGardeGothicC"/>
            </a:endParaRP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>
                <a:solidFill>
                  <a:srgbClr val="4D5CA1"/>
                </a:solidFill>
                <a:ea typeface="AvantGardeGothicC"/>
              </a:rPr>
              <a:t>С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табильный </a:t>
            </a:r>
            <a:r>
              <a:rPr lang="ru-RU" sz="1200" dirty="0">
                <a:solidFill>
                  <a:srgbClr val="4D5CA1"/>
                </a:solidFill>
                <a:ea typeface="AvantGardeGothicC"/>
              </a:rPr>
              <a:t>прирост и увеличение продолжительности жизни 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населения</a:t>
            </a:r>
            <a:endParaRPr lang="en-US" altLang="en-US" sz="2400" dirty="0">
              <a:solidFill>
                <a:srgbClr val="BCA36A"/>
              </a:solidFill>
              <a:latin typeface="Impact" panose="020B080603090205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572000" y="2132856"/>
            <a:ext cx="244827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80000"/>
              </a:spcBef>
              <a:spcAft>
                <a:spcPct val="30000"/>
              </a:spcAft>
              <a:buClr>
                <a:schemeClr val="bg2"/>
              </a:buClr>
              <a:buSzPct val="130000"/>
              <a:buFont typeface="Verdana" panose="020B060403050404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40000"/>
              </a:spcBef>
              <a:buClr>
                <a:schemeClr val="tx1"/>
              </a:buClr>
              <a:buFont typeface="Verdana" panose="020B0604030504040204" pitchFamily="34" charset="0"/>
              <a:buChar char="●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hlink"/>
              </a:buCl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2"/>
              </a:buClr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>
                <a:solidFill>
                  <a:srgbClr val="4D5CA1"/>
                </a:solidFill>
                <a:ea typeface="AvantGardeGothicC"/>
              </a:rPr>
              <a:t>Одно из 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ведущих и крупнейших </a:t>
            </a:r>
            <a:r>
              <a:rPr lang="ru-RU" sz="1200" dirty="0">
                <a:solidFill>
                  <a:srgbClr val="4D5CA1"/>
                </a:solidFill>
                <a:ea typeface="AvantGardeGothicC"/>
              </a:rPr>
              <a:t>химических предприятий 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РФ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Более 8 000 сотрудников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7 </a:t>
            </a:r>
            <a:r>
              <a:rPr lang="ru-RU" sz="1200" dirty="0">
                <a:solidFill>
                  <a:srgbClr val="4D5CA1"/>
                </a:solidFill>
                <a:ea typeface="AvantGardeGothicC"/>
              </a:rPr>
              <a:t>основных 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производств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>
                <a:solidFill>
                  <a:srgbClr val="4D5CA1"/>
                </a:solidFill>
                <a:ea typeface="AvantGardeGothicC"/>
              </a:rPr>
              <a:t>Крупнейший экспортер российского 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полиэтилена</a:t>
            </a:r>
            <a:endParaRPr lang="ru-RU" sz="1200" dirty="0"/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Внедрение </a:t>
            </a:r>
            <a:r>
              <a:rPr lang="ru-RU" sz="1200" dirty="0">
                <a:solidFill>
                  <a:srgbClr val="4D5CA1"/>
                </a:solidFill>
                <a:ea typeface="AvantGardeGothicC"/>
              </a:rPr>
              <a:t>социально ответственных </a:t>
            </a:r>
            <a:r>
              <a:rPr lang="ru-RU" sz="1200" dirty="0" smtClean="0">
                <a:solidFill>
                  <a:srgbClr val="4D5CA1"/>
                </a:solidFill>
                <a:ea typeface="AvantGardeGothicC"/>
              </a:rPr>
              <a:t>практик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400" dirty="0">
              <a:solidFill>
                <a:srgbClr val="BCA36A"/>
              </a:solidFill>
              <a:latin typeface="Impact" panose="020B080603090205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32240" y="2136077"/>
            <a:ext cx="226774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 eaLnBrk="0" hangingPunct="0">
              <a:spcBef>
                <a:spcPct val="80000"/>
              </a:spcBef>
              <a:spcAft>
                <a:spcPct val="30000"/>
              </a:spcAft>
              <a:buClr>
                <a:schemeClr val="bg2"/>
              </a:buClr>
              <a:buSzPct val="130000"/>
              <a:buFont typeface="Verdana" panose="020B0604030504040204" pitchFamily="34" charset="0"/>
              <a:buChar char="●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95000"/>
              </a:lnSpc>
              <a:spcBef>
                <a:spcPct val="40000"/>
              </a:spcBef>
              <a:buClr>
                <a:schemeClr val="tx1"/>
              </a:buClr>
              <a:buFont typeface="Verdana" panose="020B0604030504040204" pitchFamily="34" charset="0"/>
              <a:buChar char="●"/>
              <a:defRPr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buClr>
                <a:schemeClr val="hlink"/>
              </a:buClr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buClr>
                <a:schemeClr val="accent2"/>
              </a:buClr>
              <a:buChar char="•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Arial" panose="020B0604020202020204" pitchFamily="34" charset="0"/>
              <a:buChar char="-"/>
              <a:defRPr sz="16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Компания</a:t>
            </a:r>
            <a:r>
              <a:rPr lang="en-US" altLang="en-US" sz="1200" dirty="0" smtClean="0">
                <a:solidFill>
                  <a:srgbClr val="4D5CA1"/>
                </a:solidFill>
                <a:ea typeface="AvantGardeGothicC"/>
              </a:rPr>
              <a:t> </a:t>
            </a: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№1 на российском рынке</a:t>
            </a:r>
            <a:endParaRPr lang="ru-RU" altLang="en-US" sz="1200" dirty="0">
              <a:solidFill>
                <a:srgbClr val="4D5CA1"/>
              </a:solidFill>
              <a:ea typeface="AvantGardeGothicC"/>
            </a:endParaRP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>
                <a:solidFill>
                  <a:srgbClr val="4D5CA1"/>
                </a:solidFill>
                <a:ea typeface="AvantGardeGothicC"/>
              </a:rPr>
              <a:t>Б</a:t>
            </a: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олее 2 000 сотрудников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Комплексная инвестиционная стратегия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Курс на экспорт</a:t>
            </a:r>
          </a:p>
          <a:p>
            <a:pPr marL="285750" indent="-285750" eaLnBrk="1" hangingPunct="1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altLang="en-US" sz="1200" dirty="0" smtClean="0">
                <a:solidFill>
                  <a:srgbClr val="4D5CA1"/>
                </a:solidFill>
                <a:ea typeface="AvantGardeGothicC"/>
              </a:rPr>
              <a:t>Масштабные социальные программы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400" dirty="0">
              <a:solidFill>
                <a:srgbClr val="BCA36A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5328</TotalTime>
  <Words>1407</Words>
  <Application>Microsoft Office PowerPoint</Application>
  <PresentationFormat>Экран (4:3)</PresentationFormat>
  <Paragraphs>139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Углы</vt:lpstr>
      <vt:lpstr>                                                                                                             «Профилактика неинфекционных заболеваний на рабочих местах»  Пилотный проект в Республике Татарстан </vt:lpstr>
      <vt:lpstr>экономическое бремя Неинфекционных заболеваний</vt:lpstr>
      <vt:lpstr>Программа здоровье 360 – ответ бизнеса на демографические вызовы </vt:lpstr>
      <vt:lpstr>Здоровье РАБОТАЮЩЕГО НАСЕЛЕНИЯ – В ФОКУСЕ Министерства здравоохранения РФ</vt:lpstr>
      <vt:lpstr>Концепция проекта РСПП-Санофи «Профилактика неинфекционных заболеваний на рабочих местах»</vt:lpstr>
      <vt:lpstr>Концепция проекта РСПП-Санофи «Профилактика неинфекционных заболеваний на рабочих местах»</vt:lpstr>
      <vt:lpstr>Межсекторальный подход – ключ к успеху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 ИНВЕСТОРОВ  ФАРМАЦЕВТИЧЕСКОЙ  И МЕДИЦИНСКОЙ  ПРОМЫШЛЕННОСТИ</dc:title>
  <dc:creator>ZaychenkoEL</dc:creator>
  <cp:lastModifiedBy>ZaychenkoEL</cp:lastModifiedBy>
  <cp:revision>117</cp:revision>
  <dcterms:created xsi:type="dcterms:W3CDTF">2013-02-13T11:42:54Z</dcterms:created>
  <dcterms:modified xsi:type="dcterms:W3CDTF">2017-07-17T08:04:48Z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