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7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96" r:id="rId1"/>
    <p:sldMasterId id="2147483762" r:id="rId2"/>
    <p:sldMasterId id="2147483774" r:id="rId3"/>
    <p:sldMasterId id="2147483802" r:id="rId4"/>
    <p:sldMasterId id="2147483804" r:id="rId5"/>
    <p:sldMasterId id="2147483831" r:id="rId6"/>
    <p:sldMasterId id="2147483858" r:id="rId7"/>
    <p:sldMasterId id="2147483885" r:id="rId8"/>
  </p:sldMasterIdLst>
  <p:notesMasterIdLst>
    <p:notesMasterId r:id="rId21"/>
  </p:notesMasterIdLst>
  <p:sldIdLst>
    <p:sldId id="313" r:id="rId9"/>
    <p:sldId id="318" r:id="rId10"/>
    <p:sldId id="315" r:id="rId11"/>
    <p:sldId id="319" r:id="rId12"/>
    <p:sldId id="311" r:id="rId13"/>
    <p:sldId id="306" r:id="rId14"/>
    <p:sldId id="310" r:id="rId15"/>
    <p:sldId id="320" r:id="rId16"/>
    <p:sldId id="321" r:id="rId17"/>
    <p:sldId id="322" r:id="rId18"/>
    <p:sldId id="326" r:id="rId19"/>
    <p:sldId id="325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ey Knizhnikov" initials="A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9773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fld id="{68B04376-9AEA-4E56-9F1B-3854702564C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08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2465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chemeClr val="bg1"/>
                </a:solidFill>
              </a:rPr>
              <a:t>7 июня 2014 года в рамках 21-го Мирового нефтяного конгресса - открытое обсуждение проекта методологии Рейтинга. </a:t>
            </a:r>
          </a:p>
          <a:p>
            <a:endParaRPr lang="ru-RU" dirty="0" smtClean="0"/>
          </a:p>
          <a:p>
            <a:pPr defTabSz="432465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FF0000"/>
                </a:solidFill>
              </a:rPr>
              <a:t>Перечень (кол-во) компаний, участвующих в обсуждении методологии</a:t>
            </a:r>
          </a:p>
          <a:p>
            <a:pPr defTabSz="432465" fontAlgn="base">
              <a:spcBef>
                <a:spcPct val="30000"/>
              </a:spcBef>
              <a:spcAft>
                <a:spcPct val="0"/>
              </a:spcAft>
              <a:defRPr/>
            </a:pPr>
            <a:endParaRPr lang="ru-RU" sz="1100" b="1" dirty="0">
              <a:solidFill>
                <a:srgbClr val="FF0000"/>
              </a:solidFill>
            </a:endParaRPr>
          </a:p>
          <a:p>
            <a:r>
              <a:rPr lang="ru-RU" dirty="0"/>
              <a:t>Участники обсуждения, представители компаний «Газпром», «Газпром нефть», «</a:t>
            </a:r>
            <a:r>
              <a:rPr lang="ru-RU" dirty="0" err="1"/>
              <a:t>Новатэк</a:t>
            </a:r>
            <a:r>
              <a:rPr lang="ru-RU" dirty="0"/>
              <a:t>», «Сахалин </a:t>
            </a:r>
            <a:r>
              <a:rPr lang="ru-RU" dirty="0" err="1"/>
              <a:t>Энерджи</a:t>
            </a:r>
            <a:r>
              <a:rPr lang="ru-RU"/>
              <a:t>», «Сургутнефтегаз»,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fld id="{68B04376-9AEA-4E56-9F1B-3854702564C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fld id="{68B04376-9AEA-4E56-9F1B-3854702564C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7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C42465A7-7EAA-41D0-9E8E-C87E98BD1620}" type="slidenum">
              <a:rPr lang="en-IE" altLang="ru-RU">
                <a:solidFill>
                  <a:prstClr val="black"/>
                </a:solidFill>
              </a:rPr>
              <a:pPr/>
              <a:t>4</a:t>
            </a:fld>
            <a:endParaRPr lang="en-IE" altLang="ru-RU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308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C42465A7-7EAA-41D0-9E8E-C87E98BD1620}" type="slidenum">
              <a:rPr lang="en-IE" altLang="ru-RU">
                <a:solidFill>
                  <a:prstClr val="black"/>
                </a:solidFill>
              </a:rPr>
              <a:pPr/>
              <a:t>5</a:t>
            </a:fld>
            <a:endParaRPr lang="en-IE" altLang="ru-RU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308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23200"/>
            <a:ext cx="5871600" cy="828000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EB6CD8-DD04-445D-95E4-3A9F38E93647}" type="datetime5">
              <a:rPr lang="en-US" smtClean="0"/>
              <a:pPr/>
              <a:t>22-Dec-15</a:t>
            </a:fld>
            <a:r>
              <a:rPr lang="ru-RU" smtClean="0"/>
              <a:t> / </a:t>
            </a:r>
            <a:fld id="{FBFF7A77-ECFB-4A7C-9E3D-DDC296ED6CF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Presentation to Company Name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25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140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657615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 and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56000" y="24588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794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391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833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4233600"/>
            <a:ext cx="3744912" cy="615600"/>
          </a:xfrm>
        </p:spPr>
        <p:txBody>
          <a:bodyPr/>
          <a:lstStyle>
            <a:lvl1pPr marL="0" indent="0">
              <a:buNone/>
              <a:defRPr i="1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088" y="1699200"/>
            <a:ext cx="8028912" cy="442800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baseline="0">
                <a:solidFill>
                  <a:srgbClr val="70707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 hasCustomPrompt="1"/>
          </p:nvPr>
        </p:nvSpPr>
        <p:spPr>
          <a:xfrm>
            <a:off x="828000" y="2491200"/>
            <a:ext cx="8028000" cy="15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324408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frames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4986000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727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pkers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474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927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n object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6476400" y="2492375"/>
            <a:ext cx="2379600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080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defRPr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622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931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2" y="2492375"/>
            <a:ext cx="5724723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Текст 22"/>
          <p:cNvSpPr>
            <a:spLocks noGrp="1"/>
          </p:cNvSpPr>
          <p:nvPr>
            <p:ph type="body" sz="quarter" idx="20" hasCustomPrompt="1"/>
          </p:nvPr>
        </p:nvSpPr>
        <p:spPr>
          <a:xfrm>
            <a:off x="6477000" y="2492375"/>
            <a:ext cx="2378074" cy="3671888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600"/>
              </a:spcBef>
              <a:defRPr lang="ru-RU" sz="1400" kern="1200" baseline="0" dirty="0" smtClean="0">
                <a:solidFill>
                  <a:srgbClr val="404040"/>
                </a:solidFill>
                <a:latin typeface="Arial"/>
                <a:ea typeface="Geneva" pitchFamily="-106" charset="-128"/>
                <a:cs typeface="Arial"/>
              </a:defRPr>
            </a:lvl1pPr>
          </a:lstStyle>
          <a:p>
            <a:pPr marL="142875" marR="0" lvl="0" indent="-1428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Geneva" pitchFamily="-106" charset="-128"/>
                <a:cs typeface="Arial"/>
              </a:rPr>
              <a:t>Click to edit Master text style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Geneva" pitchFamily="-106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3287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1" y="2492375"/>
            <a:ext cx="6537600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349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a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062800" y="1519200"/>
            <a:ext cx="6789600" cy="3790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2062800" y="5407200"/>
            <a:ext cx="4244400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7236000" y="5407200"/>
            <a:ext cx="1616400" cy="756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77600" y="1519200"/>
            <a:ext cx="180000" cy="37908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cxnSp>
        <p:nvCxnSpPr>
          <p:cNvPr id="14" name="Straight Connector 12"/>
          <p:cNvCxnSpPr/>
          <p:nvPr/>
        </p:nvCxnSpPr>
        <p:spPr>
          <a:xfrm>
            <a:off x="431800" y="1519238"/>
            <a:ext cx="842327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580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176400" y="118800"/>
            <a:ext cx="8787600" cy="6516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8"/>
          </p:nvPr>
        </p:nvSpPr>
        <p:spPr>
          <a:xfrm>
            <a:off x="174875" y="6670800"/>
            <a:ext cx="2401200" cy="19080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79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68831"/>
            <a:ext cx="5871600" cy="724396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ru-RU" dirty="0" smtClean="0"/>
              <a:t> </a:t>
            </a:r>
            <a:r>
              <a:rPr lang="en-US" dirty="0" smtClean="0"/>
              <a:t>style</a:t>
            </a:r>
            <a:endParaRPr lang="ru-RU" dirty="0" smtClean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863145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36400" y="3067200"/>
            <a:ext cx="2919600" cy="8064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ru-RU" dirty="0" smtClean="0"/>
              <a:t> </a:t>
            </a:r>
            <a:r>
              <a:rPr lang="en-US" dirty="0" smtClean="0"/>
              <a:t>style</a:t>
            </a:r>
            <a:endParaRPr lang="ru-RU" dirty="0" smtClean="0"/>
          </a:p>
        </p:txBody>
      </p:sp>
      <p:cxnSp>
        <p:nvCxnSpPr>
          <p:cNvPr id="10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>
          <a:xfrm>
            <a:off x="6832800" y="6667200"/>
            <a:ext cx="2133600" cy="190800"/>
          </a:xfrm>
          <a:prstGeom prst="rect">
            <a:avLst/>
          </a:prstGeom>
        </p:spPr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966726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0800" y="0"/>
            <a:ext cx="734400" cy="10368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 dirty="0">
              <a:solidFill>
                <a:srgbClr val="F3F3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222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8D722A9-E92B-45CD-972D-9FF729426A5F}" type="datetimeFigureOut">
              <a:rPr lang="ru-RU" sz="3200" kern="1200">
                <a:solidFill>
                  <a:srgbClr val="404040"/>
                </a:solidFill>
                <a:latin typeface="Arial" charset="0"/>
                <a:ea typeface="+mn-ea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22.12.2015</a:t>
            </a:fld>
            <a:endParaRPr lang="ru-RU" sz="3200" kern="1200">
              <a:solidFill>
                <a:srgbClr val="40404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7D95-70D5-4C86-987F-4BF149925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541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23200"/>
            <a:ext cx="5871600" cy="828000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EB6CD8-DD04-445D-95E4-3A9F38E93647}" type="datetime5">
              <a:rPr lang="en-US" smtClean="0"/>
              <a:pPr/>
              <a:t>22-Dec-15</a:t>
            </a:fld>
            <a:r>
              <a:rPr lang="ru-RU" smtClean="0"/>
              <a:t> / </a:t>
            </a:r>
            <a:fld id="{FBFF7A77-ECFB-4A7C-9E3D-DDC296ED6CF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Presentation to Company Name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98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4233600"/>
            <a:ext cx="3744912" cy="615600"/>
          </a:xfrm>
        </p:spPr>
        <p:txBody>
          <a:bodyPr/>
          <a:lstStyle>
            <a:lvl1pPr marL="0" indent="0">
              <a:buNone/>
              <a:defRPr i="1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088" y="1699200"/>
            <a:ext cx="8028912" cy="442800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baseline="0">
                <a:solidFill>
                  <a:srgbClr val="70707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 hasCustomPrompt="1"/>
          </p:nvPr>
        </p:nvSpPr>
        <p:spPr>
          <a:xfrm>
            <a:off x="828000" y="2491200"/>
            <a:ext cx="8028000" cy="15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829429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28000" y="216000"/>
            <a:ext cx="8136000" cy="64152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048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8000" y="118800"/>
            <a:ext cx="8139600" cy="65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21200" y="3171600"/>
            <a:ext cx="7534800" cy="299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1200" y="1836000"/>
            <a:ext cx="7534800" cy="101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cxnSp>
        <p:nvCxnSpPr>
          <p:cNvPr id="10" name="Straight Connector 12"/>
          <p:cNvCxnSpPr/>
          <p:nvPr/>
        </p:nvCxnSpPr>
        <p:spPr>
          <a:xfrm>
            <a:off x="1320800" y="2976562"/>
            <a:ext cx="75342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7347600" y="727200"/>
            <a:ext cx="1508400" cy="3348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0D0D0D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 smtClean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226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oral image2.jpg"/>
          <p:cNvPicPr>
            <a:picLocks noChangeAspect="1"/>
          </p:cNvPicPr>
          <p:nvPr/>
        </p:nvPicPr>
        <p:blipFill>
          <a:blip r:embed="rId2" cstate="print"/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89997" y="1735200"/>
            <a:ext cx="3157603" cy="3927600"/>
            <a:chOff x="5089997" y="1735200"/>
            <a:chExt cx="3157603" cy="39276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090400" y="2016000"/>
              <a:ext cx="3157200" cy="3646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90400" y="1735200"/>
              <a:ext cx="1418400" cy="280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  <a:cs typeface="+mn-cs"/>
              </a:endParaRPr>
            </a:p>
          </p:txBody>
        </p:sp>
        <p:cxnSp>
          <p:nvCxnSpPr>
            <p:cNvPr id="23" name="Straight Connector 5"/>
            <p:cNvCxnSpPr/>
            <p:nvPr/>
          </p:nvCxnSpPr>
          <p:spPr>
            <a:xfrm>
              <a:off x="5173975" y="3881438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4" name="Straight Connector 5"/>
            <p:cNvCxnSpPr/>
            <p:nvPr/>
          </p:nvCxnSpPr>
          <p:spPr>
            <a:xfrm>
              <a:off x="5173975" y="4775994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5" name="Straight Connector 5"/>
            <p:cNvCxnSpPr/>
            <p:nvPr/>
          </p:nvCxnSpPr>
          <p:spPr>
            <a:xfrm flipV="1">
              <a:off x="5089997" y="2016124"/>
              <a:ext cx="3150000" cy="2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</p:grp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173200" y="2235600"/>
            <a:ext cx="2919600" cy="1519200"/>
          </a:xfrm>
        </p:spPr>
        <p:txBody>
          <a:bodyPr lIns="90000" tIns="46800" rIns="90000" bIns="46800" anchor="t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5173200" y="3927600"/>
            <a:ext cx="2919600" cy="795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3200" y="4852800"/>
            <a:ext cx="2919600" cy="820800"/>
          </a:xfrm>
        </p:spPr>
        <p:txBody>
          <a:bodyPr lIns="90000" tIns="46800" rIns="90000" bIns="4680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6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8" hasCustomPrompt="1"/>
          </p:nvPr>
        </p:nvSpPr>
        <p:spPr>
          <a:xfrm>
            <a:off x="5263200" y="1746000"/>
            <a:ext cx="1237262" cy="280800"/>
          </a:xfrm>
        </p:spPr>
        <p:txBody>
          <a:bodyPr anchor="ctr" anchorCtr="0">
            <a:normAutofit/>
          </a:bodyPr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© Cat Holloway / WWF-Canon</a:t>
            </a:r>
          </a:p>
        </p:txBody>
      </p:sp>
    </p:spTree>
    <p:extLst>
      <p:ext uri="{BB962C8B-B14F-4D97-AF65-F5344CB8AC3E}">
        <p14:creationId xmlns:p14="http://schemas.microsoft.com/office/powerpoint/2010/main" val="36410248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Himalayas.jpg"/>
          <p:cNvPicPr>
            <a:picLocks noChangeAspect="1"/>
          </p:cNvPicPr>
          <p:nvPr/>
        </p:nvPicPr>
        <p:blipFill>
          <a:blip r:embed="rId2" cstate="print">
            <a:lum bright="-12000"/>
          </a:blip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099050" y="1555750"/>
            <a:ext cx="3155950" cy="2571750"/>
            <a:chOff x="5099050" y="1555750"/>
            <a:chExt cx="3155950" cy="2571750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099050" y="1555750"/>
              <a:ext cx="3155950" cy="2571750"/>
            </a:xfrm>
            <a:prstGeom prst="rect">
              <a:avLst/>
            </a:prstGeom>
            <a:solidFill>
              <a:srgbClr val="7CC8E5">
                <a:alpha val="4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kern="1200">
                <a:ea typeface="+mn-ea"/>
                <a:cs typeface="+mn-cs"/>
              </a:endParaRPr>
            </a:p>
          </p:txBody>
        </p:sp>
        <p:cxnSp>
          <p:nvCxnSpPr>
            <p:cNvPr id="21" name="Straight Connector 10"/>
            <p:cNvCxnSpPr/>
            <p:nvPr/>
          </p:nvCxnSpPr>
          <p:spPr>
            <a:xfrm>
              <a:off x="5099050" y="1557338"/>
              <a:ext cx="3155950" cy="1587"/>
            </a:xfrm>
            <a:prstGeom prst="line">
              <a:avLst/>
            </a:prstGeom>
            <a:ln w="12700">
              <a:solidFill>
                <a:srgbClr val="F3F2E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76800" y="4276800"/>
            <a:ext cx="2995200" cy="1886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76800" y="2991600"/>
            <a:ext cx="2995200" cy="1058400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5176800" y="1638000"/>
            <a:ext cx="2995200" cy="1278000"/>
          </a:xfrm>
        </p:spPr>
        <p:txBody>
          <a:bodyPr lIns="90000" tIns="46800" rIns="90000" bIns="46800" anchor="ctr" anchorCtr="0">
            <a:noAutofit/>
          </a:bodyPr>
          <a:lstStyle>
            <a:lvl1pPr marL="0" indent="0" algn="l">
              <a:buNone/>
              <a:defRPr sz="10000" b="0">
                <a:solidFill>
                  <a:schemeClr val="bg2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 smtClean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6800" y="579600"/>
            <a:ext cx="2995200" cy="9036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tabLst/>
              <a:defRPr sz="18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© Murat </a:t>
            </a:r>
            <a:r>
              <a:rPr lang="en-US" sz="800" kern="1200" dirty="0" err="1" smtClean="0">
                <a:solidFill>
                  <a:srgbClr val="404040"/>
                </a:solidFill>
                <a:ea typeface="+mn-ea"/>
                <a:cs typeface="+mn-cs"/>
              </a:rPr>
              <a:t>Selam</a:t>
            </a:r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 / WWF Nepal</a:t>
            </a:r>
          </a:p>
        </p:txBody>
      </p:sp>
    </p:spTree>
    <p:extLst>
      <p:ext uri="{BB962C8B-B14F-4D97-AF65-F5344CB8AC3E}">
        <p14:creationId xmlns:p14="http://schemas.microsoft.com/office/powerpoint/2010/main" val="42559117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258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58122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7292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 and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56000" y="24588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37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226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59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frames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4986000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631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4233600"/>
            <a:ext cx="3744912" cy="615600"/>
          </a:xfrm>
        </p:spPr>
        <p:txBody>
          <a:bodyPr/>
          <a:lstStyle>
            <a:lvl1pPr marL="0" indent="0">
              <a:buNone/>
              <a:defRPr i="1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088" y="1699200"/>
            <a:ext cx="8028912" cy="442800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baseline="0">
                <a:solidFill>
                  <a:srgbClr val="70707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 hasCustomPrompt="1"/>
          </p:nvPr>
        </p:nvSpPr>
        <p:spPr>
          <a:xfrm>
            <a:off x="828000" y="2491200"/>
            <a:ext cx="8028000" cy="15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543608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frames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4986000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766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pkers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993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677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n object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6476400" y="2492375"/>
            <a:ext cx="2379600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271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defRPr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818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529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2" y="2492375"/>
            <a:ext cx="5724723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Текст 22"/>
          <p:cNvSpPr>
            <a:spLocks noGrp="1"/>
          </p:cNvSpPr>
          <p:nvPr>
            <p:ph type="body" sz="quarter" idx="20" hasCustomPrompt="1"/>
          </p:nvPr>
        </p:nvSpPr>
        <p:spPr>
          <a:xfrm>
            <a:off x="6477000" y="2492375"/>
            <a:ext cx="2378074" cy="3671888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600"/>
              </a:spcBef>
              <a:defRPr lang="ru-RU" sz="1400" kern="1200" baseline="0" dirty="0" smtClean="0">
                <a:solidFill>
                  <a:srgbClr val="404040"/>
                </a:solidFill>
                <a:latin typeface="Arial"/>
                <a:ea typeface="Geneva" pitchFamily="-106" charset="-128"/>
                <a:cs typeface="Arial"/>
              </a:defRPr>
            </a:lvl1pPr>
          </a:lstStyle>
          <a:p>
            <a:pPr marL="142875" marR="0" lvl="0" indent="-1428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Geneva" pitchFamily="-106" charset="-128"/>
                <a:cs typeface="Arial"/>
              </a:rPr>
              <a:t>Click to edit Master text style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Geneva" pitchFamily="-106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4896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1" y="2492375"/>
            <a:ext cx="6537600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161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a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062800" y="1519200"/>
            <a:ext cx="6789600" cy="3790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2062800" y="5407200"/>
            <a:ext cx="4244400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7236000" y="5407200"/>
            <a:ext cx="1616400" cy="756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77600" y="1519200"/>
            <a:ext cx="180000" cy="37908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cxnSp>
        <p:nvCxnSpPr>
          <p:cNvPr id="14" name="Straight Connector 12"/>
          <p:cNvCxnSpPr/>
          <p:nvPr/>
        </p:nvCxnSpPr>
        <p:spPr>
          <a:xfrm>
            <a:off x="431800" y="1519238"/>
            <a:ext cx="842327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40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pkers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384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176400" y="118800"/>
            <a:ext cx="8787600" cy="6516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8"/>
          </p:nvPr>
        </p:nvSpPr>
        <p:spPr>
          <a:xfrm>
            <a:off x="174875" y="6670800"/>
            <a:ext cx="2401200" cy="19080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145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68831"/>
            <a:ext cx="5871600" cy="724396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ru-RU" dirty="0" smtClean="0"/>
              <a:t> </a:t>
            </a:r>
            <a:r>
              <a:rPr lang="en-US" dirty="0" smtClean="0"/>
              <a:t>style</a:t>
            </a:r>
            <a:endParaRPr lang="ru-RU" dirty="0" smtClean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720939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36400" y="3067200"/>
            <a:ext cx="2919600" cy="8064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ru-RU" dirty="0" smtClean="0"/>
              <a:t> </a:t>
            </a:r>
            <a:r>
              <a:rPr lang="en-US" dirty="0" smtClean="0"/>
              <a:t>style</a:t>
            </a:r>
            <a:endParaRPr lang="ru-RU" dirty="0" smtClean="0"/>
          </a:p>
        </p:txBody>
      </p:sp>
      <p:cxnSp>
        <p:nvCxnSpPr>
          <p:cNvPr id="10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>
          <a:xfrm>
            <a:off x="6832800" y="6667200"/>
            <a:ext cx="2133600" cy="190800"/>
          </a:xfrm>
          <a:prstGeom prst="rect">
            <a:avLst/>
          </a:prstGeom>
        </p:spPr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488875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0800" y="0"/>
            <a:ext cx="734400" cy="10368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 dirty="0">
              <a:solidFill>
                <a:srgbClr val="F3F3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133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8D722A9-E92B-45CD-972D-9FF729426A5F}" type="datetimeFigureOut">
              <a:rPr lang="ru-RU" sz="3200" kern="1200">
                <a:solidFill>
                  <a:srgbClr val="404040"/>
                </a:solidFill>
                <a:latin typeface="Arial" charset="0"/>
                <a:ea typeface="+mn-ea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22.12.2015</a:t>
            </a:fld>
            <a:endParaRPr lang="ru-RU" sz="3200" kern="1200">
              <a:solidFill>
                <a:srgbClr val="40404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7D95-70D5-4C86-987F-4BF149925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118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www.ra-national.ru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398BF-7D7E-4A1B-88AD-3FB64EA5BF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269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www.ra-national.ru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7FEAD-5174-4D32-BE31-4F4862AB56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425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www.ra-national.ru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01E22-7D28-4DE2-B83B-C564296ED0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663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www.ra-national.ru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052A-485B-4733-94A7-9D52656967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819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www.ra-national.ru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35537-CB7A-413D-8F4B-C265CFF3E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9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363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www.ra-national.ru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D0EDC-F81B-4F0C-8DCF-8B5F11B0A6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119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www.ra-national.ru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DC10B-8058-4082-8F25-C6341501AD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29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www.ra-national.ru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D0B0-F5D6-48A1-BF5C-F3F72EBD40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849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www.ra-national.ru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D7B9-7E0F-4AF3-A7A2-99DD8873F8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962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www.ra-national.ru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E6FC1-291D-47D4-92C0-198BE0713E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219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www.ra-national.ru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C2426-51FD-458E-A53F-DC13897F66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5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n object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6476400" y="2492375"/>
            <a:ext cx="2379600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86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defRPr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01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64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2" y="2492375"/>
            <a:ext cx="5724723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Текст 22"/>
          <p:cNvSpPr>
            <a:spLocks noGrp="1"/>
          </p:cNvSpPr>
          <p:nvPr>
            <p:ph type="body" sz="quarter" idx="20" hasCustomPrompt="1"/>
          </p:nvPr>
        </p:nvSpPr>
        <p:spPr>
          <a:xfrm>
            <a:off x="6477000" y="2492375"/>
            <a:ext cx="2378074" cy="3671888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600"/>
              </a:spcBef>
              <a:defRPr lang="ru-RU" sz="1400" kern="1200" baseline="0" dirty="0" smtClean="0">
                <a:solidFill>
                  <a:srgbClr val="404040"/>
                </a:solidFill>
                <a:latin typeface="Arial"/>
                <a:ea typeface="Geneva" pitchFamily="-106" charset="-128"/>
                <a:cs typeface="Arial"/>
              </a:defRPr>
            </a:lvl1pPr>
          </a:lstStyle>
          <a:p>
            <a:pPr marL="142875" marR="0" lvl="0" indent="-1428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Geneva" pitchFamily="-106" charset="-128"/>
                <a:cs typeface="Arial"/>
              </a:rPr>
              <a:t>Click to edit Master text style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Geneva" pitchFamily="-106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11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28000" y="216000"/>
            <a:ext cx="8136000" cy="64152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06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1" y="2492375"/>
            <a:ext cx="6537600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37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a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062800" y="1519200"/>
            <a:ext cx="6789600" cy="3790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2062800" y="5407200"/>
            <a:ext cx="4244400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7236000" y="5407200"/>
            <a:ext cx="1616400" cy="756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77600" y="1519200"/>
            <a:ext cx="180000" cy="37908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cxnSp>
        <p:nvCxnSpPr>
          <p:cNvPr id="14" name="Straight Connector 12"/>
          <p:cNvCxnSpPr/>
          <p:nvPr/>
        </p:nvCxnSpPr>
        <p:spPr>
          <a:xfrm>
            <a:off x="431800" y="1519238"/>
            <a:ext cx="842327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58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176400" y="118800"/>
            <a:ext cx="8787600" cy="6516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8"/>
          </p:nvPr>
        </p:nvSpPr>
        <p:spPr>
          <a:xfrm>
            <a:off x="174875" y="6670800"/>
            <a:ext cx="2401200" cy="19080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4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68831"/>
            <a:ext cx="5871600" cy="724396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ru-RU" dirty="0" smtClean="0"/>
              <a:t> </a:t>
            </a:r>
            <a:r>
              <a:rPr lang="en-US" dirty="0" smtClean="0"/>
              <a:t>style</a:t>
            </a:r>
            <a:endParaRPr lang="ru-RU" dirty="0" smtClean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71630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36400" y="3067200"/>
            <a:ext cx="2919600" cy="8064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ru-RU" dirty="0" smtClean="0"/>
              <a:t> </a:t>
            </a:r>
            <a:r>
              <a:rPr lang="en-US" dirty="0" smtClean="0"/>
              <a:t>style</a:t>
            </a:r>
            <a:endParaRPr lang="ru-RU" dirty="0" smtClean="0"/>
          </a:p>
        </p:txBody>
      </p:sp>
      <p:cxnSp>
        <p:nvCxnSpPr>
          <p:cNvPr id="10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>
          <a:xfrm>
            <a:off x="6832800" y="6667200"/>
            <a:ext cx="2133600" cy="190800"/>
          </a:xfrm>
          <a:prstGeom prst="rect">
            <a:avLst/>
          </a:prstGeom>
        </p:spPr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72356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0800" y="0"/>
            <a:ext cx="734400" cy="10368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 dirty="0">
              <a:solidFill>
                <a:srgbClr val="F3F3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11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 defTabSz="914400">
              <a:buSzTx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sz="1800" kern="1200">
              <a:solidFill>
                <a:srgbClr val="404040"/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EE77108-05FD-4DAB-8397-52573D79B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1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614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/>
        </p:nvCxnSpPr>
        <p:spPr>
          <a:xfrm>
            <a:off x="431800" y="1484313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827088" y="1772816"/>
            <a:ext cx="8028912" cy="4390384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26162" y="260648"/>
            <a:ext cx="8028912" cy="784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591F48-5289-4245-9EC5-8908C51AF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5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77E36-A68A-4D0C-B2B4-8DB299556F74}" type="datetime3">
              <a:rPr lang="en-IE" altLang="ru-RU"/>
              <a:pPr/>
              <a:t>22 December 2015</a:t>
            </a:fld>
            <a:r>
              <a:rPr lang="en-IE" altLang="ru-RU"/>
              <a:t> - </a:t>
            </a:r>
            <a:fld id="{5027345C-B729-4639-93AB-324AB6CA32CB}" type="slidenum">
              <a:rPr lang="en-IE" altLang="ru-RU"/>
              <a:pPr/>
              <a:t>‹#›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40496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8000" y="118800"/>
            <a:ext cx="8139600" cy="65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21200" y="3171600"/>
            <a:ext cx="7534800" cy="299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1200" y="1836000"/>
            <a:ext cx="7534800" cy="101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cxnSp>
        <p:nvCxnSpPr>
          <p:cNvPr id="10" name="Straight Connector 12"/>
          <p:cNvCxnSpPr/>
          <p:nvPr/>
        </p:nvCxnSpPr>
        <p:spPr>
          <a:xfrm>
            <a:off x="1320800" y="2976562"/>
            <a:ext cx="75342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7347600" y="727200"/>
            <a:ext cx="1508400" cy="3348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0D0D0D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 smtClean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17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77E36-A68A-4D0C-B2B4-8DB299556F74}" type="datetime3">
              <a:rPr lang="en-IE" altLang="ru-RU"/>
              <a:pPr/>
              <a:t>22 December 2015</a:t>
            </a:fld>
            <a:r>
              <a:rPr lang="en-IE" altLang="ru-RU"/>
              <a:t> - </a:t>
            </a:r>
            <a:fld id="{F4FB3660-46C4-41AD-9571-756FEB089302}" type="slidenum">
              <a:rPr lang="en-IE" altLang="ru-RU"/>
              <a:pPr/>
              <a:t>‹#›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1405184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77E36-A68A-4D0C-B2B4-8DB299556F74}" type="datetime3">
              <a:rPr lang="en-IE" altLang="ru-RU"/>
              <a:pPr/>
              <a:t>22 December 2015</a:t>
            </a:fld>
            <a:r>
              <a:rPr lang="en-IE" altLang="ru-RU"/>
              <a:t> - </a:t>
            </a:r>
            <a:fld id="{E4A587A5-94F2-41D4-89DD-CCDFDDF571CB}" type="slidenum">
              <a:rPr lang="en-IE" altLang="ru-RU"/>
              <a:pPr/>
              <a:t>‹#›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2637753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77E36-A68A-4D0C-B2B4-8DB299556F74}" type="datetime3">
              <a:rPr lang="en-IE" altLang="ru-RU"/>
              <a:pPr/>
              <a:t>22 December 2015</a:t>
            </a:fld>
            <a:r>
              <a:rPr lang="en-IE" altLang="ru-RU"/>
              <a:t> - </a:t>
            </a:r>
            <a:fld id="{8BF71DF1-3A8B-4E36-873D-40890BB5F466}" type="slidenum">
              <a:rPr lang="en-IE" altLang="ru-RU"/>
              <a:pPr/>
              <a:t>‹#›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1632397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77E36-A68A-4D0C-B2B4-8DB299556F74}" type="datetime3">
              <a:rPr lang="en-IE" altLang="ru-RU"/>
              <a:pPr/>
              <a:t>22 December 2015</a:t>
            </a:fld>
            <a:r>
              <a:rPr lang="en-IE" altLang="ru-RU"/>
              <a:t> - </a:t>
            </a:r>
            <a:fld id="{1805F558-EDA3-4E47-B801-F7BDAB2A03B0}" type="slidenum">
              <a:rPr lang="en-IE" altLang="ru-RU"/>
              <a:pPr/>
              <a:t>‹#›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2595994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77E36-A68A-4D0C-B2B4-8DB299556F74}" type="datetime3">
              <a:rPr lang="en-IE" altLang="ru-RU"/>
              <a:pPr/>
              <a:t>22 December 2015</a:t>
            </a:fld>
            <a:r>
              <a:rPr lang="en-IE" altLang="ru-RU"/>
              <a:t> - </a:t>
            </a:r>
            <a:fld id="{A7DA1B77-B92F-4EEE-90F4-90CC9E59D2A6}" type="slidenum">
              <a:rPr lang="en-IE" altLang="ru-RU"/>
              <a:pPr/>
              <a:t>‹#›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1098734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77E36-A68A-4D0C-B2B4-8DB299556F74}" type="datetime3">
              <a:rPr lang="en-IE" altLang="ru-RU"/>
              <a:pPr/>
              <a:t>22 December 2015</a:t>
            </a:fld>
            <a:r>
              <a:rPr lang="en-IE" altLang="ru-RU"/>
              <a:t> - </a:t>
            </a:r>
            <a:fld id="{BCFB7C10-CCB9-400D-AEF8-B6BC15E6D389}" type="slidenum">
              <a:rPr lang="en-IE" altLang="ru-RU"/>
              <a:pPr/>
              <a:t>‹#›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3588666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77E36-A68A-4D0C-B2B4-8DB299556F74}" type="datetime3">
              <a:rPr lang="en-IE" altLang="ru-RU"/>
              <a:pPr/>
              <a:t>22 December 2015</a:t>
            </a:fld>
            <a:r>
              <a:rPr lang="en-IE" altLang="ru-RU"/>
              <a:t> - </a:t>
            </a:r>
            <a:fld id="{AA5B33E8-283E-489B-8887-4BF820D2BED5}" type="slidenum">
              <a:rPr lang="en-IE" altLang="ru-RU"/>
              <a:pPr/>
              <a:t>‹#›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4244658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77E36-A68A-4D0C-B2B4-8DB299556F74}" type="datetime3">
              <a:rPr lang="en-IE" altLang="ru-RU"/>
              <a:pPr/>
              <a:t>22 December 2015</a:t>
            </a:fld>
            <a:r>
              <a:rPr lang="en-IE" altLang="ru-RU"/>
              <a:t> - </a:t>
            </a:r>
            <a:fld id="{F43E2498-E3F3-402D-9946-AEFA8E218A3F}" type="slidenum">
              <a:rPr lang="en-IE" altLang="ru-RU"/>
              <a:pPr/>
              <a:t>‹#›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1296227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77E36-A68A-4D0C-B2B4-8DB299556F74}" type="datetime3">
              <a:rPr lang="en-IE" altLang="ru-RU"/>
              <a:pPr/>
              <a:t>22 December 2015</a:t>
            </a:fld>
            <a:r>
              <a:rPr lang="en-IE" altLang="ru-RU"/>
              <a:t> - </a:t>
            </a:r>
            <a:fld id="{0D4BC297-6642-4FEB-A7CC-86B8B6B9EB7D}" type="slidenum">
              <a:rPr lang="en-IE" altLang="ru-RU"/>
              <a:pPr/>
              <a:t>‹#›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3044855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77E36-A68A-4D0C-B2B4-8DB299556F74}" type="datetime3">
              <a:rPr lang="en-IE" altLang="ru-RU"/>
              <a:pPr/>
              <a:t>22 December 2015</a:t>
            </a:fld>
            <a:r>
              <a:rPr lang="en-IE" altLang="ru-RU"/>
              <a:t> - </a:t>
            </a:r>
            <a:fld id="{0E832F49-F02F-4EFD-BAAF-15B35B4CCAF7}" type="slidenum">
              <a:rPr lang="en-IE" altLang="ru-RU"/>
              <a:pPr/>
              <a:t>‹#›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152838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oral image2.jpg"/>
          <p:cNvPicPr>
            <a:picLocks noChangeAspect="1"/>
          </p:cNvPicPr>
          <p:nvPr/>
        </p:nvPicPr>
        <p:blipFill>
          <a:blip r:embed="rId2" cstate="print"/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89997" y="1735200"/>
            <a:ext cx="3157603" cy="3927600"/>
            <a:chOff x="5089997" y="1735200"/>
            <a:chExt cx="3157603" cy="39276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090400" y="2016000"/>
              <a:ext cx="3157200" cy="3646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90400" y="1735200"/>
              <a:ext cx="1418400" cy="280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</a:endParaRPr>
            </a:p>
          </p:txBody>
        </p:sp>
        <p:cxnSp>
          <p:nvCxnSpPr>
            <p:cNvPr id="23" name="Straight Connector 5"/>
            <p:cNvCxnSpPr/>
            <p:nvPr/>
          </p:nvCxnSpPr>
          <p:spPr>
            <a:xfrm>
              <a:off x="5173975" y="3881438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4" name="Straight Connector 5"/>
            <p:cNvCxnSpPr/>
            <p:nvPr/>
          </p:nvCxnSpPr>
          <p:spPr>
            <a:xfrm>
              <a:off x="5173975" y="4775994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5" name="Straight Connector 5"/>
            <p:cNvCxnSpPr/>
            <p:nvPr/>
          </p:nvCxnSpPr>
          <p:spPr>
            <a:xfrm flipV="1">
              <a:off x="5089997" y="2016124"/>
              <a:ext cx="3150000" cy="2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</p:grp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173200" y="2235600"/>
            <a:ext cx="2919600" cy="1519200"/>
          </a:xfrm>
        </p:spPr>
        <p:txBody>
          <a:bodyPr lIns="90000" tIns="46800" rIns="90000" bIns="46800" anchor="t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5173200" y="3927600"/>
            <a:ext cx="2919600" cy="795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3200" y="4852800"/>
            <a:ext cx="2919600" cy="820800"/>
          </a:xfrm>
        </p:spPr>
        <p:txBody>
          <a:bodyPr lIns="90000" tIns="46800" rIns="90000" bIns="4680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6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8" hasCustomPrompt="1"/>
          </p:nvPr>
        </p:nvSpPr>
        <p:spPr>
          <a:xfrm>
            <a:off x="5263200" y="1746000"/>
            <a:ext cx="1237262" cy="280800"/>
          </a:xfrm>
        </p:spPr>
        <p:txBody>
          <a:bodyPr anchor="ctr" anchorCtr="0">
            <a:normAutofit/>
          </a:bodyPr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 smtClean="0">
                <a:solidFill>
                  <a:srgbClr val="404040"/>
                </a:solidFill>
                <a:ea typeface="+mn-ea"/>
              </a:rPr>
              <a:t>© Cat Holloway / WWF-Canon</a:t>
            </a:r>
          </a:p>
        </p:txBody>
      </p:sp>
    </p:spTree>
    <p:extLst>
      <p:ext uri="{BB962C8B-B14F-4D97-AF65-F5344CB8AC3E}">
        <p14:creationId xmlns:p14="http://schemas.microsoft.com/office/powerpoint/2010/main" val="4113330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23200"/>
            <a:ext cx="5871600" cy="828000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EB6CD8-DD04-445D-95E4-3A9F38E93647}" type="datetime5">
              <a:rPr lang="en-US" smtClean="0"/>
              <a:pPr/>
              <a:t>22-Dec-15</a:t>
            </a:fld>
            <a:r>
              <a:rPr lang="ru-RU" smtClean="0"/>
              <a:t> / </a:t>
            </a:r>
            <a:fld id="{FBFF7A77-ECFB-4A7C-9E3D-DDC296ED6CF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Presentation to Company Name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030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28000" y="216000"/>
            <a:ext cx="8136000" cy="64152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6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8000" y="118800"/>
            <a:ext cx="8139600" cy="65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21200" y="3171600"/>
            <a:ext cx="7534800" cy="299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1200" y="1836000"/>
            <a:ext cx="7534800" cy="101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cxnSp>
        <p:nvCxnSpPr>
          <p:cNvPr id="10" name="Straight Connector 12"/>
          <p:cNvCxnSpPr/>
          <p:nvPr/>
        </p:nvCxnSpPr>
        <p:spPr>
          <a:xfrm>
            <a:off x="1320800" y="2976562"/>
            <a:ext cx="75342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7347600" y="727200"/>
            <a:ext cx="1508400" cy="3348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0D0D0D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 smtClean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3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oral image2.jpg"/>
          <p:cNvPicPr>
            <a:picLocks noChangeAspect="1"/>
          </p:cNvPicPr>
          <p:nvPr/>
        </p:nvPicPr>
        <p:blipFill>
          <a:blip r:embed="rId2" cstate="print"/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89997" y="1735200"/>
            <a:ext cx="3157603" cy="3927600"/>
            <a:chOff x="5089997" y="1735200"/>
            <a:chExt cx="3157603" cy="39276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090400" y="2016000"/>
              <a:ext cx="3157200" cy="3646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90400" y="1735200"/>
              <a:ext cx="1418400" cy="280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  <a:cs typeface="+mn-cs"/>
              </a:endParaRPr>
            </a:p>
          </p:txBody>
        </p:sp>
        <p:cxnSp>
          <p:nvCxnSpPr>
            <p:cNvPr id="23" name="Straight Connector 5"/>
            <p:cNvCxnSpPr/>
            <p:nvPr/>
          </p:nvCxnSpPr>
          <p:spPr>
            <a:xfrm>
              <a:off x="5173975" y="3881438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4" name="Straight Connector 5"/>
            <p:cNvCxnSpPr/>
            <p:nvPr/>
          </p:nvCxnSpPr>
          <p:spPr>
            <a:xfrm>
              <a:off x="5173975" y="4775994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5" name="Straight Connector 5"/>
            <p:cNvCxnSpPr/>
            <p:nvPr/>
          </p:nvCxnSpPr>
          <p:spPr>
            <a:xfrm flipV="1">
              <a:off x="5089997" y="2016124"/>
              <a:ext cx="3150000" cy="2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</p:grp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173200" y="2235600"/>
            <a:ext cx="2919600" cy="1519200"/>
          </a:xfrm>
        </p:spPr>
        <p:txBody>
          <a:bodyPr lIns="90000" tIns="46800" rIns="90000" bIns="46800" anchor="t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5173200" y="3927600"/>
            <a:ext cx="2919600" cy="795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3200" y="4852800"/>
            <a:ext cx="2919600" cy="820800"/>
          </a:xfrm>
        </p:spPr>
        <p:txBody>
          <a:bodyPr lIns="90000" tIns="46800" rIns="90000" bIns="4680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6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8" hasCustomPrompt="1"/>
          </p:nvPr>
        </p:nvSpPr>
        <p:spPr>
          <a:xfrm>
            <a:off x="5263200" y="1746000"/>
            <a:ext cx="1237262" cy="280800"/>
          </a:xfrm>
        </p:spPr>
        <p:txBody>
          <a:bodyPr anchor="ctr" anchorCtr="0">
            <a:normAutofit/>
          </a:bodyPr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© Cat Holloway / WWF-Canon</a:t>
            </a:r>
          </a:p>
        </p:txBody>
      </p:sp>
    </p:spTree>
    <p:extLst>
      <p:ext uri="{BB962C8B-B14F-4D97-AF65-F5344CB8AC3E}">
        <p14:creationId xmlns:p14="http://schemas.microsoft.com/office/powerpoint/2010/main" val="3221615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Himalayas.jpg"/>
          <p:cNvPicPr>
            <a:picLocks noChangeAspect="1"/>
          </p:cNvPicPr>
          <p:nvPr/>
        </p:nvPicPr>
        <p:blipFill>
          <a:blip r:embed="rId2" cstate="print">
            <a:lum bright="-12000"/>
          </a:blip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099050" y="1555750"/>
            <a:ext cx="3155950" cy="2571750"/>
            <a:chOff x="5099050" y="1555750"/>
            <a:chExt cx="3155950" cy="2571750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099050" y="1555750"/>
              <a:ext cx="3155950" cy="2571750"/>
            </a:xfrm>
            <a:prstGeom prst="rect">
              <a:avLst/>
            </a:prstGeom>
            <a:solidFill>
              <a:srgbClr val="7CC8E5">
                <a:alpha val="4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kern="1200">
                <a:ea typeface="+mn-ea"/>
                <a:cs typeface="+mn-cs"/>
              </a:endParaRPr>
            </a:p>
          </p:txBody>
        </p:sp>
        <p:cxnSp>
          <p:nvCxnSpPr>
            <p:cNvPr id="21" name="Straight Connector 10"/>
            <p:cNvCxnSpPr/>
            <p:nvPr/>
          </p:nvCxnSpPr>
          <p:spPr>
            <a:xfrm>
              <a:off x="5099050" y="1557338"/>
              <a:ext cx="3155950" cy="1587"/>
            </a:xfrm>
            <a:prstGeom prst="line">
              <a:avLst/>
            </a:prstGeom>
            <a:ln w="12700">
              <a:solidFill>
                <a:srgbClr val="F3F2E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76800" y="4276800"/>
            <a:ext cx="2995200" cy="1886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76800" y="2991600"/>
            <a:ext cx="2995200" cy="1058400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5176800" y="1638000"/>
            <a:ext cx="2995200" cy="1278000"/>
          </a:xfrm>
        </p:spPr>
        <p:txBody>
          <a:bodyPr lIns="90000" tIns="46800" rIns="90000" bIns="46800" anchor="ctr" anchorCtr="0">
            <a:noAutofit/>
          </a:bodyPr>
          <a:lstStyle>
            <a:lvl1pPr marL="0" indent="0" algn="l">
              <a:buNone/>
              <a:defRPr sz="10000" b="0">
                <a:solidFill>
                  <a:schemeClr val="bg2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 smtClean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6800" y="579600"/>
            <a:ext cx="2995200" cy="9036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tabLst/>
              <a:defRPr sz="18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© Murat </a:t>
            </a:r>
            <a:r>
              <a:rPr lang="en-US" sz="800" kern="1200" dirty="0" err="1" smtClean="0">
                <a:solidFill>
                  <a:srgbClr val="404040"/>
                </a:solidFill>
                <a:ea typeface="+mn-ea"/>
                <a:cs typeface="+mn-cs"/>
              </a:rPr>
              <a:t>Selam</a:t>
            </a:r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 / WWF Nepal</a:t>
            </a:r>
          </a:p>
        </p:txBody>
      </p:sp>
    </p:spTree>
    <p:extLst>
      <p:ext uri="{BB962C8B-B14F-4D97-AF65-F5344CB8AC3E}">
        <p14:creationId xmlns:p14="http://schemas.microsoft.com/office/powerpoint/2010/main" val="3880476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89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2349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135890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 and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56000" y="24588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68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Himalayas.jpg"/>
          <p:cNvPicPr>
            <a:picLocks noChangeAspect="1"/>
          </p:cNvPicPr>
          <p:nvPr/>
        </p:nvPicPr>
        <p:blipFill>
          <a:blip r:embed="rId2" cstate="print">
            <a:lum bright="-12000"/>
          </a:blip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099050" y="1555750"/>
            <a:ext cx="3155950" cy="2571750"/>
            <a:chOff x="5099050" y="1555750"/>
            <a:chExt cx="3155950" cy="2571750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099050" y="1555750"/>
              <a:ext cx="3155950" cy="2571750"/>
            </a:xfrm>
            <a:prstGeom prst="rect">
              <a:avLst/>
            </a:prstGeom>
            <a:solidFill>
              <a:srgbClr val="7CC8E5">
                <a:alpha val="4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kern="1200">
                <a:ea typeface="+mn-ea"/>
              </a:endParaRPr>
            </a:p>
          </p:txBody>
        </p:sp>
        <p:cxnSp>
          <p:nvCxnSpPr>
            <p:cNvPr id="21" name="Straight Connector 10"/>
            <p:cNvCxnSpPr/>
            <p:nvPr/>
          </p:nvCxnSpPr>
          <p:spPr>
            <a:xfrm>
              <a:off x="5099050" y="1557338"/>
              <a:ext cx="3155950" cy="1587"/>
            </a:xfrm>
            <a:prstGeom prst="line">
              <a:avLst/>
            </a:prstGeom>
            <a:ln w="12700">
              <a:solidFill>
                <a:srgbClr val="F3F2E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76800" y="4276800"/>
            <a:ext cx="2995200" cy="1886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76800" y="2991600"/>
            <a:ext cx="2995200" cy="1058400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5176800" y="1638000"/>
            <a:ext cx="2995200" cy="1278000"/>
          </a:xfrm>
        </p:spPr>
        <p:txBody>
          <a:bodyPr lIns="90000" tIns="46800" rIns="90000" bIns="46800" anchor="ctr" anchorCtr="0">
            <a:noAutofit/>
          </a:bodyPr>
          <a:lstStyle>
            <a:lvl1pPr marL="0" indent="0" algn="l">
              <a:buNone/>
              <a:defRPr sz="10000" b="0">
                <a:solidFill>
                  <a:schemeClr val="bg2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 smtClean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6800" y="579600"/>
            <a:ext cx="2995200" cy="9036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tabLst/>
              <a:defRPr sz="18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 smtClean="0">
                <a:solidFill>
                  <a:srgbClr val="404040"/>
                </a:solidFill>
                <a:ea typeface="+mn-ea"/>
              </a:rPr>
              <a:t>© Murat </a:t>
            </a:r>
            <a:r>
              <a:rPr lang="en-US" sz="800" kern="1200" dirty="0" err="1" smtClean="0">
                <a:solidFill>
                  <a:srgbClr val="404040"/>
                </a:solidFill>
                <a:ea typeface="+mn-ea"/>
              </a:rPr>
              <a:t>Selam</a:t>
            </a:r>
            <a:r>
              <a:rPr lang="en-US" sz="800" kern="1200" dirty="0" smtClean="0">
                <a:solidFill>
                  <a:srgbClr val="404040"/>
                </a:solidFill>
                <a:ea typeface="+mn-ea"/>
              </a:rPr>
              <a:t> / WWF Nepal</a:t>
            </a:r>
          </a:p>
        </p:txBody>
      </p:sp>
    </p:spTree>
    <p:extLst>
      <p:ext uri="{BB962C8B-B14F-4D97-AF65-F5344CB8AC3E}">
        <p14:creationId xmlns:p14="http://schemas.microsoft.com/office/powerpoint/2010/main" val="4260776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51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4233600"/>
            <a:ext cx="3744912" cy="615600"/>
          </a:xfrm>
        </p:spPr>
        <p:txBody>
          <a:bodyPr/>
          <a:lstStyle>
            <a:lvl1pPr marL="0" indent="0">
              <a:buNone/>
              <a:defRPr i="1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088" y="1699200"/>
            <a:ext cx="8028912" cy="442800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baseline="0">
                <a:solidFill>
                  <a:srgbClr val="70707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 hasCustomPrompt="1"/>
          </p:nvPr>
        </p:nvSpPr>
        <p:spPr>
          <a:xfrm>
            <a:off x="828000" y="2491200"/>
            <a:ext cx="8028000" cy="15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027345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frames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4986000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16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pkers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5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68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n object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6476400" y="2492375"/>
            <a:ext cx="2379600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8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defRPr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69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63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2" y="2492375"/>
            <a:ext cx="5724723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Текст 22"/>
          <p:cNvSpPr>
            <a:spLocks noGrp="1"/>
          </p:cNvSpPr>
          <p:nvPr>
            <p:ph type="body" sz="quarter" idx="20" hasCustomPrompt="1"/>
          </p:nvPr>
        </p:nvSpPr>
        <p:spPr>
          <a:xfrm>
            <a:off x="6477000" y="2492375"/>
            <a:ext cx="2378074" cy="3671888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600"/>
              </a:spcBef>
              <a:defRPr lang="ru-RU" sz="1400" kern="1200" baseline="0" dirty="0" smtClean="0">
                <a:solidFill>
                  <a:srgbClr val="404040"/>
                </a:solidFill>
                <a:latin typeface="Arial"/>
                <a:ea typeface="Geneva" pitchFamily="-106" charset="-128"/>
                <a:cs typeface="Arial"/>
              </a:defRPr>
            </a:lvl1pPr>
          </a:lstStyle>
          <a:p>
            <a:pPr marL="142875" marR="0" lvl="0" indent="-1428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Geneva" pitchFamily="-106" charset="-128"/>
                <a:cs typeface="Arial"/>
              </a:rPr>
              <a:t>Click to edit Master text style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Geneva" pitchFamily="-106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976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1" y="2492375"/>
            <a:ext cx="6537600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72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a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062800" y="1519200"/>
            <a:ext cx="6789600" cy="3790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2062800" y="5407200"/>
            <a:ext cx="4244400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7236000" y="5407200"/>
            <a:ext cx="1616400" cy="756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77600" y="1519200"/>
            <a:ext cx="180000" cy="37908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cxnSp>
        <p:nvCxnSpPr>
          <p:cNvPr id="14" name="Straight Connector 12"/>
          <p:cNvCxnSpPr/>
          <p:nvPr/>
        </p:nvCxnSpPr>
        <p:spPr>
          <a:xfrm>
            <a:off x="431800" y="1519238"/>
            <a:ext cx="842327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087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176400" y="118800"/>
            <a:ext cx="8787600" cy="6516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8"/>
          </p:nvPr>
        </p:nvSpPr>
        <p:spPr>
          <a:xfrm>
            <a:off x="174875" y="6670800"/>
            <a:ext cx="2401200" cy="19080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7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68831"/>
            <a:ext cx="5871600" cy="724396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ru-RU" dirty="0" smtClean="0"/>
              <a:t> </a:t>
            </a:r>
            <a:r>
              <a:rPr lang="en-US" dirty="0" smtClean="0"/>
              <a:t>style</a:t>
            </a:r>
            <a:endParaRPr lang="ru-RU" dirty="0" smtClean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517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36400" y="3067200"/>
            <a:ext cx="2919600" cy="8064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ru-RU" dirty="0" smtClean="0"/>
              <a:t> </a:t>
            </a:r>
            <a:r>
              <a:rPr lang="en-US" dirty="0" smtClean="0"/>
              <a:t>style</a:t>
            </a:r>
            <a:endParaRPr lang="ru-RU" dirty="0" smtClean="0"/>
          </a:p>
        </p:txBody>
      </p:sp>
      <p:cxnSp>
        <p:nvCxnSpPr>
          <p:cNvPr id="10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>
          <a:xfrm>
            <a:off x="6832800" y="6667200"/>
            <a:ext cx="2133600" cy="190800"/>
          </a:xfrm>
          <a:prstGeom prst="rect">
            <a:avLst/>
          </a:prstGeom>
        </p:spPr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10043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0800" y="0"/>
            <a:ext cx="734400" cy="10368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 dirty="0">
              <a:solidFill>
                <a:srgbClr val="F3F3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938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xfrm>
            <a:off x="7524750" y="6308725"/>
            <a:ext cx="1439863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844CE-8D3B-4CB8-B02F-89E5118AE666}" type="datetime3">
              <a:rPr lang="en-IE" sz="1800" kern="1200">
                <a:solidFill>
                  <a:srgbClr val="404040"/>
                </a:solidFill>
                <a:ea typeface="+mn-ea"/>
                <a:cs typeface="+mn-cs"/>
              </a:rPr>
              <a:pPr>
                <a:defRPr/>
              </a:pPr>
              <a:t>22 December 2015</a:t>
            </a:fld>
            <a:r>
              <a:rPr lang="en-IE" sz="1800" kern="1200">
                <a:solidFill>
                  <a:srgbClr val="404040"/>
                </a:solidFill>
                <a:ea typeface="+mn-ea"/>
                <a:cs typeface="+mn-cs"/>
              </a:rPr>
              <a:t> - </a:t>
            </a:r>
            <a:fld id="{707F2342-4B69-4A09-9AE1-7AE4D7161943}" type="slidenum">
              <a:rPr lang="en-IE" sz="1800" kern="1200">
                <a:solidFill>
                  <a:srgbClr val="40404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IE" sz="1800" kern="1200">
              <a:solidFill>
                <a:srgbClr val="40404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150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4750" y="6308725"/>
            <a:ext cx="1439863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54B4C6-CC54-4C94-AFE9-0F54045858DA}" type="datetime3">
              <a:rPr lang="en-IE" sz="1800" kern="1200">
                <a:solidFill>
                  <a:srgbClr val="404040"/>
                </a:solidFill>
                <a:ea typeface="+mn-ea"/>
                <a:cs typeface="+mn-cs"/>
              </a:rPr>
              <a:pPr/>
              <a:t>22 December 2015</a:t>
            </a:fld>
            <a:r>
              <a:rPr lang="en-IE" sz="1800" kern="1200">
                <a:solidFill>
                  <a:srgbClr val="404040"/>
                </a:solidFill>
                <a:ea typeface="+mn-ea"/>
                <a:cs typeface="+mn-cs"/>
              </a:rPr>
              <a:t> - </a:t>
            </a:r>
            <a:fld id="{3F49C7DA-27F3-4D40-A4BD-E98FA4A14804}" type="slidenum">
              <a:rPr lang="en-IE" sz="1800" kern="1200">
                <a:solidFill>
                  <a:srgbClr val="404040"/>
                </a:solidFill>
                <a:ea typeface="+mn-ea"/>
                <a:cs typeface="+mn-cs"/>
              </a:rPr>
              <a:pPr/>
              <a:t>‹#›</a:t>
            </a:fld>
            <a:endParaRPr lang="en-IE" sz="1800" kern="1200">
              <a:solidFill>
                <a:srgbClr val="40404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1387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26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23200"/>
            <a:ext cx="5871600" cy="828000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EB6CD8-DD04-445D-95E4-3A9F38E93647}" type="datetime5">
              <a:rPr lang="en-US" smtClean="0"/>
              <a:pPr/>
              <a:t>22-Dec-15</a:t>
            </a:fld>
            <a:r>
              <a:rPr lang="ru-RU" smtClean="0"/>
              <a:t> / </a:t>
            </a:r>
            <a:fld id="{FBFF7A77-ECFB-4A7C-9E3D-DDC296ED6CF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Presentation to Company Name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4449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28000" y="216000"/>
            <a:ext cx="8136000" cy="64152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6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56880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8000" y="118800"/>
            <a:ext cx="8139600" cy="65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21200" y="3171600"/>
            <a:ext cx="7534800" cy="299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1200" y="1836000"/>
            <a:ext cx="7534800" cy="101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cxnSp>
        <p:nvCxnSpPr>
          <p:cNvPr id="10" name="Straight Connector 12"/>
          <p:cNvCxnSpPr/>
          <p:nvPr/>
        </p:nvCxnSpPr>
        <p:spPr>
          <a:xfrm>
            <a:off x="1320800" y="2976562"/>
            <a:ext cx="75342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7347600" y="727200"/>
            <a:ext cx="1508400" cy="3348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0D0D0D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 smtClean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136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oral image2.jpg"/>
          <p:cNvPicPr>
            <a:picLocks noChangeAspect="1"/>
          </p:cNvPicPr>
          <p:nvPr/>
        </p:nvPicPr>
        <p:blipFill>
          <a:blip r:embed="rId2" cstate="print"/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89997" y="1735200"/>
            <a:ext cx="3157603" cy="3927600"/>
            <a:chOff x="5089997" y="1735200"/>
            <a:chExt cx="3157603" cy="39276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090400" y="2016000"/>
              <a:ext cx="3157200" cy="3646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90400" y="1735200"/>
              <a:ext cx="1418400" cy="280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  <a:cs typeface="+mn-cs"/>
              </a:endParaRPr>
            </a:p>
          </p:txBody>
        </p:sp>
        <p:cxnSp>
          <p:nvCxnSpPr>
            <p:cNvPr id="23" name="Straight Connector 5"/>
            <p:cNvCxnSpPr/>
            <p:nvPr/>
          </p:nvCxnSpPr>
          <p:spPr>
            <a:xfrm>
              <a:off x="5173975" y="3881438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4" name="Straight Connector 5"/>
            <p:cNvCxnSpPr/>
            <p:nvPr/>
          </p:nvCxnSpPr>
          <p:spPr>
            <a:xfrm>
              <a:off x="5173975" y="4775994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5" name="Straight Connector 5"/>
            <p:cNvCxnSpPr/>
            <p:nvPr/>
          </p:nvCxnSpPr>
          <p:spPr>
            <a:xfrm flipV="1">
              <a:off x="5089997" y="2016124"/>
              <a:ext cx="3150000" cy="2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</p:grp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173200" y="2235600"/>
            <a:ext cx="2919600" cy="1519200"/>
          </a:xfrm>
        </p:spPr>
        <p:txBody>
          <a:bodyPr lIns="90000" tIns="46800" rIns="90000" bIns="46800" anchor="t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5173200" y="3927600"/>
            <a:ext cx="2919600" cy="795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3200" y="4852800"/>
            <a:ext cx="2919600" cy="820800"/>
          </a:xfrm>
        </p:spPr>
        <p:txBody>
          <a:bodyPr lIns="90000" tIns="46800" rIns="90000" bIns="4680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6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8" hasCustomPrompt="1"/>
          </p:nvPr>
        </p:nvSpPr>
        <p:spPr>
          <a:xfrm>
            <a:off x="5263200" y="1746000"/>
            <a:ext cx="1237262" cy="280800"/>
          </a:xfrm>
        </p:spPr>
        <p:txBody>
          <a:bodyPr anchor="ctr" anchorCtr="0">
            <a:normAutofit/>
          </a:bodyPr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© Cat Holloway / WWF-Canon</a:t>
            </a:r>
          </a:p>
        </p:txBody>
      </p:sp>
    </p:spTree>
    <p:extLst>
      <p:ext uri="{BB962C8B-B14F-4D97-AF65-F5344CB8AC3E}">
        <p14:creationId xmlns:p14="http://schemas.microsoft.com/office/powerpoint/2010/main" val="12531794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Himalayas.jpg"/>
          <p:cNvPicPr>
            <a:picLocks noChangeAspect="1"/>
          </p:cNvPicPr>
          <p:nvPr/>
        </p:nvPicPr>
        <p:blipFill>
          <a:blip r:embed="rId2" cstate="print">
            <a:lum bright="-12000"/>
          </a:blip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099050" y="1555750"/>
            <a:ext cx="3155950" cy="2571750"/>
            <a:chOff x="5099050" y="1555750"/>
            <a:chExt cx="3155950" cy="2571750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099050" y="1555750"/>
              <a:ext cx="3155950" cy="2571750"/>
            </a:xfrm>
            <a:prstGeom prst="rect">
              <a:avLst/>
            </a:prstGeom>
            <a:solidFill>
              <a:srgbClr val="7CC8E5">
                <a:alpha val="4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kern="1200">
                <a:ea typeface="+mn-ea"/>
                <a:cs typeface="+mn-cs"/>
              </a:endParaRPr>
            </a:p>
          </p:txBody>
        </p:sp>
        <p:cxnSp>
          <p:nvCxnSpPr>
            <p:cNvPr id="21" name="Straight Connector 10"/>
            <p:cNvCxnSpPr/>
            <p:nvPr/>
          </p:nvCxnSpPr>
          <p:spPr>
            <a:xfrm>
              <a:off x="5099050" y="1557338"/>
              <a:ext cx="3155950" cy="1587"/>
            </a:xfrm>
            <a:prstGeom prst="line">
              <a:avLst/>
            </a:prstGeom>
            <a:ln w="12700">
              <a:solidFill>
                <a:srgbClr val="F3F2E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76800" y="4276800"/>
            <a:ext cx="2995200" cy="1886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76800" y="2991600"/>
            <a:ext cx="2995200" cy="1058400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5176800" y="1638000"/>
            <a:ext cx="2995200" cy="1278000"/>
          </a:xfrm>
        </p:spPr>
        <p:txBody>
          <a:bodyPr lIns="90000" tIns="46800" rIns="90000" bIns="46800" anchor="ctr" anchorCtr="0">
            <a:noAutofit/>
          </a:bodyPr>
          <a:lstStyle>
            <a:lvl1pPr marL="0" indent="0" algn="l">
              <a:buNone/>
              <a:defRPr sz="10000" b="0">
                <a:solidFill>
                  <a:schemeClr val="bg2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 smtClean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6800" y="579600"/>
            <a:ext cx="2995200" cy="9036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tabLst/>
              <a:defRPr sz="18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© Murat </a:t>
            </a:r>
            <a:r>
              <a:rPr lang="en-US" sz="800" kern="1200" dirty="0" err="1" smtClean="0">
                <a:solidFill>
                  <a:srgbClr val="404040"/>
                </a:solidFill>
                <a:ea typeface="+mn-ea"/>
                <a:cs typeface="+mn-cs"/>
              </a:rPr>
              <a:t>Selam</a:t>
            </a:r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 / WWF Nepal</a:t>
            </a:r>
          </a:p>
        </p:txBody>
      </p:sp>
    </p:spTree>
    <p:extLst>
      <p:ext uri="{BB962C8B-B14F-4D97-AF65-F5344CB8AC3E}">
        <p14:creationId xmlns:p14="http://schemas.microsoft.com/office/powerpoint/2010/main" val="36350824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53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195036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234123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 and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56000" y="24588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221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857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892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4233600"/>
            <a:ext cx="3744912" cy="615600"/>
          </a:xfrm>
        </p:spPr>
        <p:txBody>
          <a:bodyPr/>
          <a:lstStyle>
            <a:lvl1pPr marL="0" indent="0">
              <a:buNone/>
              <a:defRPr i="1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088" y="1699200"/>
            <a:ext cx="8028912" cy="442800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baseline="0">
                <a:solidFill>
                  <a:srgbClr val="70707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 hasCustomPrompt="1"/>
          </p:nvPr>
        </p:nvSpPr>
        <p:spPr>
          <a:xfrm>
            <a:off x="828000" y="2491200"/>
            <a:ext cx="8028000" cy="15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5692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33245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frames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4986000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496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pkers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559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576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n object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6476400" y="2492375"/>
            <a:ext cx="2379600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097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defRPr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497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402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2" y="2492375"/>
            <a:ext cx="5724723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Текст 22"/>
          <p:cNvSpPr>
            <a:spLocks noGrp="1"/>
          </p:cNvSpPr>
          <p:nvPr>
            <p:ph type="body" sz="quarter" idx="20" hasCustomPrompt="1"/>
          </p:nvPr>
        </p:nvSpPr>
        <p:spPr>
          <a:xfrm>
            <a:off x="6477000" y="2492375"/>
            <a:ext cx="2378074" cy="3671888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600"/>
              </a:spcBef>
              <a:defRPr lang="ru-RU" sz="1400" kern="1200" baseline="0" dirty="0" smtClean="0">
                <a:solidFill>
                  <a:srgbClr val="404040"/>
                </a:solidFill>
                <a:latin typeface="Arial"/>
                <a:ea typeface="Geneva" pitchFamily="-106" charset="-128"/>
                <a:cs typeface="Arial"/>
              </a:defRPr>
            </a:lvl1pPr>
          </a:lstStyle>
          <a:p>
            <a:pPr marL="142875" marR="0" lvl="0" indent="-1428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Geneva" pitchFamily="-106" charset="-128"/>
                <a:cs typeface="Arial"/>
              </a:rPr>
              <a:t>Click to edit Master text style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Geneva" pitchFamily="-106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9678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1" y="2492375"/>
            <a:ext cx="6537600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077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a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062800" y="1519200"/>
            <a:ext cx="6789600" cy="3790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2062800" y="5407200"/>
            <a:ext cx="4244400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7236000" y="5407200"/>
            <a:ext cx="1616400" cy="756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77600" y="1519200"/>
            <a:ext cx="180000" cy="37908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cxnSp>
        <p:nvCxnSpPr>
          <p:cNvPr id="14" name="Straight Connector 12"/>
          <p:cNvCxnSpPr/>
          <p:nvPr/>
        </p:nvCxnSpPr>
        <p:spPr>
          <a:xfrm>
            <a:off x="431800" y="1519238"/>
            <a:ext cx="842327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914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176400" y="118800"/>
            <a:ext cx="8787600" cy="6516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8"/>
          </p:nvPr>
        </p:nvSpPr>
        <p:spPr>
          <a:xfrm>
            <a:off x="174875" y="6670800"/>
            <a:ext cx="2401200" cy="19080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7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 and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56000" y="24588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535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68831"/>
            <a:ext cx="5871600" cy="724396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ru-RU" dirty="0" smtClean="0"/>
              <a:t> </a:t>
            </a:r>
            <a:r>
              <a:rPr lang="en-US" dirty="0" smtClean="0"/>
              <a:t>style</a:t>
            </a:r>
            <a:endParaRPr lang="ru-RU" dirty="0" smtClean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773198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36400" y="3067200"/>
            <a:ext cx="2919600" cy="8064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ru-RU" dirty="0" smtClean="0"/>
              <a:t> </a:t>
            </a:r>
            <a:r>
              <a:rPr lang="en-US" dirty="0" smtClean="0"/>
              <a:t>style</a:t>
            </a:r>
            <a:endParaRPr lang="ru-RU" dirty="0" smtClean="0"/>
          </a:p>
        </p:txBody>
      </p:sp>
      <p:cxnSp>
        <p:nvCxnSpPr>
          <p:cNvPr id="10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>
          <a:xfrm>
            <a:off x="6832800" y="6667200"/>
            <a:ext cx="2133600" cy="190800"/>
          </a:xfrm>
          <a:prstGeom prst="rect">
            <a:avLst/>
          </a:prstGeom>
        </p:spPr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039137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0800" y="0"/>
            <a:ext cx="734400" cy="10368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 dirty="0">
              <a:solidFill>
                <a:srgbClr val="F3F3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630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23200"/>
            <a:ext cx="5871600" cy="828000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EB6CD8-DD04-445D-95E4-3A9F38E93647}" type="datetime5">
              <a:rPr lang="en-US" smtClean="0"/>
              <a:pPr/>
              <a:t>22-Dec-15</a:t>
            </a:fld>
            <a:r>
              <a:rPr lang="ru-RU" smtClean="0"/>
              <a:t> / </a:t>
            </a:r>
            <a:fld id="{FBFF7A77-ECFB-4A7C-9E3D-DDC296ED6CF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Presentation to Company Name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354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28000" y="216000"/>
            <a:ext cx="8136000" cy="64152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071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8000" y="118800"/>
            <a:ext cx="8139600" cy="65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21200" y="3171600"/>
            <a:ext cx="7534800" cy="299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1200" y="1836000"/>
            <a:ext cx="7534800" cy="101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cxnSp>
        <p:nvCxnSpPr>
          <p:cNvPr id="10" name="Straight Connector 12"/>
          <p:cNvCxnSpPr/>
          <p:nvPr/>
        </p:nvCxnSpPr>
        <p:spPr>
          <a:xfrm>
            <a:off x="1320800" y="2976562"/>
            <a:ext cx="75342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7347600" y="727200"/>
            <a:ext cx="1508400" cy="3348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0D0D0D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 smtClean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950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oral image2.jpg"/>
          <p:cNvPicPr>
            <a:picLocks noChangeAspect="1"/>
          </p:cNvPicPr>
          <p:nvPr/>
        </p:nvPicPr>
        <p:blipFill>
          <a:blip r:embed="rId2" cstate="print"/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89997" y="1735200"/>
            <a:ext cx="3157603" cy="3927600"/>
            <a:chOff x="5089997" y="1735200"/>
            <a:chExt cx="3157603" cy="39276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090400" y="2016000"/>
              <a:ext cx="3157200" cy="3646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90400" y="1735200"/>
              <a:ext cx="1418400" cy="280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  <a:cs typeface="+mn-cs"/>
              </a:endParaRPr>
            </a:p>
          </p:txBody>
        </p:sp>
        <p:cxnSp>
          <p:nvCxnSpPr>
            <p:cNvPr id="23" name="Straight Connector 5"/>
            <p:cNvCxnSpPr/>
            <p:nvPr/>
          </p:nvCxnSpPr>
          <p:spPr>
            <a:xfrm>
              <a:off x="5173975" y="3881438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4" name="Straight Connector 5"/>
            <p:cNvCxnSpPr/>
            <p:nvPr/>
          </p:nvCxnSpPr>
          <p:spPr>
            <a:xfrm>
              <a:off x="5173975" y="4775994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5" name="Straight Connector 5"/>
            <p:cNvCxnSpPr/>
            <p:nvPr/>
          </p:nvCxnSpPr>
          <p:spPr>
            <a:xfrm flipV="1">
              <a:off x="5089997" y="2016124"/>
              <a:ext cx="3150000" cy="2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</p:grp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173200" y="2235600"/>
            <a:ext cx="2919600" cy="1519200"/>
          </a:xfrm>
        </p:spPr>
        <p:txBody>
          <a:bodyPr lIns="90000" tIns="46800" rIns="90000" bIns="46800" anchor="t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5173200" y="3927600"/>
            <a:ext cx="2919600" cy="795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3200" y="4852800"/>
            <a:ext cx="2919600" cy="820800"/>
          </a:xfrm>
        </p:spPr>
        <p:txBody>
          <a:bodyPr lIns="90000" tIns="46800" rIns="90000" bIns="4680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6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8" hasCustomPrompt="1"/>
          </p:nvPr>
        </p:nvSpPr>
        <p:spPr>
          <a:xfrm>
            <a:off x="5263200" y="1746000"/>
            <a:ext cx="1237262" cy="280800"/>
          </a:xfrm>
        </p:spPr>
        <p:txBody>
          <a:bodyPr anchor="ctr" anchorCtr="0">
            <a:normAutofit/>
          </a:bodyPr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© Cat Holloway / WWF-Canon</a:t>
            </a:r>
          </a:p>
        </p:txBody>
      </p:sp>
    </p:spTree>
    <p:extLst>
      <p:ext uri="{BB962C8B-B14F-4D97-AF65-F5344CB8AC3E}">
        <p14:creationId xmlns:p14="http://schemas.microsoft.com/office/powerpoint/2010/main" val="15944940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Himalayas.jpg"/>
          <p:cNvPicPr>
            <a:picLocks noChangeAspect="1"/>
          </p:cNvPicPr>
          <p:nvPr/>
        </p:nvPicPr>
        <p:blipFill>
          <a:blip r:embed="rId2" cstate="print">
            <a:lum bright="-12000"/>
          </a:blip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099050" y="1555750"/>
            <a:ext cx="3155950" cy="2571750"/>
            <a:chOff x="5099050" y="1555750"/>
            <a:chExt cx="3155950" cy="2571750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099050" y="1555750"/>
              <a:ext cx="3155950" cy="2571750"/>
            </a:xfrm>
            <a:prstGeom prst="rect">
              <a:avLst/>
            </a:prstGeom>
            <a:solidFill>
              <a:srgbClr val="7CC8E5">
                <a:alpha val="4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kern="1200">
                <a:ea typeface="+mn-ea"/>
                <a:cs typeface="+mn-cs"/>
              </a:endParaRPr>
            </a:p>
          </p:txBody>
        </p:sp>
        <p:cxnSp>
          <p:nvCxnSpPr>
            <p:cNvPr id="21" name="Straight Connector 10"/>
            <p:cNvCxnSpPr/>
            <p:nvPr/>
          </p:nvCxnSpPr>
          <p:spPr>
            <a:xfrm>
              <a:off x="5099050" y="1557338"/>
              <a:ext cx="3155950" cy="1587"/>
            </a:xfrm>
            <a:prstGeom prst="line">
              <a:avLst/>
            </a:prstGeom>
            <a:ln w="12700">
              <a:solidFill>
                <a:srgbClr val="F3F2E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76800" y="4276800"/>
            <a:ext cx="2995200" cy="1886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76800" y="2991600"/>
            <a:ext cx="2995200" cy="1058400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5176800" y="1638000"/>
            <a:ext cx="2995200" cy="1278000"/>
          </a:xfrm>
        </p:spPr>
        <p:txBody>
          <a:bodyPr lIns="90000" tIns="46800" rIns="90000" bIns="46800" anchor="ctr" anchorCtr="0">
            <a:noAutofit/>
          </a:bodyPr>
          <a:lstStyle>
            <a:lvl1pPr marL="0" indent="0" algn="l">
              <a:buNone/>
              <a:defRPr sz="10000" b="0">
                <a:solidFill>
                  <a:schemeClr val="bg2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 smtClean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6800" y="579600"/>
            <a:ext cx="2995200" cy="9036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tabLst/>
              <a:defRPr sz="18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© Murat </a:t>
            </a:r>
            <a:r>
              <a:rPr lang="en-US" sz="800" kern="1200" dirty="0" err="1" smtClean="0">
                <a:solidFill>
                  <a:srgbClr val="404040"/>
                </a:solidFill>
                <a:ea typeface="+mn-ea"/>
                <a:cs typeface="+mn-cs"/>
              </a:rPr>
              <a:t>Selam</a:t>
            </a:r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 / WWF Nepal</a:t>
            </a:r>
          </a:p>
        </p:txBody>
      </p:sp>
    </p:spTree>
    <p:extLst>
      <p:ext uri="{BB962C8B-B14F-4D97-AF65-F5344CB8AC3E}">
        <p14:creationId xmlns:p14="http://schemas.microsoft.com/office/powerpoint/2010/main" val="18257433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173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287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00" y="1600200"/>
            <a:ext cx="8424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pic>
        <p:nvPicPr>
          <p:cNvPr id="7" name="Picture 13" descr="master panda.jp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05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/>
          <p:nvPr/>
        </p:nvSpPr>
        <p:spPr>
          <a:xfrm flipH="1">
            <a:off x="-3" y="0"/>
            <a:ext cx="10636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7CC8E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828000" y="6670800"/>
            <a:ext cx="2401200" cy="19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0">
              <a:defRPr sz="900" baseline="0">
                <a:solidFill>
                  <a:schemeClr val="bg1"/>
                </a:solidFill>
              </a:defRPr>
            </a:lvl1pPr>
          </a:lstStyle>
          <a:p>
            <a:endParaRPr lang="ru-RU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5652120" y="6667200"/>
            <a:ext cx="3232800" cy="19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7378C474-D9EC-4FD3-93C8-5D4CFD216598}" type="slidenum">
              <a:rPr lang="ru-RU" kern="1200" smtClean="0">
                <a:ea typeface="+mn-ea"/>
              </a:rPr>
              <a:pPr/>
              <a:t>‹#›</a:t>
            </a:fld>
            <a:endParaRPr lang="ru-RU" kern="1200">
              <a:ea typeface="+mn-ea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12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4" r:id="rId27"/>
    <p:sldLayoutId id="2147483725" r:id="rId28"/>
  </p:sldLayoutIdLst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57188" indent="-1512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600" kern="1200" baseline="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3" descr="master panda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0" y="0"/>
            <a:ext cx="111125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381750"/>
            <a:ext cx="14398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077E36-A68A-4D0C-B2B4-8DB299556F74}" type="datetime3">
              <a:rPr lang="en-IE" altLang="ru-RU" kern="1200">
                <a:latin typeface="Arial" charset="0"/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 December 2015</a:t>
            </a:fld>
            <a:r>
              <a:rPr lang="en-IE" altLang="ru-RU" kern="1200">
                <a:latin typeface="Arial" charset="0"/>
                <a:ea typeface="+mn-ea"/>
                <a:cs typeface="Arial" charset="0"/>
              </a:rPr>
              <a:t> - </a:t>
            </a:r>
            <a:fld id="{618C4690-F76D-45EE-A480-D2F41D30BDB1}" type="slidenum">
              <a:rPr lang="en-IE" altLang="ru-RU" kern="1200">
                <a:latin typeface="Arial" charset="0"/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IE" altLang="ru-RU" kern="1200"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1325" y="6451600"/>
            <a:ext cx="83470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9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00" y="1600200"/>
            <a:ext cx="8424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pic>
        <p:nvPicPr>
          <p:cNvPr id="7" name="Picture 13" descr="master panda.jpg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05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/>
          <p:nvPr/>
        </p:nvSpPr>
        <p:spPr>
          <a:xfrm flipH="1">
            <a:off x="-3" y="0"/>
            <a:ext cx="10636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7CC8E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828000" y="6670800"/>
            <a:ext cx="2401200" cy="19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0">
              <a:defRPr sz="900" baseline="0">
                <a:solidFill>
                  <a:schemeClr val="bg1"/>
                </a:solidFill>
              </a:defRPr>
            </a:lvl1pPr>
          </a:lstStyle>
          <a:p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5652120" y="6667200"/>
            <a:ext cx="3232800" cy="19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0D7058E8-82E6-4A3E-832E-3EAFF4A7855C}" type="slidenum">
              <a:rPr lang="ru-RU" kern="1200" smtClean="0">
                <a:ea typeface="+mn-ea"/>
                <a:cs typeface="+mn-cs"/>
              </a:rPr>
              <a:pPr/>
              <a:t>‹#›</a:t>
            </a:fld>
            <a:endParaRPr lang="ru-RU" kern="1200">
              <a:ea typeface="+mn-ea"/>
              <a:cs typeface="+mn-cs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9810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</p:sldLayoutIdLst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57188" indent="-1512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600" kern="1200" baseline="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45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pitchFamily="-106" charset="-128"/>
          <a:cs typeface="Geneva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pitchFamily="-106" charset="-128"/>
          <a:cs typeface="Geneva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pitchFamily="-106" charset="-128"/>
          <a:cs typeface="Geneva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pitchFamily="-106" charset="-128"/>
          <a:cs typeface="Geneva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9pPr>
    </p:titleStyle>
    <p:bodyStyle>
      <a:lvl1pPr marL="533400" indent="-5334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00" y="1600200"/>
            <a:ext cx="8424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pic>
        <p:nvPicPr>
          <p:cNvPr id="7" name="Picture 13" descr="master panda.jpg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05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/>
          <p:nvPr/>
        </p:nvSpPr>
        <p:spPr>
          <a:xfrm flipH="1">
            <a:off x="-3" y="0"/>
            <a:ext cx="10636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7CC8E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828000" y="6670800"/>
            <a:ext cx="2401200" cy="19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0">
              <a:defRPr sz="900" baseline="0">
                <a:solidFill>
                  <a:schemeClr val="bg1"/>
                </a:solidFill>
              </a:defRPr>
            </a:lvl1pPr>
          </a:lstStyle>
          <a:p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5652120" y="6667200"/>
            <a:ext cx="3232800" cy="19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7378C474-D9EC-4FD3-93C8-5D4CFD216598}" type="slidenum">
              <a:rPr lang="ru-RU" kern="1200" smtClean="0">
                <a:ea typeface="+mn-ea"/>
                <a:cs typeface="+mn-cs"/>
              </a:rPr>
              <a:pPr/>
              <a:t>‹#›</a:t>
            </a:fld>
            <a:endParaRPr lang="ru-RU" kern="1200">
              <a:ea typeface="+mn-ea"/>
              <a:cs typeface="+mn-cs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4491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</p:sldLayoutIdLst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57188" indent="-1512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600" kern="1200" baseline="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00" y="1600200"/>
            <a:ext cx="8424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pic>
        <p:nvPicPr>
          <p:cNvPr id="7" name="Picture 13" descr="master panda.jpg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05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/>
          <p:nvPr/>
        </p:nvSpPr>
        <p:spPr>
          <a:xfrm flipH="1">
            <a:off x="-3" y="0"/>
            <a:ext cx="10636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7CC8E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828000" y="6670800"/>
            <a:ext cx="2401200" cy="19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0">
              <a:defRPr sz="900" baseline="0">
                <a:solidFill>
                  <a:schemeClr val="bg1"/>
                </a:solidFill>
              </a:defRPr>
            </a:lvl1pPr>
          </a:lstStyle>
          <a:p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5652120" y="6667200"/>
            <a:ext cx="3232800" cy="19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7378C474-D9EC-4FD3-93C8-5D4CFD216598}" type="slidenum">
              <a:rPr lang="ru-RU" kern="1200" smtClean="0">
                <a:ea typeface="+mn-ea"/>
                <a:cs typeface="+mn-cs"/>
              </a:rPr>
              <a:pPr/>
              <a:t>‹#›</a:t>
            </a:fld>
            <a:endParaRPr lang="ru-RU" kern="1200">
              <a:ea typeface="+mn-ea"/>
              <a:cs typeface="+mn-cs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503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57188" indent="-1512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600" kern="1200" baseline="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00" y="1600200"/>
            <a:ext cx="8424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pic>
        <p:nvPicPr>
          <p:cNvPr id="7" name="Picture 13" descr="master panda.jpg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05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/>
          <p:nvPr/>
        </p:nvSpPr>
        <p:spPr>
          <a:xfrm flipH="1">
            <a:off x="-3" y="0"/>
            <a:ext cx="10636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7CC8E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828000" y="6670800"/>
            <a:ext cx="2401200" cy="19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0">
              <a:defRPr sz="900" baseline="0">
                <a:solidFill>
                  <a:schemeClr val="bg1"/>
                </a:solidFill>
              </a:defRPr>
            </a:lvl1pPr>
          </a:lstStyle>
          <a:p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5652120" y="6667200"/>
            <a:ext cx="3232800" cy="19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7378C474-D9EC-4FD3-93C8-5D4CFD216598}" type="slidenum">
              <a:rPr lang="ru-RU" kern="1200" smtClean="0">
                <a:ea typeface="+mn-ea"/>
                <a:cs typeface="+mn-cs"/>
              </a:rPr>
              <a:pPr/>
              <a:t>‹#›</a:t>
            </a:fld>
            <a:endParaRPr lang="ru-RU" kern="1200">
              <a:ea typeface="+mn-ea"/>
              <a:cs typeface="+mn-cs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3127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57188" indent="-1512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600" kern="1200" baseline="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3975BA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kern="12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rgbClr val="3975BA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kern="12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476250"/>
            <a:ext cx="5400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ea typeface="+mn-ea"/>
              </a:rPr>
              <a:t>www.ra-national.ru</a:t>
            </a:r>
            <a:endParaRPr lang="ru-RU" kern="1200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476250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E9330-7C03-45FE-8643-D6CFC1FA5240}" type="slidenum">
              <a:rPr lang="ru-RU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1" name="Picture 14" descr="NRA_LOGO_RUS-for-MSOffic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6238"/>
            <a:ext cx="1946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6"/>
          <p:cNvSpPr>
            <a:spLocks noChangeShapeType="1"/>
          </p:cNvSpPr>
          <p:nvPr userDrawn="1"/>
        </p:nvSpPr>
        <p:spPr bwMode="auto">
          <a:xfrm>
            <a:off x="2627313" y="476250"/>
            <a:ext cx="0" cy="504825"/>
          </a:xfrm>
          <a:prstGeom prst="line">
            <a:avLst/>
          </a:prstGeom>
          <a:noFill/>
          <a:ln w="19050">
            <a:solidFill>
              <a:srgbClr val="3975B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3" name="Line 17"/>
          <p:cNvSpPr>
            <a:spLocks noChangeShapeType="1"/>
          </p:cNvSpPr>
          <p:nvPr userDrawn="1"/>
        </p:nvSpPr>
        <p:spPr bwMode="auto">
          <a:xfrm>
            <a:off x="8243888" y="476250"/>
            <a:ext cx="0" cy="504825"/>
          </a:xfrm>
          <a:prstGeom prst="line">
            <a:avLst/>
          </a:prstGeom>
          <a:noFill/>
          <a:ln w="19050">
            <a:solidFill>
              <a:srgbClr val="3975B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0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f.ru/resources/publ/book/1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f.ru/about/what_we_do/oil/full_list/rat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99050" y="2017713"/>
            <a:ext cx="3155950" cy="1587"/>
          </a:xfrm>
          <a:prstGeom prst="line">
            <a:avLst/>
          </a:prstGeom>
          <a:ln w="1270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99050" y="4959350"/>
            <a:ext cx="2921000" cy="1588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4" name="Text Placeholder 12"/>
          <p:cNvSpPr txBox="1">
            <a:spLocks/>
          </p:cNvSpPr>
          <p:nvPr/>
        </p:nvSpPr>
        <p:spPr bwMode="auto">
          <a:xfrm>
            <a:off x="1143000" y="5959475"/>
            <a:ext cx="7594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</a:rPr>
              <a:t>РСПП, 23 декабря 2015 </a:t>
            </a:r>
            <a:r>
              <a:rPr lang="ru-RU" sz="1600" b="1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</a:rPr>
              <a:t>года</a:t>
            </a:r>
            <a:endParaRPr lang="en-US" sz="1600" b="1" kern="1200" dirty="0" smtClean="0">
              <a:solidFill>
                <a:srgbClr val="4BACC6">
                  <a:lumMod val="75000"/>
                </a:srgbClr>
              </a:solidFill>
              <a:latin typeface="Arial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  <a:cs typeface="Arial" charset="0"/>
              </a:rPr>
              <a:t>Москва</a:t>
            </a:r>
            <a:endParaRPr lang="en-US" sz="1600" b="1" kern="1200" dirty="0">
              <a:solidFill>
                <a:srgbClr val="4BACC6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455" name="Title 1"/>
          <p:cNvSpPr txBox="1">
            <a:spLocks/>
          </p:cNvSpPr>
          <p:nvPr/>
        </p:nvSpPr>
        <p:spPr bwMode="auto">
          <a:xfrm>
            <a:off x="800100" y="765544"/>
            <a:ext cx="8740452" cy="219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b="1" dirty="0">
                <a:solidFill>
                  <a:srgbClr val="008080"/>
                </a:solidFill>
              </a:rPr>
              <a:t>Рейтинг экологической ответственности нефтегазовых компаний </a:t>
            </a:r>
            <a:r>
              <a:rPr lang="ru-RU" sz="3600" b="1" dirty="0" smtClean="0">
                <a:solidFill>
                  <a:srgbClr val="008080"/>
                </a:solidFill>
              </a:rPr>
              <a:t>- </a:t>
            </a:r>
          </a:p>
          <a:p>
            <a:r>
              <a:rPr lang="ru-RU" sz="3600" b="1" dirty="0" smtClean="0">
                <a:solidFill>
                  <a:srgbClr val="008080"/>
                </a:solidFill>
              </a:rPr>
              <a:t>общественная </a:t>
            </a:r>
            <a:r>
              <a:rPr lang="ru-RU" sz="3600" b="1" dirty="0">
                <a:solidFill>
                  <a:srgbClr val="008080"/>
                </a:solidFill>
              </a:rPr>
              <a:t>инициатива с высокой </a:t>
            </a:r>
            <a:r>
              <a:rPr lang="ru-RU" sz="3600" b="1" dirty="0" smtClean="0">
                <a:solidFill>
                  <a:srgbClr val="008080"/>
                </a:solidFill>
              </a:rPr>
              <a:t>эффективностью.</a:t>
            </a:r>
            <a:endParaRPr lang="ru-RU" sz="3600" b="1" dirty="0">
              <a:solidFill>
                <a:srgbClr val="008080"/>
              </a:solidFill>
            </a:endParaRP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600" b="1" kern="1200" dirty="0">
              <a:solidFill>
                <a:srgbClr val="4BACC6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8456" name="Subtitle 2"/>
          <p:cNvSpPr txBox="1">
            <a:spLocks/>
          </p:cNvSpPr>
          <p:nvPr/>
        </p:nvSpPr>
        <p:spPr bwMode="auto">
          <a:xfrm>
            <a:off x="874295" y="3494881"/>
            <a:ext cx="756405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2400" b="1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</a:rPr>
              <a:t>Е.А</a:t>
            </a:r>
            <a:r>
              <a:rPr lang="ru-RU" sz="2400" b="1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</a:rPr>
              <a:t>. Шварц</a:t>
            </a:r>
            <a:r>
              <a:rPr lang="ru-RU" sz="2400" b="1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</a:rPr>
              <a:t>, А.Ю</a:t>
            </a:r>
            <a:r>
              <a:rPr lang="ru-RU" sz="2400" b="1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</a:rPr>
              <a:t>. Книжников</a:t>
            </a:r>
            <a:endParaRPr lang="en-US" sz="2400" b="1" kern="1200" dirty="0" smtClean="0">
              <a:solidFill>
                <a:srgbClr val="4BACC6">
                  <a:lumMod val="75000"/>
                </a:srgbClr>
              </a:solidFill>
              <a:latin typeface="Arial" charset="0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800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</a:rPr>
              <a:t>Всемирный фонд дикой природы (</a:t>
            </a:r>
            <a:r>
              <a:rPr lang="en-US" sz="1800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</a:rPr>
              <a:t>WWF</a:t>
            </a:r>
            <a:r>
              <a:rPr lang="ru-RU" sz="1800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</a:rPr>
              <a:t>)</a:t>
            </a:r>
            <a:r>
              <a:rPr lang="en-US" sz="1800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</a:rPr>
              <a:t> </a:t>
            </a:r>
            <a:r>
              <a:rPr lang="ru-RU" sz="1800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</a:rPr>
              <a:t>России, 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1800" b="1" kern="1200" dirty="0">
              <a:solidFill>
                <a:srgbClr val="4BACC6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800" b="1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  <a:cs typeface="Arial" charset="0"/>
              </a:rPr>
              <a:t>При участие компании </a:t>
            </a:r>
            <a:r>
              <a:rPr lang="ru-RU" sz="1800" b="1" kern="1200" dirty="0" err="1" smtClean="0">
                <a:solidFill>
                  <a:srgbClr val="4BACC6">
                    <a:lumMod val="75000"/>
                  </a:srgbClr>
                </a:solidFill>
                <a:latin typeface="Arial" charset="0"/>
                <a:cs typeface="Arial" charset="0"/>
              </a:rPr>
              <a:t>Креон</a:t>
            </a:r>
            <a:r>
              <a:rPr lang="ru-RU" sz="1800" b="1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800" b="1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  <a:cs typeface="Arial" charset="0"/>
              </a:rPr>
              <a:t>и Национального рейтингового Агентства 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1800" b="1" kern="1200" dirty="0">
              <a:solidFill>
                <a:srgbClr val="4BACC6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99050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pic>
        <p:nvPicPr>
          <p:cNvPr id="21" name="Picture 20" descr="masterpand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8261" y="190500"/>
            <a:ext cx="476739" cy="71451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5" y="3056075"/>
            <a:ext cx="7887493" cy="3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 descr="NRA_LOGO_RUS-for-MSOff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5199164"/>
            <a:ext cx="3072309" cy="89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99164"/>
            <a:ext cx="2353742" cy="76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47" y="5199164"/>
            <a:ext cx="1080120" cy="156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9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mtClean="0">
                <a:solidFill>
                  <a:srgbClr val="000000"/>
                </a:solidFill>
              </a:rPr>
              <a:t>www.ra-national.ru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3CBAA1-792E-42FD-88F2-8193B8C865B1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76250"/>
            <a:ext cx="5689103" cy="504825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Corbel" panose="020B0503020204020204" pitchFamily="34" charset="0"/>
              </a:rPr>
              <a:t>Результаты в разрезе количественных критериев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79512" y="162880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41905"/>
              </p:ext>
            </p:extLst>
          </p:nvPr>
        </p:nvGraphicFramePr>
        <p:xfrm>
          <a:off x="395535" y="1605846"/>
          <a:ext cx="8280922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4378"/>
                <a:gridCol w="1152128"/>
                <a:gridCol w="1224136"/>
                <a:gridCol w="1296144"/>
                <a:gridCol w="1224136"/>
              </a:tblGrid>
              <a:tr h="296354">
                <a:tc rowSpan="2">
                  <a:txBody>
                    <a:bodyPr/>
                    <a:lstStyle/>
                    <a:p>
                      <a:pPr algn="l"/>
                      <a:r>
                        <a:rPr lang="ru-RU" sz="2000" b="0" i="1" dirty="0" smtClean="0">
                          <a:latin typeface="Corbel" panose="020B0503020204020204" pitchFamily="34" charset="0"/>
                        </a:rPr>
                        <a:t>Показатели</a:t>
                      </a:r>
                      <a:r>
                        <a:rPr lang="ru-RU" sz="2000" b="0" i="1" baseline="0" dirty="0" smtClean="0">
                          <a:latin typeface="Corbel" panose="020B0503020204020204" pitchFamily="34" charset="0"/>
                        </a:rPr>
                        <a:t> (критерии):</a:t>
                      </a:r>
                      <a:endParaRPr lang="ru-RU" sz="2000" b="0" i="1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F3E8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Corbel" panose="020B0503020204020204" pitchFamily="34" charset="0"/>
                        </a:rPr>
                        <a:t>Первый рейтинг (на основе значений за 2013 г.):</a:t>
                      </a:r>
                      <a:endParaRPr lang="ru-RU" sz="1400" b="1" i="1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Второй рейтинг (на основе значений за 2014 г.):</a:t>
                      </a:r>
                      <a:endParaRPr lang="ru-RU" sz="1400" b="1" i="1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725346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rbel" panose="020B0503020204020204" pitchFamily="34" charset="0"/>
                        </a:rPr>
                        <a:t>Количество компаний в выборке</a:t>
                      </a:r>
                      <a:endParaRPr lang="ru-RU" sz="140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rbel" panose="020B0503020204020204" pitchFamily="34" charset="0"/>
                        </a:rPr>
                        <a:t>Среднее</a:t>
                      </a:r>
                      <a:r>
                        <a:rPr lang="ru-RU" sz="1400" baseline="0" dirty="0" smtClean="0">
                          <a:latin typeface="Corbel" panose="020B0503020204020204" pitchFamily="34" charset="0"/>
                        </a:rPr>
                        <a:t> значение по выборке</a:t>
                      </a:r>
                      <a:endParaRPr lang="ru-RU" sz="140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rbel" panose="020B0503020204020204" pitchFamily="34" charset="0"/>
                        </a:rPr>
                        <a:t>Количество компаний в выборке</a:t>
                      </a:r>
                      <a:endParaRPr lang="ru-RU" sz="140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rbel" panose="020B0503020204020204" pitchFamily="34" charset="0"/>
                        </a:rPr>
                        <a:t>Среднее</a:t>
                      </a:r>
                      <a:r>
                        <a:rPr lang="ru-RU" sz="1400" baseline="0" dirty="0" smtClean="0">
                          <a:latin typeface="Corbel" panose="020B0503020204020204" pitchFamily="34" charset="0"/>
                        </a:rPr>
                        <a:t> значение по выборке</a:t>
                      </a:r>
                      <a:endParaRPr lang="ru-RU" sz="140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4718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rbel" panose="020B0503020204020204" pitchFamily="34" charset="0"/>
                        </a:rPr>
                        <a:t>Средние удельные выбросы в атмосферу </a:t>
                      </a:r>
                      <a:endParaRPr lang="ru-RU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rbel" panose="020B0503020204020204" pitchFamily="34" charset="0"/>
                        </a:rPr>
                        <a:t>10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rbel" panose="020B0503020204020204" pitchFamily="34" charset="0"/>
                        </a:rPr>
                        <a:t>3,82</a:t>
                      </a:r>
                      <a:r>
                        <a:rPr lang="en-US" sz="1800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Corbel" panose="020B0503020204020204" pitchFamily="34" charset="0"/>
                        </a:rPr>
                        <a:t>кг / тут</a:t>
                      </a:r>
                      <a:endParaRPr lang="ru-RU" sz="18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13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rbel" panose="020B0503020204020204" pitchFamily="34" charset="0"/>
                        </a:rPr>
                        <a:t>3,16</a:t>
                      </a:r>
                      <a:r>
                        <a:rPr lang="ru-RU" sz="1800" baseline="0" dirty="0" smtClean="0">
                          <a:latin typeface="Corbel" panose="020B0503020204020204" pitchFamily="34" charset="0"/>
                        </a:rPr>
                        <a:t> кг / тут</a:t>
                      </a:r>
                      <a:endParaRPr lang="ru-RU" sz="18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</a:tr>
              <a:tr h="4718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rbel" panose="020B0503020204020204" pitchFamily="34" charset="0"/>
                        </a:rPr>
                        <a:t>Средний коэффициент утилизации ПНГ </a:t>
                      </a:r>
                      <a:endParaRPr lang="ru-RU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rbel" panose="020B0503020204020204" pitchFamily="34" charset="0"/>
                        </a:rPr>
                        <a:t>11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rbel" panose="020B0503020204020204" pitchFamily="34" charset="0"/>
                        </a:rPr>
                        <a:t>78,92%</a:t>
                      </a:r>
                      <a:endParaRPr lang="ru-RU" sz="18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14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rbel" panose="020B0503020204020204" pitchFamily="34" charset="0"/>
                        </a:rPr>
                        <a:t>84,88% </a:t>
                      </a:r>
                      <a:endParaRPr lang="ru-RU" sz="18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</a:tr>
              <a:tr h="4718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rbel" panose="020B0503020204020204" pitchFamily="34" charset="0"/>
                        </a:rPr>
                        <a:t>Среднее удельное водопотребление </a:t>
                      </a:r>
                      <a:endParaRPr lang="ru-RU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rbel" panose="020B0503020204020204" pitchFamily="34" charset="0"/>
                        </a:rPr>
                        <a:t>11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rbel" panose="020B0503020204020204" pitchFamily="34" charset="0"/>
                        </a:rPr>
                        <a:t>2,03 м3 /</a:t>
                      </a:r>
                      <a:r>
                        <a:rPr lang="ru-RU" sz="1800" baseline="0" dirty="0" smtClean="0">
                          <a:latin typeface="Corbel" panose="020B0503020204020204" pitchFamily="34" charset="0"/>
                        </a:rPr>
                        <a:t> тут</a:t>
                      </a:r>
                      <a:endParaRPr lang="ru-RU" sz="18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13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rbel" panose="020B0503020204020204" pitchFamily="34" charset="0"/>
                        </a:rPr>
                        <a:t>1,04 м3 / тут</a:t>
                      </a:r>
                      <a:endParaRPr lang="ru-RU" sz="18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</a:tr>
              <a:tr h="4718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rbel" panose="020B0503020204020204" pitchFamily="34" charset="0"/>
                        </a:rPr>
                        <a:t>Средние удельные порывы трубопроводов</a:t>
                      </a:r>
                      <a:endParaRPr lang="ru-RU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rbel" panose="020B0503020204020204" pitchFamily="34" charset="0"/>
                        </a:rPr>
                        <a:t>7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rbel" panose="020B0503020204020204" pitchFamily="34" charset="0"/>
                        </a:rPr>
                        <a:t>25,14 шт. /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Corbel" panose="020B0503020204020204" pitchFamily="34" charset="0"/>
                        </a:rPr>
                        <a:t>тыс. км</a:t>
                      </a:r>
                      <a:endParaRPr lang="ru-RU" sz="18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10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rbel" panose="020B0503020204020204" pitchFamily="34" charset="0"/>
                        </a:rPr>
                        <a:t>41,46 шт.</a:t>
                      </a:r>
                      <a:r>
                        <a:rPr lang="ru-RU" sz="1800" baseline="0" dirty="0" smtClean="0">
                          <a:latin typeface="Corbel" panose="020B0503020204020204" pitchFamily="34" charset="0"/>
                        </a:rPr>
                        <a:t> / тыс. км</a:t>
                      </a:r>
                      <a:endParaRPr lang="ru-RU" sz="1800" dirty="0"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3779912" y="5732106"/>
            <a:ext cx="4896545" cy="360040"/>
          </a:xfrm>
          <a:prstGeom prst="rightArrow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03435" y="5438800"/>
            <a:ext cx="424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Corbel" panose="020B0503020204020204" pitchFamily="34" charset="0"/>
              </a:rPr>
              <a:t>Больше компаний раскрывают данные</a:t>
            </a:r>
            <a:endParaRPr lang="ru-RU" b="1" i="1" dirty="0"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3471" y="6069192"/>
            <a:ext cx="538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Corbel" panose="020B0503020204020204" pitchFamily="34" charset="0"/>
              </a:rPr>
              <a:t>Средние значения по выборке становятся точнее</a:t>
            </a:r>
            <a:endParaRPr lang="ru-RU" b="1" i="1" dirty="0">
              <a:latin typeface="Corbel" panose="020B05030202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99050" y="2017713"/>
            <a:ext cx="3155950" cy="1587"/>
          </a:xfrm>
          <a:prstGeom prst="line">
            <a:avLst/>
          </a:prstGeom>
          <a:ln w="1270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99050" y="4959350"/>
            <a:ext cx="2921000" cy="1588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4" name="Text Placeholder 12"/>
          <p:cNvSpPr txBox="1">
            <a:spLocks/>
          </p:cNvSpPr>
          <p:nvPr/>
        </p:nvSpPr>
        <p:spPr bwMode="auto">
          <a:xfrm>
            <a:off x="1143000" y="5959475"/>
            <a:ext cx="7594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 dirty="0">
              <a:solidFill>
                <a:srgbClr val="4BACC6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99050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pic>
        <p:nvPicPr>
          <p:cNvPr id="21" name="Picture 20" descr="masterpand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8261" y="190500"/>
            <a:ext cx="476739" cy="714512"/>
          </a:xfrm>
          <a:prstGeom prst="rect">
            <a:avLst/>
          </a:prstGeom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800100" y="95251"/>
            <a:ext cx="8164388" cy="81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ru-RU" sz="2500" b="1" dirty="0" smtClean="0">
                <a:solidFill>
                  <a:srgbClr val="FF6600"/>
                </a:solidFill>
                <a:cs typeface="Arial" charset="0"/>
              </a:rPr>
              <a:t>Использование нефтяного попутного газа значительно увеличилось в течение 2013-2014 </a:t>
            </a:r>
            <a:r>
              <a:rPr lang="ru-RU" sz="2500" b="1" dirty="0" err="1" smtClean="0">
                <a:solidFill>
                  <a:srgbClr val="FF6600"/>
                </a:solidFill>
                <a:cs typeface="Arial" charset="0"/>
              </a:rPr>
              <a:t>г.г</a:t>
            </a:r>
            <a:r>
              <a:rPr lang="ru-RU" sz="2500" b="1" dirty="0" smtClean="0">
                <a:solidFill>
                  <a:srgbClr val="FF6600"/>
                </a:solidFill>
                <a:cs typeface="Arial" charset="0"/>
              </a:rPr>
              <a:t>. </a:t>
            </a:r>
            <a:endParaRPr lang="en-US" sz="2500" b="1" dirty="0">
              <a:solidFill>
                <a:srgbClr val="FF6600"/>
              </a:solidFill>
              <a:cs typeface="Arial" charset="0"/>
            </a:endParaRPr>
          </a:p>
        </p:txBody>
      </p:sp>
      <p:cxnSp>
        <p:nvCxnSpPr>
          <p:cNvPr id="28" name="Straight Connector 12"/>
          <p:cNvCxnSpPr/>
          <p:nvPr/>
        </p:nvCxnSpPr>
        <p:spPr>
          <a:xfrm>
            <a:off x="806450" y="836712"/>
            <a:ext cx="7715250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</a:ln>
          <a:effectLst/>
        </p:spPr>
      </p:cxnSp>
      <p:sp>
        <p:nvSpPr>
          <p:cNvPr id="30" name="Title 1"/>
          <p:cNvSpPr txBox="1">
            <a:spLocks/>
          </p:cNvSpPr>
          <p:nvPr/>
        </p:nvSpPr>
        <p:spPr bwMode="auto">
          <a:xfrm>
            <a:off x="179512" y="935308"/>
            <a:ext cx="8784976" cy="54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srgbClr val="000000"/>
              </a:solidFill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0070C0"/>
              </a:solidFill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Level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of Associated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Petroleum Gas  			Number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of oil companies, achieved 95%                                                 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APG)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utilization in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oil industry (average),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	       	APG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utilization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level (own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WWF data)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WWF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data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cs typeface="Arial" charset="0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9" y="1412777"/>
            <a:ext cx="3992563" cy="35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66" y="1412777"/>
            <a:ext cx="4328915" cy="354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 bwMode="auto">
          <a:xfrm>
            <a:off x="327025" y="6530975"/>
            <a:ext cx="21621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cs typeface="Arial" charset="0"/>
              </a:rPr>
              <a:t>WWF Russia</a:t>
            </a:r>
            <a:endParaRPr kumimoji="0" lang="en-US" altLang="ru-R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4" name="Прямоугольник 10"/>
          <p:cNvSpPr/>
          <p:nvPr/>
        </p:nvSpPr>
        <p:spPr>
          <a:xfrm>
            <a:off x="7348485" y="6485431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9223A-C3D0-41E0-B506-5E77757108BB}" type="datetime3">
              <a:rPr kumimoji="0" lang="en-IE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 December 2015</a:t>
            </a:fld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fld id="{C1461D6F-0D6C-474C-80BD-8C6D88B7B6B1}" type="slidenum">
              <a:rPr kumimoji="0" lang="en-IE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85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99050" y="2017713"/>
            <a:ext cx="3155950" cy="1587"/>
          </a:xfrm>
          <a:prstGeom prst="line">
            <a:avLst/>
          </a:prstGeom>
          <a:ln w="1270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99050" y="4959350"/>
            <a:ext cx="2921000" cy="1588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4" name="Text Placeholder 12"/>
          <p:cNvSpPr txBox="1">
            <a:spLocks/>
          </p:cNvSpPr>
          <p:nvPr/>
        </p:nvSpPr>
        <p:spPr bwMode="auto">
          <a:xfrm>
            <a:off x="1143000" y="5959475"/>
            <a:ext cx="7594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 dirty="0">
              <a:solidFill>
                <a:srgbClr val="4BACC6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99050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pic>
        <p:nvPicPr>
          <p:cNvPr id="21" name="Picture 20" descr="masterpand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8261" y="190500"/>
            <a:ext cx="476739" cy="71451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566838" y="2652607"/>
            <a:ext cx="5539575" cy="4725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t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37" y="4049430"/>
            <a:ext cx="46196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_forest1" descr="forests.png"/>
          <p:cNvPicPr>
            <a:picLocks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05773" y="870607"/>
            <a:ext cx="3178800" cy="3564000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23" y="1732812"/>
            <a:ext cx="2448458" cy="18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536" y="-255130"/>
            <a:ext cx="8229600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CTT"/>
              </a:rPr>
              <a:t/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CTT"/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CT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6632"/>
            <a:ext cx="8424936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200" dirty="0" smtClean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  <a:t>	Главные </a:t>
            </a:r>
            <a:r>
              <a:rPr lang="ru-RU" sz="2800" b="1" kern="1200" dirty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  <a:t>факторы прогресса бизнеса в области охраны окружающей </a:t>
            </a:r>
            <a:r>
              <a:rPr lang="ru-RU" sz="2800" b="1" kern="1200" dirty="0" smtClean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  <a:t>среды - измеримость (воздействий), прозрачность и социальная ответственность </a:t>
            </a:r>
            <a:endParaRPr lang="ru-RU" sz="2800" b="1" u="sng" kern="1200" dirty="0" smtClean="0">
              <a:solidFill>
                <a:srgbClr val="008080"/>
              </a:solidFill>
              <a:latin typeface="Arial" charset="0"/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u="sng" kern="1200" dirty="0" smtClean="0">
              <a:latin typeface="Arial" charset="0"/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200" dirty="0" smtClean="0">
                <a:latin typeface="Arial" charset="0"/>
                <a:ea typeface="+mn-ea"/>
                <a:cs typeface="+mn-cs"/>
              </a:rPr>
              <a:t>Государственная политика в России в области охраны окружающей среды требует дальнейшего совершенствования.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000" kern="1200" dirty="0">
              <a:latin typeface="Arial" charset="0"/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200" dirty="0" smtClean="0">
                <a:latin typeface="Arial" charset="0"/>
                <a:ea typeface="+mn-ea"/>
                <a:cs typeface="+mn-cs"/>
              </a:rPr>
              <a:t>Негативные результаты в области гос. управления за 2014: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«Не принят федеральный закон </a:t>
            </a:r>
            <a:r>
              <a:rPr lang="ru-RU" sz="2000" i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«О </a:t>
            </a:r>
            <a:r>
              <a:rPr lang="ru-RU" sz="2000" i="1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присоединении </a:t>
            </a:r>
            <a:r>
              <a:rPr lang="ru-RU" sz="2000" i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к Конвенции Европейской экономической </a:t>
            </a:r>
            <a:r>
              <a:rPr lang="ru-RU" sz="2000" i="1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комиссии </a:t>
            </a:r>
            <a:r>
              <a:rPr lang="ru-RU" sz="2000" i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ООН </a:t>
            </a:r>
            <a:r>
              <a:rPr lang="ru-RU" sz="2000" b="1" i="1" u="sng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о доступе к информации,</a:t>
            </a:r>
            <a:r>
              <a:rPr lang="ru-RU" sz="2000" b="1" i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000" i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участии </a:t>
            </a:r>
            <a:r>
              <a:rPr lang="ru-RU" sz="2000" i="1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общественности </a:t>
            </a:r>
            <a:r>
              <a:rPr lang="ru-RU" sz="2000" i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в процессе принятия решений и </a:t>
            </a:r>
            <a:r>
              <a:rPr lang="ru-RU" sz="2000" i="1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доступе </a:t>
            </a:r>
            <a:r>
              <a:rPr lang="ru-RU" sz="2000" i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к правосудию по вопросам, </a:t>
            </a:r>
            <a:r>
              <a:rPr lang="ru-RU" sz="2000" i="1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касающимся окружающей </a:t>
            </a:r>
            <a:r>
              <a:rPr lang="ru-RU" sz="2000" i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среды</a:t>
            </a:r>
            <a:r>
              <a:rPr lang="ru-RU" sz="2000" i="1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»</a:t>
            </a:r>
            <a:r>
              <a:rPr lang="ru-RU" sz="2000" kern="1200" dirty="0">
                <a:latin typeface="Arial" charset="0"/>
                <a:ea typeface="+mn-ea"/>
                <a:cs typeface="+mn-cs"/>
              </a:rPr>
              <a:t> </a:t>
            </a:r>
            <a:r>
              <a:rPr lang="ru-RU" sz="2000" kern="1200" dirty="0" smtClean="0">
                <a:latin typeface="Arial" charset="0"/>
                <a:ea typeface="+mn-ea"/>
                <a:cs typeface="+mn-cs"/>
              </a:rPr>
              <a:t>(Государственный </a:t>
            </a:r>
            <a:r>
              <a:rPr lang="ru-RU" sz="2000" kern="1200" dirty="0">
                <a:latin typeface="Arial" charset="0"/>
                <a:ea typeface="+mn-ea"/>
                <a:cs typeface="+mn-cs"/>
              </a:rPr>
              <a:t>Доклад об </a:t>
            </a:r>
            <a:r>
              <a:rPr lang="ru-RU" sz="2000" kern="1200" dirty="0" smtClean="0">
                <a:latin typeface="Arial" charset="0"/>
                <a:ea typeface="+mn-ea"/>
                <a:cs typeface="+mn-cs"/>
              </a:rPr>
              <a:t>ООС)</a:t>
            </a:r>
            <a:endParaRPr lang="ru-RU" sz="2000" i="1" kern="1200" dirty="0" smtClean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000" b="1" kern="1200" dirty="0" smtClean="0">
              <a:latin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1200" dirty="0" smtClean="0">
                <a:latin typeface="Arial" charset="0"/>
              </a:rPr>
              <a:t>Экологический </a:t>
            </a:r>
            <a:r>
              <a:rPr lang="ru-RU" sz="2000" b="1" kern="1200" dirty="0">
                <a:latin typeface="Arial" charset="0"/>
              </a:rPr>
              <a:t>рейтинг – важный механизм </a:t>
            </a:r>
            <a:r>
              <a:rPr lang="ru-RU" sz="2000" b="1" kern="1200" dirty="0" smtClean="0">
                <a:latin typeface="Arial" charset="0"/>
              </a:rPr>
              <a:t>экологического регулирования и обеспечения </a:t>
            </a:r>
            <a:r>
              <a:rPr lang="ru-RU" sz="2000" b="1" kern="1200" dirty="0">
                <a:latin typeface="Arial" charset="0"/>
              </a:rPr>
              <a:t>доступа </a:t>
            </a:r>
            <a:r>
              <a:rPr lang="ru-RU" sz="2000" b="1" kern="1200" dirty="0" smtClean="0">
                <a:latin typeface="Arial" charset="0"/>
              </a:rPr>
              <a:t>«длинному и дешевому» финансированию (а для заинтересованных сторон - к экологической информации).</a:t>
            </a:r>
            <a:endParaRPr lang="ru-RU" sz="2000" b="1" kern="1200" dirty="0">
              <a:latin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000" i="1" kern="1200" dirty="0" smtClean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200" i="1" kern="1200" dirty="0" smtClean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372" y="244676"/>
            <a:ext cx="8229600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Базовые принципы рейтинга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CTT"/>
              </a:rPr>
              <a:t/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CTT"/>
              </a:rPr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CT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439" y="908721"/>
            <a:ext cx="898656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1200" dirty="0">
                <a:latin typeface="Arial" charset="0"/>
                <a:ea typeface="+mn-ea"/>
                <a:cs typeface="+mn-cs"/>
              </a:rPr>
              <a:t>Методология обсуждается со всеми заинтересованными сторонами и совместно дорабатывается. Поступило более 70 предложений от 11 компаний.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b="1" i="1" kern="1200" dirty="0">
              <a:latin typeface="Arial" charset="0"/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1200" dirty="0" smtClean="0">
                <a:latin typeface="Arial" charset="0"/>
                <a:ea typeface="+mn-ea"/>
                <a:cs typeface="+mn-cs"/>
              </a:rPr>
              <a:t>Расчет </a:t>
            </a:r>
            <a:r>
              <a:rPr lang="ru-RU" sz="2400" b="1" i="1" kern="1200" dirty="0">
                <a:latin typeface="Arial" charset="0"/>
                <a:ea typeface="+mn-ea"/>
                <a:cs typeface="+mn-cs"/>
              </a:rPr>
              <a:t>проводится по данным, размещенным в публичном пространстве</a:t>
            </a:r>
            <a:r>
              <a:rPr lang="ru-RU" sz="2400" b="1" i="1" kern="1200" dirty="0" smtClean="0">
                <a:latin typeface="Arial" charset="0"/>
                <a:ea typeface="+mn-ea"/>
                <a:cs typeface="+mn-cs"/>
              </a:rPr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b="1" i="1" kern="1200" dirty="0">
              <a:latin typeface="Arial" charset="0"/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1200" dirty="0" smtClean="0">
                <a:latin typeface="Arial" charset="0"/>
                <a:ea typeface="+mn-ea"/>
                <a:cs typeface="+mn-cs"/>
              </a:rPr>
              <a:t>После проведения предварительной оценки всем компаниям дается возможность </a:t>
            </a:r>
            <a:r>
              <a:rPr lang="ru-RU" sz="2400" b="1" i="1" kern="1200" dirty="0" smtClean="0">
                <a:latin typeface="Arial" charset="0"/>
                <a:ea typeface="+mn-ea"/>
                <a:cs typeface="+mn-cs"/>
              </a:rPr>
              <a:t>дополнительно раскрыть </a:t>
            </a:r>
            <a:r>
              <a:rPr lang="ru-RU" sz="2400" b="1" i="1" kern="1200" dirty="0" smtClean="0">
                <a:latin typeface="Arial" charset="0"/>
                <a:ea typeface="+mn-ea"/>
                <a:cs typeface="+mn-cs"/>
              </a:rPr>
              <a:t>недостающую информацию.</a:t>
            </a:r>
            <a:endParaRPr lang="ru-RU" sz="2400" b="1" i="1" kern="1200" dirty="0">
              <a:latin typeface="Arial" charset="0"/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b="1" i="1" kern="1200" dirty="0">
              <a:latin typeface="Arial" charset="0"/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1200" dirty="0" smtClean="0">
                <a:latin typeface="Arial" charset="0"/>
                <a:ea typeface="+mn-ea"/>
                <a:cs typeface="+mn-cs"/>
              </a:rPr>
              <a:t>Рейтинг проводится ежегодно. </a:t>
            </a:r>
            <a:endParaRPr lang="en-US" sz="2400" b="1" i="1" kern="1200" dirty="0" smtClean="0">
              <a:latin typeface="Corbel" panose="020B0503020204020204" pitchFamily="34" charset="0"/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b="1" i="1" kern="1200" dirty="0">
              <a:latin typeface="Corbel" panose="020B0503020204020204" pitchFamily="34" charset="0"/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1200" dirty="0" smtClean="0">
                <a:ea typeface="+mn-ea"/>
                <a:cs typeface="+mn-cs"/>
              </a:rPr>
              <a:t>В Рейтинг </a:t>
            </a:r>
            <a:r>
              <a:rPr lang="ru-RU" sz="2400" b="1" i="1" kern="1200" dirty="0">
                <a:ea typeface="+mn-ea"/>
                <a:cs typeface="+mn-cs"/>
              </a:rPr>
              <a:t>включены </a:t>
            </a:r>
            <a:r>
              <a:rPr lang="ru-RU" sz="2400" b="1" i="1" kern="1200" dirty="0" smtClean="0">
                <a:ea typeface="+mn-ea"/>
                <a:cs typeface="+mn-cs"/>
              </a:rPr>
              <a:t>компании </a:t>
            </a:r>
            <a:r>
              <a:rPr lang="ru-RU" sz="2400" b="1" i="1" kern="1200" dirty="0">
                <a:ea typeface="+mn-ea"/>
                <a:cs typeface="+mn-cs"/>
              </a:rPr>
              <a:t>с  годовой добычей более 1,5 млн </a:t>
            </a:r>
            <a:r>
              <a:rPr lang="ru-RU" sz="2400" b="1" i="1" kern="1200" dirty="0" smtClean="0">
                <a:ea typeface="+mn-ea"/>
                <a:cs typeface="+mn-cs"/>
              </a:rPr>
              <a:t>тонн, 2014 год – 19, 2015 – 21.</a:t>
            </a:r>
            <a:endParaRPr lang="ru-RU" sz="2400" b="1" i="1" kern="1200" dirty="0"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704"/>
            <a:ext cx="5668158" cy="922337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CT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1" y="260648"/>
            <a:ext cx="5634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200" dirty="0" smtClean="0">
                <a:solidFill>
                  <a:srgbClr val="1DA3B5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29 Критериев Рейтинга</a:t>
            </a:r>
            <a:endParaRPr lang="ru-RU" sz="3200" kern="1200" dirty="0">
              <a:solidFill>
                <a:srgbClr val="1DA3B5">
                  <a:lumMod val="75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676" y="2987982"/>
            <a:ext cx="856382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200" kern="1200" dirty="0">
                <a:solidFill>
                  <a:srgbClr val="404040"/>
                </a:solidFill>
                <a:latin typeface="Arial" charset="0"/>
                <a:ea typeface="+mn-ea"/>
                <a:cs typeface="+mn-cs"/>
              </a:rPr>
              <a:t>Раздел 1 </a:t>
            </a:r>
            <a:r>
              <a:rPr lang="ru-RU" sz="2200" kern="1200" dirty="0" smtClean="0">
                <a:solidFill>
                  <a:srgbClr val="404040"/>
                </a:solidFill>
                <a:latin typeface="Arial" charset="0"/>
                <a:ea typeface="+mn-ea"/>
                <a:cs typeface="+mn-cs"/>
              </a:rPr>
              <a:t>Э</a:t>
            </a:r>
            <a:r>
              <a:rPr lang="ru-RU" sz="2200" b="1" kern="1200" dirty="0" smtClean="0">
                <a:solidFill>
                  <a:srgbClr val="404040"/>
                </a:solidFill>
                <a:latin typeface="Arial" charset="0"/>
                <a:ea typeface="+mn-ea"/>
                <a:cs typeface="+mn-cs"/>
              </a:rPr>
              <a:t>кологический менеджмент</a:t>
            </a:r>
            <a:r>
              <a:rPr lang="ru-RU" sz="2200" kern="1200" dirty="0" smtClean="0">
                <a:solidFill>
                  <a:srgbClr val="404040"/>
                </a:solidFill>
                <a:latin typeface="Arial" charset="0"/>
                <a:ea typeface="+mn-ea"/>
                <a:cs typeface="+mn-cs"/>
              </a:rPr>
              <a:t> - качество </a:t>
            </a:r>
            <a:r>
              <a:rPr lang="ru-RU" sz="2200" kern="1200" dirty="0">
                <a:solidFill>
                  <a:srgbClr val="404040"/>
                </a:solidFill>
                <a:latin typeface="Arial" charset="0"/>
                <a:ea typeface="+mn-ea"/>
                <a:cs typeface="+mn-cs"/>
              </a:rPr>
              <a:t>управления охраной окружающей среды в компаниях</a:t>
            </a:r>
            <a:r>
              <a:rPr lang="ru-RU" sz="2200" kern="1200" dirty="0" smtClean="0">
                <a:solidFill>
                  <a:srgbClr val="404040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2200" b="1" kern="1200" dirty="0" smtClean="0">
                <a:solidFill>
                  <a:srgbClr val="1DA3B5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(7/9 критериев 2014/2015 годы)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200" b="1" kern="1200" dirty="0" smtClean="0">
              <a:solidFill>
                <a:srgbClr val="404040"/>
              </a:solidFill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200" kern="1200" dirty="0">
                <a:solidFill>
                  <a:srgbClr val="404040"/>
                </a:solidFill>
                <a:latin typeface="Arial" charset="0"/>
                <a:ea typeface="+mn-ea"/>
                <a:cs typeface="+mn-cs"/>
              </a:rPr>
              <a:t>Раздел </a:t>
            </a:r>
            <a:r>
              <a:rPr lang="ru-RU" sz="2200" kern="1200" dirty="0" smtClean="0">
                <a:solidFill>
                  <a:srgbClr val="404040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ru-RU" sz="2200" b="1" kern="1200" dirty="0" smtClean="0">
                <a:solidFill>
                  <a:srgbClr val="404040"/>
                </a:solidFill>
                <a:ea typeface="+mn-ea"/>
                <a:cs typeface="+mn-cs"/>
              </a:rPr>
              <a:t>. Воздействия - </a:t>
            </a:r>
            <a:r>
              <a:rPr lang="ru-RU" sz="2200" kern="1200" dirty="0" smtClean="0">
                <a:solidFill>
                  <a:srgbClr val="404040"/>
                </a:solidFill>
                <a:latin typeface="Arial" charset="0"/>
                <a:ea typeface="+mn-ea"/>
                <a:cs typeface="+mn-cs"/>
              </a:rPr>
              <a:t>Масштаб </a:t>
            </a:r>
            <a:r>
              <a:rPr lang="ru-RU" sz="2200" kern="1200" dirty="0">
                <a:solidFill>
                  <a:srgbClr val="404040"/>
                </a:solidFill>
                <a:latin typeface="Arial" charset="0"/>
                <a:ea typeface="+mn-ea"/>
                <a:cs typeface="+mn-cs"/>
              </a:rPr>
              <a:t>воздействия нефтегазовых компаний на окружающую </a:t>
            </a:r>
            <a:r>
              <a:rPr lang="ru-RU" sz="2200" kern="1200" dirty="0" smtClean="0">
                <a:solidFill>
                  <a:srgbClr val="404040"/>
                </a:solidFill>
                <a:latin typeface="Arial" charset="0"/>
                <a:ea typeface="+mn-ea"/>
                <a:cs typeface="+mn-cs"/>
              </a:rPr>
              <a:t>среду, в основном удельные показатели. </a:t>
            </a:r>
            <a:r>
              <a:rPr lang="ru-RU" sz="2200" b="1" kern="1200" dirty="0" smtClean="0">
                <a:solidFill>
                  <a:srgbClr val="1DA3B5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(13/11 </a:t>
            </a:r>
            <a:r>
              <a:rPr lang="ru-RU" sz="2200" b="1" kern="1200" dirty="0">
                <a:solidFill>
                  <a:srgbClr val="1DA3B5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критериев)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200" b="1" kern="1200" dirty="0" smtClean="0">
              <a:solidFill>
                <a:srgbClr val="404040"/>
              </a:solidFill>
              <a:latin typeface="Arial" charset="0"/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200" kern="1200" dirty="0" smtClean="0">
                <a:solidFill>
                  <a:srgbClr val="404040"/>
                </a:solidFill>
                <a:ea typeface="+mn-ea"/>
                <a:cs typeface="+mn-cs"/>
              </a:rPr>
              <a:t>Раздел 3</a:t>
            </a:r>
            <a:r>
              <a:rPr lang="ru-RU" sz="2200" b="1" kern="1200" dirty="0" smtClean="0">
                <a:solidFill>
                  <a:srgbClr val="404040"/>
                </a:solidFill>
                <a:ea typeface="+mn-ea"/>
                <a:cs typeface="+mn-cs"/>
              </a:rPr>
              <a:t>. Прозрачность - </a:t>
            </a:r>
            <a:r>
              <a:rPr lang="ru-RU" sz="2200" kern="1200" dirty="0" smtClean="0">
                <a:solidFill>
                  <a:srgbClr val="404040"/>
                </a:solidFill>
                <a:ea typeface="+mn-ea"/>
                <a:cs typeface="+mn-cs"/>
              </a:rPr>
              <a:t>степень готовности компаний раскрывать информацию о воздействии на окружающую среду обществу. </a:t>
            </a:r>
            <a:r>
              <a:rPr lang="ru-RU" sz="2200" b="1" kern="1200" dirty="0" smtClean="0">
                <a:solidFill>
                  <a:srgbClr val="1DA3B5">
                    <a:lumMod val="75000"/>
                  </a:srgbClr>
                </a:solidFill>
                <a:ea typeface="+mn-ea"/>
                <a:cs typeface="+mn-cs"/>
              </a:rPr>
              <a:t>(9/9 </a:t>
            </a:r>
            <a:r>
              <a:rPr lang="ru-RU" sz="2200" b="1" kern="1200" dirty="0">
                <a:solidFill>
                  <a:srgbClr val="1DA3B5">
                    <a:lumMod val="75000"/>
                  </a:srgbClr>
                </a:solidFill>
                <a:ea typeface="+mn-ea"/>
                <a:cs typeface="+mn-cs"/>
              </a:rPr>
              <a:t>критериев)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3200" kern="1200" dirty="0">
              <a:solidFill>
                <a:srgbClr val="404040"/>
              </a:solidFill>
              <a:latin typeface="Calibri"/>
              <a:ea typeface="Times New Roman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165" y="1143442"/>
            <a:ext cx="579430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 dirty="0" smtClean="0">
                <a:latin typeface="Arial" charset="0"/>
                <a:ea typeface="+mn-ea"/>
                <a:cs typeface="+mn-cs"/>
              </a:rPr>
              <a:t>В основе критериев - </a:t>
            </a:r>
            <a:r>
              <a:rPr lang="ru-RU" sz="2400" b="1" kern="1200" smtClean="0">
                <a:latin typeface="Arial" charset="0"/>
                <a:ea typeface="+mn-ea"/>
                <a:cs typeface="+mn-cs"/>
              </a:rPr>
              <a:t>Совместные экологические требования </a:t>
            </a:r>
            <a:r>
              <a:rPr lang="ru-RU" sz="2400" b="1" kern="1200" dirty="0">
                <a:latin typeface="Arial" charset="0"/>
                <a:ea typeface="+mn-ea"/>
                <a:cs typeface="+mn-cs"/>
              </a:rPr>
              <a:t>НПО к </a:t>
            </a:r>
            <a:r>
              <a:rPr lang="ru-RU" sz="2400" b="1" kern="1200" dirty="0" smtClean="0">
                <a:latin typeface="Arial" charset="0"/>
                <a:ea typeface="+mn-ea"/>
                <a:cs typeface="+mn-cs"/>
              </a:rPr>
              <a:t>нефтегазовому сектору </a:t>
            </a:r>
            <a:r>
              <a:rPr lang="ru-RU" sz="2000" u="sng" kern="1200" dirty="0">
                <a:solidFill>
                  <a:srgbClr val="404040"/>
                </a:solidFill>
                <a:latin typeface="Arial" charset="0"/>
                <a:ea typeface="+mn-ea"/>
                <a:cs typeface="+mn-cs"/>
                <a:hlinkClick r:id="rId3"/>
              </a:rPr>
              <a:t>http://</a:t>
            </a:r>
            <a:r>
              <a:rPr lang="ru-RU" sz="2000" u="sng" kern="1200" dirty="0" smtClean="0">
                <a:solidFill>
                  <a:srgbClr val="404040"/>
                </a:solidFill>
                <a:latin typeface="Arial" charset="0"/>
                <a:ea typeface="+mn-ea"/>
                <a:cs typeface="+mn-cs"/>
                <a:hlinkClick r:id="rId3"/>
              </a:rPr>
              <a:t>www.wwf.ru/resources/publ/book/109</a:t>
            </a:r>
            <a:endParaRPr lang="ru-RU" sz="2000" u="sng" kern="1200" dirty="0" smtClean="0">
              <a:solidFill>
                <a:srgbClr val="404040"/>
              </a:solidFill>
              <a:latin typeface="Arial" charset="0"/>
              <a:ea typeface="+mn-ea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u="sng" kern="1200" dirty="0">
              <a:solidFill>
                <a:srgbClr val="40404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465"/>
            <a:ext cx="2232248" cy="296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327025" y="6530975"/>
            <a:ext cx="21621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1000" kern="1200" dirty="0">
              <a:solidFill>
                <a:srgbClr val="404040"/>
              </a:solidFill>
              <a:ea typeface="+mn-ea"/>
            </a:endParaRP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897509" y="188640"/>
            <a:ext cx="8145024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kern="1200" dirty="0" smtClean="0">
                <a:solidFill>
                  <a:srgbClr val="008080"/>
                </a:solidFill>
                <a:ea typeface="+mn-ea"/>
              </a:rPr>
              <a:t>Критерий 1.6 «Наличие программы по сохранению биоразнообразия </a:t>
            </a:r>
            <a:r>
              <a:rPr lang="ru-RU" sz="3200" b="1" dirty="0">
                <a:solidFill>
                  <a:srgbClr val="008080"/>
                </a:solidFill>
              </a:rPr>
              <a:t>в регионах присутствия </a:t>
            </a:r>
            <a:r>
              <a:rPr lang="ru-RU" sz="3200" b="1" dirty="0" smtClean="0">
                <a:solidFill>
                  <a:srgbClr val="008080"/>
                </a:solidFill>
              </a:rPr>
              <a:t>компании</a:t>
            </a:r>
            <a:r>
              <a:rPr lang="ru-RU" altLang="ru-RU" sz="3200" b="1" kern="1200" dirty="0" smtClean="0">
                <a:solidFill>
                  <a:srgbClr val="008080"/>
                </a:solidFill>
                <a:ea typeface="+mn-ea"/>
              </a:rPr>
              <a:t>»</a:t>
            </a:r>
            <a:endParaRPr lang="en-US" altLang="ru-RU" sz="3200" b="1" kern="1200" dirty="0">
              <a:solidFill>
                <a:srgbClr val="008080"/>
              </a:solidFill>
              <a:ea typeface="+mn-e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55576" y="1916832"/>
            <a:ext cx="8128000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7024" y="1360329"/>
            <a:ext cx="8692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kern="120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967" y="2348880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В 2014 из 19 компаний-участников рейтинга лишь у </a:t>
            </a:r>
            <a:r>
              <a:rPr lang="ru-RU" sz="2400" b="1" dirty="0" smtClean="0">
                <a:latin typeface="+mn-lt"/>
              </a:rPr>
              <a:t>одной компании </a:t>
            </a:r>
            <a:r>
              <a:rPr lang="ru-RU" sz="2400" dirty="0" smtClean="0">
                <a:latin typeface="+mn-lt"/>
              </a:rPr>
              <a:t>была полномасштабная программа, </a:t>
            </a:r>
            <a:r>
              <a:rPr lang="ru-RU" sz="2400" b="1" dirty="0" smtClean="0">
                <a:latin typeface="+mn-lt"/>
              </a:rPr>
              <a:t>у семи</a:t>
            </a:r>
            <a:r>
              <a:rPr lang="ru-RU" sz="2400" dirty="0" smtClean="0">
                <a:latin typeface="+mn-lt"/>
              </a:rPr>
              <a:t> – отдельные компоненты.</a:t>
            </a:r>
          </a:p>
          <a:p>
            <a:endParaRPr lang="ru-RU" sz="2400" dirty="0">
              <a:latin typeface="+mn-lt"/>
            </a:endParaRPr>
          </a:p>
          <a:p>
            <a:r>
              <a:rPr lang="ru-RU" sz="2400" dirty="0"/>
              <a:t>В </a:t>
            </a:r>
            <a:r>
              <a:rPr lang="ru-RU" sz="2400" dirty="0" smtClean="0"/>
              <a:t>2015 </a:t>
            </a:r>
            <a:r>
              <a:rPr lang="ru-RU" sz="2400" dirty="0"/>
              <a:t>из </a:t>
            </a:r>
            <a:r>
              <a:rPr lang="ru-RU" sz="2400" dirty="0" smtClean="0"/>
              <a:t>21 компаний участников уже </a:t>
            </a:r>
            <a:r>
              <a:rPr lang="ru-RU" sz="2400" b="1" dirty="0"/>
              <a:t>у </a:t>
            </a:r>
            <a:r>
              <a:rPr lang="ru-RU" sz="2400" b="1" dirty="0" smtClean="0"/>
              <a:t>пяти компаний </a:t>
            </a:r>
            <a:r>
              <a:rPr lang="ru-RU" sz="2400" dirty="0" smtClean="0"/>
              <a:t>теперь есть (декларированы) полномасштабные программ</a:t>
            </a:r>
            <a:r>
              <a:rPr lang="ru-RU" sz="2400" dirty="0"/>
              <a:t>ы</a:t>
            </a:r>
            <a:r>
              <a:rPr lang="ru-RU" sz="2400" dirty="0" smtClean="0"/>
              <a:t>, а еще </a:t>
            </a:r>
            <a:r>
              <a:rPr lang="ru-RU" sz="2400" b="1" dirty="0" smtClean="0"/>
              <a:t>у девяти </a:t>
            </a:r>
            <a:r>
              <a:rPr lang="ru-RU" sz="2400" dirty="0"/>
              <a:t>– отдельные </a:t>
            </a:r>
            <a:r>
              <a:rPr lang="ru-RU" sz="2400" dirty="0" smtClean="0"/>
              <a:t>компоненты.</a:t>
            </a:r>
          </a:p>
          <a:p>
            <a:endParaRPr lang="ru-RU" sz="2400" dirty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Тренд за год - от 8 к 14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938" y="0"/>
            <a:ext cx="18745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327025" y="6530975"/>
            <a:ext cx="21621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1000" kern="1200" dirty="0">
              <a:solidFill>
                <a:srgbClr val="404040"/>
              </a:solidFill>
              <a:ea typeface="+mn-ea"/>
            </a:endParaRP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305520" y="997757"/>
            <a:ext cx="868690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kern="1200" dirty="0" smtClean="0">
                <a:solidFill>
                  <a:srgbClr val="008080"/>
                </a:solidFill>
                <a:ea typeface="+mn-ea"/>
              </a:rPr>
              <a:t>В 2015 году </a:t>
            </a:r>
            <a:r>
              <a:rPr lang="ru-RU" altLang="ru-RU" sz="2800" b="1" kern="1200" dirty="0">
                <a:solidFill>
                  <a:srgbClr val="008080"/>
                </a:solidFill>
                <a:ea typeface="+mn-ea"/>
              </a:rPr>
              <a:t>р</a:t>
            </a:r>
            <a:r>
              <a:rPr lang="ru-RU" altLang="ru-RU" sz="2800" b="1" kern="1200" dirty="0" smtClean="0">
                <a:solidFill>
                  <a:srgbClr val="008080"/>
                </a:solidFill>
                <a:ea typeface="+mn-ea"/>
              </a:rPr>
              <a:t>асширение критерия 1.6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kern="1200" dirty="0" smtClean="0">
                <a:solidFill>
                  <a:srgbClr val="008080"/>
                </a:solidFill>
                <a:ea typeface="+mn-ea"/>
              </a:rPr>
              <a:t>«Наличие программы по сохранению биоразнообразия»</a:t>
            </a:r>
            <a:endParaRPr lang="en-US" altLang="ru-RU" sz="2800" b="1" kern="1200" dirty="0">
              <a:solidFill>
                <a:srgbClr val="008080"/>
              </a:solidFill>
              <a:ea typeface="+mn-e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3344" y="2372812"/>
            <a:ext cx="8128000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6082" y="2780928"/>
            <a:ext cx="86928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 тестовом режиме в 2015 </a:t>
            </a:r>
            <a:r>
              <a:rPr lang="ru-RU" sz="2800" b="1" dirty="0" smtClean="0"/>
              <a:t>году оцениваются компании по дополнительным критериям по сохранению биоразнообразия.</a:t>
            </a:r>
          </a:p>
          <a:p>
            <a:endParaRPr lang="ru-RU" sz="2800" b="1" kern="1200" dirty="0">
              <a:latin typeface="Arial" charset="0"/>
              <a:ea typeface="+mn-ea"/>
              <a:cs typeface="Arial" charset="0"/>
            </a:endParaRPr>
          </a:p>
          <a:p>
            <a:r>
              <a:rPr lang="ru-RU" sz="2800" b="1" kern="1200" dirty="0" smtClean="0">
                <a:latin typeface="Arial" charset="0"/>
                <a:ea typeface="+mn-ea"/>
                <a:cs typeface="Arial" charset="0"/>
              </a:rPr>
              <a:t>Результаты Рейтинга 2015 будут представлены 9 декабря в гостинце Балчуг и на </a:t>
            </a:r>
            <a:r>
              <a:rPr lang="en-US" sz="2800" kern="1200" dirty="0" smtClean="0">
                <a:latin typeface="Arial" charset="0"/>
                <a:ea typeface="+mn-ea"/>
                <a:cs typeface="Arial" charset="0"/>
                <a:hlinkClick r:id="rId3"/>
              </a:rPr>
              <a:t>http</a:t>
            </a:r>
            <a:r>
              <a:rPr lang="en-US" sz="2800" kern="1200" dirty="0">
                <a:latin typeface="Arial" charset="0"/>
                <a:ea typeface="+mn-ea"/>
                <a:cs typeface="Arial" charset="0"/>
                <a:hlinkClick r:id="rId3"/>
              </a:rPr>
              <a:t>://</a:t>
            </a:r>
            <a:r>
              <a:rPr lang="en-US" sz="2800" kern="1200" dirty="0" smtClean="0">
                <a:latin typeface="Arial" charset="0"/>
                <a:ea typeface="+mn-ea"/>
                <a:cs typeface="Arial" charset="0"/>
                <a:hlinkClick r:id="rId3"/>
              </a:rPr>
              <a:t>www.wwf.ru/about/what_we_do/oil/full_list/rating</a:t>
            </a:r>
            <a:endParaRPr lang="ru-RU" sz="2800" kern="1200" dirty="0" smtClean="0">
              <a:latin typeface="Arial" charset="0"/>
              <a:ea typeface="+mn-ea"/>
              <a:cs typeface="Arial" charset="0"/>
            </a:endParaRPr>
          </a:p>
          <a:p>
            <a:endParaRPr lang="ru-RU" sz="2800" kern="1200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91" y="222100"/>
            <a:ext cx="3024336" cy="7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7938" y="0"/>
            <a:ext cx="18745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5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99050" y="2017713"/>
            <a:ext cx="3155950" cy="1587"/>
          </a:xfrm>
          <a:prstGeom prst="line">
            <a:avLst/>
          </a:prstGeom>
          <a:ln w="1270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99050" y="4959350"/>
            <a:ext cx="2921000" cy="1588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4" name="Text Placeholder 12"/>
          <p:cNvSpPr txBox="1">
            <a:spLocks/>
          </p:cNvSpPr>
          <p:nvPr/>
        </p:nvSpPr>
        <p:spPr bwMode="auto">
          <a:xfrm>
            <a:off x="1143000" y="5959475"/>
            <a:ext cx="7594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 dirty="0">
              <a:solidFill>
                <a:srgbClr val="4BACC6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455" name="Title 1"/>
          <p:cNvSpPr txBox="1">
            <a:spLocks/>
          </p:cNvSpPr>
          <p:nvPr/>
        </p:nvSpPr>
        <p:spPr bwMode="auto">
          <a:xfrm>
            <a:off x="800100" y="-315416"/>
            <a:ext cx="8610175" cy="19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kern="1200" dirty="0" smtClean="0">
                <a:solidFill>
                  <a:srgbClr val="008080"/>
                </a:solidFill>
                <a:latin typeface="Arial" charset="0"/>
              </a:rPr>
              <a:t>Итоги рейтинга 2015 года</a:t>
            </a:r>
            <a:endParaRPr lang="ru-RU" sz="3600" b="1" kern="1200" dirty="0">
              <a:solidFill>
                <a:srgbClr val="00808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99050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pic>
        <p:nvPicPr>
          <p:cNvPr id="21" name="Picture 20" descr="masterpand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8261" y="190500"/>
            <a:ext cx="476739" cy="7145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95250"/>
            <a:ext cx="6191250" cy="66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1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mtClean="0">
                <a:solidFill>
                  <a:srgbClr val="000000"/>
                </a:solidFill>
              </a:rPr>
              <a:t>www.ra-national.ru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3CBAA1-792E-42FD-88F2-8193B8C865B1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76250"/>
            <a:ext cx="5689103" cy="504825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Corbel" panose="020B0503020204020204" pitchFamily="34" charset="0"/>
              </a:rPr>
              <a:t>Эволюция нефинансовой отчетности НГК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153" y="3278370"/>
            <a:ext cx="2644687" cy="1418200"/>
          </a:xfrm>
          <a:prstGeom prst="roundRect">
            <a:avLst/>
          </a:prstGeom>
          <a:solidFill>
            <a:srgbClr val="EBF1F8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kern="1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Отчеты об УР за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kern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kern="1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год</a:t>
            </a:r>
            <a:endParaRPr lang="ru-RU" sz="2400" b="1" kern="12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153" y="4922104"/>
            <a:ext cx="2644687" cy="1418200"/>
          </a:xfrm>
          <a:prstGeom prst="roundRect">
            <a:avLst/>
          </a:prstGeom>
          <a:solidFill>
            <a:srgbClr val="DBF0DA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kern="1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Отчеты об УР за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kern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kern="1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год</a:t>
            </a:r>
            <a:endParaRPr lang="ru-RU" sz="2400" b="1" kern="12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275856" y="3705453"/>
            <a:ext cx="864096" cy="504056"/>
          </a:xfrm>
          <a:prstGeom prst="rightArrow">
            <a:avLst/>
          </a:prstGeom>
          <a:solidFill>
            <a:srgbClr val="EBF1F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kern="120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6088" y="3284984"/>
            <a:ext cx="4937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9 из 19 нефтегазовых компаний рейтинга публикуют отчетность по стандартам </a:t>
            </a:r>
            <a:r>
              <a:rPr lang="en-US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GRI: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8 компаний используют </a:t>
            </a:r>
            <a:r>
              <a:rPr lang="en-US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GRI </a:t>
            </a:r>
            <a:r>
              <a:rPr lang="ru-RU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версии </a:t>
            </a:r>
            <a:r>
              <a:rPr lang="en-US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G3.1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1 компания использует </a:t>
            </a:r>
            <a:r>
              <a:rPr lang="en-US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GRI </a:t>
            </a:r>
            <a:r>
              <a:rPr lang="ru-RU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версии </a:t>
            </a:r>
            <a:r>
              <a:rPr lang="en-US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G4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272213" y="5379176"/>
            <a:ext cx="864096" cy="504056"/>
          </a:xfrm>
          <a:prstGeom prst="rightArrow">
            <a:avLst/>
          </a:prstGeom>
          <a:solidFill>
            <a:srgbClr val="DBF0DA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kern="120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6088" y="4928456"/>
            <a:ext cx="4937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9 из </a:t>
            </a:r>
            <a:r>
              <a:rPr lang="en-US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lang="ru-RU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 нефтегазовых компаний рейтинга публикуют отчетность по стандартам </a:t>
            </a:r>
            <a:r>
              <a:rPr lang="en-US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GRI: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 компани</a:t>
            </a:r>
            <a:r>
              <a:rPr lang="ru-RU" sz="1800" kern="1200" dirty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lang="ru-RU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 используют </a:t>
            </a:r>
            <a:r>
              <a:rPr lang="en-US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GRI </a:t>
            </a:r>
            <a:r>
              <a:rPr lang="ru-RU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версии </a:t>
            </a:r>
            <a:r>
              <a:rPr lang="en-US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G3.1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800" kern="1200" dirty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lang="ru-RU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 компаний используют </a:t>
            </a:r>
            <a:r>
              <a:rPr lang="en-US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GRI </a:t>
            </a:r>
            <a:r>
              <a:rPr lang="ru-RU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версии </a:t>
            </a:r>
            <a:r>
              <a:rPr lang="en-US" sz="1800" kern="1200" dirty="0" smtClean="0"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G4</a:t>
            </a:r>
          </a:p>
        </p:txBody>
      </p:sp>
      <p:pic>
        <p:nvPicPr>
          <p:cNvPr id="2050" name="Picture 2" descr="https://www.globalreporting.org/SiteCollectionImages/G4-Homepage-Bann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2"/>
          <a:stretch/>
        </p:blipFill>
        <p:spPr bwMode="auto">
          <a:xfrm>
            <a:off x="6372200" y="1524473"/>
            <a:ext cx="1944216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21" y="1790892"/>
            <a:ext cx="4427984" cy="744894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5076056" y="1880854"/>
            <a:ext cx="1296144" cy="564969"/>
          </a:xfrm>
          <a:prstGeom prst="rightArrow">
            <a:avLst/>
          </a:prstGeom>
          <a:solidFill>
            <a:srgbClr val="0081C6"/>
          </a:solidFill>
          <a:ln>
            <a:solidFill>
              <a:srgbClr val="0081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kern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mtClean="0">
                <a:solidFill>
                  <a:srgbClr val="000000"/>
                </a:solidFill>
              </a:rPr>
              <a:t>www.ra-national.ru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3CBAA1-792E-42FD-88F2-8193B8C865B1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76250"/>
            <a:ext cx="5689103" cy="504825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Corbel" panose="020B0503020204020204" pitchFamily="34" charset="0"/>
              </a:rPr>
              <a:t>Ключевые тенденции рейтинга - 2015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79512" y="162880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484784"/>
            <a:ext cx="626469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Конвергенция </a:t>
            </a:r>
            <a:r>
              <a:rPr lang="ru-RU" sz="2000" b="1" i="1" dirty="0">
                <a:solidFill>
                  <a:srgbClr val="002060"/>
                </a:solidFill>
                <a:latin typeface="Corbel" panose="020B0503020204020204" pitchFamily="34" charset="0"/>
              </a:rPr>
              <a:t>(сближение) компаний по набранным </a:t>
            </a:r>
            <a:r>
              <a:rPr lang="ru-RU" sz="2000" b="1" i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баллам</a:t>
            </a:r>
          </a:p>
          <a:p>
            <a:r>
              <a:rPr lang="ru-RU" dirty="0">
                <a:latin typeface="Corbel" panose="020B0503020204020204" pitchFamily="34" charset="0"/>
              </a:rPr>
              <a:t>Е</a:t>
            </a:r>
            <a:r>
              <a:rPr lang="ru-RU" dirty="0" smtClean="0">
                <a:latin typeface="Corbel" panose="020B0503020204020204" pitchFamily="34" charset="0"/>
              </a:rPr>
              <a:t>сли </a:t>
            </a:r>
            <a:r>
              <a:rPr lang="ru-RU" dirty="0">
                <a:latin typeface="Corbel" panose="020B0503020204020204" pitchFamily="34" charset="0"/>
              </a:rPr>
              <a:t>в первом рейтинге баллы компаний, находившихся на соседних местах, отличались друг от друга на </a:t>
            </a:r>
            <a:r>
              <a:rPr lang="ru-RU" dirty="0" smtClean="0">
                <a:latin typeface="Corbel" panose="020B0503020204020204" pitchFamily="34" charset="0"/>
              </a:rPr>
              <a:t>несколько </a:t>
            </a:r>
            <a:r>
              <a:rPr lang="ru-RU" dirty="0">
                <a:latin typeface="Corbel" panose="020B0503020204020204" pitchFamily="34" charset="0"/>
              </a:rPr>
              <a:t>десятых, то теперь между разрыв между оценками компаний зачастую </a:t>
            </a:r>
            <a:r>
              <a:rPr lang="ru-RU" dirty="0" smtClean="0">
                <a:latin typeface="Corbel" panose="020B0503020204020204" pitchFamily="34" charset="0"/>
              </a:rPr>
              <a:t>составляет </a:t>
            </a:r>
            <a:r>
              <a:rPr lang="ru-RU" dirty="0">
                <a:latin typeface="Corbel" panose="020B0503020204020204" pitchFamily="34" charset="0"/>
              </a:rPr>
              <a:t>всего лишь несколько сотых </a:t>
            </a:r>
            <a:r>
              <a:rPr lang="ru-RU" dirty="0" smtClean="0">
                <a:latin typeface="Corbel" panose="020B0503020204020204" pitchFamily="34" charset="0"/>
              </a:rPr>
              <a:t>балла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Corbel" panose="020B0503020204020204" pitchFamily="34" charset="0"/>
            </a:endParaRPr>
          </a:p>
          <a:p>
            <a:endParaRPr lang="ru-RU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Рост </a:t>
            </a:r>
            <a:r>
              <a:rPr lang="ru-RU" sz="2000" b="1" i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среднего (медианного) </a:t>
            </a:r>
            <a:r>
              <a:rPr lang="ru-RU" sz="2000" b="1" i="1" dirty="0">
                <a:solidFill>
                  <a:srgbClr val="002060"/>
                </a:solidFill>
                <a:latin typeface="Corbel" panose="020B0503020204020204" pitchFamily="34" charset="0"/>
              </a:rPr>
              <a:t>уровня </a:t>
            </a:r>
            <a:r>
              <a:rPr lang="ru-RU" sz="2000" b="1" i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экологической </a:t>
            </a:r>
            <a:r>
              <a:rPr lang="ru-RU" sz="2000" b="1" i="1" dirty="0">
                <a:solidFill>
                  <a:srgbClr val="002060"/>
                </a:solidFill>
                <a:latin typeface="Corbel" panose="020B0503020204020204" pitchFamily="34" charset="0"/>
              </a:rPr>
              <a:t>ответственности </a:t>
            </a:r>
            <a:r>
              <a:rPr lang="ru-RU" sz="2000" b="1" i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участников рейтинга</a:t>
            </a:r>
          </a:p>
          <a:p>
            <a:r>
              <a:rPr lang="ru-RU" dirty="0" smtClean="0">
                <a:latin typeface="Corbel" panose="020B0503020204020204" pitchFamily="34" charset="0"/>
              </a:rPr>
              <a:t>Эта </a:t>
            </a:r>
            <a:r>
              <a:rPr lang="ru-RU" dirty="0">
                <a:latin typeface="Corbel" panose="020B0503020204020204" pitchFamily="34" charset="0"/>
              </a:rPr>
              <a:t>тенденция </a:t>
            </a:r>
            <a:r>
              <a:rPr lang="ru-RU" dirty="0" smtClean="0">
                <a:latin typeface="Corbel" panose="020B0503020204020204" pitchFamily="34" charset="0"/>
              </a:rPr>
              <a:t>подтверждается также </a:t>
            </a:r>
            <a:r>
              <a:rPr lang="ru-RU" dirty="0">
                <a:latin typeface="Corbel" panose="020B0503020204020204" pitchFamily="34" charset="0"/>
              </a:rPr>
              <a:t>средним рейтинговым баллом по выборке: если в прошлом году он </a:t>
            </a:r>
            <a:r>
              <a:rPr lang="ru-RU" dirty="0" smtClean="0">
                <a:latin typeface="Corbel" panose="020B0503020204020204" pitchFamily="34" charset="0"/>
              </a:rPr>
              <a:t>составил </a:t>
            </a:r>
            <a:r>
              <a:rPr lang="ru-RU" dirty="0">
                <a:latin typeface="Corbel" panose="020B0503020204020204" pitchFamily="34" charset="0"/>
              </a:rPr>
              <a:t>0,81, в этом году – 0,93 (по двухбалльной шкале</a:t>
            </a:r>
            <a:r>
              <a:rPr lang="ru-RU" dirty="0" smtClean="0">
                <a:latin typeface="Corbel" panose="020B0503020204020204" pitchFamily="34" charset="0"/>
              </a:rPr>
              <a:t>)</a:t>
            </a:r>
            <a:endParaRPr lang="ru-RU" dirty="0">
              <a:latin typeface="Corbel" panose="020B05030202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53" y="3710060"/>
            <a:ext cx="2124236" cy="16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48" y="1657635"/>
            <a:ext cx="2404705" cy="19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2866" y="5335101"/>
            <a:ext cx="2054877" cy="1008112"/>
          </a:xfrm>
          <a:prstGeom prst="roundRect">
            <a:avLst/>
          </a:prstGeom>
          <a:solidFill>
            <a:srgbClr val="EBF1F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0,81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Первый рейтинг</a:t>
            </a:r>
            <a:endParaRPr lang="ru-RU" b="1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03033" y="5335101"/>
            <a:ext cx="2054877" cy="1008112"/>
          </a:xfrm>
          <a:prstGeom prst="roundRect">
            <a:avLst/>
          </a:prstGeom>
          <a:solidFill>
            <a:srgbClr val="EBF1F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0,93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orbel" panose="020B0503020204020204" pitchFamily="34" charset="0"/>
              </a:rPr>
              <a:t>Второй рейтинг</a:t>
            </a:r>
            <a:endParaRPr lang="ru-RU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449876" y="5515121"/>
            <a:ext cx="1584176" cy="64807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Blue">
  <a:themeElements>
    <a:clrScheme name="WWF_blue">
      <a:dk1>
        <a:srgbClr val="404040"/>
      </a:dk1>
      <a:lt1>
        <a:srgbClr val="000000"/>
      </a:lt1>
      <a:dk2>
        <a:srgbClr val="F3F3EA"/>
      </a:dk2>
      <a:lt2>
        <a:srgbClr val="FFFFFF"/>
      </a:lt2>
      <a:accent1>
        <a:srgbClr val="7CC8E5"/>
      </a:accent1>
      <a:accent2>
        <a:srgbClr val="8ABE34"/>
      </a:accent2>
      <a:accent3>
        <a:srgbClr val="7B8427"/>
      </a:accent3>
      <a:accent4>
        <a:srgbClr val="FF6400"/>
      </a:accent4>
      <a:accent5>
        <a:srgbClr val="009FC8"/>
      </a:accent5>
      <a:accent6>
        <a:srgbClr val="1DA3B5"/>
      </a:accent6>
      <a:hlink>
        <a:srgbClr val="BF4B00"/>
      </a:hlink>
      <a:folHlink>
        <a:srgbClr val="9A0064"/>
      </a:folHlink>
    </a:clrScheme>
    <a:fontScheme name="WW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4 orange theme with masters">
  <a:themeElements>
    <a:clrScheme name="03 Orang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3 Orang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 Orang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">
  <a:themeElements>
    <a:clrScheme name="WWF_blue">
      <a:dk1>
        <a:srgbClr val="404040"/>
      </a:dk1>
      <a:lt1>
        <a:srgbClr val="000000"/>
      </a:lt1>
      <a:dk2>
        <a:srgbClr val="F3F3EA"/>
      </a:dk2>
      <a:lt2>
        <a:srgbClr val="FFFFFF"/>
      </a:lt2>
      <a:accent1>
        <a:srgbClr val="7CC8E5"/>
      </a:accent1>
      <a:accent2>
        <a:srgbClr val="8ABE34"/>
      </a:accent2>
      <a:accent3>
        <a:srgbClr val="7B8427"/>
      </a:accent3>
      <a:accent4>
        <a:srgbClr val="FF6400"/>
      </a:accent4>
      <a:accent5>
        <a:srgbClr val="009FC8"/>
      </a:accent5>
      <a:accent6>
        <a:srgbClr val="1DA3B5"/>
      </a:accent6>
      <a:hlink>
        <a:srgbClr val="BF4B00"/>
      </a:hlink>
      <a:folHlink>
        <a:srgbClr val="9A0064"/>
      </a:folHlink>
    </a:clrScheme>
    <a:fontScheme name="WW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1 all themes withou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8_Office Theme">
      <a:majorFont>
        <a:latin typeface="Arial"/>
        <a:ea typeface="Geneva"/>
        <a:cs typeface="Geneva"/>
      </a:majorFont>
      <a:minorFont>
        <a:latin typeface="Arial"/>
        <a:ea typeface="Geneva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lue">
  <a:themeElements>
    <a:clrScheme name="WWF_blue">
      <a:dk1>
        <a:srgbClr val="404040"/>
      </a:dk1>
      <a:lt1>
        <a:srgbClr val="000000"/>
      </a:lt1>
      <a:dk2>
        <a:srgbClr val="F3F3EA"/>
      </a:dk2>
      <a:lt2>
        <a:srgbClr val="FFFFFF"/>
      </a:lt2>
      <a:accent1>
        <a:srgbClr val="7CC8E5"/>
      </a:accent1>
      <a:accent2>
        <a:srgbClr val="8ABE34"/>
      </a:accent2>
      <a:accent3>
        <a:srgbClr val="7B8427"/>
      </a:accent3>
      <a:accent4>
        <a:srgbClr val="FF6400"/>
      </a:accent4>
      <a:accent5>
        <a:srgbClr val="009FC8"/>
      </a:accent5>
      <a:accent6>
        <a:srgbClr val="1DA3B5"/>
      </a:accent6>
      <a:hlink>
        <a:srgbClr val="BF4B00"/>
      </a:hlink>
      <a:folHlink>
        <a:srgbClr val="9A0064"/>
      </a:folHlink>
    </a:clrScheme>
    <a:fontScheme name="WW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Blue">
  <a:themeElements>
    <a:clrScheme name="WWF_blue">
      <a:dk1>
        <a:srgbClr val="404040"/>
      </a:dk1>
      <a:lt1>
        <a:srgbClr val="000000"/>
      </a:lt1>
      <a:dk2>
        <a:srgbClr val="F3F3EA"/>
      </a:dk2>
      <a:lt2>
        <a:srgbClr val="FFFFFF"/>
      </a:lt2>
      <a:accent1>
        <a:srgbClr val="7CC8E5"/>
      </a:accent1>
      <a:accent2>
        <a:srgbClr val="8ABE34"/>
      </a:accent2>
      <a:accent3>
        <a:srgbClr val="7B8427"/>
      </a:accent3>
      <a:accent4>
        <a:srgbClr val="FF6400"/>
      </a:accent4>
      <a:accent5>
        <a:srgbClr val="009FC8"/>
      </a:accent5>
      <a:accent6>
        <a:srgbClr val="1DA3B5"/>
      </a:accent6>
      <a:hlink>
        <a:srgbClr val="BF4B00"/>
      </a:hlink>
      <a:folHlink>
        <a:srgbClr val="9A0064"/>
      </a:folHlink>
    </a:clrScheme>
    <a:fontScheme name="WW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lue">
  <a:themeElements>
    <a:clrScheme name="WWF_blue">
      <a:dk1>
        <a:srgbClr val="404040"/>
      </a:dk1>
      <a:lt1>
        <a:srgbClr val="000000"/>
      </a:lt1>
      <a:dk2>
        <a:srgbClr val="F3F3EA"/>
      </a:dk2>
      <a:lt2>
        <a:srgbClr val="FFFFFF"/>
      </a:lt2>
      <a:accent1>
        <a:srgbClr val="7CC8E5"/>
      </a:accent1>
      <a:accent2>
        <a:srgbClr val="8ABE34"/>
      </a:accent2>
      <a:accent3>
        <a:srgbClr val="7B8427"/>
      </a:accent3>
      <a:accent4>
        <a:srgbClr val="FF6400"/>
      </a:accent4>
      <a:accent5>
        <a:srgbClr val="009FC8"/>
      </a:accent5>
      <a:accent6>
        <a:srgbClr val="1DA3B5"/>
      </a:accent6>
      <a:hlink>
        <a:srgbClr val="BF4B00"/>
      </a:hlink>
      <a:folHlink>
        <a:srgbClr val="9A0064"/>
      </a:folHlink>
    </a:clrScheme>
    <a:fontScheme name="WW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652</Words>
  <Application>Microsoft Office PowerPoint</Application>
  <PresentationFormat>On-screen Show (4:3)</PresentationFormat>
  <Paragraphs>141</Paragraphs>
  <Slides>12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4_Blue</vt:lpstr>
      <vt:lpstr>04 orange theme with masters</vt:lpstr>
      <vt:lpstr>Blue</vt:lpstr>
      <vt:lpstr>01 all themes without master</vt:lpstr>
      <vt:lpstr>2_Blue</vt:lpstr>
      <vt:lpstr>3_Blue</vt:lpstr>
      <vt:lpstr>5_Blue</vt:lpstr>
      <vt:lpstr>Оформление по умолчанию</vt:lpstr>
      <vt:lpstr>PowerPoint Presentation</vt:lpstr>
      <vt:lpstr>     </vt:lpstr>
      <vt:lpstr>  Базовые принципы рейтинга  </vt:lpstr>
      <vt:lpstr>    </vt:lpstr>
      <vt:lpstr>PowerPoint Presentation</vt:lpstr>
      <vt:lpstr>PowerPoint Presentation</vt:lpstr>
      <vt:lpstr>PowerPoint Presentation</vt:lpstr>
      <vt:lpstr>Эволюция нефинансовой отчетности НГК</vt:lpstr>
      <vt:lpstr>Ключевые тенденции рейтинга - 2015 </vt:lpstr>
      <vt:lpstr>Результаты в разрезе количественных критериев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Knizhnikov</dc:creator>
  <cp:lastModifiedBy>Evgeny Shvarts</cp:lastModifiedBy>
  <cp:revision>93</cp:revision>
  <dcterms:modified xsi:type="dcterms:W3CDTF">2015-12-22T15:21:03Z</dcterms:modified>
</cp:coreProperties>
</file>