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331" r:id="rId3"/>
    <p:sldId id="333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35" r:id="rId13"/>
    <p:sldId id="334" r:id="rId14"/>
    <p:sldId id="336" r:id="rId15"/>
    <p:sldId id="338" r:id="rId16"/>
    <p:sldId id="339" r:id="rId17"/>
    <p:sldId id="34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72;&#1103;\&#1058;&#1077;&#1093;&#1085;&#1086;&#1083;&#1086;&#1075;&#1080;&#1095;&#1077;&#1089;&#1082;&#1080;&#1077;%20&#1087;&#1083;&#1072;&#1090;&#1092;&#1086;&#1088;&#1084;&#1099;\&#1084;&#1072;&#1083;&#1072;&#1103;%20&#1075;&#1077;&#1085;&#1077;&#1088;&#1072;&#1094;&#1080;&#1103;\&#1052;&#1080;&#1085;&#1101;&#1082;&#1086;&#1085;&#1086;&#1084;&#1088;&#1072;&#1079;&#1074;&#1080;&#1090;&#1080;&#1103;%20&#1056;&#1086;&#1089;&#1089;&#1080;&#1080;\&#1054;&#1090;&#1095;&#1077;&#1090;%20&#1087;&#1086;%20&#1058;&#1055;%20&#1076;&#1083;&#1103;%20&#1052;&#1080;&#1085;&#1101;&#1082;&#1086;&#1085;&#1086;&#1084;&#1088;&#1072;&#1079;&#1074;&#1080;&#1090;&#1080;&#1103;\2012\&#1057;&#1090;&#1088;&#1091;&#1082;&#1090;&#1091;&#1088;&#1072;%20&#1091;&#1095;&#1072;&#1089;&#1090;&#1085;&#1080;&#1082;&#1086;&#1074;%20-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20"/>
      <c:rotY val="260"/>
      <c:perspective val="30"/>
    </c:view3D>
    <c:plotArea>
      <c:layout>
        <c:manualLayout>
          <c:layoutTarget val="inner"/>
          <c:xMode val="edge"/>
          <c:yMode val="edge"/>
          <c:x val="0"/>
          <c:y val="0.14881147957555546"/>
          <c:w val="1"/>
          <c:h val="0.42788960810568516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"/>
                  <c:y val="6.8139464732610733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Лист1!$G$1:$G$7</c:f>
              <c:strCache>
                <c:ptCount val="7"/>
                <c:pt idx="0">
                  <c:v>Производственные предприятия</c:v>
                </c:pt>
                <c:pt idx="1">
                  <c:v>Научно-исследовательские организации</c:v>
                </c:pt>
                <c:pt idx="2">
                  <c:v>Проектные организации, инжиниринговые и сервисные компании</c:v>
                </c:pt>
                <c:pt idx="3">
                  <c:v>Высшие учебные заведения</c:v>
                </c:pt>
                <c:pt idx="4">
                  <c:v>Крупные компании (потенциальные потребители продукции)</c:v>
                </c:pt>
                <c:pt idx="5">
                  <c:v>Опытно-конструкторские организации</c:v>
                </c:pt>
                <c:pt idx="6">
                  <c:v>Другие организации</c:v>
                </c:pt>
              </c:strCache>
            </c:strRef>
          </c:cat>
          <c:val>
            <c:numRef>
              <c:f>Лист1!$I$1:$I$7</c:f>
              <c:numCache>
                <c:formatCode>General</c:formatCode>
                <c:ptCount val="7"/>
                <c:pt idx="0">
                  <c:v>103</c:v>
                </c:pt>
                <c:pt idx="1">
                  <c:v>22</c:v>
                </c:pt>
                <c:pt idx="2">
                  <c:v>27</c:v>
                </c:pt>
                <c:pt idx="3">
                  <c:v>13</c:v>
                </c:pt>
                <c:pt idx="4">
                  <c:v>11</c:v>
                </c:pt>
                <c:pt idx="5">
                  <c:v>8</c:v>
                </c:pt>
                <c:pt idx="6">
                  <c:v>15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3.4309793455509656E-2"/>
          <c:y val="0.61671860807074064"/>
          <c:w val="0.96252452438046154"/>
          <c:h val="0.36798502481645462"/>
        </c:manualLayout>
      </c:layout>
      <c:txPr>
        <a:bodyPr/>
        <a:lstStyle/>
        <a:p>
          <a:pPr rtl="0">
            <a:defRPr sz="900" b="1"/>
          </a:pPr>
          <a:endParaRPr lang="ru-RU"/>
        </a:p>
      </c:txPr>
    </c:legend>
    <c:plotVisOnly val="1"/>
    <c:dispBlanksAs val="zero"/>
  </c:chart>
  <c:spPr>
    <a:noFill/>
  </c:sp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659A3-C259-4D32-8822-9A88290BACE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F8C7EC-00CB-4154-8A85-A04A2B05F621}">
      <dgm:prSet custT="1"/>
      <dgm:spPr/>
      <dgm:t>
        <a:bodyPr/>
        <a:lstStyle/>
        <a:p>
          <a:pPr rtl="0"/>
          <a:r>
            <a:rPr kumimoji="1" lang="ru-RU" sz="1800" b="1" dirty="0" smtClean="0"/>
            <a:t>Зарубежный опыт:</a:t>
          </a:r>
          <a:r>
            <a:rPr kumimoji="1" lang="ru-RU" sz="1800" dirty="0" smtClean="0"/>
            <a:t> </a:t>
          </a:r>
          <a:endParaRPr kumimoji="1" lang="ru-RU" sz="1800" b="1" dirty="0"/>
        </a:p>
      </dgm:t>
    </dgm:pt>
    <dgm:pt modelId="{E49D1814-C7B2-4C64-90CF-A0C1BB1B4601}" type="parTrans" cxnId="{EBA8D846-52BC-4E7C-B35F-14176A2EDB86}">
      <dgm:prSet/>
      <dgm:spPr/>
      <dgm:t>
        <a:bodyPr/>
        <a:lstStyle/>
        <a:p>
          <a:endParaRPr lang="ru-RU"/>
        </a:p>
      </dgm:t>
    </dgm:pt>
    <dgm:pt modelId="{BC347372-AA71-49A6-8778-6B996D195A28}" type="sibTrans" cxnId="{EBA8D846-52BC-4E7C-B35F-14176A2EDB86}">
      <dgm:prSet/>
      <dgm:spPr/>
      <dgm:t>
        <a:bodyPr/>
        <a:lstStyle/>
        <a:p>
          <a:endParaRPr lang="ru-RU"/>
        </a:p>
      </dgm:t>
    </dgm:pt>
    <dgm:pt modelId="{EAF6A31D-1ECF-4463-A3C7-866C1093C824}">
      <dgm:prSet custT="1"/>
      <dgm:spPr/>
      <dgm:t>
        <a:bodyPr/>
        <a:lstStyle/>
        <a:p>
          <a:pPr algn="just" rtl="0"/>
          <a:r>
            <a:rPr kumimoji="1" lang="ru-RU" sz="1400" dirty="0" smtClean="0"/>
            <a:t>приняты   стратегические документы  по развитию электроэнергетики в направлении распределенной генерации  в </a:t>
          </a:r>
          <a:r>
            <a:rPr kumimoji="1" lang="ru-RU" sz="1400" b="1" dirty="0" smtClean="0"/>
            <a:t>ЕС</a:t>
          </a:r>
          <a:r>
            <a:rPr kumimoji="1" lang="ru-RU" sz="1400" dirty="0" smtClean="0"/>
            <a:t> (Директива 2004/8/ЕС от 11.02.2004 «О развитии </a:t>
          </a:r>
          <a:r>
            <a:rPr kumimoji="1" lang="ru-RU" sz="1400" dirty="0" err="1" smtClean="0"/>
            <a:t>когенерации</a:t>
          </a:r>
          <a:r>
            <a:rPr kumimoji="1" lang="ru-RU" sz="1400" dirty="0" smtClean="0"/>
            <a:t> на основе полезного тепла на внутреннем энергетическом рынке»), </a:t>
          </a:r>
          <a:r>
            <a:rPr kumimoji="1" lang="ru-RU" sz="1400" b="1" dirty="0" smtClean="0"/>
            <a:t>США</a:t>
          </a:r>
          <a:r>
            <a:rPr kumimoji="1" lang="ru-RU" sz="1400" dirty="0" smtClean="0"/>
            <a:t> (Калифорния. План развития Распределенной генерации), </a:t>
          </a:r>
          <a:r>
            <a:rPr kumimoji="1" lang="ru-RU" sz="1400" b="1" dirty="0" smtClean="0"/>
            <a:t>Австралия</a:t>
          </a:r>
          <a:r>
            <a:rPr kumimoji="1" lang="ru-RU" sz="1400" dirty="0" smtClean="0"/>
            <a:t> (Программа по реформированию энергетики Австралии); </a:t>
          </a:r>
          <a:endParaRPr lang="ru-RU" sz="1400" dirty="0"/>
        </a:p>
      </dgm:t>
    </dgm:pt>
    <dgm:pt modelId="{54705235-694C-4B3A-A729-C0C5588143D5}" type="parTrans" cxnId="{7E460562-B629-468E-8DC3-0C8C71EB7DA4}">
      <dgm:prSet/>
      <dgm:spPr/>
      <dgm:t>
        <a:bodyPr/>
        <a:lstStyle/>
        <a:p>
          <a:endParaRPr lang="ru-RU"/>
        </a:p>
      </dgm:t>
    </dgm:pt>
    <dgm:pt modelId="{84BB5B9D-FE75-41EA-8A04-57F7E81D134D}" type="sibTrans" cxnId="{7E460562-B629-468E-8DC3-0C8C71EB7DA4}">
      <dgm:prSet/>
      <dgm:spPr/>
      <dgm:t>
        <a:bodyPr/>
        <a:lstStyle/>
        <a:p>
          <a:endParaRPr lang="ru-RU"/>
        </a:p>
      </dgm:t>
    </dgm:pt>
    <dgm:pt modelId="{DCFD7533-F689-4A68-B892-38A0819D224F}">
      <dgm:prSet custT="1"/>
      <dgm:spPr/>
      <dgm:t>
        <a:bodyPr/>
        <a:lstStyle/>
        <a:p>
          <a:pPr algn="just" rtl="0"/>
          <a:r>
            <a:rPr kumimoji="1" lang="ru-RU" sz="1400" dirty="0" smtClean="0"/>
            <a:t>в странах ЕС распределенная генерация составляет в среднем около  20%  от общего объема производства электроэнергии </a:t>
          </a:r>
          <a:r>
            <a:rPr kumimoji="1" lang="ru-RU" sz="1400" b="1" dirty="0" smtClean="0"/>
            <a:t>(в Дании </a:t>
          </a:r>
          <a:r>
            <a:rPr kumimoji="1" lang="en-US" sz="1400" b="1" dirty="0" smtClean="0"/>
            <a:t>&gt;50%)</a:t>
          </a:r>
          <a:r>
            <a:rPr kumimoji="1" lang="ru-RU" sz="1400" dirty="0" smtClean="0"/>
            <a:t>. В Дании планируется переход на возобновляемую энергетику до 33% к 2020 году и полный отказ от ископаемого топлива к 2050 году;</a:t>
          </a:r>
          <a:endParaRPr lang="ru-RU" sz="1400" dirty="0"/>
        </a:p>
      </dgm:t>
    </dgm:pt>
    <dgm:pt modelId="{1D18C851-242C-4CBF-8BD4-8C94D0CA0FE3}" type="parTrans" cxnId="{D67A139A-9BEE-4344-9475-4D1639721CBA}">
      <dgm:prSet/>
      <dgm:spPr/>
      <dgm:t>
        <a:bodyPr/>
        <a:lstStyle/>
        <a:p>
          <a:endParaRPr lang="ru-RU"/>
        </a:p>
      </dgm:t>
    </dgm:pt>
    <dgm:pt modelId="{D81B5818-F67A-4E7E-B2BF-ADA38498A498}" type="sibTrans" cxnId="{D67A139A-9BEE-4344-9475-4D1639721CBA}">
      <dgm:prSet/>
      <dgm:spPr/>
      <dgm:t>
        <a:bodyPr/>
        <a:lstStyle/>
        <a:p>
          <a:endParaRPr lang="ru-RU"/>
        </a:p>
      </dgm:t>
    </dgm:pt>
    <dgm:pt modelId="{85E55965-5BD5-45E2-A110-016A58196175}">
      <dgm:prSet custT="1"/>
      <dgm:spPr/>
      <dgm:t>
        <a:bodyPr/>
        <a:lstStyle/>
        <a:p>
          <a:pPr algn="just" rtl="0"/>
          <a:r>
            <a:rPr kumimoji="1" lang="ru-RU" sz="1400" dirty="0" smtClean="0"/>
            <a:t>в США эксплуатируется около 12 млн. установок малой распределенной генерации (единичной мощностью до 60 МВТ) общей установленной мощностью свыше 220 ГВт, а темпы прироста составляют порядка 5 ГВт в год.</a:t>
          </a:r>
          <a:endParaRPr lang="ru-RU" sz="1400" dirty="0"/>
        </a:p>
      </dgm:t>
    </dgm:pt>
    <dgm:pt modelId="{76D7ED99-6CB1-4CDC-8C11-2C5FACBE346F}" type="parTrans" cxnId="{C50AC147-F62A-4CA8-9BCE-B0C842B7C62C}">
      <dgm:prSet/>
      <dgm:spPr/>
      <dgm:t>
        <a:bodyPr/>
        <a:lstStyle/>
        <a:p>
          <a:endParaRPr lang="ru-RU"/>
        </a:p>
      </dgm:t>
    </dgm:pt>
    <dgm:pt modelId="{FE879F6D-D018-46D6-A83F-196785B54B1D}" type="sibTrans" cxnId="{C50AC147-F62A-4CA8-9BCE-B0C842B7C62C}">
      <dgm:prSet/>
      <dgm:spPr/>
      <dgm:t>
        <a:bodyPr/>
        <a:lstStyle/>
        <a:p>
          <a:endParaRPr lang="ru-RU"/>
        </a:p>
      </dgm:t>
    </dgm:pt>
    <dgm:pt modelId="{7CEBF222-9B0F-4411-A8CB-19B4985172F5}" type="pres">
      <dgm:prSet presAssocID="{171659A3-C259-4D32-8822-9A88290BAC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F5527C-79A7-41B6-89C7-ED6EB8534660}" type="pres">
      <dgm:prSet presAssocID="{FAF8C7EC-00CB-4154-8A85-A04A2B05F621}" presName="parentText" presStyleLbl="node1" presStyleIdx="0" presStyleCnt="1" custFlipHor="1" custScaleX="48760" custScaleY="22932" custLinFactNeighborX="-23967" custLinFactNeighborY="-1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59E7A-0433-471E-9343-6919FE2C297C}" type="pres">
      <dgm:prSet presAssocID="{FAF8C7EC-00CB-4154-8A85-A04A2B05F62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A139A-9BEE-4344-9475-4D1639721CBA}" srcId="{FAF8C7EC-00CB-4154-8A85-A04A2B05F621}" destId="{DCFD7533-F689-4A68-B892-38A0819D224F}" srcOrd="1" destOrd="0" parTransId="{1D18C851-242C-4CBF-8BD4-8C94D0CA0FE3}" sibTransId="{D81B5818-F67A-4E7E-B2BF-ADA38498A498}"/>
    <dgm:cxn modelId="{542F4DD1-4F97-460C-98C6-9B64E4433347}" type="presOf" srcId="{EAF6A31D-1ECF-4463-A3C7-866C1093C824}" destId="{2CE59E7A-0433-471E-9343-6919FE2C297C}" srcOrd="0" destOrd="0" presId="urn:microsoft.com/office/officeart/2005/8/layout/vList2"/>
    <dgm:cxn modelId="{7E460562-B629-468E-8DC3-0C8C71EB7DA4}" srcId="{FAF8C7EC-00CB-4154-8A85-A04A2B05F621}" destId="{EAF6A31D-1ECF-4463-A3C7-866C1093C824}" srcOrd="0" destOrd="0" parTransId="{54705235-694C-4B3A-A729-C0C5588143D5}" sibTransId="{84BB5B9D-FE75-41EA-8A04-57F7E81D134D}"/>
    <dgm:cxn modelId="{732043FE-0B59-42CB-A753-E217A4CF4E4C}" type="presOf" srcId="{FAF8C7EC-00CB-4154-8A85-A04A2B05F621}" destId="{23F5527C-79A7-41B6-89C7-ED6EB8534660}" srcOrd="0" destOrd="0" presId="urn:microsoft.com/office/officeart/2005/8/layout/vList2"/>
    <dgm:cxn modelId="{C50AC147-F62A-4CA8-9BCE-B0C842B7C62C}" srcId="{FAF8C7EC-00CB-4154-8A85-A04A2B05F621}" destId="{85E55965-5BD5-45E2-A110-016A58196175}" srcOrd="2" destOrd="0" parTransId="{76D7ED99-6CB1-4CDC-8C11-2C5FACBE346F}" sibTransId="{FE879F6D-D018-46D6-A83F-196785B54B1D}"/>
    <dgm:cxn modelId="{904E2AC1-0807-47FF-8B78-F4E2B41845DC}" type="presOf" srcId="{171659A3-C259-4D32-8822-9A88290BACE0}" destId="{7CEBF222-9B0F-4411-A8CB-19B4985172F5}" srcOrd="0" destOrd="0" presId="urn:microsoft.com/office/officeart/2005/8/layout/vList2"/>
    <dgm:cxn modelId="{6962CA52-BE8C-49B3-8FF2-F16F24A7BB5A}" type="presOf" srcId="{85E55965-5BD5-45E2-A110-016A58196175}" destId="{2CE59E7A-0433-471E-9343-6919FE2C297C}" srcOrd="0" destOrd="2" presId="urn:microsoft.com/office/officeart/2005/8/layout/vList2"/>
    <dgm:cxn modelId="{EBA8D846-52BC-4E7C-B35F-14176A2EDB86}" srcId="{171659A3-C259-4D32-8822-9A88290BACE0}" destId="{FAF8C7EC-00CB-4154-8A85-A04A2B05F621}" srcOrd="0" destOrd="0" parTransId="{E49D1814-C7B2-4C64-90CF-A0C1BB1B4601}" sibTransId="{BC347372-AA71-49A6-8778-6B996D195A28}"/>
    <dgm:cxn modelId="{631F5B27-FCCE-48FC-BB76-22197CA4919C}" type="presOf" srcId="{DCFD7533-F689-4A68-B892-38A0819D224F}" destId="{2CE59E7A-0433-471E-9343-6919FE2C297C}" srcOrd="0" destOrd="1" presId="urn:microsoft.com/office/officeart/2005/8/layout/vList2"/>
    <dgm:cxn modelId="{27B1ED9F-8E6C-4AFF-A175-240ACB4F054A}" type="presParOf" srcId="{7CEBF222-9B0F-4411-A8CB-19B4985172F5}" destId="{23F5527C-79A7-41B6-89C7-ED6EB8534660}" srcOrd="0" destOrd="0" presId="urn:microsoft.com/office/officeart/2005/8/layout/vList2"/>
    <dgm:cxn modelId="{F5FEEA0D-C2A4-4014-BE2D-E55935423492}" type="presParOf" srcId="{7CEBF222-9B0F-4411-A8CB-19B4985172F5}" destId="{2CE59E7A-0433-471E-9343-6919FE2C29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B74EE-4EE7-4672-9873-A7EC08591FAB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9DE1C4F-8229-40F4-A13D-BF44A7A27F5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Исчерпание потенциала эффективности  централизованных систем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61B3A-38BB-40E5-9EEF-3906BD572A5C}" type="parTrans" cxnId="{00CA3EF1-EE3C-47B9-832A-504B5629B689}">
      <dgm:prSet/>
      <dgm:spPr/>
      <dgm:t>
        <a:bodyPr/>
        <a:lstStyle/>
        <a:p>
          <a:endParaRPr lang="ru-RU"/>
        </a:p>
      </dgm:t>
    </dgm:pt>
    <dgm:pt modelId="{B3A8C945-08EA-4C79-AB97-587515AC6164}" type="sibTrans" cxnId="{00CA3EF1-EE3C-47B9-832A-504B5629B689}">
      <dgm:prSet/>
      <dgm:spPr/>
      <dgm:t>
        <a:bodyPr/>
        <a:lstStyle/>
        <a:p>
          <a:endParaRPr lang="ru-RU"/>
        </a:p>
      </dgm:t>
    </dgm:pt>
    <dgm:pt modelId="{CF236CE3-64EF-48CE-81EC-5D2B7F2F7A29}">
      <dgm:prSet phldrT="[Текст]"/>
      <dgm:spPr/>
      <dgm:t>
        <a:bodyPr/>
        <a:lstStyle/>
        <a:p>
          <a:pPr algn="just"/>
          <a:r>
            <a: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тарифа на электроэнергию приводит к развитию распределенной генерации и уходу потребителей от централизованного снабжения к собственной генерации</a:t>
          </a:r>
          <a:endParaRPr lang="ru-RU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E6BD8-52AC-438E-B458-2417BC150E02}" type="parTrans" cxnId="{EA018118-5465-4D8A-BB05-2A262F5D255D}">
      <dgm:prSet/>
      <dgm:spPr/>
      <dgm:t>
        <a:bodyPr/>
        <a:lstStyle/>
        <a:p>
          <a:endParaRPr lang="ru-RU"/>
        </a:p>
      </dgm:t>
    </dgm:pt>
    <dgm:pt modelId="{FA7D9CC9-2590-429C-8F95-B3F09792577C}" type="sibTrans" cxnId="{EA018118-5465-4D8A-BB05-2A262F5D255D}">
      <dgm:prSet/>
      <dgm:spPr/>
      <dgm:t>
        <a:bodyPr/>
        <a:lstStyle/>
        <a:p>
          <a:endParaRPr lang="ru-RU"/>
        </a:p>
      </dgm:t>
    </dgm:pt>
    <dgm:pt modelId="{349CB8DC-3FE6-48DA-9970-D02289438BC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Разнообразие спроса на энергию и неспособность централизованной системы обеспечить его качественное удовлетворение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36CCE-D9BA-4620-BA73-8F0F871141AF}" type="parTrans" cxnId="{4692FCDD-F3D8-4B68-AFDC-AEC6A23986FD}">
      <dgm:prSet/>
      <dgm:spPr/>
      <dgm:t>
        <a:bodyPr/>
        <a:lstStyle/>
        <a:p>
          <a:endParaRPr lang="ru-RU"/>
        </a:p>
      </dgm:t>
    </dgm:pt>
    <dgm:pt modelId="{FE4C9259-4E2A-43E6-BE37-FECD0F7A1AFB}" type="sibTrans" cxnId="{4692FCDD-F3D8-4B68-AFDC-AEC6A23986FD}">
      <dgm:prSet/>
      <dgm:spPr/>
      <dgm:t>
        <a:bodyPr/>
        <a:lstStyle/>
        <a:p>
          <a:endParaRPr lang="ru-RU"/>
        </a:p>
      </dgm:t>
    </dgm:pt>
    <dgm:pt modelId="{B839225E-CD5A-49B1-A571-E0925C5F0282}">
      <dgm:prSet/>
      <dgm:spPr/>
      <dgm:t>
        <a:bodyPr/>
        <a:lstStyle/>
        <a:p>
          <a:pPr algn="just"/>
          <a:r>
            <a: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дефекты модели рынка: не достаточно стимулов к эффективности, нет конкуренции на рознице </a:t>
          </a:r>
        </a:p>
      </dgm:t>
    </dgm:pt>
    <dgm:pt modelId="{3B2A4944-2649-4FAA-96C4-0408F02E517D}" type="parTrans" cxnId="{1CC11FF3-F4F3-4E44-A772-1E733F214FC1}">
      <dgm:prSet/>
      <dgm:spPr/>
      <dgm:t>
        <a:bodyPr/>
        <a:lstStyle/>
        <a:p>
          <a:endParaRPr lang="ru-RU"/>
        </a:p>
      </dgm:t>
    </dgm:pt>
    <dgm:pt modelId="{3A1CB1D1-F5BC-45C4-ABD8-A7E59FBF41DC}" type="sibTrans" cxnId="{1CC11FF3-F4F3-4E44-A772-1E733F214FC1}">
      <dgm:prSet/>
      <dgm:spPr/>
      <dgm:t>
        <a:bodyPr/>
        <a:lstStyle/>
        <a:p>
          <a:endParaRPr lang="ru-RU"/>
        </a:p>
      </dgm:t>
    </dgm:pt>
    <dgm:pt modelId="{0D72EA1D-7EC6-4976-ADBE-886F955F5107}">
      <dgm:prSet/>
      <dgm:spPr/>
      <dgm:t>
        <a:bodyPr/>
        <a:lstStyle/>
        <a:p>
          <a:pPr algn="l"/>
          <a:endParaRPr lang="ru-RU" b="1" i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78275-4995-49DB-AA61-8295E22FDE48}" type="parTrans" cxnId="{C75033F9-B8B7-4997-8F2F-65250801714C}">
      <dgm:prSet/>
      <dgm:spPr/>
      <dgm:t>
        <a:bodyPr/>
        <a:lstStyle/>
        <a:p>
          <a:endParaRPr lang="ru-RU"/>
        </a:p>
      </dgm:t>
    </dgm:pt>
    <dgm:pt modelId="{4BFC19BC-7515-4AA5-A81F-7503CFC163DC}" type="sibTrans" cxnId="{C75033F9-B8B7-4997-8F2F-65250801714C}">
      <dgm:prSet/>
      <dgm:spPr/>
      <dgm:t>
        <a:bodyPr/>
        <a:lstStyle/>
        <a:p>
          <a:endParaRPr lang="ru-RU"/>
        </a:p>
      </dgm:t>
    </dgm:pt>
    <dgm:pt modelId="{F955D480-5802-4044-92AD-90E64573AB86}" type="pres">
      <dgm:prSet presAssocID="{3D4B74EE-4EE7-4672-9873-A7EC08591F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5DD3C-8B45-4BCA-BC80-987ACE5CB2D6}" type="pres">
      <dgm:prSet presAssocID="{F9DE1C4F-8229-40F4-A13D-BF44A7A27F52}" presName="parentText" presStyleLbl="node1" presStyleIdx="0" presStyleCnt="2" custScaleY="85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1948D-394B-4368-936B-55286E412086}" type="pres">
      <dgm:prSet presAssocID="{F9DE1C4F-8229-40F4-A13D-BF44A7A27F52}" presName="childText" presStyleLbl="revTx" presStyleIdx="0" presStyleCnt="1" custScaleY="81495" custLinFactNeighborX="771" custLinFactNeighborY="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E2138-EB93-44E6-8381-D69CC3DC3B32}" type="pres">
      <dgm:prSet presAssocID="{349CB8DC-3FE6-48DA-9970-D02289438BC3}" presName="parentText" presStyleLbl="node1" presStyleIdx="1" presStyleCnt="2" custScaleY="80862" custLinFactNeighborY="-6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11FF3-F4F3-4E44-A772-1E733F214FC1}" srcId="{F9DE1C4F-8229-40F4-A13D-BF44A7A27F52}" destId="{B839225E-CD5A-49B1-A571-E0925C5F0282}" srcOrd="1" destOrd="0" parTransId="{3B2A4944-2649-4FAA-96C4-0408F02E517D}" sibTransId="{3A1CB1D1-F5BC-45C4-ABD8-A7E59FBF41DC}"/>
    <dgm:cxn modelId="{2E128BCC-A5B6-43CF-A1ED-224F9EEDF166}" type="presOf" srcId="{0D72EA1D-7EC6-4976-ADBE-886F955F5107}" destId="{9B81948D-394B-4368-936B-55286E412086}" srcOrd="0" destOrd="2" presId="urn:microsoft.com/office/officeart/2005/8/layout/vList2"/>
    <dgm:cxn modelId="{E6504992-29F1-495B-8A0E-4BFB151ACE04}" type="presOf" srcId="{F9DE1C4F-8229-40F4-A13D-BF44A7A27F52}" destId="{CBB5DD3C-8B45-4BCA-BC80-987ACE5CB2D6}" srcOrd="0" destOrd="0" presId="urn:microsoft.com/office/officeart/2005/8/layout/vList2"/>
    <dgm:cxn modelId="{C75033F9-B8B7-4997-8F2F-65250801714C}" srcId="{F9DE1C4F-8229-40F4-A13D-BF44A7A27F52}" destId="{0D72EA1D-7EC6-4976-ADBE-886F955F5107}" srcOrd="2" destOrd="0" parTransId="{D0478275-4995-49DB-AA61-8295E22FDE48}" sibTransId="{4BFC19BC-7515-4AA5-A81F-7503CFC163DC}"/>
    <dgm:cxn modelId="{BA37AE14-EC12-4EE3-A6EC-2BB586623447}" type="presOf" srcId="{3D4B74EE-4EE7-4672-9873-A7EC08591FAB}" destId="{F955D480-5802-4044-92AD-90E64573AB86}" srcOrd="0" destOrd="0" presId="urn:microsoft.com/office/officeart/2005/8/layout/vList2"/>
    <dgm:cxn modelId="{9515C9BC-2513-4FC3-AACE-25F9B8781878}" type="presOf" srcId="{B839225E-CD5A-49B1-A571-E0925C5F0282}" destId="{9B81948D-394B-4368-936B-55286E412086}" srcOrd="0" destOrd="1" presId="urn:microsoft.com/office/officeart/2005/8/layout/vList2"/>
    <dgm:cxn modelId="{00CA3EF1-EE3C-47B9-832A-504B5629B689}" srcId="{3D4B74EE-4EE7-4672-9873-A7EC08591FAB}" destId="{F9DE1C4F-8229-40F4-A13D-BF44A7A27F52}" srcOrd="0" destOrd="0" parTransId="{47C61B3A-38BB-40E5-9EEF-3906BD572A5C}" sibTransId="{B3A8C945-08EA-4C79-AB97-587515AC6164}"/>
    <dgm:cxn modelId="{4692FCDD-F3D8-4B68-AFDC-AEC6A23986FD}" srcId="{3D4B74EE-4EE7-4672-9873-A7EC08591FAB}" destId="{349CB8DC-3FE6-48DA-9970-D02289438BC3}" srcOrd="1" destOrd="0" parTransId="{AE636CCE-D9BA-4620-BA73-8F0F871141AF}" sibTransId="{FE4C9259-4E2A-43E6-BE37-FECD0F7A1AFB}"/>
    <dgm:cxn modelId="{EA018118-5465-4D8A-BB05-2A262F5D255D}" srcId="{F9DE1C4F-8229-40F4-A13D-BF44A7A27F52}" destId="{CF236CE3-64EF-48CE-81EC-5D2B7F2F7A29}" srcOrd="0" destOrd="0" parTransId="{950E6BD8-52AC-438E-B458-2417BC150E02}" sibTransId="{FA7D9CC9-2590-429C-8F95-B3F09792577C}"/>
    <dgm:cxn modelId="{70126CEE-249B-4423-A1DB-2EADC377D394}" type="presOf" srcId="{CF236CE3-64EF-48CE-81EC-5D2B7F2F7A29}" destId="{9B81948D-394B-4368-936B-55286E412086}" srcOrd="0" destOrd="0" presId="urn:microsoft.com/office/officeart/2005/8/layout/vList2"/>
    <dgm:cxn modelId="{81AA033C-35F6-4DAD-AB45-FEA03E4F1CAE}" type="presOf" srcId="{349CB8DC-3FE6-48DA-9970-D02289438BC3}" destId="{40EE2138-EB93-44E6-8381-D69CC3DC3B32}" srcOrd="0" destOrd="0" presId="urn:microsoft.com/office/officeart/2005/8/layout/vList2"/>
    <dgm:cxn modelId="{99EC9A77-604C-4170-8CE9-50932AB24116}" type="presParOf" srcId="{F955D480-5802-4044-92AD-90E64573AB86}" destId="{CBB5DD3C-8B45-4BCA-BC80-987ACE5CB2D6}" srcOrd="0" destOrd="0" presId="urn:microsoft.com/office/officeart/2005/8/layout/vList2"/>
    <dgm:cxn modelId="{9B326398-FD42-4468-9AB7-0A778DA783A6}" type="presParOf" srcId="{F955D480-5802-4044-92AD-90E64573AB86}" destId="{9B81948D-394B-4368-936B-55286E412086}" srcOrd="1" destOrd="0" presId="urn:microsoft.com/office/officeart/2005/8/layout/vList2"/>
    <dgm:cxn modelId="{AB5E4F5E-576D-466C-9FC2-E15C899B24C4}" type="presParOf" srcId="{F955D480-5802-4044-92AD-90E64573AB86}" destId="{40EE2138-EB93-44E6-8381-D69CC3DC3B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4B74EE-4EE7-4672-9873-A7EC08591FAB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9DE1C4F-8229-40F4-A13D-BF44A7A27F5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Большой объем сегментированного спроса на энергию в России и удаленных регионов с изолированными системами энергоснабжения и высокой стоимостью доставки топлива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61B3A-38BB-40E5-9EEF-3906BD572A5C}" type="parTrans" cxnId="{00CA3EF1-EE3C-47B9-832A-504B5629B689}">
      <dgm:prSet/>
      <dgm:spPr/>
      <dgm:t>
        <a:bodyPr/>
        <a:lstStyle/>
        <a:p>
          <a:endParaRPr lang="ru-RU"/>
        </a:p>
      </dgm:t>
    </dgm:pt>
    <dgm:pt modelId="{B3A8C945-08EA-4C79-AB97-587515AC6164}" type="sibTrans" cxnId="{00CA3EF1-EE3C-47B9-832A-504B5629B689}">
      <dgm:prSet/>
      <dgm:spPr/>
      <dgm:t>
        <a:bodyPr/>
        <a:lstStyle/>
        <a:p>
          <a:endParaRPr lang="ru-RU"/>
        </a:p>
      </dgm:t>
    </dgm:pt>
    <dgm:pt modelId="{CF236CE3-64EF-48CE-81EC-5D2B7F2F7A29}">
      <dgm:prSet phldrT="[Текст]"/>
      <dgm:spPr/>
      <dgm:t>
        <a:bodyPr/>
        <a:lstStyle/>
        <a:p>
          <a:endParaRPr lang="ru-RU" dirty="0"/>
        </a:p>
      </dgm:t>
    </dgm:pt>
    <dgm:pt modelId="{950E6BD8-52AC-438E-B458-2417BC150E02}" type="parTrans" cxnId="{EA018118-5465-4D8A-BB05-2A262F5D255D}">
      <dgm:prSet/>
      <dgm:spPr/>
      <dgm:t>
        <a:bodyPr/>
        <a:lstStyle/>
        <a:p>
          <a:endParaRPr lang="ru-RU"/>
        </a:p>
      </dgm:t>
    </dgm:pt>
    <dgm:pt modelId="{FA7D9CC9-2590-429C-8F95-B3F09792577C}" type="sibTrans" cxnId="{EA018118-5465-4D8A-BB05-2A262F5D255D}">
      <dgm:prSet/>
      <dgm:spPr/>
      <dgm:t>
        <a:bodyPr/>
        <a:lstStyle/>
        <a:p>
          <a:endParaRPr lang="ru-RU"/>
        </a:p>
      </dgm:t>
    </dgm:pt>
    <dgm:pt modelId="{349CB8DC-3FE6-48DA-9970-D02289438BC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Возрастающие затраты на </a:t>
          </a:r>
          <a:r>
            <a:rPr lang="ru-RU" sz="1800" b="1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инвестпрограммы</a:t>
          </a:r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централизованных монополий еще больше повышают тариф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36CCE-D9BA-4620-BA73-8F0F871141AF}" type="parTrans" cxnId="{4692FCDD-F3D8-4B68-AFDC-AEC6A23986FD}">
      <dgm:prSet/>
      <dgm:spPr/>
      <dgm:t>
        <a:bodyPr/>
        <a:lstStyle/>
        <a:p>
          <a:endParaRPr lang="ru-RU"/>
        </a:p>
      </dgm:t>
    </dgm:pt>
    <dgm:pt modelId="{FE4C9259-4E2A-43E6-BE37-FECD0F7A1AFB}" type="sibTrans" cxnId="{4692FCDD-F3D8-4B68-AFDC-AEC6A23986FD}">
      <dgm:prSet/>
      <dgm:spPr/>
      <dgm:t>
        <a:bodyPr/>
        <a:lstStyle/>
        <a:p>
          <a:endParaRPr lang="ru-RU"/>
        </a:p>
      </dgm:t>
    </dgm:pt>
    <dgm:pt modelId="{F955D480-5802-4044-92AD-90E64573AB86}" type="pres">
      <dgm:prSet presAssocID="{3D4B74EE-4EE7-4672-9873-A7EC08591F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5DD3C-8B45-4BCA-BC80-987ACE5CB2D6}" type="pres">
      <dgm:prSet presAssocID="{F9DE1C4F-8229-40F4-A13D-BF44A7A27F52}" presName="parentText" presStyleLbl="node1" presStyleIdx="0" presStyleCnt="2" custLinFactNeighborX="146" custLinFactNeighborY="545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1948D-394B-4368-936B-55286E412086}" type="pres">
      <dgm:prSet presAssocID="{F9DE1C4F-8229-40F4-A13D-BF44A7A27F5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E2138-EB93-44E6-8381-D69CC3DC3B32}" type="pres">
      <dgm:prSet presAssocID="{349CB8DC-3FE6-48DA-9970-D02289438BC3}" presName="parentText" presStyleLbl="node1" presStyleIdx="1" presStyleCnt="2" custLinFactNeighborY="451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1DC0C-BC2E-4043-9445-BCFEF57106B3}" type="presOf" srcId="{CF236CE3-64EF-48CE-81EC-5D2B7F2F7A29}" destId="{9B81948D-394B-4368-936B-55286E412086}" srcOrd="0" destOrd="0" presId="urn:microsoft.com/office/officeart/2005/8/layout/vList2"/>
    <dgm:cxn modelId="{C99E8645-9A5B-4703-9B1F-0BCA20A9B7C7}" type="presOf" srcId="{3D4B74EE-4EE7-4672-9873-A7EC08591FAB}" destId="{F955D480-5802-4044-92AD-90E64573AB86}" srcOrd="0" destOrd="0" presId="urn:microsoft.com/office/officeart/2005/8/layout/vList2"/>
    <dgm:cxn modelId="{B2D4E56B-F9A2-4EB2-BDFC-46EFE2C054DC}" type="presOf" srcId="{F9DE1C4F-8229-40F4-A13D-BF44A7A27F52}" destId="{CBB5DD3C-8B45-4BCA-BC80-987ACE5CB2D6}" srcOrd="0" destOrd="0" presId="urn:microsoft.com/office/officeart/2005/8/layout/vList2"/>
    <dgm:cxn modelId="{00CA3EF1-EE3C-47B9-832A-504B5629B689}" srcId="{3D4B74EE-4EE7-4672-9873-A7EC08591FAB}" destId="{F9DE1C4F-8229-40F4-A13D-BF44A7A27F52}" srcOrd="0" destOrd="0" parTransId="{47C61B3A-38BB-40E5-9EEF-3906BD572A5C}" sibTransId="{B3A8C945-08EA-4C79-AB97-587515AC6164}"/>
    <dgm:cxn modelId="{89F3D379-77F7-4AD8-B609-1BCEE5620DFC}" type="presOf" srcId="{349CB8DC-3FE6-48DA-9970-D02289438BC3}" destId="{40EE2138-EB93-44E6-8381-D69CC3DC3B32}" srcOrd="0" destOrd="0" presId="urn:microsoft.com/office/officeart/2005/8/layout/vList2"/>
    <dgm:cxn modelId="{4692FCDD-F3D8-4B68-AFDC-AEC6A23986FD}" srcId="{3D4B74EE-4EE7-4672-9873-A7EC08591FAB}" destId="{349CB8DC-3FE6-48DA-9970-D02289438BC3}" srcOrd="1" destOrd="0" parTransId="{AE636CCE-D9BA-4620-BA73-8F0F871141AF}" sibTransId="{FE4C9259-4E2A-43E6-BE37-FECD0F7A1AFB}"/>
    <dgm:cxn modelId="{EA018118-5465-4D8A-BB05-2A262F5D255D}" srcId="{F9DE1C4F-8229-40F4-A13D-BF44A7A27F52}" destId="{CF236CE3-64EF-48CE-81EC-5D2B7F2F7A29}" srcOrd="0" destOrd="0" parTransId="{950E6BD8-52AC-438E-B458-2417BC150E02}" sibTransId="{FA7D9CC9-2590-429C-8F95-B3F09792577C}"/>
    <dgm:cxn modelId="{24074317-D576-4AF8-BF21-567F076B9478}" type="presParOf" srcId="{F955D480-5802-4044-92AD-90E64573AB86}" destId="{CBB5DD3C-8B45-4BCA-BC80-987ACE5CB2D6}" srcOrd="0" destOrd="0" presId="urn:microsoft.com/office/officeart/2005/8/layout/vList2"/>
    <dgm:cxn modelId="{7E1C8CEE-D32F-4D80-B49B-8989740D881F}" type="presParOf" srcId="{F955D480-5802-4044-92AD-90E64573AB86}" destId="{9B81948D-394B-4368-936B-55286E412086}" srcOrd="1" destOrd="0" presId="urn:microsoft.com/office/officeart/2005/8/layout/vList2"/>
    <dgm:cxn modelId="{3A0CC953-7DC0-4A55-963C-054DB09FAA23}" type="presParOf" srcId="{F955D480-5802-4044-92AD-90E64573AB86}" destId="{40EE2138-EB93-44E6-8381-D69CC3DC3B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EC15B4-E7C1-4A90-8410-984A6A5A0CA2}" type="doc">
      <dgm:prSet loTypeId="urn:microsoft.com/office/officeart/2005/8/layout/vList4#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C36395-AF39-41CD-9230-83A25210266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Энергетические газовые турбины малой мощности (</a:t>
          </a:r>
          <a:r>
            <a:rPr lang="ru-RU" sz="1400" b="1" dirty="0" err="1" smtClean="0">
              <a:solidFill>
                <a:schemeClr val="bg2">
                  <a:lumMod val="25000"/>
                </a:schemeClr>
              </a:solidFill>
            </a:rPr>
            <a:t>микротурбины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)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037D5A59-6ADB-4203-B32F-B854D8B00B31}" type="parTrans" cxnId="{CB32C3F3-3FD1-4D7D-B528-F7078CEB1D0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43398ABD-1095-4968-98D0-B6D4147B23DE}" type="sibTrans" cxnId="{CB32C3F3-3FD1-4D7D-B528-F7078CEB1D0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728A9244-FEDB-47C9-A570-6B5897BFB00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50" b="1" dirty="0" smtClean="0">
              <a:solidFill>
                <a:schemeClr val="bg2">
                  <a:lumMod val="25000"/>
                </a:schemeClr>
              </a:solidFill>
            </a:rPr>
            <a:t>Прорабатывается вопрос создания инновационного территориального кластера на территории Республики Башкортостан по  производству  отечественных </a:t>
          </a:r>
          <a:r>
            <a:rPr lang="ru-RU" sz="1050" b="1" dirty="0" err="1" smtClean="0">
              <a:solidFill>
                <a:schemeClr val="bg2">
                  <a:lumMod val="25000"/>
                </a:schemeClr>
              </a:solidFill>
            </a:rPr>
            <a:t>микротурбин</a:t>
          </a:r>
          <a:r>
            <a:rPr lang="ru-RU" sz="1050" b="1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ru-RU" sz="1050" b="1" dirty="0">
            <a:solidFill>
              <a:schemeClr val="bg2">
                <a:lumMod val="25000"/>
              </a:schemeClr>
            </a:solidFill>
          </a:endParaRPr>
        </a:p>
      </dgm:t>
    </dgm:pt>
    <dgm:pt modelId="{B9D10C12-0E44-429F-BA6B-A6C8F79DC8AC}" type="parTrans" cxnId="{116C6459-8EB4-4802-B94A-E4FF832DB6E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BEADE52E-2070-4962-9F1D-51E2B0074A0B}" type="sibTrans" cxnId="{116C6459-8EB4-4802-B94A-E4FF832DB6E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3ED86919-BEE8-44A7-9751-8EE27823C5C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Свободнопоршневые двигатели, работающие на любом топливе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101C88D0-7472-4072-8F43-BEDD0A9A19E1}" type="parTrans" cxnId="{0E884C7C-3259-412A-A326-78EB5B3F526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379B8EB9-B8E2-4EEC-9B7F-A583730DC9DF}" type="sibTrans" cxnId="{0E884C7C-3259-412A-A326-78EB5B3F526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F5CEFF2C-DE0B-48EB-985F-4B78F9D7C5B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50" b="1" dirty="0" smtClean="0">
              <a:solidFill>
                <a:schemeClr val="bg2">
                  <a:lumMod val="25000"/>
                </a:schemeClr>
              </a:solidFill>
            </a:rPr>
            <a:t>Разработчик - ПК Научно-производственная фирма «ЭКИП» </a:t>
          </a:r>
          <a:endParaRPr lang="ru-RU" sz="1050" b="1" dirty="0">
            <a:solidFill>
              <a:schemeClr val="bg2">
                <a:lumMod val="25000"/>
              </a:schemeClr>
            </a:solidFill>
          </a:endParaRPr>
        </a:p>
      </dgm:t>
    </dgm:pt>
    <dgm:pt modelId="{0257EF34-3F7A-4F03-B842-BBC476796912}" type="parTrans" cxnId="{E0D03F98-8608-427F-A805-618962BF63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C2CAB69A-B3F1-440F-80B7-ACEB68088F04}" type="sibTrans" cxnId="{E0D03F98-8608-427F-A805-618962BF63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B8EAF958-3F47-4C01-9536-4EE6CD2BE33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50" b="1" dirty="0" smtClean="0">
              <a:solidFill>
                <a:schemeClr val="bg2">
                  <a:lumMod val="25000"/>
                </a:schemeClr>
              </a:solidFill>
            </a:rPr>
            <a:t>высокий КПД (до 58%) по сравнению с КПД традиционных ГТУ (35-40%); </a:t>
          </a:r>
          <a:r>
            <a:rPr lang="ru-RU" sz="1050" b="1" dirty="0" err="1" smtClean="0">
              <a:solidFill>
                <a:schemeClr val="bg2">
                  <a:lumMod val="25000"/>
                </a:schemeClr>
              </a:solidFill>
            </a:rPr>
            <a:t>многотопливность</a:t>
          </a:r>
          <a:r>
            <a:rPr lang="ru-RU" sz="1050" b="1" dirty="0" smtClean="0">
              <a:solidFill>
                <a:schemeClr val="bg2">
                  <a:lumMod val="25000"/>
                </a:schemeClr>
              </a:solidFill>
            </a:rPr>
            <a:t>, низкие затраты при эксплуатации и ремонте</a:t>
          </a:r>
          <a:endParaRPr lang="ru-RU" sz="1050" b="1" dirty="0">
            <a:solidFill>
              <a:schemeClr val="bg2">
                <a:lumMod val="25000"/>
              </a:schemeClr>
            </a:solidFill>
          </a:endParaRPr>
        </a:p>
      </dgm:t>
    </dgm:pt>
    <dgm:pt modelId="{8EF061D0-1568-412A-B82A-455D075B24C2}" type="parTrans" cxnId="{0EC379F2-076F-4DB2-A65D-E2662380E3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00E62CFC-23B7-43C1-B0AA-67985EF1C8E4}" type="sibTrans" cxnId="{0EC379F2-076F-4DB2-A65D-E2662380E3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971D40C4-E466-4FC2-8816-73F5D0D382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1" dirty="0" smtClean="0">
              <a:solidFill>
                <a:schemeClr val="bg2">
                  <a:lumMod val="25000"/>
                </a:schemeClr>
              </a:solidFill>
            </a:rPr>
            <a:t>Разработка типовых энергоустановок ведется на базе перспективного энергетического газотурбинного агрегата мощностью 6,3/8 МВт (ОАО «НПО «Сатурн»)</a:t>
          </a:r>
          <a:endParaRPr lang="ru-RU" sz="1000" b="1" dirty="0">
            <a:solidFill>
              <a:schemeClr val="bg2">
                <a:lumMod val="25000"/>
              </a:schemeClr>
            </a:solidFill>
          </a:endParaRPr>
        </a:p>
      </dgm:t>
    </dgm:pt>
    <dgm:pt modelId="{999FFE9C-0EC9-4B92-BA3B-F71B475EC739}" type="parTrans" cxnId="{8D4CF85F-07BA-45AD-B361-AF5771C5C27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43E46189-C06F-49C4-9CDA-393B14E0FB67}" type="sibTrans" cxnId="{8D4CF85F-07BA-45AD-B361-AF5771C5C27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0CF6E7C3-A8B0-42ED-97D3-1384AD9A874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err="1" smtClean="0">
              <a:solidFill>
                <a:schemeClr val="bg2">
                  <a:lumMod val="25000"/>
                </a:schemeClr>
              </a:solidFill>
            </a:rPr>
            <a:t>ВИП-проект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sz="1400" b="1" dirty="0" err="1" smtClean="0">
              <a:solidFill>
                <a:schemeClr val="bg2">
                  <a:lumMod val="25000"/>
                </a:schemeClr>
              </a:solidFill>
            </a:rPr>
            <a:t>Минпромторга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 России по Созданию серийного производства типовых энергоустановок мощностью до 50 МВт для нужд ЖКХ.  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DA8B5D9F-1BC4-4BF9-A321-47A1B9BF9B2A}" type="parTrans" cxnId="{187B2D14-926E-4745-BD8B-74C91C3D1F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3B44B350-78AC-44AB-BF03-B0F3A54EDDA6}" type="sibTrans" cxnId="{187B2D14-926E-4745-BD8B-74C91C3D1F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9229747C-320D-4C96-A397-803646C39D5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1" dirty="0" smtClean="0">
              <a:solidFill>
                <a:schemeClr val="bg2">
                  <a:lumMod val="25000"/>
                </a:schemeClr>
              </a:solidFill>
            </a:rPr>
            <a:t>Разработчик – ОАО «</a:t>
          </a:r>
          <a:r>
            <a:rPr lang="ru-RU" sz="1000" b="1" dirty="0" err="1" smtClean="0">
              <a:solidFill>
                <a:schemeClr val="bg2">
                  <a:lumMod val="25000"/>
                </a:schemeClr>
              </a:solidFill>
            </a:rPr>
            <a:t>Сатурн-Газовые</a:t>
          </a:r>
          <a:r>
            <a:rPr lang="ru-RU" sz="1000" b="1" dirty="0" smtClean="0">
              <a:solidFill>
                <a:schemeClr val="bg2">
                  <a:lumMod val="25000"/>
                </a:schemeClr>
              </a:solidFill>
            </a:rPr>
            <a:t> турбины» при поддержке ТП «МРЭ»</a:t>
          </a:r>
          <a:endParaRPr lang="ru-RU" sz="1000" b="1" dirty="0">
            <a:solidFill>
              <a:schemeClr val="bg2">
                <a:lumMod val="25000"/>
              </a:schemeClr>
            </a:solidFill>
          </a:endParaRPr>
        </a:p>
      </dgm:t>
    </dgm:pt>
    <dgm:pt modelId="{C5A30625-144B-4731-A1A4-6106BC23D543}" type="parTrans" cxnId="{115787ED-8084-4F95-BA98-97D1676C8B4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2772D53D-2827-40CD-A13F-B8FBF0FF4D86}" type="sibTrans" cxnId="{115787ED-8084-4F95-BA98-97D1676C8B4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B109A2E8-8FDF-4FA2-A056-CBE50AE7DDE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 marL="0" indent="0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Энерготехнологические комплексы широкой линейки мощности на твердом топливе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C16ACD61-810B-41CE-8513-B4F52D83CEA6}" type="parTrans" cxnId="{B68F3D64-4F08-433E-860E-12B7FA4BCA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FF2D55CC-D2D7-4304-B329-B733D1D5C7E3}" type="sibTrans" cxnId="{B68F3D64-4F08-433E-860E-12B7FA4BCA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67627A9B-6D87-40B3-9AFA-6491D3B0FFC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1" dirty="0" smtClean="0">
              <a:solidFill>
                <a:schemeClr val="bg2">
                  <a:lumMod val="25000"/>
                </a:schemeClr>
              </a:solidFill>
            </a:rPr>
            <a:t>Разработчик – Инновационный территориальный кластер Кемеровской области  (в т.ч. </a:t>
          </a:r>
          <a:r>
            <a:rPr lang="ru-RU" sz="1000" b="1" dirty="0" err="1" smtClean="0">
              <a:solidFill>
                <a:schemeClr val="bg2">
                  <a:lumMod val="25000"/>
                </a:schemeClr>
              </a:solidFill>
            </a:rPr>
            <a:t>СибГИУ</a:t>
          </a:r>
          <a:r>
            <a:rPr lang="ru-RU" sz="1000" b="1" dirty="0" smtClean="0">
              <a:solidFill>
                <a:schemeClr val="bg2">
                  <a:lumMod val="25000"/>
                </a:schemeClr>
              </a:solidFill>
            </a:rPr>
            <a:t>)</a:t>
          </a:r>
          <a:endParaRPr lang="ru-RU" sz="1000" b="1" dirty="0">
            <a:solidFill>
              <a:schemeClr val="bg2">
                <a:lumMod val="25000"/>
              </a:schemeClr>
            </a:solidFill>
          </a:endParaRPr>
        </a:p>
      </dgm:t>
    </dgm:pt>
    <dgm:pt modelId="{7957D221-AEA4-4722-9919-F9D70AD79540}" type="parTrans" cxnId="{77555DF1-6517-42BC-B9AA-20943C7792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88056F96-493A-40DA-B9D1-A4585D2800BD}" type="sibTrans" cxnId="{77555DF1-6517-42BC-B9AA-20943C7792B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F44F3607-EC17-4158-AEB8-07F3F19E212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00" b="1" dirty="0" smtClean="0">
              <a:solidFill>
                <a:schemeClr val="bg2">
                  <a:lumMod val="25000"/>
                </a:schemeClr>
              </a:solidFill>
            </a:rPr>
            <a:t>Преимущества: высокая производительность процесса, низкие удельные </a:t>
          </a:r>
          <a:r>
            <a:rPr lang="ru-RU" sz="1000" b="1" dirty="0" err="1" smtClean="0">
              <a:solidFill>
                <a:schemeClr val="bg2">
                  <a:lumMod val="25000"/>
                </a:schemeClr>
              </a:solidFill>
            </a:rPr>
            <a:t>капзатраты</a:t>
          </a:r>
          <a:r>
            <a:rPr lang="ru-RU" sz="1000" b="1" dirty="0" smtClean="0">
              <a:solidFill>
                <a:schemeClr val="bg2">
                  <a:lumMod val="25000"/>
                </a:schemeClr>
              </a:solidFill>
            </a:rPr>
            <a:t>, экологически чистое производство, широкий спектр получаемой продукции </a:t>
          </a:r>
          <a:endParaRPr lang="ru-RU" sz="1000" b="1" dirty="0">
            <a:solidFill>
              <a:schemeClr val="bg2">
                <a:lumMod val="25000"/>
              </a:schemeClr>
            </a:solidFill>
          </a:endParaRPr>
        </a:p>
      </dgm:t>
    </dgm:pt>
    <dgm:pt modelId="{BD6B53D5-19C4-4BDE-94B7-99C497D07A87}" type="parTrans" cxnId="{04EE335A-94AF-4AD3-A71C-3AAD5DC1A1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C52E30F5-ABA3-45BE-9C9F-178386B222F9}" type="sibTrans" cxnId="{04EE335A-94AF-4AD3-A71C-3AAD5DC1A1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6EF71438-95B4-4537-94FA-B0455BB3754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Комбинирующие модульные энергетические комплексы, использующие генерацию на основе традиционных топливных ресурсов и ВИЭ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5494B1E0-AFCD-47FA-84AD-6236D2C60051}" type="parTrans" cxnId="{5A246ABA-55B4-4334-A0A0-787DAF43001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EFC6912F-2717-40C7-8909-0AD373ED93F2}" type="sibTrans" cxnId="{5A246ABA-55B4-4334-A0A0-787DAF43001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DE9ACBD9-A0C8-45AE-83CC-042F53FFA34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050" b="1" dirty="0" smtClean="0">
              <a:solidFill>
                <a:schemeClr val="bg2">
                  <a:lumMod val="25000"/>
                </a:schemeClr>
              </a:solidFill>
            </a:rPr>
            <a:t>Предполагается привлечение средств заинтересованных потребителей  разрабатываемой продукции</a:t>
          </a:r>
          <a:endParaRPr lang="ru-RU" sz="1050" b="1" dirty="0">
            <a:solidFill>
              <a:schemeClr val="bg2">
                <a:lumMod val="25000"/>
              </a:schemeClr>
            </a:solidFill>
          </a:endParaRPr>
        </a:p>
      </dgm:t>
    </dgm:pt>
    <dgm:pt modelId="{35A0C68E-C18A-458D-80B2-31A53B6436D7}" type="parTrans" cxnId="{9F8AE910-424E-41FE-A5EB-F327A9C9782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CAC54BE8-1717-434D-BDD1-695353DA1F40}" type="sibTrans" cxnId="{9F8AE910-424E-41FE-A5EB-F327A9C9782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/>
        </a:p>
      </dgm:t>
    </dgm:pt>
    <dgm:pt modelId="{E37DEA82-B470-490D-B57E-DEEDF7B7A61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Создание высокоэффективных энергетических комплексов на основе технологий газификации местных топливных ресурсов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88BCF94E-E9BE-4594-81DD-D1F3E7A91632}" type="parTrans" cxnId="{BF01B958-7BB7-4375-A9C0-5FE2C78699B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E0FF2E18-5D3A-4218-BB39-31275F8AA670}" type="sibTrans" cxnId="{BF01B958-7BB7-4375-A9C0-5FE2C78699B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BFC44097-FD5A-41D7-BCC7-2FD291F8869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bg2">
                  <a:lumMod val="25000"/>
                </a:schemeClr>
              </a:solidFill>
            </a:rPr>
            <a:t>Потенциальные разработчики – ЗАО «Карбоника-Ф», </a:t>
          </a:r>
          <a:r>
            <a:rPr lang="ru-RU" sz="1100" b="1" i="0" dirty="0" smtClean="0">
              <a:solidFill>
                <a:schemeClr val="bg2">
                  <a:lumMod val="25000"/>
                </a:schemeClr>
              </a:solidFill>
            </a:rPr>
            <a:t>ИУХМ СО РАН и др.</a:t>
          </a:r>
          <a:endParaRPr lang="ru-RU" sz="1100" b="1" dirty="0">
            <a:solidFill>
              <a:schemeClr val="bg2">
                <a:lumMod val="25000"/>
              </a:schemeClr>
            </a:solidFill>
          </a:endParaRPr>
        </a:p>
      </dgm:t>
    </dgm:pt>
    <dgm:pt modelId="{6AC2E6A5-603A-4AB5-8050-5950E387576B}" type="parTrans" cxnId="{D3FF888A-DE6F-4F85-AB9D-74B34C19245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87A788B0-1A0C-4EA3-B629-318761E4D8C3}" type="sibTrans" cxnId="{D3FF888A-DE6F-4F85-AB9D-74B34C19245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94A8ABBE-0AB7-4869-91ED-EBA82DDD743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tIns="36000" rIns="36000" bIns="3600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100" b="1" dirty="0" err="1" smtClean="0">
              <a:solidFill>
                <a:schemeClr val="bg2">
                  <a:lumMod val="25000"/>
                </a:schemeClr>
              </a:solidFill>
            </a:rPr>
            <a:t>Мощностной</a:t>
          </a:r>
          <a:r>
            <a:rPr lang="ru-RU" sz="1100" b="1" dirty="0" smtClean="0">
              <a:solidFill>
                <a:schemeClr val="bg2">
                  <a:lumMod val="25000"/>
                </a:schemeClr>
              </a:solidFill>
            </a:rPr>
            <a:t> ряд отдельных энергоблоков – от 1МВт до 5 МВт. Возможна модульная компоновка.</a:t>
          </a:r>
          <a:endParaRPr lang="ru-RU" sz="1100" b="1" dirty="0">
            <a:solidFill>
              <a:schemeClr val="bg2">
                <a:lumMod val="25000"/>
              </a:schemeClr>
            </a:solidFill>
          </a:endParaRPr>
        </a:p>
      </dgm:t>
    </dgm:pt>
    <dgm:pt modelId="{90334B6E-89F0-44BA-A69C-03F8D3897E6B}" type="parTrans" cxnId="{50187F18-F6F3-42BB-96E5-1E7738DE0A9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C9871033-8215-4A66-B838-65DCD68C7235}" type="sibTrans" cxnId="{50187F18-F6F3-42BB-96E5-1E7738DE0A9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29034470-B48B-4E9D-AB02-EFA276282A8B}" type="pres">
      <dgm:prSet presAssocID="{60EC15B4-E7C1-4A90-8410-984A6A5A0C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E87996-C0BE-43D7-B0D6-54294C725A6A}" type="pres">
      <dgm:prSet presAssocID="{B109A2E8-8FDF-4FA2-A056-CBE50AE7DDE2}" presName="comp" presStyleCnt="0"/>
      <dgm:spPr/>
      <dgm:t>
        <a:bodyPr/>
        <a:lstStyle/>
        <a:p>
          <a:endParaRPr lang="ru-RU"/>
        </a:p>
      </dgm:t>
    </dgm:pt>
    <dgm:pt modelId="{8D2A7552-058C-48C9-8979-180860B95CBE}" type="pres">
      <dgm:prSet presAssocID="{B109A2E8-8FDF-4FA2-A056-CBE50AE7DDE2}" presName="box" presStyleLbl="node1" presStyleIdx="0" presStyleCnt="6" custScaleY="116343" custLinFactNeighborY="-15071"/>
      <dgm:spPr/>
      <dgm:t>
        <a:bodyPr/>
        <a:lstStyle/>
        <a:p>
          <a:endParaRPr lang="ru-RU"/>
        </a:p>
      </dgm:t>
    </dgm:pt>
    <dgm:pt modelId="{DBF6738F-D91B-4590-870E-CFCD00C44201}" type="pres">
      <dgm:prSet presAssocID="{B109A2E8-8FDF-4FA2-A056-CBE50AE7DDE2}" presName="img" presStyleLbl="fgImgPlace1" presStyleIdx="0" presStyleCnt="6" custScaleX="85369" custScaleY="118251" custLinFactNeighborX="-3136" custLinFactNeighborY="-6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C0B4EB-8041-4F78-B4CD-E0B7661DC316}" type="pres">
      <dgm:prSet presAssocID="{B109A2E8-8FDF-4FA2-A056-CBE50AE7DDE2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ECE7D-B7B4-41E2-BCD1-A0D9DDA1E79E}" type="pres">
      <dgm:prSet presAssocID="{FF2D55CC-D2D7-4304-B329-B733D1D5C7E3}" presName="spacer" presStyleCnt="0"/>
      <dgm:spPr/>
      <dgm:t>
        <a:bodyPr/>
        <a:lstStyle/>
        <a:p>
          <a:endParaRPr lang="ru-RU"/>
        </a:p>
      </dgm:t>
    </dgm:pt>
    <dgm:pt modelId="{3A70E84B-A016-404D-A50B-29385D3B6D70}" type="pres">
      <dgm:prSet presAssocID="{0CF6E7C3-A8B0-42ED-97D3-1384AD9A874A}" presName="comp" presStyleCnt="0"/>
      <dgm:spPr/>
      <dgm:t>
        <a:bodyPr/>
        <a:lstStyle/>
        <a:p>
          <a:endParaRPr lang="ru-RU"/>
        </a:p>
      </dgm:t>
    </dgm:pt>
    <dgm:pt modelId="{DA3A13BD-0088-47AC-8F8F-41B43DBD1AD2}" type="pres">
      <dgm:prSet presAssocID="{0CF6E7C3-A8B0-42ED-97D3-1384AD9A874A}" presName="box" presStyleLbl="node1" presStyleIdx="1" presStyleCnt="6" custScaleY="175774"/>
      <dgm:spPr/>
      <dgm:t>
        <a:bodyPr/>
        <a:lstStyle/>
        <a:p>
          <a:endParaRPr lang="ru-RU"/>
        </a:p>
      </dgm:t>
    </dgm:pt>
    <dgm:pt modelId="{75A75DFC-D8B6-4D91-AC80-093DE9546EE4}" type="pres">
      <dgm:prSet presAssocID="{0CF6E7C3-A8B0-42ED-97D3-1384AD9A874A}" presName="img" presStyleLbl="fgImgPlace1" presStyleIdx="1" presStyleCnt="6" custScaleX="85369" custScaleY="118251" custLinFactNeighborX="-3136" custLinFactNeighborY="-6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AC49D4-5CDC-4845-9DD4-28C58FBE9591}" type="pres">
      <dgm:prSet presAssocID="{0CF6E7C3-A8B0-42ED-97D3-1384AD9A874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EAB46-38B5-4B4A-92FF-94C9255D7BAF}" type="pres">
      <dgm:prSet presAssocID="{3B44B350-78AC-44AB-BF03-B0F3A54EDDA6}" presName="spacer" presStyleCnt="0"/>
      <dgm:spPr/>
      <dgm:t>
        <a:bodyPr/>
        <a:lstStyle/>
        <a:p>
          <a:endParaRPr lang="ru-RU"/>
        </a:p>
      </dgm:t>
    </dgm:pt>
    <dgm:pt modelId="{461B3DF7-36D0-4E7C-9B44-753E7137FA6B}" type="pres">
      <dgm:prSet presAssocID="{BCC36395-AF39-41CD-9230-83A252102666}" presName="comp" presStyleCnt="0"/>
      <dgm:spPr/>
      <dgm:t>
        <a:bodyPr/>
        <a:lstStyle/>
        <a:p>
          <a:endParaRPr lang="ru-RU"/>
        </a:p>
      </dgm:t>
    </dgm:pt>
    <dgm:pt modelId="{381DCC9E-9F14-4072-BF85-B418D50D3306}" type="pres">
      <dgm:prSet presAssocID="{BCC36395-AF39-41CD-9230-83A252102666}" presName="box" presStyleLbl="node1" presStyleIdx="2" presStyleCnt="6" custScaleY="120831"/>
      <dgm:spPr/>
      <dgm:t>
        <a:bodyPr/>
        <a:lstStyle/>
        <a:p>
          <a:endParaRPr lang="ru-RU"/>
        </a:p>
      </dgm:t>
    </dgm:pt>
    <dgm:pt modelId="{C6585AA4-7B90-44D5-A985-9143CB871ADB}" type="pres">
      <dgm:prSet presAssocID="{BCC36395-AF39-41CD-9230-83A252102666}" presName="img" presStyleLbl="fgImgPlace1" presStyleIdx="2" presStyleCnt="6" custScaleX="85369" custScaleY="118251" custLinFactNeighborX="-3136" custLinFactNeighborY="-6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71175A-FC18-4B70-831F-A93176E0A409}" type="pres">
      <dgm:prSet presAssocID="{BCC36395-AF39-41CD-9230-83A252102666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F912B-E5EB-40D3-AA77-7020AA0DC73E}" type="pres">
      <dgm:prSet presAssocID="{43398ABD-1095-4968-98D0-B6D4147B23DE}" presName="spacer" presStyleCnt="0"/>
      <dgm:spPr/>
      <dgm:t>
        <a:bodyPr/>
        <a:lstStyle/>
        <a:p>
          <a:endParaRPr lang="ru-RU"/>
        </a:p>
      </dgm:t>
    </dgm:pt>
    <dgm:pt modelId="{7360C843-54C3-487D-85FC-D3080CA414E6}" type="pres">
      <dgm:prSet presAssocID="{3ED86919-BEE8-44A7-9751-8EE27823C5C1}" presName="comp" presStyleCnt="0"/>
      <dgm:spPr/>
      <dgm:t>
        <a:bodyPr/>
        <a:lstStyle/>
        <a:p>
          <a:endParaRPr lang="ru-RU"/>
        </a:p>
      </dgm:t>
    </dgm:pt>
    <dgm:pt modelId="{3DDE4C2D-E935-4E8D-BA25-19487AC99CB7}" type="pres">
      <dgm:prSet presAssocID="{3ED86919-BEE8-44A7-9751-8EE27823C5C1}" presName="box" presStyleLbl="node1" presStyleIdx="3" presStyleCnt="6" custScaleY="137700"/>
      <dgm:spPr/>
      <dgm:t>
        <a:bodyPr/>
        <a:lstStyle/>
        <a:p>
          <a:endParaRPr lang="ru-RU"/>
        </a:p>
      </dgm:t>
    </dgm:pt>
    <dgm:pt modelId="{55139693-D913-4007-8820-E1EA85CCFB41}" type="pres">
      <dgm:prSet presAssocID="{3ED86919-BEE8-44A7-9751-8EE27823C5C1}" presName="img" presStyleLbl="fgImgPlace1" presStyleIdx="3" presStyleCnt="6" custScaleX="85369" custScaleY="118251" custLinFactNeighborX="-3136" custLinFactNeighborY="-60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42A252-3F83-413A-824B-700A0670AB43}" type="pres">
      <dgm:prSet presAssocID="{3ED86919-BEE8-44A7-9751-8EE27823C5C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5CC3B-10DA-4847-A04D-E0CB46E93325}" type="pres">
      <dgm:prSet presAssocID="{379B8EB9-B8E2-4EEC-9B7F-A583730DC9DF}" presName="spacer" presStyleCnt="0"/>
      <dgm:spPr/>
      <dgm:t>
        <a:bodyPr/>
        <a:lstStyle/>
        <a:p>
          <a:endParaRPr lang="ru-RU"/>
        </a:p>
      </dgm:t>
    </dgm:pt>
    <dgm:pt modelId="{D84DBA25-4C88-46AC-A492-69730FA72E1A}" type="pres">
      <dgm:prSet presAssocID="{E37DEA82-B470-490D-B57E-DEEDF7B7A61B}" presName="comp" presStyleCnt="0"/>
      <dgm:spPr/>
    </dgm:pt>
    <dgm:pt modelId="{B89DCB08-D4F1-4A6C-B70D-926B147363F4}" type="pres">
      <dgm:prSet presAssocID="{E37DEA82-B470-490D-B57E-DEEDF7B7A61B}" presName="box" presStyleLbl="node1" presStyleIdx="4" presStyleCnt="6" custScaleY="156281"/>
      <dgm:spPr/>
      <dgm:t>
        <a:bodyPr/>
        <a:lstStyle/>
        <a:p>
          <a:endParaRPr lang="ru-RU"/>
        </a:p>
      </dgm:t>
    </dgm:pt>
    <dgm:pt modelId="{EDD2BBF4-1D5B-47F6-9812-34CCB963F39A}" type="pres">
      <dgm:prSet presAssocID="{E37DEA82-B470-490D-B57E-DEEDF7B7A61B}" presName="img" presStyleLbl="fgImgPlace1" presStyleIdx="4" presStyleCnt="6" custScaleX="84113" custScaleY="118251" custLinFactNeighborX="-3764" custLinFactNeighborY="363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50A78-CF27-4BF9-8F8C-D94FE179495F}" type="pres">
      <dgm:prSet presAssocID="{E37DEA82-B470-490D-B57E-DEEDF7B7A61B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6320B-9A0F-4D03-9040-1CB4BFD49097}" type="pres">
      <dgm:prSet presAssocID="{E0FF2E18-5D3A-4218-BB39-31275F8AA670}" presName="spacer" presStyleCnt="0"/>
      <dgm:spPr/>
    </dgm:pt>
    <dgm:pt modelId="{31D73643-B663-4E78-9CA6-0D7FC9B986A7}" type="pres">
      <dgm:prSet presAssocID="{6EF71438-95B4-4537-94FA-B0455BB37544}" presName="comp" presStyleCnt="0"/>
      <dgm:spPr/>
      <dgm:t>
        <a:bodyPr/>
        <a:lstStyle/>
        <a:p>
          <a:endParaRPr lang="ru-RU"/>
        </a:p>
      </dgm:t>
    </dgm:pt>
    <dgm:pt modelId="{EE066B3E-4555-4367-AFA6-12AB79107756}" type="pres">
      <dgm:prSet presAssocID="{6EF71438-95B4-4537-94FA-B0455BB37544}" presName="box" presStyleLbl="node1" presStyleIdx="5" presStyleCnt="6" custScaleY="75152" custLinFactNeighborX="-121" custLinFactNeighborY="18673"/>
      <dgm:spPr/>
      <dgm:t>
        <a:bodyPr/>
        <a:lstStyle/>
        <a:p>
          <a:endParaRPr lang="ru-RU"/>
        </a:p>
      </dgm:t>
    </dgm:pt>
    <dgm:pt modelId="{F1218F17-3C6C-4C3F-BD4F-331EA76D5D04}" type="pres">
      <dgm:prSet presAssocID="{6EF71438-95B4-4537-94FA-B0455BB37544}" presName="img" presStyleLbl="fgImgPlace1" presStyleIdx="5" presStyleCnt="6" custScaleX="85369" custScaleY="82572" custLinFactNeighborX="-4116" custLinFactNeighborY="1409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9CA1AB-574E-44F6-937A-B376AAB83103}" type="pres">
      <dgm:prSet presAssocID="{6EF71438-95B4-4537-94FA-B0455BB3754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9A586-A6A5-4187-8032-96694107530D}" type="presOf" srcId="{3ED86919-BEE8-44A7-9751-8EE27823C5C1}" destId="{CD42A252-3F83-413A-824B-700A0670AB43}" srcOrd="1" destOrd="0" presId="urn:microsoft.com/office/officeart/2005/8/layout/vList4#2"/>
    <dgm:cxn modelId="{115787ED-8084-4F95-BA98-97D1676C8B44}" srcId="{0CF6E7C3-A8B0-42ED-97D3-1384AD9A874A}" destId="{9229747C-320D-4C96-A397-803646C39D53}" srcOrd="0" destOrd="0" parTransId="{C5A30625-144B-4731-A1A4-6106BC23D543}" sibTransId="{2772D53D-2827-40CD-A13F-B8FBF0FF4D86}"/>
    <dgm:cxn modelId="{CFAE3CFC-7203-47C7-A235-F6734328101C}" type="presOf" srcId="{B109A2E8-8FDF-4FA2-A056-CBE50AE7DDE2}" destId="{8D2A7552-058C-48C9-8979-180860B95CBE}" srcOrd="0" destOrd="0" presId="urn:microsoft.com/office/officeart/2005/8/layout/vList4#2"/>
    <dgm:cxn modelId="{530FE784-9A58-4619-9E18-34418C4B75BA}" type="presOf" srcId="{6EF71438-95B4-4537-94FA-B0455BB37544}" destId="{F79CA1AB-574E-44F6-937A-B376AAB83103}" srcOrd="1" destOrd="0" presId="urn:microsoft.com/office/officeart/2005/8/layout/vList4#2"/>
    <dgm:cxn modelId="{B90CFBD2-B183-4F0D-AC05-B1B54EF3431B}" type="presOf" srcId="{728A9244-FEDB-47C9-A570-6B5897BFB002}" destId="{381DCC9E-9F14-4072-BF85-B418D50D3306}" srcOrd="0" destOrd="1" presId="urn:microsoft.com/office/officeart/2005/8/layout/vList4#2"/>
    <dgm:cxn modelId="{C6C2BC25-15C0-4E96-AA63-FF6AA10C4C74}" type="presOf" srcId="{94A8ABBE-0AB7-4869-91ED-EBA82DDD743D}" destId="{36450A78-CF27-4BF9-8F8C-D94FE179495F}" srcOrd="1" destOrd="2" presId="urn:microsoft.com/office/officeart/2005/8/layout/vList4#2"/>
    <dgm:cxn modelId="{8AF4419C-9AB3-42A1-A78C-56E16FB0ABEA}" type="presOf" srcId="{B8EAF958-3F47-4C01-9536-4EE6CD2BE33E}" destId="{3DDE4C2D-E935-4E8D-BA25-19487AC99CB7}" srcOrd="0" destOrd="2" presId="urn:microsoft.com/office/officeart/2005/8/layout/vList4#2"/>
    <dgm:cxn modelId="{B68F3D64-4F08-433E-860E-12B7FA4BCACC}" srcId="{60EC15B4-E7C1-4A90-8410-984A6A5A0CA2}" destId="{B109A2E8-8FDF-4FA2-A056-CBE50AE7DDE2}" srcOrd="0" destOrd="0" parTransId="{C16ACD61-810B-41CE-8513-B4F52D83CEA6}" sibTransId="{FF2D55CC-D2D7-4304-B329-B733D1D5C7E3}"/>
    <dgm:cxn modelId="{8D4CF85F-07BA-45AD-B361-AF5771C5C27C}" srcId="{0CF6E7C3-A8B0-42ED-97D3-1384AD9A874A}" destId="{971D40C4-E466-4FC2-8816-73F5D0D382F1}" srcOrd="1" destOrd="0" parTransId="{999FFE9C-0EC9-4B92-BA3B-F71B475EC739}" sibTransId="{43E46189-C06F-49C4-9CDA-393B14E0FB67}"/>
    <dgm:cxn modelId="{9AE87246-57E2-4C34-AA11-D7E3515EF95E}" type="presOf" srcId="{BCC36395-AF39-41CD-9230-83A252102666}" destId="{2371175A-FC18-4B70-831F-A93176E0A409}" srcOrd="1" destOrd="0" presId="urn:microsoft.com/office/officeart/2005/8/layout/vList4#2"/>
    <dgm:cxn modelId="{F4D175FE-939F-4FBC-9AC6-6E7DCFB5F794}" type="presOf" srcId="{E37DEA82-B470-490D-B57E-DEEDF7B7A61B}" destId="{36450A78-CF27-4BF9-8F8C-D94FE179495F}" srcOrd="1" destOrd="0" presId="urn:microsoft.com/office/officeart/2005/8/layout/vList4#2"/>
    <dgm:cxn modelId="{15EDC845-D8D0-42F6-AB07-2E6322CBD7F6}" type="presOf" srcId="{BFC44097-FD5A-41D7-BCC7-2FD291F88697}" destId="{B89DCB08-D4F1-4A6C-B70D-926B147363F4}" srcOrd="0" destOrd="1" presId="urn:microsoft.com/office/officeart/2005/8/layout/vList4#2"/>
    <dgm:cxn modelId="{ECC10322-7C1B-4661-A143-1F2F2898BC30}" type="presOf" srcId="{971D40C4-E466-4FC2-8816-73F5D0D382F1}" destId="{DA3A13BD-0088-47AC-8F8F-41B43DBD1AD2}" srcOrd="0" destOrd="2" presId="urn:microsoft.com/office/officeart/2005/8/layout/vList4#2"/>
    <dgm:cxn modelId="{04EE335A-94AF-4AD3-A71C-3AAD5DC1A16D}" srcId="{B109A2E8-8FDF-4FA2-A056-CBE50AE7DDE2}" destId="{F44F3607-EC17-4158-AEB8-07F3F19E212E}" srcOrd="1" destOrd="0" parTransId="{BD6B53D5-19C4-4BDE-94B7-99C497D07A87}" sibTransId="{C52E30F5-ABA3-45BE-9C9F-178386B222F9}"/>
    <dgm:cxn modelId="{3FC2F05F-79B0-4AB7-845E-F3D3F3FBBBC7}" type="presOf" srcId="{BCC36395-AF39-41CD-9230-83A252102666}" destId="{381DCC9E-9F14-4072-BF85-B418D50D3306}" srcOrd="0" destOrd="0" presId="urn:microsoft.com/office/officeart/2005/8/layout/vList4#2"/>
    <dgm:cxn modelId="{D3FF888A-DE6F-4F85-AB9D-74B34C192455}" srcId="{E37DEA82-B470-490D-B57E-DEEDF7B7A61B}" destId="{BFC44097-FD5A-41D7-BCC7-2FD291F88697}" srcOrd="0" destOrd="0" parTransId="{6AC2E6A5-603A-4AB5-8050-5950E387576B}" sibTransId="{87A788B0-1A0C-4EA3-B629-318761E4D8C3}"/>
    <dgm:cxn modelId="{964811DD-C3A3-4E97-A331-059FC66FF090}" type="presOf" srcId="{E37DEA82-B470-490D-B57E-DEEDF7B7A61B}" destId="{B89DCB08-D4F1-4A6C-B70D-926B147363F4}" srcOrd="0" destOrd="0" presId="urn:microsoft.com/office/officeart/2005/8/layout/vList4#2"/>
    <dgm:cxn modelId="{A29DC1FC-7F47-43C5-BAC1-4164E74B9ABA}" type="presOf" srcId="{DE9ACBD9-A0C8-45AE-83CC-042F53FFA34E}" destId="{381DCC9E-9F14-4072-BF85-B418D50D3306}" srcOrd="0" destOrd="2" presId="urn:microsoft.com/office/officeart/2005/8/layout/vList4#2"/>
    <dgm:cxn modelId="{8ECA31D1-70C0-424A-A6EB-ED3B69A9CA44}" type="presOf" srcId="{BFC44097-FD5A-41D7-BCC7-2FD291F88697}" destId="{36450A78-CF27-4BF9-8F8C-D94FE179495F}" srcOrd="1" destOrd="1" presId="urn:microsoft.com/office/officeart/2005/8/layout/vList4#2"/>
    <dgm:cxn modelId="{BF01B958-7BB7-4375-A9C0-5FE2C78699B0}" srcId="{60EC15B4-E7C1-4A90-8410-984A6A5A0CA2}" destId="{E37DEA82-B470-490D-B57E-DEEDF7B7A61B}" srcOrd="4" destOrd="0" parTransId="{88BCF94E-E9BE-4594-81DD-D1F3E7A91632}" sibTransId="{E0FF2E18-5D3A-4218-BB39-31275F8AA670}"/>
    <dgm:cxn modelId="{50187F18-F6F3-42BB-96E5-1E7738DE0A9C}" srcId="{E37DEA82-B470-490D-B57E-DEEDF7B7A61B}" destId="{94A8ABBE-0AB7-4869-91ED-EBA82DDD743D}" srcOrd="1" destOrd="0" parTransId="{90334B6E-89F0-44BA-A69C-03F8D3897E6B}" sibTransId="{C9871033-8215-4A66-B838-65DCD68C7235}"/>
    <dgm:cxn modelId="{5A246ABA-55B4-4334-A0A0-787DAF43001A}" srcId="{60EC15B4-E7C1-4A90-8410-984A6A5A0CA2}" destId="{6EF71438-95B4-4537-94FA-B0455BB37544}" srcOrd="5" destOrd="0" parTransId="{5494B1E0-AFCD-47FA-84AD-6236D2C60051}" sibTransId="{EFC6912F-2717-40C7-8909-0AD373ED93F2}"/>
    <dgm:cxn modelId="{84F3AFB6-274F-4348-9613-1E86AA4D7909}" type="presOf" srcId="{9229747C-320D-4C96-A397-803646C39D53}" destId="{1BAC49D4-5CDC-4845-9DD4-28C58FBE9591}" srcOrd="1" destOrd="1" presId="urn:microsoft.com/office/officeart/2005/8/layout/vList4#2"/>
    <dgm:cxn modelId="{0997D7B8-527D-4DD5-B0AB-9DAEC0CB0CF4}" type="presOf" srcId="{971D40C4-E466-4FC2-8816-73F5D0D382F1}" destId="{1BAC49D4-5CDC-4845-9DD4-28C58FBE9591}" srcOrd="1" destOrd="2" presId="urn:microsoft.com/office/officeart/2005/8/layout/vList4#2"/>
    <dgm:cxn modelId="{CB32C3F3-3FD1-4D7D-B528-F7078CEB1D08}" srcId="{60EC15B4-E7C1-4A90-8410-984A6A5A0CA2}" destId="{BCC36395-AF39-41CD-9230-83A252102666}" srcOrd="2" destOrd="0" parTransId="{037D5A59-6ADB-4203-B32F-B854D8B00B31}" sibTransId="{43398ABD-1095-4968-98D0-B6D4147B23DE}"/>
    <dgm:cxn modelId="{FAE4D624-2553-405C-9BD6-490A09829246}" type="presOf" srcId="{0CF6E7C3-A8B0-42ED-97D3-1384AD9A874A}" destId="{1BAC49D4-5CDC-4845-9DD4-28C58FBE9591}" srcOrd="1" destOrd="0" presId="urn:microsoft.com/office/officeart/2005/8/layout/vList4#2"/>
    <dgm:cxn modelId="{1441CBFD-809C-4E66-BFF0-B15FEC68E326}" type="presOf" srcId="{60EC15B4-E7C1-4A90-8410-984A6A5A0CA2}" destId="{29034470-B48B-4E9D-AB02-EFA276282A8B}" srcOrd="0" destOrd="0" presId="urn:microsoft.com/office/officeart/2005/8/layout/vList4#2"/>
    <dgm:cxn modelId="{79AC7CFA-EECD-464F-9A4C-B736EE6E179A}" type="presOf" srcId="{F5CEFF2C-DE0B-48EB-985F-4B78F9D7C5B2}" destId="{3DDE4C2D-E935-4E8D-BA25-19487AC99CB7}" srcOrd="0" destOrd="1" presId="urn:microsoft.com/office/officeart/2005/8/layout/vList4#2"/>
    <dgm:cxn modelId="{6A7B3AB9-C36C-4D9C-8867-A7B8B406E4BB}" type="presOf" srcId="{F5CEFF2C-DE0B-48EB-985F-4B78F9D7C5B2}" destId="{CD42A252-3F83-413A-824B-700A0670AB43}" srcOrd="1" destOrd="1" presId="urn:microsoft.com/office/officeart/2005/8/layout/vList4#2"/>
    <dgm:cxn modelId="{8D85B3D9-EF0A-4A9C-85DF-5493DD663DFA}" type="presOf" srcId="{B8EAF958-3F47-4C01-9536-4EE6CD2BE33E}" destId="{CD42A252-3F83-413A-824B-700A0670AB43}" srcOrd="1" destOrd="2" presId="urn:microsoft.com/office/officeart/2005/8/layout/vList4#2"/>
    <dgm:cxn modelId="{C36FC1C7-14AA-44A1-8488-AF22933E2B08}" type="presOf" srcId="{B109A2E8-8FDF-4FA2-A056-CBE50AE7DDE2}" destId="{39C0B4EB-8041-4F78-B4CD-E0B7661DC316}" srcOrd="1" destOrd="0" presId="urn:microsoft.com/office/officeart/2005/8/layout/vList4#2"/>
    <dgm:cxn modelId="{9F8AE910-424E-41FE-A5EB-F327A9C9782F}" srcId="{BCC36395-AF39-41CD-9230-83A252102666}" destId="{DE9ACBD9-A0C8-45AE-83CC-042F53FFA34E}" srcOrd="1" destOrd="0" parTransId="{35A0C68E-C18A-458D-80B2-31A53B6436D7}" sibTransId="{CAC54BE8-1717-434D-BDD1-695353DA1F40}"/>
    <dgm:cxn modelId="{116C6459-8EB4-4802-B94A-E4FF832DB6EA}" srcId="{BCC36395-AF39-41CD-9230-83A252102666}" destId="{728A9244-FEDB-47C9-A570-6B5897BFB002}" srcOrd="0" destOrd="0" parTransId="{B9D10C12-0E44-429F-BA6B-A6C8F79DC8AC}" sibTransId="{BEADE52E-2070-4962-9F1D-51E2B0074A0B}"/>
    <dgm:cxn modelId="{3711730A-E83B-4578-B767-BF98E411C643}" type="presOf" srcId="{67627A9B-6D87-40B3-9AFA-6491D3B0FFC5}" destId="{39C0B4EB-8041-4F78-B4CD-E0B7661DC316}" srcOrd="1" destOrd="1" presId="urn:microsoft.com/office/officeart/2005/8/layout/vList4#2"/>
    <dgm:cxn modelId="{C603924F-69A9-4A2A-9956-4C6D09B2907C}" type="presOf" srcId="{0CF6E7C3-A8B0-42ED-97D3-1384AD9A874A}" destId="{DA3A13BD-0088-47AC-8F8F-41B43DBD1AD2}" srcOrd="0" destOrd="0" presId="urn:microsoft.com/office/officeart/2005/8/layout/vList4#2"/>
    <dgm:cxn modelId="{77555DF1-6517-42BC-B9AA-20943C7792BE}" srcId="{B109A2E8-8FDF-4FA2-A056-CBE50AE7DDE2}" destId="{67627A9B-6D87-40B3-9AFA-6491D3B0FFC5}" srcOrd="0" destOrd="0" parTransId="{7957D221-AEA4-4722-9919-F9D70AD79540}" sibTransId="{88056F96-493A-40DA-B9D1-A4585D2800BD}"/>
    <dgm:cxn modelId="{34704267-A1DB-4344-9A15-D9CB0CE19021}" type="presOf" srcId="{6EF71438-95B4-4537-94FA-B0455BB37544}" destId="{EE066B3E-4555-4367-AFA6-12AB79107756}" srcOrd="0" destOrd="0" presId="urn:microsoft.com/office/officeart/2005/8/layout/vList4#2"/>
    <dgm:cxn modelId="{FC7E0BED-27C0-49DC-BFFB-B60A4B3A739B}" type="presOf" srcId="{728A9244-FEDB-47C9-A570-6B5897BFB002}" destId="{2371175A-FC18-4B70-831F-A93176E0A409}" srcOrd="1" destOrd="1" presId="urn:microsoft.com/office/officeart/2005/8/layout/vList4#2"/>
    <dgm:cxn modelId="{0EC379F2-076F-4DB2-A65D-E2662380E336}" srcId="{3ED86919-BEE8-44A7-9751-8EE27823C5C1}" destId="{B8EAF958-3F47-4C01-9536-4EE6CD2BE33E}" srcOrd="1" destOrd="0" parTransId="{8EF061D0-1568-412A-B82A-455D075B24C2}" sibTransId="{00E62CFC-23B7-43C1-B0AA-67985EF1C8E4}"/>
    <dgm:cxn modelId="{B42F0DDB-D693-4D92-9A34-608CCD7F4172}" type="presOf" srcId="{67627A9B-6D87-40B3-9AFA-6491D3B0FFC5}" destId="{8D2A7552-058C-48C9-8979-180860B95CBE}" srcOrd="0" destOrd="1" presId="urn:microsoft.com/office/officeart/2005/8/layout/vList4#2"/>
    <dgm:cxn modelId="{DE7EAD3A-B9AC-4E69-B6FC-77805319688A}" type="presOf" srcId="{F44F3607-EC17-4158-AEB8-07F3F19E212E}" destId="{8D2A7552-058C-48C9-8979-180860B95CBE}" srcOrd="0" destOrd="2" presId="urn:microsoft.com/office/officeart/2005/8/layout/vList4#2"/>
    <dgm:cxn modelId="{F43B52D8-F31C-451A-9C50-E00A9E68DCFA}" type="presOf" srcId="{3ED86919-BEE8-44A7-9751-8EE27823C5C1}" destId="{3DDE4C2D-E935-4E8D-BA25-19487AC99CB7}" srcOrd="0" destOrd="0" presId="urn:microsoft.com/office/officeart/2005/8/layout/vList4#2"/>
    <dgm:cxn modelId="{0E884C7C-3259-412A-A326-78EB5B3F5263}" srcId="{60EC15B4-E7C1-4A90-8410-984A6A5A0CA2}" destId="{3ED86919-BEE8-44A7-9751-8EE27823C5C1}" srcOrd="3" destOrd="0" parTransId="{101C88D0-7472-4072-8F43-BEDD0A9A19E1}" sibTransId="{379B8EB9-B8E2-4EEC-9B7F-A583730DC9DF}"/>
    <dgm:cxn modelId="{3A6F8DEB-E9DC-4D97-8707-FAB88D86BD08}" type="presOf" srcId="{9229747C-320D-4C96-A397-803646C39D53}" destId="{DA3A13BD-0088-47AC-8F8F-41B43DBD1AD2}" srcOrd="0" destOrd="1" presId="urn:microsoft.com/office/officeart/2005/8/layout/vList4#2"/>
    <dgm:cxn modelId="{E0D03F98-8608-427F-A805-618962BF636F}" srcId="{3ED86919-BEE8-44A7-9751-8EE27823C5C1}" destId="{F5CEFF2C-DE0B-48EB-985F-4B78F9D7C5B2}" srcOrd="0" destOrd="0" parTransId="{0257EF34-3F7A-4F03-B842-BBC476796912}" sibTransId="{C2CAB69A-B3F1-440F-80B7-ACEB68088F04}"/>
    <dgm:cxn modelId="{9452BF73-7F95-4BEE-A57D-5B54D4547EA4}" type="presOf" srcId="{DE9ACBD9-A0C8-45AE-83CC-042F53FFA34E}" destId="{2371175A-FC18-4B70-831F-A93176E0A409}" srcOrd="1" destOrd="2" presId="urn:microsoft.com/office/officeart/2005/8/layout/vList4#2"/>
    <dgm:cxn modelId="{187B2D14-926E-4745-BD8B-74C91C3D1F5F}" srcId="{60EC15B4-E7C1-4A90-8410-984A6A5A0CA2}" destId="{0CF6E7C3-A8B0-42ED-97D3-1384AD9A874A}" srcOrd="1" destOrd="0" parTransId="{DA8B5D9F-1BC4-4BF9-A321-47A1B9BF9B2A}" sibTransId="{3B44B350-78AC-44AB-BF03-B0F3A54EDDA6}"/>
    <dgm:cxn modelId="{CA82C38E-9F0F-4AC4-9653-BBB7C5D11494}" type="presOf" srcId="{94A8ABBE-0AB7-4869-91ED-EBA82DDD743D}" destId="{B89DCB08-D4F1-4A6C-B70D-926B147363F4}" srcOrd="0" destOrd="2" presId="urn:microsoft.com/office/officeart/2005/8/layout/vList4#2"/>
    <dgm:cxn modelId="{ADF01B72-B512-41A5-B452-D3C42641DB9A}" type="presOf" srcId="{F44F3607-EC17-4158-AEB8-07F3F19E212E}" destId="{39C0B4EB-8041-4F78-B4CD-E0B7661DC316}" srcOrd="1" destOrd="2" presId="urn:microsoft.com/office/officeart/2005/8/layout/vList4#2"/>
    <dgm:cxn modelId="{598B7FF5-3CC0-4994-9D99-3F7ADC7AA718}" type="presParOf" srcId="{29034470-B48B-4E9D-AB02-EFA276282A8B}" destId="{56E87996-C0BE-43D7-B0D6-54294C725A6A}" srcOrd="0" destOrd="0" presId="urn:microsoft.com/office/officeart/2005/8/layout/vList4#2"/>
    <dgm:cxn modelId="{9AB4C9C7-A9CD-49FD-AC1B-022A08215CE1}" type="presParOf" srcId="{56E87996-C0BE-43D7-B0D6-54294C725A6A}" destId="{8D2A7552-058C-48C9-8979-180860B95CBE}" srcOrd="0" destOrd="0" presId="urn:microsoft.com/office/officeart/2005/8/layout/vList4#2"/>
    <dgm:cxn modelId="{4F4C25D2-5910-4BF4-B708-3FE34556D8C8}" type="presParOf" srcId="{56E87996-C0BE-43D7-B0D6-54294C725A6A}" destId="{DBF6738F-D91B-4590-870E-CFCD00C44201}" srcOrd="1" destOrd="0" presId="urn:microsoft.com/office/officeart/2005/8/layout/vList4#2"/>
    <dgm:cxn modelId="{ADEA6CD4-1729-4045-9F9B-FB38D6171CE0}" type="presParOf" srcId="{56E87996-C0BE-43D7-B0D6-54294C725A6A}" destId="{39C0B4EB-8041-4F78-B4CD-E0B7661DC316}" srcOrd="2" destOrd="0" presId="urn:microsoft.com/office/officeart/2005/8/layout/vList4#2"/>
    <dgm:cxn modelId="{ADA504B0-B63E-45AD-8BDB-DE626C0A0A8B}" type="presParOf" srcId="{29034470-B48B-4E9D-AB02-EFA276282A8B}" destId="{BC3ECE7D-B7B4-41E2-BCD1-A0D9DDA1E79E}" srcOrd="1" destOrd="0" presId="urn:microsoft.com/office/officeart/2005/8/layout/vList4#2"/>
    <dgm:cxn modelId="{1C848D7B-A006-4623-B3D3-2B0359932219}" type="presParOf" srcId="{29034470-B48B-4E9D-AB02-EFA276282A8B}" destId="{3A70E84B-A016-404D-A50B-29385D3B6D70}" srcOrd="2" destOrd="0" presId="urn:microsoft.com/office/officeart/2005/8/layout/vList4#2"/>
    <dgm:cxn modelId="{2E2B4030-D3F0-4BCC-B6AD-3AA40362F559}" type="presParOf" srcId="{3A70E84B-A016-404D-A50B-29385D3B6D70}" destId="{DA3A13BD-0088-47AC-8F8F-41B43DBD1AD2}" srcOrd="0" destOrd="0" presId="urn:microsoft.com/office/officeart/2005/8/layout/vList4#2"/>
    <dgm:cxn modelId="{09D5C79F-E112-472A-B029-B0DDE11ED320}" type="presParOf" srcId="{3A70E84B-A016-404D-A50B-29385D3B6D70}" destId="{75A75DFC-D8B6-4D91-AC80-093DE9546EE4}" srcOrd="1" destOrd="0" presId="urn:microsoft.com/office/officeart/2005/8/layout/vList4#2"/>
    <dgm:cxn modelId="{EBACDBB3-CC28-4683-ABAF-58F951421C4F}" type="presParOf" srcId="{3A70E84B-A016-404D-A50B-29385D3B6D70}" destId="{1BAC49D4-5CDC-4845-9DD4-28C58FBE9591}" srcOrd="2" destOrd="0" presId="urn:microsoft.com/office/officeart/2005/8/layout/vList4#2"/>
    <dgm:cxn modelId="{2FB54F4A-2F53-45F3-840E-87606FE20DCC}" type="presParOf" srcId="{29034470-B48B-4E9D-AB02-EFA276282A8B}" destId="{4CCEAB46-38B5-4B4A-92FF-94C9255D7BAF}" srcOrd="3" destOrd="0" presId="urn:microsoft.com/office/officeart/2005/8/layout/vList4#2"/>
    <dgm:cxn modelId="{0056D5D0-ACF7-47D7-9801-95066B38AFB9}" type="presParOf" srcId="{29034470-B48B-4E9D-AB02-EFA276282A8B}" destId="{461B3DF7-36D0-4E7C-9B44-753E7137FA6B}" srcOrd="4" destOrd="0" presId="urn:microsoft.com/office/officeart/2005/8/layout/vList4#2"/>
    <dgm:cxn modelId="{0BDA6570-7CAA-4B7E-ACAC-88EC11F73502}" type="presParOf" srcId="{461B3DF7-36D0-4E7C-9B44-753E7137FA6B}" destId="{381DCC9E-9F14-4072-BF85-B418D50D3306}" srcOrd="0" destOrd="0" presId="urn:microsoft.com/office/officeart/2005/8/layout/vList4#2"/>
    <dgm:cxn modelId="{618992CE-12E7-4028-90AE-D3691B8EE0EF}" type="presParOf" srcId="{461B3DF7-36D0-4E7C-9B44-753E7137FA6B}" destId="{C6585AA4-7B90-44D5-A985-9143CB871ADB}" srcOrd="1" destOrd="0" presId="urn:microsoft.com/office/officeart/2005/8/layout/vList4#2"/>
    <dgm:cxn modelId="{C1D832BC-D0B6-4CF3-9EBC-599603305970}" type="presParOf" srcId="{461B3DF7-36D0-4E7C-9B44-753E7137FA6B}" destId="{2371175A-FC18-4B70-831F-A93176E0A409}" srcOrd="2" destOrd="0" presId="urn:microsoft.com/office/officeart/2005/8/layout/vList4#2"/>
    <dgm:cxn modelId="{1EF8D798-D733-42EC-953E-A49B59761B95}" type="presParOf" srcId="{29034470-B48B-4E9D-AB02-EFA276282A8B}" destId="{727F912B-E5EB-40D3-AA77-7020AA0DC73E}" srcOrd="5" destOrd="0" presId="urn:microsoft.com/office/officeart/2005/8/layout/vList4#2"/>
    <dgm:cxn modelId="{D01C47DA-4252-4870-B1CE-F7CA06D37557}" type="presParOf" srcId="{29034470-B48B-4E9D-AB02-EFA276282A8B}" destId="{7360C843-54C3-487D-85FC-D3080CA414E6}" srcOrd="6" destOrd="0" presId="urn:microsoft.com/office/officeart/2005/8/layout/vList4#2"/>
    <dgm:cxn modelId="{07AC663D-DA74-45C6-A789-3302E4A1415D}" type="presParOf" srcId="{7360C843-54C3-487D-85FC-D3080CA414E6}" destId="{3DDE4C2D-E935-4E8D-BA25-19487AC99CB7}" srcOrd="0" destOrd="0" presId="urn:microsoft.com/office/officeart/2005/8/layout/vList4#2"/>
    <dgm:cxn modelId="{BA02E077-965D-4C40-813D-7F8DF284A1D2}" type="presParOf" srcId="{7360C843-54C3-487D-85FC-D3080CA414E6}" destId="{55139693-D913-4007-8820-E1EA85CCFB41}" srcOrd="1" destOrd="0" presId="urn:microsoft.com/office/officeart/2005/8/layout/vList4#2"/>
    <dgm:cxn modelId="{0F47FD8B-AC0A-4B49-A3AB-EF97D0096F67}" type="presParOf" srcId="{7360C843-54C3-487D-85FC-D3080CA414E6}" destId="{CD42A252-3F83-413A-824B-700A0670AB43}" srcOrd="2" destOrd="0" presId="urn:microsoft.com/office/officeart/2005/8/layout/vList4#2"/>
    <dgm:cxn modelId="{4A0F84C3-7EBA-404E-AAAE-A548DC834C50}" type="presParOf" srcId="{29034470-B48B-4E9D-AB02-EFA276282A8B}" destId="{00A5CC3B-10DA-4847-A04D-E0CB46E93325}" srcOrd="7" destOrd="0" presId="urn:microsoft.com/office/officeart/2005/8/layout/vList4#2"/>
    <dgm:cxn modelId="{A8FB4DB3-C066-476F-A45A-A42AC8361F38}" type="presParOf" srcId="{29034470-B48B-4E9D-AB02-EFA276282A8B}" destId="{D84DBA25-4C88-46AC-A492-69730FA72E1A}" srcOrd="8" destOrd="0" presId="urn:microsoft.com/office/officeart/2005/8/layout/vList4#2"/>
    <dgm:cxn modelId="{30AA47CE-2F97-4A5D-87F3-A21539654190}" type="presParOf" srcId="{D84DBA25-4C88-46AC-A492-69730FA72E1A}" destId="{B89DCB08-D4F1-4A6C-B70D-926B147363F4}" srcOrd="0" destOrd="0" presId="urn:microsoft.com/office/officeart/2005/8/layout/vList4#2"/>
    <dgm:cxn modelId="{39D982E3-CC93-4AED-A790-007AB91722A9}" type="presParOf" srcId="{D84DBA25-4C88-46AC-A492-69730FA72E1A}" destId="{EDD2BBF4-1D5B-47F6-9812-34CCB963F39A}" srcOrd="1" destOrd="0" presId="urn:microsoft.com/office/officeart/2005/8/layout/vList4#2"/>
    <dgm:cxn modelId="{30F34D89-E109-4129-B538-097DB0989F41}" type="presParOf" srcId="{D84DBA25-4C88-46AC-A492-69730FA72E1A}" destId="{36450A78-CF27-4BF9-8F8C-D94FE179495F}" srcOrd="2" destOrd="0" presId="urn:microsoft.com/office/officeart/2005/8/layout/vList4#2"/>
    <dgm:cxn modelId="{6EEBB513-1CA1-43F2-B5C0-8C991D2104FB}" type="presParOf" srcId="{29034470-B48B-4E9D-AB02-EFA276282A8B}" destId="{5036320B-9A0F-4D03-9040-1CB4BFD49097}" srcOrd="9" destOrd="0" presId="urn:microsoft.com/office/officeart/2005/8/layout/vList4#2"/>
    <dgm:cxn modelId="{1EE9F4FE-A637-439D-B71A-949E95BAF67E}" type="presParOf" srcId="{29034470-B48B-4E9D-AB02-EFA276282A8B}" destId="{31D73643-B663-4E78-9CA6-0D7FC9B986A7}" srcOrd="10" destOrd="0" presId="urn:microsoft.com/office/officeart/2005/8/layout/vList4#2"/>
    <dgm:cxn modelId="{376B5B02-89EB-4044-B7D6-99F2BDC9867C}" type="presParOf" srcId="{31D73643-B663-4E78-9CA6-0D7FC9B986A7}" destId="{EE066B3E-4555-4367-AFA6-12AB79107756}" srcOrd="0" destOrd="0" presId="urn:microsoft.com/office/officeart/2005/8/layout/vList4#2"/>
    <dgm:cxn modelId="{2336DCB9-0240-4DDB-9DC9-FAE17127EEF9}" type="presParOf" srcId="{31D73643-B663-4E78-9CA6-0D7FC9B986A7}" destId="{F1218F17-3C6C-4C3F-BD4F-331EA76D5D04}" srcOrd="1" destOrd="0" presId="urn:microsoft.com/office/officeart/2005/8/layout/vList4#2"/>
    <dgm:cxn modelId="{652BF8BB-8052-4A58-B591-1B5F87C240E9}" type="presParOf" srcId="{31D73643-B663-4E78-9CA6-0D7FC9B986A7}" destId="{F79CA1AB-574E-44F6-937A-B376AAB8310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F5527C-79A7-41B6-89C7-ED6EB8534660}">
      <dsp:nvSpPr>
        <dsp:cNvPr id="0" name=""/>
        <dsp:cNvSpPr/>
      </dsp:nvSpPr>
      <dsp:spPr>
        <a:xfrm flipH="1">
          <a:off x="149373" y="0"/>
          <a:ext cx="4406195" cy="1244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800" b="1" kern="1200" dirty="0" smtClean="0"/>
            <a:t>Зарубежный опыт:</a:t>
          </a:r>
          <a:r>
            <a:rPr kumimoji="1" lang="ru-RU" sz="1800" kern="1200" dirty="0" smtClean="0"/>
            <a:t> </a:t>
          </a:r>
          <a:endParaRPr kumimoji="1" lang="ru-RU" sz="1800" b="1" kern="1200" dirty="0"/>
        </a:p>
      </dsp:txBody>
      <dsp:txXfrm flipH="1">
        <a:off x="149373" y="0"/>
        <a:ext cx="4406195" cy="124493"/>
      </dsp:txXfrm>
    </dsp:sp>
    <dsp:sp modelId="{2CE59E7A-0433-471E-9343-6919FE2C297C}">
      <dsp:nvSpPr>
        <dsp:cNvPr id="0" name=""/>
        <dsp:cNvSpPr/>
      </dsp:nvSpPr>
      <dsp:spPr>
        <a:xfrm>
          <a:off x="0" y="127845"/>
          <a:ext cx="9036496" cy="2101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17780" rIns="99568" bIns="17780" numCol="1" spcCol="1270" anchor="t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ru-RU" sz="1400" kern="1200" dirty="0" smtClean="0"/>
            <a:t>приняты   стратегические документы  по развитию электроэнергетики в направлении распределенной генерации  в </a:t>
          </a:r>
          <a:r>
            <a:rPr kumimoji="1" lang="ru-RU" sz="1400" b="1" kern="1200" dirty="0" smtClean="0"/>
            <a:t>ЕС</a:t>
          </a:r>
          <a:r>
            <a:rPr kumimoji="1" lang="ru-RU" sz="1400" kern="1200" dirty="0" smtClean="0"/>
            <a:t> (Директива 2004/8/ЕС от 11.02.2004 «О развитии </a:t>
          </a:r>
          <a:r>
            <a:rPr kumimoji="1" lang="ru-RU" sz="1400" kern="1200" dirty="0" err="1" smtClean="0"/>
            <a:t>когенерации</a:t>
          </a:r>
          <a:r>
            <a:rPr kumimoji="1" lang="ru-RU" sz="1400" kern="1200" dirty="0" smtClean="0"/>
            <a:t> на основе полезного тепла на внутреннем энергетическом рынке»), </a:t>
          </a:r>
          <a:r>
            <a:rPr kumimoji="1" lang="ru-RU" sz="1400" b="1" kern="1200" dirty="0" smtClean="0"/>
            <a:t>США</a:t>
          </a:r>
          <a:r>
            <a:rPr kumimoji="1" lang="ru-RU" sz="1400" kern="1200" dirty="0" smtClean="0"/>
            <a:t> (Калифорния. План развития Распределенной генерации), </a:t>
          </a:r>
          <a:r>
            <a:rPr kumimoji="1" lang="ru-RU" sz="1400" b="1" kern="1200" dirty="0" smtClean="0"/>
            <a:t>Австралия</a:t>
          </a:r>
          <a:r>
            <a:rPr kumimoji="1" lang="ru-RU" sz="1400" kern="1200" dirty="0" smtClean="0"/>
            <a:t> (Программа по реформированию энергетики Австралии); </a:t>
          </a:r>
          <a:endParaRPr lang="ru-RU" sz="1400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ru-RU" sz="1400" kern="1200" dirty="0" smtClean="0"/>
            <a:t>в странах ЕС распределенная генерация составляет в среднем около  20%  от общего объема производства электроэнергии </a:t>
          </a:r>
          <a:r>
            <a:rPr kumimoji="1" lang="ru-RU" sz="1400" b="1" kern="1200" dirty="0" smtClean="0"/>
            <a:t>(в Дании </a:t>
          </a:r>
          <a:r>
            <a:rPr kumimoji="1" lang="en-US" sz="1400" b="1" kern="1200" dirty="0" smtClean="0"/>
            <a:t>&gt;50%)</a:t>
          </a:r>
          <a:r>
            <a:rPr kumimoji="1" lang="ru-RU" sz="1400" kern="1200" dirty="0" smtClean="0"/>
            <a:t>. В Дании планируется переход на возобновляемую энергетику до 33% к 2020 году и полный отказ от ископаемого топлива к 2050 году;</a:t>
          </a:r>
          <a:endParaRPr lang="ru-RU" sz="1400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ru-RU" sz="1400" kern="1200" dirty="0" smtClean="0"/>
            <a:t>в США эксплуатируется около 12 млн. установок малой распределенной генерации (единичной мощностью до 60 МВТ) общей установленной мощностью свыше 220 ГВт, а темпы прироста составляют порядка 5 ГВт в год.</a:t>
          </a:r>
          <a:endParaRPr lang="ru-RU" sz="1400" kern="1200" dirty="0"/>
        </a:p>
      </dsp:txBody>
      <dsp:txXfrm>
        <a:off x="0" y="127845"/>
        <a:ext cx="9036496" cy="21010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5DD3C-8B45-4BCA-BC80-987ACE5CB2D6}">
      <dsp:nvSpPr>
        <dsp:cNvPr id="0" name=""/>
        <dsp:cNvSpPr/>
      </dsp:nvSpPr>
      <dsp:spPr>
        <a:xfrm>
          <a:off x="0" y="23308"/>
          <a:ext cx="8089528" cy="89550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Исчерпание потенциала эффективности  централизованных систем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308"/>
        <a:ext cx="8089528" cy="895502"/>
      </dsp:txXfrm>
    </dsp:sp>
    <dsp:sp modelId="{9B81948D-394B-4368-936B-55286E412086}">
      <dsp:nvSpPr>
        <dsp:cNvPr id="0" name=""/>
        <dsp:cNvSpPr/>
      </dsp:nvSpPr>
      <dsp:spPr>
        <a:xfrm>
          <a:off x="0" y="958235"/>
          <a:ext cx="8089528" cy="1147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43" tIns="24130" rIns="135128" bIns="2413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тарифа на электроэнергию приводит к развитию распределенной генерации и уходу потребителей от централизованного снабжения к собственной генерации</a:t>
          </a:r>
          <a:endParaRPr lang="ru-RU" sz="15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дефекты модели рынка: не достаточно стимулов к эффективности, нет конкуренции на рознице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b="1" i="1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58235"/>
        <a:ext cx="8089528" cy="1147123"/>
      </dsp:txXfrm>
    </dsp:sp>
    <dsp:sp modelId="{40EE2138-EB93-44E6-8381-D69CC3DC3B32}">
      <dsp:nvSpPr>
        <dsp:cNvPr id="0" name=""/>
        <dsp:cNvSpPr/>
      </dsp:nvSpPr>
      <dsp:spPr>
        <a:xfrm>
          <a:off x="0" y="1972610"/>
          <a:ext cx="8089528" cy="85147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Разнообразие спроса на энергию и неспособность централизованной системы обеспечить его качественное удовлетворение</a:t>
          </a:r>
          <a:endParaRPr lang="ru-RU" sz="19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72610"/>
        <a:ext cx="8089528" cy="8514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5DD3C-8B45-4BCA-BC80-987ACE5CB2D6}">
      <dsp:nvSpPr>
        <dsp:cNvPr id="0" name=""/>
        <dsp:cNvSpPr/>
      </dsp:nvSpPr>
      <dsp:spPr>
        <a:xfrm>
          <a:off x="0" y="167006"/>
          <a:ext cx="8089528" cy="9266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Большой объем сегментированного спроса на энергию в России и удаленных регионов с изолированными системами энергоснабжения и высокой стоимостью доставки топлива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7006"/>
        <a:ext cx="8089528" cy="926640"/>
      </dsp:txXfrm>
    </dsp:sp>
    <dsp:sp modelId="{9B81948D-394B-4368-936B-55286E412086}">
      <dsp:nvSpPr>
        <dsp:cNvPr id="0" name=""/>
        <dsp:cNvSpPr/>
      </dsp:nvSpPr>
      <dsp:spPr>
        <a:xfrm>
          <a:off x="0" y="931080"/>
          <a:ext cx="808952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4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931080"/>
        <a:ext cx="8089528" cy="298080"/>
      </dsp:txXfrm>
    </dsp:sp>
    <dsp:sp modelId="{40EE2138-EB93-44E6-8381-D69CC3DC3B32}">
      <dsp:nvSpPr>
        <dsp:cNvPr id="0" name=""/>
        <dsp:cNvSpPr/>
      </dsp:nvSpPr>
      <dsp:spPr>
        <a:xfrm>
          <a:off x="0" y="1233600"/>
          <a:ext cx="8089528" cy="9266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Возрастающие затраты на </a:t>
          </a:r>
          <a:r>
            <a:rPr lang="ru-RU" sz="1800" b="1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инвестпрограммы</a:t>
          </a: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централизованных монополий еще больше повышают тариф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33600"/>
        <a:ext cx="8089528" cy="9266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2A7552-058C-48C9-8979-180860B95CBE}">
      <dsp:nvSpPr>
        <dsp:cNvPr id="0" name=""/>
        <dsp:cNvSpPr/>
      </dsp:nvSpPr>
      <dsp:spPr>
        <a:xfrm>
          <a:off x="0" y="0"/>
          <a:ext cx="9144000" cy="68495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Энерготехнологические комплексы широкой линейки мощности на твердом топливе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b="1" kern="1200" dirty="0" smtClean="0">
              <a:solidFill>
                <a:schemeClr val="bg2">
                  <a:lumMod val="25000"/>
                </a:schemeClr>
              </a:solidFill>
            </a:rPr>
            <a:t>Разработчик – Инновационный территориальный кластер Кемеровской области  (в т.ч. </a:t>
          </a:r>
          <a:r>
            <a:rPr lang="ru-RU" sz="1000" b="1" kern="1200" dirty="0" err="1" smtClean="0">
              <a:solidFill>
                <a:schemeClr val="bg2">
                  <a:lumMod val="25000"/>
                </a:schemeClr>
              </a:solidFill>
            </a:rPr>
            <a:t>СибГИУ</a:t>
          </a:r>
          <a:r>
            <a:rPr lang="ru-RU" sz="1000" b="1" kern="1200" dirty="0" smtClean="0">
              <a:solidFill>
                <a:schemeClr val="bg2">
                  <a:lumMod val="25000"/>
                </a:schemeClr>
              </a:solidFill>
            </a:rPr>
            <a:t>)</a:t>
          </a:r>
          <a:endParaRPr lang="ru-RU" sz="1000" b="1" kern="1200" dirty="0">
            <a:solidFill>
              <a:schemeClr val="bg2">
                <a:lumMod val="25000"/>
              </a:schemeClr>
            </a:solidFill>
          </a:endParaRP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b="1" kern="1200" dirty="0" smtClean="0">
              <a:solidFill>
                <a:schemeClr val="bg2">
                  <a:lumMod val="25000"/>
                </a:schemeClr>
              </a:solidFill>
            </a:rPr>
            <a:t>Преимущества: высокая производительность процесса, низкие удельные </a:t>
          </a:r>
          <a:r>
            <a:rPr lang="ru-RU" sz="1000" b="1" kern="1200" dirty="0" err="1" smtClean="0">
              <a:solidFill>
                <a:schemeClr val="bg2">
                  <a:lumMod val="25000"/>
                </a:schemeClr>
              </a:solidFill>
            </a:rPr>
            <a:t>капзатраты</a:t>
          </a:r>
          <a:r>
            <a:rPr lang="ru-RU" sz="1000" b="1" kern="1200" dirty="0" smtClean="0">
              <a:solidFill>
                <a:schemeClr val="bg2">
                  <a:lumMod val="25000"/>
                </a:schemeClr>
              </a:solidFill>
            </a:rPr>
            <a:t>, экологически чистое производство, широкий спектр получаемой продукции </a:t>
          </a:r>
          <a:endParaRPr lang="ru-RU" sz="1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87673" y="0"/>
        <a:ext cx="7256326" cy="684954"/>
      </dsp:txXfrm>
    </dsp:sp>
    <dsp:sp modelId="{DBF6738F-D91B-4590-870E-CFCD00C44201}">
      <dsp:nvSpPr>
        <dsp:cNvPr id="0" name=""/>
        <dsp:cNvSpPr/>
      </dsp:nvSpPr>
      <dsp:spPr>
        <a:xfrm>
          <a:off x="135308" y="61157"/>
          <a:ext cx="1561228" cy="5569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3A13BD-0088-47AC-8F8F-41B43DBD1AD2}">
      <dsp:nvSpPr>
        <dsp:cNvPr id="0" name=""/>
        <dsp:cNvSpPr/>
      </dsp:nvSpPr>
      <dsp:spPr>
        <a:xfrm>
          <a:off x="0" y="743828"/>
          <a:ext cx="9144000" cy="10348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2">
                  <a:lumMod val="25000"/>
                </a:schemeClr>
              </a:solidFill>
            </a:rPr>
            <a:t>ВИП-проект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sz="1400" b="1" kern="1200" dirty="0" err="1" smtClean="0">
              <a:solidFill>
                <a:schemeClr val="bg2">
                  <a:lumMod val="25000"/>
                </a:schemeClr>
              </a:solidFill>
            </a:rPr>
            <a:t>Минпромторга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 России по Созданию серийного производства типовых энергоустановок мощностью до 50 МВт для нужд ЖКХ.  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b="1" kern="1200" dirty="0" smtClean="0">
              <a:solidFill>
                <a:schemeClr val="bg2">
                  <a:lumMod val="25000"/>
                </a:schemeClr>
              </a:solidFill>
            </a:rPr>
            <a:t>Разработчик – ОАО «</a:t>
          </a:r>
          <a:r>
            <a:rPr lang="ru-RU" sz="1000" b="1" kern="1200" dirty="0" err="1" smtClean="0">
              <a:solidFill>
                <a:schemeClr val="bg2">
                  <a:lumMod val="25000"/>
                </a:schemeClr>
              </a:solidFill>
            </a:rPr>
            <a:t>Сатурн-Газовые</a:t>
          </a:r>
          <a:r>
            <a:rPr lang="ru-RU" sz="1000" b="1" kern="1200" dirty="0" smtClean="0">
              <a:solidFill>
                <a:schemeClr val="bg2">
                  <a:lumMod val="25000"/>
                </a:schemeClr>
              </a:solidFill>
            </a:rPr>
            <a:t> турбины» при поддержке ТП «МРЭ»</a:t>
          </a:r>
          <a:endParaRPr lang="ru-RU" sz="1000" b="1" kern="1200" dirty="0">
            <a:solidFill>
              <a:schemeClr val="bg2">
                <a:lumMod val="25000"/>
              </a:schemeClr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b="1" kern="1200" dirty="0" smtClean="0">
              <a:solidFill>
                <a:schemeClr val="bg2">
                  <a:lumMod val="25000"/>
                </a:schemeClr>
              </a:solidFill>
            </a:rPr>
            <a:t>Разработка типовых энергоустановок ведется на базе перспективного энергетического газотурбинного агрегата мощностью 6,3/8 МВт (ОАО «НПО «Сатурн»)</a:t>
          </a:r>
          <a:endParaRPr lang="ru-RU" sz="1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87673" y="743828"/>
        <a:ext cx="7256326" cy="1034846"/>
      </dsp:txXfrm>
    </dsp:sp>
    <dsp:sp modelId="{75A75DFC-D8B6-4D91-AC80-093DE9546EE4}">
      <dsp:nvSpPr>
        <dsp:cNvPr id="0" name=""/>
        <dsp:cNvSpPr/>
      </dsp:nvSpPr>
      <dsp:spPr>
        <a:xfrm>
          <a:off x="135308" y="979931"/>
          <a:ext cx="1561228" cy="5569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DCC9E-9F14-4072-BF85-B418D50D3306}">
      <dsp:nvSpPr>
        <dsp:cNvPr id="0" name=""/>
        <dsp:cNvSpPr/>
      </dsp:nvSpPr>
      <dsp:spPr>
        <a:xfrm>
          <a:off x="0" y="1837548"/>
          <a:ext cx="9144000" cy="7113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Энергетические газовые турбины малой мощности (</a:t>
          </a:r>
          <a:r>
            <a:rPr lang="ru-RU" sz="1400" b="1" kern="1200" dirty="0" err="1" smtClean="0">
              <a:solidFill>
                <a:schemeClr val="bg2">
                  <a:lumMod val="25000"/>
                </a:schemeClr>
              </a:solidFill>
            </a:rPr>
            <a:t>микротурбины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)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b="1" kern="1200" dirty="0" smtClean="0">
              <a:solidFill>
                <a:schemeClr val="bg2">
                  <a:lumMod val="25000"/>
                </a:schemeClr>
              </a:solidFill>
            </a:rPr>
            <a:t>Прорабатывается вопрос создания инновационного территориального кластера на территории Республики Башкортостан по  производству  отечественных </a:t>
          </a:r>
          <a:r>
            <a:rPr lang="ru-RU" sz="1050" b="1" kern="1200" dirty="0" err="1" smtClean="0">
              <a:solidFill>
                <a:schemeClr val="bg2">
                  <a:lumMod val="25000"/>
                </a:schemeClr>
              </a:solidFill>
            </a:rPr>
            <a:t>микротурбин</a:t>
          </a:r>
          <a:r>
            <a:rPr lang="ru-RU" sz="1050" b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ru-RU" sz="1050" b="1" kern="1200" dirty="0">
            <a:solidFill>
              <a:schemeClr val="bg2">
                <a:lumMod val="25000"/>
              </a:schemeClr>
            </a:solidFill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b="1" kern="1200" dirty="0" smtClean="0">
              <a:solidFill>
                <a:schemeClr val="bg2">
                  <a:lumMod val="25000"/>
                </a:schemeClr>
              </a:solidFill>
            </a:rPr>
            <a:t>Предполагается привлечение средств заинтересованных потребителей  разрабатываемой продукции</a:t>
          </a:r>
          <a:endParaRPr lang="ru-RU" sz="105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87673" y="1837548"/>
        <a:ext cx="7256326" cy="711376"/>
      </dsp:txXfrm>
    </dsp:sp>
    <dsp:sp modelId="{C6585AA4-7B90-44D5-A985-9143CB871ADB}">
      <dsp:nvSpPr>
        <dsp:cNvPr id="0" name=""/>
        <dsp:cNvSpPr/>
      </dsp:nvSpPr>
      <dsp:spPr>
        <a:xfrm>
          <a:off x="135308" y="1911917"/>
          <a:ext cx="1561228" cy="5569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E4C2D-E935-4E8D-BA25-19487AC99CB7}">
      <dsp:nvSpPr>
        <dsp:cNvPr id="0" name=""/>
        <dsp:cNvSpPr/>
      </dsp:nvSpPr>
      <dsp:spPr>
        <a:xfrm>
          <a:off x="0" y="2607799"/>
          <a:ext cx="9144000" cy="8106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Свободнопоршневые двигатели, работающие на любом топливе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b="1" kern="1200" dirty="0" smtClean="0">
              <a:solidFill>
                <a:schemeClr val="bg2">
                  <a:lumMod val="25000"/>
                </a:schemeClr>
              </a:solidFill>
            </a:rPr>
            <a:t>Разработчик - ПК Научно-производственная фирма «ЭКИП» </a:t>
          </a:r>
          <a:endParaRPr lang="ru-RU" sz="1050" b="1" kern="1200" dirty="0">
            <a:solidFill>
              <a:schemeClr val="bg2">
                <a:lumMod val="25000"/>
              </a:schemeClr>
            </a:solidFill>
          </a:endParaRPr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b="1" kern="1200" dirty="0" smtClean="0">
              <a:solidFill>
                <a:schemeClr val="bg2">
                  <a:lumMod val="25000"/>
                </a:schemeClr>
              </a:solidFill>
            </a:rPr>
            <a:t>высокий КПД (до 58%) по сравнению с КПД традиционных ГТУ (35-40%); </a:t>
          </a:r>
          <a:r>
            <a:rPr lang="ru-RU" sz="1050" b="1" kern="1200" dirty="0" err="1" smtClean="0">
              <a:solidFill>
                <a:schemeClr val="bg2">
                  <a:lumMod val="25000"/>
                </a:schemeClr>
              </a:solidFill>
            </a:rPr>
            <a:t>многотопливность</a:t>
          </a:r>
          <a:r>
            <a:rPr lang="ru-RU" sz="1050" b="1" kern="1200" dirty="0" smtClean="0">
              <a:solidFill>
                <a:schemeClr val="bg2">
                  <a:lumMod val="25000"/>
                </a:schemeClr>
              </a:solidFill>
            </a:rPr>
            <a:t>, низкие затраты при эксплуатации и ремонте</a:t>
          </a:r>
          <a:endParaRPr lang="ru-RU" sz="105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87673" y="2607799"/>
        <a:ext cx="7256326" cy="810690"/>
      </dsp:txXfrm>
    </dsp:sp>
    <dsp:sp modelId="{55139693-D913-4007-8820-E1EA85CCFB41}">
      <dsp:nvSpPr>
        <dsp:cNvPr id="0" name=""/>
        <dsp:cNvSpPr/>
      </dsp:nvSpPr>
      <dsp:spPr>
        <a:xfrm>
          <a:off x="135308" y="2731824"/>
          <a:ext cx="1561228" cy="5569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9DCB08-D4F1-4A6C-B70D-926B147363F4}">
      <dsp:nvSpPr>
        <dsp:cNvPr id="0" name=""/>
        <dsp:cNvSpPr/>
      </dsp:nvSpPr>
      <dsp:spPr>
        <a:xfrm>
          <a:off x="0" y="3477363"/>
          <a:ext cx="9144000" cy="92008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Создание высокоэффективных энергетических комплексов на основе технологий газификации местных топливных ресурсов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b="1" kern="1200" dirty="0" smtClean="0">
              <a:solidFill>
                <a:schemeClr val="bg2">
                  <a:lumMod val="25000"/>
                </a:schemeClr>
              </a:solidFill>
            </a:rPr>
            <a:t>Потенциальные разработчики – ЗАО «Карбоника-Ф», </a:t>
          </a:r>
          <a:r>
            <a:rPr lang="ru-RU" sz="1100" b="1" i="0" kern="1200" dirty="0" smtClean="0">
              <a:solidFill>
                <a:schemeClr val="bg2">
                  <a:lumMod val="25000"/>
                </a:schemeClr>
              </a:solidFill>
            </a:rPr>
            <a:t>ИУХМ СО РАН и др.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b="1" kern="1200" dirty="0" err="1" smtClean="0">
              <a:solidFill>
                <a:schemeClr val="bg2">
                  <a:lumMod val="25000"/>
                </a:schemeClr>
              </a:solidFill>
            </a:rPr>
            <a:t>Мощностной</a:t>
          </a:r>
          <a:r>
            <a:rPr lang="ru-RU" sz="1100" b="1" kern="1200" dirty="0" smtClean="0">
              <a:solidFill>
                <a:schemeClr val="bg2">
                  <a:lumMod val="25000"/>
                </a:schemeClr>
              </a:solidFill>
            </a:rPr>
            <a:t> ряд отдельных энергоблоков – от 1МВт до 5 МВт. Возможна модульная компоновка.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87673" y="3477363"/>
        <a:ext cx="7256326" cy="920084"/>
      </dsp:txXfrm>
    </dsp:sp>
    <dsp:sp modelId="{EDD2BBF4-1D5B-47F6-9812-34CCB963F39A}">
      <dsp:nvSpPr>
        <dsp:cNvPr id="0" name=""/>
        <dsp:cNvSpPr/>
      </dsp:nvSpPr>
      <dsp:spPr>
        <a:xfrm>
          <a:off x="135308" y="3676065"/>
          <a:ext cx="1538258" cy="5569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066B3E-4555-4367-AFA6-12AB79107756}">
      <dsp:nvSpPr>
        <dsp:cNvPr id="0" name=""/>
        <dsp:cNvSpPr/>
      </dsp:nvSpPr>
      <dsp:spPr>
        <a:xfrm>
          <a:off x="0" y="4458908"/>
          <a:ext cx="9144000" cy="44244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Комбинирующие модульные энергетические комплексы, использующие генерацию на основе традиционных топливных ресурсов и ВИЭ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87673" y="4458908"/>
        <a:ext cx="7256326" cy="442447"/>
      </dsp:txXfrm>
    </dsp:sp>
    <dsp:sp modelId="{F1218F17-3C6C-4C3F-BD4F-331EA76D5D04}">
      <dsp:nvSpPr>
        <dsp:cNvPr id="0" name=""/>
        <dsp:cNvSpPr/>
      </dsp:nvSpPr>
      <dsp:spPr>
        <a:xfrm>
          <a:off x="117386" y="4512450"/>
          <a:ext cx="1561228" cy="388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7E298-7BE9-497F-B87C-E908F4CDCE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F0A91-9721-42B1-9EBB-365BBE6C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86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7" y="163513"/>
            <a:ext cx="4608512" cy="9794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F7261-0EA8-43DE-9FE5-CBCD39A0BA60}" type="datetime1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D41ABCEE-78C1-4D9D-BEA6-C86FEBEC35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919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F7261-0EA8-43DE-9FE5-CBCD39A0BA60}" type="datetime1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41ABCEE-78C1-4D9D-BEA6-C86FEBEC35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413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F7261-0EA8-43DE-9FE5-CBCD39A0BA60}" type="datetime1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41ABCEE-78C1-4D9D-BEA6-C86FEBEC35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170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B5F5-6DE9-4361-AF8A-2C4D2B44F1C9}" type="datetime1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AC70A08C-42F8-4AF1-9864-8FC531DC7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CC5D-2200-4EF6-B808-BBF1B7C72E79}" type="datetime1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C8BC2C61-4EB0-4C88-A042-03D9BB7296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F7261-0EA8-43DE-9FE5-CBCD39A0BA60}" type="datetime1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D41ABCEE-78C1-4D9D-BEA6-C86FEBEC35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F7261-0EA8-43DE-9FE5-CBCD39A0BA60}" type="datetime1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41ABCEE-78C1-4D9D-BEA6-C86FEBEC35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F7261-0EA8-43DE-9FE5-CBCD39A0BA60}" type="datetime1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D41ABCEE-78C1-4D9D-BEA6-C86FEBEC35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14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6CA604-8472-4B5B-81F7-C2B5C84184A4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73795D-F740-4ED4-85F4-4E51704CA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  <p:sldLayoutId id="2147483701" r:id="rId14"/>
    <p:sldLayoutId id="2147483715" r:id="rId15"/>
    <p:sldLayoutId id="2147483717" r:id="rId16"/>
    <p:sldLayoutId id="2147483718" r:id="rId17"/>
    <p:sldLayoutId id="2147483719" r:id="rId18"/>
    <p:sldLayoutId id="214748372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" Type="http://schemas.openxmlformats.org/officeDocument/2006/relationships/image" Target="../media/image12.gif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gif"/><Relationship Id="rId29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24" Type="http://schemas.openxmlformats.org/officeDocument/2006/relationships/image" Target="../media/image33.gif"/><Relationship Id="rId32" Type="http://schemas.openxmlformats.org/officeDocument/2006/relationships/image" Target="../media/image41.png"/><Relationship Id="rId37" Type="http://schemas.openxmlformats.org/officeDocument/2006/relationships/image" Target="../media/image2.jpeg"/><Relationship Id="rId5" Type="http://schemas.openxmlformats.org/officeDocument/2006/relationships/image" Target="../media/image14.gif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jpeg"/><Relationship Id="rId36" Type="http://schemas.openxmlformats.org/officeDocument/2006/relationships/image" Target="../media/image45.png"/><Relationship Id="rId10" Type="http://schemas.openxmlformats.org/officeDocument/2006/relationships/image" Target="../media/image19.gif"/><Relationship Id="rId19" Type="http://schemas.openxmlformats.org/officeDocument/2006/relationships/image" Target="../media/image28.png"/><Relationship Id="rId31" Type="http://schemas.openxmlformats.org/officeDocument/2006/relationships/image" Target="../media/image40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gif"/><Relationship Id="rId30" Type="http://schemas.openxmlformats.org/officeDocument/2006/relationships/image" Target="../media/image39.jpeg"/><Relationship Id="rId35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ТП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«МАЛАЯ РАСПРЕДЕЛЕННАЯ ЭНЕРГЕТИКА»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2880320" cy="26803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Генеральный  директор  НП « Распределенная  энергетика», координатор  ТП «Малая  распределенная  энергетика» О.А.Новоселова </a:t>
            </a:r>
            <a:endParaRPr lang="ru-RU" sz="1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 b="381"/>
          <a:stretch>
            <a:fillRect/>
          </a:stretch>
        </p:blipFill>
        <p:spPr bwMode="auto">
          <a:xfrm>
            <a:off x="1713434" y="404664"/>
            <a:ext cx="849404" cy="792087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491880" y="1196751"/>
            <a:ext cx="0" cy="4248473"/>
          </a:xfrm>
          <a:prstGeom prst="line">
            <a:avLst/>
          </a:prstGeom>
          <a:ln w="317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91880" y="3212976"/>
            <a:ext cx="4865848" cy="0"/>
          </a:xfrm>
          <a:prstGeom prst="line">
            <a:avLst/>
          </a:prstGeom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693343" y="1484784"/>
            <a:ext cx="475252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95325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деятельности ТП: проблемы  и  перспективы.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1920" y="38610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07904" y="3429000"/>
            <a:ext cx="475252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Заседание  Комитета  РСПП  по  промышленной  политике 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, 13 апреля  2017 г.</a:t>
            </a:r>
          </a:p>
        </p:txBody>
      </p:sp>
    </p:spTree>
    <p:extLst>
      <p:ext uri="{BB962C8B-B14F-4D97-AF65-F5344CB8AC3E}">
        <p14:creationId xmlns="" xmlns:p14="http://schemas.microsoft.com/office/powerpoint/2010/main" val="249388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55" descr="http://www.aviationunion.ru/Images/news_28102010_001_big.jpg"/>
          <p:cNvPicPr>
            <a:picLocks noChangeAspect="1" noChangeArrowheads="1"/>
          </p:cNvPicPr>
          <p:nvPr/>
        </p:nvPicPr>
        <p:blipFill>
          <a:blip r:embed="rId2" cstate="print"/>
          <a:srcRect l="5040" t="21000" b="5501"/>
          <a:stretch>
            <a:fillRect/>
          </a:stretch>
        </p:blipFill>
        <p:spPr bwMode="auto">
          <a:xfrm>
            <a:off x="5004048" y="3645024"/>
            <a:ext cx="1872208" cy="695562"/>
          </a:xfrm>
          <a:prstGeom prst="rect">
            <a:avLst/>
          </a:prstGeom>
          <a:noFill/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DE7F3-848D-4098-952A-BBD6FD716C61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188640"/>
            <a:ext cx="6815100" cy="969987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Основные участники ТП «МРЭ»</a:t>
            </a:r>
          </a:p>
        </p:txBody>
      </p:sp>
      <p:pic>
        <p:nvPicPr>
          <p:cNvPr id="1026" name="Picture 2" descr="ОАО 'Управляющая компания 'Объединенная Двигателестроительная Коропорация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20" y="1588076"/>
            <a:ext cx="1944216" cy="665297"/>
          </a:xfrm>
          <a:prstGeom prst="rect">
            <a:avLst/>
          </a:prstGeom>
          <a:noFill/>
        </p:spPr>
      </p:pic>
      <p:pic>
        <p:nvPicPr>
          <p:cNvPr id="1028" name="Picture 4" descr="http://www.jiht.ru/images/company/about/emblema_jith_300_ohr_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556792"/>
            <a:ext cx="1523191" cy="503824"/>
          </a:xfrm>
          <a:prstGeom prst="rect">
            <a:avLst/>
          </a:prstGeom>
          <a:noFill/>
        </p:spPr>
      </p:pic>
      <p:pic>
        <p:nvPicPr>
          <p:cNvPr id="2" name="Picture 2" descr="Закрытое акционерное общество Карбоника-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877272"/>
            <a:ext cx="1754832" cy="45927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5" y="6018861"/>
            <a:ext cx="1728192" cy="63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1386" y="1474767"/>
            <a:ext cx="1162833" cy="123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ИНТЕР РАО ЕЭ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556792"/>
            <a:ext cx="2515158" cy="511935"/>
          </a:xfrm>
          <a:prstGeom prst="rect">
            <a:avLst/>
          </a:prstGeom>
          <a:noFill/>
        </p:spPr>
      </p:pic>
      <p:pic>
        <p:nvPicPr>
          <p:cNvPr id="1035" name="Picture 11" descr="http://forum.academpark.com/uploads/elfinder/show/logo_ra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1474767"/>
            <a:ext cx="1152128" cy="1102203"/>
          </a:xfrm>
          <a:prstGeom prst="rect">
            <a:avLst/>
          </a:prstGeom>
          <a:noFill/>
        </p:spPr>
      </p:pic>
      <p:pic>
        <p:nvPicPr>
          <p:cNvPr id="1037" name="Picture 13" descr="http://www.fortum.ru/assets/images/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664" y="2360516"/>
            <a:ext cx="1296143" cy="308926"/>
          </a:xfrm>
          <a:prstGeom prst="rect">
            <a:avLst/>
          </a:prstGeom>
          <a:noFill/>
        </p:spPr>
      </p:pic>
      <p:pic>
        <p:nvPicPr>
          <p:cNvPr id="1039" name="Picture 15" descr="http://www.business-class.su/images/loaded/i5723bb6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1818" y="2290450"/>
            <a:ext cx="1656184" cy="548907"/>
          </a:xfrm>
          <a:prstGeom prst="rect">
            <a:avLst/>
          </a:prstGeom>
          <a:noFill/>
        </p:spPr>
      </p:pic>
      <p:pic>
        <p:nvPicPr>
          <p:cNvPr id="22" name="Рисунок 21" descr="ВТИ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4941168"/>
            <a:ext cx="1246262" cy="323213"/>
          </a:xfrm>
          <a:prstGeom prst="rect">
            <a:avLst/>
          </a:prstGeom>
        </p:spPr>
      </p:pic>
      <p:grpSp>
        <p:nvGrpSpPr>
          <p:cNvPr id="5" name="Группа 24"/>
          <p:cNvGrpSpPr/>
          <p:nvPr/>
        </p:nvGrpSpPr>
        <p:grpSpPr>
          <a:xfrm>
            <a:off x="4932040" y="2276872"/>
            <a:ext cx="1296144" cy="1152128"/>
            <a:chOff x="4860032" y="2204864"/>
            <a:chExt cx="1440160" cy="1220987"/>
          </a:xfrm>
        </p:grpSpPr>
        <p:pic>
          <p:nvPicPr>
            <p:cNvPr id="1053" name="Picture 29" descr="logo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8064" y="2204864"/>
              <a:ext cx="792088" cy="799561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860032" y="3030776"/>
              <a:ext cx="1440160" cy="3950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950" b="1" dirty="0" smtClean="0">
                  <a:solidFill>
                    <a:schemeClr val="accent1">
                      <a:lumMod val="75000"/>
                    </a:schemeClr>
                  </a:solidFill>
                  <a:latin typeface="Arial"/>
                </a:rPr>
                <a:t>ИНСТИТУТ ТЕПЛОФИЗИКИ ИМ. С.С. КУТАТЕЛАДЗЕ</a:t>
              </a:r>
              <a:endParaRPr lang="ru-RU" sz="9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194866" y="3763711"/>
            <a:ext cx="1188640" cy="1135578"/>
            <a:chOff x="0" y="2780928"/>
            <a:chExt cx="1188640" cy="1135578"/>
          </a:xfrm>
        </p:grpSpPr>
        <p:pic>
          <p:nvPicPr>
            <p:cNvPr id="1055" name="Picture 31" descr="http://www.nrcki.ru/dyn_images/img6089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3528" y="2780928"/>
              <a:ext cx="581025" cy="714375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0" y="3501008"/>
              <a:ext cx="1188640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900" b="1" dirty="0" smtClean="0"/>
                <a:t>НИЦ «КУРЧАТОВСКИЙ</a:t>
              </a:r>
            </a:p>
            <a:p>
              <a:pPr algn="ctr"/>
              <a:r>
                <a:rPr lang="ru-RU" sz="900" b="1" dirty="0" smtClean="0"/>
                <a:t>ИНСТИТУТ»</a:t>
              </a:r>
              <a:endParaRPr lang="ru-RU" sz="900" dirty="0"/>
            </a:p>
          </p:txBody>
        </p:sp>
      </p:grpSp>
      <p:pic>
        <p:nvPicPr>
          <p:cNvPr id="1057" name="Picture 33" descr="http://www.metcoal.ru/NewsPic/64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5656" y="2780928"/>
            <a:ext cx="1368152" cy="957707"/>
          </a:xfrm>
          <a:prstGeom prst="rect">
            <a:avLst/>
          </a:prstGeom>
          <a:noFill/>
        </p:spPr>
      </p:pic>
      <p:pic>
        <p:nvPicPr>
          <p:cNvPr id="1059" name="Picture 35" descr="http://probalet.info/wp-content/uploads/2012/10/01-ballet1-252x30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72400" y="2636912"/>
            <a:ext cx="792088" cy="942962"/>
          </a:xfrm>
          <a:prstGeom prst="rect">
            <a:avLst/>
          </a:prstGeom>
          <a:noFill/>
        </p:spPr>
      </p:pic>
      <p:pic>
        <p:nvPicPr>
          <p:cNvPr id="1063" name="Picture 39" descr="ОАО &quot;Дальневосточная энергетическая управляющая компания&quot;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2813638"/>
            <a:ext cx="1152128" cy="796089"/>
          </a:xfrm>
          <a:prstGeom prst="rect">
            <a:avLst/>
          </a:prstGeom>
          <a:noFill/>
        </p:spPr>
      </p:pic>
      <p:pic>
        <p:nvPicPr>
          <p:cNvPr id="1065" name="Picture 41" descr="http://noyabrsk.rabota.mail.ru/employer-logo/688632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07704" y="6189779"/>
            <a:ext cx="1728192" cy="396044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58618" y="3861048"/>
            <a:ext cx="2085382" cy="33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7" name="Picture 43" descr="АСТ прибор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79912" y="5805264"/>
            <a:ext cx="1152128" cy="582537"/>
          </a:xfrm>
          <a:prstGeom prst="rect">
            <a:avLst/>
          </a:prstGeom>
          <a:noFill/>
        </p:spPr>
      </p:pic>
      <p:pic>
        <p:nvPicPr>
          <p:cNvPr id="1069" name="Picture 45" descr="http://www.sibea.ru/images/new_logo_pn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51920" y="4437112"/>
            <a:ext cx="1691680" cy="602616"/>
          </a:xfrm>
          <a:prstGeom prst="rect">
            <a:avLst/>
          </a:prstGeom>
          <a:noFill/>
        </p:spPr>
      </p:pic>
      <p:pic>
        <p:nvPicPr>
          <p:cNvPr id="1071" name="Picture 47" descr="log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47664" y="3861048"/>
            <a:ext cx="1008112" cy="940905"/>
          </a:xfrm>
          <a:prstGeom prst="rect">
            <a:avLst/>
          </a:prstGeom>
          <a:noFill/>
        </p:spPr>
      </p:pic>
      <p:pic>
        <p:nvPicPr>
          <p:cNvPr id="1073" name="Picture 49" descr="ДВФУ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76056" y="5877272"/>
            <a:ext cx="1083469" cy="529423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075" name="Picture 51" descr="NITOL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16416" y="5133189"/>
            <a:ext cx="720080" cy="960107"/>
          </a:xfrm>
          <a:prstGeom prst="rect">
            <a:avLst/>
          </a:prstGeom>
          <a:noFill/>
        </p:spPr>
      </p:pic>
      <p:pic>
        <p:nvPicPr>
          <p:cNvPr id="1077" name="Picture 53" descr="http://www.makonews.ru/media/pics/plogo4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987824" y="2924944"/>
            <a:ext cx="1786142" cy="640085"/>
          </a:xfrm>
          <a:prstGeom prst="rect">
            <a:avLst/>
          </a:prstGeom>
          <a:noFill/>
        </p:spPr>
      </p:pic>
      <p:pic>
        <p:nvPicPr>
          <p:cNvPr id="1087" name="Picture 63" descr="http://www.mtef.ru/assets/images/all_partners/proton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771800" y="4581128"/>
            <a:ext cx="936104" cy="1063147"/>
          </a:xfrm>
          <a:prstGeom prst="rect">
            <a:avLst/>
          </a:prstGeom>
          <a:noFill/>
        </p:spPr>
      </p:pic>
      <p:pic>
        <p:nvPicPr>
          <p:cNvPr id="1089" name="Picture 65" descr="Wärtsilä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79512" y="4950055"/>
            <a:ext cx="1047750" cy="628651"/>
          </a:xfrm>
          <a:prstGeom prst="rect">
            <a:avLst/>
          </a:prstGeom>
          <a:noFill/>
        </p:spPr>
      </p:pic>
      <p:pic>
        <p:nvPicPr>
          <p:cNvPr id="1097" name="Picture 73" descr="http://www.ulizza.com/upload/iblock/4c6/4c6b8783e3122809bd45365a862b0855.jpg"/>
          <p:cNvPicPr>
            <a:picLocks noChangeAspect="1" noChangeArrowheads="1"/>
          </p:cNvPicPr>
          <p:nvPr/>
        </p:nvPicPr>
        <p:blipFill>
          <a:blip r:embed="rId28" cstate="print"/>
          <a:srcRect t="37799" b="31274"/>
          <a:stretch>
            <a:fillRect/>
          </a:stretch>
        </p:blipFill>
        <p:spPr bwMode="auto">
          <a:xfrm>
            <a:off x="7020272" y="4365104"/>
            <a:ext cx="2016224" cy="428694"/>
          </a:xfrm>
          <a:prstGeom prst="rect">
            <a:avLst/>
          </a:prstGeom>
          <a:noFill/>
        </p:spPr>
      </p:pic>
      <p:pic>
        <p:nvPicPr>
          <p:cNvPr id="1099" name="Picture 75" descr="http://www.iep.uran.ru/images/mac/89t.gif"/>
          <p:cNvPicPr>
            <a:picLocks noChangeAspect="1" noChangeArrowheads="1"/>
          </p:cNvPicPr>
          <p:nvPr/>
        </p:nvPicPr>
        <p:blipFill>
          <a:blip r:embed="rId29" cstate="print"/>
          <a:srcRect l="37331" t="22304" r="6670" b="14216"/>
          <a:stretch>
            <a:fillRect/>
          </a:stretch>
        </p:blipFill>
        <p:spPr bwMode="auto">
          <a:xfrm>
            <a:off x="5652120" y="4365104"/>
            <a:ext cx="1152128" cy="487439"/>
          </a:xfrm>
          <a:prstGeom prst="rect">
            <a:avLst/>
          </a:prstGeom>
          <a:noFill/>
        </p:spPr>
      </p:pic>
      <p:pic>
        <p:nvPicPr>
          <p:cNvPr id="1103" name="Picture 79" descr="http://www.chelyabinsk.russian-club.net/Image/chelyabinsk/news/201201/132627705787899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403648" y="4725144"/>
            <a:ext cx="1224136" cy="920551"/>
          </a:xfrm>
          <a:prstGeom prst="rect">
            <a:avLst/>
          </a:prstGeom>
          <a:noFill/>
        </p:spPr>
      </p:pic>
      <p:pic>
        <p:nvPicPr>
          <p:cNvPr id="1105" name="Picture 81" descr="http://sdelanounas.ru/i/d/3/d3d3LnNkZWxhbm91bmFzLnJ1L3VwbG9hZHMvNi84LzY4NzEzMzU4MTgzOTcuanBlZz9fX2lkPTE3MDkw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635896" y="5157192"/>
            <a:ext cx="1944216" cy="476009"/>
          </a:xfrm>
          <a:prstGeom prst="rect">
            <a:avLst/>
          </a:prstGeom>
          <a:noFill/>
        </p:spPr>
      </p:pic>
      <p:pic>
        <p:nvPicPr>
          <p:cNvPr id="1107" name="Picture 83" descr="http://e2-ecoenergy.ru/images/logo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228184" y="2924944"/>
            <a:ext cx="648072" cy="648072"/>
          </a:xfrm>
          <a:prstGeom prst="rect">
            <a:avLst/>
          </a:prstGeom>
          <a:noFill/>
        </p:spPr>
      </p:pic>
      <p:pic>
        <p:nvPicPr>
          <p:cNvPr id="1109" name="Picture 85" descr="RUSSKII SVERPROVODNIK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868144" y="5229200"/>
            <a:ext cx="1467952" cy="334694"/>
          </a:xfrm>
          <a:prstGeom prst="rect">
            <a:avLst/>
          </a:prstGeom>
          <a:noFill/>
        </p:spPr>
      </p:pic>
      <p:pic>
        <p:nvPicPr>
          <p:cNvPr id="1041" name="Picture 17" descr="http://www.energoholding.gazprom.ru/dyn_images/img6228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763913" y="2216319"/>
            <a:ext cx="1224136" cy="597319"/>
          </a:xfrm>
          <a:prstGeom prst="rect">
            <a:avLst/>
          </a:prstGeom>
          <a:noFill/>
        </p:spPr>
      </p:pic>
      <p:pic>
        <p:nvPicPr>
          <p:cNvPr id="1061" name="Picture 37" descr="http://agora.guru.ru/nano_school-leti/images/ptilgold_ru.gif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771800" y="3789040"/>
            <a:ext cx="1800200" cy="610595"/>
          </a:xfrm>
          <a:prstGeom prst="rect">
            <a:avLst/>
          </a:prstGeom>
          <a:noFill/>
        </p:spPr>
      </p:pic>
      <p:grpSp>
        <p:nvGrpSpPr>
          <p:cNvPr id="7" name="Группа 60"/>
          <p:cNvGrpSpPr/>
          <p:nvPr/>
        </p:nvGrpSpPr>
        <p:grpSpPr>
          <a:xfrm>
            <a:off x="6948264" y="2708920"/>
            <a:ext cx="1079783" cy="1027857"/>
            <a:chOff x="7236296" y="2708920"/>
            <a:chExt cx="1079783" cy="1027857"/>
          </a:xfrm>
        </p:grpSpPr>
        <p:pic>
          <p:nvPicPr>
            <p:cNvPr id="1115" name="Picture 91" descr="ООО АльтЭнерго"/>
            <p:cNvPicPr>
              <a:picLocks noChangeAspect="1" noChangeArrowheads="1"/>
            </p:cNvPicPr>
            <p:nvPr/>
          </p:nvPicPr>
          <p:blipFill>
            <a:blip r:embed="rId36" cstate="print"/>
            <a:srcRect l="17148" r="19523" b="24235"/>
            <a:stretch>
              <a:fillRect/>
            </a:stretch>
          </p:blipFill>
          <p:spPr bwMode="auto">
            <a:xfrm>
              <a:off x="7524328" y="2708920"/>
              <a:ext cx="648072" cy="730686"/>
            </a:xfrm>
            <a:prstGeom prst="rect">
              <a:avLst/>
            </a:prstGeom>
            <a:noFill/>
          </p:spPr>
        </p:pic>
        <p:sp>
          <p:nvSpPr>
            <p:cNvPr id="60" name="TextBox 59"/>
            <p:cNvSpPr txBox="1"/>
            <p:nvPr/>
          </p:nvSpPr>
          <p:spPr>
            <a:xfrm>
              <a:off x="7236296" y="3429000"/>
              <a:ext cx="1079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err="1" smtClean="0">
                  <a:solidFill>
                    <a:srgbClr val="339933"/>
                  </a:solidFill>
                  <a:latin typeface="+mn-lt"/>
                </a:rPr>
                <a:t>АльтЭнерго</a:t>
              </a:r>
              <a:endParaRPr lang="ru-RU" sz="1400" b="1" dirty="0">
                <a:solidFill>
                  <a:srgbClr val="339933"/>
                </a:solidFill>
                <a:latin typeface="+mn-lt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195736" y="645789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И другие…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99592" y="370771"/>
            <a:ext cx="937994" cy="950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66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6170116"/>
            <a:ext cx="914400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07704" y="125774"/>
            <a:ext cx="7416824" cy="11367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Приоритетные технологии и инновационные проекты</a:t>
            </a:r>
            <a:endParaRPr lang="ru-RU" sz="2000" b="1" dirty="0" smtClean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10318687"/>
              </p:ext>
            </p:extLst>
          </p:nvPr>
        </p:nvGraphicFramePr>
        <p:xfrm>
          <a:off x="0" y="1196752"/>
          <a:ext cx="9144000" cy="490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4"/>
          <p:cNvGrpSpPr/>
          <p:nvPr/>
        </p:nvGrpSpPr>
        <p:grpSpPr>
          <a:xfrm>
            <a:off x="179512" y="116632"/>
            <a:ext cx="2436332" cy="1145844"/>
            <a:chOff x="37386" y="174279"/>
            <a:chExt cx="2014334" cy="116648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7386" y="174279"/>
              <a:ext cx="1872208" cy="1166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C:\Documents and Settings\Cherni_AA\Мои документы\Мои рисунки\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986" y="174279"/>
              <a:ext cx="679504" cy="87845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27584" y="188640"/>
              <a:ext cx="122413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ТП</a:t>
              </a:r>
              <a:endParaRPr lang="ru-RU" sz="24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ru-RU" sz="1100" b="1" dirty="0" smtClean="0">
                  <a:solidFill>
                    <a:schemeClr val="tx2"/>
                  </a:solidFill>
                </a:rPr>
                <a:t>«Малая распределенная энергетика»</a:t>
              </a:r>
              <a:endParaRPr lang="ru-RU" sz="11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63688" y="6304259"/>
            <a:ext cx="7200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Разработка виртуальных электростанций и их внедрение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79874" name="Picture 2" descr="C:\Documents and Settings\Cherni_AA\Рабочий стол\SmartGri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97" y="6170116"/>
            <a:ext cx="1584176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Группа 4"/>
          <p:cNvGrpSpPr/>
          <p:nvPr/>
        </p:nvGrpSpPr>
        <p:grpSpPr>
          <a:xfrm>
            <a:off x="214282" y="0"/>
            <a:ext cx="2436332" cy="1145844"/>
            <a:chOff x="37386" y="174279"/>
            <a:chExt cx="2014334" cy="116648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7386" y="174279"/>
              <a:ext cx="1872208" cy="1166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2" descr="C:\Documents and Settings\Cherni_AA\Мои документы\Мои рисунки\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986" y="174279"/>
              <a:ext cx="679504" cy="878457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827584" y="188640"/>
              <a:ext cx="122413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ТП</a:t>
              </a:r>
              <a:endParaRPr lang="ru-RU" sz="24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ru-RU" sz="1100" b="1" dirty="0" smtClean="0">
                  <a:solidFill>
                    <a:schemeClr val="tx2"/>
                  </a:solidFill>
                </a:rPr>
                <a:t>«Малая распределенная энергетика»</a:t>
              </a:r>
              <a:endParaRPr lang="ru-RU" sz="11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29642" cy="10189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Стратегические  документы  в  сфере  научно  -  технологического  и  инновационного  развития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Указ  Президента  РФ  от  01.12.2016  №  642 «  О  стратегии</a:t>
            </a:r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научно  -  технологического  развития  Российской</a:t>
            </a:r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Федерации»</a:t>
            </a:r>
          </a:p>
          <a:p>
            <a:pPr marL="0">
              <a:spcBef>
                <a:spcPts val="0"/>
              </a:spcBef>
            </a:pPr>
            <a:endParaRPr lang="ru-RU" sz="2000" b="1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« Стратегия  инновационного  развития  Российской  Федерации на </a:t>
            </a:r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период  до  2020  года»  (  Распоряжение  Правительства  РФ  от </a:t>
            </a:r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 8.12.2011  г. № 2227 – </a:t>
            </a:r>
            <a:r>
              <a:rPr lang="ru-RU" sz="2000" b="1" dirty="0" err="1" smtClean="0"/>
              <a:t>р</a:t>
            </a:r>
            <a:r>
              <a:rPr lang="ru-RU" sz="2000" b="1" dirty="0" smtClean="0"/>
              <a:t>) </a:t>
            </a:r>
          </a:p>
          <a:p>
            <a:pPr marL="0">
              <a:spcBef>
                <a:spcPts val="0"/>
              </a:spcBef>
            </a:pPr>
            <a:endParaRPr lang="ru-RU" sz="2000" b="1" dirty="0" smtClean="0"/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Постановление  Правительства  РФ от  18.04.2016 № 317   «  О </a:t>
            </a:r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 реализации  Национальной  технологической  инициативы»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 flipV="1">
            <a:off x="357158" y="5150316"/>
            <a:ext cx="8456986" cy="13607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 b="381"/>
          <a:stretch>
            <a:fillRect/>
          </a:stretch>
        </p:blipFill>
        <p:spPr bwMode="auto">
          <a:xfrm>
            <a:off x="214282" y="285728"/>
            <a:ext cx="1008112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Протокол  совещания  у Директора  Департамента </a:t>
            </a:r>
            <a:br>
              <a:rPr lang="ru-RU" sz="2400" dirty="0" smtClean="0"/>
            </a:br>
            <a:r>
              <a:rPr lang="ru-RU" sz="2400" dirty="0" smtClean="0"/>
              <a:t>стратегического  развития  и  инноваций  МЭР </a:t>
            </a:r>
            <a:br>
              <a:rPr lang="ru-RU" sz="2400" dirty="0" smtClean="0"/>
            </a:br>
            <a:r>
              <a:rPr lang="ru-RU" sz="2400" dirty="0" smtClean="0"/>
              <a:t>( от  01.12.2016  №  21-д01 )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 </a:t>
            </a:r>
            <a:r>
              <a:rPr lang="ru-RU" b="1" dirty="0" smtClean="0"/>
              <a:t>Организация  системной  работы  Технологических  платформ  в  рамках  НТИ;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2. </a:t>
            </a:r>
            <a:r>
              <a:rPr lang="ru-RU" b="1" dirty="0" smtClean="0"/>
              <a:t>Вовлечение  ТП  в  деятельность  федеральных  органов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     исполнительной  власти  и  компаний  с  </a:t>
            </a:r>
            <a:r>
              <a:rPr lang="ru-RU" b="1" dirty="0" err="1" smtClean="0"/>
              <a:t>госучастием</a:t>
            </a:r>
            <a:r>
              <a:rPr lang="ru-RU" b="1" dirty="0" smtClean="0"/>
              <a:t> ,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     инновационных  кластеров.</a:t>
            </a:r>
          </a:p>
          <a:p>
            <a:r>
              <a:rPr lang="ru-RU" dirty="0" smtClean="0"/>
              <a:t> 3.  </a:t>
            </a:r>
            <a:r>
              <a:rPr lang="ru-RU" b="1" dirty="0" smtClean="0"/>
              <a:t>Целесообразность  расширения  полномочий  ТП</a:t>
            </a:r>
          </a:p>
          <a:p>
            <a:r>
              <a:rPr lang="ru-RU" dirty="0" smtClean="0"/>
              <a:t>  4. </a:t>
            </a:r>
            <a:r>
              <a:rPr lang="ru-RU" b="1" dirty="0" smtClean="0"/>
              <a:t>Целесообразность  разработки  документа ,  определяющего  статус  и  функции Технологических платформ  (  с  последующим  утверждением  на  Президиуме  Совета  при  Президенте  РФ  по  модернизации  экономики  и  инновационному  развитию)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( выдержки)</a:t>
            </a:r>
            <a:endParaRPr lang="ru-RU" dirty="0"/>
          </a:p>
        </p:txBody>
      </p:sp>
      <p:pic>
        <p:nvPicPr>
          <p:cNvPr id="5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 b="381"/>
          <a:stretch>
            <a:fillRect/>
          </a:stretch>
        </p:blipFill>
        <p:spPr bwMode="auto">
          <a:xfrm>
            <a:off x="214282" y="285728"/>
            <a:ext cx="1008112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Предложения  по  совершенствованию  деятельности  Технологических  платформ  ( 1)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Главная проблема сегодня – это неопределенность статуса и функций российских </a:t>
            </a:r>
            <a:r>
              <a:rPr lang="ru-RU" sz="2000" b="1" dirty="0" err="1" smtClean="0"/>
              <a:t>техплатформ</a:t>
            </a:r>
            <a:r>
              <a:rPr lang="ru-RU" sz="2000" b="1" dirty="0" smtClean="0"/>
              <a:t>, что обуславливает незаинтересованность ФОИВ и институтов развития во взаимодействии с ними.</a:t>
            </a:r>
          </a:p>
          <a:p>
            <a:endParaRPr lang="ru-RU" sz="2000" b="1" dirty="0" smtClean="0"/>
          </a:p>
          <a:p>
            <a:r>
              <a:rPr lang="ru-RU" sz="2000" dirty="0" smtClean="0"/>
              <a:t>«</a:t>
            </a:r>
            <a:r>
              <a:rPr lang="ru-RU" sz="2000" b="1" dirty="0" smtClean="0"/>
              <a:t>Технологическая платформа – это межведомственное и межрегиональное некоммерческое объединение организаций, представляющих бизнес, науку и гражданское общество, имеющее своей целью интеграцию и активизацию усилий по созданию необходимых для развития общества новых продуктов (услуг) и технологий ….»  ( предложения  секретариата  ТП « </a:t>
            </a:r>
            <a:r>
              <a:rPr lang="ru-RU" sz="2000" b="1" dirty="0" err="1" smtClean="0"/>
              <a:t>Фотоника</a:t>
            </a:r>
            <a:r>
              <a:rPr lang="ru-RU" sz="2000" b="1" dirty="0" smtClean="0"/>
              <a:t>»)</a:t>
            </a:r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57158" y="6319042"/>
            <a:ext cx="87868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 b="381"/>
          <a:stretch>
            <a:fillRect/>
          </a:stretch>
        </p:blipFill>
        <p:spPr bwMode="auto">
          <a:xfrm>
            <a:off x="214282" y="285728"/>
            <a:ext cx="1008112" cy="936104"/>
          </a:xfrm>
          <a:prstGeom prst="rect">
            <a:avLst/>
          </a:prstGeom>
          <a:noFill/>
        </p:spPr>
      </p:pic>
      <p:pic>
        <p:nvPicPr>
          <p:cNvPr id="6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 b="381"/>
          <a:stretch>
            <a:fillRect/>
          </a:stretch>
        </p:blipFill>
        <p:spPr bwMode="auto">
          <a:xfrm>
            <a:off x="214282" y="285728"/>
            <a:ext cx="1008112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Предложения   по  совершенствованию  деятельности  Технологических  платформ  ( 2)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ru-RU" sz="6400" b="1" dirty="0" smtClean="0"/>
              <a:t>Определить роль </a:t>
            </a:r>
            <a:r>
              <a:rPr lang="ru-RU" sz="6400" b="1" dirty="0" err="1" smtClean="0"/>
              <a:t>техплатформ</a:t>
            </a:r>
            <a:r>
              <a:rPr lang="ru-RU" sz="6400" b="1" dirty="0" smtClean="0"/>
              <a:t> в инновационной инфраструктуре страны специальным Постановлением Правительства Российской Федерации, включив в это Постановление</a:t>
            </a:r>
          </a:p>
          <a:p>
            <a:r>
              <a:rPr lang="ru-RU" sz="5600" dirty="0" smtClean="0"/>
              <a:t>- определение технологической Платформы: перечень ее обязательных функций и критерий оценки деятельности</a:t>
            </a:r>
          </a:p>
          <a:p>
            <a:r>
              <a:rPr lang="ru-RU" sz="5600" dirty="0" smtClean="0"/>
              <a:t>- порядок признания </a:t>
            </a:r>
            <a:r>
              <a:rPr lang="ru-RU" sz="5600" dirty="0" err="1" smtClean="0"/>
              <a:t>техплатформ</a:t>
            </a:r>
            <a:r>
              <a:rPr lang="ru-RU" sz="5600" dirty="0" smtClean="0"/>
              <a:t> таковыми и лишения их статуса в случае невыполнения своих функций</a:t>
            </a:r>
          </a:p>
          <a:p>
            <a:r>
              <a:rPr lang="ru-RU" sz="5600" dirty="0" smtClean="0"/>
              <a:t>- порядок утверждения Стратегической программы </a:t>
            </a:r>
            <a:r>
              <a:rPr lang="ru-RU" sz="5600" dirty="0" err="1" smtClean="0"/>
              <a:t>техплатформы</a:t>
            </a:r>
            <a:endParaRPr lang="ru-RU" sz="5600" dirty="0" smtClean="0"/>
          </a:p>
          <a:p>
            <a:r>
              <a:rPr lang="ru-RU" sz="5600" dirty="0" smtClean="0"/>
              <a:t>- порядок взаимодействия </a:t>
            </a:r>
            <a:r>
              <a:rPr lang="ru-RU" sz="5600" dirty="0" err="1" smtClean="0"/>
              <a:t>техплатформы</a:t>
            </a:r>
            <a:r>
              <a:rPr lang="ru-RU" sz="5600" dirty="0" smtClean="0"/>
              <a:t> с ФОИВ и региональными администрациями</a:t>
            </a:r>
          </a:p>
          <a:p>
            <a:r>
              <a:rPr lang="ru-RU" sz="5600" dirty="0" smtClean="0"/>
              <a:t>- порядок взаимодействия </a:t>
            </a:r>
            <a:r>
              <a:rPr lang="ru-RU" sz="5600" dirty="0" err="1" smtClean="0"/>
              <a:t>техплатформ</a:t>
            </a:r>
            <a:r>
              <a:rPr lang="ru-RU" sz="5600" dirty="0" smtClean="0"/>
              <a:t> с государственными институтами развития</a:t>
            </a:r>
          </a:p>
          <a:p>
            <a:r>
              <a:rPr lang="ru-RU" sz="5600" dirty="0" smtClean="0"/>
              <a:t>- порядок привлечения </a:t>
            </a:r>
            <a:r>
              <a:rPr lang="ru-RU" sz="5600" dirty="0" err="1" smtClean="0"/>
              <a:t>техплатформ</a:t>
            </a:r>
            <a:r>
              <a:rPr lang="ru-RU" sz="5600" dirty="0" smtClean="0"/>
              <a:t> к реализации программ инновационного развития </a:t>
            </a:r>
            <a:r>
              <a:rPr lang="ru-RU" sz="5600" dirty="0" err="1" smtClean="0"/>
              <a:t>госкорпораций</a:t>
            </a:r>
            <a:r>
              <a:rPr lang="ru-RU" sz="5600" dirty="0" smtClean="0"/>
              <a:t> и акционерных обществ с </a:t>
            </a:r>
            <a:r>
              <a:rPr lang="ru-RU" sz="5600" dirty="0" err="1" smtClean="0"/>
              <a:t>госучастием</a:t>
            </a:r>
            <a:endParaRPr lang="ru-RU" sz="5600" dirty="0" smtClean="0"/>
          </a:p>
          <a:p>
            <a:pPr lvl="0"/>
            <a:endParaRPr lang="ru-RU" sz="56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 flipV="1">
            <a:off x="428596" y="6857999"/>
            <a:ext cx="838045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 b="381"/>
          <a:stretch>
            <a:fillRect/>
          </a:stretch>
        </p:blipFill>
        <p:spPr bwMode="auto">
          <a:xfrm>
            <a:off x="214282" y="285728"/>
            <a:ext cx="1008112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Предложения  по  совершенствованию  деятельности  Технологических  платформ  (  3)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Внесение  соответствующих  изменений  ( дополнений)  в проект  Федерального  закона  «  О  научной,  научно -  технической  и        инновационной  деятельности  в  Российской  Федерации», предусматривающих  установление  правового  статуса  Технологических  платформ. 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Усиление  роли  ТП  в  разработке  документов  стратегического </a:t>
            </a:r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прогнозирования ,  при  формировании  «  дорожных карт» </a:t>
            </a:r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инновационного  развития  отраслей экономики  (  во  </a:t>
            </a:r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взаимодействии  с  </a:t>
            </a:r>
            <a:r>
              <a:rPr lang="ru-RU" sz="2000" b="1" dirty="0" err="1" smtClean="0"/>
              <a:t>Минпромторгом</a:t>
            </a:r>
            <a:r>
              <a:rPr lang="ru-RU" sz="2000" b="1" dirty="0" smtClean="0"/>
              <a:t> , Минэнерго,  Минсельхозом  и  т.д.)  при  координации  Минэкономразвития.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Усиление  роли  ТП  при  взаимодействии  с  институтами  развития </a:t>
            </a:r>
          </a:p>
          <a:p>
            <a:pPr marL="0">
              <a:spcBef>
                <a:spcPts val="0"/>
              </a:spcBef>
            </a:pPr>
            <a:r>
              <a:rPr lang="ru-RU" sz="2000" b="1" dirty="0" smtClean="0"/>
              <a:t>(  Российская  венчурная  компания,  Агентство  стратегических  инициатив ,  « </a:t>
            </a:r>
            <a:r>
              <a:rPr lang="ru-RU" sz="2000" b="1" dirty="0" err="1" smtClean="0"/>
              <a:t>Сколково</a:t>
            </a:r>
            <a:r>
              <a:rPr lang="ru-RU" sz="2000" b="1" dirty="0" smtClean="0"/>
              <a:t>» ,  </a:t>
            </a:r>
            <a:r>
              <a:rPr lang="ru-RU" sz="2000" b="1" dirty="0" err="1" smtClean="0"/>
              <a:t>Роснано</a:t>
            </a:r>
            <a:r>
              <a:rPr lang="ru-RU" sz="2000" b="1" dirty="0" smtClean="0"/>
              <a:t>  и  т.д.)</a:t>
            </a:r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80627" y="1857363"/>
            <a:ext cx="8528424" cy="476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 b="381"/>
          <a:stretch>
            <a:fillRect/>
          </a:stretch>
        </p:blipFill>
        <p:spPr bwMode="auto">
          <a:xfrm>
            <a:off x="214282" y="285728"/>
            <a:ext cx="1008112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Предложения  в  проект  Решения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Просить  Правительство  РФ ,  Минэкономразвития  России :</a:t>
            </a:r>
          </a:p>
          <a:p>
            <a:r>
              <a:rPr lang="ru-RU" sz="2000" b="1" dirty="0" smtClean="0"/>
              <a:t>Определить роль </a:t>
            </a:r>
            <a:r>
              <a:rPr lang="ru-RU" sz="2000" b="1" dirty="0" err="1" smtClean="0"/>
              <a:t>техплатформ</a:t>
            </a:r>
            <a:r>
              <a:rPr lang="ru-RU" sz="2000" b="1" dirty="0" smtClean="0"/>
              <a:t> в инновационной инфраструктуре страны специальным Постановлением Правительства Российской Федерации</a:t>
            </a:r>
          </a:p>
          <a:p>
            <a:r>
              <a:rPr lang="ru-RU" sz="2000" b="1" dirty="0" smtClean="0"/>
              <a:t>включить  понятие  « технологические  платформы»  в  законодательство  о  науке  и  государственной  научно  -  технической  политике, включая  проект  Федерального  закона  «  О  научной,  научно -  технической  и        инновационной  деятельности  в  Российской  Федерации»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-214346" y="6858000"/>
            <a:ext cx="8666207" cy="495983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1296144" cy="11521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15816" y="473135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ТП «МАЛАЯ РАСПРЕДЕЛЕННАЯ ЭНЕРГЕТИКА»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356992"/>
            <a:ext cx="684354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Решения Правительственной комиссии по высоким технологиям и инновациям</a:t>
            </a:r>
            <a:br>
              <a:rPr lang="ru-RU" sz="2400" dirty="0" smtClean="0"/>
            </a:br>
            <a:r>
              <a:rPr lang="ru-RU" sz="2400" dirty="0" smtClean="0"/>
              <a:t>(выдержки)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381539"/>
            <a:ext cx="8228996" cy="4744701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ru-RU" sz="1700" b="1" dirty="0" smtClean="0"/>
              <a:t>Протокол от 03.08.2010 №4 (В.В. Путин) «О программах инновационного развития и технологической модернизации субъектов естественных монополий и крупных государственных компаний»</a:t>
            </a:r>
          </a:p>
          <a:p>
            <a:pPr indent="7938" algn="just">
              <a:spcBef>
                <a:spcPts val="1200"/>
              </a:spcBef>
              <a:buNone/>
            </a:pPr>
            <a:r>
              <a:rPr lang="ru-RU" sz="1600" u="sng" dirty="0" smtClean="0"/>
              <a:t>Утверждены:</a:t>
            </a:r>
          </a:p>
          <a:p>
            <a:pPr indent="7938" algn="just">
              <a:spcBef>
                <a:spcPts val="0"/>
              </a:spcBef>
              <a:buFont typeface="+mj-lt"/>
              <a:buAutoNum type="arabicPeriod"/>
            </a:pPr>
            <a:r>
              <a:rPr lang="ru-RU" sz="1600" i="1" dirty="0" smtClean="0"/>
              <a:t>«Положение о порядке мониторинга разработки и реализации программ инновационного развития акционерных обществ с государственным участием, государственных корпораций и федеральных государственных унитарных предприятий»</a:t>
            </a:r>
          </a:p>
          <a:p>
            <a:pPr indent="7938" algn="just">
              <a:spcBef>
                <a:spcPts val="0"/>
              </a:spcBef>
              <a:buFont typeface="+mj-lt"/>
              <a:buAutoNum type="arabicPeriod"/>
            </a:pPr>
            <a:r>
              <a:rPr lang="ru-RU" sz="1600" i="1" dirty="0" smtClean="0"/>
              <a:t>Порядок формирования перечня технологических платформ</a:t>
            </a:r>
          </a:p>
          <a:p>
            <a:pPr indent="7938" algn="just">
              <a:spcBef>
                <a:spcPts val="1200"/>
              </a:spcBef>
              <a:buNone/>
            </a:pPr>
            <a:r>
              <a:rPr lang="ru-RU" sz="1700" u="sng" dirty="0" smtClean="0"/>
              <a:t>Образована</a:t>
            </a:r>
            <a:r>
              <a:rPr lang="ru-RU" sz="1700" dirty="0" smtClean="0"/>
              <a:t> Рабочая группа по развитию </a:t>
            </a:r>
            <a:r>
              <a:rPr lang="ru-RU" sz="1700" dirty="0" err="1" smtClean="0"/>
              <a:t>частно-государственного</a:t>
            </a:r>
            <a:r>
              <a:rPr lang="ru-RU" sz="1700" dirty="0" smtClean="0"/>
              <a:t> партнерства в инновационной сфере</a:t>
            </a:r>
            <a:endParaRPr lang="en-US" sz="1700" dirty="0" smtClean="0"/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700" b="1" dirty="0" smtClean="0"/>
              <a:t>Протокол от 01.04.2011 №2 (В.В. Путин)</a:t>
            </a:r>
          </a:p>
          <a:p>
            <a:pPr marL="342900" indent="14288" algn="just">
              <a:spcBef>
                <a:spcPts val="600"/>
              </a:spcBef>
              <a:buFont typeface="+mj-lt"/>
              <a:buAutoNum type="arabicPeriod"/>
            </a:pPr>
            <a:r>
              <a:rPr lang="ru-RU" sz="1700" dirty="0" smtClean="0"/>
              <a:t>Утвержден перечень технологических платформ</a:t>
            </a:r>
          </a:p>
          <a:p>
            <a:pPr marL="342900" indent="14288" algn="just">
              <a:spcBef>
                <a:spcPts val="600"/>
              </a:spcBef>
              <a:buFont typeface="+mj-lt"/>
              <a:buAutoNum type="arabicPeriod"/>
            </a:pPr>
            <a:r>
              <a:rPr lang="ru-RU" sz="1700" dirty="0" smtClean="0"/>
              <a:t>Минэкономразвития (Э.С. </a:t>
            </a:r>
            <a:r>
              <a:rPr lang="ru-RU" sz="1700" dirty="0" err="1" smtClean="0"/>
              <a:t>Набиуллиной</a:t>
            </a:r>
            <a:r>
              <a:rPr lang="ru-RU" sz="1700" dirty="0" smtClean="0"/>
              <a:t>), </a:t>
            </a:r>
            <a:r>
              <a:rPr lang="ru-RU" sz="1700" dirty="0" err="1" smtClean="0"/>
              <a:t>Минобрнауки</a:t>
            </a:r>
            <a:r>
              <a:rPr lang="ru-RU" sz="1700" dirty="0" smtClean="0"/>
              <a:t> России (А.А. </a:t>
            </a:r>
            <a:r>
              <a:rPr lang="ru-RU" sz="1700" dirty="0" err="1" smtClean="0"/>
              <a:t>Фурсенко</a:t>
            </a:r>
            <a:r>
              <a:rPr lang="ru-RU" sz="1700" dirty="0" smtClean="0"/>
              <a:t>) принять участие в формировании и реализации указанных технологических платформ в увязке с соответствующими программами РФ, отраслевыми стратегиями развития</a:t>
            </a:r>
            <a:endParaRPr lang="en-US" sz="17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C70A08C-42F8-4AF1-9864-8FC531DC736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charset="0"/>
                <a:cs typeface="Arial" charset="0"/>
              </a:rPr>
              <a:t>Формирование</a:t>
            </a:r>
            <a:br>
              <a:rPr lang="ru-RU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Технологических платформ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5980EBC-D15F-4323-8A40-3D85EF834E0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428596" y="1571612"/>
            <a:ext cx="81439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Arial" charset="0"/>
                <a:cs typeface="Arial" charset="0"/>
              </a:rPr>
              <a:t>«Технологическая платформа»</a:t>
            </a:r>
            <a:r>
              <a:rPr lang="ru-RU" sz="1400" dirty="0">
                <a:latin typeface="Arial" charset="0"/>
                <a:cs typeface="Arial" charset="0"/>
              </a:rPr>
              <a:t> - </a:t>
            </a:r>
            <a:r>
              <a:rPr lang="ru-RU" sz="1400" dirty="0" smtClean="0">
                <a:latin typeface="Arial" charset="0"/>
                <a:cs typeface="Arial" charset="0"/>
              </a:rPr>
              <a:t>это  коммуникационный  инструмент ,  </a:t>
            </a:r>
          </a:p>
          <a:p>
            <a:r>
              <a:rPr lang="ru-RU" sz="1400" dirty="0" smtClean="0">
                <a:latin typeface="Arial" charset="0"/>
                <a:cs typeface="Arial" charset="0"/>
              </a:rPr>
              <a:t>направленный на  активизацию  усилий по  созданию  перспективных  коммерческих  технологий  в  сфере  исследований </a:t>
            </a:r>
            <a:r>
              <a:rPr lang="ru-RU" sz="1400" dirty="0">
                <a:latin typeface="Arial" charset="0"/>
                <a:cs typeface="Arial" charset="0"/>
              </a:rPr>
              <a:t>и разработок в </a:t>
            </a:r>
            <a:r>
              <a:rPr lang="ru-RU" sz="1400" dirty="0" smtClean="0">
                <a:latin typeface="Arial" charset="0"/>
                <a:cs typeface="Arial" charset="0"/>
              </a:rPr>
              <a:t>рамках  </a:t>
            </a:r>
            <a:r>
              <a:rPr lang="ru-RU" sz="1400" dirty="0">
                <a:latin typeface="Arial" charset="0"/>
                <a:cs typeface="Arial" charset="0"/>
              </a:rPr>
              <a:t>отдельных секторов экономики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088" y="2636838"/>
            <a:ext cx="3959225" cy="5778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buClr>
                <a:schemeClr val="bg2"/>
              </a:buClr>
            </a:pPr>
            <a:r>
              <a:rPr lang="ru-RU" altLang="ja-JP" b="1">
                <a:solidFill>
                  <a:schemeClr val="bg1"/>
                </a:solidFill>
              </a:rPr>
              <a:t>Преимущества подхода ТП</a:t>
            </a:r>
          </a:p>
        </p:txBody>
      </p:sp>
      <p:sp>
        <p:nvSpPr>
          <p:cNvPr id="12294" name="Текст 3"/>
          <p:cNvSpPr>
            <a:spLocks noGrp="1"/>
          </p:cNvSpPr>
          <p:nvPr>
            <p:ph type="body" sz="quarter" idx="13"/>
          </p:nvPr>
        </p:nvSpPr>
        <p:spPr>
          <a:xfrm>
            <a:off x="500063" y="3429000"/>
            <a:ext cx="4500562" cy="2286000"/>
          </a:xfrm>
        </p:spPr>
        <p:txBody>
          <a:bodyPr/>
          <a:lstStyle/>
          <a:p>
            <a:pPr marL="180975" indent="-180975" algn="just" defTabSz="695325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ru-RU" sz="1400" smtClean="0">
                <a:latin typeface="Arial" charset="0"/>
                <a:cs typeface="Arial" charset="0"/>
              </a:rPr>
              <a:t>Платформа для объединения интересов и инновационных усилий 5 сторон (в т.ч. удобная форма ГЧП)</a:t>
            </a:r>
          </a:p>
          <a:p>
            <a:pPr marL="180975" indent="-180975" algn="just" defTabSz="695325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ru-RU" sz="1400" smtClean="0">
                <a:latin typeface="Arial" charset="0"/>
                <a:cs typeface="Arial" charset="0"/>
              </a:rPr>
              <a:t>Рыночные механизмы в основе ТП (учет настроений и желаний потребителей)</a:t>
            </a:r>
          </a:p>
          <a:p>
            <a:pPr marL="180975" indent="-180975" algn="just" defTabSz="695325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ru-RU" sz="1400" smtClean="0">
                <a:latin typeface="Arial" charset="0"/>
                <a:cs typeface="Arial" charset="0"/>
              </a:rPr>
              <a:t>Эффективный инструмент для четкого выбора направления развития инноваций в стране</a:t>
            </a:r>
          </a:p>
          <a:p>
            <a:pPr marL="180975" indent="-180975" algn="just" defTabSz="695325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ru-RU" sz="1400" smtClean="0">
                <a:latin typeface="Arial" charset="0"/>
                <a:cs typeface="Arial" charset="0"/>
              </a:rPr>
              <a:t>Интеграция Науки и Образования в бизнес-среду</a:t>
            </a:r>
          </a:p>
          <a:p>
            <a:pPr marL="180975" indent="-180975" algn="just" defTabSz="695325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ru-RU" sz="1400" smtClean="0">
                <a:latin typeface="Arial" charset="0"/>
                <a:cs typeface="Arial" charset="0"/>
              </a:rPr>
              <a:t>Открытость и гибкость ТП, в т.ч. Синергии от взаимодействия между различными ТП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571750"/>
            <a:ext cx="34591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3" cstate="print"/>
          <a:srcRect b="381"/>
          <a:stretch>
            <a:fillRect/>
          </a:stretch>
        </p:blipFill>
        <p:spPr bwMode="auto">
          <a:xfrm>
            <a:off x="683568" y="404664"/>
            <a:ext cx="849404" cy="79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38328"/>
            <a:ext cx="6696744" cy="1252728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Приоритеты развития </a:t>
            </a:r>
            <a:r>
              <a:rPr lang="ru-RU" altLang="ru-RU" sz="2800" dirty="0" smtClean="0"/>
              <a:t> энергетики  в мире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636912"/>
            <a:ext cx="8568952" cy="27853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Тренд  на  развитие  </a:t>
            </a:r>
            <a:r>
              <a:rPr lang="ru-RU" altLang="ko-KR" sz="1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низкоуглеродной</a:t>
            </a: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экономики , эра  экологически </a:t>
            </a:r>
          </a:p>
          <a:p>
            <a:pPr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чистых  источников  энергии;</a:t>
            </a:r>
          </a:p>
          <a:p>
            <a:pPr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q"/>
            </a:pPr>
            <a:endParaRPr lang="ru-RU" altLang="ko-KR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Переход  экономики  и  общества  от  </a:t>
            </a:r>
            <a:r>
              <a:rPr lang="ru-RU" altLang="ko-KR" sz="1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иерахической</a:t>
            </a: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организации к </a:t>
            </a:r>
          </a:p>
          <a:p>
            <a:pPr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распределенной  модели  взаимодействия ;</a:t>
            </a:r>
          </a:p>
          <a:p>
            <a:pPr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ru-RU" altLang="ko-KR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ru-RU" altLang="ko-KR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П</a:t>
            </a: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ереосмысление  энергетического уклада , новая  энергетическая  «парадигма»           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ru-RU" altLang="ko-K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«Сотни  миллионов  людей  будут  генерировать собственную  энергию  дома, в офисах и  на фабриках  и  делиться ей  в  энергетическом « интернете»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10" y="5658812"/>
            <a:ext cx="85689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Книга:      Джереми </a:t>
            </a:r>
            <a:r>
              <a:rPr lang="ru-RU" altLang="ko-KR" sz="1400" b="1" dirty="0" err="1">
                <a:solidFill>
                  <a:schemeClr val="accent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Рифкин</a:t>
            </a:r>
            <a:r>
              <a:rPr lang="ru-RU" altLang="ko-KR" sz="1400" b="1" dirty="0">
                <a:solidFill>
                  <a:schemeClr val="accent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«  Третья промышленная революция» , 2016 </a:t>
            </a:r>
            <a:r>
              <a:rPr lang="ru-RU" altLang="ko-KR" sz="1400" b="1" dirty="0" smtClean="0">
                <a:solidFill>
                  <a:schemeClr val="accent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г</a:t>
            </a:r>
            <a:r>
              <a:rPr lang="ru-RU" altLang="ko-KR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dirty="0"/>
          </a:p>
        </p:txBody>
      </p:sp>
      <p:pic>
        <p:nvPicPr>
          <p:cNvPr id="10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 b="381"/>
          <a:stretch>
            <a:fillRect/>
          </a:stretch>
        </p:blipFill>
        <p:spPr bwMode="auto">
          <a:xfrm>
            <a:off x="683568" y="404664"/>
            <a:ext cx="849404" cy="792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457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99DD0E-DFD5-4EF0-97B4-6C1A6BCD9AD9}" type="slidenum">
              <a:rPr lang="ru-RU"/>
              <a:pPr/>
              <a:t>5</a:t>
            </a:fld>
            <a:endParaRPr lang="ru-RU"/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15816" y="188640"/>
            <a:ext cx="5760640" cy="979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1" lang="ru-RU" sz="2000" dirty="0" smtClean="0">
                <a:latin typeface="Arial" charset="0"/>
                <a:cs typeface="Arial" charset="0"/>
              </a:rPr>
              <a:t>Распределенная генерация – вектор изменения энергетического уклада в  мире </a:t>
            </a:r>
            <a:r>
              <a:rPr kumimoji="1" lang="ru-RU" sz="2400" dirty="0" smtClean="0">
                <a:latin typeface="Arial" charset="0"/>
                <a:cs typeface="Arial" charset="0"/>
              </a:rPr>
              <a:t/>
            </a:r>
            <a:br>
              <a:rPr kumimoji="1" lang="ru-RU" sz="2400" dirty="0" smtClean="0">
                <a:latin typeface="Arial" charset="0"/>
                <a:cs typeface="Arial" charset="0"/>
              </a:rPr>
            </a:br>
            <a:endParaRPr kumimoji="1" lang="ru-RU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348880"/>
          <a:ext cx="903649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779912" y="4983559"/>
            <a:ext cx="525658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1200" b="1" dirty="0">
                <a:latin typeface="Calibri" pitchFamily="34" charset="0"/>
              </a:rPr>
              <a:t> </a:t>
            </a:r>
            <a:r>
              <a:rPr kumimoji="0" lang="ru-RU" sz="1200" b="1" dirty="0">
                <a:latin typeface="Calibri" pitchFamily="34" charset="0"/>
              </a:rPr>
              <a:t>Динамика установленной мощности </a:t>
            </a:r>
            <a:r>
              <a:rPr kumimoji="0" lang="ru-RU" sz="1200" b="1" dirty="0" smtClean="0">
                <a:latin typeface="Calibri" pitchFamily="34" charset="0"/>
              </a:rPr>
              <a:t>малой распределенной генерации по </a:t>
            </a:r>
            <a:r>
              <a:rPr kumimoji="0" lang="ru-RU" sz="1200" b="1" dirty="0">
                <a:latin typeface="Calibri" pitchFamily="34" charset="0"/>
              </a:rPr>
              <a:t>видам технологий в США </a:t>
            </a:r>
            <a:r>
              <a:rPr kumimoji="0" lang="en-GB" sz="1200" b="1" dirty="0">
                <a:latin typeface="Calibri" pitchFamily="34" charset="0"/>
              </a:rPr>
              <a:t>(EIA</a:t>
            </a:r>
            <a:r>
              <a:rPr kumimoji="0" lang="ru-RU" sz="1200" b="1" dirty="0">
                <a:latin typeface="Calibri" pitchFamily="34" charset="0"/>
              </a:rPr>
              <a:t>,</a:t>
            </a:r>
            <a:r>
              <a:rPr kumimoji="0" lang="en-GB" sz="1200" b="1" dirty="0">
                <a:latin typeface="Calibri" pitchFamily="34" charset="0"/>
              </a:rPr>
              <a:t> </a:t>
            </a:r>
            <a:r>
              <a:rPr kumimoji="0" lang="en-US" sz="1200" b="1" dirty="0">
                <a:latin typeface="Calibri" pitchFamily="34" charset="0"/>
              </a:rPr>
              <a:t>2009) </a:t>
            </a:r>
            <a:endParaRPr kumimoji="0" lang="ru-RU" sz="1200" b="1" dirty="0"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58112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412776"/>
            <a:ext cx="8784976" cy="86409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9525" algn="just" defTabSz="914400">
              <a:spcBef>
                <a:spcPct val="30000"/>
              </a:spcBef>
              <a:buFont typeface="Arial" charset="0"/>
              <a:buNone/>
            </a:pPr>
            <a:r>
              <a:rPr lang="ru-RU" sz="1600" dirty="0" smtClean="0">
                <a:latin typeface="Arial" charset="0"/>
                <a:cs typeface="Arial" charset="0"/>
              </a:rPr>
              <a:t>Переход от централизованной энергетики к </a:t>
            </a:r>
            <a:r>
              <a:rPr lang="ru-RU" sz="1600" b="1" dirty="0" smtClean="0">
                <a:latin typeface="Arial" charset="0"/>
                <a:cs typeface="Arial" charset="0"/>
              </a:rPr>
              <a:t>распределенной сетевой интеллектуальной </a:t>
            </a:r>
            <a:r>
              <a:rPr lang="ru-RU" sz="1600" dirty="0" smtClean="0">
                <a:latin typeface="Arial" charset="0"/>
                <a:cs typeface="Arial" charset="0"/>
              </a:rPr>
              <a:t> энергетике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latin typeface="Arial" charset="0"/>
                <a:cs typeface="Arial" charset="0"/>
              </a:rPr>
              <a:t>– это основной долгосрочный вектор изменения энергетического уклада в мире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674841"/>
            <a:ext cx="3528392" cy="19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5697106"/>
            <a:ext cx="525658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+mn-lt"/>
              </a:rPr>
              <a:t>* Оценено в соответствии с общепринятым определением МРГ как установок мощностью менее 60 МВт, ориентированных на обслуживание локальной нагрузки. Включает как генерацию, работающую в составе энергосистемы (</a:t>
            </a:r>
            <a:r>
              <a:rPr lang="ru-RU" sz="1050" dirty="0" err="1" smtClean="0">
                <a:latin typeface="+mn-lt"/>
              </a:rPr>
              <a:t>Distributed</a:t>
            </a:r>
            <a:r>
              <a:rPr lang="ru-RU" sz="1050" dirty="0" smtClean="0">
                <a:latin typeface="+mn-lt"/>
              </a:rPr>
              <a:t> </a:t>
            </a:r>
            <a:r>
              <a:rPr lang="ru-RU" sz="1050" dirty="0" err="1" smtClean="0">
                <a:latin typeface="+mn-lt"/>
              </a:rPr>
              <a:t>generation</a:t>
            </a:r>
            <a:r>
              <a:rPr lang="ru-RU" sz="1050" dirty="0" smtClean="0">
                <a:latin typeface="+mn-lt"/>
              </a:rPr>
              <a:t> - </a:t>
            </a:r>
            <a:r>
              <a:rPr lang="ru-RU" sz="1050" dirty="0" err="1" smtClean="0">
                <a:latin typeface="+mn-lt"/>
              </a:rPr>
              <a:t>grid-connected</a:t>
            </a:r>
            <a:r>
              <a:rPr lang="ru-RU" sz="1050" dirty="0" smtClean="0">
                <a:latin typeface="+mn-lt"/>
              </a:rPr>
              <a:t>), так и изолированные установки  (</a:t>
            </a:r>
            <a:r>
              <a:rPr lang="ru-RU" sz="1050" dirty="0" err="1" smtClean="0">
                <a:latin typeface="+mn-lt"/>
              </a:rPr>
              <a:t>Dispersed</a:t>
            </a:r>
            <a:r>
              <a:rPr lang="ru-RU" sz="1050" dirty="0" smtClean="0">
                <a:latin typeface="+mn-lt"/>
              </a:rPr>
              <a:t> </a:t>
            </a:r>
            <a:r>
              <a:rPr lang="ru-RU" sz="1050" dirty="0" err="1" smtClean="0">
                <a:latin typeface="+mn-lt"/>
              </a:rPr>
              <a:t>generation</a:t>
            </a:r>
            <a:r>
              <a:rPr lang="ru-RU" sz="1050" dirty="0" smtClean="0">
                <a:latin typeface="+mn-lt"/>
              </a:rPr>
              <a:t> - NOT </a:t>
            </a:r>
            <a:r>
              <a:rPr lang="ru-RU" sz="1050" dirty="0" err="1" smtClean="0">
                <a:latin typeface="+mn-lt"/>
              </a:rPr>
              <a:t>grid-connected</a:t>
            </a:r>
            <a:r>
              <a:rPr lang="ru-RU" sz="1050" dirty="0" smtClean="0">
                <a:latin typeface="+mn-lt"/>
              </a:rPr>
              <a:t>)</a:t>
            </a:r>
            <a:endParaRPr lang="ru-RU" sz="1050" dirty="0">
              <a:latin typeface="+mn-lt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5496" y="116632"/>
            <a:ext cx="2708015" cy="1152128"/>
            <a:chOff x="35496" y="116632"/>
            <a:chExt cx="1944216" cy="115212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7504" y="116632"/>
              <a:ext cx="1872208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C:\Documents and Settings\Cherni_AA\Мои документы\Мои рисунки\lo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96" y="174279"/>
              <a:ext cx="723773" cy="95046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827584" y="188640"/>
              <a:ext cx="112074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ТП</a:t>
              </a:r>
              <a:endParaRPr lang="ru-RU" sz="24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ru-RU" sz="1100" b="1" dirty="0" smtClean="0">
                  <a:solidFill>
                    <a:schemeClr val="tx2"/>
                  </a:solidFill>
                </a:rPr>
                <a:t>«Малая распределенная энергетика»</a:t>
              </a:r>
              <a:endParaRPr lang="ru-RU" sz="11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1ABCEE-78C1-4D9D-BEA6-C86FEBEC354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179513" y="211583"/>
            <a:ext cx="2592286" cy="831006"/>
            <a:chOff x="-118430" y="368849"/>
            <a:chExt cx="1963233" cy="897545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7" name="Picture 2" descr="C:\Documents and Settings\Cherni_AA\Мои документы\Мои рисунки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8430" y="379922"/>
              <a:ext cx="709137" cy="88647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0"/>
              </a:scheme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633380" y="368849"/>
              <a:ext cx="1211423" cy="797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chemeClr val="tx2"/>
                  </a:solidFill>
                </a:rPr>
                <a:t>ТП«Малая</a:t>
              </a:r>
              <a:r>
                <a:rPr lang="ru-RU" sz="1400" b="1" dirty="0" smtClean="0">
                  <a:solidFill>
                    <a:schemeClr val="tx2"/>
                  </a:solidFill>
                </a:rPr>
                <a:t> распределенная энергетика»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2843808" y="188640"/>
            <a:ext cx="5760640" cy="979487"/>
          </a:xfrm>
          <a:prstGeom prst="rect">
            <a:avLst/>
          </a:prstGeom>
        </p:spPr>
        <p:txBody>
          <a:bodyPr/>
          <a:lstStyle>
            <a:lvl1pPr algn="ctr" defTabSz="695325" rtl="0" eaLnBrk="1" fontAlgn="base" hangingPunct="1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695325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defTabSz="695325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defTabSz="695325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defTabSz="695325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defTabSz="695325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FreeSetC" pitchFamily="82" charset="0"/>
              </a:defRPr>
            </a:lvl6pPr>
            <a:lvl7pPr marL="914400" algn="ctr" defTabSz="695325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FreeSetC" pitchFamily="82" charset="0"/>
              </a:defRPr>
            </a:lvl7pPr>
            <a:lvl8pPr marL="1371600" algn="ctr" defTabSz="695325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FreeSetC" pitchFamily="82" charset="0"/>
              </a:defRPr>
            </a:lvl8pPr>
            <a:lvl9pPr marL="1828800" algn="ctr" defTabSz="695325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FreeSetC" pitchFamily="82" charset="0"/>
              </a:defRPr>
            </a:lvl9pPr>
          </a:lstStyle>
          <a:p>
            <a:r>
              <a:rPr kumimoji="0"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ПЕРЕХОДА К НОВОЙ ТЕХНОЛОГИЧЕСКОЙ ПАРАДИГМЕ РАЗВИТИЯ ЭНЕРГЕТИКИ В РОССИИ</a:t>
            </a:r>
            <a:endParaRPr kumimoji="0"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6963658"/>
              </p:ext>
            </p:extLst>
          </p:nvPr>
        </p:nvGraphicFramePr>
        <p:xfrm>
          <a:off x="611560" y="1397000"/>
          <a:ext cx="8089528" cy="294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1794935105"/>
              </p:ext>
            </p:extLst>
          </p:nvPr>
        </p:nvGraphicFramePr>
        <p:xfrm>
          <a:off x="611560" y="4221088"/>
          <a:ext cx="808952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32421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241193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Этапы становления малой распределенной энергетики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 b="381"/>
          <a:stretch>
            <a:fillRect/>
          </a:stretch>
        </p:blipFill>
        <p:spPr bwMode="auto">
          <a:xfrm>
            <a:off x="1691680" y="188640"/>
            <a:ext cx="1008112" cy="93610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072190"/>
            <a:ext cx="4464496" cy="57411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90000"/>
              </a:lnSpc>
              <a:buAutoNum type="arabicPeriod"/>
              <a:defRPr/>
            </a:pPr>
            <a:endParaRPr lang="en-US" sz="15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AutoNum type="arabicPeriod"/>
              <a:defRPr/>
            </a:pPr>
            <a:endParaRPr lang="en-US" sz="1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AutoNum type="arabicPeriod"/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 года - неорганизованный («стихийный») характер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AutoNum type="arabicPeriod"/>
              <a:defRPr/>
            </a:pPr>
            <a:endParaRPr lang="ru-RU" sz="15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2011- учреждена  Технологической платформы «Малая распределенная энергетика» -  деятельность  в этой сфере   начала систематизироваться.  2013 – создано НП «Распределенная энергетика»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2014 г. </a:t>
            </a:r>
            <a:r>
              <a:rPr lang="ru-RU" sz="1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Росстандарт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создан Комитет ТК16, в его составе - Рабочая группа по малой энергетике</a:t>
            </a: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ИнтерРАО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приняло стратегию развития распределенной энергетики  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ЕОН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создало дочернюю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энергокомпанию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малой энергетики </a:t>
            </a: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Минэнерго создало Рабочую группу по интеллектуальной энергетике (</a:t>
            </a:r>
            <a:r>
              <a:rPr lang="ru-RU" sz="1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А.Л.Текслер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Проектный комитет по локальным интеллектуальным энергосистемам</a:t>
            </a: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6.  2015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– Национальная технологическая инициатива: Рабочая группа </a:t>
            </a:r>
            <a:r>
              <a:rPr lang="en-US" sz="1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EnergyNET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АСИ, РВК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5" descr="C:\Documents and Settings\Cherni_AA\Рабочий стол\2012-09-06 15.37.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636" y="1618832"/>
            <a:ext cx="3960440" cy="235902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4" descr="j0233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4032448" cy="230346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47063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ABCEE-78C1-4D9D-BEA6-C86FEBEC354E}" type="slidenum">
              <a:rPr lang="ru-RU" smtClean="0">
                <a:solidFill>
                  <a:schemeClr val="accent2">
                    <a:lumMod val="75000"/>
                  </a:schemeClr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95625" y="0"/>
            <a:ext cx="6048375" cy="134143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Организационная  структура 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ТП «Малая распределенная энергетика»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1600" b="0" dirty="0">
              <a:latin typeface="+mn-lt"/>
            </a:endParaRPr>
          </a:p>
        </p:txBody>
      </p:sp>
      <p:sp>
        <p:nvSpPr>
          <p:cNvPr id="29" name="Скругленный прямоугольник 4"/>
          <p:cNvSpPr/>
          <p:nvPr/>
        </p:nvSpPr>
        <p:spPr>
          <a:xfrm>
            <a:off x="1740069" y="5718567"/>
            <a:ext cx="6429919" cy="642757"/>
          </a:xfrm>
          <a:prstGeom prst="rect">
            <a:avLst/>
          </a:prstGeom>
          <a:noFill/>
          <a:ln w="190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endParaRPr lang="ru-RU" sz="1100" kern="1200" dirty="0" smtClean="0">
              <a:latin typeface="+mn-lt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788024" y="3861048"/>
            <a:ext cx="0" cy="0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7"/>
          <p:cNvSpPr>
            <a:spLocks noChangeArrowheads="1"/>
          </p:cNvSpPr>
          <p:nvPr/>
        </p:nvSpPr>
        <p:spPr bwMode="auto">
          <a:xfrm rot="10800000" flipV="1">
            <a:off x="107504" y="1412776"/>
            <a:ext cx="1440160" cy="14401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Сопредседатель ТП МРЭ</a:t>
            </a:r>
          </a:p>
        </p:txBody>
      </p:sp>
      <p:pic>
        <p:nvPicPr>
          <p:cNvPr id="48" name="Picture 6" descr="к29"/>
          <p:cNvPicPr>
            <a:picLocks noChangeAspect="1" noChangeArrowheads="1"/>
          </p:cNvPicPr>
          <p:nvPr/>
        </p:nvPicPr>
        <p:blipFill>
          <a:blip r:embed="rId2" cstate="print"/>
          <a:srcRect b="17320"/>
          <a:stretch>
            <a:fillRect/>
          </a:stretch>
        </p:blipFill>
        <p:spPr bwMode="auto">
          <a:xfrm>
            <a:off x="323528" y="1628800"/>
            <a:ext cx="623115" cy="768025"/>
          </a:xfrm>
          <a:prstGeom prst="rect">
            <a:avLst/>
          </a:prstGeom>
          <a:noFill/>
        </p:spPr>
      </p:pic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72008" y="2420888"/>
            <a:ext cx="1331640" cy="21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Кожуховский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И.С.</a:t>
            </a: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 rot="10800000" flipV="1">
            <a:off x="107504" y="2564904"/>
            <a:ext cx="1512170" cy="2160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Сопредседатель</a:t>
            </a:r>
            <a:r>
              <a:rPr kumimoji="0" lang="ru-RU" sz="900" b="1" dirty="0" smtClean="0">
                <a:solidFill>
                  <a:schemeClr val="bg1"/>
                </a:solidFill>
                <a:latin typeface="Arial" pitchFamily="34" charset="0"/>
              </a:rPr>
              <a:t>  ТП МРЭ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 rot="10800000" flipV="1">
            <a:off x="107504" y="5157192"/>
            <a:ext cx="1475656" cy="2160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dirty="0" smtClean="0">
                <a:solidFill>
                  <a:schemeClr val="bg1"/>
                </a:solidFill>
                <a:latin typeface="Arial" pitchFamily="34" charset="0"/>
              </a:rPr>
              <a:t>Координатор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ТП МРЭ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9512" y="6237312"/>
            <a:ext cx="1080120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900" b="1" dirty="0" smtClean="0">
                <a:latin typeface="+mn-lt"/>
                <a:ea typeface="Calibri"/>
                <a:cs typeface="Times New Roman"/>
              </a:rPr>
              <a:t>Новоселова О.А. </a:t>
            </a:r>
          </a:p>
        </p:txBody>
      </p:sp>
      <p:sp>
        <p:nvSpPr>
          <p:cNvPr id="56" name="AutoShape 7"/>
          <p:cNvSpPr>
            <a:spLocks noChangeArrowheads="1"/>
          </p:cNvSpPr>
          <p:nvPr/>
        </p:nvSpPr>
        <p:spPr bwMode="auto">
          <a:xfrm rot="10800000" flipV="1">
            <a:off x="107504" y="3933056"/>
            <a:ext cx="1584176" cy="2160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dirty="0" smtClean="0">
                <a:solidFill>
                  <a:schemeClr val="bg1"/>
                </a:solidFill>
                <a:latin typeface="Arial" pitchFamily="34" charset="0"/>
              </a:rPr>
              <a:t>Сопредседатель  ТП  МРЭ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6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3" cstate="print"/>
          <a:srcRect b="381"/>
          <a:stretch>
            <a:fillRect/>
          </a:stretch>
        </p:blipFill>
        <p:spPr bwMode="auto">
          <a:xfrm>
            <a:off x="1015083" y="188640"/>
            <a:ext cx="1224136" cy="1112657"/>
          </a:xfrm>
          <a:prstGeom prst="rect">
            <a:avLst/>
          </a:prstGeom>
          <a:noFill/>
        </p:spPr>
      </p:pic>
      <p:pic>
        <p:nvPicPr>
          <p:cNvPr id="38" name="Рисунок 34"/>
          <p:cNvPicPr>
            <a:picLocks noChangeAspect="1" noChangeArrowheads="1"/>
          </p:cNvPicPr>
          <p:nvPr/>
        </p:nvPicPr>
        <p:blipFill>
          <a:blip r:embed="rId4" cstate="print"/>
          <a:srcRect b="15646"/>
          <a:stretch>
            <a:fillRect/>
          </a:stretch>
        </p:blipFill>
        <p:spPr bwMode="auto">
          <a:xfrm>
            <a:off x="323528" y="5445224"/>
            <a:ext cx="648072" cy="792088"/>
          </a:xfrm>
          <a:prstGeom prst="rect">
            <a:avLst/>
          </a:prstGeom>
          <a:noFill/>
        </p:spPr>
      </p:pic>
      <p:pic>
        <p:nvPicPr>
          <p:cNvPr id="33" name="Рисунок 32" descr="C:\Documents and Settings\Novoselova_OA\Рабочий стол\Есяков фот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852936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251520" y="3717032"/>
            <a:ext cx="1080120" cy="21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dirty="0" smtClean="0">
                <a:latin typeface="+mn-lt"/>
                <a:ea typeface="Calibri" pitchFamily="34" charset="0"/>
                <a:cs typeface="Times New Roman" pitchFamily="18" charset="0"/>
              </a:rPr>
              <a:t>Есяков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С.Я.</a:t>
            </a:r>
          </a:p>
        </p:txBody>
      </p:sp>
      <p:pic>
        <p:nvPicPr>
          <p:cNvPr id="40" name="Рисунок 39" descr="C:\Documents and Settings\Novoselova_OA\Рабочий стол\БоченковА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7"/>
            <a:ext cx="720080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07504" y="4941168"/>
            <a:ext cx="1080120" cy="21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dirty="0" smtClean="0">
                <a:latin typeface="+mn-lt"/>
                <a:ea typeface="Calibri" pitchFamily="34" charset="0"/>
                <a:cs typeface="Times New Roman" pitchFamily="18" charset="0"/>
              </a:rPr>
              <a:t>Боченков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1680" y="2204864"/>
            <a:ext cx="4463515" cy="15121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22300">
              <a:lnSpc>
                <a:spcPct val="8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Сопредседатели ТП «МРЭ»ФГБУ «РЭА» (И.С. Кожуховский)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22300">
              <a:lnSpc>
                <a:spcPct val="8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Подкомитет  по  МРЭ  Госдумы  РФ  </a:t>
            </a:r>
          </a:p>
          <a:p>
            <a:pPr marL="180975" lvl="0" algn="ctr" defTabSz="622300">
              <a:lnSpc>
                <a:spcPct val="8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С.Я.Есяков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algn="ctr" defTabSz="622300">
              <a:lnSpc>
                <a:spcPct val="85000"/>
              </a:lnSpc>
              <a:spcAft>
                <a:spcPts val="0"/>
              </a:spcAft>
            </a:pPr>
            <a:endParaRPr lang="en-US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algn="ctr" defTabSz="622300">
              <a:lnSpc>
                <a:spcPct val="8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«ИНТЕР РАО ЕЭС»</a:t>
            </a:r>
          </a:p>
          <a:p>
            <a:pPr marL="180975" lvl="0" algn="ctr" defTabSz="622300">
              <a:lnSpc>
                <a:spcPct val="8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НП «Российское торфяное и биоэнергетическое общество» (А.А.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Боченков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137212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40069" y="1724369"/>
            <a:ext cx="7224419" cy="3466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00100">
              <a:lnSpc>
                <a:spcPct val="8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собрание ТП «МРЭ» (консорциум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5194" y="2204864"/>
            <a:ext cx="2881301" cy="30603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7112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Экспертный Совет</a:t>
            </a:r>
          </a:p>
          <a:p>
            <a:pPr lvl="0" algn="ctr" defTabSz="7112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Представители профильных НИИ и проектных учреждений, крупнейших энергетических компаний, производителей энергетического оборудования, некоммерческих объединений, занимающихся продвижением распределенной энергетики в России (32 участника)</a:t>
            </a:r>
          </a:p>
          <a:p>
            <a:pPr lvl="0" algn="ctr" defTabSz="7112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-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Попель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О.С.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4725144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27683" y="3717032"/>
            <a:ext cx="4427512" cy="15481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22300">
              <a:lnSpc>
                <a:spcPct val="8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Координационный совет</a:t>
            </a:r>
          </a:p>
          <a:p>
            <a:pPr marL="180975" lvl="0" defTabSz="622300">
              <a:lnSpc>
                <a:spcPct val="8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ФГБУ «Российское энергетическое агентство»;</a:t>
            </a:r>
          </a:p>
          <a:p>
            <a:pPr marL="180975" lvl="0" defTabSz="622300">
              <a:lnSpc>
                <a:spcPct val="8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«ИНТЕР РАО ЕЭС»; НП «Торфяное и биоэнергетическое общество»; РНЦ «Курчатовский институт»; ОАО «УК «ОДК», Правительство Ярославской области; ОАО «Ярославская Генерирующая Компания» и др.;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39752" y="58412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40069" y="5265204"/>
            <a:ext cx="7296426" cy="13321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Некоммерческое партнерство «Распределенная энергетика»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Координация Технологической  Платформы (Протокол Координационного совета  от 21.02.2014 г. № 6)</a:t>
            </a:r>
          </a:p>
          <a:p>
            <a:pPr algn="just"/>
            <a:r>
              <a:rPr lang="ru-RU" sz="1400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КоординаторТП</a:t>
            </a:r>
            <a:r>
              <a:rPr lang="ru-RU" sz="1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О.А. Новоселова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(Генеральный директор НП «Распределенная энергетика», Вице  -  Президент  НП « РЭ»). </a:t>
            </a:r>
          </a:p>
        </p:txBody>
      </p:sp>
    </p:spTree>
    <p:extLst>
      <p:ext uri="{BB962C8B-B14F-4D97-AF65-F5344CB8AC3E}">
        <p14:creationId xmlns="" xmlns:p14="http://schemas.microsoft.com/office/powerpoint/2010/main" val="41218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05945-8D8D-478B-BBF7-2BA844790B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95737" y="115888"/>
            <a:ext cx="6480720" cy="1008856"/>
          </a:xfrm>
        </p:spPr>
        <p:txBody>
          <a:bodyPr/>
          <a:lstStyle/>
          <a:p>
            <a:pPr eaLnBrk="1" hangingPunct="1"/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Общая информация о Технологической платформе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«Малая распределенная энергетика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51520" y="1165423"/>
            <a:ext cx="9289032" cy="9233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u="sng" dirty="0">
                <a:solidFill>
                  <a:schemeClr val="accent2">
                    <a:lumMod val="50000"/>
                  </a:schemeClr>
                </a:solidFill>
              </a:rPr>
              <a:t>Наименование организации-координатора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1800" u="sng" dirty="0" smtClean="0">
                <a:solidFill>
                  <a:schemeClr val="accent2">
                    <a:lumMod val="50000"/>
                  </a:schemeClr>
                </a:solidFill>
              </a:rPr>
              <a:t>НП «  Распределенная  энергетика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</a:rPr>
              <a:t>Со-координаторы: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ОАО «ИНТЕР РАО ЕЭС», НП «Российское торфяное и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биоэнергетическое общество»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26" name="Прямоугольник 1"/>
          <p:cNvSpPr>
            <a:spLocks noChangeArrowheads="1"/>
          </p:cNvSpPr>
          <p:nvPr/>
        </p:nvSpPr>
        <p:spPr bwMode="auto">
          <a:xfrm>
            <a:off x="899592" y="2636912"/>
            <a:ext cx="72008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Состав участников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ТП «Малая распределенная энергетика»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C:\Documents and Settings\Cherni_AA\Мои документы\Мои рисунк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937994" cy="950465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5364088" y="2924944"/>
          <a:ext cx="37799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5691369"/>
              </p:ext>
            </p:extLst>
          </p:nvPr>
        </p:nvGraphicFramePr>
        <p:xfrm>
          <a:off x="243955" y="3212976"/>
          <a:ext cx="5112569" cy="3084576"/>
        </p:xfrm>
        <a:graphic>
          <a:graphicData uri="http://schemas.openxmlformats.org/drawingml/2006/table">
            <a:tbl>
              <a:tblPr/>
              <a:tblGrid>
                <a:gridCol w="345778"/>
                <a:gridCol w="3852950"/>
                <a:gridCol w="913841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Основные участники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Число участников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Высшие учебные заведения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Научно-исследовательские организации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Опытно-конструкторские организации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Проектные организации, инжиниринговые и сервисные компании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Производственные предприятия, в том числе крупные энергетические компании – потенциальные потребители продукции)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124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Финансово-кредитные организации и институты развития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Маркетинговые и сбытовые организации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Органы государственной власти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Иностранные организации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Другие организации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endParaRPr lang="ru-RU" sz="11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Всего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226</a:t>
                      </a: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78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688</TotalTime>
  <Words>1800</Words>
  <Application>Microsoft Office PowerPoint</Application>
  <PresentationFormat>Экран (4:3)</PresentationFormat>
  <Paragraphs>213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   ТП «МАЛАЯ РАСПРЕДЕЛЕННАЯ ЭНЕРГЕТИКА»</vt:lpstr>
      <vt:lpstr>Решения Правительственной комиссии по высоким технологиям и инновациям (выдержки)</vt:lpstr>
      <vt:lpstr>Формирование Технологических платформ</vt:lpstr>
      <vt:lpstr>Приоритеты развития  энергетики  в мире </vt:lpstr>
      <vt:lpstr>Распределенная генерация – вектор изменения энергетического уклада в  мире  </vt:lpstr>
      <vt:lpstr>Слайд 6</vt:lpstr>
      <vt:lpstr>Слайд 7</vt:lpstr>
      <vt:lpstr> Организационная  структура   ТП «Малая распределенная энергетика» </vt:lpstr>
      <vt:lpstr>     Общая информация о Технологической платформе        «Малая распределенная энергетика»</vt:lpstr>
      <vt:lpstr>            Основные участники ТП «МРЭ»</vt:lpstr>
      <vt:lpstr>Приоритетные технологии и инновационные проекты</vt:lpstr>
      <vt:lpstr>Стратегические  документы  в  сфере  научно  -  технологического  и  инновационного  развития</vt:lpstr>
      <vt:lpstr>       Протокол  совещания  у Директора  Департамента  стратегического  развития  и  инноваций  МЭР  ( от  01.12.2016  №  21-д01 )</vt:lpstr>
      <vt:lpstr>         Предложения  по  совершенствованию  деятельности  Технологических  платформ  ( 1)</vt:lpstr>
      <vt:lpstr>           Предложения   по  совершенствованию  деятельности  Технологических  платформ  ( 2)</vt:lpstr>
      <vt:lpstr>             Предложения  по  совершенствованию  деятельности  Технологических  платформ  (  3)</vt:lpstr>
      <vt:lpstr>Предложения  в  проект  Решения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ТП «МАЛАЯ РАСПРЕДЕЛЕННАЯ ЭНЕРГЕТИКА»</dc:title>
  <dc:creator>user1</dc:creator>
  <cp:lastModifiedBy>Ирина</cp:lastModifiedBy>
  <cp:revision>184</cp:revision>
  <dcterms:created xsi:type="dcterms:W3CDTF">2016-05-27T10:53:49Z</dcterms:created>
  <dcterms:modified xsi:type="dcterms:W3CDTF">2017-04-13T05:16:08Z</dcterms:modified>
</cp:coreProperties>
</file>